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8" r:id="rId3"/>
    <p:sldId id="318" r:id="rId4"/>
    <p:sldId id="320" r:id="rId5"/>
    <p:sldId id="319" r:id="rId6"/>
    <p:sldId id="325" r:id="rId7"/>
    <p:sldId id="321" r:id="rId8"/>
    <p:sldId id="322" r:id="rId9"/>
    <p:sldId id="323" r:id="rId10"/>
    <p:sldId id="324" r:id="rId11"/>
    <p:sldId id="326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41" r:id="rId25"/>
    <p:sldId id="342" r:id="rId26"/>
    <p:sldId id="343" r:id="rId27"/>
    <p:sldId id="344" r:id="rId28"/>
    <p:sldId id="345" r:id="rId29"/>
    <p:sldId id="346" r:id="rId30"/>
    <p:sldId id="347" r:id="rId31"/>
    <p:sldId id="351" r:id="rId32"/>
    <p:sldId id="352" r:id="rId33"/>
    <p:sldId id="296" r:id="rId34"/>
    <p:sldId id="312" r:id="rId35"/>
    <p:sldId id="313" r:id="rId36"/>
    <p:sldId id="314" r:id="rId37"/>
    <p:sldId id="354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36" autoAdjust="0"/>
    <p:restoredTop sz="94660"/>
  </p:normalViewPr>
  <p:slideViewPr>
    <p:cSldViewPr snapToGrid="0">
      <p:cViewPr varScale="1">
        <p:scale>
          <a:sx n="86" d="100"/>
          <a:sy n="86" d="100"/>
        </p:scale>
        <p:origin x="240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3698E-B9FD-4CF6-9BDB-D8ED54AA6715}" type="datetimeFigureOut">
              <a:rPr lang="en-US" smtClean="0"/>
              <a:t>2/6/21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A3B54-F4EC-4190-A4BA-13771752E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6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34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258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761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570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169B-AD0A-4DAB-B452-EF75C06D6B00}" type="datetimeFigureOut">
              <a:rPr lang="en-US" smtClean="0"/>
              <a:t>2/6/21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6A08-2A40-46B2-BCBF-20B4C3F60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13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169B-AD0A-4DAB-B452-EF75C06D6B00}" type="datetimeFigureOut">
              <a:rPr lang="en-US" smtClean="0"/>
              <a:t>2/6/21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6A08-2A40-46B2-BCBF-20B4C3F60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26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169B-AD0A-4DAB-B452-EF75C06D6B00}" type="datetimeFigureOut">
              <a:rPr lang="en-US" smtClean="0"/>
              <a:t>2/6/21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6A08-2A40-46B2-BCBF-20B4C3F60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04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169B-AD0A-4DAB-B452-EF75C06D6B00}" type="datetimeFigureOut">
              <a:rPr lang="en-US" smtClean="0"/>
              <a:t>2/6/21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6A08-2A40-46B2-BCBF-20B4C3F60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699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169B-AD0A-4DAB-B452-EF75C06D6B00}" type="datetimeFigureOut">
              <a:rPr lang="en-US" smtClean="0"/>
              <a:t>2/6/21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6A08-2A40-46B2-BCBF-20B4C3F60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04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169B-AD0A-4DAB-B452-EF75C06D6B00}" type="datetimeFigureOut">
              <a:rPr lang="en-US" smtClean="0"/>
              <a:t>2/6/21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6A08-2A40-46B2-BCBF-20B4C3F60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642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169B-AD0A-4DAB-B452-EF75C06D6B00}" type="datetimeFigureOut">
              <a:rPr lang="en-US" smtClean="0"/>
              <a:t>2/6/21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6A08-2A40-46B2-BCBF-20B4C3F60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4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169B-AD0A-4DAB-B452-EF75C06D6B00}" type="datetimeFigureOut">
              <a:rPr lang="en-US" smtClean="0"/>
              <a:t>2/6/21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6A08-2A40-46B2-BCBF-20B4C3F60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15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169B-AD0A-4DAB-B452-EF75C06D6B00}" type="datetimeFigureOut">
              <a:rPr lang="en-US" smtClean="0"/>
              <a:t>2/6/21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6A08-2A40-46B2-BCBF-20B4C3F60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07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169B-AD0A-4DAB-B452-EF75C06D6B00}" type="datetimeFigureOut">
              <a:rPr lang="en-US" smtClean="0"/>
              <a:t>2/6/21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6A08-2A40-46B2-BCBF-20B4C3F60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277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169B-AD0A-4DAB-B452-EF75C06D6B00}" type="datetimeFigureOut">
              <a:rPr lang="en-US" smtClean="0"/>
              <a:t>2/6/21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6A08-2A40-46B2-BCBF-20B4C3F60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86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9169B-AD0A-4DAB-B452-EF75C06D6B00}" type="datetimeFigureOut">
              <a:rPr lang="en-US" smtClean="0"/>
              <a:t>2/6/21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16A08-2A40-46B2-BCBF-20B4C3F60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70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g"/><Relationship Id="rId4" Type="http://schemas.openxmlformats.org/officeDocument/2006/relationships/image" Target="../media/image43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jpg"/><Relationship Id="rId4" Type="http://schemas.openxmlformats.org/officeDocument/2006/relationships/image" Target="../media/image43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4.jpg"/><Relationship Id="rId4" Type="http://schemas.openxmlformats.org/officeDocument/2006/relationships/image" Target="../media/image43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4.jpg"/><Relationship Id="rId4" Type="http://schemas.openxmlformats.org/officeDocument/2006/relationships/image" Target="../media/image43.gi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002"/>
            <a:ext cx="9144000" cy="1847080"/>
          </a:xfrm>
        </p:spPr>
        <p:txBody>
          <a:bodyPr/>
          <a:lstStyle/>
          <a:p>
            <a:r>
              <a:rPr lang="en-US" dirty="0"/>
              <a:t>CS 440/ECE 448 Lecture 5:</a:t>
            </a:r>
            <a:br>
              <a:rPr lang="en-US" dirty="0"/>
            </a:br>
            <a:r>
              <a:rPr lang="en-US" dirty="0"/>
              <a:t>Probability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421" y="1810947"/>
            <a:ext cx="5178458" cy="866267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Mark Hasegawa-Johnson, 2/2021</a:t>
            </a:r>
          </a:p>
          <a:p>
            <a:pPr algn="l"/>
            <a:r>
              <a:rPr lang="en-US" sz="2000" dirty="0"/>
              <a:t>All content CC-BY-4.0 unless otherwise noted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B6FE8B3C-CED0-5F47-9C4D-B632F6ACA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330" y="2114550"/>
            <a:ext cx="5178458" cy="357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9662B378-6D61-1A45-81AC-A84EC9D3C3F1}"/>
              </a:ext>
            </a:extLst>
          </p:cNvPr>
          <p:cNvSpPr txBox="1">
            <a:spLocks/>
          </p:cNvSpPr>
          <p:nvPr/>
        </p:nvSpPr>
        <p:spPr>
          <a:xfrm>
            <a:off x="5832088" y="5676711"/>
            <a:ext cx="4999574" cy="5122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CC-BY-3.0 Image by </a:t>
            </a:r>
            <a:r>
              <a:rPr lang="en-US" sz="1400" dirty="0" err="1"/>
              <a:t>Diacritica</a:t>
            </a:r>
            <a:r>
              <a:rPr lang="en-US" sz="1400" dirty="0"/>
              <a:t>, 2010</a:t>
            </a:r>
          </a:p>
          <a:p>
            <a:r>
              <a:rPr lang="en-US" sz="1400" dirty="0"/>
              <a:t>https://</a:t>
            </a:r>
            <a:r>
              <a:rPr lang="en-US" sz="1400" dirty="0" err="1"/>
              <a:t>commons.wikimedia.org</a:t>
            </a:r>
            <a:r>
              <a:rPr lang="en-US" sz="1400" dirty="0"/>
              <a:t>/wiki/File:6sided_dice.jpg</a:t>
            </a:r>
          </a:p>
        </p:txBody>
      </p:sp>
    </p:spTree>
    <p:extLst>
      <p:ext uri="{BB962C8B-B14F-4D97-AF65-F5344CB8AC3E}">
        <p14:creationId xmlns:p14="http://schemas.microsoft.com/office/powerpoint/2010/main" val="1554384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498AF-B68C-634F-9D97-3843422C0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12B1D9-2333-FE48-9358-3617F6200C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= “it will rain tomorrow.”  Suppose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)=0.4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 = “it will snow tomorrow.”  Suppose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)=0.2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= “it will both rain and snow tomorrow.”  Suppose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⋀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)=0.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Then the probability that it will either rain or snow tomorrow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⋀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=0.4+0.2−0.1=0.5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12B1D9-2333-FE48-9358-3617F6200C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34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Motivation: Why use probability?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axioms of probability</a:t>
            </a:r>
          </a:p>
          <a:p>
            <a:r>
              <a:rPr lang="en-US" dirty="0"/>
              <a:t>Random variables</a:t>
            </a:r>
          </a:p>
          <a:p>
            <a:r>
              <a:rPr lang="en-US" dirty="0"/>
              <a:t>Conditional probability</a:t>
            </a:r>
          </a:p>
          <a:p>
            <a:r>
              <a:rPr lang="en-US" dirty="0"/>
              <a:t>Mutually exclusive vs. Independent vs. Conditionally Independent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284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D0265-9DEA-FD4A-A6A2-8837B8E6B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00E17-960C-5E49-A87F-B89EB99BB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009"/>
            <a:ext cx="10515600" cy="223838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random variable is a function that maps from the outcomes of an experiment to a set of values</a:t>
            </a:r>
          </a:p>
          <a:p>
            <a:r>
              <a:rPr lang="en-US" dirty="0"/>
              <a:t>Example: throw four dice, all different colors.  X = number of pips showing on the green die.</a:t>
            </a:r>
          </a:p>
          <a:p>
            <a:r>
              <a:rPr lang="en-US" dirty="0"/>
              <a:t>Then run the experiment…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3758FB6-8CAB-A940-9111-AE8B5459E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18024"/>
            <a:ext cx="4891088" cy="337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74CC509-3F9D-BB41-AA3B-85F77736DC9F}"/>
              </a:ext>
            </a:extLst>
          </p:cNvPr>
          <p:cNvSpPr txBox="1">
            <a:spLocks/>
          </p:cNvSpPr>
          <p:nvPr/>
        </p:nvSpPr>
        <p:spPr>
          <a:xfrm>
            <a:off x="342900" y="3735392"/>
            <a:ext cx="5529263" cy="3008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 this particular outcome, X=3.</a:t>
            </a:r>
          </a:p>
          <a:p>
            <a:r>
              <a:rPr lang="en-US" dirty="0"/>
              <a:t>In some other outcome, X would have taken a different value. </a:t>
            </a:r>
          </a:p>
        </p:txBody>
      </p:sp>
    </p:spTree>
    <p:extLst>
      <p:ext uri="{BB962C8B-B14F-4D97-AF65-F5344CB8AC3E}">
        <p14:creationId xmlns:p14="http://schemas.microsoft.com/office/powerpoint/2010/main" val="295568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0915F77-87F3-3B46-A314-3B3AA95180E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Notation: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0915F77-87F3-3B46-A314-3B3AA95180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CB177F-71B6-984C-8EBB-A454ACD7B4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16566"/>
                <a:ext cx="10515600" cy="4660397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Capital letters are random variables.  Small letters are values that the random variable might take.  </a:t>
                </a:r>
              </a:p>
              <a:p>
                <a:r>
                  <a:rPr lang="en-US" dirty="0"/>
                  <a:t>“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” is an event.  As such, it has a probability.  For example, we can talk about the probability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1,2,3,4,5,6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 means “for all.” The equation above is shorthand for these six equations: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      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=2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    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=3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=4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      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=5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</a:rPr>
                        <m:t>,     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=6)=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CB177F-71B6-984C-8EBB-A454ACD7B4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16566"/>
                <a:ext cx="10515600" cy="4660397"/>
              </a:xfrm>
              <a:blipFill>
                <a:blip r:embed="rId3"/>
                <a:stretch>
                  <a:fillRect l="-844" t="-2989" r="-844" b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6607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0915F77-87F3-3B46-A314-3B3AA95180E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Notation: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0915F77-87F3-3B46-A314-3B3AA95180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CB177F-71B6-984C-8EBB-A454ACD7B4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16566"/>
                <a:ext cx="10515600" cy="13255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not an event, and it’s not a value; it’s a function.  So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 is NOT a number.  Instead,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 is a table, showing all of the values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might take, and the probabilities of each.  For example: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CB177F-71B6-984C-8EBB-A454ACD7B4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16566"/>
                <a:ext cx="10515600" cy="1325563"/>
              </a:xfrm>
              <a:blipFill>
                <a:blip r:embed="rId3"/>
                <a:stretch>
                  <a:fillRect l="-1206" t="-7619" r="-483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54050829-5469-664C-8794-586A7B09D18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8418136"/>
                  </p:ext>
                </p:extLst>
              </p:nvPr>
            </p:nvGraphicFramePr>
            <p:xfrm>
              <a:off x="1732110" y="3596678"/>
              <a:ext cx="9821791" cy="123577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46349">
                      <a:extLst>
                        <a:ext uri="{9D8B030D-6E8A-4147-A177-3AD203B41FA5}">
                          <a16:colId xmlns:a16="http://schemas.microsoft.com/office/drawing/2014/main" val="972371253"/>
                        </a:ext>
                      </a:extLst>
                    </a:gridCol>
                    <a:gridCol w="1360448">
                      <a:extLst>
                        <a:ext uri="{9D8B030D-6E8A-4147-A177-3AD203B41FA5}">
                          <a16:colId xmlns:a16="http://schemas.microsoft.com/office/drawing/2014/main" val="1383497312"/>
                        </a:ext>
                      </a:extLst>
                    </a:gridCol>
                    <a:gridCol w="1438508">
                      <a:extLst>
                        <a:ext uri="{9D8B030D-6E8A-4147-A177-3AD203B41FA5}">
                          <a16:colId xmlns:a16="http://schemas.microsoft.com/office/drawing/2014/main" val="2132394323"/>
                        </a:ext>
                      </a:extLst>
                    </a:gridCol>
                    <a:gridCol w="1416205">
                      <a:extLst>
                        <a:ext uri="{9D8B030D-6E8A-4147-A177-3AD203B41FA5}">
                          <a16:colId xmlns:a16="http://schemas.microsoft.com/office/drawing/2014/main" val="3783863695"/>
                        </a:ext>
                      </a:extLst>
                    </a:gridCol>
                    <a:gridCol w="1360448">
                      <a:extLst>
                        <a:ext uri="{9D8B030D-6E8A-4147-A177-3AD203B41FA5}">
                          <a16:colId xmlns:a16="http://schemas.microsoft.com/office/drawing/2014/main" val="4145588016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3300265502"/>
                        </a:ext>
                      </a:extLst>
                    </a:gridCol>
                    <a:gridCol w="1328233">
                      <a:extLst>
                        <a:ext uri="{9D8B030D-6E8A-4147-A177-3AD203B41FA5}">
                          <a16:colId xmlns:a16="http://schemas.microsoft.com/office/drawing/2014/main" val="152759907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524528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39921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54050829-5469-664C-8794-586A7B09D18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8418136"/>
                  </p:ext>
                </p:extLst>
              </p:nvPr>
            </p:nvGraphicFramePr>
            <p:xfrm>
              <a:off x="1732110" y="3596678"/>
              <a:ext cx="9821791" cy="123577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46349">
                      <a:extLst>
                        <a:ext uri="{9D8B030D-6E8A-4147-A177-3AD203B41FA5}">
                          <a16:colId xmlns:a16="http://schemas.microsoft.com/office/drawing/2014/main" val="972371253"/>
                        </a:ext>
                      </a:extLst>
                    </a:gridCol>
                    <a:gridCol w="1360448">
                      <a:extLst>
                        <a:ext uri="{9D8B030D-6E8A-4147-A177-3AD203B41FA5}">
                          <a16:colId xmlns:a16="http://schemas.microsoft.com/office/drawing/2014/main" val="1383497312"/>
                        </a:ext>
                      </a:extLst>
                    </a:gridCol>
                    <a:gridCol w="1438508">
                      <a:extLst>
                        <a:ext uri="{9D8B030D-6E8A-4147-A177-3AD203B41FA5}">
                          <a16:colId xmlns:a16="http://schemas.microsoft.com/office/drawing/2014/main" val="2132394323"/>
                        </a:ext>
                      </a:extLst>
                    </a:gridCol>
                    <a:gridCol w="1416205">
                      <a:extLst>
                        <a:ext uri="{9D8B030D-6E8A-4147-A177-3AD203B41FA5}">
                          <a16:colId xmlns:a16="http://schemas.microsoft.com/office/drawing/2014/main" val="3783863695"/>
                        </a:ext>
                      </a:extLst>
                    </a:gridCol>
                    <a:gridCol w="1360448">
                      <a:extLst>
                        <a:ext uri="{9D8B030D-6E8A-4147-A177-3AD203B41FA5}">
                          <a16:colId xmlns:a16="http://schemas.microsoft.com/office/drawing/2014/main" val="4145588016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3300265502"/>
                        </a:ext>
                      </a:extLst>
                    </a:gridCol>
                    <a:gridCol w="1328233">
                      <a:extLst>
                        <a:ext uri="{9D8B030D-6E8A-4147-A177-3AD203B41FA5}">
                          <a16:colId xmlns:a16="http://schemas.microsoft.com/office/drawing/2014/main" val="1527599070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20" t="-11111" r="-536885" b="-18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52452832"/>
                      </a:ext>
                    </a:extLst>
                  </a:tr>
                  <a:tr h="77857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20" t="-64516" r="-536885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14953" t="-64516" r="-512150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3540" t="-64516" r="-384956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6250" t="-64516" r="-288393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25234" t="-64516" r="-201869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20370" t="-64516" r="-100000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38095" t="-64516" r="-2857" b="-64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39921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1BE39BB-A9FF-F24D-A57B-14577D976A5F}"/>
                  </a:ext>
                </a:extLst>
              </p:cNvPr>
              <p:cNvSpPr/>
              <p:nvPr/>
            </p:nvSpPr>
            <p:spPr>
              <a:xfrm>
                <a:off x="154306" y="3768440"/>
                <a:ext cx="157780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1BE39BB-A9FF-F24D-A57B-14577D976A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06" y="3768440"/>
                <a:ext cx="1577804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7745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15F77-87F3-3B46-A314-3B3AA9518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Abuse of Notation: Events and Binary Random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B177F-71B6-984C-8EBB-A454ACD7B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6566"/>
            <a:ext cx="10515600" cy="4716966"/>
          </a:xfrm>
        </p:spPr>
        <p:txBody>
          <a:bodyPr>
            <a:normAutofit/>
          </a:bodyPr>
          <a:lstStyle/>
          <a:p>
            <a:r>
              <a:rPr lang="en-US" dirty="0"/>
              <a:t>There’s one confusing thing.  A capital letter might be either an event (A=“it will rain tomorrow”), or a random variable (X=“number of pips showing”).</a:t>
            </a:r>
          </a:p>
          <a:p>
            <a:r>
              <a:rPr lang="en-US" dirty="0"/>
              <a:t>P(A) is a number, but P(X) is a table.</a:t>
            </a:r>
          </a:p>
          <a:p>
            <a:r>
              <a:rPr lang="en-US" dirty="0"/>
              <a:t>You have to pay attention to whether the capital letter is an event, or a random variable.</a:t>
            </a:r>
          </a:p>
        </p:txBody>
      </p:sp>
    </p:spTree>
    <p:extLst>
      <p:ext uri="{BB962C8B-B14F-4D97-AF65-F5344CB8AC3E}">
        <p14:creationId xmlns:p14="http://schemas.microsoft.com/office/powerpoint/2010/main" val="2490073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Motivation: Why use probability?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axioms of probability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Random variables</a:t>
            </a:r>
          </a:p>
          <a:p>
            <a:r>
              <a:rPr lang="en-US" dirty="0"/>
              <a:t>Conditional probability</a:t>
            </a:r>
          </a:p>
          <a:p>
            <a:r>
              <a:rPr lang="en-US" dirty="0"/>
              <a:t>Mutually exclusive vs. Independent vs. Conditionally Independent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485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50D40-4BAB-AE40-8990-0EEF2B1DD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and Conditional probabilities: definitions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C7A93C-525D-1642-A760-66A5D44064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⋀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/>
                  <a:t> is the probability that both event A and event B happen.  This is called their </a:t>
                </a:r>
                <a:r>
                  <a:rPr lang="en-US" b="1" u="sng" dirty="0"/>
                  <a:t>joint probability</a:t>
                </a:r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probability that event B happens, given that event A happens.  This is called the </a:t>
                </a:r>
                <a:r>
                  <a:rPr lang="en-US" b="1" u="sng" dirty="0"/>
                  <a:t>conditional probability</a:t>
                </a:r>
                <a:r>
                  <a:rPr lang="en-US" dirty="0"/>
                  <a:t> of B given A.</a:t>
                </a:r>
              </a:p>
              <a:p>
                <a:r>
                  <a:rPr lang="en-US" dirty="0"/>
                  <a:t>Example:</a:t>
                </a:r>
              </a:p>
              <a:p>
                <a:pPr lvl="1"/>
                <a:r>
                  <a:rPr lang="en-US" dirty="0"/>
                  <a:t>A = “it will rain tomorrow”</a:t>
                </a:r>
              </a:p>
              <a:p>
                <a:pPr lvl="1"/>
                <a:r>
                  <a:rPr lang="en-US" dirty="0"/>
                  <a:t>B = “it will snow tomorrow”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⋀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/>
                  <a:t> = probability that it will both snow and rain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= probability that it will snow, given that it rains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C7A93C-525D-1642-A760-66A5D44064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0420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2898F-0E45-5E46-8EDA-47521B4F2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68" y="136522"/>
            <a:ext cx="10729332" cy="883812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Joint probabilities are usually given in the problem statement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18BB31-F585-3743-824A-CCE41F84C6D8}"/>
              </a:ext>
            </a:extLst>
          </p:cNvPr>
          <p:cNvSpPr/>
          <p:nvPr/>
        </p:nvSpPr>
        <p:spPr>
          <a:xfrm>
            <a:off x="2871785" y="2113847"/>
            <a:ext cx="6630438" cy="3780264"/>
          </a:xfrm>
          <a:prstGeom prst="rect">
            <a:avLst/>
          </a:prstGeom>
          <a:noFill/>
          <a:ln w="889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6C95D9F-B8C3-CD4D-8732-CBDAE7BE61CA}"/>
              </a:ext>
            </a:extLst>
          </p:cNvPr>
          <p:cNvSpPr/>
          <p:nvPr/>
        </p:nvSpPr>
        <p:spPr>
          <a:xfrm>
            <a:off x="3300411" y="2444891"/>
            <a:ext cx="3471864" cy="3200403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230D490-C4DF-1E4C-8A93-F94FFE392A9C}"/>
              </a:ext>
            </a:extLst>
          </p:cNvPr>
          <p:cNvSpPr/>
          <p:nvPr/>
        </p:nvSpPr>
        <p:spPr>
          <a:xfrm>
            <a:off x="5638805" y="2454415"/>
            <a:ext cx="3471864" cy="3200403"/>
          </a:xfrm>
          <a:prstGeom prst="ellipse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F3806EF-B2C6-E444-B758-FFE765A5D0B4}"/>
                  </a:ext>
                </a:extLst>
              </p:cNvPr>
              <p:cNvSpPr/>
              <p:nvPr/>
            </p:nvSpPr>
            <p:spPr>
              <a:xfrm>
                <a:off x="141837" y="2974600"/>
                <a:ext cx="2032651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ea typeface="Cambria Math" panose="02040503050406030204" pitchFamily="18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=0.4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F3806EF-B2C6-E444-B758-FFE765A5D0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37" y="2974600"/>
                <a:ext cx="2032651" cy="954107"/>
              </a:xfrm>
              <a:prstGeom prst="rect">
                <a:avLst/>
              </a:prstGeom>
              <a:blipFill>
                <a:blip r:embed="rId2"/>
                <a:stretch>
                  <a:fillRect l="-6832" t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4536783-C3A2-0C46-8D77-25CABE56B07B}"/>
                  </a:ext>
                </a:extLst>
              </p:cNvPr>
              <p:cNvSpPr/>
              <p:nvPr/>
            </p:nvSpPr>
            <p:spPr>
              <a:xfrm>
                <a:off x="10017512" y="2926975"/>
                <a:ext cx="1950673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ea typeface="Cambria Math" panose="02040503050406030204" pitchFamily="18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=0.2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4536783-C3A2-0C46-8D77-25CABE56B0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7512" y="2926975"/>
                <a:ext cx="1950673" cy="954107"/>
              </a:xfrm>
              <a:prstGeom prst="rect">
                <a:avLst/>
              </a:prstGeom>
              <a:blipFill>
                <a:blip r:embed="rId3"/>
                <a:stretch>
                  <a:fillRect l="-6452" t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BBDDBBE-ED0E-E34E-BA63-D0023641990E}"/>
                  </a:ext>
                </a:extLst>
              </p:cNvPr>
              <p:cNvSpPr/>
              <p:nvPr/>
            </p:nvSpPr>
            <p:spPr>
              <a:xfrm>
                <a:off x="4315523" y="6222644"/>
                <a:ext cx="36576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ea typeface="Cambria Math" panose="02040503050406030204" pitchFamily="18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⋀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=0.1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BBDDBBE-ED0E-E34E-BA63-D002364199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523" y="6222644"/>
                <a:ext cx="3657600" cy="523220"/>
              </a:xfrm>
              <a:prstGeom prst="rect">
                <a:avLst/>
              </a:prstGeom>
              <a:blipFill>
                <a:blip r:embed="rId4"/>
                <a:stretch>
                  <a:fillRect l="-3460" t="-14286" r="-1038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48CA3E5-DA37-6A4D-89BC-3A37729E7508}"/>
              </a:ext>
            </a:extLst>
          </p:cNvPr>
          <p:cNvCxnSpPr>
            <a:cxnSpLocks/>
            <a:stCxn id="11" idx="3"/>
            <a:endCxn id="5" idx="2"/>
          </p:cNvCxnSpPr>
          <p:nvPr/>
        </p:nvCxnSpPr>
        <p:spPr>
          <a:xfrm>
            <a:off x="2174488" y="3451654"/>
            <a:ext cx="1125923" cy="593439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9F4A803-1D70-BD4F-8E4E-72FDF3776037}"/>
              </a:ext>
            </a:extLst>
          </p:cNvPr>
          <p:cNvCxnSpPr>
            <a:cxnSpLocks/>
            <a:stCxn id="12" idx="1"/>
            <a:endCxn id="6" idx="6"/>
          </p:cNvCxnSpPr>
          <p:nvPr/>
        </p:nvCxnSpPr>
        <p:spPr>
          <a:xfrm flipH="1">
            <a:off x="9110669" y="3404029"/>
            <a:ext cx="906843" cy="650588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7DF8253-CA4F-B844-86FA-81B2172C6604}"/>
              </a:ext>
            </a:extLst>
          </p:cNvPr>
          <p:cNvCxnSpPr>
            <a:cxnSpLocks/>
            <a:stCxn id="13" idx="0"/>
            <a:endCxn id="6" idx="3"/>
          </p:cNvCxnSpPr>
          <p:nvPr/>
        </p:nvCxnSpPr>
        <p:spPr>
          <a:xfrm flipV="1">
            <a:off x="6144323" y="5186130"/>
            <a:ext cx="2925" cy="1036514"/>
          </a:xfrm>
          <a:prstGeom prst="straightConnector1">
            <a:avLst/>
          </a:prstGeom>
          <a:ln w="889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A39F409E-F38D-FC4F-9875-B3BAD3253B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57427" y="1585645"/>
                <a:ext cx="7886699" cy="59748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dirty="0"/>
                  <a:t>Area of the whole rectangle is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True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A39F409E-F38D-FC4F-9875-B3BAD3253B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427" y="1585645"/>
                <a:ext cx="7886699" cy="597482"/>
              </a:xfrm>
              <a:prstGeom prst="rect">
                <a:avLst/>
              </a:prstGeom>
              <a:blipFill>
                <a:blip r:embed="rId5"/>
                <a:stretch>
                  <a:fillRect t="-16667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1494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2898F-0E45-5E46-8EDA-47521B4F2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68" y="136521"/>
            <a:ext cx="10729332" cy="1177835"/>
          </a:xfrm>
        </p:spPr>
        <p:txBody>
          <a:bodyPr>
            <a:normAutofit/>
          </a:bodyPr>
          <a:lstStyle/>
          <a:p>
            <a:r>
              <a:rPr lang="en-US" sz="3600" dirty="0"/>
              <a:t>Conditioning events change our knowledge!</a:t>
            </a:r>
            <a:br>
              <a:rPr lang="en-US" sz="3600" dirty="0"/>
            </a:br>
            <a:r>
              <a:rPr lang="en-US" sz="3600" dirty="0"/>
              <a:t>For example, given that A is true…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18BB31-F585-3743-824A-CCE41F84C6D8}"/>
              </a:ext>
            </a:extLst>
          </p:cNvPr>
          <p:cNvSpPr/>
          <p:nvPr/>
        </p:nvSpPr>
        <p:spPr>
          <a:xfrm>
            <a:off x="2871785" y="2113847"/>
            <a:ext cx="6630438" cy="3780264"/>
          </a:xfrm>
          <a:prstGeom prst="rect">
            <a:avLst/>
          </a:prstGeom>
          <a:noFill/>
          <a:ln w="889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6C95D9F-B8C3-CD4D-8732-CBDAE7BE61CA}"/>
              </a:ext>
            </a:extLst>
          </p:cNvPr>
          <p:cNvSpPr/>
          <p:nvPr/>
        </p:nvSpPr>
        <p:spPr>
          <a:xfrm>
            <a:off x="3300411" y="2444891"/>
            <a:ext cx="3471864" cy="3200403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230D490-C4DF-1E4C-8A93-F94FFE392A9C}"/>
              </a:ext>
            </a:extLst>
          </p:cNvPr>
          <p:cNvSpPr/>
          <p:nvPr/>
        </p:nvSpPr>
        <p:spPr>
          <a:xfrm>
            <a:off x="5638805" y="2454415"/>
            <a:ext cx="3471864" cy="3200403"/>
          </a:xfrm>
          <a:prstGeom prst="ellipse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B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3806EF-B2C6-E444-B758-FFE765A5D0B4}"/>
              </a:ext>
            </a:extLst>
          </p:cNvPr>
          <p:cNvSpPr/>
          <p:nvPr/>
        </p:nvSpPr>
        <p:spPr>
          <a:xfrm>
            <a:off x="141837" y="2718123"/>
            <a:ext cx="203265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ea typeface="Cambria Math" panose="02040503050406030204" pitchFamily="18" charset="0"/>
              </a:rPr>
              <a:t>Only the events inside this circle are now possible.</a:t>
            </a:r>
            <a:endParaRPr lang="en-US" sz="28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48CA3E5-DA37-6A4D-89BC-3A37729E7508}"/>
              </a:ext>
            </a:extLst>
          </p:cNvPr>
          <p:cNvCxnSpPr>
            <a:cxnSpLocks/>
            <a:stCxn id="11" idx="3"/>
            <a:endCxn id="5" idx="2"/>
          </p:cNvCxnSpPr>
          <p:nvPr/>
        </p:nvCxnSpPr>
        <p:spPr>
          <a:xfrm flipV="1">
            <a:off x="2174488" y="4045093"/>
            <a:ext cx="1125923" cy="11858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39F409E-F38D-FC4F-9875-B3BAD3253BD3}"/>
              </a:ext>
            </a:extLst>
          </p:cNvPr>
          <p:cNvSpPr txBox="1">
            <a:spLocks/>
          </p:cNvSpPr>
          <p:nvPr/>
        </p:nvSpPr>
        <p:spPr>
          <a:xfrm>
            <a:off x="1800228" y="1585645"/>
            <a:ext cx="8938397" cy="597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Most of the events in this rectangle are no longer possible!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81718BA-E88D-2841-90FD-4ABF8B7E23F0}"/>
              </a:ext>
            </a:extLst>
          </p:cNvPr>
          <p:cNvSpPr/>
          <p:nvPr/>
        </p:nvSpPr>
        <p:spPr>
          <a:xfrm>
            <a:off x="2871785" y="2132707"/>
            <a:ext cx="6630438" cy="3732831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E93FD260-592E-4645-A300-CDF9EB88FD01}"/>
                  </a:ext>
                </a:extLst>
              </p:cNvPr>
              <p:cNvSpPr/>
              <p:nvPr/>
            </p:nvSpPr>
            <p:spPr>
              <a:xfrm>
                <a:off x="7299188" y="2487701"/>
                <a:ext cx="2240107" cy="2954495"/>
              </a:xfrm>
              <a:custGeom>
                <a:avLst/>
                <a:gdLst>
                  <a:gd name="connsiteX0" fmla="*/ 915422 w 2460180"/>
                  <a:gd name="connsiteY0" fmla="*/ 666 h 2954495"/>
                  <a:gd name="connsiteX1" fmla="*/ 1022 w 2460180"/>
                  <a:gd name="connsiteY1" fmla="*/ 1634594 h 2954495"/>
                  <a:gd name="connsiteX2" fmla="*/ 1080314 w 2460180"/>
                  <a:gd name="connsiteY2" fmla="*/ 2953729 h 2954495"/>
                  <a:gd name="connsiteX3" fmla="*/ 2459409 w 2460180"/>
                  <a:gd name="connsiteY3" fmla="*/ 1454712 h 2954495"/>
                  <a:gd name="connsiteX4" fmla="*/ 915422 w 2460180"/>
                  <a:gd name="connsiteY4" fmla="*/ 666 h 2954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0180" h="2954495">
                    <a:moveTo>
                      <a:pt x="915422" y="666"/>
                    </a:moveTo>
                    <a:cubicBezTo>
                      <a:pt x="505691" y="30646"/>
                      <a:pt x="-26460" y="1142417"/>
                      <a:pt x="1022" y="1634594"/>
                    </a:cubicBezTo>
                    <a:cubicBezTo>
                      <a:pt x="28504" y="2126771"/>
                      <a:pt x="670583" y="2983709"/>
                      <a:pt x="1080314" y="2953729"/>
                    </a:cubicBezTo>
                    <a:cubicBezTo>
                      <a:pt x="1490045" y="2923749"/>
                      <a:pt x="2491888" y="1949387"/>
                      <a:pt x="2459409" y="1454712"/>
                    </a:cubicBezTo>
                    <a:cubicBezTo>
                      <a:pt x="2426930" y="960037"/>
                      <a:pt x="1325153" y="-29314"/>
                      <a:pt x="915422" y="666"/>
                    </a:cubicBez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⋀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E93FD260-592E-4645-A300-CDF9EB88FD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188" y="2487701"/>
                <a:ext cx="2240107" cy="2954495"/>
              </a:xfrm>
              <a:custGeom>
                <a:avLst/>
                <a:gdLst>
                  <a:gd name="connsiteX0" fmla="*/ 915422 w 2460180"/>
                  <a:gd name="connsiteY0" fmla="*/ 666 h 2954495"/>
                  <a:gd name="connsiteX1" fmla="*/ 1022 w 2460180"/>
                  <a:gd name="connsiteY1" fmla="*/ 1634594 h 2954495"/>
                  <a:gd name="connsiteX2" fmla="*/ 1080314 w 2460180"/>
                  <a:gd name="connsiteY2" fmla="*/ 2953729 h 2954495"/>
                  <a:gd name="connsiteX3" fmla="*/ 2459409 w 2460180"/>
                  <a:gd name="connsiteY3" fmla="*/ 1454712 h 2954495"/>
                  <a:gd name="connsiteX4" fmla="*/ 915422 w 2460180"/>
                  <a:gd name="connsiteY4" fmla="*/ 666 h 2954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0180" h="2954495">
                    <a:moveTo>
                      <a:pt x="915422" y="666"/>
                    </a:moveTo>
                    <a:cubicBezTo>
                      <a:pt x="505691" y="30646"/>
                      <a:pt x="-26460" y="1142417"/>
                      <a:pt x="1022" y="1634594"/>
                    </a:cubicBezTo>
                    <a:cubicBezTo>
                      <a:pt x="28504" y="2126771"/>
                      <a:pt x="670583" y="2983709"/>
                      <a:pt x="1080314" y="2953729"/>
                    </a:cubicBezTo>
                    <a:cubicBezTo>
                      <a:pt x="1490045" y="2923749"/>
                      <a:pt x="2491888" y="1949387"/>
                      <a:pt x="2459409" y="1454712"/>
                    </a:cubicBezTo>
                    <a:cubicBezTo>
                      <a:pt x="2426930" y="960037"/>
                      <a:pt x="1325153" y="-29314"/>
                      <a:pt x="915422" y="666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958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1" grpId="0" animBg="1"/>
      <p:bldP spid="9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Motivation: Why use probability?</a:t>
            </a:r>
          </a:p>
          <a:p>
            <a:r>
              <a:rPr lang="en-US" dirty="0"/>
              <a:t>The axioms of probability</a:t>
            </a:r>
          </a:p>
          <a:p>
            <a:r>
              <a:rPr lang="en-US" dirty="0"/>
              <a:t>Random variables</a:t>
            </a:r>
          </a:p>
          <a:p>
            <a:r>
              <a:rPr lang="en-US" dirty="0"/>
              <a:t>Conditional probability</a:t>
            </a:r>
          </a:p>
          <a:p>
            <a:r>
              <a:rPr lang="en-US" dirty="0"/>
              <a:t>Mutually exclusive vs. Independent vs. Conditionally Independent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17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2898F-0E45-5E46-8EDA-47521B4F2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68" y="136521"/>
            <a:ext cx="10729332" cy="1177835"/>
          </a:xfrm>
        </p:spPr>
        <p:txBody>
          <a:bodyPr>
            <a:normAutofit/>
          </a:bodyPr>
          <a:lstStyle/>
          <a:p>
            <a:r>
              <a:rPr lang="en-US" sz="3600" dirty="0"/>
              <a:t>Conditioning events change our knowledge!</a:t>
            </a:r>
            <a:br>
              <a:rPr lang="en-US" sz="3600" dirty="0"/>
            </a:br>
            <a:r>
              <a:rPr lang="en-US" sz="3600" dirty="0"/>
              <a:t>For example, given that A is true…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F3806EF-B2C6-E444-B758-FFE765A5D0B4}"/>
                  </a:ext>
                </a:extLst>
              </p:cNvPr>
              <p:cNvSpPr/>
              <p:nvPr/>
            </p:nvSpPr>
            <p:spPr>
              <a:xfrm>
                <a:off x="141837" y="2246630"/>
                <a:ext cx="2032651" cy="35394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ea typeface="Cambria Math" panose="02040503050406030204" pitchFamily="18" charset="0"/>
                  </a:rPr>
                  <a:t>Given certain knowledge that A has occurred, we now have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)=1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F3806EF-B2C6-E444-B758-FFE765A5D0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37" y="2246630"/>
                <a:ext cx="2032651" cy="3539430"/>
              </a:xfrm>
              <a:prstGeom prst="rect">
                <a:avLst/>
              </a:prstGeom>
              <a:blipFill>
                <a:blip r:embed="rId2"/>
                <a:stretch>
                  <a:fillRect l="-6832" t="-2151" b="-3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48CA3E5-DA37-6A4D-89BC-3A37729E7508}"/>
              </a:ext>
            </a:extLst>
          </p:cNvPr>
          <p:cNvCxnSpPr>
            <a:cxnSpLocks/>
            <a:endCxn id="21" idx="2"/>
          </p:cNvCxnSpPr>
          <p:nvPr/>
        </p:nvCxnSpPr>
        <p:spPr>
          <a:xfrm>
            <a:off x="1774434" y="4013408"/>
            <a:ext cx="697297" cy="0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B81718BA-E88D-2841-90FD-4ABF8B7E23F0}"/>
              </a:ext>
            </a:extLst>
          </p:cNvPr>
          <p:cNvSpPr/>
          <p:nvPr/>
        </p:nvSpPr>
        <p:spPr>
          <a:xfrm>
            <a:off x="2471731" y="2146992"/>
            <a:ext cx="6630438" cy="3732831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824056A-A739-EE47-953C-09A1F84A5DEA}"/>
                  </a:ext>
                </a:extLst>
              </p:cNvPr>
              <p:cNvSpPr/>
              <p:nvPr/>
            </p:nvSpPr>
            <p:spPr>
              <a:xfrm>
                <a:off x="9102168" y="2641919"/>
                <a:ext cx="3089831" cy="35747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ea typeface="Cambria Math" panose="02040503050406030204" pitchFamily="18" charset="0"/>
                  </a:rPr>
                  <a:t>Given certain knowledge that A has occurred, the probability that B also occurs is now</a:t>
                </a:r>
              </a:p>
              <a:p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⋀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824056A-A739-EE47-953C-09A1F84A5D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2168" y="2641919"/>
                <a:ext cx="3089831" cy="3574761"/>
              </a:xfrm>
              <a:prstGeom prst="rect">
                <a:avLst/>
              </a:prstGeom>
              <a:blipFill>
                <a:blip r:embed="rId4"/>
                <a:stretch>
                  <a:fillRect l="-4082" t="-1413" r="-408" b="-2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B97BD69-EBA4-A346-AC1F-7EE3A2E086A9}"/>
              </a:ext>
            </a:extLst>
          </p:cNvPr>
          <p:cNvCxnSpPr>
            <a:cxnSpLocks/>
          </p:cNvCxnSpPr>
          <p:nvPr/>
        </p:nvCxnSpPr>
        <p:spPr>
          <a:xfrm flipH="1" flipV="1">
            <a:off x="8675176" y="4955998"/>
            <a:ext cx="426992" cy="701852"/>
          </a:xfrm>
          <a:prstGeom prst="straightConnector1">
            <a:avLst/>
          </a:prstGeom>
          <a:ln w="889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E3363525-65EB-9C47-9F9E-FECBF6FE4BD3}"/>
                  </a:ext>
                </a:extLst>
              </p:cNvPr>
              <p:cNvSpPr/>
              <p:nvPr/>
            </p:nvSpPr>
            <p:spPr>
              <a:xfrm>
                <a:off x="6924433" y="2487701"/>
                <a:ext cx="2240107" cy="2954495"/>
              </a:xfrm>
              <a:custGeom>
                <a:avLst/>
                <a:gdLst>
                  <a:gd name="connsiteX0" fmla="*/ 915422 w 2460180"/>
                  <a:gd name="connsiteY0" fmla="*/ 666 h 2954495"/>
                  <a:gd name="connsiteX1" fmla="*/ 1022 w 2460180"/>
                  <a:gd name="connsiteY1" fmla="*/ 1634594 h 2954495"/>
                  <a:gd name="connsiteX2" fmla="*/ 1080314 w 2460180"/>
                  <a:gd name="connsiteY2" fmla="*/ 2953729 h 2954495"/>
                  <a:gd name="connsiteX3" fmla="*/ 2459409 w 2460180"/>
                  <a:gd name="connsiteY3" fmla="*/ 1454712 h 2954495"/>
                  <a:gd name="connsiteX4" fmla="*/ 915422 w 2460180"/>
                  <a:gd name="connsiteY4" fmla="*/ 666 h 2954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0180" h="2954495">
                    <a:moveTo>
                      <a:pt x="915422" y="666"/>
                    </a:moveTo>
                    <a:cubicBezTo>
                      <a:pt x="505691" y="30646"/>
                      <a:pt x="-26460" y="1142417"/>
                      <a:pt x="1022" y="1634594"/>
                    </a:cubicBezTo>
                    <a:cubicBezTo>
                      <a:pt x="28504" y="2126771"/>
                      <a:pt x="670583" y="2983709"/>
                      <a:pt x="1080314" y="2953729"/>
                    </a:cubicBezTo>
                    <a:cubicBezTo>
                      <a:pt x="1490045" y="2923749"/>
                      <a:pt x="2491888" y="1949387"/>
                      <a:pt x="2459409" y="1454712"/>
                    </a:cubicBezTo>
                    <a:cubicBezTo>
                      <a:pt x="2426930" y="960037"/>
                      <a:pt x="1325153" y="-29314"/>
                      <a:pt x="915422" y="666"/>
                    </a:cubicBez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⋀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E3363525-65EB-9C47-9F9E-FECBF6FE4B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433" y="2487701"/>
                <a:ext cx="2240107" cy="2954495"/>
              </a:xfrm>
              <a:custGeom>
                <a:avLst/>
                <a:gdLst>
                  <a:gd name="connsiteX0" fmla="*/ 915422 w 2460180"/>
                  <a:gd name="connsiteY0" fmla="*/ 666 h 2954495"/>
                  <a:gd name="connsiteX1" fmla="*/ 1022 w 2460180"/>
                  <a:gd name="connsiteY1" fmla="*/ 1634594 h 2954495"/>
                  <a:gd name="connsiteX2" fmla="*/ 1080314 w 2460180"/>
                  <a:gd name="connsiteY2" fmla="*/ 2953729 h 2954495"/>
                  <a:gd name="connsiteX3" fmla="*/ 2459409 w 2460180"/>
                  <a:gd name="connsiteY3" fmla="*/ 1454712 h 2954495"/>
                  <a:gd name="connsiteX4" fmla="*/ 915422 w 2460180"/>
                  <a:gd name="connsiteY4" fmla="*/ 666 h 2954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0180" h="2954495">
                    <a:moveTo>
                      <a:pt x="915422" y="666"/>
                    </a:moveTo>
                    <a:cubicBezTo>
                      <a:pt x="505691" y="30646"/>
                      <a:pt x="-26460" y="1142417"/>
                      <a:pt x="1022" y="1634594"/>
                    </a:cubicBezTo>
                    <a:cubicBezTo>
                      <a:pt x="28504" y="2126771"/>
                      <a:pt x="670583" y="2983709"/>
                      <a:pt x="1080314" y="2953729"/>
                    </a:cubicBezTo>
                    <a:cubicBezTo>
                      <a:pt x="1490045" y="2923749"/>
                      <a:pt x="2491888" y="1949387"/>
                      <a:pt x="2459409" y="1454712"/>
                    </a:cubicBezTo>
                    <a:cubicBezTo>
                      <a:pt x="2426930" y="960037"/>
                      <a:pt x="1325153" y="-29314"/>
                      <a:pt x="915422" y="666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484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50D40-4BAB-AE40-8990-0EEF2B1DD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and Conditional distributions of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C7A93C-525D-1642-A760-66A5D44064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dirty="0"/>
                  <a:t> is the </a:t>
                </a:r>
                <a:r>
                  <a:rPr lang="en-US" b="1" u="sng" dirty="0"/>
                  <a:t>joint probability distribution</a:t>
                </a:r>
                <a:r>
                  <a:rPr lang="en-US" dirty="0"/>
                  <a:t> over all possible outcomes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b="1" u="sng" dirty="0"/>
                  <a:t>conditional probability distribution</a:t>
                </a:r>
                <a:r>
                  <a:rPr lang="en-US" dirty="0"/>
                  <a:t> of outcomes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C7A93C-525D-1642-A760-66A5D44064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7407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50D40-4BAB-AE40-8990-0EEF2B1DD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and Conditional distributions of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C7A93C-525D-1642-A760-66A5D44064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9543" y="1639884"/>
                <a:ext cx="7419981" cy="2471547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Example: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 = number of pips on the bone die. 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 = X modulo 2.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joint probability</a:t>
                </a:r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.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Their joint distribution is:</a:t>
                </a:r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C7A93C-525D-1642-A760-66A5D44064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9543" y="1639884"/>
                <a:ext cx="7419981" cy="2471547"/>
              </a:xfrm>
              <a:blipFill>
                <a:blip r:embed="rId2"/>
                <a:stretch>
                  <a:fillRect l="-1368" t="-5128" b="-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1DBB0DA0-7436-CC46-9318-A8B807EDE4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9539685"/>
                  </p:ext>
                </p:extLst>
              </p:nvPr>
            </p:nvGraphicFramePr>
            <p:xfrm>
              <a:off x="2142351" y="4696823"/>
              <a:ext cx="9411549" cy="172891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481760">
                      <a:extLst>
                        <a:ext uri="{9D8B030D-6E8A-4147-A177-3AD203B41FA5}">
                          <a16:colId xmlns:a16="http://schemas.microsoft.com/office/drawing/2014/main" val="972371253"/>
                        </a:ext>
                      </a:extLst>
                    </a:gridCol>
                    <a:gridCol w="1303624">
                      <a:extLst>
                        <a:ext uri="{9D8B030D-6E8A-4147-A177-3AD203B41FA5}">
                          <a16:colId xmlns:a16="http://schemas.microsoft.com/office/drawing/2014/main" val="1383497312"/>
                        </a:ext>
                      </a:extLst>
                    </a:gridCol>
                    <a:gridCol w="1378424">
                      <a:extLst>
                        <a:ext uri="{9D8B030D-6E8A-4147-A177-3AD203B41FA5}">
                          <a16:colId xmlns:a16="http://schemas.microsoft.com/office/drawing/2014/main" val="2132394323"/>
                        </a:ext>
                      </a:extLst>
                    </a:gridCol>
                    <a:gridCol w="1357052">
                      <a:extLst>
                        <a:ext uri="{9D8B030D-6E8A-4147-A177-3AD203B41FA5}">
                          <a16:colId xmlns:a16="http://schemas.microsoft.com/office/drawing/2014/main" val="3783863695"/>
                        </a:ext>
                      </a:extLst>
                    </a:gridCol>
                    <a:gridCol w="1303624">
                      <a:extLst>
                        <a:ext uri="{9D8B030D-6E8A-4147-A177-3AD203B41FA5}">
                          <a16:colId xmlns:a16="http://schemas.microsoft.com/office/drawing/2014/main" val="4145588016"/>
                        </a:ext>
                      </a:extLst>
                    </a:gridCol>
                    <a:gridCol w="1314310">
                      <a:extLst>
                        <a:ext uri="{9D8B030D-6E8A-4147-A177-3AD203B41FA5}">
                          <a16:colId xmlns:a16="http://schemas.microsoft.com/office/drawing/2014/main" val="3300265502"/>
                        </a:ext>
                      </a:extLst>
                    </a:gridCol>
                    <a:gridCol w="1272755">
                      <a:extLst>
                        <a:ext uri="{9D8B030D-6E8A-4147-A177-3AD203B41FA5}">
                          <a16:colId xmlns:a16="http://schemas.microsoft.com/office/drawing/2014/main" val="152759907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24528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06781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,  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39921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1DBB0DA0-7436-CC46-9318-A8B807EDE4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9539685"/>
                  </p:ext>
                </p:extLst>
              </p:nvPr>
            </p:nvGraphicFramePr>
            <p:xfrm>
              <a:off x="2142351" y="4696823"/>
              <a:ext cx="9411549" cy="172891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481760">
                      <a:extLst>
                        <a:ext uri="{9D8B030D-6E8A-4147-A177-3AD203B41FA5}">
                          <a16:colId xmlns:a16="http://schemas.microsoft.com/office/drawing/2014/main" val="972371253"/>
                        </a:ext>
                      </a:extLst>
                    </a:gridCol>
                    <a:gridCol w="1303624">
                      <a:extLst>
                        <a:ext uri="{9D8B030D-6E8A-4147-A177-3AD203B41FA5}">
                          <a16:colId xmlns:a16="http://schemas.microsoft.com/office/drawing/2014/main" val="1383497312"/>
                        </a:ext>
                      </a:extLst>
                    </a:gridCol>
                    <a:gridCol w="1378424">
                      <a:extLst>
                        <a:ext uri="{9D8B030D-6E8A-4147-A177-3AD203B41FA5}">
                          <a16:colId xmlns:a16="http://schemas.microsoft.com/office/drawing/2014/main" val="2132394323"/>
                        </a:ext>
                      </a:extLst>
                    </a:gridCol>
                    <a:gridCol w="1357052">
                      <a:extLst>
                        <a:ext uri="{9D8B030D-6E8A-4147-A177-3AD203B41FA5}">
                          <a16:colId xmlns:a16="http://schemas.microsoft.com/office/drawing/2014/main" val="3783863695"/>
                        </a:ext>
                      </a:extLst>
                    </a:gridCol>
                    <a:gridCol w="1303624">
                      <a:extLst>
                        <a:ext uri="{9D8B030D-6E8A-4147-A177-3AD203B41FA5}">
                          <a16:colId xmlns:a16="http://schemas.microsoft.com/office/drawing/2014/main" val="4145588016"/>
                        </a:ext>
                      </a:extLst>
                    </a:gridCol>
                    <a:gridCol w="1314310">
                      <a:extLst>
                        <a:ext uri="{9D8B030D-6E8A-4147-A177-3AD203B41FA5}">
                          <a16:colId xmlns:a16="http://schemas.microsoft.com/office/drawing/2014/main" val="3300265502"/>
                        </a:ext>
                      </a:extLst>
                    </a:gridCol>
                    <a:gridCol w="1272755">
                      <a:extLst>
                        <a:ext uri="{9D8B030D-6E8A-4147-A177-3AD203B41FA5}">
                          <a16:colId xmlns:a16="http://schemas.microsoft.com/office/drawing/2014/main" val="1527599070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1111" r="-535897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245283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11111" r="-53589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0678102"/>
                      </a:ext>
                    </a:extLst>
                  </a:tr>
                  <a:tr h="8145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16923" r="-535897" b="-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3592" t="-116923" r="-508738" b="-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3704" t="-116923" r="-385185" b="-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6542" t="-116923" r="-288785" b="-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22330" t="-116923" r="-200000" b="-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17308" t="-116923" r="-98077" b="-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42000" t="-116923" r="-2000" b="-1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399210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8194" name="Picture 2">
            <a:extLst>
              <a:ext uri="{FF2B5EF4-FFF2-40B4-BE49-F238E27FC236}">
                <a16:creationId xmlns:a16="http://schemas.microsoft.com/office/drawing/2014/main" id="{61113420-A107-8E4E-9EE0-6462E9A36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1197350"/>
            <a:ext cx="3152850" cy="226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C6D1869-E170-E74F-94CA-D3F7366F3A04}"/>
              </a:ext>
            </a:extLst>
          </p:cNvPr>
          <p:cNvSpPr txBox="1">
            <a:spLocks/>
          </p:cNvSpPr>
          <p:nvPr/>
        </p:nvSpPr>
        <p:spPr>
          <a:xfrm>
            <a:off x="8401050" y="3453789"/>
            <a:ext cx="3152850" cy="1003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Bone die found at Cantonment Clinch.  CC-BY-3.0, Colby Kirk, 2007.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4">
                <a:extLst>
                  <a:ext uri="{FF2B5EF4-FFF2-40B4-BE49-F238E27FC236}">
                    <a16:creationId xmlns:a16="http://schemas.microsoft.com/office/drawing/2014/main" id="{13E7D512-4A4C-A846-9B99-6F3C2FA6256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6117472"/>
                  </p:ext>
                </p:extLst>
              </p:nvPr>
            </p:nvGraphicFramePr>
            <p:xfrm>
              <a:off x="2142351" y="4196755"/>
              <a:ext cx="9456320" cy="247154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386662">
                      <a:extLst>
                        <a:ext uri="{9D8B030D-6E8A-4147-A177-3AD203B41FA5}">
                          <a16:colId xmlns:a16="http://schemas.microsoft.com/office/drawing/2014/main" val="2056500787"/>
                        </a:ext>
                      </a:extLst>
                    </a:gridCol>
                    <a:gridCol w="1257300">
                      <a:extLst>
                        <a:ext uri="{9D8B030D-6E8A-4147-A177-3AD203B41FA5}">
                          <a16:colId xmlns:a16="http://schemas.microsoft.com/office/drawing/2014/main" val="972371253"/>
                        </a:ext>
                      </a:extLst>
                    </a:gridCol>
                    <a:gridCol w="1610568">
                      <a:extLst>
                        <a:ext uri="{9D8B030D-6E8A-4147-A177-3AD203B41FA5}">
                          <a16:colId xmlns:a16="http://schemas.microsoft.com/office/drawing/2014/main" val="1383497312"/>
                        </a:ext>
                      </a:extLst>
                    </a:gridCol>
                    <a:gridCol w="1082115">
                      <a:extLst>
                        <a:ext uri="{9D8B030D-6E8A-4147-A177-3AD203B41FA5}">
                          <a16:colId xmlns:a16="http://schemas.microsoft.com/office/drawing/2014/main" val="2132394323"/>
                        </a:ext>
                      </a:extLst>
                    </a:gridCol>
                    <a:gridCol w="1065337">
                      <a:extLst>
                        <a:ext uri="{9D8B030D-6E8A-4147-A177-3AD203B41FA5}">
                          <a16:colId xmlns:a16="http://schemas.microsoft.com/office/drawing/2014/main" val="3783863695"/>
                        </a:ext>
                      </a:extLst>
                    </a:gridCol>
                    <a:gridCol w="1023394">
                      <a:extLst>
                        <a:ext uri="{9D8B030D-6E8A-4147-A177-3AD203B41FA5}">
                          <a16:colId xmlns:a16="http://schemas.microsoft.com/office/drawing/2014/main" val="4145588016"/>
                        </a:ext>
                      </a:extLst>
                    </a:gridCol>
                    <a:gridCol w="1031783">
                      <a:extLst>
                        <a:ext uri="{9D8B030D-6E8A-4147-A177-3AD203B41FA5}">
                          <a16:colId xmlns:a16="http://schemas.microsoft.com/office/drawing/2014/main" val="3300265502"/>
                        </a:ext>
                      </a:extLst>
                    </a:gridCol>
                    <a:gridCol w="999161">
                      <a:extLst>
                        <a:ext uri="{9D8B030D-6E8A-4147-A177-3AD203B41FA5}">
                          <a16:colId xmlns:a16="http://schemas.microsoft.com/office/drawing/2014/main" val="1527599070"/>
                        </a:ext>
                      </a:extLst>
                    </a:gridCol>
                  </a:tblGrid>
                  <a:tr h="370840">
                    <a:tc rowSpan="2" grid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  <a:p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 |  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  <a:p>
                          <a:endParaRPr lang="en-US" sz="2400" dirty="0"/>
                        </a:p>
                      </a:txBody>
                      <a:tcPr/>
                    </a:tc>
                    <a:tc gridSpan="6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634353"/>
                      </a:ext>
                    </a:extLst>
                  </a:tr>
                  <a:tr h="370840">
                    <a:tc gridSpan="2" v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2452832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067810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39921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4">
                <a:extLst>
                  <a:ext uri="{FF2B5EF4-FFF2-40B4-BE49-F238E27FC236}">
                    <a16:creationId xmlns:a16="http://schemas.microsoft.com/office/drawing/2014/main" id="{13E7D512-4A4C-A846-9B99-6F3C2FA6256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6117472"/>
                  </p:ext>
                </p:extLst>
              </p:nvPr>
            </p:nvGraphicFramePr>
            <p:xfrm>
              <a:off x="2142351" y="4196755"/>
              <a:ext cx="9456320" cy="247154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386662">
                      <a:extLst>
                        <a:ext uri="{9D8B030D-6E8A-4147-A177-3AD203B41FA5}">
                          <a16:colId xmlns:a16="http://schemas.microsoft.com/office/drawing/2014/main" val="2056500787"/>
                        </a:ext>
                      </a:extLst>
                    </a:gridCol>
                    <a:gridCol w="1257300">
                      <a:extLst>
                        <a:ext uri="{9D8B030D-6E8A-4147-A177-3AD203B41FA5}">
                          <a16:colId xmlns:a16="http://schemas.microsoft.com/office/drawing/2014/main" val="972371253"/>
                        </a:ext>
                      </a:extLst>
                    </a:gridCol>
                    <a:gridCol w="1610568">
                      <a:extLst>
                        <a:ext uri="{9D8B030D-6E8A-4147-A177-3AD203B41FA5}">
                          <a16:colId xmlns:a16="http://schemas.microsoft.com/office/drawing/2014/main" val="1383497312"/>
                        </a:ext>
                      </a:extLst>
                    </a:gridCol>
                    <a:gridCol w="1082115">
                      <a:extLst>
                        <a:ext uri="{9D8B030D-6E8A-4147-A177-3AD203B41FA5}">
                          <a16:colId xmlns:a16="http://schemas.microsoft.com/office/drawing/2014/main" val="2132394323"/>
                        </a:ext>
                      </a:extLst>
                    </a:gridCol>
                    <a:gridCol w="1065337">
                      <a:extLst>
                        <a:ext uri="{9D8B030D-6E8A-4147-A177-3AD203B41FA5}">
                          <a16:colId xmlns:a16="http://schemas.microsoft.com/office/drawing/2014/main" val="3783863695"/>
                        </a:ext>
                      </a:extLst>
                    </a:gridCol>
                    <a:gridCol w="1023394">
                      <a:extLst>
                        <a:ext uri="{9D8B030D-6E8A-4147-A177-3AD203B41FA5}">
                          <a16:colId xmlns:a16="http://schemas.microsoft.com/office/drawing/2014/main" val="4145588016"/>
                        </a:ext>
                      </a:extLst>
                    </a:gridCol>
                    <a:gridCol w="1031783">
                      <a:extLst>
                        <a:ext uri="{9D8B030D-6E8A-4147-A177-3AD203B41FA5}">
                          <a16:colId xmlns:a16="http://schemas.microsoft.com/office/drawing/2014/main" val="3300265502"/>
                        </a:ext>
                      </a:extLst>
                    </a:gridCol>
                    <a:gridCol w="999161">
                      <a:extLst>
                        <a:ext uri="{9D8B030D-6E8A-4147-A177-3AD203B41FA5}">
                          <a16:colId xmlns:a16="http://schemas.microsoft.com/office/drawing/2014/main" val="1527599070"/>
                        </a:ext>
                      </a:extLst>
                    </a:gridCol>
                  </a:tblGrid>
                  <a:tr h="457200">
                    <a:tc rowSpan="2"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t="-1370" r="-257416" b="-173973"/>
                          </a:stretch>
                        </a:blip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 |  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  <a:p>
                          <a:pPr/>
                          <a:endParaRPr lang="en-US" sz="2400" dirty="0"/>
                        </a:p>
                      </a:txBody>
                      <a:tcPr/>
                    </a:tc>
                    <a:tc gridSpan="6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8920" t="-2778" r="-186" b="-45555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634353"/>
                      </a:ext>
                    </a:extLst>
                  </a:tr>
                  <a:tr h="457200">
                    <a:tc gridSpan="2" vMerge="1">
                      <a:txBody>
                        <a:bodyPr/>
                        <a:lstStyle/>
                        <a:p>
                          <a:pPr/>
                          <a:endParaRPr lang="en-US" sz="2400" dirty="0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pPr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2452832"/>
                      </a:ext>
                    </a:extLst>
                  </a:tr>
                  <a:tr h="778574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t="-60163" r="-585321" b="-32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9000" t="-121311" r="-538000" b="-1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64567" t="-121311" r="-323622" b="-1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5294" t="-121311" r="-383529" b="-1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01190" t="-121311" r="-288095" b="-1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3457" t="-121311" r="-198765" b="-1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723457" t="-121311" r="-98765" b="-1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844304" t="-121311" r="-1266" b="-1081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0678102"/>
                      </a:ext>
                    </a:extLst>
                  </a:tr>
                  <a:tr h="778574">
                    <a:tc vMerge="1">
                      <a:txBody>
                        <a:bodyPr/>
                        <a:lstStyle/>
                        <a:p>
                          <a:pPr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9000" t="-217742" r="-538000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64567" t="-217742" r="-323622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5294" t="-217742" r="-383529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01190" t="-217742" r="-288095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3457" t="-217742" r="-198765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723457" t="-217742" r="-98765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844304" t="-217742" r="-1266" b="-64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39921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A7B8A3B-8B2A-D344-8F54-D2289F6FA631}"/>
                  </a:ext>
                </a:extLst>
              </p:cNvPr>
              <p:cNvSpPr/>
              <p:nvPr/>
            </p:nvSpPr>
            <p:spPr>
              <a:xfrm>
                <a:off x="154306" y="5082899"/>
                <a:ext cx="198804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A7B8A3B-8B2A-D344-8F54-D2289F6FA6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06" y="5082899"/>
                <a:ext cx="1988045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30818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50D40-4BAB-AE40-8990-0EEF2B1DD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and Conditional distributions of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1DBB0DA0-7436-CC46-9318-A8B807EDE4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58871768"/>
                  </p:ext>
                </p:extLst>
              </p:nvPr>
            </p:nvGraphicFramePr>
            <p:xfrm>
              <a:off x="2142351" y="4196755"/>
              <a:ext cx="9456320" cy="247154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386662">
                      <a:extLst>
                        <a:ext uri="{9D8B030D-6E8A-4147-A177-3AD203B41FA5}">
                          <a16:colId xmlns:a16="http://schemas.microsoft.com/office/drawing/2014/main" val="2056500787"/>
                        </a:ext>
                      </a:extLst>
                    </a:gridCol>
                    <a:gridCol w="1257300">
                      <a:extLst>
                        <a:ext uri="{9D8B030D-6E8A-4147-A177-3AD203B41FA5}">
                          <a16:colId xmlns:a16="http://schemas.microsoft.com/office/drawing/2014/main" val="972371253"/>
                        </a:ext>
                      </a:extLst>
                    </a:gridCol>
                    <a:gridCol w="1610568">
                      <a:extLst>
                        <a:ext uri="{9D8B030D-6E8A-4147-A177-3AD203B41FA5}">
                          <a16:colId xmlns:a16="http://schemas.microsoft.com/office/drawing/2014/main" val="1383497312"/>
                        </a:ext>
                      </a:extLst>
                    </a:gridCol>
                    <a:gridCol w="1082115">
                      <a:extLst>
                        <a:ext uri="{9D8B030D-6E8A-4147-A177-3AD203B41FA5}">
                          <a16:colId xmlns:a16="http://schemas.microsoft.com/office/drawing/2014/main" val="2132394323"/>
                        </a:ext>
                      </a:extLst>
                    </a:gridCol>
                    <a:gridCol w="1065337">
                      <a:extLst>
                        <a:ext uri="{9D8B030D-6E8A-4147-A177-3AD203B41FA5}">
                          <a16:colId xmlns:a16="http://schemas.microsoft.com/office/drawing/2014/main" val="3783863695"/>
                        </a:ext>
                      </a:extLst>
                    </a:gridCol>
                    <a:gridCol w="1023394">
                      <a:extLst>
                        <a:ext uri="{9D8B030D-6E8A-4147-A177-3AD203B41FA5}">
                          <a16:colId xmlns:a16="http://schemas.microsoft.com/office/drawing/2014/main" val="4145588016"/>
                        </a:ext>
                      </a:extLst>
                    </a:gridCol>
                    <a:gridCol w="1031783">
                      <a:extLst>
                        <a:ext uri="{9D8B030D-6E8A-4147-A177-3AD203B41FA5}">
                          <a16:colId xmlns:a16="http://schemas.microsoft.com/office/drawing/2014/main" val="3300265502"/>
                        </a:ext>
                      </a:extLst>
                    </a:gridCol>
                    <a:gridCol w="999161">
                      <a:extLst>
                        <a:ext uri="{9D8B030D-6E8A-4147-A177-3AD203B41FA5}">
                          <a16:colId xmlns:a16="http://schemas.microsoft.com/office/drawing/2014/main" val="1527599070"/>
                        </a:ext>
                      </a:extLst>
                    </a:gridCol>
                  </a:tblGrid>
                  <a:tr h="370840">
                    <a:tc rowSpan="2" grid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|  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  <a:p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 |  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  <a:p>
                          <a:endParaRPr lang="en-US" sz="2400" dirty="0"/>
                        </a:p>
                      </a:txBody>
                      <a:tcPr/>
                    </a:tc>
                    <a:tc gridSpan="6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634353"/>
                      </a:ext>
                    </a:extLst>
                  </a:tr>
                  <a:tr h="370840">
                    <a:tc gridSpan="2" v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2452832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067810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39921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1DBB0DA0-7436-CC46-9318-A8B807EDE4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58871768"/>
                  </p:ext>
                </p:extLst>
              </p:nvPr>
            </p:nvGraphicFramePr>
            <p:xfrm>
              <a:off x="2142351" y="4196755"/>
              <a:ext cx="9456320" cy="247154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386662">
                      <a:extLst>
                        <a:ext uri="{9D8B030D-6E8A-4147-A177-3AD203B41FA5}">
                          <a16:colId xmlns:a16="http://schemas.microsoft.com/office/drawing/2014/main" val="2056500787"/>
                        </a:ext>
                      </a:extLst>
                    </a:gridCol>
                    <a:gridCol w="1257300">
                      <a:extLst>
                        <a:ext uri="{9D8B030D-6E8A-4147-A177-3AD203B41FA5}">
                          <a16:colId xmlns:a16="http://schemas.microsoft.com/office/drawing/2014/main" val="972371253"/>
                        </a:ext>
                      </a:extLst>
                    </a:gridCol>
                    <a:gridCol w="1610568">
                      <a:extLst>
                        <a:ext uri="{9D8B030D-6E8A-4147-A177-3AD203B41FA5}">
                          <a16:colId xmlns:a16="http://schemas.microsoft.com/office/drawing/2014/main" val="1383497312"/>
                        </a:ext>
                      </a:extLst>
                    </a:gridCol>
                    <a:gridCol w="1082115">
                      <a:extLst>
                        <a:ext uri="{9D8B030D-6E8A-4147-A177-3AD203B41FA5}">
                          <a16:colId xmlns:a16="http://schemas.microsoft.com/office/drawing/2014/main" val="2132394323"/>
                        </a:ext>
                      </a:extLst>
                    </a:gridCol>
                    <a:gridCol w="1065337">
                      <a:extLst>
                        <a:ext uri="{9D8B030D-6E8A-4147-A177-3AD203B41FA5}">
                          <a16:colId xmlns:a16="http://schemas.microsoft.com/office/drawing/2014/main" val="3783863695"/>
                        </a:ext>
                      </a:extLst>
                    </a:gridCol>
                    <a:gridCol w="1023394">
                      <a:extLst>
                        <a:ext uri="{9D8B030D-6E8A-4147-A177-3AD203B41FA5}">
                          <a16:colId xmlns:a16="http://schemas.microsoft.com/office/drawing/2014/main" val="4145588016"/>
                        </a:ext>
                      </a:extLst>
                    </a:gridCol>
                    <a:gridCol w="1031783">
                      <a:extLst>
                        <a:ext uri="{9D8B030D-6E8A-4147-A177-3AD203B41FA5}">
                          <a16:colId xmlns:a16="http://schemas.microsoft.com/office/drawing/2014/main" val="3300265502"/>
                        </a:ext>
                      </a:extLst>
                    </a:gridCol>
                    <a:gridCol w="999161">
                      <a:extLst>
                        <a:ext uri="{9D8B030D-6E8A-4147-A177-3AD203B41FA5}">
                          <a16:colId xmlns:a16="http://schemas.microsoft.com/office/drawing/2014/main" val="1527599070"/>
                        </a:ext>
                      </a:extLst>
                    </a:gridCol>
                  </a:tblGrid>
                  <a:tr h="457200">
                    <a:tc rowSpan="2"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370" r="-257416" b="-173973"/>
                          </a:stretch>
                        </a:blip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 |  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  <a:p>
                          <a:pPr/>
                          <a:endParaRPr lang="en-US" sz="2400" dirty="0"/>
                        </a:p>
                      </a:txBody>
                      <a:tcPr/>
                    </a:tc>
                    <a:tc gridSpan="6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8920" t="-2778" r="-186" b="-45555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634353"/>
                      </a:ext>
                    </a:extLst>
                  </a:tr>
                  <a:tr h="457200">
                    <a:tc gridSpan="2" vMerge="1">
                      <a:txBody>
                        <a:bodyPr/>
                        <a:lstStyle/>
                        <a:p>
                          <a:pPr/>
                          <a:endParaRPr lang="en-US" sz="2400" dirty="0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pPr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2452832"/>
                      </a:ext>
                    </a:extLst>
                  </a:tr>
                  <a:tr h="778574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60163" r="-585321" b="-32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9000" t="-121311" r="-538000" b="-1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4567" t="-121311" r="-323622" b="-1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5294" t="-121311" r="-383529" b="-1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1190" t="-121311" r="-288095" b="-1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23457" t="-121311" r="-198765" b="-1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23457" t="-121311" r="-98765" b="-1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44304" t="-121311" r="-1266" b="-1081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0678102"/>
                      </a:ext>
                    </a:extLst>
                  </a:tr>
                  <a:tr h="778574">
                    <a:tc vMerge="1">
                      <a:txBody>
                        <a:bodyPr/>
                        <a:lstStyle/>
                        <a:p>
                          <a:pPr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9000" t="-217742" r="-538000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4567" t="-217742" r="-323622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5294" t="-217742" r="-383529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1190" t="-217742" r="-288095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23457" t="-217742" r="-198765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23457" t="-217742" r="-98765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44304" t="-217742" r="-1266" b="-64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39921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1D734F3-F1E4-E748-B9A4-DD6D1BE8EE8F}"/>
                  </a:ext>
                </a:extLst>
              </p:cNvPr>
              <p:cNvSpPr/>
              <p:nvPr/>
            </p:nvSpPr>
            <p:spPr>
              <a:xfrm>
                <a:off x="154306" y="5082899"/>
                <a:ext cx="196451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1D734F3-F1E4-E748-B9A4-DD6D1BE8EE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06" y="5082899"/>
                <a:ext cx="1964512" cy="584775"/>
              </a:xfrm>
              <a:prstGeom prst="rect">
                <a:avLst/>
              </a:prstGeom>
              <a:blipFill>
                <a:blip r:embed="rId3"/>
                <a:stretch>
                  <a:fillRect b="-1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>
            <a:extLst>
              <a:ext uri="{FF2B5EF4-FFF2-40B4-BE49-F238E27FC236}">
                <a16:creationId xmlns:a16="http://schemas.microsoft.com/office/drawing/2014/main" id="{3416B9DA-723A-5C45-B917-9E5B3D83D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1197350"/>
            <a:ext cx="3152850" cy="226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F28932F-9F6C-2A4E-B4EA-B66A52776977}"/>
              </a:ext>
            </a:extLst>
          </p:cNvPr>
          <p:cNvSpPr txBox="1">
            <a:spLocks/>
          </p:cNvSpPr>
          <p:nvPr/>
        </p:nvSpPr>
        <p:spPr>
          <a:xfrm>
            <a:off x="8401050" y="3453789"/>
            <a:ext cx="3152850" cy="1003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Bone die found at Cantonment Clinch.  CC-BY-3.0, Colby Kirk, 2007.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904FFECD-BBCB-8E45-9B74-21A58B4A32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9543" y="1639884"/>
                <a:ext cx="7419981" cy="2471547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Example: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 = number of pips on the bone die. 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 = X modulo 2.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conditional probability</a:t>
                </a:r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.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Their joint distribution is:</a:t>
                </a:r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904FFECD-BBCB-8E45-9B74-21A58B4A32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9543" y="1639884"/>
                <a:ext cx="7419981" cy="2471547"/>
              </a:xfrm>
              <a:blipFill>
                <a:blip r:embed="rId5"/>
                <a:stretch>
                  <a:fillRect l="-1368" t="-5128" b="-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31357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50D40-4BAB-AE40-8990-0EEF2B1DD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46" y="179385"/>
            <a:ext cx="10515600" cy="825201"/>
          </a:xfrm>
        </p:spPr>
        <p:txBody>
          <a:bodyPr/>
          <a:lstStyle/>
          <a:p>
            <a:r>
              <a:rPr lang="en-US" dirty="0"/>
              <a:t>Normalization trick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1DBB0DA0-7436-CC46-9318-A8B807EDE4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8555292"/>
                  </p:ext>
                </p:extLst>
              </p:nvPr>
            </p:nvGraphicFramePr>
            <p:xfrm>
              <a:off x="2528117" y="4196755"/>
              <a:ext cx="9456320" cy="247154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386662">
                      <a:extLst>
                        <a:ext uri="{9D8B030D-6E8A-4147-A177-3AD203B41FA5}">
                          <a16:colId xmlns:a16="http://schemas.microsoft.com/office/drawing/2014/main" val="2056500787"/>
                        </a:ext>
                      </a:extLst>
                    </a:gridCol>
                    <a:gridCol w="1257300">
                      <a:extLst>
                        <a:ext uri="{9D8B030D-6E8A-4147-A177-3AD203B41FA5}">
                          <a16:colId xmlns:a16="http://schemas.microsoft.com/office/drawing/2014/main" val="972371253"/>
                        </a:ext>
                      </a:extLst>
                    </a:gridCol>
                    <a:gridCol w="1610568">
                      <a:extLst>
                        <a:ext uri="{9D8B030D-6E8A-4147-A177-3AD203B41FA5}">
                          <a16:colId xmlns:a16="http://schemas.microsoft.com/office/drawing/2014/main" val="1383497312"/>
                        </a:ext>
                      </a:extLst>
                    </a:gridCol>
                    <a:gridCol w="1082115">
                      <a:extLst>
                        <a:ext uri="{9D8B030D-6E8A-4147-A177-3AD203B41FA5}">
                          <a16:colId xmlns:a16="http://schemas.microsoft.com/office/drawing/2014/main" val="2132394323"/>
                        </a:ext>
                      </a:extLst>
                    </a:gridCol>
                    <a:gridCol w="1065337">
                      <a:extLst>
                        <a:ext uri="{9D8B030D-6E8A-4147-A177-3AD203B41FA5}">
                          <a16:colId xmlns:a16="http://schemas.microsoft.com/office/drawing/2014/main" val="3783863695"/>
                        </a:ext>
                      </a:extLst>
                    </a:gridCol>
                    <a:gridCol w="1023394">
                      <a:extLst>
                        <a:ext uri="{9D8B030D-6E8A-4147-A177-3AD203B41FA5}">
                          <a16:colId xmlns:a16="http://schemas.microsoft.com/office/drawing/2014/main" val="4145588016"/>
                        </a:ext>
                      </a:extLst>
                    </a:gridCol>
                    <a:gridCol w="1031783">
                      <a:extLst>
                        <a:ext uri="{9D8B030D-6E8A-4147-A177-3AD203B41FA5}">
                          <a16:colId xmlns:a16="http://schemas.microsoft.com/office/drawing/2014/main" val="3300265502"/>
                        </a:ext>
                      </a:extLst>
                    </a:gridCol>
                    <a:gridCol w="999161">
                      <a:extLst>
                        <a:ext uri="{9D8B030D-6E8A-4147-A177-3AD203B41FA5}">
                          <a16:colId xmlns:a16="http://schemas.microsoft.com/office/drawing/2014/main" val="1527599070"/>
                        </a:ext>
                      </a:extLst>
                    </a:gridCol>
                  </a:tblGrid>
                  <a:tr h="370840">
                    <a:tc rowSpan="2" grid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|  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  <a:p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 |  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  <a:p>
                          <a:endParaRPr lang="en-US" sz="2400" dirty="0"/>
                        </a:p>
                      </a:txBody>
                      <a:tcPr/>
                    </a:tc>
                    <a:tc gridSpan="6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634353"/>
                      </a:ext>
                    </a:extLst>
                  </a:tr>
                  <a:tr h="370840">
                    <a:tc gridSpan="2" v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2452832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067810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39921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1DBB0DA0-7436-CC46-9318-A8B807EDE4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8555292"/>
                  </p:ext>
                </p:extLst>
              </p:nvPr>
            </p:nvGraphicFramePr>
            <p:xfrm>
              <a:off x="2528117" y="4196755"/>
              <a:ext cx="9456320" cy="247154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386662">
                      <a:extLst>
                        <a:ext uri="{9D8B030D-6E8A-4147-A177-3AD203B41FA5}">
                          <a16:colId xmlns:a16="http://schemas.microsoft.com/office/drawing/2014/main" val="2056500787"/>
                        </a:ext>
                      </a:extLst>
                    </a:gridCol>
                    <a:gridCol w="1257300">
                      <a:extLst>
                        <a:ext uri="{9D8B030D-6E8A-4147-A177-3AD203B41FA5}">
                          <a16:colId xmlns:a16="http://schemas.microsoft.com/office/drawing/2014/main" val="972371253"/>
                        </a:ext>
                      </a:extLst>
                    </a:gridCol>
                    <a:gridCol w="1610568">
                      <a:extLst>
                        <a:ext uri="{9D8B030D-6E8A-4147-A177-3AD203B41FA5}">
                          <a16:colId xmlns:a16="http://schemas.microsoft.com/office/drawing/2014/main" val="1383497312"/>
                        </a:ext>
                      </a:extLst>
                    </a:gridCol>
                    <a:gridCol w="1082115">
                      <a:extLst>
                        <a:ext uri="{9D8B030D-6E8A-4147-A177-3AD203B41FA5}">
                          <a16:colId xmlns:a16="http://schemas.microsoft.com/office/drawing/2014/main" val="2132394323"/>
                        </a:ext>
                      </a:extLst>
                    </a:gridCol>
                    <a:gridCol w="1065337">
                      <a:extLst>
                        <a:ext uri="{9D8B030D-6E8A-4147-A177-3AD203B41FA5}">
                          <a16:colId xmlns:a16="http://schemas.microsoft.com/office/drawing/2014/main" val="3783863695"/>
                        </a:ext>
                      </a:extLst>
                    </a:gridCol>
                    <a:gridCol w="1023394">
                      <a:extLst>
                        <a:ext uri="{9D8B030D-6E8A-4147-A177-3AD203B41FA5}">
                          <a16:colId xmlns:a16="http://schemas.microsoft.com/office/drawing/2014/main" val="4145588016"/>
                        </a:ext>
                      </a:extLst>
                    </a:gridCol>
                    <a:gridCol w="1031783">
                      <a:extLst>
                        <a:ext uri="{9D8B030D-6E8A-4147-A177-3AD203B41FA5}">
                          <a16:colId xmlns:a16="http://schemas.microsoft.com/office/drawing/2014/main" val="3300265502"/>
                        </a:ext>
                      </a:extLst>
                    </a:gridCol>
                    <a:gridCol w="999161">
                      <a:extLst>
                        <a:ext uri="{9D8B030D-6E8A-4147-A177-3AD203B41FA5}">
                          <a16:colId xmlns:a16="http://schemas.microsoft.com/office/drawing/2014/main" val="1527599070"/>
                        </a:ext>
                      </a:extLst>
                    </a:gridCol>
                  </a:tblGrid>
                  <a:tr h="457200">
                    <a:tc rowSpan="2"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81" t="-1370" r="-259135" b="-173973"/>
                          </a:stretch>
                        </a:blip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 |  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  <a:p>
                          <a:endParaRPr lang="en-US" sz="2400" dirty="0"/>
                        </a:p>
                      </a:txBody>
                      <a:tcPr/>
                    </a:tc>
                    <a:tc gridSpan="6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8920" t="-2778" r="-372" b="-45555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634353"/>
                      </a:ext>
                    </a:extLst>
                  </a:tr>
                  <a:tr h="457200">
                    <a:tc gridSpan="2" v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2452832"/>
                      </a:ext>
                    </a:extLst>
                  </a:tr>
                  <a:tr h="778574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17" t="-60163" r="-585321" b="-32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1111" t="-121311" r="-544444" b="-1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4567" t="-121311" r="-324409" b="-1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5294" t="-121311" r="-384706" b="-1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1190" t="-121311" r="-289286" b="-1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23457" t="-121311" r="-200000" b="-1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23457" t="-121311" r="-100000" b="-1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44304" t="-121311" r="-2532" b="-1081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0678102"/>
                      </a:ext>
                    </a:extLst>
                  </a:tr>
                  <a:tr h="778574">
                    <a:tc v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1111" t="-217742" r="-544444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4567" t="-217742" r="-324409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5294" t="-217742" r="-384706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1190" t="-217742" r="-289286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23457" t="-217742" r="-200000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23457" t="-217742" r="-100000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44304" t="-217742" r="-2532" b="-64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39921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04FFECD-BBCB-8E45-9B74-21A58B4A3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563" y="1157288"/>
            <a:ext cx="2192737" cy="54006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If you’re given the joint probability distribution and want to find the conditional distribution, just renormalize so that each row sums to 1.</a:t>
            </a:r>
          </a:p>
          <a:p>
            <a:pPr marL="0" indent="0">
              <a:buNone/>
            </a:pP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4">
                <a:extLst>
                  <a:ext uri="{FF2B5EF4-FFF2-40B4-BE49-F238E27FC236}">
                    <a16:creationId xmlns:a16="http://schemas.microsoft.com/office/drawing/2014/main" id="{AD8FE0F7-B30D-7045-8253-1617A21731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058007"/>
                  </p:ext>
                </p:extLst>
              </p:nvPr>
            </p:nvGraphicFramePr>
            <p:xfrm>
              <a:off x="2556692" y="1067788"/>
              <a:ext cx="9456320" cy="247154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386662">
                      <a:extLst>
                        <a:ext uri="{9D8B030D-6E8A-4147-A177-3AD203B41FA5}">
                          <a16:colId xmlns:a16="http://schemas.microsoft.com/office/drawing/2014/main" val="2056500787"/>
                        </a:ext>
                      </a:extLst>
                    </a:gridCol>
                    <a:gridCol w="1257300">
                      <a:extLst>
                        <a:ext uri="{9D8B030D-6E8A-4147-A177-3AD203B41FA5}">
                          <a16:colId xmlns:a16="http://schemas.microsoft.com/office/drawing/2014/main" val="972371253"/>
                        </a:ext>
                      </a:extLst>
                    </a:gridCol>
                    <a:gridCol w="1610568">
                      <a:extLst>
                        <a:ext uri="{9D8B030D-6E8A-4147-A177-3AD203B41FA5}">
                          <a16:colId xmlns:a16="http://schemas.microsoft.com/office/drawing/2014/main" val="1383497312"/>
                        </a:ext>
                      </a:extLst>
                    </a:gridCol>
                    <a:gridCol w="1082115">
                      <a:extLst>
                        <a:ext uri="{9D8B030D-6E8A-4147-A177-3AD203B41FA5}">
                          <a16:colId xmlns:a16="http://schemas.microsoft.com/office/drawing/2014/main" val="2132394323"/>
                        </a:ext>
                      </a:extLst>
                    </a:gridCol>
                    <a:gridCol w="1065337">
                      <a:extLst>
                        <a:ext uri="{9D8B030D-6E8A-4147-A177-3AD203B41FA5}">
                          <a16:colId xmlns:a16="http://schemas.microsoft.com/office/drawing/2014/main" val="3783863695"/>
                        </a:ext>
                      </a:extLst>
                    </a:gridCol>
                    <a:gridCol w="1023394">
                      <a:extLst>
                        <a:ext uri="{9D8B030D-6E8A-4147-A177-3AD203B41FA5}">
                          <a16:colId xmlns:a16="http://schemas.microsoft.com/office/drawing/2014/main" val="4145588016"/>
                        </a:ext>
                      </a:extLst>
                    </a:gridCol>
                    <a:gridCol w="1031783">
                      <a:extLst>
                        <a:ext uri="{9D8B030D-6E8A-4147-A177-3AD203B41FA5}">
                          <a16:colId xmlns:a16="http://schemas.microsoft.com/office/drawing/2014/main" val="3300265502"/>
                        </a:ext>
                      </a:extLst>
                    </a:gridCol>
                    <a:gridCol w="999161">
                      <a:extLst>
                        <a:ext uri="{9D8B030D-6E8A-4147-A177-3AD203B41FA5}">
                          <a16:colId xmlns:a16="http://schemas.microsoft.com/office/drawing/2014/main" val="1527599070"/>
                        </a:ext>
                      </a:extLst>
                    </a:gridCol>
                  </a:tblGrid>
                  <a:tr h="370840">
                    <a:tc rowSpan="2" grid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  <a:p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 |  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  <a:p>
                          <a:endParaRPr lang="en-US" sz="2400" dirty="0"/>
                        </a:p>
                      </a:txBody>
                      <a:tcPr/>
                    </a:tc>
                    <a:tc gridSpan="6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634353"/>
                      </a:ext>
                    </a:extLst>
                  </a:tr>
                  <a:tr h="370840">
                    <a:tc gridSpan="2" v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2452832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067810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39921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4">
                <a:extLst>
                  <a:ext uri="{FF2B5EF4-FFF2-40B4-BE49-F238E27FC236}">
                    <a16:creationId xmlns:a16="http://schemas.microsoft.com/office/drawing/2014/main" id="{AD8FE0F7-B30D-7045-8253-1617A21731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058007"/>
                  </p:ext>
                </p:extLst>
              </p:nvPr>
            </p:nvGraphicFramePr>
            <p:xfrm>
              <a:off x="2556692" y="1067788"/>
              <a:ext cx="9456320" cy="247154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386662">
                      <a:extLst>
                        <a:ext uri="{9D8B030D-6E8A-4147-A177-3AD203B41FA5}">
                          <a16:colId xmlns:a16="http://schemas.microsoft.com/office/drawing/2014/main" val="2056500787"/>
                        </a:ext>
                      </a:extLst>
                    </a:gridCol>
                    <a:gridCol w="1257300">
                      <a:extLst>
                        <a:ext uri="{9D8B030D-6E8A-4147-A177-3AD203B41FA5}">
                          <a16:colId xmlns:a16="http://schemas.microsoft.com/office/drawing/2014/main" val="972371253"/>
                        </a:ext>
                      </a:extLst>
                    </a:gridCol>
                    <a:gridCol w="1610568">
                      <a:extLst>
                        <a:ext uri="{9D8B030D-6E8A-4147-A177-3AD203B41FA5}">
                          <a16:colId xmlns:a16="http://schemas.microsoft.com/office/drawing/2014/main" val="1383497312"/>
                        </a:ext>
                      </a:extLst>
                    </a:gridCol>
                    <a:gridCol w="1082115">
                      <a:extLst>
                        <a:ext uri="{9D8B030D-6E8A-4147-A177-3AD203B41FA5}">
                          <a16:colId xmlns:a16="http://schemas.microsoft.com/office/drawing/2014/main" val="2132394323"/>
                        </a:ext>
                      </a:extLst>
                    </a:gridCol>
                    <a:gridCol w="1065337">
                      <a:extLst>
                        <a:ext uri="{9D8B030D-6E8A-4147-A177-3AD203B41FA5}">
                          <a16:colId xmlns:a16="http://schemas.microsoft.com/office/drawing/2014/main" val="3783863695"/>
                        </a:ext>
                      </a:extLst>
                    </a:gridCol>
                    <a:gridCol w="1023394">
                      <a:extLst>
                        <a:ext uri="{9D8B030D-6E8A-4147-A177-3AD203B41FA5}">
                          <a16:colId xmlns:a16="http://schemas.microsoft.com/office/drawing/2014/main" val="4145588016"/>
                        </a:ext>
                      </a:extLst>
                    </a:gridCol>
                    <a:gridCol w="1031783">
                      <a:extLst>
                        <a:ext uri="{9D8B030D-6E8A-4147-A177-3AD203B41FA5}">
                          <a16:colId xmlns:a16="http://schemas.microsoft.com/office/drawing/2014/main" val="3300265502"/>
                        </a:ext>
                      </a:extLst>
                    </a:gridCol>
                    <a:gridCol w="999161">
                      <a:extLst>
                        <a:ext uri="{9D8B030D-6E8A-4147-A177-3AD203B41FA5}">
                          <a16:colId xmlns:a16="http://schemas.microsoft.com/office/drawing/2014/main" val="1527599070"/>
                        </a:ext>
                      </a:extLst>
                    </a:gridCol>
                  </a:tblGrid>
                  <a:tr h="457200">
                    <a:tc rowSpan="2"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81" t="-1389" r="-259135" b="-177778"/>
                          </a:stretch>
                        </a:blip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 |  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  <a:p>
                          <a:pPr/>
                          <a:endParaRPr lang="en-US" sz="2400" dirty="0"/>
                        </a:p>
                      </a:txBody>
                      <a:tcPr/>
                    </a:tc>
                    <a:tc gridSpan="6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8920" t="-2778" r="-372" b="-45555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634353"/>
                      </a:ext>
                    </a:extLst>
                  </a:tr>
                  <a:tr h="457200">
                    <a:tc gridSpan="2" vMerge="1">
                      <a:txBody>
                        <a:bodyPr/>
                        <a:lstStyle/>
                        <a:p>
                          <a:pPr/>
                          <a:endParaRPr lang="en-US" sz="2400" dirty="0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pPr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solidFill>
                          <a:srgbClr val="00206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2452832"/>
                      </a:ext>
                    </a:extLst>
                  </a:tr>
                  <a:tr h="778574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17" t="-59350" r="-585321" b="-4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1111" t="-117742" r="-544444" b="-1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4567" t="-117742" r="-324409" b="-1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5294" t="-117742" r="-384706" b="-1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190" t="-117742" r="-289286" b="-1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23457" t="-117742" r="-200000" b="-1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23457" t="-117742" r="-100000" b="-1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44304" t="-117742" r="-2532" b="-1064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0678102"/>
                      </a:ext>
                    </a:extLst>
                  </a:tr>
                  <a:tr h="778574">
                    <a:tc vMerge="1">
                      <a:txBody>
                        <a:bodyPr/>
                        <a:lstStyle/>
                        <a:p>
                          <a:pPr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1111" t="-221311" r="-544444" b="-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4567" t="-221311" r="-324409" b="-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5294" t="-221311" r="-384706" b="-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190" t="-221311" r="-289286" b="-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23457" t="-221311" r="-200000" b="-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23457" t="-221311" r="-100000" b="-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44304" t="-221311" r="-2532" b="-81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3992103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191DDFA-9803-B945-B5B5-96D08DF14FBB}"/>
              </a:ext>
            </a:extLst>
          </p:cNvPr>
          <p:cNvCxnSpPr/>
          <p:nvPr/>
        </p:nvCxnSpPr>
        <p:spPr>
          <a:xfrm>
            <a:off x="7900988" y="3539336"/>
            <a:ext cx="0" cy="657419"/>
          </a:xfrm>
          <a:prstGeom prst="straightConnector1">
            <a:avLst/>
          </a:prstGeom>
          <a:ln w="190500"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8779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Motivation: Why use probability?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axioms of probability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Random variables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Conditional probability</a:t>
            </a:r>
          </a:p>
          <a:p>
            <a:r>
              <a:rPr lang="en-US" dirty="0"/>
              <a:t>Mutually exclusive vs. Independent vs. Conditionally Independent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1953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7FA2E-DDB0-E24F-8638-6BE6F6906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Mutually exclusive events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87473C-4175-8C49-ACA5-95154B014D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68446"/>
                <a:ext cx="10515600" cy="90328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Mutually exclusive events never occur simultaneously: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⋀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87473C-4175-8C49-ACA5-95154B014D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68446"/>
                <a:ext cx="10515600" cy="903288"/>
              </a:xfrm>
              <a:blipFill>
                <a:blip r:embed="rId2"/>
                <a:stretch>
                  <a:fillRect l="-1206" t="-11111" b="-6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018923E-8EB0-8348-9F6A-B61A64E08052}"/>
              </a:ext>
            </a:extLst>
          </p:cNvPr>
          <p:cNvSpPr/>
          <p:nvPr/>
        </p:nvSpPr>
        <p:spPr>
          <a:xfrm>
            <a:off x="2871785" y="2856802"/>
            <a:ext cx="6630438" cy="3780264"/>
          </a:xfrm>
          <a:prstGeom prst="rect">
            <a:avLst/>
          </a:prstGeom>
          <a:noFill/>
          <a:ln w="889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60CD9A1-E9EE-AB44-B274-34CCB43EA21C}"/>
              </a:ext>
            </a:extLst>
          </p:cNvPr>
          <p:cNvSpPr/>
          <p:nvPr/>
        </p:nvSpPr>
        <p:spPr>
          <a:xfrm>
            <a:off x="3300411" y="3187846"/>
            <a:ext cx="2338394" cy="2398567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17D7ABB-F8C8-E348-BB00-56241EA7DA4B}"/>
              </a:ext>
            </a:extLst>
          </p:cNvPr>
          <p:cNvSpPr/>
          <p:nvPr/>
        </p:nvSpPr>
        <p:spPr>
          <a:xfrm>
            <a:off x="6400799" y="3997477"/>
            <a:ext cx="2709869" cy="2398567"/>
          </a:xfrm>
          <a:prstGeom prst="ellipse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766957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7FA2E-DDB0-E24F-8638-6BE6F6906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2" y="93660"/>
            <a:ext cx="10515600" cy="906462"/>
          </a:xfrm>
        </p:spPr>
        <p:txBody>
          <a:bodyPr/>
          <a:lstStyle/>
          <a:p>
            <a:r>
              <a:rPr lang="en-US" dirty="0"/>
              <a:t>Independent events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87473C-4175-8C49-ACA5-95154B014D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00122"/>
                <a:ext cx="10515600" cy="19859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Independent events occur with equal probability, regardless of whether or not the other event has occurred: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⋀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87473C-4175-8C49-ACA5-95154B014D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00122"/>
                <a:ext cx="10515600" cy="1985962"/>
              </a:xfrm>
              <a:blipFill>
                <a:blip r:embed="rId2"/>
                <a:stretch>
                  <a:fillRect l="-1206" t="-5063" r="-1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1D78D2EB-7538-5840-ADEB-328E11321660}"/>
              </a:ext>
            </a:extLst>
          </p:cNvPr>
          <p:cNvSpPr/>
          <p:nvPr/>
        </p:nvSpPr>
        <p:spPr>
          <a:xfrm>
            <a:off x="2871785" y="3013964"/>
            <a:ext cx="6630438" cy="3780264"/>
          </a:xfrm>
          <a:prstGeom prst="rect">
            <a:avLst/>
          </a:prstGeom>
          <a:noFill/>
          <a:ln w="889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4BBF819-EAD1-3A4C-B5D0-B06025CF14D4}"/>
              </a:ext>
            </a:extLst>
          </p:cNvPr>
          <p:cNvSpPr/>
          <p:nvPr/>
        </p:nvSpPr>
        <p:spPr>
          <a:xfrm>
            <a:off x="3300410" y="3345008"/>
            <a:ext cx="4200527" cy="3200403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A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75D741-40EC-4C4C-A232-2C0ED4B758A2}"/>
              </a:ext>
            </a:extLst>
          </p:cNvPr>
          <p:cNvSpPr/>
          <p:nvPr/>
        </p:nvSpPr>
        <p:spPr>
          <a:xfrm>
            <a:off x="5014913" y="3354532"/>
            <a:ext cx="4095756" cy="3200403"/>
          </a:xfrm>
          <a:prstGeom prst="ellipse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7865837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7FA2E-DDB0-E24F-8638-6BE6F6906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2" y="93660"/>
            <a:ext cx="10515600" cy="906462"/>
          </a:xfrm>
        </p:spPr>
        <p:txBody>
          <a:bodyPr/>
          <a:lstStyle/>
          <a:p>
            <a:r>
              <a:rPr lang="en-US" dirty="0"/>
              <a:t>Independent events: A more useful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87473C-4175-8C49-ACA5-95154B014D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00122"/>
                <a:ext cx="10515600" cy="19859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Re-arranging terms in the previous slide gives us this more useful definition of independent events: </a:t>
                </a: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⋀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87473C-4175-8C49-ACA5-95154B014D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00122"/>
                <a:ext cx="10515600" cy="1985962"/>
              </a:xfrm>
              <a:blipFill>
                <a:blip r:embed="rId2"/>
                <a:stretch>
                  <a:fillRect l="-1206" t="-5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1D78D2EB-7538-5840-ADEB-328E11321660}"/>
              </a:ext>
            </a:extLst>
          </p:cNvPr>
          <p:cNvSpPr/>
          <p:nvPr/>
        </p:nvSpPr>
        <p:spPr>
          <a:xfrm>
            <a:off x="2871785" y="3013964"/>
            <a:ext cx="6630438" cy="3780264"/>
          </a:xfrm>
          <a:prstGeom prst="rect">
            <a:avLst/>
          </a:prstGeom>
          <a:noFill/>
          <a:ln w="889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4BBF819-EAD1-3A4C-B5D0-B06025CF14D4}"/>
              </a:ext>
            </a:extLst>
          </p:cNvPr>
          <p:cNvSpPr/>
          <p:nvPr/>
        </p:nvSpPr>
        <p:spPr>
          <a:xfrm>
            <a:off x="3300410" y="3345008"/>
            <a:ext cx="4200527" cy="3200403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A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75D741-40EC-4C4C-A232-2C0ED4B758A2}"/>
              </a:ext>
            </a:extLst>
          </p:cNvPr>
          <p:cNvSpPr/>
          <p:nvPr/>
        </p:nvSpPr>
        <p:spPr>
          <a:xfrm>
            <a:off x="5014913" y="3354532"/>
            <a:ext cx="4095756" cy="3200403"/>
          </a:xfrm>
          <a:prstGeom prst="ellipse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617076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EE843-37A9-6741-8EBD-9149D5F1E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vs. Mutually Exclusive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F3DCC1-7C61-6542-9C78-F639C88754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en-US" dirty="0"/>
                  <a:t>Independent events: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⋀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Mutually exclusive events: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Don’t confuse them!  Mutually exclusive events are not independent.  Quite the contrary.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F3DCC1-7C61-6542-9C78-F639C88754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1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4878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2898F-0E45-5E46-8EDA-47521B4F2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probability?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88AA8-03EE-8F46-96E8-1C5CC88F3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Stochastic environment: outcome of an action might be truly random.</a:t>
            </a:r>
          </a:p>
          <a:p>
            <a:r>
              <a:rPr lang="en-US" dirty="0"/>
              <a:t>Multi-agent environment: </a:t>
            </a:r>
          </a:p>
          <a:p>
            <a:pPr lvl="1"/>
            <a:r>
              <a:rPr lang="en-US" dirty="0"/>
              <a:t>If  other players are rational and their goals are known, then you don’t need probability; you just work out what their rational actions will be.</a:t>
            </a:r>
          </a:p>
          <a:p>
            <a:pPr lvl="1"/>
            <a:r>
              <a:rPr lang="en-US" dirty="0"/>
              <a:t>If other players have unknown goals, then model them as random.</a:t>
            </a:r>
          </a:p>
          <a:p>
            <a:r>
              <a:rPr lang="en-US" dirty="0"/>
              <a:t>Unknown environment: outcome of an action is not truly random, but you don’t know what the outcome will be.</a:t>
            </a:r>
          </a:p>
          <a:p>
            <a:pPr lvl="1"/>
            <a:r>
              <a:rPr lang="en-US" dirty="0"/>
              <a:t>In this case, “probability” measures your belief: P(Q|A)=the degree to which you believe that action A will produce outcome Q.</a:t>
            </a:r>
          </a:p>
          <a:p>
            <a:r>
              <a:rPr lang="en-US" dirty="0"/>
              <a:t>Computational complexity:</a:t>
            </a:r>
          </a:p>
          <a:p>
            <a:pPr lvl="1"/>
            <a:r>
              <a:rPr lang="en-US" dirty="0"/>
              <a:t>Instead of searching 1b paths using A*, you could randomly choose 1k paths to try, and then choose the best of those.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6280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7FA2E-DDB0-E24F-8638-6BE6F6906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2" y="93660"/>
            <a:ext cx="10515600" cy="906462"/>
          </a:xfrm>
        </p:spPr>
        <p:txBody>
          <a:bodyPr/>
          <a:lstStyle/>
          <a:p>
            <a:r>
              <a:rPr lang="en-US" dirty="0"/>
              <a:t>Conditionally independent events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87473C-4175-8C49-ACA5-95154B014D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00122"/>
                <a:ext cx="10515600" cy="19859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Events A and B are conditionally independent, given C, if</a:t>
                </a: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87473C-4175-8C49-ACA5-95154B014D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00122"/>
                <a:ext cx="10515600" cy="1985962"/>
              </a:xfrm>
              <a:blipFill>
                <a:blip r:embed="rId2"/>
                <a:stretch>
                  <a:fillRect l="-1206" t="-5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1D78D2EB-7538-5840-ADEB-328E11321660}"/>
              </a:ext>
            </a:extLst>
          </p:cNvPr>
          <p:cNvSpPr/>
          <p:nvPr/>
        </p:nvSpPr>
        <p:spPr>
          <a:xfrm>
            <a:off x="2871785" y="3013964"/>
            <a:ext cx="6630438" cy="3780264"/>
          </a:xfrm>
          <a:prstGeom prst="rect">
            <a:avLst/>
          </a:prstGeom>
          <a:noFill/>
          <a:ln w="889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4BBF819-EAD1-3A4C-B5D0-B06025CF14D4}"/>
              </a:ext>
            </a:extLst>
          </p:cNvPr>
          <p:cNvSpPr/>
          <p:nvPr/>
        </p:nvSpPr>
        <p:spPr>
          <a:xfrm>
            <a:off x="3286122" y="4900621"/>
            <a:ext cx="3114677" cy="1747839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A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75D741-40EC-4C4C-A232-2C0ED4B758A2}"/>
              </a:ext>
            </a:extLst>
          </p:cNvPr>
          <p:cNvSpPr/>
          <p:nvPr/>
        </p:nvSpPr>
        <p:spPr>
          <a:xfrm>
            <a:off x="6096000" y="4910145"/>
            <a:ext cx="2990850" cy="1747839"/>
          </a:xfrm>
          <a:prstGeom prst="ellipse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B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F4F9109-425F-FC49-A430-1EA46710C2B2}"/>
              </a:ext>
            </a:extLst>
          </p:cNvPr>
          <p:cNvSpPr/>
          <p:nvPr/>
        </p:nvSpPr>
        <p:spPr>
          <a:xfrm>
            <a:off x="3067042" y="3119434"/>
            <a:ext cx="6253173" cy="2738444"/>
          </a:xfrm>
          <a:prstGeom prst="ellipse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8845502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7FA2E-DDB0-E24F-8638-6BE6F6906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2" y="93660"/>
            <a:ext cx="10515600" cy="906462"/>
          </a:xfrm>
        </p:spPr>
        <p:txBody>
          <a:bodyPr/>
          <a:lstStyle/>
          <a:p>
            <a:r>
              <a:rPr lang="en-US" dirty="0"/>
              <a:t>Conditionally independent events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87473C-4175-8C49-ACA5-95154B014D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00122"/>
                <a:ext cx="10515600" cy="19859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Events A and B are conditionally independent, given C, if</a:t>
                </a: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⋀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87473C-4175-8C49-ACA5-95154B014D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00122"/>
                <a:ext cx="10515600" cy="1985962"/>
              </a:xfrm>
              <a:blipFill>
                <a:blip r:embed="rId2"/>
                <a:stretch>
                  <a:fillRect l="-1206" t="-5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1D78D2EB-7538-5840-ADEB-328E11321660}"/>
              </a:ext>
            </a:extLst>
          </p:cNvPr>
          <p:cNvSpPr/>
          <p:nvPr/>
        </p:nvSpPr>
        <p:spPr>
          <a:xfrm>
            <a:off x="2871785" y="3013964"/>
            <a:ext cx="6630438" cy="3780264"/>
          </a:xfrm>
          <a:prstGeom prst="rect">
            <a:avLst/>
          </a:prstGeom>
          <a:noFill/>
          <a:ln w="889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4BBF819-EAD1-3A4C-B5D0-B06025CF14D4}"/>
              </a:ext>
            </a:extLst>
          </p:cNvPr>
          <p:cNvSpPr/>
          <p:nvPr/>
        </p:nvSpPr>
        <p:spPr>
          <a:xfrm>
            <a:off x="3286122" y="4900621"/>
            <a:ext cx="3114677" cy="1747839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A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75D741-40EC-4C4C-A232-2C0ED4B758A2}"/>
              </a:ext>
            </a:extLst>
          </p:cNvPr>
          <p:cNvSpPr/>
          <p:nvPr/>
        </p:nvSpPr>
        <p:spPr>
          <a:xfrm>
            <a:off x="6096000" y="4910145"/>
            <a:ext cx="2990850" cy="1747839"/>
          </a:xfrm>
          <a:prstGeom prst="ellipse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B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F4F9109-425F-FC49-A430-1EA46710C2B2}"/>
              </a:ext>
            </a:extLst>
          </p:cNvPr>
          <p:cNvSpPr/>
          <p:nvPr/>
        </p:nvSpPr>
        <p:spPr>
          <a:xfrm>
            <a:off x="3067042" y="3119434"/>
            <a:ext cx="6253173" cy="2738444"/>
          </a:xfrm>
          <a:prstGeom prst="ellipse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</a:rPr>
              <a:t>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Freeform 4">
                <a:extLst>
                  <a:ext uri="{FF2B5EF4-FFF2-40B4-BE49-F238E27FC236}">
                    <a16:creationId xmlns:a16="http://schemas.microsoft.com/office/drawing/2014/main" id="{F8D7B7D3-BB4A-5649-8FC2-AC4B02BC9CF9}"/>
                  </a:ext>
                </a:extLst>
              </p:cNvPr>
              <p:cNvSpPr/>
              <p:nvPr/>
            </p:nvSpPr>
            <p:spPr>
              <a:xfrm>
                <a:off x="3627134" y="4901428"/>
                <a:ext cx="2791084" cy="1033010"/>
              </a:xfrm>
              <a:custGeom>
                <a:avLst/>
                <a:gdLst>
                  <a:gd name="connsiteX0" fmla="*/ 486 w 2791084"/>
                  <a:gd name="connsiteY0" fmla="*/ 345129 h 1033010"/>
                  <a:gd name="connsiteX1" fmla="*/ 1349600 w 2791084"/>
                  <a:gd name="connsiteY1" fmla="*/ 356 h 1033010"/>
                  <a:gd name="connsiteX2" fmla="*/ 2578794 w 2791084"/>
                  <a:gd name="connsiteY2" fmla="*/ 405090 h 1033010"/>
                  <a:gd name="connsiteX3" fmla="*/ 2788656 w 2791084"/>
                  <a:gd name="connsiteY3" fmla="*/ 989706 h 1033010"/>
                  <a:gd name="connsiteX4" fmla="*/ 2698715 w 2791084"/>
                  <a:gd name="connsiteY4" fmla="*/ 989706 h 1033010"/>
                  <a:gd name="connsiteX5" fmla="*/ 1499502 w 2791084"/>
                  <a:gd name="connsiteY5" fmla="*/ 914756 h 1033010"/>
                  <a:gd name="connsiteX6" fmla="*/ 486 w 2791084"/>
                  <a:gd name="connsiteY6" fmla="*/ 345129 h 1033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91084" h="1033010">
                    <a:moveTo>
                      <a:pt x="486" y="345129"/>
                    </a:moveTo>
                    <a:cubicBezTo>
                      <a:pt x="-24498" y="192729"/>
                      <a:pt x="919882" y="-9637"/>
                      <a:pt x="1349600" y="356"/>
                    </a:cubicBezTo>
                    <a:cubicBezTo>
                      <a:pt x="1779318" y="10349"/>
                      <a:pt x="2338951" y="240198"/>
                      <a:pt x="2578794" y="405090"/>
                    </a:cubicBezTo>
                    <a:cubicBezTo>
                      <a:pt x="2818637" y="569982"/>
                      <a:pt x="2788656" y="989706"/>
                      <a:pt x="2788656" y="989706"/>
                    </a:cubicBezTo>
                    <a:cubicBezTo>
                      <a:pt x="2808643" y="1087142"/>
                      <a:pt x="2698715" y="989706"/>
                      <a:pt x="2698715" y="989706"/>
                    </a:cubicBezTo>
                    <a:cubicBezTo>
                      <a:pt x="2483856" y="977214"/>
                      <a:pt x="1946708" y="1017189"/>
                      <a:pt x="1499502" y="914756"/>
                    </a:cubicBezTo>
                    <a:cubicBezTo>
                      <a:pt x="1052296" y="812323"/>
                      <a:pt x="25470" y="497529"/>
                      <a:pt x="486" y="345129"/>
                    </a:cubicBez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5" name="Freeform 4">
                <a:extLst>
                  <a:ext uri="{FF2B5EF4-FFF2-40B4-BE49-F238E27FC236}">
                    <a16:creationId xmlns:a16="http://schemas.microsoft.com/office/drawing/2014/main" id="{F8D7B7D3-BB4A-5649-8FC2-AC4B02BC9C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7134" y="4901428"/>
                <a:ext cx="2791084" cy="1033010"/>
              </a:xfrm>
              <a:custGeom>
                <a:avLst/>
                <a:gdLst>
                  <a:gd name="connsiteX0" fmla="*/ 486 w 2791084"/>
                  <a:gd name="connsiteY0" fmla="*/ 345129 h 1033010"/>
                  <a:gd name="connsiteX1" fmla="*/ 1349600 w 2791084"/>
                  <a:gd name="connsiteY1" fmla="*/ 356 h 1033010"/>
                  <a:gd name="connsiteX2" fmla="*/ 2578794 w 2791084"/>
                  <a:gd name="connsiteY2" fmla="*/ 405090 h 1033010"/>
                  <a:gd name="connsiteX3" fmla="*/ 2788656 w 2791084"/>
                  <a:gd name="connsiteY3" fmla="*/ 989706 h 1033010"/>
                  <a:gd name="connsiteX4" fmla="*/ 2698715 w 2791084"/>
                  <a:gd name="connsiteY4" fmla="*/ 989706 h 1033010"/>
                  <a:gd name="connsiteX5" fmla="*/ 1499502 w 2791084"/>
                  <a:gd name="connsiteY5" fmla="*/ 914756 h 1033010"/>
                  <a:gd name="connsiteX6" fmla="*/ 486 w 2791084"/>
                  <a:gd name="connsiteY6" fmla="*/ 345129 h 1033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91084" h="1033010">
                    <a:moveTo>
                      <a:pt x="486" y="345129"/>
                    </a:moveTo>
                    <a:cubicBezTo>
                      <a:pt x="-24498" y="192729"/>
                      <a:pt x="919882" y="-9637"/>
                      <a:pt x="1349600" y="356"/>
                    </a:cubicBezTo>
                    <a:cubicBezTo>
                      <a:pt x="1779318" y="10349"/>
                      <a:pt x="2338951" y="240198"/>
                      <a:pt x="2578794" y="405090"/>
                    </a:cubicBezTo>
                    <a:cubicBezTo>
                      <a:pt x="2818637" y="569982"/>
                      <a:pt x="2788656" y="989706"/>
                      <a:pt x="2788656" y="989706"/>
                    </a:cubicBezTo>
                    <a:cubicBezTo>
                      <a:pt x="2808643" y="1087142"/>
                      <a:pt x="2698715" y="989706"/>
                      <a:pt x="2698715" y="989706"/>
                    </a:cubicBezTo>
                    <a:cubicBezTo>
                      <a:pt x="2483856" y="977214"/>
                      <a:pt x="1946708" y="1017189"/>
                      <a:pt x="1499502" y="914756"/>
                    </a:cubicBezTo>
                    <a:cubicBezTo>
                      <a:pt x="1052296" y="812323"/>
                      <a:pt x="25470" y="497529"/>
                      <a:pt x="486" y="345129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16BE8863-CF41-EA48-A7D6-2B3548834D69}"/>
                  </a:ext>
                </a:extLst>
              </p:cNvPr>
              <p:cNvSpPr/>
              <p:nvPr/>
            </p:nvSpPr>
            <p:spPr>
              <a:xfrm>
                <a:off x="6121616" y="4901757"/>
                <a:ext cx="2648694" cy="1038233"/>
              </a:xfrm>
              <a:custGeom>
                <a:avLst/>
                <a:gdLst>
                  <a:gd name="connsiteX0" fmla="*/ 2647630 w 2648694"/>
                  <a:gd name="connsiteY0" fmla="*/ 344800 h 1038233"/>
                  <a:gd name="connsiteX1" fmla="*/ 1463407 w 2648694"/>
                  <a:gd name="connsiteY1" fmla="*/ 27 h 1038233"/>
                  <a:gd name="connsiteX2" fmla="*/ 234214 w 2648694"/>
                  <a:gd name="connsiteY2" fmla="*/ 329810 h 1038233"/>
                  <a:gd name="connsiteX3" fmla="*/ 9361 w 2648694"/>
                  <a:gd name="connsiteY3" fmla="*/ 989377 h 1038233"/>
                  <a:gd name="connsiteX4" fmla="*/ 39341 w 2648694"/>
                  <a:gd name="connsiteY4" fmla="*/ 989377 h 1038233"/>
                  <a:gd name="connsiteX5" fmla="*/ 84312 w 2648694"/>
                  <a:gd name="connsiteY5" fmla="*/ 989377 h 1038233"/>
                  <a:gd name="connsiteX6" fmla="*/ 1643289 w 2648694"/>
                  <a:gd name="connsiteY6" fmla="*/ 794505 h 1038233"/>
                  <a:gd name="connsiteX7" fmla="*/ 2647630 w 2648694"/>
                  <a:gd name="connsiteY7" fmla="*/ 344800 h 1038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48694" h="1038233">
                    <a:moveTo>
                      <a:pt x="2647630" y="344800"/>
                    </a:moveTo>
                    <a:cubicBezTo>
                      <a:pt x="2617650" y="212387"/>
                      <a:pt x="1865643" y="2525"/>
                      <a:pt x="1463407" y="27"/>
                    </a:cubicBezTo>
                    <a:cubicBezTo>
                      <a:pt x="1061171" y="-2471"/>
                      <a:pt x="476555" y="164918"/>
                      <a:pt x="234214" y="329810"/>
                    </a:cubicBezTo>
                    <a:cubicBezTo>
                      <a:pt x="-8127" y="494702"/>
                      <a:pt x="9361" y="989377"/>
                      <a:pt x="9361" y="989377"/>
                    </a:cubicBezTo>
                    <a:cubicBezTo>
                      <a:pt x="-23118" y="1099305"/>
                      <a:pt x="39341" y="989377"/>
                      <a:pt x="39341" y="989377"/>
                    </a:cubicBezTo>
                    <a:lnTo>
                      <a:pt x="84312" y="989377"/>
                    </a:lnTo>
                    <a:cubicBezTo>
                      <a:pt x="351637" y="956898"/>
                      <a:pt x="1218568" y="899436"/>
                      <a:pt x="1643289" y="794505"/>
                    </a:cubicBezTo>
                    <a:cubicBezTo>
                      <a:pt x="2068010" y="689574"/>
                      <a:pt x="2677610" y="477213"/>
                      <a:pt x="2647630" y="344800"/>
                    </a:cubicBez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16BE8863-CF41-EA48-A7D6-2B3548834D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616" y="4901757"/>
                <a:ext cx="2648694" cy="1038233"/>
              </a:xfrm>
              <a:custGeom>
                <a:avLst/>
                <a:gdLst>
                  <a:gd name="connsiteX0" fmla="*/ 2647630 w 2648694"/>
                  <a:gd name="connsiteY0" fmla="*/ 344800 h 1038233"/>
                  <a:gd name="connsiteX1" fmla="*/ 1463407 w 2648694"/>
                  <a:gd name="connsiteY1" fmla="*/ 27 h 1038233"/>
                  <a:gd name="connsiteX2" fmla="*/ 234214 w 2648694"/>
                  <a:gd name="connsiteY2" fmla="*/ 329810 h 1038233"/>
                  <a:gd name="connsiteX3" fmla="*/ 9361 w 2648694"/>
                  <a:gd name="connsiteY3" fmla="*/ 989377 h 1038233"/>
                  <a:gd name="connsiteX4" fmla="*/ 39341 w 2648694"/>
                  <a:gd name="connsiteY4" fmla="*/ 989377 h 1038233"/>
                  <a:gd name="connsiteX5" fmla="*/ 84312 w 2648694"/>
                  <a:gd name="connsiteY5" fmla="*/ 989377 h 1038233"/>
                  <a:gd name="connsiteX6" fmla="*/ 1643289 w 2648694"/>
                  <a:gd name="connsiteY6" fmla="*/ 794505 h 1038233"/>
                  <a:gd name="connsiteX7" fmla="*/ 2647630 w 2648694"/>
                  <a:gd name="connsiteY7" fmla="*/ 344800 h 1038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48694" h="1038233">
                    <a:moveTo>
                      <a:pt x="2647630" y="344800"/>
                    </a:moveTo>
                    <a:cubicBezTo>
                      <a:pt x="2617650" y="212387"/>
                      <a:pt x="1865643" y="2525"/>
                      <a:pt x="1463407" y="27"/>
                    </a:cubicBezTo>
                    <a:cubicBezTo>
                      <a:pt x="1061171" y="-2471"/>
                      <a:pt x="476555" y="164918"/>
                      <a:pt x="234214" y="329810"/>
                    </a:cubicBezTo>
                    <a:cubicBezTo>
                      <a:pt x="-8127" y="494702"/>
                      <a:pt x="9361" y="989377"/>
                      <a:pt x="9361" y="989377"/>
                    </a:cubicBezTo>
                    <a:cubicBezTo>
                      <a:pt x="-23118" y="1099305"/>
                      <a:pt x="39341" y="989377"/>
                      <a:pt x="39341" y="989377"/>
                    </a:cubicBezTo>
                    <a:lnTo>
                      <a:pt x="84312" y="989377"/>
                    </a:lnTo>
                    <a:cubicBezTo>
                      <a:pt x="351637" y="956898"/>
                      <a:pt x="1218568" y="899436"/>
                      <a:pt x="1643289" y="794505"/>
                    </a:cubicBezTo>
                    <a:cubicBezTo>
                      <a:pt x="2068010" y="689574"/>
                      <a:pt x="2677610" y="477213"/>
                      <a:pt x="2647630" y="34480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785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5" grpId="0" animBg="1"/>
      <p:bldP spid="5" grpId="1" animBg="1"/>
      <p:bldP spid="6" grpId="0" animBg="1"/>
      <p:bldP spid="6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7FA2E-DDB0-E24F-8638-6BE6F6906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2" y="93660"/>
            <a:ext cx="10515600" cy="906462"/>
          </a:xfrm>
        </p:spPr>
        <p:txBody>
          <a:bodyPr/>
          <a:lstStyle/>
          <a:p>
            <a:r>
              <a:rPr lang="en-US" dirty="0"/>
              <a:t>Conditionally independent events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87473C-4175-8C49-ACA5-95154B014D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00122"/>
                <a:ext cx="10515600" cy="19859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Events A and B are conditionally independent, given C, if</a:t>
                </a: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87473C-4175-8C49-ACA5-95154B014D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00122"/>
                <a:ext cx="10515600" cy="1985962"/>
              </a:xfrm>
              <a:blipFill>
                <a:blip r:embed="rId2"/>
                <a:stretch>
                  <a:fillRect l="-1206" t="-5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9F4F9109-425F-FC49-A430-1EA46710C2B2}"/>
              </a:ext>
            </a:extLst>
          </p:cNvPr>
          <p:cNvSpPr/>
          <p:nvPr/>
        </p:nvSpPr>
        <p:spPr>
          <a:xfrm>
            <a:off x="3067042" y="3119434"/>
            <a:ext cx="6253173" cy="2738444"/>
          </a:xfrm>
          <a:prstGeom prst="ellipse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</a:rPr>
              <a:t>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85B998F2-1B20-3246-AC63-0E751FEA6F4A}"/>
                  </a:ext>
                </a:extLst>
              </p:cNvPr>
              <p:cNvSpPr/>
              <p:nvPr/>
            </p:nvSpPr>
            <p:spPr>
              <a:xfrm>
                <a:off x="6121616" y="4901757"/>
                <a:ext cx="2648694" cy="1038233"/>
              </a:xfrm>
              <a:custGeom>
                <a:avLst/>
                <a:gdLst>
                  <a:gd name="connsiteX0" fmla="*/ 2647630 w 2648694"/>
                  <a:gd name="connsiteY0" fmla="*/ 344800 h 1038233"/>
                  <a:gd name="connsiteX1" fmla="*/ 1463407 w 2648694"/>
                  <a:gd name="connsiteY1" fmla="*/ 27 h 1038233"/>
                  <a:gd name="connsiteX2" fmla="*/ 234214 w 2648694"/>
                  <a:gd name="connsiteY2" fmla="*/ 329810 h 1038233"/>
                  <a:gd name="connsiteX3" fmla="*/ 9361 w 2648694"/>
                  <a:gd name="connsiteY3" fmla="*/ 989377 h 1038233"/>
                  <a:gd name="connsiteX4" fmla="*/ 39341 w 2648694"/>
                  <a:gd name="connsiteY4" fmla="*/ 989377 h 1038233"/>
                  <a:gd name="connsiteX5" fmla="*/ 84312 w 2648694"/>
                  <a:gd name="connsiteY5" fmla="*/ 989377 h 1038233"/>
                  <a:gd name="connsiteX6" fmla="*/ 1643289 w 2648694"/>
                  <a:gd name="connsiteY6" fmla="*/ 794505 h 1038233"/>
                  <a:gd name="connsiteX7" fmla="*/ 2647630 w 2648694"/>
                  <a:gd name="connsiteY7" fmla="*/ 344800 h 1038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48694" h="1038233">
                    <a:moveTo>
                      <a:pt x="2647630" y="344800"/>
                    </a:moveTo>
                    <a:cubicBezTo>
                      <a:pt x="2617650" y="212387"/>
                      <a:pt x="1865643" y="2525"/>
                      <a:pt x="1463407" y="27"/>
                    </a:cubicBezTo>
                    <a:cubicBezTo>
                      <a:pt x="1061171" y="-2471"/>
                      <a:pt x="476555" y="164918"/>
                      <a:pt x="234214" y="329810"/>
                    </a:cubicBezTo>
                    <a:cubicBezTo>
                      <a:pt x="-8127" y="494702"/>
                      <a:pt x="9361" y="989377"/>
                      <a:pt x="9361" y="989377"/>
                    </a:cubicBezTo>
                    <a:cubicBezTo>
                      <a:pt x="-23118" y="1099305"/>
                      <a:pt x="39341" y="989377"/>
                      <a:pt x="39341" y="989377"/>
                    </a:cubicBezTo>
                    <a:lnTo>
                      <a:pt x="84312" y="989377"/>
                    </a:lnTo>
                    <a:cubicBezTo>
                      <a:pt x="351637" y="956898"/>
                      <a:pt x="1218568" y="899436"/>
                      <a:pt x="1643289" y="794505"/>
                    </a:cubicBezTo>
                    <a:cubicBezTo>
                      <a:pt x="2068010" y="689574"/>
                      <a:pt x="2677610" y="477213"/>
                      <a:pt x="2647630" y="344800"/>
                    </a:cubicBez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85B998F2-1B20-3246-AC63-0E751FEA6F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616" y="4901757"/>
                <a:ext cx="2648694" cy="1038233"/>
              </a:xfrm>
              <a:custGeom>
                <a:avLst/>
                <a:gdLst>
                  <a:gd name="connsiteX0" fmla="*/ 2647630 w 2648694"/>
                  <a:gd name="connsiteY0" fmla="*/ 344800 h 1038233"/>
                  <a:gd name="connsiteX1" fmla="*/ 1463407 w 2648694"/>
                  <a:gd name="connsiteY1" fmla="*/ 27 h 1038233"/>
                  <a:gd name="connsiteX2" fmla="*/ 234214 w 2648694"/>
                  <a:gd name="connsiteY2" fmla="*/ 329810 h 1038233"/>
                  <a:gd name="connsiteX3" fmla="*/ 9361 w 2648694"/>
                  <a:gd name="connsiteY3" fmla="*/ 989377 h 1038233"/>
                  <a:gd name="connsiteX4" fmla="*/ 39341 w 2648694"/>
                  <a:gd name="connsiteY4" fmla="*/ 989377 h 1038233"/>
                  <a:gd name="connsiteX5" fmla="*/ 84312 w 2648694"/>
                  <a:gd name="connsiteY5" fmla="*/ 989377 h 1038233"/>
                  <a:gd name="connsiteX6" fmla="*/ 1643289 w 2648694"/>
                  <a:gd name="connsiteY6" fmla="*/ 794505 h 1038233"/>
                  <a:gd name="connsiteX7" fmla="*/ 2647630 w 2648694"/>
                  <a:gd name="connsiteY7" fmla="*/ 344800 h 1038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48694" h="1038233">
                    <a:moveTo>
                      <a:pt x="2647630" y="344800"/>
                    </a:moveTo>
                    <a:cubicBezTo>
                      <a:pt x="2617650" y="212387"/>
                      <a:pt x="1865643" y="2525"/>
                      <a:pt x="1463407" y="27"/>
                    </a:cubicBezTo>
                    <a:cubicBezTo>
                      <a:pt x="1061171" y="-2471"/>
                      <a:pt x="476555" y="164918"/>
                      <a:pt x="234214" y="329810"/>
                    </a:cubicBezTo>
                    <a:cubicBezTo>
                      <a:pt x="-8127" y="494702"/>
                      <a:pt x="9361" y="989377"/>
                      <a:pt x="9361" y="989377"/>
                    </a:cubicBezTo>
                    <a:cubicBezTo>
                      <a:pt x="-23118" y="1099305"/>
                      <a:pt x="39341" y="989377"/>
                      <a:pt x="39341" y="989377"/>
                    </a:cubicBezTo>
                    <a:lnTo>
                      <a:pt x="84312" y="989377"/>
                    </a:lnTo>
                    <a:cubicBezTo>
                      <a:pt x="351637" y="956898"/>
                      <a:pt x="1218568" y="899436"/>
                      <a:pt x="1643289" y="794505"/>
                    </a:cubicBezTo>
                    <a:cubicBezTo>
                      <a:pt x="2068010" y="689574"/>
                      <a:pt x="2677610" y="477213"/>
                      <a:pt x="2647630" y="34480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2ECF97A0-0E85-0E42-AC70-866CA8E4E594}"/>
                  </a:ext>
                </a:extLst>
              </p:cNvPr>
              <p:cNvSpPr/>
              <p:nvPr/>
            </p:nvSpPr>
            <p:spPr>
              <a:xfrm>
                <a:off x="3627134" y="4901428"/>
                <a:ext cx="2791084" cy="1033010"/>
              </a:xfrm>
              <a:custGeom>
                <a:avLst/>
                <a:gdLst>
                  <a:gd name="connsiteX0" fmla="*/ 486 w 2791084"/>
                  <a:gd name="connsiteY0" fmla="*/ 345129 h 1033010"/>
                  <a:gd name="connsiteX1" fmla="*/ 1349600 w 2791084"/>
                  <a:gd name="connsiteY1" fmla="*/ 356 h 1033010"/>
                  <a:gd name="connsiteX2" fmla="*/ 2578794 w 2791084"/>
                  <a:gd name="connsiteY2" fmla="*/ 405090 h 1033010"/>
                  <a:gd name="connsiteX3" fmla="*/ 2788656 w 2791084"/>
                  <a:gd name="connsiteY3" fmla="*/ 989706 h 1033010"/>
                  <a:gd name="connsiteX4" fmla="*/ 2698715 w 2791084"/>
                  <a:gd name="connsiteY4" fmla="*/ 989706 h 1033010"/>
                  <a:gd name="connsiteX5" fmla="*/ 1499502 w 2791084"/>
                  <a:gd name="connsiteY5" fmla="*/ 914756 h 1033010"/>
                  <a:gd name="connsiteX6" fmla="*/ 486 w 2791084"/>
                  <a:gd name="connsiteY6" fmla="*/ 345129 h 1033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91084" h="1033010">
                    <a:moveTo>
                      <a:pt x="486" y="345129"/>
                    </a:moveTo>
                    <a:cubicBezTo>
                      <a:pt x="-24498" y="192729"/>
                      <a:pt x="919882" y="-9637"/>
                      <a:pt x="1349600" y="356"/>
                    </a:cubicBezTo>
                    <a:cubicBezTo>
                      <a:pt x="1779318" y="10349"/>
                      <a:pt x="2338951" y="240198"/>
                      <a:pt x="2578794" y="405090"/>
                    </a:cubicBezTo>
                    <a:cubicBezTo>
                      <a:pt x="2818637" y="569982"/>
                      <a:pt x="2788656" y="989706"/>
                      <a:pt x="2788656" y="989706"/>
                    </a:cubicBezTo>
                    <a:cubicBezTo>
                      <a:pt x="2808643" y="1087142"/>
                      <a:pt x="2698715" y="989706"/>
                      <a:pt x="2698715" y="989706"/>
                    </a:cubicBezTo>
                    <a:cubicBezTo>
                      <a:pt x="2483856" y="977214"/>
                      <a:pt x="1946708" y="1017189"/>
                      <a:pt x="1499502" y="914756"/>
                    </a:cubicBezTo>
                    <a:cubicBezTo>
                      <a:pt x="1052296" y="812323"/>
                      <a:pt x="25470" y="497529"/>
                      <a:pt x="486" y="345129"/>
                    </a:cubicBez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2ECF97A0-0E85-0E42-AC70-866CA8E4E5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7134" y="4901428"/>
                <a:ext cx="2791084" cy="1033010"/>
              </a:xfrm>
              <a:custGeom>
                <a:avLst/>
                <a:gdLst>
                  <a:gd name="connsiteX0" fmla="*/ 486 w 2791084"/>
                  <a:gd name="connsiteY0" fmla="*/ 345129 h 1033010"/>
                  <a:gd name="connsiteX1" fmla="*/ 1349600 w 2791084"/>
                  <a:gd name="connsiteY1" fmla="*/ 356 h 1033010"/>
                  <a:gd name="connsiteX2" fmla="*/ 2578794 w 2791084"/>
                  <a:gd name="connsiteY2" fmla="*/ 405090 h 1033010"/>
                  <a:gd name="connsiteX3" fmla="*/ 2788656 w 2791084"/>
                  <a:gd name="connsiteY3" fmla="*/ 989706 h 1033010"/>
                  <a:gd name="connsiteX4" fmla="*/ 2698715 w 2791084"/>
                  <a:gd name="connsiteY4" fmla="*/ 989706 h 1033010"/>
                  <a:gd name="connsiteX5" fmla="*/ 1499502 w 2791084"/>
                  <a:gd name="connsiteY5" fmla="*/ 914756 h 1033010"/>
                  <a:gd name="connsiteX6" fmla="*/ 486 w 2791084"/>
                  <a:gd name="connsiteY6" fmla="*/ 345129 h 1033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91084" h="1033010">
                    <a:moveTo>
                      <a:pt x="486" y="345129"/>
                    </a:moveTo>
                    <a:cubicBezTo>
                      <a:pt x="-24498" y="192729"/>
                      <a:pt x="919882" y="-9637"/>
                      <a:pt x="1349600" y="356"/>
                    </a:cubicBezTo>
                    <a:cubicBezTo>
                      <a:pt x="1779318" y="10349"/>
                      <a:pt x="2338951" y="240198"/>
                      <a:pt x="2578794" y="405090"/>
                    </a:cubicBezTo>
                    <a:cubicBezTo>
                      <a:pt x="2818637" y="569982"/>
                      <a:pt x="2788656" y="989706"/>
                      <a:pt x="2788656" y="989706"/>
                    </a:cubicBezTo>
                    <a:cubicBezTo>
                      <a:pt x="2808643" y="1087142"/>
                      <a:pt x="2698715" y="989706"/>
                      <a:pt x="2698715" y="989706"/>
                    </a:cubicBezTo>
                    <a:cubicBezTo>
                      <a:pt x="2483856" y="977214"/>
                      <a:pt x="1946708" y="1017189"/>
                      <a:pt x="1499502" y="914756"/>
                    </a:cubicBezTo>
                    <a:cubicBezTo>
                      <a:pt x="1052296" y="812323"/>
                      <a:pt x="25470" y="497529"/>
                      <a:pt x="486" y="345129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6442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576" y="1526859"/>
            <a:ext cx="3024124" cy="16862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0066FF"/>
                </a:solidFill>
              </a:rPr>
              <a:t>Toothache=</a:t>
            </a:r>
            <a:r>
              <a:rPr lang="en-US" sz="3200" dirty="0"/>
              <a:t> patient has a toothache</a:t>
            </a:r>
          </a:p>
        </p:txBody>
      </p:sp>
      <p:pic>
        <p:nvPicPr>
          <p:cNvPr id="3" name="Picture 2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52A49B72-1985-704C-8FC2-D2EA97D475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2" y="2913888"/>
            <a:ext cx="2773720" cy="36115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56BC15-B419-2742-AE0F-481D67FE2798}"/>
              </a:ext>
            </a:extLst>
          </p:cNvPr>
          <p:cNvSpPr txBox="1"/>
          <p:nvPr/>
        </p:nvSpPr>
        <p:spPr>
          <a:xfrm>
            <a:off x="203200" y="6464300"/>
            <a:ext cx="287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By William Brassey Hole(Died:1917)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1534651-F4B5-524C-BB5B-EEC94826D73D}"/>
              </a:ext>
            </a:extLst>
          </p:cNvPr>
          <p:cNvSpPr txBox="1">
            <a:spLocks noChangeArrowheads="1"/>
          </p:cNvSpPr>
          <p:nvPr/>
        </p:nvSpPr>
        <p:spPr>
          <a:xfrm>
            <a:off x="4173220" y="1126047"/>
            <a:ext cx="3278124" cy="1432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rgbClr val="0066FF"/>
                </a:solidFill>
              </a:rPr>
              <a:t>Cavity</a:t>
            </a:r>
            <a:r>
              <a:rPr lang="en-US" sz="3200" dirty="0">
                <a:solidFill>
                  <a:srgbClr val="0066FF"/>
                </a:solidFill>
              </a:rPr>
              <a:t>=</a:t>
            </a:r>
            <a:r>
              <a:rPr lang="en-US" sz="3200" dirty="0"/>
              <a:t> the patient has a cavity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AD2D521-D621-8042-A05B-E23219307D96}"/>
              </a:ext>
            </a:extLst>
          </p:cNvPr>
          <p:cNvSpPr txBox="1">
            <a:spLocks noChangeArrowheads="1"/>
          </p:cNvSpPr>
          <p:nvPr/>
        </p:nvSpPr>
        <p:spPr>
          <a:xfrm>
            <a:off x="8316976" y="1653856"/>
            <a:ext cx="3278124" cy="134334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rgbClr val="0066FF"/>
                </a:solidFill>
              </a:rPr>
              <a:t>Catch=</a:t>
            </a:r>
            <a:r>
              <a:rPr lang="en-US" sz="3200" dirty="0"/>
              <a:t> dentist’s probe catches on something in the mouth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FDC023-BAFE-3844-B37A-C216E0877D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680" y="2634489"/>
            <a:ext cx="1778000" cy="3225800"/>
          </a:xfrm>
          <a:prstGeom prst="rect">
            <a:avLst/>
          </a:prstGeom>
        </p:spPr>
      </p:pic>
      <p:pic>
        <p:nvPicPr>
          <p:cNvPr id="10" name="Picture 9" descr="A picture containing wall, indoor, table&#10;&#10;Description automatically generated">
            <a:extLst>
              <a:ext uri="{FF2B5EF4-FFF2-40B4-BE49-F238E27FC236}">
                <a16:creationId xmlns:a16="http://schemas.microsoft.com/office/drawing/2014/main" id="{7B8FB157-6E70-DA47-9267-61F91FD7B3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427" y="2913888"/>
            <a:ext cx="2590489" cy="3624461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C27E7A8-3A06-2B43-9CC8-E7FA63C8174F}"/>
              </a:ext>
            </a:extLst>
          </p:cNvPr>
          <p:cNvCxnSpPr>
            <a:cxnSpLocks/>
            <a:stCxn id="7" idx="1"/>
            <a:endCxn id="22531" idx="3"/>
          </p:cNvCxnSpPr>
          <p:nvPr/>
        </p:nvCxnSpPr>
        <p:spPr>
          <a:xfrm flipH="1">
            <a:off x="3187700" y="1842168"/>
            <a:ext cx="985520" cy="527812"/>
          </a:xfrm>
          <a:prstGeom prst="straightConnector1">
            <a:avLst/>
          </a:prstGeom>
          <a:ln w="190500">
            <a:solidFill>
              <a:schemeClr val="tx1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C1D7314-4C2F-204A-A4DA-2A9B73EA28DF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7451344" y="1842168"/>
            <a:ext cx="646176" cy="792321"/>
          </a:xfrm>
          <a:prstGeom prst="straightConnector1">
            <a:avLst/>
          </a:prstGeom>
          <a:ln w="190500">
            <a:solidFill>
              <a:schemeClr val="tx1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68FE8CB2-40D4-C944-9D98-486587680E46}"/>
              </a:ext>
            </a:extLst>
          </p:cNvPr>
          <p:cNvSpPr txBox="1">
            <a:spLocks/>
          </p:cNvSpPr>
          <p:nvPr/>
        </p:nvSpPr>
        <p:spPr>
          <a:xfrm>
            <a:off x="1981199" y="76200"/>
            <a:ext cx="9330965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Independence ≠ Conditional Independence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07C277-4931-3243-8310-2B928F0B4009}"/>
              </a:ext>
            </a:extLst>
          </p:cNvPr>
          <p:cNvSpPr txBox="1"/>
          <p:nvPr/>
        </p:nvSpPr>
        <p:spPr>
          <a:xfrm>
            <a:off x="4927600" y="5720588"/>
            <a:ext cx="177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By </a:t>
            </a:r>
            <a:r>
              <a:rPr lang="en-US" sz="1400" dirty="0" err="1"/>
              <a:t>Aduran</a:t>
            </a:r>
            <a:r>
              <a:rPr lang="en-US" sz="1400" dirty="0"/>
              <a:t>, CC-SA 3.0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8F08F9-2717-6A40-8DAC-94404A52911A}"/>
              </a:ext>
            </a:extLst>
          </p:cNvPr>
          <p:cNvSpPr txBox="1"/>
          <p:nvPr/>
        </p:nvSpPr>
        <p:spPr>
          <a:xfrm>
            <a:off x="8957056" y="6513068"/>
            <a:ext cx="2015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By </a:t>
            </a:r>
            <a:r>
              <a:rPr lang="en-US" sz="1400" dirty="0" err="1"/>
              <a:t>Dozenist</a:t>
            </a:r>
            <a:r>
              <a:rPr lang="en-US" sz="1400" dirty="0"/>
              <a:t>, CC-SA 3.0</a:t>
            </a:r>
          </a:p>
        </p:txBody>
      </p:sp>
    </p:spTree>
    <p:extLst>
      <p:ext uri="{BB962C8B-B14F-4D97-AF65-F5344CB8AC3E}">
        <p14:creationId xmlns:p14="http://schemas.microsoft.com/office/powerpoint/2010/main" val="19987916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52A49B72-1985-704C-8FC2-D2EA97D475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448" y="865632"/>
            <a:ext cx="1277350" cy="16631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FDC023-BAFE-3844-B37A-C216E0877D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048" y="951993"/>
            <a:ext cx="916719" cy="1663191"/>
          </a:xfrm>
          <a:prstGeom prst="rect">
            <a:avLst/>
          </a:prstGeom>
        </p:spPr>
      </p:pic>
      <p:pic>
        <p:nvPicPr>
          <p:cNvPr id="10" name="Picture 9" descr="A picture containing wall, indoor, table&#10;&#10;Description automatically generated">
            <a:extLst>
              <a:ext uri="{FF2B5EF4-FFF2-40B4-BE49-F238E27FC236}">
                <a16:creationId xmlns:a16="http://schemas.microsoft.com/office/drawing/2014/main" id="{7B8FB157-6E70-DA47-9267-61F91FD7B3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336" y="957074"/>
            <a:ext cx="1203804" cy="1684292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68FE8CB2-40D4-C944-9D98-486587680E46}"/>
              </a:ext>
            </a:extLst>
          </p:cNvPr>
          <p:cNvSpPr txBox="1">
            <a:spLocks/>
          </p:cNvSpPr>
          <p:nvPr/>
        </p:nvSpPr>
        <p:spPr>
          <a:xfrm>
            <a:off x="1414271" y="76200"/>
            <a:ext cx="9330965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These Events are not Independent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34D83C2-6EB7-5F41-87CB-31BD242E5E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57656" y="2868041"/>
                <a:ext cx="10515600" cy="3596259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en-US" dirty="0"/>
                  <a:t>If the patient has a toothache, then it’s likely he has a cavity.  Having a cavity makes it more likely that the probe will catch on something.</a:t>
                </a:r>
              </a:p>
              <a:p>
                <a:pPr marL="0" indent="0">
                  <a:lnSpc>
                    <a:spcPct val="14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i="0" dirty="0" err="1" smtClean="0">
                          <a:latin typeface="Cambria Math" panose="02040503050406030204" pitchFamily="18" charset="0"/>
                        </a:rPr>
                        <m:t>Catch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m:rPr>
                          <m:sty m:val="p"/>
                        </m:rPr>
                        <a:rPr lang="en-US" i="0" dirty="0" err="1" smtClean="0">
                          <a:latin typeface="Cambria Math" panose="02040503050406030204" pitchFamily="18" charset="0"/>
                        </a:rPr>
                        <m:t>Toothache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 &gt;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i="0" dirty="0" smtClean="0">
                          <a:latin typeface="Cambria Math" panose="02040503050406030204" pitchFamily="18" charset="0"/>
                        </a:rPr>
                        <m:t>Catch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40000"/>
                  </a:lnSpc>
                </a:pPr>
                <a:r>
                  <a:rPr lang="en-US" dirty="0"/>
                  <a:t>If the probe catches on something, then it’s likely that the patient has a cavity.  If he has a cavity, then he might also have a toothache.</a:t>
                </a:r>
              </a:p>
              <a:p>
                <a:pPr marL="0" indent="0">
                  <a:lnSpc>
                    <a:spcPct val="14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i="0" dirty="0" err="1" smtClean="0">
                          <a:latin typeface="Cambria Math" panose="02040503050406030204" pitchFamily="18" charset="0"/>
                        </a:rPr>
                        <m:t>Toothache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m:rPr>
                          <m:sty m:val="p"/>
                        </m:rPr>
                        <a:rPr lang="en-US" i="0" dirty="0" err="1" smtClean="0">
                          <a:latin typeface="Cambria Math" panose="02040503050406030204" pitchFamily="18" charset="0"/>
                        </a:rPr>
                        <m:t>Catch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 &gt;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i="0" dirty="0" smtClean="0">
                          <a:latin typeface="Cambria Math" panose="02040503050406030204" pitchFamily="18" charset="0"/>
                        </a:rPr>
                        <m:t>Toothache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40000"/>
                  </a:lnSpc>
                </a:pPr>
                <a:r>
                  <a:rPr lang="en-US" dirty="0"/>
                  <a:t>So Catch and Toothache are not independent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34D83C2-6EB7-5F41-87CB-31BD242E5E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57656" y="2868041"/>
                <a:ext cx="10515600" cy="3596259"/>
              </a:xfrm>
              <a:blipFill>
                <a:blip r:embed="rId6"/>
                <a:stretch>
                  <a:fillRect l="-844" b="-2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03513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52A49B72-1985-704C-8FC2-D2EA97D475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448" y="957072"/>
            <a:ext cx="1277350" cy="16631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FDC023-BAFE-3844-B37A-C216E0877D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048" y="951993"/>
            <a:ext cx="916719" cy="1663191"/>
          </a:xfrm>
          <a:prstGeom prst="rect">
            <a:avLst/>
          </a:prstGeom>
        </p:spPr>
      </p:pic>
      <p:pic>
        <p:nvPicPr>
          <p:cNvPr id="10" name="Picture 9" descr="A picture containing wall, indoor, table&#10;&#10;Description automatically generated">
            <a:extLst>
              <a:ext uri="{FF2B5EF4-FFF2-40B4-BE49-F238E27FC236}">
                <a16:creationId xmlns:a16="http://schemas.microsoft.com/office/drawing/2014/main" id="{7B8FB157-6E70-DA47-9267-61F91FD7B3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336" y="957074"/>
            <a:ext cx="1203804" cy="1684292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68FE8CB2-40D4-C944-9D98-486587680E46}"/>
              </a:ext>
            </a:extLst>
          </p:cNvPr>
          <p:cNvSpPr txBox="1">
            <a:spLocks/>
          </p:cNvSpPr>
          <p:nvPr/>
        </p:nvSpPr>
        <p:spPr>
          <a:xfrm>
            <a:off x="1414271" y="76200"/>
            <a:ext cx="9330965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…but they are Conditionally Independent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34D83C2-6EB7-5F41-87CB-31BD242E5E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57656" y="3069209"/>
                <a:ext cx="10515600" cy="3596259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en-US" sz="2400" dirty="0"/>
                  <a:t>Here are some reasons the probe might not catch, despite having a cavity:</a:t>
                </a:r>
              </a:p>
              <a:p>
                <a:pPr lvl="1">
                  <a:lnSpc>
                    <a:spcPct val="140000"/>
                  </a:lnSpc>
                </a:pPr>
                <a:r>
                  <a:rPr lang="en-US" dirty="0"/>
                  <a:t>The dentist might be really careless</a:t>
                </a:r>
              </a:p>
              <a:p>
                <a:pPr lvl="1">
                  <a:lnSpc>
                    <a:spcPct val="140000"/>
                  </a:lnSpc>
                </a:pPr>
                <a:r>
                  <a:rPr lang="en-US" dirty="0"/>
                  <a:t>The cavity might be really small</a:t>
                </a:r>
              </a:p>
              <a:p>
                <a:pPr>
                  <a:lnSpc>
                    <a:spcPct val="140000"/>
                  </a:lnSpc>
                </a:pPr>
                <a:r>
                  <a:rPr lang="en-US" sz="2400" dirty="0"/>
                  <a:t>Those reasons have nothing to do with the toothache!</a:t>
                </a:r>
              </a:p>
              <a:p>
                <a:pPr marL="0" indent="0">
                  <a:lnSpc>
                    <a:spcPct val="14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i="0" dirty="0" err="1" smtClean="0">
                              <a:latin typeface="Cambria Math" panose="02040503050406030204" pitchFamily="18" charset="0"/>
                            </a:rPr>
                            <m:t>Catch</m:t>
                          </m:r>
                        </m:e>
                        <m:e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Cavity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 i="0" dirty="0" err="1" smtClean="0">
                              <a:latin typeface="Cambria Math" panose="02040503050406030204" pitchFamily="18" charset="0"/>
                            </a:rPr>
                            <m:t>Toothache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i="0" dirty="0" smtClean="0">
                          <a:latin typeface="Cambria Math" panose="02040503050406030204" pitchFamily="18" charset="0"/>
                        </a:rPr>
                        <m:t>Catch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panose="02040503050406030204" pitchFamily="18" charset="0"/>
                        </a:rPr>
                        <m:t>Cavity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140000"/>
                  </a:lnSpc>
                </a:pPr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</a:rPr>
                  <a:t>Catch</a:t>
                </a:r>
                <a:r>
                  <a:rPr lang="en-US" sz="2400" dirty="0"/>
                  <a:t> and </a:t>
                </a:r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</a:rPr>
                  <a:t>Toothache</a:t>
                </a:r>
                <a:r>
                  <a:rPr lang="en-US" sz="2400" dirty="0"/>
                  <a:t> are </a:t>
                </a:r>
                <a:r>
                  <a:rPr lang="en-US" sz="2400" b="1" u="sng" dirty="0"/>
                  <a:t>conditionally independent </a:t>
                </a:r>
                <a:r>
                  <a:rPr lang="en-US" sz="2400" dirty="0"/>
                  <a:t>given knowledge of </a:t>
                </a:r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</a:rPr>
                  <a:t>Cavity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34D83C2-6EB7-5F41-87CB-31BD242E5E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57656" y="3069209"/>
                <a:ext cx="10515600" cy="3596259"/>
              </a:xfrm>
              <a:blipFill>
                <a:blip r:embed="rId6"/>
                <a:stretch>
                  <a:fillRect l="-844" b="-1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E07CEF1-DA47-7748-B73A-008B3D531654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2978798" y="1783589"/>
            <a:ext cx="2612250" cy="0"/>
          </a:xfrm>
          <a:prstGeom prst="straightConnector1">
            <a:avLst/>
          </a:prstGeom>
          <a:ln w="190500">
            <a:solidFill>
              <a:schemeClr val="tx1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B33AA39-0D00-2844-B45E-580EC26E461B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6507767" y="1783589"/>
            <a:ext cx="3038569" cy="0"/>
          </a:xfrm>
          <a:prstGeom prst="straightConnector1">
            <a:avLst/>
          </a:prstGeom>
          <a:ln w="190500">
            <a:solidFill>
              <a:schemeClr val="tx1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CD0871A-3BB4-9740-A117-6A9D7D99EB51}"/>
              </a:ext>
            </a:extLst>
          </p:cNvPr>
          <p:cNvSpPr txBox="1"/>
          <p:nvPr/>
        </p:nvSpPr>
        <p:spPr>
          <a:xfrm>
            <a:off x="3767328" y="1810512"/>
            <a:ext cx="1235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Dependent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96BD1F-224C-FE46-81C7-421203B5FDF4}"/>
              </a:ext>
            </a:extLst>
          </p:cNvPr>
          <p:cNvSpPr txBox="1"/>
          <p:nvPr/>
        </p:nvSpPr>
        <p:spPr>
          <a:xfrm>
            <a:off x="7211568" y="1816608"/>
            <a:ext cx="1235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Dependent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A42C4D1B-C5C4-C349-B098-61E552EA5BA8}"/>
              </a:ext>
            </a:extLst>
          </p:cNvPr>
          <p:cNvSpPr/>
          <p:nvPr/>
        </p:nvSpPr>
        <p:spPr>
          <a:xfrm>
            <a:off x="2980944" y="2084833"/>
            <a:ext cx="6565392" cy="530352"/>
          </a:xfrm>
          <a:custGeom>
            <a:avLst/>
            <a:gdLst>
              <a:gd name="connsiteX0" fmla="*/ 0 w 6565392"/>
              <a:gd name="connsiteY0" fmla="*/ 109728 h 714001"/>
              <a:gd name="connsiteX1" fmla="*/ 2980944 w 6565392"/>
              <a:gd name="connsiteY1" fmla="*/ 713232 h 714001"/>
              <a:gd name="connsiteX2" fmla="*/ 6565392 w 6565392"/>
              <a:gd name="connsiteY2" fmla="*/ 0 h 71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65392" h="714001">
                <a:moveTo>
                  <a:pt x="0" y="109728"/>
                </a:moveTo>
                <a:cubicBezTo>
                  <a:pt x="943356" y="420624"/>
                  <a:pt x="1886712" y="731520"/>
                  <a:pt x="2980944" y="713232"/>
                </a:cubicBezTo>
                <a:cubicBezTo>
                  <a:pt x="4075176" y="694944"/>
                  <a:pt x="5320284" y="347472"/>
                  <a:pt x="6565392" y="0"/>
                </a:cubicBezTo>
              </a:path>
            </a:pathLst>
          </a:custGeom>
          <a:noFill/>
          <a:ln w="63500">
            <a:solidFill>
              <a:schemeClr val="tx1"/>
            </a:solidFill>
            <a:prstDash val="sysDot"/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2015B6-1D06-BF48-8C50-F6A25A5847B2}"/>
              </a:ext>
            </a:extLst>
          </p:cNvPr>
          <p:cNvSpPr txBox="1"/>
          <p:nvPr/>
        </p:nvSpPr>
        <p:spPr>
          <a:xfrm>
            <a:off x="3614928" y="2554224"/>
            <a:ext cx="5022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Conditionally Dependent given knowledge of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Cavity</a:t>
            </a:r>
          </a:p>
        </p:txBody>
      </p:sp>
    </p:spTree>
    <p:extLst>
      <p:ext uri="{BB962C8B-B14F-4D97-AF65-F5344CB8AC3E}">
        <p14:creationId xmlns:p14="http://schemas.microsoft.com/office/powerpoint/2010/main" val="25334193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52A49B72-1985-704C-8FC2-D2EA97D475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448" y="957072"/>
            <a:ext cx="1277350" cy="16631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FDC023-BAFE-3844-B37A-C216E0877D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048" y="951993"/>
            <a:ext cx="916719" cy="1663191"/>
          </a:xfrm>
          <a:prstGeom prst="rect">
            <a:avLst/>
          </a:prstGeom>
        </p:spPr>
      </p:pic>
      <p:pic>
        <p:nvPicPr>
          <p:cNvPr id="10" name="Picture 9" descr="A picture containing wall, indoor, table&#10;&#10;Description automatically generated">
            <a:extLst>
              <a:ext uri="{FF2B5EF4-FFF2-40B4-BE49-F238E27FC236}">
                <a16:creationId xmlns:a16="http://schemas.microsoft.com/office/drawing/2014/main" id="{7B8FB157-6E70-DA47-9267-61F91FD7B3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336" y="957074"/>
            <a:ext cx="1203804" cy="1684292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68FE8CB2-40D4-C944-9D98-486587680E46}"/>
              </a:ext>
            </a:extLst>
          </p:cNvPr>
          <p:cNvSpPr txBox="1">
            <a:spLocks/>
          </p:cNvSpPr>
          <p:nvPr/>
        </p:nvSpPr>
        <p:spPr>
          <a:xfrm>
            <a:off x="1414271" y="76200"/>
            <a:ext cx="9330965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…but they are Conditionally Independent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34D83C2-6EB7-5F41-87CB-31BD242E5E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8016" y="3142361"/>
                <a:ext cx="12063984" cy="3596259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spcAft>
                    <a:spcPts val="600"/>
                  </a:spcAft>
                  <a:buNone/>
                </a:pPr>
                <a:r>
                  <a:rPr lang="en-US" dirty="0">
                    <a:latin typeface="Cambria Math" panose="02040503050406030204" pitchFamily="18" charset="0"/>
                  </a:rPr>
                  <a:t>These statements are all equivalent:</a:t>
                </a:r>
              </a:p>
              <a:p>
                <a:pPr marL="0" indent="0" algn="ctr">
                  <a:lnSpc>
                    <a:spcPct val="10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i="0" dirty="0" err="1" smtClean="0">
                              <a:latin typeface="Cambria Math" panose="02040503050406030204" pitchFamily="18" charset="0"/>
                            </a:rPr>
                            <m:t>Catch</m:t>
                          </m:r>
                        </m:e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Cavity</m:t>
                          </m:r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i="0" dirty="0" err="1" smtClean="0">
                              <a:latin typeface="Cambria Math" panose="02040503050406030204" pitchFamily="18" charset="0"/>
                            </a:rPr>
                            <m:t>Toothache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i="0" dirty="0" smtClean="0">
                              <a:latin typeface="Cambria Math" panose="02040503050406030204" pitchFamily="18" charset="0"/>
                            </a:rPr>
                            <m:t>Catch</m:t>
                          </m:r>
                        </m:e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Cavity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ctr">
                  <a:lnSpc>
                    <a:spcPct val="10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Toothache</m:t>
                          </m:r>
                        </m:e>
                        <m:e>
                          <m:r>
                            <m:rPr>
                              <m:sty m:val="p"/>
                            </m:rPr>
                            <a:rPr lang="en-US" i="0" dirty="0">
                              <a:latin typeface="Cambria Math" panose="02040503050406030204" pitchFamily="18" charset="0"/>
                            </a:rPr>
                            <m:t>Cavity</m:t>
                          </m:r>
                          <m:r>
                            <a:rPr lang="en-US" i="0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Catch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Toothache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|</m:t>
                      </m:r>
                      <m:r>
                        <m:rPr>
                          <m:sty m:val="p"/>
                        </m:rPr>
                        <a:rPr lang="en-US" i="0" dirty="0">
                          <a:latin typeface="Cambria Math" panose="02040503050406030204" pitchFamily="18" charset="0"/>
                        </a:rPr>
                        <m:t>Cavity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lnSpc>
                    <a:spcPct val="100000"/>
                  </a:lnSpc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Toothache</m:t>
                        </m:r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Catch</m:t>
                        </m:r>
                      </m:e>
                      <m:e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Cavity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i="0" dirty="0">
                        <a:latin typeface="Cambria Math" panose="02040503050406030204" pitchFamily="18" charset="0"/>
                      </a:rPr>
                      <m:t>Toothache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i="0" dirty="0">
                        <a:latin typeface="Cambria Math" panose="02040503050406030204" pitchFamily="18" charset="0"/>
                      </a:rPr>
                      <m:t>Cavity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Catch</m:t>
                        </m:r>
                      </m:e>
                      <m:e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Cavity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spcAft>
                    <a:spcPts val="600"/>
                  </a:spcAft>
                  <a:buNone/>
                </a:pPr>
                <a:r>
                  <a:rPr lang="en-US" dirty="0"/>
                  <a:t>…and they all mean that </a:t>
                </a: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Catch</a:t>
                </a:r>
                <a:r>
                  <a:rPr lang="en-US" dirty="0"/>
                  <a:t> and </a:t>
                </a: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Toothache</a:t>
                </a:r>
                <a:r>
                  <a:rPr lang="en-US" dirty="0"/>
                  <a:t> are </a:t>
                </a:r>
                <a:r>
                  <a:rPr lang="en-US" b="1" u="sng" dirty="0"/>
                  <a:t>conditionally independent </a:t>
                </a:r>
                <a:r>
                  <a:rPr lang="en-US" dirty="0"/>
                  <a:t>given knowledge of </a:t>
                </a: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Cavity</a:t>
                </a:r>
              </a:p>
              <a:p>
                <a:pPr marL="0" indent="0">
                  <a:lnSpc>
                    <a:spcPct val="100000"/>
                  </a:lnSpc>
                  <a:spcAft>
                    <a:spcPts val="600"/>
                  </a:spcAft>
                  <a:buNone/>
                </a:pPr>
                <a:endParaRPr lang="en-US" dirty="0"/>
              </a:p>
              <a:p>
                <a:pPr marL="0" indent="0">
                  <a:lnSpc>
                    <a:spcPct val="140000"/>
                  </a:lnSpc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34D83C2-6EB7-5F41-87CB-31BD242E5E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8016" y="3142361"/>
                <a:ext cx="12063984" cy="3596259"/>
              </a:xfrm>
              <a:blipFill>
                <a:blip r:embed="rId6"/>
                <a:stretch>
                  <a:fillRect l="-1052" t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E07CEF1-DA47-7748-B73A-008B3D531654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2978798" y="1783589"/>
            <a:ext cx="2612250" cy="0"/>
          </a:xfrm>
          <a:prstGeom prst="straightConnector1">
            <a:avLst/>
          </a:prstGeom>
          <a:ln w="190500">
            <a:solidFill>
              <a:schemeClr val="tx1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B33AA39-0D00-2844-B45E-580EC26E461B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6507767" y="1783589"/>
            <a:ext cx="3038569" cy="0"/>
          </a:xfrm>
          <a:prstGeom prst="straightConnector1">
            <a:avLst/>
          </a:prstGeom>
          <a:ln w="190500">
            <a:solidFill>
              <a:schemeClr val="tx1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CD0871A-3BB4-9740-A117-6A9D7D99EB51}"/>
              </a:ext>
            </a:extLst>
          </p:cNvPr>
          <p:cNvSpPr txBox="1"/>
          <p:nvPr/>
        </p:nvSpPr>
        <p:spPr>
          <a:xfrm>
            <a:off x="3767328" y="1810512"/>
            <a:ext cx="1235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Dependent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96BD1F-224C-FE46-81C7-421203B5FDF4}"/>
              </a:ext>
            </a:extLst>
          </p:cNvPr>
          <p:cNvSpPr txBox="1"/>
          <p:nvPr/>
        </p:nvSpPr>
        <p:spPr>
          <a:xfrm>
            <a:off x="7211568" y="1816608"/>
            <a:ext cx="1235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Dependent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A42C4D1B-C5C4-C349-B098-61E552EA5BA8}"/>
              </a:ext>
            </a:extLst>
          </p:cNvPr>
          <p:cNvSpPr/>
          <p:nvPr/>
        </p:nvSpPr>
        <p:spPr>
          <a:xfrm>
            <a:off x="2980944" y="2084833"/>
            <a:ext cx="6565392" cy="530352"/>
          </a:xfrm>
          <a:custGeom>
            <a:avLst/>
            <a:gdLst>
              <a:gd name="connsiteX0" fmla="*/ 0 w 6565392"/>
              <a:gd name="connsiteY0" fmla="*/ 109728 h 714001"/>
              <a:gd name="connsiteX1" fmla="*/ 2980944 w 6565392"/>
              <a:gd name="connsiteY1" fmla="*/ 713232 h 714001"/>
              <a:gd name="connsiteX2" fmla="*/ 6565392 w 6565392"/>
              <a:gd name="connsiteY2" fmla="*/ 0 h 71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65392" h="714001">
                <a:moveTo>
                  <a:pt x="0" y="109728"/>
                </a:moveTo>
                <a:cubicBezTo>
                  <a:pt x="943356" y="420624"/>
                  <a:pt x="1886712" y="731520"/>
                  <a:pt x="2980944" y="713232"/>
                </a:cubicBezTo>
                <a:cubicBezTo>
                  <a:pt x="4075176" y="694944"/>
                  <a:pt x="5320284" y="347472"/>
                  <a:pt x="6565392" y="0"/>
                </a:cubicBezTo>
              </a:path>
            </a:pathLst>
          </a:custGeom>
          <a:noFill/>
          <a:ln w="63500">
            <a:solidFill>
              <a:schemeClr val="tx1"/>
            </a:solidFill>
            <a:prstDash val="sysDot"/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2015B6-1D06-BF48-8C50-F6A25A5847B2}"/>
              </a:ext>
            </a:extLst>
          </p:cNvPr>
          <p:cNvSpPr txBox="1"/>
          <p:nvPr/>
        </p:nvSpPr>
        <p:spPr>
          <a:xfrm>
            <a:off x="3614928" y="2554224"/>
            <a:ext cx="5022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Conditionally Dependent given knowledge of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Cavity</a:t>
            </a:r>
          </a:p>
        </p:txBody>
      </p:sp>
    </p:spTree>
    <p:extLst>
      <p:ext uri="{BB962C8B-B14F-4D97-AF65-F5344CB8AC3E}">
        <p14:creationId xmlns:p14="http://schemas.microsoft.com/office/powerpoint/2010/main" val="16572060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7FA2E-DDB0-E24F-8638-6BE6F6906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2" y="93660"/>
            <a:ext cx="10515600" cy="906462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87473C-4175-8C49-ACA5-95154B014D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00122"/>
                <a:ext cx="10515600" cy="19859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Here’s today’s most important equation: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⋀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If you haven’t seen this stuff since high school, read appendix A.3.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87473C-4175-8C49-ACA5-95154B014D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00122"/>
                <a:ext cx="10515600" cy="1985962"/>
              </a:xfrm>
              <a:blipFill>
                <a:blip r:embed="rId2"/>
                <a:stretch>
                  <a:fillRect l="-1206" t="-5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1D78D2EB-7538-5840-ADEB-328E11321660}"/>
              </a:ext>
            </a:extLst>
          </p:cNvPr>
          <p:cNvSpPr/>
          <p:nvPr/>
        </p:nvSpPr>
        <p:spPr>
          <a:xfrm>
            <a:off x="2871785" y="3013964"/>
            <a:ext cx="6630438" cy="3780264"/>
          </a:xfrm>
          <a:prstGeom prst="rect">
            <a:avLst/>
          </a:prstGeom>
          <a:noFill/>
          <a:ln w="889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4BBF819-EAD1-3A4C-B5D0-B06025CF14D4}"/>
              </a:ext>
            </a:extLst>
          </p:cNvPr>
          <p:cNvSpPr/>
          <p:nvPr/>
        </p:nvSpPr>
        <p:spPr>
          <a:xfrm>
            <a:off x="3286122" y="4900621"/>
            <a:ext cx="3114677" cy="1747839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A-: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75D741-40EC-4C4C-A232-2C0ED4B758A2}"/>
              </a:ext>
            </a:extLst>
          </p:cNvPr>
          <p:cNvSpPr/>
          <p:nvPr/>
        </p:nvSpPr>
        <p:spPr>
          <a:xfrm>
            <a:off x="6096000" y="4910145"/>
            <a:ext cx="2990850" cy="1747839"/>
          </a:xfrm>
          <a:prstGeom prst="ellipse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:-B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F4F9109-425F-FC49-A430-1EA46710C2B2}"/>
              </a:ext>
            </a:extLst>
          </p:cNvPr>
          <p:cNvSpPr/>
          <p:nvPr/>
        </p:nvSpPr>
        <p:spPr>
          <a:xfrm>
            <a:off x="3067042" y="3119434"/>
            <a:ext cx="6253173" cy="2738444"/>
          </a:xfrm>
          <a:prstGeom prst="ellipse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</a:rPr>
              <a:t>C-:</a:t>
            </a:r>
          </a:p>
        </p:txBody>
      </p:sp>
    </p:spTree>
    <p:extLst>
      <p:ext uri="{BB962C8B-B14F-4D97-AF65-F5344CB8AC3E}">
        <p14:creationId xmlns:p14="http://schemas.microsoft.com/office/powerpoint/2010/main" val="1428340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2898F-0E45-5E46-8EDA-47521B4F2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NOT use probability?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88AA8-03EE-8F46-96E8-1C5CC88F3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Multi-agent environment: </a:t>
            </a:r>
          </a:p>
          <a:p>
            <a:pPr lvl="1"/>
            <a:r>
              <a:rPr lang="en-US" dirty="0"/>
              <a:t>Maybe it’s better to find out what the other players really want? </a:t>
            </a:r>
          </a:p>
          <a:p>
            <a:r>
              <a:rPr lang="en-US" dirty="0"/>
              <a:t>Unknown environment: </a:t>
            </a:r>
          </a:p>
          <a:p>
            <a:pPr lvl="1"/>
            <a:r>
              <a:rPr lang="en-US" dirty="0"/>
              <a:t>Maybe it’s better to learn the rules of the game?</a:t>
            </a:r>
          </a:p>
          <a:p>
            <a:r>
              <a:rPr lang="en-US" dirty="0"/>
              <a:t>Computational complexity:</a:t>
            </a:r>
          </a:p>
          <a:p>
            <a:pPr lvl="1"/>
            <a:r>
              <a:rPr lang="en-US" dirty="0"/>
              <a:t>Maybe it’s better to do a complete search, instead of just a partial search?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Notice: these are quantitative questions.  “Better” requires some metric: how much better, and with what probability?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659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2898F-0E45-5E46-8EDA-47521B4F2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probability?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88AA8-03EE-8F46-96E8-1C5CC88F3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Latin </a:t>
            </a:r>
            <a:r>
              <a:rPr lang="en-US" i="1" dirty="0" err="1"/>
              <a:t>probabilis</a:t>
            </a:r>
            <a:r>
              <a:rPr lang="en-US" dirty="0"/>
              <a:t> = probable, commendable, believable, from </a:t>
            </a:r>
            <a:r>
              <a:rPr lang="en-US" i="1" dirty="0" err="1"/>
              <a:t>probare</a:t>
            </a:r>
            <a:r>
              <a:rPr lang="en-US" dirty="0"/>
              <a:t> = to test something</a:t>
            </a:r>
          </a:p>
          <a:p>
            <a:r>
              <a:rPr lang="en-US" dirty="0"/>
              <a:t>If tested, it will (probably) turn out to be true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152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Motivation: Why use probability?</a:t>
            </a:r>
          </a:p>
          <a:p>
            <a:r>
              <a:rPr lang="en-US" dirty="0"/>
              <a:t>The axioms of probability</a:t>
            </a:r>
          </a:p>
          <a:p>
            <a:r>
              <a:rPr lang="en-US" dirty="0"/>
              <a:t>Random variables</a:t>
            </a:r>
          </a:p>
          <a:p>
            <a:r>
              <a:rPr lang="en-US" dirty="0"/>
              <a:t>Conditional probability</a:t>
            </a:r>
          </a:p>
          <a:p>
            <a:r>
              <a:rPr lang="en-US" dirty="0"/>
              <a:t>Mutually exclusive vs. Independent vs. Conditionally Independent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476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2898F-0E45-5E46-8EDA-47521B4F2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axioms of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E88AA8-03EE-8F46-96E8-1C5CC88F3A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A = some future event, e.g., “it will rain tomorrow.”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dirty="0"/>
                  <a:t> = the degree to which we believe that event A, if tested, will turn out to be true.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E88AA8-03EE-8F46-96E8-1C5CC88F3A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 r="-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4400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2898F-0E45-5E46-8EDA-47521B4F2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axioms of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E88AA8-03EE-8F46-96E8-1C5CC88F3A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Axiom 1: every event has a non-negative probability.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Axiom 2: a certain event has probability 1.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True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Axiom 3: probability measures behave like set measures.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⋀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E88AA8-03EE-8F46-96E8-1C5CC88F3A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4823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2898F-0E45-5E46-8EDA-47521B4F2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68" y="136522"/>
            <a:ext cx="10729332" cy="883812"/>
          </a:xfrm>
        </p:spPr>
        <p:txBody>
          <a:bodyPr>
            <a:normAutofit/>
          </a:bodyPr>
          <a:lstStyle/>
          <a:p>
            <a:r>
              <a:rPr lang="en-US" sz="3600" dirty="0"/>
              <a:t>Axiom 3: probability measures behave like set measures.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18BB31-F585-3743-824A-CCE41F84C6D8}"/>
              </a:ext>
            </a:extLst>
          </p:cNvPr>
          <p:cNvSpPr/>
          <p:nvPr/>
        </p:nvSpPr>
        <p:spPr>
          <a:xfrm>
            <a:off x="2871785" y="1612046"/>
            <a:ext cx="6630438" cy="3780264"/>
          </a:xfrm>
          <a:prstGeom prst="rect">
            <a:avLst/>
          </a:prstGeom>
          <a:noFill/>
          <a:ln w="889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6C95D9F-B8C3-CD4D-8732-CBDAE7BE61CA}"/>
              </a:ext>
            </a:extLst>
          </p:cNvPr>
          <p:cNvSpPr/>
          <p:nvPr/>
        </p:nvSpPr>
        <p:spPr>
          <a:xfrm>
            <a:off x="3300411" y="1943090"/>
            <a:ext cx="3471864" cy="3200403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230D490-C4DF-1E4C-8A93-F94FFE392A9C}"/>
              </a:ext>
            </a:extLst>
          </p:cNvPr>
          <p:cNvSpPr/>
          <p:nvPr/>
        </p:nvSpPr>
        <p:spPr>
          <a:xfrm>
            <a:off x="5638805" y="1952614"/>
            <a:ext cx="3471864" cy="3200403"/>
          </a:xfrm>
          <a:prstGeom prst="ellipse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275AB364-E33D-EE49-9F4C-9FC88C971A0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57427" y="1083844"/>
                <a:ext cx="7886699" cy="59748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dirty="0"/>
                  <a:t>Area of the whole rectangle is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True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275AB364-E33D-EE49-9F4C-9FC88C971A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427" y="1083844"/>
                <a:ext cx="7886699" cy="597482"/>
              </a:xfrm>
              <a:prstGeom prst="rect">
                <a:avLst/>
              </a:prstGeom>
              <a:blipFill>
                <a:blip r:embed="rId2"/>
                <a:stretch>
                  <a:fillRect t="-16667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F3806EF-B2C6-E444-B758-FFE765A5D0B4}"/>
                  </a:ext>
                </a:extLst>
              </p:cNvPr>
              <p:cNvSpPr/>
              <p:nvPr/>
            </p:nvSpPr>
            <p:spPr>
              <a:xfrm>
                <a:off x="346809" y="2472799"/>
                <a:ext cx="1610575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ea typeface="Cambria Math" panose="02040503050406030204" pitchFamily="18" charset="0"/>
                  </a:rPr>
                  <a:t>Area of this circle is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F3806EF-B2C6-E444-B758-FFE765A5D0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809" y="2472799"/>
                <a:ext cx="1610575" cy="1384995"/>
              </a:xfrm>
              <a:prstGeom prst="rect">
                <a:avLst/>
              </a:prstGeom>
              <a:blipFill>
                <a:blip r:embed="rId3"/>
                <a:stretch>
                  <a:fillRect l="-7813" t="-4545" r="-8594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4536783-C3A2-0C46-8D77-25CABE56B07B}"/>
                  </a:ext>
                </a:extLst>
              </p:cNvPr>
              <p:cNvSpPr/>
              <p:nvPr/>
            </p:nvSpPr>
            <p:spPr>
              <a:xfrm>
                <a:off x="10357610" y="2425174"/>
                <a:ext cx="1610575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ea typeface="Cambria Math" panose="02040503050406030204" pitchFamily="18" charset="0"/>
                  </a:rPr>
                  <a:t>Area of this circle is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4536783-C3A2-0C46-8D77-25CABE56B0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7610" y="2425174"/>
                <a:ext cx="1610575" cy="1384995"/>
              </a:xfrm>
              <a:prstGeom prst="rect">
                <a:avLst/>
              </a:prstGeom>
              <a:blipFill>
                <a:blip r:embed="rId4"/>
                <a:stretch>
                  <a:fillRect l="-7813" t="-5505" r="-8594" b="-11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BBDDBBE-ED0E-E34E-BA63-D0023641990E}"/>
                  </a:ext>
                </a:extLst>
              </p:cNvPr>
              <p:cNvSpPr/>
              <p:nvPr/>
            </p:nvSpPr>
            <p:spPr>
              <a:xfrm>
                <a:off x="1800234" y="5720843"/>
                <a:ext cx="8720146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ea typeface="Cambria Math" panose="02040503050406030204" pitchFamily="18" charset="0"/>
                  </a:rPr>
                  <a:t>Area of their intersection is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⋀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dirty="0"/>
                  <a:t>Area of their union is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⋁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⋀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BBDDBBE-ED0E-E34E-BA63-D002364199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234" y="5720843"/>
                <a:ext cx="8720146" cy="954107"/>
              </a:xfrm>
              <a:prstGeom prst="rect">
                <a:avLst/>
              </a:prstGeom>
              <a:blipFill>
                <a:blip r:embed="rId5"/>
                <a:stretch>
                  <a:fillRect l="-1453" t="-6579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48CA3E5-DA37-6A4D-89BC-3A37729E7508}"/>
              </a:ext>
            </a:extLst>
          </p:cNvPr>
          <p:cNvCxnSpPr>
            <a:cxnSpLocks/>
            <a:stCxn id="11" idx="3"/>
            <a:endCxn id="5" idx="2"/>
          </p:cNvCxnSpPr>
          <p:nvPr/>
        </p:nvCxnSpPr>
        <p:spPr>
          <a:xfrm>
            <a:off x="1957384" y="3165297"/>
            <a:ext cx="1343027" cy="377995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9F4A803-1D70-BD4F-8E4E-72FDF3776037}"/>
              </a:ext>
            </a:extLst>
          </p:cNvPr>
          <p:cNvCxnSpPr>
            <a:stCxn id="12" idx="1"/>
            <a:endCxn id="6" idx="6"/>
          </p:cNvCxnSpPr>
          <p:nvPr/>
        </p:nvCxnSpPr>
        <p:spPr>
          <a:xfrm flipH="1">
            <a:off x="9110669" y="3117672"/>
            <a:ext cx="1246941" cy="435144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7DF8253-CA4F-B844-86FA-81B2172C6604}"/>
              </a:ext>
            </a:extLst>
          </p:cNvPr>
          <p:cNvCxnSpPr>
            <a:cxnSpLocks/>
            <a:stCxn id="13" idx="0"/>
            <a:endCxn id="6" idx="3"/>
          </p:cNvCxnSpPr>
          <p:nvPr/>
        </p:nvCxnSpPr>
        <p:spPr>
          <a:xfrm flipH="1" flipV="1">
            <a:off x="6147248" y="4684329"/>
            <a:ext cx="13059" cy="1036514"/>
          </a:xfrm>
          <a:prstGeom prst="straightConnector1">
            <a:avLst/>
          </a:prstGeom>
          <a:ln w="889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4669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2140</Words>
  <Application>Microsoft Macintosh PowerPoint</Application>
  <PresentationFormat>Widescreen</PresentationFormat>
  <Paragraphs>378</Paragraphs>
  <Slides>37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Office Theme</vt:lpstr>
      <vt:lpstr>CS 440/ECE 448 Lecture 5: Probability</vt:lpstr>
      <vt:lpstr>Outline</vt:lpstr>
      <vt:lpstr>Why use probability?</vt:lpstr>
      <vt:lpstr>Why NOT use probability?</vt:lpstr>
      <vt:lpstr>What is probability?</vt:lpstr>
      <vt:lpstr>Outline</vt:lpstr>
      <vt:lpstr>The axioms of probability</vt:lpstr>
      <vt:lpstr>The axioms of probability</vt:lpstr>
      <vt:lpstr>Axiom 3: probability measures behave like set measures.</vt:lpstr>
      <vt:lpstr>Example</vt:lpstr>
      <vt:lpstr>Outline</vt:lpstr>
      <vt:lpstr>Random variables</vt:lpstr>
      <vt:lpstr>Notation: P(X=x)</vt:lpstr>
      <vt:lpstr>Notation: P(X)</vt:lpstr>
      <vt:lpstr>Abuse of Notation: Events and Binary Random Variables</vt:lpstr>
      <vt:lpstr>Outline</vt:lpstr>
      <vt:lpstr>Joint and Conditional probabilities: definitions</vt:lpstr>
      <vt:lpstr>Joint probabilities are usually given in the problem statement</vt:lpstr>
      <vt:lpstr>Conditioning events change our knowledge! For example, given that A is true…</vt:lpstr>
      <vt:lpstr>Conditioning events change our knowledge! For example, given that A is true…</vt:lpstr>
      <vt:lpstr>Joint and Conditional distributions of random variables</vt:lpstr>
      <vt:lpstr>Joint and Conditional distributions of random variables</vt:lpstr>
      <vt:lpstr>Joint and Conditional distributions of random variables</vt:lpstr>
      <vt:lpstr>Normalization trick</vt:lpstr>
      <vt:lpstr>Outline</vt:lpstr>
      <vt:lpstr>Mutually exclusive events</vt:lpstr>
      <vt:lpstr>Independent events</vt:lpstr>
      <vt:lpstr>Independent events: A more useful definition</vt:lpstr>
      <vt:lpstr>Independent vs. Mutually Exclusive</vt:lpstr>
      <vt:lpstr>Conditionally independent events</vt:lpstr>
      <vt:lpstr>Conditionally independent events</vt:lpstr>
      <vt:lpstr>Conditionally independent events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448 Lecture 12: Probability</dc:title>
  <dc:creator>Mark Hasegawa-Johnson</dc:creator>
  <cp:lastModifiedBy>Hasegawa-Johnson, Mark Allan</cp:lastModifiedBy>
  <cp:revision>79</cp:revision>
  <dcterms:created xsi:type="dcterms:W3CDTF">2017-10-10T01:55:43Z</dcterms:created>
  <dcterms:modified xsi:type="dcterms:W3CDTF">2021-02-07T01:54:03Z</dcterms:modified>
</cp:coreProperties>
</file>