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78" r:id="rId2"/>
    <p:sldId id="350" r:id="rId3"/>
    <p:sldId id="379" r:id="rId4"/>
    <p:sldId id="351" r:id="rId5"/>
    <p:sldId id="352" r:id="rId6"/>
    <p:sldId id="353" r:id="rId7"/>
    <p:sldId id="354" r:id="rId8"/>
    <p:sldId id="356" r:id="rId9"/>
    <p:sldId id="384" r:id="rId10"/>
    <p:sldId id="380" r:id="rId11"/>
    <p:sldId id="363" r:id="rId12"/>
    <p:sldId id="365" r:id="rId13"/>
    <p:sldId id="366" r:id="rId14"/>
    <p:sldId id="367" r:id="rId15"/>
    <p:sldId id="368" r:id="rId16"/>
    <p:sldId id="385" r:id="rId17"/>
    <p:sldId id="386" r:id="rId18"/>
    <p:sldId id="387" r:id="rId19"/>
    <p:sldId id="381" r:id="rId20"/>
    <p:sldId id="370" r:id="rId21"/>
    <p:sldId id="372" r:id="rId22"/>
    <p:sldId id="382" r:id="rId23"/>
    <p:sldId id="309" r:id="rId24"/>
    <p:sldId id="263" r:id="rId25"/>
    <p:sldId id="390" r:id="rId26"/>
    <p:sldId id="388" r:id="rId27"/>
    <p:sldId id="389" r:id="rId28"/>
    <p:sldId id="383" r:id="rId29"/>
    <p:sldId id="391" r:id="rId30"/>
    <p:sldId id="392" r:id="rId31"/>
    <p:sldId id="393" r:id="rId32"/>
    <p:sldId id="311" r:id="rId33"/>
    <p:sldId id="308" r:id="rId34"/>
    <p:sldId id="394" r:id="rId35"/>
    <p:sldId id="395" r:id="rId36"/>
    <p:sldId id="312" r:id="rId37"/>
    <p:sldId id="313" r:id="rId38"/>
    <p:sldId id="396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1"/>
    <p:restoredTop sz="94681"/>
  </p:normalViewPr>
  <p:slideViewPr>
    <p:cSldViewPr snapToGrid="0" snapToObjects="1" showGuides="1">
      <p:cViewPr varScale="1">
        <p:scale>
          <a:sx n="107" d="100"/>
          <a:sy n="107" d="100"/>
        </p:scale>
        <p:origin x="520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299376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200" dirty="0"/>
              <a:t>Lecture 4: The “animal kingdom” of heuristics:</a:t>
            </a:r>
            <a:br>
              <a:rPr lang="en-US" sz="4200" dirty="0"/>
            </a:br>
            <a:r>
              <a:rPr lang="en-US" sz="4200" dirty="0"/>
              <a:t>Admissible, Consistent, Zero, Relaxed, Dominant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700" dirty="0"/>
              <a:t>Mark Hasegawa-Johnson, January 2021</a:t>
            </a:r>
          </a:p>
          <a:p>
            <a:pPr algn="l"/>
            <a:r>
              <a:rPr lang="en-US" sz="1700" dirty="0"/>
              <a:t>Distributed under CC-BY 3.0</a:t>
            </a:r>
          </a:p>
          <a:p>
            <a:pPr algn="l"/>
            <a:r>
              <a:rPr lang="en-US" sz="1700" dirty="0"/>
              <a:t>Title image: Peaceable Kingdom by Edward Hicks, National Gallery of Art, Washington, DC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E7111F-A871-5F40-8A33-541D5823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4" y="767147"/>
            <a:ext cx="6540929" cy="54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8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423442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9" y="78256"/>
            <a:ext cx="10515600" cy="1325563"/>
          </a:xfrm>
        </p:spPr>
        <p:txBody>
          <a:bodyPr/>
          <a:lstStyle/>
          <a:p>
            <a:r>
              <a:rPr lang="en-US" dirty="0"/>
              <a:t>Consistent (monotonic)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u="sng" dirty="0"/>
                  <a:t>Definition:</a:t>
                </a:r>
                <a:r>
                  <a:rPr lang="en-US" dirty="0"/>
                  <a:t> A </a:t>
                </a:r>
                <a:r>
                  <a:rPr lang="en-US" b="1" u="sng" dirty="0"/>
                  <a:t>consistent heuristic</a:t>
                </a:r>
                <a:r>
                  <a:rPr lang="en-US" dirty="0"/>
                  <a:t> is one for which, for every pair of nodes in the graph,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 words: the </a:t>
                </a:r>
                <a:r>
                  <a:rPr lang="en-US" u="sng" dirty="0"/>
                  <a:t>distance between any pair of nodes </a:t>
                </a:r>
                <a:r>
                  <a:rPr lang="en-US" dirty="0"/>
                  <a:t>is </a:t>
                </a:r>
                <a:r>
                  <a:rPr lang="en-US" b="1" u="sng" dirty="0"/>
                  <a:t>greater than or equal to</a:t>
                </a:r>
                <a:r>
                  <a:rPr lang="en-US" dirty="0"/>
                  <a:t> the </a:t>
                </a:r>
                <a:r>
                  <a:rPr lang="en-US" u="sng" dirty="0"/>
                  <a:t>difference in their heuristics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596592"/>
                <a:ext cx="11103323" cy="3866963"/>
              </a:xfrm>
              <a:blipFill>
                <a:blip r:embed="rId2"/>
                <a:stretch>
                  <a:fillRect l="-1029"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DBFF98C-0943-E442-8329-AC0759E0477D}"/>
              </a:ext>
            </a:extLst>
          </p:cNvPr>
          <p:cNvSpPr/>
          <p:nvPr/>
        </p:nvSpPr>
        <p:spPr>
          <a:xfrm>
            <a:off x="7817222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4D0C51-99A0-B848-B962-BD74073E21CB}"/>
              </a:ext>
            </a:extLst>
          </p:cNvPr>
          <p:cNvSpPr/>
          <p:nvPr/>
        </p:nvSpPr>
        <p:spPr>
          <a:xfrm>
            <a:off x="9117102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9DD21-3174-934B-8A1E-BF17AC78CFD3}"/>
              </a:ext>
            </a:extLst>
          </p:cNvPr>
          <p:cNvSpPr/>
          <p:nvPr/>
        </p:nvSpPr>
        <p:spPr>
          <a:xfrm>
            <a:off x="9108139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AADF98-1A4E-B842-8D37-8965E2D01520}"/>
              </a:ext>
            </a:extLst>
          </p:cNvPr>
          <p:cNvSpPr/>
          <p:nvPr/>
        </p:nvSpPr>
        <p:spPr>
          <a:xfrm>
            <a:off x="10461808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D23D51-3CD1-9549-9143-D423D9DD3057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383459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C2DB64-ADB0-F64F-B51C-3FA7A2C9839B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383459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005B2-19A8-4A42-8374-4E6CA8F0F340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771527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B27128-5CD2-0E4F-A69E-B1ED63353F1F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780490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/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8BAD5-A794-C045-AD11-9DB22B47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8" y="239618"/>
                <a:ext cx="974562" cy="523220"/>
              </a:xfrm>
              <a:prstGeom prst="rect">
                <a:avLst/>
              </a:prstGeom>
              <a:blipFill>
                <a:blip r:embed="rId3"/>
                <a:stretch>
                  <a:fillRect l="-1153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/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CE9FF-E218-F04A-B705-3A159A82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83" y="1449851"/>
                <a:ext cx="2486450" cy="954107"/>
              </a:xfrm>
              <a:prstGeom prst="rect">
                <a:avLst/>
              </a:prstGeom>
              <a:blipFill>
                <a:blip r:embed="rId4"/>
                <a:stretch>
                  <a:fillRect r="-50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/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9A361-F95B-9C4E-B4AB-D98E86969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10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/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711D6-CB01-354D-88D9-862C8F59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9" y="221690"/>
                <a:ext cx="2241704" cy="523220"/>
              </a:xfrm>
              <a:prstGeom prst="rect">
                <a:avLst/>
              </a:prstGeom>
              <a:blipFill>
                <a:blip r:embed="rId6"/>
                <a:stretch>
                  <a:fillRect r="-113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9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an inconsistent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8669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61A0C5-73FB-294C-8CD0-AD5D219C1962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51884-CF62-0A49-A318-71677AFC02C9}"/>
              </a:ext>
            </a:extLst>
          </p:cNvPr>
          <p:cNvCxnSpPr>
            <a:cxnSpLocks/>
          </p:cNvCxnSpPr>
          <p:nvPr/>
        </p:nvCxnSpPr>
        <p:spPr>
          <a:xfrm flipV="1">
            <a:off x="3119718" y="344017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5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FD896D-6613-164E-AB74-6B2D9B10AB6F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ACEEB-C2F2-C24A-B169-E6828DA82788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9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C: g(n)+h(n)=</a:t>
            </a:r>
            <a:r>
              <a:rPr lang="en-US" b="1" u="sng" dirty="0">
                <a:solidFill>
                  <a:srgbClr val="FF0000"/>
                </a:solidFill>
              </a:rPr>
              <a:t>3</a:t>
            </a:r>
            <a:r>
              <a:rPr lang="en-US" dirty="0"/>
              <a:t>, parent=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</a:t>
            </a:r>
            <a:r>
              <a:rPr lang="en-US" b="1" u="sng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F1F3-FB13-2E49-AFC6-4DD69CF75207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4D4AD-F0A0-C441-94D5-0930C693A1FE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FAE3D4-6C21-024C-ADD5-20BF7A2C06C9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027461-47E1-F148-8271-ACFD25FA1ED6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2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A* with a </a:t>
            </a:r>
            <a:r>
              <a:rPr lang="en-US" sz="4000" b="1" u="sng" dirty="0"/>
              <a:t>consistent</a:t>
            </a:r>
            <a:r>
              <a:rPr lang="en-US" sz="4000" dirty="0"/>
              <a:t> heuristic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Explored Set</a:t>
            </a:r>
          </a:p>
          <a:p>
            <a:pPr marL="0" indent="0">
              <a:buNone/>
            </a:pPr>
            <a:r>
              <a:rPr lang="en-US" dirty="0"/>
              <a:t>S, B, </a:t>
            </a:r>
            <a:r>
              <a:rPr lang="en-US" b="1" u="sng" dirty="0">
                <a:solidFill>
                  <a:srgbClr val="FF0000"/>
                </a:solidFill>
              </a:rPr>
              <a:t>A,</a:t>
            </a:r>
            <a:r>
              <a:rPr lang="en-US" dirty="0"/>
              <a:t>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G: g(n)+h(n)=</a:t>
            </a:r>
            <a:r>
              <a:rPr lang="en-US" b="1" u="sng" dirty="0">
                <a:solidFill>
                  <a:srgbClr val="FF0000"/>
                </a:solidFill>
              </a:rPr>
              <a:t>5</a:t>
            </a:r>
            <a:r>
              <a:rPr lang="en-US" dirty="0"/>
              <a:t>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D4AB-5779-1845-80F8-D913BDFDE7A6}"/>
              </a:ext>
            </a:extLst>
          </p:cNvPr>
          <p:cNvSpPr txBox="1"/>
          <p:nvPr/>
        </p:nvSpPr>
        <p:spPr>
          <a:xfrm>
            <a:off x="3091369" y="2814521"/>
            <a:ext cx="5774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h=1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4D2AB-FD7E-464C-904A-437E7AE3495B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70714-7CC9-D14C-95C3-238FA15BC813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51E89-A77E-3A45-87F9-95A3229B23F1}"/>
              </a:ext>
            </a:extLst>
          </p:cNvPr>
          <p:cNvCxnSpPr>
            <a:cxnSpLocks/>
          </p:cNvCxnSpPr>
          <p:nvPr/>
        </p:nvCxnSpPr>
        <p:spPr>
          <a:xfrm>
            <a:off x="3801036" y="2427031"/>
            <a:ext cx="932329" cy="38749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92B8A8-45DC-2C42-98F9-BAC6D10ADAB0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2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871-7850-3747-8B48-F9592683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 example: Romania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3C28242E-5B1C-3446-81E5-3B8C00D5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Admissible: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278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52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871-7850-3747-8B48-F9592683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heuristic example: Romania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3C28242E-5B1C-3446-81E5-3B8C00D5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Consistent: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Arad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Arad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Sibiu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heuristic difference is always less than or equal to the cost of the action.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4F568B-EDF4-5443-BE77-2342F6992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2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338A-1DCD-B444-9974-EEEFC52A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use this in the MP?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FB592-BB1B-9449-9FBA-FF93195FA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Maybe.</a:t>
                </a:r>
              </a:p>
              <a:p>
                <a:r>
                  <a:rPr lang="en-US" dirty="0"/>
                  <a:t>In the MP, every action has a cost of exactly 1!</a:t>
                </a:r>
              </a:p>
              <a:p>
                <a:r>
                  <a:rPr lang="en-US" dirty="0"/>
                  <a:t>…so a consistent heuristic would be one such that, for every pair of neighboring states n and p,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Manhattan distance satisfies this condition.</a:t>
                </a:r>
              </a:p>
              <a:p>
                <a:r>
                  <a:rPr lang="en-US" dirty="0"/>
                  <a:t>There are good heuristics for parts 3 and 4 that don’t satisfy this condition.  If your heuristic is not consistent, just make sure that you use an explored </a:t>
                </a:r>
                <a:r>
                  <a:rPr lang="en-US" dirty="0" err="1"/>
                  <a:t>dict</a:t>
                </a:r>
                <a:r>
                  <a:rPr lang="en-US" dirty="0"/>
                  <a:t>, instead of an explored set.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FB592-BB1B-9449-9FBA-FF93195FA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0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41849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372007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A931-71E1-B345-BA95-F6EC7CAA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trivial case: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admissible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A heuristic is </a:t>
                </a:r>
                <a:r>
                  <a:rPr lang="en-US" sz="3200" b="1" u="sng" dirty="0"/>
                  <a:t>consistent</a:t>
                </a:r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200" dirty="0"/>
                  <a:t> for every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Both criteria are satisfied by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818C6-FA97-AF48-8EFC-80064A0CA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269" y="1825625"/>
                <a:ext cx="8556812" cy="4351338"/>
              </a:xfrm>
              <a:blipFill>
                <a:blip r:embed="rId2"/>
                <a:stretch>
                  <a:fillRect l="-1632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23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C08-DDEF-5E42-8050-74ED0D69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= A* with h(n)=0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Suppose we choose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Then the frontier is a priority queue sorted by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In other words, the first node we pull from the queue is the one that’s closest to START!!  (The one with minimum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).</a:t>
                </a:r>
              </a:p>
              <a:p>
                <a:r>
                  <a:rPr lang="en-US" sz="3200" b="1" u="sng" dirty="0"/>
                  <a:t>Uniform Cost Search</a:t>
                </a:r>
                <a:r>
                  <a:rPr lang="en-US" sz="3200" dirty="0"/>
                  <a:t> is </a:t>
                </a:r>
                <a:r>
                  <a:rPr lang="en-US" sz="3200" b="1" u="sng" dirty="0"/>
                  <a:t>A* Search</a:t>
                </a:r>
                <a:r>
                  <a:rPr lang="en-US" sz="3200" dirty="0"/>
                  <a:t> with the heuristic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for all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5DA79-A78C-7445-8CE1-E6D5DD3B0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90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9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132083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1143000"/>
          </a:xfrm>
        </p:spPr>
        <p:txBody>
          <a:bodyPr/>
          <a:lstStyle/>
          <a:p>
            <a:r>
              <a:rPr lang="en-US" dirty="0"/>
              <a:t>Heuristics from relaxed 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problem with fewer restrictions on the actions is called a </a:t>
            </a:r>
            <a:r>
              <a:rPr lang="en-US" dirty="0">
                <a:solidFill>
                  <a:srgbClr val="FF0000"/>
                </a:solidFill>
              </a:rPr>
              <a:t>relaxed problem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 most problems, having fewer restrictions on your action means that you can reach the goal faster.</a:t>
            </a:r>
          </a:p>
          <a:p>
            <a:pPr>
              <a:lnSpc>
                <a:spcPct val="110000"/>
              </a:lnSpc>
            </a:pPr>
            <a:r>
              <a:rPr lang="en-US" dirty="0"/>
              <a:t>So designing a heuristic is usually the same as finding a relaxed problem that makes it easy to calculate the distance to goal.</a:t>
            </a:r>
          </a:p>
        </p:txBody>
      </p:sp>
    </p:spTree>
    <p:extLst>
      <p:ext uri="{BB962C8B-B14F-4D97-AF65-F5344CB8AC3E}">
        <p14:creationId xmlns:p14="http://schemas.microsoft.com/office/powerpoint/2010/main" val="165655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157533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and we could move diagonally,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6982432" y="3284396"/>
            <a:ext cx="2708754" cy="239606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8164310" y="2606609"/>
            <a:ext cx="2060179" cy="1693623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 and we could move diagonally</a:t>
            </a:r>
          </a:p>
        </p:txBody>
      </p:sp>
    </p:spTree>
    <p:extLst>
      <p:ext uri="{BB962C8B-B14F-4D97-AF65-F5344CB8AC3E}">
        <p14:creationId xmlns:p14="http://schemas.microsoft.com/office/powerpoint/2010/main" val="276603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Corner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1825625"/>
            <a:ext cx="5577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that, instead of touching ALL of the waypoints, you only had to touch the most extreme waypoints?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F5DF3-0FE5-434C-A519-9CD73BB0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13" y="1690688"/>
            <a:ext cx="6783883" cy="40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Relaxed heuristic example: Many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1825625"/>
            <a:ext cx="5577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that, after you reached a waypoint, you could magically fly back to the nearest branch in the minimum spanning tree?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you only have to go one-way from where you are to the waypoint – you don’t have to come back again.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F082EA-2A17-6F49-BAD7-B9CC4002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09" y="1027906"/>
            <a:ext cx="53958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Admissible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Consistent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zero heuristic: Uniform Cost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Relaxed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Dominant heuristics</a:t>
            </a:r>
          </a:p>
        </p:txBody>
      </p:sp>
    </p:spTree>
    <p:extLst>
      <p:ext uri="{BB962C8B-B14F-4D97-AF65-F5344CB8AC3E}">
        <p14:creationId xmlns:p14="http://schemas.microsoft.com/office/powerpoint/2010/main" val="1456540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DF1C-E9B9-314F-824C-21A8E0AF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heuristic is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93650-C23A-EC44-B50B-4DA8833CD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Euclidean distance and Manhattan distance are both admissible heuristics for the single-waypoint maze problem, which one is better?</a:t>
                </a:r>
              </a:p>
              <a:p>
                <a:endParaRPr lang="en-US" dirty="0"/>
              </a:p>
              <a:p>
                <a:r>
                  <a:rPr lang="en-US" dirty="0"/>
                  <a:t>Computational complexity of A*: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cost of the best path to goal, then A* evaluates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minimize computational complexity: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large as possible, subject to the constraint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93650-C23A-EC44-B50B-4DA8833CD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 A* SEARCH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and </a:t>
                </a:r>
              </a:p>
              <a:p>
                <a:r>
                  <a:rPr lang="en-US" dirty="0"/>
                  <a:t>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uncovered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 </a:t>
                </a:r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5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7488" y="1471666"/>
                <a:ext cx="559209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7488" y="1471666"/>
                <a:ext cx="5592095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6982432" y="3284396"/>
            <a:ext cx="2708754" cy="239606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38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86700" y="1825625"/>
                <a:ext cx="55331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)≥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will be fewer nodes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Therefore, computational complexity is lower. 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better.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6700" y="1825625"/>
                <a:ext cx="5533100" cy="4351338"/>
              </a:xfrm>
              <a:blipFill>
                <a:blip r:embed="rId2"/>
                <a:stretch>
                  <a:fillRect l="-2288" r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7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1"/>
            <a:ext cx="7848600" cy="45259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are both admissible heuristics and</a:t>
            </a:r>
            <a:r>
              <a:rPr lang="en-US" baseline="-25000" dirty="0"/>
              <a:t> </a:t>
            </a:r>
            <a:br>
              <a:rPr lang="en-US" baseline="-25000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≥</a:t>
            </a:r>
            <a:r>
              <a:rPr lang="en-US" i="1" dirty="0">
                <a:solidFill>
                  <a:srgbClr val="CC0099"/>
                </a:solidFill>
              </a:rPr>
              <a:t> 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for all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i="1" dirty="0"/>
              <a:t>,</a:t>
            </a:r>
            <a:r>
              <a:rPr lang="en-US" dirty="0"/>
              <a:t> (both admissible) then 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i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dominates</a:t>
            </a:r>
            <a:r>
              <a:rPr lang="en-US" dirty="0"/>
              <a:t>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i="1" dirty="0"/>
              <a:t> </a:t>
            </a:r>
          </a:p>
          <a:p>
            <a:r>
              <a:rPr lang="en-US" dirty="0"/>
              <a:t>As long as they’re both admissible, they will both find the optimum path.</a:t>
            </a:r>
          </a:p>
          <a:p>
            <a:r>
              <a:rPr lang="en-US" dirty="0"/>
              <a:t>But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will require less computation to find 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375" y="76200"/>
            <a:ext cx="1152861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the 8-puzzle</a:t>
            </a:r>
            <a:br>
              <a:rPr lang="en-US" dirty="0"/>
            </a:br>
            <a:endParaRPr lang="en-US" dirty="0"/>
          </a:p>
        </p:txBody>
      </p:sp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79A-06E0-D244-8FA3-C4AB8A8A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3" y="896477"/>
            <a:ext cx="11354381" cy="4351338"/>
          </a:xfrm>
        </p:spPr>
        <p:txBody>
          <a:bodyPr/>
          <a:lstStyle/>
          <a:p>
            <a:r>
              <a:rPr lang="en-US" dirty="0"/>
              <a:t>Problem statement: given a shuffled set of numbers (left), re-arrange them in order (right).</a:t>
            </a:r>
          </a:p>
          <a:p>
            <a:r>
              <a:rPr lang="en-US" dirty="0"/>
              <a:t>State: ordering of the numbers and of the space.</a:t>
            </a:r>
          </a:p>
          <a:p>
            <a:r>
              <a:rPr lang="en-US" dirty="0"/>
              <a:t>Possible actions: swap the space with any of its neighbors.</a:t>
            </a:r>
          </a:p>
          <a:p>
            <a:r>
              <a:rPr lang="en-US" dirty="0"/>
              <a:t>Like traveling salesman, this is an NP-complete problem.</a:t>
            </a:r>
          </a:p>
        </p:txBody>
      </p:sp>
    </p:spTree>
    <p:extLst>
      <p:ext uri="{BB962C8B-B14F-4D97-AF65-F5344CB8AC3E}">
        <p14:creationId xmlns:p14="http://schemas.microsoft.com/office/powerpoint/2010/main" val="236577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8-puzzle: Heuristic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  <a:blipFill>
                <a:blip r:embed="rId3"/>
                <a:stretch>
                  <a:fillRect l="-22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</p:spPr>
            <p:txBody>
              <a:bodyPr/>
              <a:lstStyle/>
              <a:p>
                <a:r>
                  <a:rPr lang="en-US" dirty="0"/>
                  <a:t>Suppose that, on each step, we could move any tile, anywhere on the board, regardless of where other tiles were.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# tiles that need to be moved.</a:t>
                </a:r>
              </a:p>
              <a:p>
                <a:r>
                  <a:rPr lang="en-US" dirty="0"/>
                  <a:t>Example below: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  <a:blipFill>
                <a:blip r:embed="rId5"/>
                <a:stretch>
                  <a:fillRect l="-10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319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8-puzzle: Heuristic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375" y="76200"/>
                <a:ext cx="11528612" cy="1143000"/>
              </a:xfrm>
              <a:blipFill>
                <a:blip r:embed="rId3"/>
                <a:stretch>
                  <a:fillRect l="-22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235" y="4144297"/>
            <a:ext cx="4974043" cy="252596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</p:spPr>
            <p:txBody>
              <a:bodyPr/>
              <a:lstStyle/>
              <a:p>
                <a:r>
                  <a:rPr lang="en-US" dirty="0"/>
                  <a:t>Suppose that, on each step, we could move any tile by just one step horizontally or vertically, regardless of whether there are other tiles in the way.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sum of Manhattan distances from the current positions of each tile to their target positions (notice: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Example below: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=3+1+2+2+2+3+3+2=18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AF79A-06E0-D244-8FA3-C4AB8A8A0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243" y="1235689"/>
                <a:ext cx="11354381" cy="4351338"/>
              </a:xfrm>
              <a:blipFill>
                <a:blip r:embed="rId5"/>
                <a:stretch>
                  <a:fillRect l="-10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72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  <a:br>
              <a:rPr lang="en-US" dirty="0"/>
            </a:br>
            <a:r>
              <a:rPr lang="en-US" sz="1800" dirty="0"/>
              <a:t>Experiment results reported by Svetlana </a:t>
            </a:r>
            <a:r>
              <a:rPr lang="en-US" sz="1800" dirty="0" err="1"/>
              <a:t>Lazebnik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Typical search costs for the 8-puzzle (average number of nodes expanded for different solution depths):</a:t>
            </a:r>
          </a:p>
          <a:p>
            <a:endParaRPr lang="en-US" sz="2400" dirty="0"/>
          </a:p>
          <a:p>
            <a:r>
              <a:rPr lang="en-US" sz="2400" i="1" dirty="0"/>
              <a:t>d=</a:t>
            </a:r>
            <a:r>
              <a:rPr lang="en-US" sz="2400" dirty="0"/>
              <a:t>12</a:t>
            </a:r>
            <a:r>
              <a:rPr lang="en-US" sz="2400" i="1" dirty="0"/>
              <a:t>		</a:t>
            </a:r>
            <a:r>
              <a:rPr lang="en-US" sz="2400" dirty="0"/>
              <a:t>BFS expands 3,644,035 nodes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227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73 nodes </a:t>
            </a:r>
          </a:p>
          <a:p>
            <a:endParaRPr lang="en-US" sz="2400" i="1" dirty="0"/>
          </a:p>
          <a:p>
            <a:r>
              <a:rPr lang="en-US" sz="2400" i="1" dirty="0"/>
              <a:t>d=</a:t>
            </a:r>
            <a:r>
              <a:rPr lang="en-US" sz="2400" dirty="0"/>
              <a:t>24 </a:t>
            </a:r>
            <a:r>
              <a:rPr lang="en-US" sz="2400" i="1" dirty="0"/>
              <a:t>	</a:t>
            </a:r>
            <a:r>
              <a:rPr lang="en-US" sz="2400" dirty="0"/>
              <a:t>BFS expands 54,000,000,000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expands 39,135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expands 1,641 nodes </a:t>
            </a:r>
          </a:p>
        </p:txBody>
      </p:sp>
    </p:spTree>
    <p:extLst>
      <p:ext uri="{BB962C8B-B14F-4D97-AF65-F5344CB8AC3E}">
        <p14:creationId xmlns:p14="http://schemas.microsoft.com/office/powerpoint/2010/main" val="830049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collection of admissible heuristics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but none of them dominates the others</a:t>
            </a:r>
          </a:p>
          <a:p>
            <a:r>
              <a:rPr lang="en-US" dirty="0"/>
              <a:t>How can we combine them?</a:t>
            </a:r>
          </a:p>
          <a:p>
            <a:endParaRPr lang="en-US" sz="800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= max{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1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Admissible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Consistent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zero heuristic: Uniform Cost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Relaxed heuristics: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problem with fewer rules.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Dominant heuristics: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both are admissible,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lower computational complexity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287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12" y="77768"/>
            <a:ext cx="10004981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Five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605122"/>
                  </p:ext>
                </p:extLst>
              </p:nvPr>
            </p:nvGraphicFramePr>
            <p:xfrm>
              <a:off x="323804" y="965440"/>
              <a:ext cx="11502270" cy="564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0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8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5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758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Implement</a:t>
                          </a:r>
                          <a:r>
                            <a:rPr lang="en-US" sz="2400" baseline="0" dirty="0"/>
                            <a:t> the Frontier as a…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all step costs equal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𝑏𝑚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 </a:t>
                          </a:r>
                          <a:r>
                            <a:rPr lang="en-US" sz="2400" dirty="0" err="1"/>
                            <a:t>s.t.</a:t>
                          </a:r>
                          <a:r>
                            <a:rPr lang="en-US" sz="24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 err="1"/>
                            <a:t>s.t.</a:t>
                          </a:r>
                          <a:r>
                            <a:rPr lang="en-US" sz="2400" baseline="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baseline="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Greedy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A*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/>
                            <a:t>#nodes </a:t>
                          </a:r>
                          <a:r>
                            <a:rPr lang="en-US" sz="2400" baseline="0" dirty="0" err="1"/>
                            <a:t>s.t.</a:t>
                          </a:r>
                          <a:endParaRPr lang="en-US" sz="2400" baseline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#nodes </a:t>
                          </a:r>
                          <a:r>
                            <a:rPr lang="en-US" sz="2400" dirty="0" err="1"/>
                            <a:t>s.t.</a:t>
                          </a:r>
                          <a:r>
                            <a:rPr lang="en-US" sz="24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 ≤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Priority Queue: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605122"/>
                  </p:ext>
                </p:extLst>
              </p:nvPr>
            </p:nvGraphicFramePr>
            <p:xfrm>
              <a:off x="323804" y="965440"/>
              <a:ext cx="11502270" cy="564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0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82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5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758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Implement</a:t>
                          </a:r>
                          <a:r>
                            <a:rPr lang="en-US" sz="2400" baseline="0" dirty="0"/>
                            <a:t> the Frontier as a…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If</a:t>
                          </a:r>
                          <a:r>
                            <a:rPr lang="en-US" sz="2400" baseline="0" dirty="0"/>
                            <a:t> all step costs equal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150769" r="-200000" b="-4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150769" r="-78462" b="-4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258730" r="-200000" b="-3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258730" r="-78462" b="-3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989" t="-353125" r="-200000" b="-2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205" t="-353125" r="-78462" b="-2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325" t="-353125" r="-1325" b="-2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Greedy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22989" t="-446154" r="-200000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88205" t="-446154" r="-78462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01325" t="-446154" r="-1325" b="-1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A*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989" t="-377660" r="-200000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8205" t="-377660" r="-78462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325" t="-377660" r="-1325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14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empty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S: g(n)+h(n)=2, parent=none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S, put its children A and B on the frontier.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B: g(n)+h(n)=2, parent=S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B, put its child C on the frontier.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3C5431-51FA-4E4B-ADE7-86022B54B3A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C: g(n)+h(n)=4, parent=B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C, put its child G on the frontier.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DEFDA-AD62-ED41-B5F8-E4CF983FE8F1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82B9A-CF1B-2F40-8A25-5327B966DC2C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A: g(n)+h(n)=5, parent=S</a:t>
            </a:r>
          </a:p>
          <a:p>
            <a:pPr marL="0" indent="0">
              <a:buNone/>
            </a:pPr>
            <a:r>
              <a:rPr lang="en-US" dirty="0"/>
              <a:t>G: g(n)+h(n)=6,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A.  But we can’t put its child, C, on the frontier, because C is already in the explored set!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439AE-9125-BE48-BCE1-4246BEEE4930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12257-3F56-C741-92C0-3C0C4D9969E0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E1AF28-0623-2F4C-A1C6-23E66E91033F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88C-CCF4-DF40-8460-D44F262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interaction between A* and the explored set</a:t>
            </a:r>
          </a:p>
        </p:txBody>
      </p:sp>
      <p:pic>
        <p:nvPicPr>
          <p:cNvPr id="6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8393F78-D43B-D246-9F59-CB8A79300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D5EA-E930-894C-B544-4ABEB14F2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Explored Set:</a:t>
            </a:r>
          </a:p>
          <a:p>
            <a:pPr marL="0" indent="0">
              <a:buNone/>
            </a:pPr>
            <a:r>
              <a:rPr lang="en-US" dirty="0"/>
              <a:t>S, B,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Frontier</a:t>
            </a:r>
          </a:p>
          <a:p>
            <a:pPr marL="0" indent="0">
              <a:buNone/>
            </a:pPr>
            <a:r>
              <a:rPr lang="en-US" dirty="0"/>
              <a:t>G: g(n)+h(n)=6, parent=C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Expand: G.  Return the path SBCG, with cost 6.  OOPS!</a:t>
            </a:r>
          </a:p>
        </p:txBody>
      </p:sp>
      <p:pic>
        <p:nvPicPr>
          <p:cNvPr id="5" name="Content Placeholder 5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ACB18802-AFBC-E246-A607-88491A91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962944"/>
            <a:ext cx="4368800" cy="4076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2404DD-8CF1-3540-BB7E-C19F04469F36}"/>
              </a:ext>
            </a:extLst>
          </p:cNvPr>
          <p:cNvCxnSpPr/>
          <p:nvPr/>
        </p:nvCxnSpPr>
        <p:spPr>
          <a:xfrm>
            <a:off x="2008094" y="3321424"/>
            <a:ext cx="537882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C1B94-5723-1543-83A0-FBC28527FBC8}"/>
              </a:ext>
            </a:extLst>
          </p:cNvPr>
          <p:cNvCxnSpPr>
            <a:cxnSpLocks/>
          </p:cNvCxnSpPr>
          <p:nvPr/>
        </p:nvCxnSpPr>
        <p:spPr>
          <a:xfrm flipV="1">
            <a:off x="3119718" y="3321424"/>
            <a:ext cx="1667435" cy="74855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165BF1-C69E-3E44-A25A-79B261516DE1}"/>
              </a:ext>
            </a:extLst>
          </p:cNvPr>
          <p:cNvCxnSpPr>
            <a:cxnSpLocks/>
          </p:cNvCxnSpPr>
          <p:nvPr/>
        </p:nvCxnSpPr>
        <p:spPr>
          <a:xfrm flipV="1">
            <a:off x="2008094" y="2427031"/>
            <a:ext cx="1111624" cy="352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994C2C-95E1-544D-8BE8-C464996D98D3}"/>
              </a:ext>
            </a:extLst>
          </p:cNvPr>
          <p:cNvCxnSpPr>
            <a:cxnSpLocks/>
          </p:cNvCxnSpPr>
          <p:nvPr/>
        </p:nvCxnSpPr>
        <p:spPr>
          <a:xfrm flipH="1" flipV="1">
            <a:off x="5038166" y="3429000"/>
            <a:ext cx="1" cy="1465729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2AD7-8A34-C544-8649-9B11AF50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6D20-CD52-9445-A17F-3470701B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because we used an </a:t>
            </a:r>
            <a:r>
              <a:rPr lang="en-US" b="1" u="sng" dirty="0"/>
              <a:t>explored set</a:t>
            </a:r>
            <a:r>
              <a:rPr lang="en-US" dirty="0"/>
              <a:t> instead of an </a:t>
            </a:r>
            <a:r>
              <a:rPr lang="en-US" b="1" u="sng" dirty="0"/>
              <a:t>explored dict</a:t>
            </a:r>
            <a:r>
              <a:rPr lang="en-US" dirty="0"/>
              <a:t>.</a:t>
            </a:r>
          </a:p>
          <a:p>
            <a:pPr lvl="1"/>
            <a:r>
              <a:rPr lang="en-US" b="1" u="sng" dirty="0"/>
              <a:t>explored </a:t>
            </a:r>
            <a:r>
              <a:rPr lang="en-US" b="1" u="sng" dirty="0" err="1"/>
              <a:t>dict</a:t>
            </a:r>
            <a:r>
              <a:rPr lang="en-US" dirty="0"/>
              <a:t> lists the h(n)+g(n) for each explored state</a:t>
            </a:r>
          </a:p>
          <a:p>
            <a:pPr lvl="1"/>
            <a:r>
              <a:rPr lang="en-US" dirty="0"/>
              <a:t>If the same state shows up later, with lower h(n)+g(n), then put it back on the frontier.</a:t>
            </a:r>
          </a:p>
          <a:p>
            <a:pPr lvl="1"/>
            <a:r>
              <a:rPr lang="en-US" dirty="0"/>
              <a:t>An explored set undermines A*, but an explored </a:t>
            </a:r>
            <a:r>
              <a:rPr lang="en-US" dirty="0" err="1"/>
              <a:t>dict</a:t>
            </a:r>
            <a:r>
              <a:rPr lang="en-US" dirty="0"/>
              <a:t> works just fine.</a:t>
            </a:r>
          </a:p>
          <a:p>
            <a:r>
              <a:rPr lang="en-US" dirty="0"/>
              <a:t>But actually, why did the higher-cost path </a:t>
            </a:r>
            <a:r>
              <a:rPr lang="en-US" b="1" u="sng" dirty="0"/>
              <a:t>SBC</a:t>
            </a:r>
            <a:r>
              <a:rPr lang="en-US" dirty="0"/>
              <a:t> get explored before the lower-cost path </a:t>
            </a:r>
            <a:r>
              <a:rPr lang="en-US" b="1" u="sng" dirty="0"/>
              <a:t>SAC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That never happens for goal.  An </a:t>
            </a:r>
            <a:r>
              <a:rPr lang="en-US" b="1" u="sng" dirty="0"/>
              <a:t>admissible</a:t>
            </a:r>
            <a:r>
              <a:rPr lang="en-US" dirty="0"/>
              <a:t> heuristic guarantees that the first time you pop Goal from the frontier, it will have its lowest cost.</a:t>
            </a:r>
          </a:p>
          <a:p>
            <a:pPr lvl="1"/>
            <a:r>
              <a:rPr lang="en-US" dirty="0"/>
              <a:t>Can we make the same idea true for </a:t>
            </a:r>
            <a:r>
              <a:rPr lang="en-US" b="1" i="1" dirty="0"/>
              <a:t>every state</a:t>
            </a:r>
            <a:r>
              <a:rPr lang="en-US" dirty="0"/>
              <a:t>, not just the </a:t>
            </a:r>
            <a:r>
              <a:rPr lang="en-US" b="1" i="1" dirty="0"/>
              <a:t>goal state?</a:t>
            </a:r>
          </a:p>
        </p:txBody>
      </p:sp>
    </p:spTree>
    <p:extLst>
      <p:ext uri="{BB962C8B-B14F-4D97-AF65-F5344CB8AC3E}">
        <p14:creationId xmlns:p14="http://schemas.microsoft.com/office/powerpoint/2010/main" val="7031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2352</Words>
  <Application>Microsoft Macintosh PowerPoint</Application>
  <PresentationFormat>Widescreen</PresentationFormat>
  <Paragraphs>328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Lecture 4: The “animal kingdom” of heuristics: Admissible, Consistent, Zero, Relaxed, Dominant</vt:lpstr>
      <vt:lpstr>Outline of lecture</vt:lpstr>
      <vt:lpstr>A* Search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Bad interaction between A* and the explored set</vt:lpstr>
      <vt:lpstr>Why did this happen?</vt:lpstr>
      <vt:lpstr>Outline of lecture</vt:lpstr>
      <vt:lpstr>Consistent (monotonic) heuristic</vt:lpstr>
      <vt:lpstr>A* with an inconsistent heuristic</vt:lpstr>
      <vt:lpstr>A* with a consistent heuristic</vt:lpstr>
      <vt:lpstr>A* with a consistent heuristic</vt:lpstr>
      <vt:lpstr>A* with a consistent heuristic</vt:lpstr>
      <vt:lpstr>Admissible heuristic example: Romania</vt:lpstr>
      <vt:lpstr>Consistent heuristic example: Romania</vt:lpstr>
      <vt:lpstr>Can you use this in the MP?</vt:lpstr>
      <vt:lpstr>Outline of lecture</vt:lpstr>
      <vt:lpstr>The trivial case: h(n)=0</vt:lpstr>
      <vt:lpstr>UCS = A* with h(n)=0</vt:lpstr>
      <vt:lpstr>Outline of lecture</vt:lpstr>
      <vt:lpstr>Heuristics from relaxed problems</vt:lpstr>
      <vt:lpstr>Relaxed heuristic example: Manhattan distance</vt:lpstr>
      <vt:lpstr>Relaxed heuristic example: Euclidean distance</vt:lpstr>
      <vt:lpstr>Relaxed heuristic example: Corner dots</vt:lpstr>
      <vt:lpstr>Relaxed heuristic example: Many dots</vt:lpstr>
      <vt:lpstr>Outline of lecture</vt:lpstr>
      <vt:lpstr>Which heuristic is better</vt:lpstr>
      <vt:lpstr>Euclidean distance</vt:lpstr>
      <vt:lpstr>Manhattan distance</vt:lpstr>
      <vt:lpstr>Dominance</vt:lpstr>
      <vt:lpstr>Example: the 8-puzzle </vt:lpstr>
      <vt:lpstr>8-puzzle: Heuristic h_1 (n)</vt:lpstr>
      <vt:lpstr>8-puzzle: Heuristic h_2 (n)</vt:lpstr>
      <vt:lpstr>Dominance Experiment results reported by Svetlana Lazebnik</vt:lpstr>
      <vt:lpstr>Combining heuristics</vt:lpstr>
      <vt:lpstr>Outline of lecture</vt:lpstr>
      <vt:lpstr>Five search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70</cp:revision>
  <cp:lastPrinted>2019-02-22T01:59:29Z</cp:lastPrinted>
  <dcterms:created xsi:type="dcterms:W3CDTF">2019-01-23T20:39:27Z</dcterms:created>
  <dcterms:modified xsi:type="dcterms:W3CDTF">2021-01-31T05:56:21Z</dcterms:modified>
</cp:coreProperties>
</file>