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5" r:id="rId3"/>
    <p:sldId id="258" r:id="rId4"/>
    <p:sldId id="260" r:id="rId5"/>
    <p:sldId id="298" r:id="rId6"/>
    <p:sldId id="371" r:id="rId7"/>
    <p:sldId id="357" r:id="rId8"/>
    <p:sldId id="297" r:id="rId9"/>
    <p:sldId id="358" r:id="rId10"/>
    <p:sldId id="359" r:id="rId11"/>
    <p:sldId id="372" r:id="rId12"/>
    <p:sldId id="300" r:id="rId13"/>
    <p:sldId id="261" r:id="rId14"/>
    <p:sldId id="304" r:id="rId15"/>
    <p:sldId id="306" r:id="rId16"/>
    <p:sldId id="268" r:id="rId17"/>
    <p:sldId id="307" r:id="rId18"/>
    <p:sldId id="308" r:id="rId19"/>
    <p:sldId id="309" r:id="rId20"/>
    <p:sldId id="310" r:id="rId21"/>
    <p:sldId id="312" r:id="rId22"/>
    <p:sldId id="313" r:id="rId23"/>
    <p:sldId id="314" r:id="rId24"/>
    <p:sldId id="316" r:id="rId25"/>
    <p:sldId id="317" r:id="rId26"/>
    <p:sldId id="318" r:id="rId27"/>
    <p:sldId id="319" r:id="rId28"/>
    <p:sldId id="320" r:id="rId29"/>
    <p:sldId id="322" r:id="rId30"/>
    <p:sldId id="360" r:id="rId31"/>
    <p:sldId id="373" r:id="rId32"/>
    <p:sldId id="348" r:id="rId33"/>
    <p:sldId id="374" r:id="rId34"/>
    <p:sldId id="375" r:id="rId35"/>
    <p:sldId id="376" r:id="rId36"/>
    <p:sldId id="377" r:id="rId37"/>
    <p:sldId id="363" r:id="rId38"/>
    <p:sldId id="364" r:id="rId39"/>
    <p:sldId id="366" r:id="rId40"/>
    <p:sldId id="356" r:id="rId41"/>
    <p:sldId id="265" r:id="rId42"/>
    <p:sldId id="262" r:id="rId43"/>
    <p:sldId id="369" r:id="rId44"/>
    <p:sldId id="368" r:id="rId45"/>
    <p:sldId id="367" r:id="rId46"/>
    <p:sldId id="370" r:id="rId47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CE8"/>
    <a:srgbClr val="E78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AD09AB-C10E-4E6A-8FA5-73A37DEF1085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663C5F5-DF51-48BC-B2F7-9A8BEE715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43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2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6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3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53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9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5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9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8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89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2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1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1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58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98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67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6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2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5637-4BF9-4D65-B307-46A76C7EB2C6}" type="datetimeFigureOut">
              <a:rPr kumimoji="1" lang="ja-JP" altLang="en-US" smtClean="0"/>
              <a:t>2021/1/24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8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809946"/>
          </a:xfrm>
        </p:spPr>
        <p:txBody>
          <a:bodyPr/>
          <a:lstStyle/>
          <a:p>
            <a:r>
              <a:rPr kumimoji="1" lang="en-US" altLang="ja-JP" dirty="0"/>
              <a:t>CS440/ECE 448 Lecture 2:</a:t>
            </a:r>
            <a:br>
              <a:rPr kumimoji="1" lang="en-US" altLang="ja-JP" dirty="0"/>
            </a:br>
            <a:r>
              <a:rPr lang="en-US" altLang="ja-JP" dirty="0"/>
              <a:t>Breadth-First Search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2347276"/>
            <a:ext cx="65627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1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Initial state, goal state, transition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First data structure: a frontier queue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Third data structure: a “visited states” </a:t>
            </a:r>
            <a:r>
              <a:rPr lang="en-US" dirty="0" err="1"/>
              <a:t>dict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 (BFS) and Depth-first search (DFS)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Minimum spanning tree (MST)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6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350E-286F-EA47-82DF-43C8E7BA0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problem differ from every problem you’ve ever seen before?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2AAD9-B5BC-1E4F-AB3C-8FF6B074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differs from most Computer Science problems in that the state space might be infinite.  We don’t assume, in advance, that we can enumerate every possible configuration of the world.</a:t>
            </a:r>
          </a:p>
          <a:p>
            <a:r>
              <a:rPr lang="en-US" dirty="0"/>
              <a:t>Traditional definition of Dijkstra’s algorithm:</a:t>
            </a:r>
          </a:p>
          <a:p>
            <a:pPr lvl="1"/>
            <a:r>
              <a:rPr lang="en-US" dirty="0"/>
              <a:t>First, list all of the possible states in the “not explored” list</a:t>
            </a:r>
          </a:p>
          <a:p>
            <a:pPr lvl="1"/>
            <a:r>
              <a:rPr lang="en-US" dirty="0"/>
              <a:t>Then, move them to the “explored” list after we visit them</a:t>
            </a:r>
          </a:p>
          <a:p>
            <a:r>
              <a:rPr lang="en-US" dirty="0"/>
              <a:t>Modifying Dijkstra’s algorithm for the infinite-world assumption:</a:t>
            </a:r>
          </a:p>
          <a:p>
            <a:pPr lvl="1"/>
            <a:r>
              <a:rPr lang="en-US" dirty="0"/>
              <a:t>Instead of a list of all possible states, we have a method </a:t>
            </a:r>
            <a:r>
              <a:rPr lang="en-US" b="1" dirty="0">
                <a:solidFill>
                  <a:srgbClr val="E06CE8"/>
                </a:solidFill>
              </a:rPr>
              <a:t>(</a:t>
            </a:r>
            <a:r>
              <a:rPr lang="en-US" b="1" dirty="0" err="1">
                <a:solidFill>
                  <a:srgbClr val="E06CE8"/>
                </a:solidFill>
              </a:rPr>
              <a:t>next_state,cost</a:t>
            </a:r>
            <a:r>
              <a:rPr lang="en-US" b="1" dirty="0">
                <a:solidFill>
                  <a:srgbClr val="E06CE8"/>
                </a:solidFill>
              </a:rPr>
              <a:t>)=</a:t>
            </a:r>
            <a:r>
              <a:rPr lang="en-US" b="1" dirty="0" err="1">
                <a:solidFill>
                  <a:srgbClr val="E06CE8"/>
                </a:solidFill>
              </a:rPr>
              <a:t>Transition_Model</a:t>
            </a:r>
            <a:r>
              <a:rPr lang="en-US" b="1" dirty="0">
                <a:solidFill>
                  <a:srgbClr val="E06CE8"/>
                </a:solidFill>
              </a:rPr>
              <a:t>( </a:t>
            </a:r>
            <a:r>
              <a:rPr lang="en-US" b="1" dirty="0" err="1">
                <a:solidFill>
                  <a:srgbClr val="E06CE8"/>
                </a:solidFill>
              </a:rPr>
              <a:t>current_state</a:t>
            </a:r>
            <a:r>
              <a:rPr lang="en-US" b="1" dirty="0">
                <a:solidFill>
                  <a:srgbClr val="E06CE8"/>
                </a:solidFill>
              </a:rPr>
              <a:t>, action)</a:t>
            </a:r>
          </a:p>
          <a:p>
            <a:pPr lvl="1"/>
            <a:r>
              <a:rPr lang="en-US" dirty="0"/>
              <a:t>Instead of an infinite “not explored” list, we have a finite “frontier.”</a:t>
            </a:r>
          </a:p>
        </p:txBody>
      </p:sp>
    </p:spTree>
    <p:extLst>
      <p:ext uri="{BB962C8B-B14F-4D97-AF65-F5344CB8AC3E}">
        <p14:creationId xmlns:p14="http://schemas.microsoft.com/office/powerpoint/2010/main" val="296438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D89E-8931-5847-9DA1-1567675E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data structure: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99A6B-BC8B-0441-8486-CA7E351A9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147"/>
            <a:ext cx="10515600" cy="4831653"/>
          </a:xfrm>
        </p:spPr>
        <p:txBody>
          <a:bodyPr>
            <a:noAutofit/>
          </a:bodyPr>
          <a:lstStyle/>
          <a:p>
            <a:r>
              <a:rPr lang="en-US" sz="2400" dirty="0"/>
              <a:t>Frontier = set of nodes that you know how to reach, but you haven’t yet tested to see what comes next after those states</a:t>
            </a:r>
          </a:p>
          <a:p>
            <a:r>
              <a:rPr lang="en-US" sz="2400" b="1" dirty="0">
                <a:solidFill>
                  <a:srgbClr val="E06CE8"/>
                </a:solidFill>
              </a:rPr>
              <a:t>node = ( state, </a:t>
            </a:r>
            <a:r>
              <a:rPr lang="en-US" sz="2400" b="1" dirty="0" err="1">
                <a:solidFill>
                  <a:srgbClr val="E06CE8"/>
                </a:solidFill>
              </a:rPr>
              <a:t>parent_node</a:t>
            </a:r>
            <a:r>
              <a:rPr lang="en-US" sz="2400" b="1" dirty="0">
                <a:solidFill>
                  <a:srgbClr val="E06CE8"/>
                </a:solidFill>
              </a:rPr>
              <a:t>, </a:t>
            </a:r>
            <a:r>
              <a:rPr lang="en-US" sz="2400" b="1" dirty="0" err="1">
                <a:solidFill>
                  <a:srgbClr val="E06CE8"/>
                </a:solidFill>
              </a:rPr>
              <a:t>path_cost</a:t>
            </a:r>
            <a:r>
              <a:rPr lang="en-US" sz="2400" b="1" dirty="0">
                <a:solidFill>
                  <a:srgbClr val="E06CE8"/>
                </a:solidFill>
              </a:rPr>
              <a:t> )</a:t>
            </a:r>
          </a:p>
          <a:p>
            <a:r>
              <a:rPr lang="en-US" sz="2400" dirty="0"/>
              <a:t>Initialize: </a:t>
            </a:r>
            <a:r>
              <a:rPr lang="en-US" sz="2400" b="1" dirty="0">
                <a:solidFill>
                  <a:srgbClr val="E06CE8"/>
                </a:solidFill>
              </a:rPr>
              <a:t>frontier = { (</a:t>
            </a:r>
            <a:r>
              <a:rPr lang="en-US" sz="2400" b="1" dirty="0" err="1">
                <a:solidFill>
                  <a:srgbClr val="E06CE8"/>
                </a:solidFill>
              </a:rPr>
              <a:t>initial_state</a:t>
            </a:r>
            <a:r>
              <a:rPr lang="en-US" sz="2400" b="1" dirty="0">
                <a:solidFill>
                  <a:srgbClr val="E06CE8"/>
                </a:solidFill>
              </a:rPr>
              <a:t>, None, 0) }</a:t>
            </a:r>
          </a:p>
          <a:p>
            <a:r>
              <a:rPr lang="en-US" sz="2400" dirty="0"/>
              <a:t>Iterate, until goal is reached:</a:t>
            </a:r>
          </a:p>
          <a:p>
            <a:pPr lvl="1"/>
            <a:r>
              <a:rPr lang="en-US" dirty="0"/>
              <a:t>Set </a:t>
            </a:r>
            <a:r>
              <a:rPr lang="en-US" b="1" dirty="0" err="1">
                <a:solidFill>
                  <a:srgbClr val="E06CE8"/>
                </a:solidFill>
              </a:rPr>
              <a:t>current_state</a:t>
            </a:r>
            <a:r>
              <a:rPr lang="en-US" dirty="0"/>
              <a:t> to some node from the frontier, remove it from the frontier.</a:t>
            </a:r>
          </a:p>
          <a:p>
            <a:pPr lvl="1"/>
            <a:r>
              <a:rPr lang="en-US" dirty="0"/>
              <a:t>Expand </a:t>
            </a:r>
            <a:r>
              <a:rPr lang="en-US" b="1" dirty="0" err="1">
                <a:solidFill>
                  <a:srgbClr val="E06CE8"/>
                </a:solidFill>
              </a:rPr>
              <a:t>current_state</a:t>
            </a:r>
            <a:r>
              <a:rPr lang="en-US" b="1" dirty="0"/>
              <a:t>:</a:t>
            </a:r>
            <a:endParaRPr lang="en-US" dirty="0"/>
          </a:p>
          <a:p>
            <a:pPr lvl="2"/>
            <a:r>
              <a:rPr lang="en-US" sz="2400" dirty="0"/>
              <a:t>If it’s the goal, then you’re done!  Return the corresponding path.</a:t>
            </a:r>
          </a:p>
          <a:p>
            <a:pPr lvl="2"/>
            <a:r>
              <a:rPr lang="en-US" sz="2400" dirty="0"/>
              <a:t>If not, then find its children, and transition costs, using </a:t>
            </a:r>
            <a:r>
              <a:rPr lang="en-US" sz="2400" b="1" dirty="0">
                <a:solidFill>
                  <a:srgbClr val="E06CE8"/>
                </a:solidFill>
              </a:rPr>
              <a:t>(</a:t>
            </a:r>
            <a:r>
              <a:rPr lang="en-US" sz="2400" b="1" dirty="0" err="1">
                <a:solidFill>
                  <a:srgbClr val="E06CE8"/>
                </a:solidFill>
              </a:rPr>
              <a:t>next_state,cost</a:t>
            </a:r>
            <a:r>
              <a:rPr lang="en-US" sz="2400" b="1" dirty="0">
                <a:solidFill>
                  <a:srgbClr val="E06CE8"/>
                </a:solidFill>
              </a:rPr>
              <a:t>)=</a:t>
            </a:r>
            <a:r>
              <a:rPr lang="en-US" sz="2400" b="1" dirty="0" err="1">
                <a:solidFill>
                  <a:srgbClr val="E06CE8"/>
                </a:solidFill>
              </a:rPr>
              <a:t>Transition_Model</a:t>
            </a:r>
            <a:r>
              <a:rPr lang="en-US" sz="2400" b="1" dirty="0">
                <a:solidFill>
                  <a:srgbClr val="E06CE8"/>
                </a:solidFill>
              </a:rPr>
              <a:t>( </a:t>
            </a:r>
            <a:r>
              <a:rPr lang="en-US" sz="2400" b="1" dirty="0" err="1">
                <a:solidFill>
                  <a:srgbClr val="E06CE8"/>
                </a:solidFill>
              </a:rPr>
              <a:t>current_state</a:t>
            </a:r>
            <a:r>
              <a:rPr lang="en-US" sz="2400" b="1" dirty="0">
                <a:solidFill>
                  <a:srgbClr val="E06CE8"/>
                </a:solidFill>
              </a:rPr>
              <a:t>, action)</a:t>
            </a:r>
            <a:r>
              <a:rPr lang="en-US" sz="2400" dirty="0"/>
              <a:t>, and add them to the frontier.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46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Example: Romania</a:t>
            </a:r>
          </a:p>
        </p:txBody>
      </p:sp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2540" y="2217182"/>
            <a:ext cx="7524038" cy="4521548"/>
          </a:xfrm>
          <a:prstGeom prst="rect">
            <a:avLst/>
          </a:prstGeom>
          <a:noFill/>
          <a:ln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5774" y="1143001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On vacation in Romania; currently in Arad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Flight leaves tomorrow from Bucharest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6874" y="388381"/>
            <a:ext cx="23306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5593" y="2057401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Initial state</a:t>
            </a:r>
          </a:p>
          <a:p>
            <a:pPr lvl="1"/>
            <a:r>
              <a:rPr lang="en-US" sz="2000" dirty="0"/>
              <a:t>Arad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sz="2000" dirty="0"/>
              <a:t>Go from one city to another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If you go from city A to </a:t>
            </a:r>
            <a:br>
              <a:rPr lang="en-US" sz="2000" dirty="0"/>
            </a:br>
            <a:r>
              <a:rPr lang="en-US" sz="2000" dirty="0"/>
              <a:t>city B, you end up in city B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Goal state</a:t>
            </a:r>
          </a:p>
          <a:p>
            <a:pPr lvl="1"/>
            <a:r>
              <a:rPr lang="en-US" sz="2000" dirty="0"/>
              <a:t>Bucharest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Sum of edge costs (total distance traveled)</a:t>
            </a:r>
          </a:p>
        </p:txBody>
      </p:sp>
    </p:spTree>
    <p:extLst>
      <p:ext uri="{BB962C8B-B14F-4D97-AF65-F5344CB8AC3E}">
        <p14:creationId xmlns:p14="http://schemas.microsoft.com/office/powerpoint/2010/main" val="360564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5464"/>
            <a:ext cx="5897880" cy="1280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Frontier: { Arad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</p:spTree>
    <p:extLst>
      <p:ext uri="{BB962C8B-B14F-4D97-AF65-F5344CB8AC3E}">
        <p14:creationId xmlns:p14="http://schemas.microsoft.com/office/powerpoint/2010/main" val="162969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5464"/>
            <a:ext cx="5897880" cy="1280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Frontier: { Sibiu, </a:t>
            </a:r>
            <a:r>
              <a:rPr lang="en-US" dirty="0" err="1"/>
              <a:t>Zerind</a:t>
            </a:r>
            <a:r>
              <a:rPr lang="en-US" dirty="0"/>
              <a:t>, Timisoara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A1E8B-0668-C04F-B0B3-809574245D1F}"/>
              </a:ext>
            </a:extLst>
          </p:cNvPr>
          <p:cNvSpPr/>
          <p:nvPr/>
        </p:nvSpPr>
        <p:spPr>
          <a:xfrm>
            <a:off x="3373897" y="258610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DD39FC-2FCA-B544-9E06-8E77127B5FDE}"/>
              </a:ext>
            </a:extLst>
          </p:cNvPr>
          <p:cNvSpPr/>
          <p:nvPr/>
        </p:nvSpPr>
        <p:spPr>
          <a:xfrm>
            <a:off x="6002211" y="2597831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0A99F-2D1C-4444-8C78-3AEB517186EB}"/>
              </a:ext>
            </a:extLst>
          </p:cNvPr>
          <p:cNvSpPr/>
          <p:nvPr/>
        </p:nvSpPr>
        <p:spPr>
          <a:xfrm>
            <a:off x="9052557" y="2609555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D0A460-1C8B-2C46-8FFD-A7DBCC8E9BE3}"/>
              </a:ext>
            </a:extLst>
          </p:cNvPr>
          <p:cNvCxnSpPr>
            <a:cxnSpLocks/>
            <a:stCxn id="3" idx="4"/>
            <a:endCxn id="6" idx="7"/>
          </p:cNvCxnSpPr>
          <p:nvPr/>
        </p:nvCxnSpPr>
        <p:spPr>
          <a:xfrm flipH="1">
            <a:off x="5439192" y="1828799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7E1C2D-2078-AA45-AE93-1FBA33481B58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462879" y="1828799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B6343-8F6C-8848-AA21-586500BF240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54736" y="1825625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1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9993"/>
          </a:xfrm>
        </p:spPr>
        <p:txBody>
          <a:bodyPr/>
          <a:lstStyle/>
          <a:p>
            <a:r>
              <a:rPr lang="en-US" dirty="0"/>
              <a:t>Tree Search: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7" y="1375118"/>
            <a:ext cx="11141611" cy="54828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SEARCH for an optimal solution</a:t>
            </a:r>
          </a:p>
          <a:p>
            <a:pPr lvl="1"/>
            <a:r>
              <a:rPr lang="en-US" dirty="0"/>
              <a:t>Maintain a </a:t>
            </a:r>
            <a:r>
              <a:rPr lang="en-US" b="1" dirty="0"/>
              <a:t>frontier</a:t>
            </a:r>
            <a:r>
              <a:rPr lang="en-US" dirty="0"/>
              <a:t> of unexpanded states</a:t>
            </a:r>
          </a:p>
          <a:p>
            <a:pPr lvl="1"/>
            <a:r>
              <a:rPr lang="en-US" dirty="0"/>
              <a:t>At each step, pick a state from the frontier to </a:t>
            </a:r>
            <a:r>
              <a:rPr lang="en-US" b="1" dirty="0"/>
              <a:t>expand:</a:t>
            </a:r>
          </a:p>
          <a:p>
            <a:pPr lvl="2"/>
            <a:r>
              <a:rPr lang="en-US" dirty="0"/>
              <a:t>Check to see whether or not this state is the goal state.  If so, DONE!</a:t>
            </a:r>
          </a:p>
          <a:p>
            <a:pPr lvl="2"/>
            <a:r>
              <a:rPr lang="en-US" dirty="0"/>
              <a:t>If not, then list all of the states you can reach from this state, add them to the frontier, and add them to the tree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BACK-TRACE: go back up the tree; list, in reverse order, all of the actions you need to perform in order to reach the goal state.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ACT: the agent reads off the sequence of necessary actions, in order, and does them.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Nodes vs. States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8373" y="1411071"/>
            <a:ext cx="5943603" cy="5446930"/>
          </a:xfrm>
        </p:spPr>
        <p:txBody>
          <a:bodyPr>
            <a:normAutofit/>
          </a:bodyPr>
          <a:lstStyle/>
          <a:p>
            <a:r>
              <a:rPr lang="en-US" dirty="0"/>
              <a:t>State = description of the world</a:t>
            </a:r>
          </a:p>
          <a:p>
            <a:pPr lvl="1"/>
            <a:r>
              <a:rPr lang="en-US" dirty="0"/>
              <a:t>Must have enough detail to decide whether or not you’re currently in the initial state</a:t>
            </a:r>
          </a:p>
          <a:p>
            <a:pPr lvl="1"/>
            <a:r>
              <a:rPr lang="en-US" dirty="0"/>
              <a:t>Must have enough detail to decide whether or not you’ve reached the goal state</a:t>
            </a:r>
          </a:p>
          <a:p>
            <a:pPr lvl="1"/>
            <a:r>
              <a:rPr lang="en-US" dirty="0"/>
              <a:t>Often but not always: “defining the state” and “defining the transition model” are the same thing</a:t>
            </a:r>
          </a:p>
          <a:p>
            <a:r>
              <a:rPr lang="en-US" dirty="0"/>
              <a:t>Node = a point in the search tree</a:t>
            </a:r>
          </a:p>
          <a:p>
            <a:pPr lvl="1"/>
            <a:r>
              <a:rPr lang="en-US" dirty="0"/>
              <a:t>Knows the ID of its STATE</a:t>
            </a:r>
          </a:p>
          <a:p>
            <a:pPr lvl="1"/>
            <a:r>
              <a:rPr lang="en-US" dirty="0"/>
              <a:t>Knows the ID of its PARENT NODE</a:t>
            </a:r>
          </a:p>
          <a:p>
            <a:pPr lvl="1"/>
            <a:r>
              <a:rPr lang="en-US" dirty="0"/>
              <a:t>Knows the COST of the path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62801" y="1411070"/>
            <a:ext cx="3200403" cy="4380131"/>
            <a:chOff x="2362200" y="1792069"/>
            <a:chExt cx="3200403" cy="4380131"/>
          </a:xfrm>
        </p:grpSpPr>
        <p:sp>
          <p:nvSpPr>
            <p:cNvPr id="9" name="TextBox 8"/>
            <p:cNvSpPr txBox="1"/>
            <p:nvPr/>
          </p:nvSpPr>
          <p:spPr>
            <a:xfrm>
              <a:off x="2667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0012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5812" y="35814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4196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955863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3346262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2949480" y="4670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362200" y="58674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2492283" y="5432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4533900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3924300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06680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092484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4549683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702084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159283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008970" y="1792069"/>
              <a:ext cx="10964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Starting state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36088" y="3048000"/>
              <a:ext cx="1226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Successor state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5200" y="2590800"/>
              <a:ext cx="81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67000" y="5802868"/>
              <a:ext cx="1128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Goal state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8100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76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292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968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5464"/>
            <a:ext cx="5897880" cy="1280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Frontier: { Sibiu, </a:t>
            </a:r>
            <a:r>
              <a:rPr lang="en-US" dirty="0" err="1"/>
              <a:t>Zerind</a:t>
            </a:r>
            <a:r>
              <a:rPr lang="en-US" dirty="0"/>
              <a:t>, Timisoara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A1E8B-0668-C04F-B0B3-809574245D1F}"/>
              </a:ext>
            </a:extLst>
          </p:cNvPr>
          <p:cNvSpPr/>
          <p:nvPr/>
        </p:nvSpPr>
        <p:spPr>
          <a:xfrm>
            <a:off x="3373897" y="258610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DD39FC-2FCA-B544-9E06-8E77127B5FDE}"/>
              </a:ext>
            </a:extLst>
          </p:cNvPr>
          <p:cNvSpPr/>
          <p:nvPr/>
        </p:nvSpPr>
        <p:spPr>
          <a:xfrm>
            <a:off x="6002211" y="2597831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0A99F-2D1C-4444-8C78-3AEB517186EB}"/>
              </a:ext>
            </a:extLst>
          </p:cNvPr>
          <p:cNvSpPr/>
          <p:nvPr/>
        </p:nvSpPr>
        <p:spPr>
          <a:xfrm>
            <a:off x="9052557" y="2609555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D0A460-1C8B-2C46-8FFD-A7DBCC8E9BE3}"/>
              </a:ext>
            </a:extLst>
          </p:cNvPr>
          <p:cNvCxnSpPr>
            <a:cxnSpLocks/>
            <a:stCxn id="3" idx="4"/>
            <a:endCxn id="6" idx="7"/>
          </p:cNvCxnSpPr>
          <p:nvPr/>
        </p:nvCxnSpPr>
        <p:spPr>
          <a:xfrm flipH="1">
            <a:off x="5439192" y="1828799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7E1C2D-2078-AA45-AE93-1FBA33481B58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462879" y="1828799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B6343-8F6C-8848-AA21-586500BF240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54736" y="1825625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0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2</a:t>
            </a:r>
            <a:br>
              <a:rPr lang="en-US" dirty="0"/>
            </a:br>
            <a:r>
              <a:rPr lang="en-US" dirty="0"/>
              <a:t>Expand Sibiu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45464"/>
            <a:ext cx="5897880" cy="1280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Frontier: { </a:t>
            </a:r>
            <a:r>
              <a:rPr lang="en-US" u="sng" dirty="0"/>
              <a:t>Sibiu</a:t>
            </a:r>
            <a:r>
              <a:rPr lang="en-US" dirty="0"/>
              <a:t>, </a:t>
            </a:r>
            <a:r>
              <a:rPr lang="en-US" dirty="0" err="1"/>
              <a:t>Zerind</a:t>
            </a:r>
            <a:r>
              <a:rPr lang="en-US" dirty="0"/>
              <a:t>, Timisoara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A1E8B-0668-C04F-B0B3-809574245D1F}"/>
              </a:ext>
            </a:extLst>
          </p:cNvPr>
          <p:cNvSpPr/>
          <p:nvPr/>
        </p:nvSpPr>
        <p:spPr>
          <a:xfrm>
            <a:off x="3373897" y="2586108"/>
            <a:ext cx="2419644" cy="562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DD39FC-2FCA-B544-9E06-8E77127B5FDE}"/>
              </a:ext>
            </a:extLst>
          </p:cNvPr>
          <p:cNvSpPr/>
          <p:nvPr/>
        </p:nvSpPr>
        <p:spPr>
          <a:xfrm>
            <a:off x="6002211" y="2597831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0A99F-2D1C-4444-8C78-3AEB517186EB}"/>
              </a:ext>
            </a:extLst>
          </p:cNvPr>
          <p:cNvSpPr/>
          <p:nvPr/>
        </p:nvSpPr>
        <p:spPr>
          <a:xfrm>
            <a:off x="9052557" y="2609555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D0A460-1C8B-2C46-8FFD-A7DBCC8E9BE3}"/>
              </a:ext>
            </a:extLst>
          </p:cNvPr>
          <p:cNvCxnSpPr>
            <a:cxnSpLocks/>
            <a:stCxn id="3" idx="4"/>
            <a:endCxn id="6" idx="7"/>
          </p:cNvCxnSpPr>
          <p:nvPr/>
        </p:nvCxnSpPr>
        <p:spPr>
          <a:xfrm flipH="1">
            <a:off x="5439192" y="1828799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7E1C2D-2078-AA45-AE93-1FBA33481B58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462879" y="1828799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B6343-8F6C-8848-AA21-586500BF240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54736" y="1825625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 state, goal state, transition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First data structure: a frontier queue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Third data structure: a “visited states” </a:t>
            </a:r>
            <a:r>
              <a:rPr lang="en-US" dirty="0" err="1"/>
              <a:t>dict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 (BFS) and Depth-first search (DFS)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Minimum spanning tree (MST)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39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2</a:t>
            </a:r>
            <a:br>
              <a:rPr lang="en-US" dirty="0"/>
            </a:br>
            <a:r>
              <a:rPr lang="en-US" dirty="0"/>
              <a:t>Expanded Sibiu</a:t>
            </a:r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DD39FC-2FCA-B544-9E06-8E77127B5FDE}"/>
              </a:ext>
            </a:extLst>
          </p:cNvPr>
          <p:cNvSpPr/>
          <p:nvPr/>
        </p:nvSpPr>
        <p:spPr>
          <a:xfrm>
            <a:off x="6002211" y="2597831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0A99F-2D1C-4444-8C78-3AEB517186EB}"/>
              </a:ext>
            </a:extLst>
          </p:cNvPr>
          <p:cNvSpPr/>
          <p:nvPr/>
        </p:nvSpPr>
        <p:spPr>
          <a:xfrm>
            <a:off x="9052557" y="2609555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D0A460-1C8B-2C46-8FFD-A7DBCC8E9BE3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5439192" y="1828799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7E1C2D-2078-AA45-AE93-1FBA33481B58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462879" y="1828799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B6343-8F6C-8848-AA21-586500BF240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54736" y="1825625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92168D5-2834-7147-A4B7-F246BAC32D03}"/>
              </a:ext>
            </a:extLst>
          </p:cNvPr>
          <p:cNvSpPr/>
          <p:nvPr/>
        </p:nvSpPr>
        <p:spPr>
          <a:xfrm>
            <a:off x="3373897" y="258610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1B84C6-8FAD-D44C-8101-97958FF316F6}"/>
              </a:ext>
            </a:extLst>
          </p:cNvPr>
          <p:cNvSpPr/>
          <p:nvPr/>
        </p:nvSpPr>
        <p:spPr>
          <a:xfrm>
            <a:off x="290728" y="4581373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291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37D8E5-91D2-944A-948E-48A5B65DCB91}"/>
              </a:ext>
            </a:extLst>
          </p:cNvPr>
          <p:cNvSpPr/>
          <p:nvPr/>
        </p:nvSpPr>
        <p:spPr>
          <a:xfrm>
            <a:off x="3045654" y="4607167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280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DC0F39-EF20-1B4B-8631-083D573E091B}"/>
              </a:ext>
            </a:extLst>
          </p:cNvPr>
          <p:cNvSpPr/>
          <p:nvPr/>
        </p:nvSpPr>
        <p:spPr>
          <a:xfrm>
            <a:off x="5617694" y="4604822"/>
            <a:ext cx="376545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Rimnicu</a:t>
            </a:r>
            <a:r>
              <a:rPr lang="en-US" sz="2400" dirty="0"/>
              <a:t> </a:t>
            </a:r>
            <a:r>
              <a:rPr lang="en-US" sz="2400" dirty="0" err="1"/>
              <a:t>Vilcea</a:t>
            </a:r>
            <a:r>
              <a:rPr lang="en-US" sz="2400" dirty="0"/>
              <a:t>, 220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1E8832-BDC8-4A41-ABC7-DCC31A1626F6}"/>
              </a:ext>
            </a:extLst>
          </p:cNvPr>
          <p:cNvSpPr/>
          <p:nvPr/>
        </p:nvSpPr>
        <p:spPr>
          <a:xfrm>
            <a:off x="9582439" y="4602475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56DC5A-17D6-9845-9318-5491EE7C8E3E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1500550" y="3148816"/>
            <a:ext cx="3083169" cy="143255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6C7A9B-3D0B-D040-A118-9217CAA7B3A6}"/>
              </a:ext>
            </a:extLst>
          </p:cNvPr>
          <p:cNvCxnSpPr>
            <a:cxnSpLocks/>
            <a:stCxn id="13" idx="4"/>
            <a:endCxn id="16" idx="0"/>
          </p:cNvCxnSpPr>
          <p:nvPr/>
        </p:nvCxnSpPr>
        <p:spPr>
          <a:xfrm flipH="1">
            <a:off x="4255476" y="3148816"/>
            <a:ext cx="328243" cy="145835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BE7269-D5B4-3A48-912C-0A8CA04CCED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583719" y="3172263"/>
            <a:ext cx="2916704" cy="14325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2C4C66-0A0F-514C-A77F-C5DA3BC673F6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4583719" y="3160539"/>
            <a:ext cx="6256609" cy="144193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9192" y="278178"/>
            <a:ext cx="6630888" cy="17100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Frontier: { </a:t>
            </a:r>
            <a:r>
              <a:rPr lang="en-US" dirty="0" err="1"/>
              <a:t>Zerind</a:t>
            </a:r>
            <a:r>
              <a:rPr lang="en-US" dirty="0"/>
              <a:t>, Timisoara, Oradea, Arad, </a:t>
            </a:r>
          </a:p>
          <a:p>
            <a:pPr marL="0" indent="0">
              <a:buNone/>
            </a:pP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9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9993"/>
          </a:xfrm>
        </p:spPr>
        <p:txBody>
          <a:bodyPr/>
          <a:lstStyle/>
          <a:p>
            <a:r>
              <a:rPr lang="en-US" dirty="0"/>
              <a:t>Tree Search: Computational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17" y="1375118"/>
            <a:ext cx="11141611" cy="5482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Without an EXPLORED set</a:t>
            </a:r>
          </a:p>
          <a:p>
            <a:pPr lvl="1"/>
            <a:r>
              <a:rPr lang="en-US" dirty="0"/>
              <a:t>b = “branching factor” = max # states you can reach from any given state</a:t>
            </a:r>
          </a:p>
          <a:p>
            <a:pPr lvl="1"/>
            <a:r>
              <a:rPr lang="en-US" dirty="0"/>
              <a:t>d = “depth” = # layers in the tree (# moves that you have made)</a:t>
            </a:r>
          </a:p>
          <a:p>
            <a:pPr lvl="1"/>
            <a:r>
              <a:rPr lang="en-US" dirty="0"/>
              <a:t>Without an explored set: complexity = O{</a:t>
            </a:r>
            <a:r>
              <a:rPr lang="en-US" dirty="0" err="1"/>
              <a:t>b^d</a:t>
            </a:r>
            <a:r>
              <a:rPr lang="en-US" dirty="0"/>
              <a:t>}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Solution: keep track of the states you have explored</a:t>
            </a:r>
          </a:p>
          <a:p>
            <a:pPr lvl="1"/>
            <a:r>
              <a:rPr lang="en-US" dirty="0"/>
              <a:t>When you expand a state, you get the list of its possible child states</a:t>
            </a:r>
          </a:p>
          <a:p>
            <a:pPr lvl="1"/>
            <a:r>
              <a:rPr lang="en-US" dirty="0"/>
              <a:t>ONLY IF a child state is not already explored, put it on the frontier, and put it on the explored set.</a:t>
            </a:r>
          </a:p>
          <a:p>
            <a:pPr lvl="1"/>
            <a:r>
              <a:rPr lang="en-US" dirty="0"/>
              <a:t>Result: complexity = min(O{</a:t>
            </a:r>
            <a:r>
              <a:rPr lang="en-US" dirty="0" err="1"/>
              <a:t>b^d</a:t>
            </a:r>
            <a:r>
              <a:rPr lang="en-US" dirty="0"/>
              <a:t>}, O{# possible world states})</a:t>
            </a:r>
          </a:p>
        </p:txBody>
      </p:sp>
    </p:spTree>
    <p:extLst>
      <p:ext uri="{BB962C8B-B14F-4D97-AF65-F5344CB8AC3E}">
        <p14:creationId xmlns:p14="http://schemas.microsoft.com/office/powerpoint/2010/main" val="2766759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3771"/>
            <a:ext cx="5897880" cy="17616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Arad }</a:t>
            </a:r>
          </a:p>
          <a:p>
            <a:pPr marL="0" indent="0">
              <a:buNone/>
            </a:pPr>
            <a:r>
              <a:rPr lang="en-US" dirty="0"/>
              <a:t>Explored: { Arad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434905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</p:spTree>
    <p:extLst>
      <p:ext uri="{BB962C8B-B14F-4D97-AF65-F5344CB8AC3E}">
        <p14:creationId xmlns:p14="http://schemas.microsoft.com/office/powerpoint/2010/main" val="3420435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707"/>
            <a:ext cx="5897880" cy="11793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Frontier: { Sibiu, </a:t>
            </a:r>
            <a:r>
              <a:rPr lang="en-US" dirty="0" err="1"/>
              <a:t>Zerind</a:t>
            </a:r>
            <a:r>
              <a:rPr lang="en-US" dirty="0"/>
              <a:t>, Timisoara }</a:t>
            </a:r>
          </a:p>
          <a:p>
            <a:pPr marL="0" indent="0">
              <a:buNone/>
            </a:pPr>
            <a:r>
              <a:rPr lang="en-US" dirty="0"/>
              <a:t>Explored: { Arad, Sibiu, </a:t>
            </a:r>
            <a:r>
              <a:rPr lang="en-US" dirty="0" err="1"/>
              <a:t>Zerind</a:t>
            </a:r>
            <a:r>
              <a:rPr lang="en-US" dirty="0"/>
              <a:t>, Timisoara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04B4FB8-AB53-2049-9777-B2C6F9E74786}"/>
              </a:ext>
            </a:extLst>
          </p:cNvPr>
          <p:cNvSpPr/>
          <p:nvPr/>
        </p:nvSpPr>
        <p:spPr>
          <a:xfrm>
            <a:off x="7554348" y="1266091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A1E8B-0668-C04F-B0B3-809574245D1F}"/>
              </a:ext>
            </a:extLst>
          </p:cNvPr>
          <p:cNvSpPr/>
          <p:nvPr/>
        </p:nvSpPr>
        <p:spPr>
          <a:xfrm>
            <a:off x="3373897" y="258610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FDD39FC-2FCA-B544-9E06-8E77127B5FDE}"/>
              </a:ext>
            </a:extLst>
          </p:cNvPr>
          <p:cNvSpPr/>
          <p:nvPr/>
        </p:nvSpPr>
        <p:spPr>
          <a:xfrm>
            <a:off x="6002211" y="2597831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40A99F-2D1C-4444-8C78-3AEB517186EB}"/>
              </a:ext>
            </a:extLst>
          </p:cNvPr>
          <p:cNvSpPr/>
          <p:nvPr/>
        </p:nvSpPr>
        <p:spPr>
          <a:xfrm>
            <a:off x="9052557" y="2609555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D0A460-1C8B-2C46-8FFD-A7DBCC8E9BE3}"/>
              </a:ext>
            </a:extLst>
          </p:cNvPr>
          <p:cNvCxnSpPr>
            <a:cxnSpLocks/>
            <a:stCxn id="3" idx="4"/>
            <a:endCxn id="6" idx="7"/>
          </p:cNvCxnSpPr>
          <p:nvPr/>
        </p:nvCxnSpPr>
        <p:spPr>
          <a:xfrm flipH="1">
            <a:off x="5439192" y="1828799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7E1C2D-2078-AA45-AE93-1FBA33481B58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462879" y="1828799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5B6343-8F6C-8848-AA21-586500BF240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754736" y="1825625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91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706"/>
            <a:ext cx="5897880" cy="1595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</a:t>
            </a:r>
            <a:r>
              <a:rPr lang="en-US" dirty="0" err="1"/>
              <a:t>Zerind</a:t>
            </a:r>
            <a:r>
              <a:rPr lang="en-US" dirty="0"/>
              <a:t>, Timisoara, Oradea, 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Explored: { Arad, Sibiu, </a:t>
            </a:r>
            <a:r>
              <a:rPr lang="en-US" dirty="0" err="1"/>
              <a:t>Zerind</a:t>
            </a:r>
            <a:r>
              <a:rPr lang="en-US" dirty="0"/>
              <a:t>, Timisoara, Oradea,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2011679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3343419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AC324D-80E5-A340-A8D8-27A7373C51AB}"/>
              </a:ext>
            </a:extLst>
          </p:cNvPr>
          <p:cNvSpPr/>
          <p:nvPr/>
        </p:nvSpPr>
        <p:spPr>
          <a:xfrm>
            <a:off x="9052557" y="3355143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2574387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2574387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754736" y="2571213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3331696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E3CC8C-0DD9-5C4D-A43B-D73E6CC9E91C}"/>
              </a:ext>
            </a:extLst>
          </p:cNvPr>
          <p:cNvSpPr/>
          <p:nvPr/>
        </p:nvSpPr>
        <p:spPr>
          <a:xfrm>
            <a:off x="65643" y="418747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291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579070" y="4182791"/>
            <a:ext cx="373732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Rimnicu</a:t>
            </a:r>
            <a:r>
              <a:rPr lang="en-US" sz="2400" dirty="0"/>
              <a:t> </a:t>
            </a:r>
            <a:r>
              <a:rPr lang="en-US" sz="2400" dirty="0" err="1"/>
              <a:t>Vilcea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417208" y="4166377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028-FECC-534F-B8DF-C50C4898F056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1275465" y="3894404"/>
            <a:ext cx="3308254" cy="29307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447732" y="3913164"/>
            <a:ext cx="146052" cy="269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3894404"/>
            <a:ext cx="3091378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285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step 3:</a:t>
            </a:r>
            <a:br>
              <a:rPr lang="en-US" dirty="0"/>
            </a:br>
            <a:r>
              <a:rPr lang="en-US" dirty="0"/>
              <a:t>expand </a:t>
            </a:r>
            <a:r>
              <a:rPr lang="en-US" dirty="0" err="1"/>
              <a:t>Zerind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706"/>
            <a:ext cx="5897880" cy="1595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</a:t>
            </a:r>
            <a:r>
              <a:rPr lang="en-US" b="1" u="sng" dirty="0" err="1">
                <a:solidFill>
                  <a:srgbClr val="FF0000"/>
                </a:solidFill>
              </a:rPr>
              <a:t>Zerind</a:t>
            </a:r>
            <a:r>
              <a:rPr lang="en-US" dirty="0"/>
              <a:t>, Timisoara, Oradea, 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Explored: { Arad, Sibiu, </a:t>
            </a:r>
            <a:r>
              <a:rPr lang="en-US" dirty="0" err="1"/>
              <a:t>Zerind</a:t>
            </a:r>
            <a:r>
              <a:rPr lang="en-US" dirty="0"/>
              <a:t>, Timisoara, Oradea,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2011679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3343419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AC324D-80E5-A340-A8D8-27A7373C51AB}"/>
              </a:ext>
            </a:extLst>
          </p:cNvPr>
          <p:cNvSpPr/>
          <p:nvPr/>
        </p:nvSpPr>
        <p:spPr>
          <a:xfrm>
            <a:off x="9052557" y="3355143"/>
            <a:ext cx="2921336" cy="562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2574387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2574387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754736" y="2571213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3331696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E3CC8C-0DD9-5C4D-A43B-D73E6CC9E91C}"/>
              </a:ext>
            </a:extLst>
          </p:cNvPr>
          <p:cNvSpPr/>
          <p:nvPr/>
        </p:nvSpPr>
        <p:spPr>
          <a:xfrm>
            <a:off x="65643" y="418747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291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579070" y="4182791"/>
            <a:ext cx="373732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Rimnicu</a:t>
            </a:r>
            <a:r>
              <a:rPr lang="en-US" sz="2400" dirty="0"/>
              <a:t> </a:t>
            </a:r>
            <a:r>
              <a:rPr lang="en-US" sz="2400" dirty="0" err="1"/>
              <a:t>Vilcea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417208" y="4166377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028-FECC-534F-B8DF-C50C4898F056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1275465" y="3894404"/>
            <a:ext cx="3308254" cy="29307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447732" y="3913164"/>
            <a:ext cx="146052" cy="269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3894404"/>
            <a:ext cx="3091378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117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9706"/>
            <a:ext cx="5897880" cy="1595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</a:t>
            </a:r>
            <a:r>
              <a:rPr lang="en-US" b="1" u="sng" dirty="0" err="1">
                <a:solidFill>
                  <a:srgbClr val="FF0000"/>
                </a:solidFill>
              </a:rPr>
              <a:t>Zerind</a:t>
            </a:r>
            <a:r>
              <a:rPr lang="en-US" dirty="0"/>
              <a:t>, Timisoara, Oradea, 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dirty="0"/>
              <a:t>Explored: { Arad, Sibiu, </a:t>
            </a:r>
            <a:r>
              <a:rPr lang="en-US" dirty="0" err="1"/>
              <a:t>Zerind</a:t>
            </a:r>
            <a:r>
              <a:rPr lang="en-US" dirty="0"/>
              <a:t>, Timisoara, Oradea,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, </a:t>
            </a:r>
            <a:r>
              <a:rPr lang="en-US" dirty="0" err="1"/>
              <a:t>Fagaras</a:t>
            </a:r>
            <a:r>
              <a:rPr lang="en-US" dirty="0"/>
              <a:t>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2011679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3343419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AC324D-80E5-A340-A8D8-27A7373C51AB}"/>
              </a:ext>
            </a:extLst>
          </p:cNvPr>
          <p:cNvSpPr/>
          <p:nvPr/>
        </p:nvSpPr>
        <p:spPr>
          <a:xfrm>
            <a:off x="9052557" y="3355143"/>
            <a:ext cx="2921336" cy="562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2574387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2574387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754736" y="2571213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3331696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E3CC8C-0DD9-5C4D-A43B-D73E6CC9E91C}"/>
              </a:ext>
            </a:extLst>
          </p:cNvPr>
          <p:cNvSpPr/>
          <p:nvPr/>
        </p:nvSpPr>
        <p:spPr>
          <a:xfrm>
            <a:off x="65643" y="4187478"/>
            <a:ext cx="2419644" cy="5627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Oradea, 291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579070" y="4182791"/>
            <a:ext cx="373732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Rimnicu</a:t>
            </a:r>
            <a:r>
              <a:rPr lang="en-US" sz="2400" dirty="0"/>
              <a:t> </a:t>
            </a:r>
            <a:r>
              <a:rPr lang="en-US" sz="2400" dirty="0" err="1"/>
              <a:t>Vilcea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417208" y="4166377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028-FECC-534F-B8DF-C50C4898F056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1275465" y="3894404"/>
            <a:ext cx="3308254" cy="29307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447732" y="3913164"/>
            <a:ext cx="146052" cy="269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3894404"/>
            <a:ext cx="3091378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901" y="4111931"/>
            <a:ext cx="2797098" cy="208814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/>
              <a:t>Whoa… from </a:t>
            </a:r>
            <a:r>
              <a:rPr lang="en-US" sz="2400" dirty="0" err="1"/>
              <a:t>Zerind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we can reach Oradea</a:t>
            </a:r>
            <a:br>
              <a:rPr lang="en-US" sz="2400" dirty="0"/>
            </a:br>
            <a:r>
              <a:rPr lang="en-US" sz="2400" dirty="0"/>
              <a:t>with a total path cost </a:t>
            </a:r>
            <a:br>
              <a:rPr lang="en-US" sz="2400" dirty="0"/>
            </a:br>
            <a:r>
              <a:rPr lang="en-US" sz="2400" dirty="0"/>
              <a:t>of only </a:t>
            </a:r>
            <a:r>
              <a:rPr lang="en-US" sz="2400" b="1" u="sng" dirty="0">
                <a:solidFill>
                  <a:srgbClr val="7030A0"/>
                </a:solidFill>
              </a:rPr>
              <a:t>75+71=146</a:t>
            </a:r>
          </a:p>
        </p:txBody>
      </p:sp>
    </p:spTree>
    <p:extLst>
      <p:ext uri="{BB962C8B-B14F-4D97-AF65-F5344CB8AC3E}">
        <p14:creationId xmlns:p14="http://schemas.microsoft.com/office/powerpoint/2010/main" val="2749357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D89E-8931-5847-9DA1-1567675E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data structure: Explored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99A6B-BC8B-0441-8486-CA7E351A9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Explored = dictionary mapping from state ID to path cost</a:t>
            </a:r>
          </a:p>
          <a:p>
            <a:r>
              <a:rPr lang="en-US" dirty="0"/>
              <a:t>If we find a new path to the same state, with HIGHER COST, then we ignore it</a:t>
            </a:r>
          </a:p>
          <a:p>
            <a:r>
              <a:rPr lang="en-US" dirty="0"/>
              <a:t>If we find a new path to the same state, with LOWER COST, then we expand the new path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10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2011679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3343419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AC324D-80E5-A340-A8D8-27A7373C51AB}"/>
              </a:ext>
            </a:extLst>
          </p:cNvPr>
          <p:cNvSpPr/>
          <p:nvPr/>
        </p:nvSpPr>
        <p:spPr>
          <a:xfrm>
            <a:off x="9052557" y="3355143"/>
            <a:ext cx="2921336" cy="5627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2574387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2574387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754736" y="2571213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3331696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E3CC8C-0DD9-5C4D-A43B-D73E6CC9E91C}"/>
              </a:ext>
            </a:extLst>
          </p:cNvPr>
          <p:cNvSpPr/>
          <p:nvPr/>
        </p:nvSpPr>
        <p:spPr>
          <a:xfrm>
            <a:off x="65643" y="4187478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291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579070" y="4182791"/>
            <a:ext cx="373732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Rimnicu</a:t>
            </a:r>
            <a:r>
              <a:rPr lang="en-US" sz="2400" dirty="0"/>
              <a:t> </a:t>
            </a:r>
            <a:r>
              <a:rPr lang="en-US" sz="2400" dirty="0" err="1"/>
              <a:t>Vilcea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417208" y="4166377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9371028-FECC-534F-B8DF-C50C4898F056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1275465" y="3894404"/>
            <a:ext cx="3308254" cy="29307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447732" y="3913164"/>
            <a:ext cx="146052" cy="269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3894404"/>
            <a:ext cx="3091378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3988" y="179706"/>
            <a:ext cx="6566092" cy="19112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</a:t>
            </a:r>
            <a:r>
              <a:rPr lang="en-US" b="1" u="sng" dirty="0">
                <a:solidFill>
                  <a:srgbClr val="FF0000"/>
                </a:solidFill>
              </a:rPr>
              <a:t>Zerind:75</a:t>
            </a:r>
            <a:r>
              <a:rPr lang="en-US" dirty="0"/>
              <a:t>, Timisoara:118, Oradea:291,  </a:t>
            </a:r>
            <a:r>
              <a:rPr lang="en-US" dirty="0" err="1"/>
              <a:t>Rimnicu</a:t>
            </a:r>
            <a:r>
              <a:rPr lang="en-US" dirty="0"/>
              <a:t> Vilcea:220, Fagaras:239 }</a:t>
            </a:r>
          </a:p>
          <a:p>
            <a:pPr marL="0" indent="0">
              <a:buNone/>
            </a:pPr>
            <a:r>
              <a:rPr lang="en-US" dirty="0"/>
              <a:t>Explored: { Arad:0, Sibiu:140, Zerind:75, Timisoara:118, Oradea:291, </a:t>
            </a:r>
            <a:r>
              <a:rPr lang="en-US" dirty="0" err="1"/>
              <a:t>Rimnicu</a:t>
            </a:r>
            <a:r>
              <a:rPr lang="en-US" dirty="0"/>
              <a:t> Vilcea:220, Fagaras:239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764A645-8B0D-3D44-836A-F22849CC8BC2}"/>
              </a:ext>
            </a:extLst>
          </p:cNvPr>
          <p:cNvSpPr txBox="1">
            <a:spLocks/>
          </p:cNvSpPr>
          <p:nvPr/>
        </p:nvSpPr>
        <p:spPr>
          <a:xfrm>
            <a:off x="9223901" y="4111931"/>
            <a:ext cx="2797098" cy="20881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Whoa… from Zerind,</a:t>
            </a:r>
            <a:br>
              <a:rPr lang="en-US" sz="2400"/>
            </a:br>
            <a:r>
              <a:rPr lang="en-US" sz="2400"/>
              <a:t>we can reach Oradea</a:t>
            </a:r>
            <a:br>
              <a:rPr lang="en-US" sz="2400"/>
            </a:br>
            <a:r>
              <a:rPr lang="en-US" sz="2400"/>
              <a:t>with a total path cost </a:t>
            </a:r>
            <a:br>
              <a:rPr lang="en-US" sz="2400"/>
            </a:br>
            <a:r>
              <a:rPr lang="en-US" sz="2400"/>
              <a:t>of only </a:t>
            </a:r>
            <a:r>
              <a:rPr lang="en-US" sz="2400" b="1" u="sng">
                <a:solidFill>
                  <a:srgbClr val="7030A0"/>
                </a:solidFill>
              </a:rPr>
              <a:t>75+71=146</a:t>
            </a:r>
            <a:endParaRPr lang="en-US" sz="24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08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mania-distances">
            <a:extLst>
              <a:ext uri="{FF2B5EF4-FFF2-40B4-BE49-F238E27FC236}">
                <a16:creationId xmlns:a16="http://schemas.microsoft.com/office/drawing/2014/main" id="{D3D869D5-804F-E846-9431-ABA2EB55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2703" y="1825625"/>
            <a:ext cx="7971642" cy="4790534"/>
          </a:xfrm>
          <a:prstGeom prst="rect">
            <a:avLst/>
          </a:prstGeom>
          <a:noFill/>
          <a:ln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029EFE9-569A-4947-9DA9-8396D11E831A}"/>
              </a:ext>
            </a:extLst>
          </p:cNvPr>
          <p:cNvSpPr/>
          <p:nvPr/>
        </p:nvSpPr>
        <p:spPr>
          <a:xfrm>
            <a:off x="7554348" y="2011679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Arad, 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B7432-76D7-5941-AEB5-2C803769B546}"/>
              </a:ext>
            </a:extLst>
          </p:cNvPr>
          <p:cNvSpPr/>
          <p:nvPr/>
        </p:nvSpPr>
        <p:spPr>
          <a:xfrm>
            <a:off x="6002211" y="3343419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Timisoara, 118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7B515D-93DC-974C-B07A-95F81FF7DFC7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5439192" y="2574387"/>
            <a:ext cx="3324978" cy="8397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46C5BF-AB14-334C-8ECF-99CD6E47B8AD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7462879" y="2574387"/>
            <a:ext cx="1301291" cy="76903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DD9189-2B52-F849-97F7-B08EF877454A}"/>
              </a:ext>
            </a:extLst>
          </p:cNvPr>
          <p:cNvCxnSpPr>
            <a:cxnSpLocks/>
          </p:cNvCxnSpPr>
          <p:nvPr/>
        </p:nvCxnSpPr>
        <p:spPr>
          <a:xfrm>
            <a:off x="8754736" y="2571213"/>
            <a:ext cx="1758489" cy="78393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D80E065-14B5-2746-B6AC-1A78034A7DC7}"/>
              </a:ext>
            </a:extLst>
          </p:cNvPr>
          <p:cNvSpPr/>
          <p:nvPr/>
        </p:nvSpPr>
        <p:spPr>
          <a:xfrm>
            <a:off x="3373897" y="3331696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Sibiu, 140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C072F18-E28F-8648-9FB1-5F8983CFA8ED}"/>
              </a:ext>
            </a:extLst>
          </p:cNvPr>
          <p:cNvSpPr/>
          <p:nvPr/>
        </p:nvSpPr>
        <p:spPr>
          <a:xfrm>
            <a:off x="2579070" y="4182791"/>
            <a:ext cx="3737323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Rimnicu</a:t>
            </a:r>
            <a:r>
              <a:rPr lang="en-US" sz="2400" dirty="0"/>
              <a:t> </a:t>
            </a:r>
            <a:r>
              <a:rPr lang="en-US" sz="2400" dirty="0" err="1"/>
              <a:t>Vilcea</a:t>
            </a:r>
            <a:r>
              <a:rPr lang="en-US" sz="2400" dirty="0"/>
              <a:t>, 220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EB2F642-68FE-FD4C-B7A4-56990191B83C}"/>
              </a:ext>
            </a:extLst>
          </p:cNvPr>
          <p:cNvSpPr/>
          <p:nvPr/>
        </p:nvSpPr>
        <p:spPr>
          <a:xfrm>
            <a:off x="6417208" y="4166377"/>
            <a:ext cx="2515778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Fagaras</a:t>
            </a:r>
            <a:r>
              <a:rPr lang="en-US" sz="2400" dirty="0"/>
              <a:t>, 239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3B1F18-D6AA-514A-A43B-A8EF5526442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4447732" y="3913164"/>
            <a:ext cx="146052" cy="2696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624DB8-DDB8-4148-878A-00B40D1E3554}"/>
              </a:ext>
            </a:extLst>
          </p:cNvPr>
          <p:cNvCxnSpPr>
            <a:cxnSpLocks/>
            <a:stCxn id="20" idx="4"/>
            <a:endCxn id="24" idx="0"/>
          </p:cNvCxnSpPr>
          <p:nvPr/>
        </p:nvCxnSpPr>
        <p:spPr>
          <a:xfrm>
            <a:off x="4583719" y="3894404"/>
            <a:ext cx="3091378" cy="2719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F260FB-5218-9E4F-A3BA-5F4653E4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4" y="196158"/>
            <a:ext cx="4665788" cy="162946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Search step 3:</a:t>
            </a:r>
            <a:br>
              <a:rPr lang="en-US" dirty="0"/>
            </a:br>
            <a:r>
              <a:rPr lang="en-US" dirty="0"/>
              <a:t>expanded </a:t>
            </a:r>
            <a:r>
              <a:rPr lang="en-US" dirty="0" err="1"/>
              <a:t>Zerind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34148-99A8-014E-BD13-C58F9AF15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3988" y="179706"/>
            <a:ext cx="6566092" cy="19112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Frontier: { Timisoara:118, Oradea:</a:t>
            </a:r>
            <a:r>
              <a:rPr lang="en-US" b="1" u="sng" dirty="0">
                <a:solidFill>
                  <a:srgbClr val="FF0000"/>
                </a:solidFill>
              </a:rPr>
              <a:t>146</a:t>
            </a:r>
            <a:r>
              <a:rPr lang="en-US" dirty="0"/>
              <a:t>,  </a:t>
            </a:r>
            <a:r>
              <a:rPr lang="en-US" dirty="0" err="1"/>
              <a:t>Rimnicu</a:t>
            </a:r>
            <a:r>
              <a:rPr lang="en-US" dirty="0"/>
              <a:t> Vilcea:220, Fagaras:239 }</a:t>
            </a:r>
          </a:p>
          <a:p>
            <a:pPr marL="0" indent="0">
              <a:buNone/>
            </a:pPr>
            <a:r>
              <a:rPr lang="en-US" dirty="0"/>
              <a:t>Explored: { Arad:0, Sibiu:140, Zerind:75, Timisoara:118, Oradea:</a:t>
            </a:r>
            <a:r>
              <a:rPr lang="en-US" b="1" u="sng" dirty="0">
                <a:solidFill>
                  <a:srgbClr val="FF0000"/>
                </a:solidFill>
              </a:rPr>
              <a:t>146</a:t>
            </a:r>
            <a:r>
              <a:rPr lang="en-US" dirty="0"/>
              <a:t>, </a:t>
            </a:r>
            <a:r>
              <a:rPr lang="en-US" dirty="0" err="1"/>
              <a:t>Rimnicu</a:t>
            </a:r>
            <a:r>
              <a:rPr lang="en-US" dirty="0"/>
              <a:t> Vilcea:220, Fagaras:239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894ED0-BFDB-4245-8173-71DDDCB18D9F}"/>
              </a:ext>
            </a:extLst>
          </p:cNvPr>
          <p:cNvSpPr/>
          <p:nvPr/>
        </p:nvSpPr>
        <p:spPr>
          <a:xfrm>
            <a:off x="9308119" y="4173410"/>
            <a:ext cx="2419644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Oradea, 146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DC7E92-F2A3-7746-92C3-CBCDFE737396}"/>
              </a:ext>
            </a:extLst>
          </p:cNvPr>
          <p:cNvCxnSpPr>
            <a:cxnSpLocks/>
            <a:stCxn id="29" idx="4"/>
            <a:endCxn id="22" idx="0"/>
          </p:cNvCxnSpPr>
          <p:nvPr/>
        </p:nvCxnSpPr>
        <p:spPr>
          <a:xfrm>
            <a:off x="10513225" y="3917851"/>
            <a:ext cx="4716" cy="25555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F365980-19FF-3240-890C-E127E16C8356}"/>
              </a:ext>
            </a:extLst>
          </p:cNvPr>
          <p:cNvSpPr/>
          <p:nvPr/>
        </p:nvSpPr>
        <p:spPr>
          <a:xfrm>
            <a:off x="9052557" y="3355143"/>
            <a:ext cx="2921336" cy="562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Zerind</a:t>
            </a:r>
            <a:r>
              <a:rPr lang="en-US" sz="2400" dirty="0"/>
              <a:t>, 75</a:t>
            </a:r>
          </a:p>
        </p:txBody>
      </p:sp>
    </p:spTree>
    <p:extLst>
      <p:ext uri="{BB962C8B-B14F-4D97-AF65-F5344CB8AC3E}">
        <p14:creationId xmlns:p14="http://schemas.microsoft.com/office/powerpoint/2010/main" val="55926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857" y="964156"/>
            <a:ext cx="10788806" cy="2025164"/>
          </a:xfrm>
        </p:spPr>
        <p:txBody>
          <a:bodyPr/>
          <a:lstStyle/>
          <a:p>
            <a:r>
              <a:rPr lang="en-US" dirty="0"/>
              <a:t>We will consider the problem of designing </a:t>
            </a:r>
            <a:r>
              <a:rPr lang="en-US" b="1" dirty="0">
                <a:solidFill>
                  <a:srgbClr val="FF0000"/>
                </a:solidFill>
              </a:rPr>
              <a:t>goal-based agents</a:t>
            </a:r>
            <a:r>
              <a:rPr lang="en-US" dirty="0"/>
              <a:t> in </a:t>
            </a:r>
            <a:r>
              <a:rPr lang="en-US" b="1" dirty="0">
                <a:solidFill>
                  <a:srgbClr val="FF0000"/>
                </a:solidFill>
              </a:rPr>
              <a:t>fully observable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discrete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static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known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environments</a:t>
            </a:r>
          </a:p>
          <a:p>
            <a:r>
              <a:rPr lang="en-US" dirty="0"/>
              <a:t>Environment is </a:t>
            </a:r>
            <a:r>
              <a:rPr lang="en-US" b="1" dirty="0">
                <a:solidFill>
                  <a:srgbClr val="FF0000"/>
                </a:solidFill>
              </a:rPr>
              <a:t>sequential</a:t>
            </a:r>
            <a:r>
              <a:rPr lang="en-US" dirty="0"/>
              <a:t>: agent’s action changes its state</a:t>
            </a:r>
          </a:p>
          <a:p>
            <a:r>
              <a:rPr lang="en-US" dirty="0"/>
              <a:t>Agent must plan the best sequence of actions to achieve a goal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331" y="3624944"/>
            <a:ext cx="2960528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4760805" y="3393871"/>
            <a:ext cx="164474" cy="22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5950" y="300692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3" name="Down Arrow 12"/>
          <p:cNvSpPr/>
          <p:nvPr/>
        </p:nvSpPr>
        <p:spPr>
          <a:xfrm rot="5400000">
            <a:off x="7665288" y="6298408"/>
            <a:ext cx="166914" cy="219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73549" y="6207329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Initial state, goal state, transition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First data structure: a frontier queue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Third data structure: a “visited states”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dict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 (BFS) and Depth-first search (DFS)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Minimum spanning tree (MST)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40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11FD-2004-8049-8916-F189B00B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which order should you pick nodes from the frontier?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3E54F-B1A5-8843-B8B5-1B529E0BD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FIFO (first-in, first-out): </a:t>
            </a:r>
          </a:p>
          <a:p>
            <a:pPr lvl="1"/>
            <a:r>
              <a:rPr lang="en-US" dirty="0"/>
              <a:t>the next node you expand will always be the one </a:t>
            </a:r>
            <a:r>
              <a:rPr lang="en-US" b="1" u="sng" dirty="0"/>
              <a:t>least</a:t>
            </a:r>
            <a:r>
              <a:rPr lang="en-US" dirty="0"/>
              <a:t> recently added to the frontier.</a:t>
            </a:r>
          </a:p>
          <a:p>
            <a:pPr lvl="1"/>
            <a:r>
              <a:rPr lang="en-US" dirty="0"/>
              <a:t>corresponds to a breadth-first search (BFS), i.e., the same order that Dijkstra’s algorithm would use</a:t>
            </a:r>
          </a:p>
          <a:p>
            <a:r>
              <a:rPr lang="en-US" dirty="0"/>
              <a:t>LIFO (last-in, first-out):</a:t>
            </a:r>
          </a:p>
          <a:p>
            <a:pPr lvl="1"/>
            <a:r>
              <a:rPr lang="en-US" dirty="0"/>
              <a:t>the next node you expand will always be the one </a:t>
            </a:r>
            <a:r>
              <a:rPr lang="en-US" b="1" u="sng" dirty="0"/>
              <a:t>most</a:t>
            </a:r>
            <a:r>
              <a:rPr lang="en-US" dirty="0"/>
              <a:t> recently added to the frontier.</a:t>
            </a:r>
          </a:p>
          <a:p>
            <a:pPr lvl="1"/>
            <a:r>
              <a:rPr lang="en-US" dirty="0"/>
              <a:t>corresponds to a depth-first search (DFS)</a:t>
            </a:r>
          </a:p>
        </p:txBody>
      </p:sp>
    </p:spTree>
    <p:extLst>
      <p:ext uri="{BB962C8B-B14F-4D97-AF65-F5344CB8AC3E}">
        <p14:creationId xmlns:p14="http://schemas.microsoft.com/office/powerpoint/2010/main" val="580023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BFS: Frontier = FIFO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91088"/>
            <a:ext cx="60971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= { S }</a:t>
            </a:r>
          </a:p>
          <a:p>
            <a:pPr marL="0" indent="0">
              <a:buNone/>
            </a:pPr>
            <a:r>
              <a:rPr lang="en-US" dirty="0"/>
              <a:t>frontier = { A, B }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65E3F5-3522-D047-BA06-E2BBBA1B9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7748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887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BFS: Frontier = FIFO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91088"/>
            <a:ext cx="60971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= { S, A, B }</a:t>
            </a:r>
          </a:p>
          <a:p>
            <a:pPr marL="0" indent="0">
              <a:buNone/>
            </a:pPr>
            <a:r>
              <a:rPr lang="en-US" dirty="0"/>
              <a:t>frontier = { C, E }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1C49E8-0B21-104E-BEF5-A8B52A0BF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8773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378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BFS: Frontier = FIFO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91088"/>
            <a:ext cx="60971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= { S, A, B, C }</a:t>
            </a:r>
          </a:p>
          <a:p>
            <a:pPr marL="0" indent="0">
              <a:buNone/>
            </a:pPr>
            <a:r>
              <a:rPr lang="en-US" dirty="0"/>
              <a:t>frontier = { D, E }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0D5FD6-FBD1-5148-81AC-B5DF3EF49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2490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523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BFS: Frontier = FIFO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91088"/>
            <a:ext cx="60971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= { S, A, B, C, D }</a:t>
            </a:r>
          </a:p>
          <a:p>
            <a:pPr marL="0" indent="0">
              <a:buNone/>
            </a:pPr>
            <a:r>
              <a:rPr lang="en-US" dirty="0"/>
              <a:t>frontier = { E, G }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07ADC4-8458-4249-861E-7A3A3AE7C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26456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580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BFS: Frontier = FIFO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91088"/>
            <a:ext cx="60971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= { S, A, B, C, D, E }</a:t>
            </a:r>
          </a:p>
          <a:p>
            <a:pPr marL="0" indent="0">
              <a:buNone/>
            </a:pPr>
            <a:r>
              <a:rPr lang="en-US" dirty="0"/>
              <a:t>frontier = { G, F }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961BD1-0A1D-B145-84E7-0C2803EFC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87597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755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99" y="12528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BFS: Frontier = FIFO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91088"/>
            <a:ext cx="60971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explored = { S, A, B, C, D, E, G }</a:t>
            </a:r>
          </a:p>
          <a:p>
            <a:pPr marL="0" indent="0">
              <a:buNone/>
            </a:pPr>
            <a:r>
              <a:rPr lang="en-US" dirty="0"/>
              <a:t>frontier = { F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 reached!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B8C6F2-F0F9-0248-9C1D-869B16216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50889"/>
              </p:ext>
            </p:extLst>
          </p:nvPr>
        </p:nvGraphicFramePr>
        <p:xfrm>
          <a:off x="6841002" y="1690688"/>
          <a:ext cx="4953000" cy="344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322861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88833623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4805853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3708259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3893867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75227467"/>
                    </a:ext>
                  </a:extLst>
                </a:gridCol>
              </a:tblGrid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6444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44738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365992"/>
                  </a:ext>
                </a:extLst>
              </a:tr>
              <a:tr h="841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28171"/>
                  </a:ext>
                </a:extLst>
              </a:tr>
              <a:tr h="459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5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815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BB20-A75C-CA47-BE4C-36CD86F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BFS: How to do it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A2655-99C6-B544-867C-6558325F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91088"/>
            <a:ext cx="5390212" cy="4340086"/>
          </a:xfrm>
        </p:spPr>
        <p:txBody>
          <a:bodyPr/>
          <a:lstStyle/>
          <a:p>
            <a:r>
              <a:rPr lang="en-US" dirty="0"/>
              <a:t>Notice that BFS searches in exactly the same order as Dijkstra’s algorithm. </a:t>
            </a:r>
          </a:p>
          <a:p>
            <a:endParaRPr lang="en-US" dirty="0"/>
          </a:p>
          <a:p>
            <a:r>
              <a:rPr lang="en-US" dirty="0"/>
              <a:t>BFS is the normal way you would implement Dijkstra’s algorithm for a possibly-infinite search space.</a:t>
            </a:r>
          </a:p>
        </p:txBody>
      </p:sp>
      <p:pic>
        <p:nvPicPr>
          <p:cNvPr id="6" name="Picture 2" descr="File:Dijkstras progress animation.gif">
            <a:extLst>
              <a:ext uri="{FF2B5EF4-FFF2-40B4-BE49-F238E27FC236}">
                <a16:creationId xmlns:a16="http://schemas.microsoft.com/office/drawing/2014/main" id="{EE30D2DF-ED56-4444-9AB1-BC8B795FE6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48" y="467762"/>
            <a:ext cx="5722204" cy="57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A3E21E-F3CC-114E-ACCC-C4F7B74994FB}"/>
              </a:ext>
            </a:extLst>
          </p:cNvPr>
          <p:cNvSpPr/>
          <p:nvPr/>
        </p:nvSpPr>
        <p:spPr>
          <a:xfrm>
            <a:off x="5664820" y="6144357"/>
            <a:ext cx="6441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Dijkstra’s progress, CC-BY 3.0, Subh83, 2011</a:t>
            </a:r>
          </a:p>
          <a:p>
            <a:pPr algn="ctr"/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File:Dijkstras_progress_animation.gif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97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487-D037-CA42-BEC9-4EE65D39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44" y="147410"/>
            <a:ext cx="10515600" cy="1325563"/>
          </a:xfrm>
        </p:spPr>
        <p:txBody>
          <a:bodyPr/>
          <a:lstStyle/>
          <a:p>
            <a:r>
              <a:rPr lang="en-US" dirty="0"/>
              <a:t>Depth-first  search (DFS)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4418-5078-6445-B510-12E6C01C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1561171"/>
            <a:ext cx="5620215" cy="50515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Exactly like BFS, but instead of expanding the frontier in FIFO order, expand it in LIFO order (last in, first out).</a:t>
            </a:r>
          </a:p>
          <a:p>
            <a:pPr marL="0" indent="0">
              <a:buNone/>
            </a:pPr>
            <a:r>
              <a:rPr lang="en-US" dirty="0"/>
              <a:t>Result: most recently discovered path is pursued, all the way to the end.</a:t>
            </a:r>
          </a:p>
          <a:p>
            <a:pPr marL="0" indent="0">
              <a:buNone/>
            </a:pPr>
            <a:r>
              <a:rPr lang="en-US" dirty="0"/>
              <a:t>Very efficient if there are many solutions, very inefficient if there are few solutions.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C4487ED-2453-864D-92AD-5A212D20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46" y="365125"/>
            <a:ext cx="5421086" cy="542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DFDCE8-D372-EF4D-8836-6F7F66B0EE81}"/>
              </a:ext>
            </a:extLst>
          </p:cNvPr>
          <p:cNvSpPr/>
          <p:nvPr/>
        </p:nvSpPr>
        <p:spPr>
          <a:xfrm>
            <a:off x="6296015" y="5786810"/>
            <a:ext cx="5620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Depth-first-search.  CC-BY-SA 3.0, </a:t>
            </a:r>
            <a:r>
              <a:rPr lang="en-US" sz="1600" dirty="0" err="1"/>
              <a:t>Mre</a:t>
            </a:r>
            <a:r>
              <a:rPr lang="en-US" sz="1600" dirty="0"/>
              <a:t>, 2009</a:t>
            </a:r>
          </a:p>
          <a:p>
            <a:pPr algn="ctr"/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File:Depth-First-Search.gif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168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Initial state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What state results from</a:t>
            </a:r>
            <a:br>
              <a:rPr lang="en-US" sz="2000" dirty="0"/>
            </a:br>
            <a:r>
              <a:rPr lang="en-US" sz="2000" dirty="0"/>
              <a:t>performing a given action </a:t>
            </a:r>
            <a:br>
              <a:rPr lang="en-US" sz="2000" dirty="0"/>
            </a:br>
            <a:r>
              <a:rPr lang="en-US" sz="2000" dirty="0"/>
              <a:t>in a given state?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Goal state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Assume that it is a sum of </a:t>
            </a:r>
            <a:br>
              <a:rPr lang="en-US" sz="2000" dirty="0"/>
            </a:br>
            <a:r>
              <a:rPr lang="en-US" sz="2000" dirty="0"/>
              <a:t>nonnegative </a:t>
            </a:r>
            <a:r>
              <a:rPr lang="en-US" sz="2000" i="1" dirty="0"/>
              <a:t>step costs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optimal solution </a:t>
            </a:r>
            <a:r>
              <a:rPr lang="en-US" sz="2400" dirty="0"/>
              <a:t>is the sequence of actions that gives the </a:t>
            </a:r>
            <a:r>
              <a:rPr lang="en-US" sz="2400" i="1" dirty="0"/>
              <a:t>lowest </a:t>
            </a:r>
            <a:r>
              <a:rPr lang="en-US" sz="2400" dirty="0"/>
              <a:t>path cost for reaching the goal</a:t>
            </a:r>
          </a:p>
        </p:txBody>
      </p:sp>
      <p:sp>
        <p:nvSpPr>
          <p:cNvPr id="5" name="Down Arrow 4"/>
          <p:cNvSpPr/>
          <p:nvPr/>
        </p:nvSpPr>
        <p:spPr>
          <a:xfrm>
            <a:off x="6564469" y="2057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1" y="1371601"/>
            <a:ext cx="72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Initial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9252533" y="47625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61137" y="4572001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Goal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233" y="2438401"/>
            <a:ext cx="2667000" cy="270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search strategies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Strategies are evaluated along the following criteria: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Completeness: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does it always find a solution if one exists?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Optimality: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does it always find a least-cost solution?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Time complexity:</a:t>
            </a:r>
            <a:r>
              <a:rPr lang="en-US" sz="2800" b="1" dirty="0"/>
              <a:t> </a:t>
            </a:r>
            <a:r>
              <a:rPr lang="en-US" sz="2800" dirty="0"/>
              <a:t>number of nodes generated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Space complexity: </a:t>
            </a:r>
            <a:r>
              <a:rPr lang="en-US" sz="2800" dirty="0"/>
              <a:t>maximum number of nodes in memory</a:t>
            </a:r>
          </a:p>
          <a:p>
            <a:r>
              <a:rPr lang="en-US" dirty="0"/>
              <a:t>Time and space complexity are measured in terms of 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b</a:t>
            </a:r>
            <a:r>
              <a:rPr lang="en-US" sz="2800" i="1" dirty="0"/>
              <a:t>:</a:t>
            </a:r>
            <a:r>
              <a:rPr lang="en-US" sz="2800" dirty="0"/>
              <a:t> maximum branching factor of the search tree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d</a:t>
            </a:r>
            <a:r>
              <a:rPr lang="en-US" sz="2800" i="1" dirty="0"/>
              <a:t>: </a:t>
            </a:r>
            <a:r>
              <a:rPr lang="en-US" sz="2800" dirty="0"/>
              <a:t>depth of the optimal solution</a:t>
            </a:r>
          </a:p>
          <a:p>
            <a:pPr lvl="1"/>
            <a:r>
              <a:rPr lang="en-US" sz="2800" b="1" i="1" dirty="0">
                <a:solidFill>
                  <a:srgbClr val="CC0099"/>
                </a:solidFill>
              </a:rPr>
              <a:t>m</a:t>
            </a:r>
            <a:r>
              <a:rPr lang="en-US" sz="2800" dirty="0"/>
              <a:t>: maximum length of any path in the state space (may be infinite)</a:t>
            </a:r>
          </a:p>
        </p:txBody>
      </p:sp>
    </p:spTree>
    <p:extLst>
      <p:ext uri="{BB962C8B-B14F-4D97-AF65-F5344CB8AC3E}">
        <p14:creationId xmlns:p14="http://schemas.microsoft.com/office/powerpoint/2010/main" val="1033485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breadth-first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Complete?</a:t>
            </a:r>
            <a:r>
              <a:rPr lang="en-US" b="1" dirty="0">
                <a:solidFill>
                  <a:srgbClr val="CC0099"/>
                </a:solidFill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Yes (if branching factor </a:t>
            </a:r>
            <a:r>
              <a:rPr lang="en-US" i="1" dirty="0">
                <a:solidFill>
                  <a:srgbClr val="CC0099"/>
                </a:solidFill>
              </a:rPr>
              <a:t>b</a:t>
            </a:r>
            <a:r>
              <a:rPr lang="en-US" dirty="0"/>
              <a:t> is finite).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Even w/o explored-set checking, it still works!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Optimal?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Yes</a:t>
            </a:r>
          </a:p>
          <a:p>
            <a:r>
              <a:rPr lang="en-US" b="1" dirty="0">
                <a:solidFill>
                  <a:srgbClr val="FF0000"/>
                </a:solidFill>
              </a:rPr>
              <a:t>Time?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Number of nodes in a </a:t>
            </a:r>
            <a:r>
              <a:rPr lang="en-US" i="1" dirty="0">
                <a:solidFill>
                  <a:srgbClr val="CC0099"/>
                </a:solidFill>
              </a:rPr>
              <a:t>b</a:t>
            </a:r>
            <a:r>
              <a:rPr lang="en-US" dirty="0"/>
              <a:t>-</a:t>
            </a:r>
            <a:r>
              <a:rPr lang="en-US" dirty="0" err="1"/>
              <a:t>ary</a:t>
            </a:r>
            <a:r>
              <a:rPr lang="en-US" dirty="0"/>
              <a:t> tree of depth </a:t>
            </a:r>
            <a:r>
              <a:rPr lang="en-US" i="1" dirty="0">
                <a:solidFill>
                  <a:srgbClr val="CC0099"/>
                </a:solidFill>
              </a:rPr>
              <a:t>d</a:t>
            </a:r>
            <a:r>
              <a:rPr lang="en-US" dirty="0"/>
              <a:t>: </a:t>
            </a: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d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is the depth of the optimal solution)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Space? </a:t>
            </a:r>
          </a:p>
          <a:p>
            <a:pPr lvl="1">
              <a:lnSpc>
                <a:spcPct val="90000"/>
              </a:lnSpc>
              <a:buNone/>
            </a:pP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d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68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depth-first search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Complete? (always finds a solution if one exists?)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dirty="0"/>
              <a:t>Fails in infinite-depth spaces</a:t>
            </a:r>
          </a:p>
          <a:p>
            <a:pPr lvl="1">
              <a:buNone/>
            </a:pPr>
            <a:r>
              <a:rPr lang="en-US" dirty="0"/>
              <a:t>Fails if there are loops (unless you keep an “Explored Set”)</a:t>
            </a:r>
          </a:p>
          <a:p>
            <a:r>
              <a:rPr lang="en-US" b="1" dirty="0">
                <a:solidFill>
                  <a:srgbClr val="FF0000"/>
                </a:solidFill>
              </a:rPr>
              <a:t>Optimal? (always finds an optimal solution?)</a:t>
            </a:r>
          </a:p>
          <a:p>
            <a:pPr lvl="1">
              <a:buNone/>
            </a:pPr>
            <a:r>
              <a:rPr lang="en-US" dirty="0"/>
              <a:t>No – returns the first solution it finds</a:t>
            </a:r>
          </a:p>
          <a:p>
            <a:r>
              <a:rPr lang="en-US" b="1" dirty="0">
                <a:solidFill>
                  <a:srgbClr val="FF0000"/>
                </a:solidFill>
              </a:rPr>
              <a:t>Time? (how long does it take, in terms of b, d, m?)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</a:t>
            </a:r>
            <a:r>
              <a:rPr lang="en-US" i="1" baseline="30000" dirty="0" err="1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)  </a:t>
            </a:r>
            <a:r>
              <a:rPr lang="en-US" dirty="0"/>
              <a:t>(remember BFS was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>
                <a:solidFill>
                  <a:srgbClr val="CC0099"/>
                </a:solidFill>
              </a:rPr>
              <a:t>b</a:t>
            </a:r>
            <a:r>
              <a:rPr lang="en-US" i="1" baseline="30000" dirty="0">
                <a:solidFill>
                  <a:srgbClr val="CC0099"/>
                </a:solidFill>
              </a:rPr>
              <a:t>d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dirty="0"/>
              <a:t>Terrible if </a:t>
            </a:r>
            <a:r>
              <a:rPr lang="en-US" i="1" dirty="0">
                <a:solidFill>
                  <a:srgbClr val="CC0099"/>
                </a:solidFill>
              </a:rPr>
              <a:t>m</a:t>
            </a:r>
            <a:r>
              <a:rPr lang="en-US" dirty="0"/>
              <a:t> is much larger than </a:t>
            </a:r>
            <a:r>
              <a:rPr lang="en-US" i="1" dirty="0">
                <a:solidFill>
                  <a:srgbClr val="CC0099"/>
                </a:solidFill>
              </a:rPr>
              <a:t>d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Space? (how much storage space?)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buNone/>
            </a:pPr>
            <a:r>
              <a:rPr lang="en-US" i="1" dirty="0">
                <a:solidFill>
                  <a:srgbClr val="CC0099"/>
                </a:solidFill>
              </a:rPr>
              <a:t>O</a:t>
            </a:r>
            <a:r>
              <a:rPr lang="en-US" dirty="0">
                <a:solidFill>
                  <a:srgbClr val="CC0099"/>
                </a:solidFill>
              </a:rPr>
              <a:t>(</a:t>
            </a:r>
            <a:r>
              <a:rPr lang="en-US" i="1" dirty="0" err="1">
                <a:solidFill>
                  <a:srgbClr val="CC0099"/>
                </a:solidFill>
              </a:rPr>
              <a:t>bm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i="1" dirty="0"/>
              <a:t>, </a:t>
            </a:r>
            <a:r>
              <a:rPr lang="en-US" dirty="0"/>
              <a:t>i.e., linear space!</a:t>
            </a:r>
          </a:p>
          <a:p>
            <a:pPr lvl="1">
              <a:buNone/>
            </a:pPr>
            <a:r>
              <a:rPr lang="en-US" dirty="0"/>
              <a:t>The frontier doesn’t need to keep track of failed paths, only the currently active path</a:t>
            </a:r>
          </a:p>
        </p:txBody>
      </p:sp>
    </p:spTree>
    <p:extLst>
      <p:ext uri="{BB962C8B-B14F-4D97-AF65-F5344CB8AC3E}">
        <p14:creationId xmlns:p14="http://schemas.microsoft.com/office/powerpoint/2010/main" val="1049648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Initial state, goal state, transition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First data structure: a frontier queue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Third data structure: a “visited states”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Breadth-first search (BFS) and Depth-first search (DFS)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Minimum spanning tree (MST)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77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487-D037-CA42-BEC9-4EE65D39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Spanning Tree (MST)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4418-5078-6445-B510-12E6C01C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1561171"/>
            <a:ext cx="5620215" cy="5051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Digression: something totally different…</a:t>
            </a:r>
          </a:p>
          <a:p>
            <a:pPr marL="0" indent="0">
              <a:buNone/>
            </a:pPr>
            <a:r>
              <a:rPr lang="en-US" dirty="0"/>
              <a:t>An MST is a </a:t>
            </a:r>
            <a:r>
              <a:rPr lang="en-US" b="1" u="sng" dirty="0"/>
              <a:t>tree</a:t>
            </a:r>
            <a:r>
              <a:rPr lang="en-US" dirty="0"/>
              <a:t> (no cycles) that </a:t>
            </a:r>
            <a:r>
              <a:rPr lang="en-US" b="1" u="sng" dirty="0"/>
              <a:t>spans</a:t>
            </a:r>
            <a:r>
              <a:rPr lang="en-US" dirty="0"/>
              <a:t> a graph (touches every vertex) with the </a:t>
            </a:r>
            <a:r>
              <a:rPr lang="en-US" b="1" u="sng" dirty="0"/>
              <a:t>minimum</a:t>
            </a:r>
            <a:r>
              <a:rPr lang="en-US" dirty="0"/>
              <a:t> possible total distance of the selected edges.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 example at right, total cost of the MST is the cost of all of its selected </a:t>
            </a:r>
            <a:r>
              <a:rPr lang="en-US" dirty="0" err="1"/>
              <a:t>eges</a:t>
            </a:r>
            <a:r>
              <a:rPr lang="en-US" dirty="0"/>
              <a:t>, i.e., 3+2+2+8+8+7+4+1+3=38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131994-1690-C64D-94BB-21EDC7A0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56" y="542471"/>
            <a:ext cx="6012543" cy="4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359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487-D037-CA42-BEC9-4EE65D39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4418-5078-6445-B510-12E6C01CA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1561171"/>
            <a:ext cx="6732859" cy="505150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Sort the edges in increasing order of cost.</a:t>
            </a:r>
          </a:p>
          <a:p>
            <a:pPr marL="514350" indent="-514350">
              <a:buAutoNum type="arabicPeriod"/>
            </a:pPr>
            <a:r>
              <a:rPr lang="en-US" dirty="0"/>
              <a:t>Start state: every vertex is an independent tree, disconnected from every other</a:t>
            </a:r>
          </a:p>
          <a:p>
            <a:pPr marL="514350" indent="-514350">
              <a:buAutoNum type="arabicPeriod"/>
            </a:pPr>
            <a:r>
              <a:rPr lang="en-US" dirty="0"/>
              <a:t>While there is more than one tree:</a:t>
            </a:r>
          </a:p>
          <a:p>
            <a:pPr marL="971550" lvl="1" indent="-514350">
              <a:buAutoNum type="arabicPeriod"/>
            </a:pPr>
            <a:r>
              <a:rPr lang="en-US" dirty="0"/>
              <a:t>Expand the next-least-cost edge</a:t>
            </a:r>
          </a:p>
          <a:p>
            <a:pPr marL="971550" lvl="1" indent="-514350">
              <a:buAutoNum type="arabicPeriod"/>
            </a:pPr>
            <a:r>
              <a:rPr lang="en-US" dirty="0"/>
              <a:t>If it connects two different trees, merge them into the same tree</a:t>
            </a:r>
          </a:p>
          <a:p>
            <a:pPr marL="971550" lvl="1" indent="-514350">
              <a:buAutoNum type="arabicPeriod"/>
            </a:pPr>
            <a:r>
              <a:rPr lang="en-US" dirty="0"/>
              <a:t>If not, discard it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B03E2AD-134B-D640-A5C0-FDBAE836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71" y="615042"/>
            <a:ext cx="5011057" cy="51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447540-80B4-2047-BC7C-0EB649705801}"/>
              </a:ext>
            </a:extLst>
          </p:cNvPr>
          <p:cNvSpPr/>
          <p:nvPr/>
        </p:nvSpPr>
        <p:spPr>
          <a:xfrm>
            <a:off x="6905171" y="5786810"/>
            <a:ext cx="5011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Kruskal’s algorithm.  CC-BY-SA 4.0, </a:t>
            </a:r>
            <a:r>
              <a:rPr lang="en-US" sz="1600" dirty="0" err="1"/>
              <a:t>Shiyu</a:t>
            </a:r>
            <a:r>
              <a:rPr lang="en-US" sz="1600" dirty="0"/>
              <a:t> Ji, 2016</a:t>
            </a:r>
          </a:p>
          <a:p>
            <a:pPr algn="ctr"/>
            <a:r>
              <a:rPr lang="en-US" sz="1600" dirty="0"/>
              <a:t>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File:KruskalDemo.gif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6533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 state, goal state, transition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First data structure: a frontier queue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Third data structure: a “visited states” </a:t>
            </a:r>
            <a:r>
              <a:rPr lang="en-US" dirty="0" err="1"/>
              <a:t>dict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 (BFS) and Depth-first search (DFS)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Minimum spanning tree (MST)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0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Representation: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= description of the world</a:t>
            </a:r>
          </a:p>
          <a:p>
            <a:pPr lvl="1"/>
            <a:r>
              <a:rPr lang="en-US" dirty="0"/>
              <a:t>Must have enough detail to decide whether or not you’re currently in the </a:t>
            </a:r>
            <a:r>
              <a:rPr lang="en-US" b="1" u="sng" dirty="0">
                <a:solidFill>
                  <a:srgbClr val="7030A0"/>
                </a:solidFill>
              </a:rPr>
              <a:t>initial state</a:t>
            </a:r>
          </a:p>
          <a:p>
            <a:pPr lvl="1"/>
            <a:r>
              <a:rPr lang="en-US" dirty="0"/>
              <a:t>Must have enough detail to decide whether or not you’ve reached the </a:t>
            </a:r>
            <a:r>
              <a:rPr lang="en-US" b="1" u="sng" dirty="0">
                <a:solidFill>
                  <a:srgbClr val="7030A0"/>
                </a:solidFill>
              </a:rPr>
              <a:t>goal state</a:t>
            </a:r>
          </a:p>
          <a:p>
            <a:pPr lvl="1"/>
            <a:r>
              <a:rPr lang="en-US" dirty="0"/>
              <a:t>Often but not always: “defining the state” and “defining the transition model” are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167362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4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state definition: Romania</a:t>
            </a:r>
          </a:p>
        </p:txBody>
      </p:sp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2540" y="2217182"/>
            <a:ext cx="7524038" cy="4521548"/>
          </a:xfrm>
          <a:prstGeom prst="rect">
            <a:avLst/>
          </a:prstGeom>
          <a:noFill/>
          <a:ln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5774" y="1143001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On vacation in Romania; currently in Arad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Flight leaves tomorrow from Bucharest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6874" y="388381"/>
            <a:ext cx="23306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5593" y="2057401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state </a:t>
            </a:r>
            <a:r>
              <a:rPr lang="en-US" sz="2400" dirty="0"/>
              <a:t>= name of the city</a:t>
            </a:r>
            <a:r>
              <a:rPr lang="en-US" sz="2400" b="1" dirty="0">
                <a:solidFill>
                  <a:srgbClr val="CC0099"/>
                </a:solidFill>
              </a:rPr>
              <a:t>  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Sum of edge costs (total distance traveled)</a:t>
            </a:r>
          </a:p>
        </p:txBody>
      </p:sp>
    </p:spTree>
    <p:extLst>
      <p:ext uri="{BB962C8B-B14F-4D97-AF65-F5344CB8AC3E}">
        <p14:creationId xmlns:p14="http://schemas.microsoft.com/office/powerpoint/2010/main" val="62086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28" y="64044"/>
            <a:ext cx="10515600" cy="1325563"/>
          </a:xfrm>
        </p:spPr>
        <p:txBody>
          <a:bodyPr/>
          <a:lstStyle/>
          <a:p>
            <a:r>
              <a:rPr lang="en-US" dirty="0"/>
              <a:t>Example of state definition: Maze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442" y="1828799"/>
            <a:ext cx="5462887" cy="384673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State</a:t>
            </a:r>
            <a:r>
              <a:rPr lang="en-US" sz="2400" b="1" dirty="0"/>
              <a:t> = (</a:t>
            </a:r>
            <a:r>
              <a:rPr lang="en-US" sz="2400" b="1" dirty="0" err="1"/>
              <a:t>x,y</a:t>
            </a:r>
            <a:r>
              <a:rPr lang="en-US" sz="2400" b="1" dirty="0"/>
              <a:t>)</a:t>
            </a:r>
            <a:r>
              <a:rPr lang="en-US" sz="2400" dirty="0"/>
              <a:t>, current position of the agent</a:t>
            </a:r>
          </a:p>
        </p:txBody>
      </p:sp>
      <p:sp>
        <p:nvSpPr>
          <p:cNvPr id="5" name="Down Arrow 4"/>
          <p:cNvSpPr/>
          <p:nvPr/>
        </p:nvSpPr>
        <p:spPr>
          <a:xfrm>
            <a:off x="6564469" y="2057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1" y="1371601"/>
            <a:ext cx="72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Initial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9252533" y="47625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61137" y="4572001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Goal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233" y="2438401"/>
            <a:ext cx="2667000" cy="270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671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51" y="1561674"/>
            <a:ext cx="3790360" cy="46788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visit every city in the United States</a:t>
            </a:r>
          </a:p>
          <a:p>
            <a:r>
              <a:rPr lang="en-US" dirty="0"/>
              <a:t>Path cost: total miles traveled</a:t>
            </a:r>
          </a:p>
          <a:p>
            <a:r>
              <a:rPr lang="en-US" dirty="0"/>
              <a:t>Initial state: Champaign, IL</a:t>
            </a:r>
          </a:p>
          <a:p>
            <a:r>
              <a:rPr lang="en-US" dirty="0"/>
              <a:t>Action: travel from one city to another</a:t>
            </a:r>
          </a:p>
          <a:p>
            <a:r>
              <a:rPr lang="en-US" dirty="0"/>
              <a:t>Transition model: when you visit a city, mark it as “visited.”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5" y="1395168"/>
            <a:ext cx="8593188" cy="53878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48347E-146D-7A4D-99F9-8BFADECB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197857"/>
            <a:ext cx="10515600" cy="1325563"/>
          </a:xfrm>
        </p:spPr>
        <p:txBody>
          <a:bodyPr/>
          <a:lstStyle/>
          <a:p>
            <a:r>
              <a:rPr lang="en-US" dirty="0"/>
              <a:t>Example of state definition: Traveling salesman problem</a:t>
            </a:r>
          </a:p>
        </p:txBody>
      </p:sp>
    </p:spTree>
    <p:extLst>
      <p:ext uri="{BB962C8B-B14F-4D97-AF65-F5344CB8AC3E}">
        <p14:creationId xmlns:p14="http://schemas.microsoft.com/office/powerpoint/2010/main" val="216117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44" y="197857"/>
            <a:ext cx="10515600" cy="1325563"/>
          </a:xfrm>
        </p:spPr>
        <p:txBody>
          <a:bodyPr/>
          <a:lstStyle/>
          <a:p>
            <a:r>
              <a:rPr lang="en-US" dirty="0"/>
              <a:t>Example of state definition: Traveling salesman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06" y="2230242"/>
            <a:ext cx="5190889" cy="38467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state</a:t>
            </a:r>
            <a:r>
              <a:rPr lang="en-US" b="1" dirty="0"/>
              <a:t> = (agent, goals)</a:t>
            </a:r>
          </a:p>
          <a:p>
            <a:pPr lvl="1"/>
            <a:r>
              <a:rPr lang="en-US" sz="2800" b="1" dirty="0">
                <a:solidFill>
                  <a:srgbClr val="CC0099"/>
                </a:solidFill>
              </a:rPr>
              <a:t>agent</a:t>
            </a:r>
            <a:r>
              <a:rPr lang="en-US" sz="2800" b="1" dirty="0"/>
              <a:t> = (</a:t>
            </a:r>
            <a:r>
              <a:rPr lang="en-US" sz="2800" b="1" dirty="0" err="1"/>
              <a:t>agent_x,agent_y</a:t>
            </a:r>
            <a:r>
              <a:rPr lang="en-US" sz="2800" b="1" dirty="0"/>
              <a:t>)</a:t>
            </a:r>
            <a:r>
              <a:rPr lang="en-US" sz="2800" dirty="0"/>
              <a:t> is current position of the agent</a:t>
            </a:r>
            <a:endParaRPr lang="en-US" sz="2800" b="1" dirty="0"/>
          </a:p>
          <a:p>
            <a:pPr lvl="1"/>
            <a:r>
              <a:rPr lang="en-US" sz="2800" b="1" dirty="0">
                <a:solidFill>
                  <a:srgbClr val="CC0099"/>
                </a:solidFill>
              </a:rPr>
              <a:t>goals</a:t>
            </a:r>
            <a:r>
              <a:rPr lang="en-US" sz="2800" b="1" dirty="0"/>
              <a:t> = [goal[0], goal[1], …]</a:t>
            </a:r>
            <a:r>
              <a:rPr lang="en-US" sz="2800" dirty="0"/>
              <a:t> lists the  goals that have not yet been reached</a:t>
            </a:r>
            <a:endParaRPr lang="en-US" sz="2800" b="1" dirty="0"/>
          </a:p>
          <a:p>
            <a:pPr lvl="2"/>
            <a:r>
              <a:rPr lang="en-US" sz="2800" b="1" dirty="0">
                <a:solidFill>
                  <a:srgbClr val="CC0099"/>
                </a:solidFill>
              </a:rPr>
              <a:t>goal[</a:t>
            </a:r>
            <a:r>
              <a:rPr lang="en-US" sz="2800" b="1" dirty="0" err="1">
                <a:solidFill>
                  <a:srgbClr val="CC0099"/>
                </a:solidFill>
              </a:rPr>
              <a:t>i</a:t>
            </a:r>
            <a:r>
              <a:rPr lang="en-US" sz="2800" b="1" dirty="0">
                <a:solidFill>
                  <a:srgbClr val="CC0099"/>
                </a:solidFill>
              </a:rPr>
              <a:t>]</a:t>
            </a:r>
            <a:r>
              <a:rPr lang="en-US" sz="2800" b="1" dirty="0"/>
              <a:t> = (</a:t>
            </a:r>
            <a:r>
              <a:rPr lang="en-US" sz="2800" b="1" dirty="0" err="1"/>
              <a:t>goal_x</a:t>
            </a:r>
            <a:r>
              <a:rPr lang="en-US" sz="2800" b="1" dirty="0"/>
              <a:t>, </a:t>
            </a:r>
            <a:r>
              <a:rPr lang="en-US" sz="2800" b="1" dirty="0" err="1"/>
              <a:t>goal_y</a:t>
            </a:r>
            <a:r>
              <a:rPr lang="en-US" sz="2800" b="1" dirty="0"/>
              <a:t>)</a:t>
            </a:r>
            <a:r>
              <a:rPr lang="en-US" sz="2800" dirty="0"/>
              <a:t> tells the location  of the </a:t>
            </a:r>
            <a:r>
              <a:rPr lang="en-US" sz="2800" dirty="0" err="1"/>
              <a:t>i’th</a:t>
            </a:r>
            <a:r>
              <a:rPr lang="en-US" sz="2800" dirty="0"/>
              <a:t> remaining goal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B2D7F-C04D-E94C-A6D7-FFA35DF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33" y="2310979"/>
            <a:ext cx="6606724" cy="306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3E5F95-75A3-B74C-A10C-9A7D6B8F0354}"/>
              </a:ext>
            </a:extLst>
          </p:cNvPr>
          <p:cNvSpPr/>
          <p:nvPr/>
        </p:nvSpPr>
        <p:spPr>
          <a:xfrm>
            <a:off x="5528633" y="5346249"/>
            <a:ext cx="6606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Solving TSP using a branch-and-bound algorithm.  CC-BY-SA 3.0, Saurabh Harsh, 2012, https://</a:t>
            </a:r>
            <a:r>
              <a:rPr lang="en-US" sz="1600" dirty="0" err="1"/>
              <a:t>commons.wikimedia.org</a:t>
            </a:r>
            <a:r>
              <a:rPr lang="en-US" sz="1600" dirty="0"/>
              <a:t>/wiki/</a:t>
            </a:r>
            <a:r>
              <a:rPr lang="en-US" sz="1600" dirty="0" err="1"/>
              <a:t>File:Branchbound.gif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806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2988</Words>
  <Application>Microsoft Macintosh PowerPoint</Application>
  <PresentationFormat>Widescreen</PresentationFormat>
  <Paragraphs>535</Paragraphs>
  <Slides>46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CS440/ECE 448 Lecture 2: Breadth-First Search</vt:lpstr>
      <vt:lpstr>Outline of today’s lecture</vt:lpstr>
      <vt:lpstr>Search</vt:lpstr>
      <vt:lpstr>Search problem components</vt:lpstr>
      <vt:lpstr>Knowledge Representation: State</vt:lpstr>
      <vt:lpstr>Example of state definition: Romania</vt:lpstr>
      <vt:lpstr>Example of state definition: Maze solving</vt:lpstr>
      <vt:lpstr>Example of state definition: Traveling salesman problem</vt:lpstr>
      <vt:lpstr>Example of state definition: Traveling salesman problem</vt:lpstr>
      <vt:lpstr>Outline of today’s lecture</vt:lpstr>
      <vt:lpstr>How does this problem differ from every problem you’ve ever seen before?</vt:lpstr>
      <vt:lpstr>First data structure: Frontier</vt:lpstr>
      <vt:lpstr>Example: Romania</vt:lpstr>
      <vt:lpstr>Search step 0</vt:lpstr>
      <vt:lpstr>Search step 1</vt:lpstr>
      <vt:lpstr>Tree Search: Basic idea</vt:lpstr>
      <vt:lpstr>Nodes vs. States</vt:lpstr>
      <vt:lpstr>Search step 1</vt:lpstr>
      <vt:lpstr>Search step 2 Expand Sibiu</vt:lpstr>
      <vt:lpstr>Search step 2 Expanded Sibiu</vt:lpstr>
      <vt:lpstr>Tree Search: Computational Complexity</vt:lpstr>
      <vt:lpstr>Search step 0</vt:lpstr>
      <vt:lpstr>Search step 1</vt:lpstr>
      <vt:lpstr>Search step 2</vt:lpstr>
      <vt:lpstr>Search step 3: expand Zerind</vt:lpstr>
      <vt:lpstr>Whoa… from Zerind, we can reach Oradea with a total path cost  of only 75+71=146</vt:lpstr>
      <vt:lpstr>Third data structure: Explored Dictionary</vt:lpstr>
      <vt:lpstr>PowerPoint Presentation</vt:lpstr>
      <vt:lpstr>Search step 3: expanded Zerind</vt:lpstr>
      <vt:lpstr>Outline of today’s lecture</vt:lpstr>
      <vt:lpstr>In which order should you pick nodes from the frontier?</vt:lpstr>
      <vt:lpstr>BFS: Frontier = FIFO </vt:lpstr>
      <vt:lpstr>BFS: Frontier = FIFO </vt:lpstr>
      <vt:lpstr>BFS: Frontier = FIFO </vt:lpstr>
      <vt:lpstr>BFS: Frontier = FIFO </vt:lpstr>
      <vt:lpstr>BFS: Frontier = FIFO </vt:lpstr>
      <vt:lpstr>BFS: Frontier = FIFO</vt:lpstr>
      <vt:lpstr>BFS: How to do it </vt:lpstr>
      <vt:lpstr>Depth-first  search (DFS)</vt:lpstr>
      <vt:lpstr>Analysis of search strategies</vt:lpstr>
      <vt:lpstr>Properties of breadth-first search</vt:lpstr>
      <vt:lpstr>Properties of depth-first search</vt:lpstr>
      <vt:lpstr>Outline of today’s lecture</vt:lpstr>
      <vt:lpstr>Minimum Spanning Tree (MST)</vt:lpstr>
      <vt:lpstr>Kruskal’s Algorithm</vt:lpstr>
      <vt:lpstr>Outline of today’s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4: Search Intro</dc:title>
  <dc:creator>Mark Hasegawa-Johnson</dc:creator>
  <cp:lastModifiedBy>Hasegawa-Johnson, Mark Allan</cp:lastModifiedBy>
  <cp:revision>34</cp:revision>
  <cp:lastPrinted>2020-01-21T21:03:15Z</cp:lastPrinted>
  <dcterms:created xsi:type="dcterms:W3CDTF">2017-09-07T01:18:28Z</dcterms:created>
  <dcterms:modified xsi:type="dcterms:W3CDTF">2021-01-24T19:21:35Z</dcterms:modified>
</cp:coreProperties>
</file>