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7" r:id="rId2"/>
    <p:sldId id="336" r:id="rId3"/>
    <p:sldId id="298" r:id="rId4"/>
    <p:sldId id="299" r:id="rId5"/>
    <p:sldId id="332" r:id="rId6"/>
    <p:sldId id="300" r:id="rId7"/>
    <p:sldId id="333" r:id="rId8"/>
    <p:sldId id="301" r:id="rId9"/>
    <p:sldId id="303" r:id="rId10"/>
    <p:sldId id="337" r:id="rId11"/>
    <p:sldId id="304" r:id="rId12"/>
    <p:sldId id="305" r:id="rId13"/>
    <p:sldId id="334" r:id="rId14"/>
    <p:sldId id="335" r:id="rId15"/>
    <p:sldId id="338" r:id="rId16"/>
    <p:sldId id="345" r:id="rId17"/>
    <p:sldId id="346" r:id="rId18"/>
    <p:sldId id="339" r:id="rId19"/>
    <p:sldId id="291" r:id="rId20"/>
    <p:sldId id="306" r:id="rId21"/>
    <p:sldId id="320" r:id="rId22"/>
    <p:sldId id="295" r:id="rId23"/>
    <p:sldId id="327" r:id="rId24"/>
    <p:sldId id="340" r:id="rId25"/>
    <p:sldId id="341" r:id="rId26"/>
    <p:sldId id="347" r:id="rId27"/>
    <p:sldId id="344" r:id="rId28"/>
    <p:sldId id="265" r:id="rId29"/>
    <p:sldId id="269" r:id="rId30"/>
    <p:sldId id="268" r:id="rId31"/>
    <p:sldId id="266" r:id="rId32"/>
    <p:sldId id="267" r:id="rId33"/>
    <p:sldId id="270" r:id="rId34"/>
    <p:sldId id="348" r:id="rId35"/>
    <p:sldId id="349" r:id="rId36"/>
    <p:sldId id="350" r:id="rId37"/>
  </p:sldIdLst>
  <p:sldSz cx="12192000" cy="6858000"/>
  <p:notesSz cx="7315200" cy="9601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480" autoAdjust="0"/>
    <p:restoredTop sz="94660"/>
  </p:normalViewPr>
  <p:slideViewPr>
    <p:cSldViewPr snapToGrid="0">
      <p:cViewPr varScale="1">
        <p:scale>
          <a:sx n="106" d="100"/>
          <a:sy n="106" d="100"/>
        </p:scale>
        <p:origin x="192" y="3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kumimoji="1" lang="ja-JP" alt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F3063029-7650-4ED9-8AA2-3208582088BE}" type="datetimeFigureOut">
              <a:rPr kumimoji="1" lang="ja-JP" altLang="en-US" smtClean="0"/>
              <a:t>2021/1/25</a:t>
            </a:fld>
            <a:endParaRPr kumimoji="1" lang="ja-JP" alt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ja-JP" alt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kumimoji="1" lang="ja-JP" alt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56869AA-7DDA-4BCA-A06F-D2FE6095579C}" type="slidenum">
              <a:rPr kumimoji="1" lang="ja-JP" altLang="en-US" smtClean="0"/>
              <a:t>‹#›</a:t>
            </a:fld>
            <a:endParaRPr kumimoji="1" lang="ja-JP" altLang="en-US"/>
          </a:p>
        </p:txBody>
      </p:sp>
    </p:spTree>
    <p:extLst>
      <p:ext uri="{BB962C8B-B14F-4D97-AF65-F5344CB8AC3E}">
        <p14:creationId xmlns:p14="http://schemas.microsoft.com/office/powerpoint/2010/main" val="8891539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endParaRPr lang="en-US"/>
          </a:p>
        </p:txBody>
      </p:sp>
      <p:sp>
        <p:nvSpPr>
          <p:cNvPr id="29700" name="Slide Number Placeholder 3"/>
          <p:cNvSpPr>
            <a:spLocks noGrp="1"/>
          </p:cNvSpPr>
          <p:nvPr>
            <p:ph type="sldNum" sz="quarter" idx="5"/>
          </p:nvPr>
        </p:nvSpPr>
        <p:spPr>
          <a:noFill/>
        </p:spPr>
        <p:txBody>
          <a:bodyPr/>
          <a:lstStyle/>
          <a:p>
            <a:fld id="{25AD7B03-BE14-45DB-B0F7-17EB6D027DC3}" type="slidenum">
              <a:rPr lang="en-US" smtClean="0">
                <a:latin typeface="Arial" pitchFamily="34" charset="0"/>
              </a:rPr>
              <a:pPr/>
              <a:t>1</a:t>
            </a:fld>
            <a:endParaRPr lang="en-US">
              <a:latin typeface="Arial" pitchFamily="34" charset="0"/>
            </a:endParaRPr>
          </a:p>
        </p:txBody>
      </p:sp>
    </p:spTree>
    <p:extLst>
      <p:ext uri="{BB962C8B-B14F-4D97-AF65-F5344CB8AC3E}">
        <p14:creationId xmlns:p14="http://schemas.microsoft.com/office/powerpoint/2010/main" val="2462965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DC2846-0C32-4711-B63B-3E5F5C709C71}" type="slidenum">
              <a:rPr lang="en-US" smtClean="0"/>
              <a:pPr/>
              <a:t>19</a:t>
            </a:fld>
            <a:endParaRPr lang="en-US"/>
          </a:p>
        </p:txBody>
      </p:sp>
    </p:spTree>
    <p:extLst>
      <p:ext uri="{BB962C8B-B14F-4D97-AF65-F5344CB8AC3E}">
        <p14:creationId xmlns:p14="http://schemas.microsoft.com/office/powerpoint/2010/main" val="3462953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54576A-F041-465B-B05C-90CC0BF4FA50}" type="slidenum">
              <a:rPr lang="en-US" smtClean="0"/>
              <a:pPr/>
              <a:t>29</a:t>
            </a:fld>
            <a:endParaRPr lang="en-US"/>
          </a:p>
        </p:txBody>
      </p:sp>
    </p:spTree>
    <p:extLst>
      <p:ext uri="{BB962C8B-B14F-4D97-AF65-F5344CB8AC3E}">
        <p14:creationId xmlns:p14="http://schemas.microsoft.com/office/powerpoint/2010/main" val="2840765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54576A-F041-465B-B05C-90CC0BF4FA50}" type="slidenum">
              <a:rPr lang="en-US" smtClean="0"/>
              <a:pPr/>
              <a:t>30</a:t>
            </a:fld>
            <a:endParaRPr lang="en-US"/>
          </a:p>
        </p:txBody>
      </p:sp>
    </p:spTree>
    <p:extLst>
      <p:ext uri="{BB962C8B-B14F-4D97-AF65-F5344CB8AC3E}">
        <p14:creationId xmlns:p14="http://schemas.microsoft.com/office/powerpoint/2010/main" val="3655897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Episodic: The agent's experience is divided into atomic “episodes,” and the choice of action in each episode depends only on the episode itself</a:t>
            </a:r>
          </a:p>
          <a:p>
            <a:endParaRPr lang="en-US" dirty="0"/>
          </a:p>
        </p:txBody>
      </p:sp>
      <p:sp>
        <p:nvSpPr>
          <p:cNvPr id="4" name="Slide Number Placeholder 3"/>
          <p:cNvSpPr>
            <a:spLocks noGrp="1"/>
          </p:cNvSpPr>
          <p:nvPr>
            <p:ph type="sldNum" sz="quarter" idx="10"/>
          </p:nvPr>
        </p:nvSpPr>
        <p:spPr/>
        <p:txBody>
          <a:bodyPr/>
          <a:lstStyle/>
          <a:p>
            <a:fld id="{2754576A-F041-465B-B05C-90CC0BF4FA50}" type="slidenum">
              <a:rPr lang="en-US" smtClean="0"/>
              <a:pPr/>
              <a:t>32</a:t>
            </a:fld>
            <a:endParaRPr lang="en-US"/>
          </a:p>
        </p:txBody>
      </p:sp>
    </p:spTree>
    <p:extLst>
      <p:ext uri="{BB962C8B-B14F-4D97-AF65-F5344CB8AC3E}">
        <p14:creationId xmlns:p14="http://schemas.microsoft.com/office/powerpoint/2010/main" val="513116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54576A-F041-465B-B05C-90CC0BF4FA50}" type="slidenum">
              <a:rPr lang="en-US" smtClean="0"/>
              <a:pPr/>
              <a:t>33</a:t>
            </a:fld>
            <a:endParaRPr lang="en-US"/>
          </a:p>
        </p:txBody>
      </p:sp>
    </p:spTree>
    <p:extLst>
      <p:ext uri="{BB962C8B-B14F-4D97-AF65-F5344CB8AC3E}">
        <p14:creationId xmlns:p14="http://schemas.microsoft.com/office/powerpoint/2010/main" val="135238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54576A-F041-465B-B05C-90CC0BF4FA50}" type="slidenum">
              <a:rPr lang="en-US" smtClean="0"/>
              <a:pPr/>
              <a:t>34</a:t>
            </a:fld>
            <a:endParaRPr lang="en-US"/>
          </a:p>
        </p:txBody>
      </p:sp>
    </p:spTree>
    <p:extLst>
      <p:ext uri="{BB962C8B-B14F-4D97-AF65-F5344CB8AC3E}">
        <p14:creationId xmlns:p14="http://schemas.microsoft.com/office/powerpoint/2010/main" val="2015680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kumimoji="1" lang="en-US" altLang="ja-JP"/>
              <a:t>Click to edit Master title style</a:t>
            </a:r>
            <a:endParaRPr kumimoji="1" lang="ja-JP" alt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en-US" altLang="ja-JP"/>
              <a:t>Click to edit Master subtitle style</a:t>
            </a:r>
            <a:endParaRPr kumimoji="1" lang="ja-JP" altLang="en-US"/>
          </a:p>
        </p:txBody>
      </p:sp>
      <p:sp>
        <p:nvSpPr>
          <p:cNvPr id="4" name="Date Placeholder 3"/>
          <p:cNvSpPr>
            <a:spLocks noGrp="1"/>
          </p:cNvSpPr>
          <p:nvPr>
            <p:ph type="dt" sz="half" idx="10"/>
          </p:nvPr>
        </p:nvSpPr>
        <p:spPr/>
        <p:txBody>
          <a:bodyPr/>
          <a:lstStyle/>
          <a:p>
            <a:fld id="{01EEACF2-E275-4497-ADEE-08F8588BE6E6}" type="datetimeFigureOut">
              <a:rPr kumimoji="1" lang="ja-JP" altLang="en-US" smtClean="0"/>
              <a:t>2021/1/25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634F13B-9898-436D-ADE6-1AFCE0ED4B59}" type="slidenum">
              <a:rPr kumimoji="1" lang="ja-JP" altLang="en-US" smtClean="0"/>
              <a:t>‹#›</a:t>
            </a:fld>
            <a:endParaRPr kumimoji="1" lang="ja-JP" altLang="en-US"/>
          </a:p>
        </p:txBody>
      </p:sp>
    </p:spTree>
    <p:extLst>
      <p:ext uri="{BB962C8B-B14F-4D97-AF65-F5344CB8AC3E}">
        <p14:creationId xmlns:p14="http://schemas.microsoft.com/office/powerpoint/2010/main" val="2466341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a:t>Click to edit Master title style</a:t>
            </a:r>
            <a:endParaRPr kumimoji="1" lang="ja-JP" altLang="en-US"/>
          </a:p>
        </p:txBody>
      </p:sp>
      <p:sp>
        <p:nvSpPr>
          <p:cNvPr id="3" name="Vertical Text Placeholder 2"/>
          <p:cNvSpPr>
            <a:spLocks noGrp="1"/>
          </p:cNvSpPr>
          <p:nvPr>
            <p:ph type="body" orient="vert" idx="1"/>
          </p:nvPr>
        </p:nvSpPr>
        <p:spPr/>
        <p:txBody>
          <a:bodyPr vert="eaVert"/>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Date Placeholder 3"/>
          <p:cNvSpPr>
            <a:spLocks noGrp="1"/>
          </p:cNvSpPr>
          <p:nvPr>
            <p:ph type="dt" sz="half" idx="10"/>
          </p:nvPr>
        </p:nvSpPr>
        <p:spPr/>
        <p:txBody>
          <a:bodyPr/>
          <a:lstStyle/>
          <a:p>
            <a:fld id="{01EEACF2-E275-4497-ADEE-08F8588BE6E6}" type="datetimeFigureOut">
              <a:rPr kumimoji="1" lang="ja-JP" altLang="en-US" smtClean="0"/>
              <a:t>2021/1/25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634F13B-9898-436D-ADE6-1AFCE0ED4B59}" type="slidenum">
              <a:rPr kumimoji="1" lang="ja-JP" altLang="en-US" smtClean="0"/>
              <a:t>‹#›</a:t>
            </a:fld>
            <a:endParaRPr kumimoji="1" lang="ja-JP" altLang="en-US"/>
          </a:p>
        </p:txBody>
      </p:sp>
    </p:spTree>
    <p:extLst>
      <p:ext uri="{BB962C8B-B14F-4D97-AF65-F5344CB8AC3E}">
        <p14:creationId xmlns:p14="http://schemas.microsoft.com/office/powerpoint/2010/main" val="257929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kumimoji="1" lang="en-US" altLang="ja-JP"/>
              <a:t>Click to edit Master title style</a:t>
            </a:r>
            <a:endParaRPr kumimoji="1" lang="ja-JP" alt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Date Placeholder 3"/>
          <p:cNvSpPr>
            <a:spLocks noGrp="1"/>
          </p:cNvSpPr>
          <p:nvPr>
            <p:ph type="dt" sz="half" idx="10"/>
          </p:nvPr>
        </p:nvSpPr>
        <p:spPr/>
        <p:txBody>
          <a:bodyPr/>
          <a:lstStyle/>
          <a:p>
            <a:fld id="{01EEACF2-E275-4497-ADEE-08F8588BE6E6}" type="datetimeFigureOut">
              <a:rPr kumimoji="1" lang="ja-JP" altLang="en-US" smtClean="0"/>
              <a:t>2021/1/25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634F13B-9898-436D-ADE6-1AFCE0ED4B59}" type="slidenum">
              <a:rPr kumimoji="1" lang="ja-JP" altLang="en-US" smtClean="0"/>
              <a:t>‹#›</a:t>
            </a:fld>
            <a:endParaRPr kumimoji="1" lang="ja-JP" altLang="en-US"/>
          </a:p>
        </p:txBody>
      </p:sp>
    </p:spTree>
    <p:extLst>
      <p:ext uri="{BB962C8B-B14F-4D97-AF65-F5344CB8AC3E}">
        <p14:creationId xmlns:p14="http://schemas.microsoft.com/office/powerpoint/2010/main" val="589106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a:t>Click to edit Master title style</a:t>
            </a:r>
            <a:endParaRPr kumimoji="1" lang="ja-JP" altLang="en-US"/>
          </a:p>
        </p:txBody>
      </p:sp>
      <p:sp>
        <p:nvSpPr>
          <p:cNvPr id="3" name="Content Placeholder 2"/>
          <p:cNvSpPr>
            <a:spLocks noGrp="1"/>
          </p:cNvSpPr>
          <p:nvPr>
            <p:ph idx="1"/>
          </p:nvPr>
        </p:nvSpPr>
        <p:spPr/>
        <p:txBody>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Date Placeholder 3"/>
          <p:cNvSpPr>
            <a:spLocks noGrp="1"/>
          </p:cNvSpPr>
          <p:nvPr>
            <p:ph type="dt" sz="half" idx="10"/>
          </p:nvPr>
        </p:nvSpPr>
        <p:spPr/>
        <p:txBody>
          <a:bodyPr/>
          <a:lstStyle/>
          <a:p>
            <a:fld id="{01EEACF2-E275-4497-ADEE-08F8588BE6E6}" type="datetimeFigureOut">
              <a:rPr kumimoji="1" lang="ja-JP" altLang="en-US" smtClean="0"/>
              <a:t>2021/1/25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634F13B-9898-436D-ADE6-1AFCE0ED4B59}" type="slidenum">
              <a:rPr kumimoji="1" lang="ja-JP" altLang="en-US" smtClean="0"/>
              <a:t>‹#›</a:t>
            </a:fld>
            <a:endParaRPr kumimoji="1" lang="ja-JP" altLang="en-US"/>
          </a:p>
        </p:txBody>
      </p:sp>
    </p:spTree>
    <p:extLst>
      <p:ext uri="{BB962C8B-B14F-4D97-AF65-F5344CB8AC3E}">
        <p14:creationId xmlns:p14="http://schemas.microsoft.com/office/powerpoint/2010/main" val="2208780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kumimoji="1" lang="en-US" altLang="ja-JP"/>
              <a:t>Click to edit Master title style</a:t>
            </a:r>
            <a:endParaRPr kumimoji="1" lang="ja-JP" alt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en-US" altLang="ja-JP"/>
              <a:t>Click to edit Master text styles</a:t>
            </a:r>
          </a:p>
        </p:txBody>
      </p:sp>
      <p:sp>
        <p:nvSpPr>
          <p:cNvPr id="4" name="Date Placeholder 3"/>
          <p:cNvSpPr>
            <a:spLocks noGrp="1"/>
          </p:cNvSpPr>
          <p:nvPr>
            <p:ph type="dt" sz="half" idx="10"/>
          </p:nvPr>
        </p:nvSpPr>
        <p:spPr/>
        <p:txBody>
          <a:bodyPr/>
          <a:lstStyle/>
          <a:p>
            <a:fld id="{01EEACF2-E275-4497-ADEE-08F8588BE6E6}" type="datetimeFigureOut">
              <a:rPr kumimoji="1" lang="ja-JP" altLang="en-US" smtClean="0"/>
              <a:t>2021/1/25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634F13B-9898-436D-ADE6-1AFCE0ED4B59}" type="slidenum">
              <a:rPr kumimoji="1" lang="ja-JP" altLang="en-US" smtClean="0"/>
              <a:t>‹#›</a:t>
            </a:fld>
            <a:endParaRPr kumimoji="1" lang="ja-JP" altLang="en-US"/>
          </a:p>
        </p:txBody>
      </p:sp>
    </p:spTree>
    <p:extLst>
      <p:ext uri="{BB962C8B-B14F-4D97-AF65-F5344CB8AC3E}">
        <p14:creationId xmlns:p14="http://schemas.microsoft.com/office/powerpoint/2010/main" val="1104017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a:t>Click to edit Master title style</a:t>
            </a:r>
            <a:endParaRPr kumimoji="1" lang="ja-JP" altLang="en-US"/>
          </a:p>
        </p:txBody>
      </p:sp>
      <p:sp>
        <p:nvSpPr>
          <p:cNvPr id="3" name="Content Placeholder 2"/>
          <p:cNvSpPr>
            <a:spLocks noGrp="1"/>
          </p:cNvSpPr>
          <p:nvPr>
            <p:ph sz="half" idx="1"/>
          </p:nvPr>
        </p:nvSpPr>
        <p:spPr>
          <a:xfrm>
            <a:off x="838200" y="1825625"/>
            <a:ext cx="5181600" cy="4351338"/>
          </a:xfrm>
        </p:spPr>
        <p:txBody>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Content Placeholder 3"/>
          <p:cNvSpPr>
            <a:spLocks noGrp="1"/>
          </p:cNvSpPr>
          <p:nvPr>
            <p:ph sz="half" idx="2"/>
          </p:nvPr>
        </p:nvSpPr>
        <p:spPr>
          <a:xfrm>
            <a:off x="6172200" y="1825625"/>
            <a:ext cx="5181600" cy="4351338"/>
          </a:xfrm>
        </p:spPr>
        <p:txBody>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5" name="Date Placeholder 4"/>
          <p:cNvSpPr>
            <a:spLocks noGrp="1"/>
          </p:cNvSpPr>
          <p:nvPr>
            <p:ph type="dt" sz="half" idx="10"/>
          </p:nvPr>
        </p:nvSpPr>
        <p:spPr/>
        <p:txBody>
          <a:bodyPr/>
          <a:lstStyle/>
          <a:p>
            <a:fld id="{01EEACF2-E275-4497-ADEE-08F8588BE6E6}" type="datetimeFigureOut">
              <a:rPr kumimoji="1" lang="ja-JP" altLang="en-US" smtClean="0"/>
              <a:t>2021/1/25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634F13B-9898-436D-ADE6-1AFCE0ED4B59}" type="slidenum">
              <a:rPr kumimoji="1" lang="ja-JP" altLang="en-US" smtClean="0"/>
              <a:t>‹#›</a:t>
            </a:fld>
            <a:endParaRPr kumimoji="1" lang="ja-JP" altLang="en-US"/>
          </a:p>
        </p:txBody>
      </p:sp>
    </p:spTree>
    <p:extLst>
      <p:ext uri="{BB962C8B-B14F-4D97-AF65-F5344CB8AC3E}">
        <p14:creationId xmlns:p14="http://schemas.microsoft.com/office/powerpoint/2010/main" val="2219887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kumimoji="1" lang="en-US" altLang="ja-JP"/>
              <a:t>Click to edit Master title style</a:t>
            </a:r>
            <a:endParaRPr kumimoji="1" lang="ja-JP" alt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7" name="Date Placeholder 6"/>
          <p:cNvSpPr>
            <a:spLocks noGrp="1"/>
          </p:cNvSpPr>
          <p:nvPr>
            <p:ph type="dt" sz="half" idx="10"/>
          </p:nvPr>
        </p:nvSpPr>
        <p:spPr/>
        <p:txBody>
          <a:bodyPr/>
          <a:lstStyle/>
          <a:p>
            <a:fld id="{01EEACF2-E275-4497-ADEE-08F8588BE6E6}" type="datetimeFigureOut">
              <a:rPr kumimoji="1" lang="ja-JP" altLang="en-US" smtClean="0"/>
              <a:t>2021/1/25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634F13B-9898-436D-ADE6-1AFCE0ED4B59}" type="slidenum">
              <a:rPr kumimoji="1" lang="ja-JP" altLang="en-US" smtClean="0"/>
              <a:t>‹#›</a:t>
            </a:fld>
            <a:endParaRPr kumimoji="1" lang="ja-JP" altLang="en-US"/>
          </a:p>
        </p:txBody>
      </p:sp>
    </p:spTree>
    <p:extLst>
      <p:ext uri="{BB962C8B-B14F-4D97-AF65-F5344CB8AC3E}">
        <p14:creationId xmlns:p14="http://schemas.microsoft.com/office/powerpoint/2010/main" val="1247492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a:t>Click to edit Master title style</a:t>
            </a:r>
            <a:endParaRPr kumimoji="1" lang="ja-JP" altLang="en-US"/>
          </a:p>
        </p:txBody>
      </p:sp>
      <p:sp>
        <p:nvSpPr>
          <p:cNvPr id="3" name="Date Placeholder 2"/>
          <p:cNvSpPr>
            <a:spLocks noGrp="1"/>
          </p:cNvSpPr>
          <p:nvPr>
            <p:ph type="dt" sz="half" idx="10"/>
          </p:nvPr>
        </p:nvSpPr>
        <p:spPr/>
        <p:txBody>
          <a:bodyPr/>
          <a:lstStyle/>
          <a:p>
            <a:fld id="{01EEACF2-E275-4497-ADEE-08F8588BE6E6}" type="datetimeFigureOut">
              <a:rPr kumimoji="1" lang="ja-JP" altLang="en-US" smtClean="0"/>
              <a:t>2021/1/25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634F13B-9898-436D-ADE6-1AFCE0ED4B59}" type="slidenum">
              <a:rPr kumimoji="1" lang="ja-JP" altLang="en-US" smtClean="0"/>
              <a:t>‹#›</a:t>
            </a:fld>
            <a:endParaRPr kumimoji="1" lang="ja-JP" altLang="en-US"/>
          </a:p>
        </p:txBody>
      </p:sp>
    </p:spTree>
    <p:extLst>
      <p:ext uri="{BB962C8B-B14F-4D97-AF65-F5344CB8AC3E}">
        <p14:creationId xmlns:p14="http://schemas.microsoft.com/office/powerpoint/2010/main" val="4208100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EEACF2-E275-4497-ADEE-08F8588BE6E6}" type="datetimeFigureOut">
              <a:rPr kumimoji="1" lang="ja-JP" altLang="en-US" smtClean="0"/>
              <a:t>2021/1/25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634F13B-9898-436D-ADE6-1AFCE0ED4B59}" type="slidenum">
              <a:rPr kumimoji="1" lang="ja-JP" altLang="en-US" smtClean="0"/>
              <a:t>‹#›</a:t>
            </a:fld>
            <a:endParaRPr kumimoji="1" lang="ja-JP" altLang="en-US"/>
          </a:p>
        </p:txBody>
      </p:sp>
    </p:spTree>
    <p:extLst>
      <p:ext uri="{BB962C8B-B14F-4D97-AF65-F5344CB8AC3E}">
        <p14:creationId xmlns:p14="http://schemas.microsoft.com/office/powerpoint/2010/main" val="76861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kumimoji="1" lang="en-US" altLang="ja-JP"/>
              <a:t>Click to edit Master title style</a:t>
            </a:r>
            <a:endParaRPr kumimoji="1" lang="ja-JP" alt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en-US" altLang="ja-JP"/>
              <a:t>Click to edit Master text styles</a:t>
            </a:r>
          </a:p>
        </p:txBody>
      </p:sp>
      <p:sp>
        <p:nvSpPr>
          <p:cNvPr id="5" name="Date Placeholder 4"/>
          <p:cNvSpPr>
            <a:spLocks noGrp="1"/>
          </p:cNvSpPr>
          <p:nvPr>
            <p:ph type="dt" sz="half" idx="10"/>
          </p:nvPr>
        </p:nvSpPr>
        <p:spPr/>
        <p:txBody>
          <a:bodyPr/>
          <a:lstStyle/>
          <a:p>
            <a:fld id="{01EEACF2-E275-4497-ADEE-08F8588BE6E6}" type="datetimeFigureOut">
              <a:rPr kumimoji="1" lang="ja-JP" altLang="en-US" smtClean="0"/>
              <a:t>2021/1/25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634F13B-9898-436D-ADE6-1AFCE0ED4B59}" type="slidenum">
              <a:rPr kumimoji="1" lang="ja-JP" altLang="en-US" smtClean="0"/>
              <a:t>‹#›</a:t>
            </a:fld>
            <a:endParaRPr kumimoji="1" lang="ja-JP" altLang="en-US"/>
          </a:p>
        </p:txBody>
      </p:sp>
    </p:spTree>
    <p:extLst>
      <p:ext uri="{BB962C8B-B14F-4D97-AF65-F5344CB8AC3E}">
        <p14:creationId xmlns:p14="http://schemas.microsoft.com/office/powerpoint/2010/main" val="71286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kumimoji="1" lang="en-US" altLang="ja-JP"/>
              <a:t>Click to edit Master title style</a:t>
            </a:r>
            <a:endParaRPr kumimoji="1" lang="ja-JP" alt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en-US" altLang="ja-JP"/>
              <a:t>Click to edit Master text styles</a:t>
            </a:r>
          </a:p>
        </p:txBody>
      </p:sp>
      <p:sp>
        <p:nvSpPr>
          <p:cNvPr id="5" name="Date Placeholder 4"/>
          <p:cNvSpPr>
            <a:spLocks noGrp="1"/>
          </p:cNvSpPr>
          <p:nvPr>
            <p:ph type="dt" sz="half" idx="10"/>
          </p:nvPr>
        </p:nvSpPr>
        <p:spPr/>
        <p:txBody>
          <a:bodyPr/>
          <a:lstStyle/>
          <a:p>
            <a:fld id="{01EEACF2-E275-4497-ADEE-08F8588BE6E6}" type="datetimeFigureOut">
              <a:rPr kumimoji="1" lang="ja-JP" altLang="en-US" smtClean="0"/>
              <a:t>2021/1/25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634F13B-9898-436D-ADE6-1AFCE0ED4B59}" type="slidenum">
              <a:rPr kumimoji="1" lang="ja-JP" altLang="en-US" smtClean="0"/>
              <a:t>‹#›</a:t>
            </a:fld>
            <a:endParaRPr kumimoji="1" lang="ja-JP" altLang="en-US"/>
          </a:p>
        </p:txBody>
      </p:sp>
    </p:spTree>
    <p:extLst>
      <p:ext uri="{BB962C8B-B14F-4D97-AF65-F5344CB8AC3E}">
        <p14:creationId xmlns:p14="http://schemas.microsoft.com/office/powerpoint/2010/main" val="79847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en-US" altLang="ja-JP"/>
              <a:t>Click to edit Master title style</a:t>
            </a:r>
            <a:endParaRPr kumimoji="1" lang="ja-JP" alt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EEACF2-E275-4497-ADEE-08F8588BE6E6}" type="datetimeFigureOut">
              <a:rPr kumimoji="1" lang="ja-JP" altLang="en-US" smtClean="0"/>
              <a:t>2021/1/25</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34F13B-9898-436D-ADE6-1AFCE0ED4B59}" type="slidenum">
              <a:rPr kumimoji="1" lang="ja-JP" altLang="en-US" smtClean="0"/>
              <a:t>‹#›</a:t>
            </a:fld>
            <a:endParaRPr kumimoji="1" lang="ja-JP" altLang="en-US"/>
          </a:p>
        </p:txBody>
      </p:sp>
    </p:spTree>
    <p:extLst>
      <p:ext uri="{BB962C8B-B14F-4D97-AF65-F5344CB8AC3E}">
        <p14:creationId xmlns:p14="http://schemas.microsoft.com/office/powerpoint/2010/main" val="638819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hyperlink" Target="https://courses.engr.illinois.edu/ece448/sp2021/"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4.gif"/></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compass2g.illinois.edu/" TargetMode="External"/><Relationship Id="rId2" Type="http://schemas.openxmlformats.org/officeDocument/2006/relationships/hyperlink" Target="https://www.gradescope.com/" TargetMode="External"/><Relationship Id="rId1" Type="http://schemas.openxmlformats.org/officeDocument/2006/relationships/slideLayout" Target="../slideLayouts/slideLayout2.xml"/><Relationship Id="rId5" Type="http://schemas.openxmlformats.org/officeDocument/2006/relationships/hyperlink" Target="https://mediaspace.illinois.edu/" TargetMode="External"/><Relationship Id="rId4" Type="http://schemas.openxmlformats.org/officeDocument/2006/relationships/hyperlink" Target="https://piazza.com/"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838200" y="440539"/>
            <a:ext cx="10515600" cy="1325563"/>
          </a:xfrm>
        </p:spPr>
        <p:txBody>
          <a:bodyPr/>
          <a:lstStyle/>
          <a:p>
            <a:r>
              <a:rPr lang="en-US" dirty="0"/>
              <a:t>CS440/ECE448: Artificial Intelligence</a:t>
            </a:r>
            <a:br>
              <a:rPr lang="en-US" dirty="0"/>
            </a:br>
            <a:r>
              <a:rPr lang="en-US" dirty="0"/>
              <a:t>Lecture 1: Course Intro</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934" y="2242069"/>
            <a:ext cx="3058435" cy="376280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7370" y="2242069"/>
            <a:ext cx="2761518" cy="375975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8888" y="2242069"/>
            <a:ext cx="3133129" cy="3759755"/>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72017" y="2242068"/>
            <a:ext cx="2993833" cy="3759755"/>
          </a:xfrm>
          <a:prstGeom prst="rect">
            <a:avLst/>
          </a:prstGeom>
        </p:spPr>
      </p:pic>
      <p:sp>
        <p:nvSpPr>
          <p:cNvPr id="8" name="Content Placeholder 2">
            <a:extLst>
              <a:ext uri="{FF2B5EF4-FFF2-40B4-BE49-F238E27FC236}">
                <a16:creationId xmlns:a16="http://schemas.microsoft.com/office/drawing/2014/main" id="{F0554ECB-3684-2F4D-8BDC-D7CE6655E356}"/>
              </a:ext>
            </a:extLst>
          </p:cNvPr>
          <p:cNvSpPr>
            <a:spLocks noGrp="1"/>
          </p:cNvSpPr>
          <p:nvPr>
            <p:ph idx="1"/>
          </p:nvPr>
        </p:nvSpPr>
        <p:spPr>
          <a:xfrm>
            <a:off x="691443" y="5968652"/>
            <a:ext cx="2106855" cy="612775"/>
          </a:xfrm>
        </p:spPr>
        <p:txBody>
          <a:bodyPr/>
          <a:lstStyle/>
          <a:p>
            <a:pPr marL="0" indent="0">
              <a:buNone/>
            </a:pPr>
            <a:r>
              <a:rPr lang="en-US" dirty="0"/>
              <a:t>Mary Shelley</a:t>
            </a:r>
          </a:p>
        </p:txBody>
      </p:sp>
      <p:sp>
        <p:nvSpPr>
          <p:cNvPr id="11" name="Content Placeholder 2">
            <a:extLst>
              <a:ext uri="{FF2B5EF4-FFF2-40B4-BE49-F238E27FC236}">
                <a16:creationId xmlns:a16="http://schemas.microsoft.com/office/drawing/2014/main" id="{4B1FC1F0-6597-0A4D-9DEC-35E2809742D1}"/>
              </a:ext>
            </a:extLst>
          </p:cNvPr>
          <p:cNvSpPr txBox="1">
            <a:spLocks/>
          </p:cNvSpPr>
          <p:nvPr/>
        </p:nvSpPr>
        <p:spPr>
          <a:xfrm>
            <a:off x="3609625" y="5974295"/>
            <a:ext cx="2106855" cy="612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dirty="0"/>
              <a:t>Alfred Turing</a:t>
            </a:r>
          </a:p>
        </p:txBody>
      </p:sp>
      <p:sp>
        <p:nvSpPr>
          <p:cNvPr id="12" name="Content Placeholder 2">
            <a:extLst>
              <a:ext uri="{FF2B5EF4-FFF2-40B4-BE49-F238E27FC236}">
                <a16:creationId xmlns:a16="http://schemas.microsoft.com/office/drawing/2014/main" id="{DD9938D6-B3CA-434C-83D5-C6619ABD1103}"/>
              </a:ext>
            </a:extLst>
          </p:cNvPr>
          <p:cNvSpPr txBox="1">
            <a:spLocks/>
          </p:cNvSpPr>
          <p:nvPr/>
        </p:nvSpPr>
        <p:spPr>
          <a:xfrm>
            <a:off x="6719717" y="5979938"/>
            <a:ext cx="2106855" cy="612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dirty="0"/>
              <a:t>Aristotle</a:t>
            </a:r>
          </a:p>
        </p:txBody>
      </p:sp>
      <p:sp>
        <p:nvSpPr>
          <p:cNvPr id="13" name="Content Placeholder 2">
            <a:extLst>
              <a:ext uri="{FF2B5EF4-FFF2-40B4-BE49-F238E27FC236}">
                <a16:creationId xmlns:a16="http://schemas.microsoft.com/office/drawing/2014/main" id="{AA8541ED-A128-9B4F-8D1A-A26C26561F8A}"/>
              </a:ext>
            </a:extLst>
          </p:cNvPr>
          <p:cNvSpPr txBox="1">
            <a:spLocks/>
          </p:cNvSpPr>
          <p:nvPr/>
        </p:nvSpPr>
        <p:spPr>
          <a:xfrm>
            <a:off x="9287936" y="5974292"/>
            <a:ext cx="2692356" cy="612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dirty="0"/>
              <a:t>John Stuart Mill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E2317-16CD-DE48-9DC1-3ED92FEEF9F7}"/>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22A5D514-3A79-6D40-B87B-518DCD35B91C}"/>
              </a:ext>
            </a:extLst>
          </p:cNvPr>
          <p:cNvSpPr>
            <a:spLocks noGrp="1"/>
          </p:cNvSpPr>
          <p:nvPr>
            <p:ph idx="1"/>
          </p:nvPr>
        </p:nvSpPr>
        <p:spPr/>
        <p:txBody>
          <a:bodyPr/>
          <a:lstStyle/>
          <a:p>
            <a:r>
              <a:rPr lang="en-US" dirty="0">
                <a:solidFill>
                  <a:schemeClr val="bg1">
                    <a:lumMod val="75000"/>
                  </a:schemeClr>
                </a:solidFill>
              </a:rPr>
              <a:t>Syllabus: Grades, Exams, Collabs, Homework, Seminar, and Apps </a:t>
            </a:r>
          </a:p>
          <a:p>
            <a:r>
              <a:rPr lang="en-US" dirty="0"/>
              <a:t>Intelligence</a:t>
            </a:r>
          </a:p>
          <a:p>
            <a:r>
              <a:rPr lang="en-US" dirty="0"/>
              <a:t>Artificial Intelligence (chapter 1)</a:t>
            </a:r>
          </a:p>
          <a:p>
            <a:r>
              <a:rPr lang="en-US" dirty="0"/>
              <a:t>Artificial Intelligence: a brief history (chapter 2)</a:t>
            </a:r>
          </a:p>
          <a:p>
            <a:r>
              <a:rPr lang="en-US" dirty="0"/>
              <a:t>Environments in which an AI can operate (chapter 3)</a:t>
            </a:r>
          </a:p>
          <a:p>
            <a:r>
              <a:rPr lang="en-US" dirty="0"/>
              <a:t>Outline of the rest of this course</a:t>
            </a:r>
          </a:p>
        </p:txBody>
      </p:sp>
    </p:spTree>
    <p:extLst>
      <p:ext uri="{BB962C8B-B14F-4D97-AF65-F5344CB8AC3E}">
        <p14:creationId xmlns:p14="http://schemas.microsoft.com/office/powerpoint/2010/main" val="2710194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07081-107A-0648-BD12-86C88AE5217E}"/>
              </a:ext>
            </a:extLst>
          </p:cNvPr>
          <p:cNvSpPr>
            <a:spLocks noGrp="1"/>
          </p:cNvSpPr>
          <p:nvPr>
            <p:ph type="title"/>
          </p:nvPr>
        </p:nvSpPr>
        <p:spPr/>
        <p:txBody>
          <a:bodyPr/>
          <a:lstStyle/>
          <a:p>
            <a:r>
              <a:rPr lang="en-US" dirty="0"/>
              <a:t>What is Intelligence?</a:t>
            </a:r>
          </a:p>
        </p:txBody>
      </p:sp>
      <p:sp>
        <p:nvSpPr>
          <p:cNvPr id="3" name="Content Placeholder 2">
            <a:extLst>
              <a:ext uri="{FF2B5EF4-FFF2-40B4-BE49-F238E27FC236}">
                <a16:creationId xmlns:a16="http://schemas.microsoft.com/office/drawing/2014/main" id="{FF62F5F1-7C8C-7A42-A3DD-3CA3A860EA6A}"/>
              </a:ext>
            </a:extLst>
          </p:cNvPr>
          <p:cNvSpPr>
            <a:spLocks noGrp="1"/>
          </p:cNvSpPr>
          <p:nvPr>
            <p:ph idx="1"/>
          </p:nvPr>
        </p:nvSpPr>
        <p:spPr/>
        <p:txBody>
          <a:bodyPr/>
          <a:lstStyle/>
          <a:p>
            <a:pPr marL="0" indent="0">
              <a:buNone/>
            </a:pPr>
            <a:r>
              <a:rPr lang="en-US" dirty="0"/>
              <a:t>The word “intelligence” is surprisingly recent.  Ancients used it to mean “the universal mind.”  Early moderns (e.g., Bacon, Hobbes; 1500s) ridiculed it, and stopped using it.  </a:t>
            </a:r>
          </a:p>
        </p:txBody>
      </p:sp>
    </p:spTree>
    <p:extLst>
      <p:ext uri="{BB962C8B-B14F-4D97-AF65-F5344CB8AC3E}">
        <p14:creationId xmlns:p14="http://schemas.microsoft.com/office/powerpoint/2010/main" val="3650451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07081-107A-0648-BD12-86C88AE5217E}"/>
              </a:ext>
            </a:extLst>
          </p:cNvPr>
          <p:cNvSpPr>
            <a:spLocks noGrp="1"/>
          </p:cNvSpPr>
          <p:nvPr>
            <p:ph type="title"/>
          </p:nvPr>
        </p:nvSpPr>
        <p:spPr/>
        <p:txBody>
          <a:bodyPr/>
          <a:lstStyle/>
          <a:p>
            <a:r>
              <a:rPr lang="en-US" dirty="0"/>
              <a:t>What is Intelligence?</a:t>
            </a:r>
          </a:p>
        </p:txBody>
      </p:sp>
      <p:sp>
        <p:nvSpPr>
          <p:cNvPr id="3" name="Content Placeholder 2">
            <a:extLst>
              <a:ext uri="{FF2B5EF4-FFF2-40B4-BE49-F238E27FC236}">
                <a16:creationId xmlns:a16="http://schemas.microsoft.com/office/drawing/2014/main" id="{FF62F5F1-7C8C-7A42-A3DD-3CA3A860EA6A}"/>
              </a:ext>
            </a:extLst>
          </p:cNvPr>
          <p:cNvSpPr>
            <a:spLocks noGrp="1"/>
          </p:cNvSpPr>
          <p:nvPr>
            <p:ph idx="1"/>
          </p:nvPr>
        </p:nvSpPr>
        <p:spPr>
          <a:xfrm>
            <a:off x="373965" y="1600541"/>
            <a:ext cx="5829886" cy="4892334"/>
          </a:xfrm>
        </p:spPr>
        <p:txBody>
          <a:bodyPr>
            <a:normAutofit/>
          </a:bodyPr>
          <a:lstStyle/>
          <a:p>
            <a:pPr marL="0" indent="0">
              <a:buNone/>
            </a:pPr>
            <a:r>
              <a:rPr lang="en-US" dirty="0"/>
              <a:t>Charles Spearman popularized the modern definition in his paper “General intelligence objectively determined and measured,” American Journal of Psychology 15(2):201-292.  </a:t>
            </a:r>
          </a:p>
          <a:p>
            <a:r>
              <a:rPr lang="en-US" dirty="0"/>
              <a:t>He showed that test scores are correlated across many subjects and proposed “general intelligence” as the faculty that unifies them. </a:t>
            </a:r>
          </a:p>
        </p:txBody>
      </p:sp>
      <p:pic>
        <p:nvPicPr>
          <p:cNvPr id="5" name="Picture 4" descr="A screenshot of a cell phone&#10;&#10;Description automatically generated">
            <a:extLst>
              <a:ext uri="{FF2B5EF4-FFF2-40B4-BE49-F238E27FC236}">
                <a16:creationId xmlns:a16="http://schemas.microsoft.com/office/drawing/2014/main" id="{C7BE2B14-5BD6-6144-A03B-0D704A1A78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8976" y="863990"/>
            <a:ext cx="6023024" cy="4588971"/>
          </a:xfrm>
          <a:prstGeom prst="rect">
            <a:avLst/>
          </a:prstGeom>
        </p:spPr>
      </p:pic>
      <p:sp>
        <p:nvSpPr>
          <p:cNvPr id="6" name="TextBox 5">
            <a:extLst>
              <a:ext uri="{FF2B5EF4-FFF2-40B4-BE49-F238E27FC236}">
                <a16:creationId xmlns:a16="http://schemas.microsoft.com/office/drawing/2014/main" id="{4C628A21-18CE-8948-A7EA-FE0D09D60D33}"/>
              </a:ext>
            </a:extLst>
          </p:cNvPr>
          <p:cNvSpPr txBox="1"/>
          <p:nvPr/>
        </p:nvSpPr>
        <p:spPr>
          <a:xfrm>
            <a:off x="6583679" y="5486400"/>
            <a:ext cx="5430589" cy="369332"/>
          </a:xfrm>
          <a:prstGeom prst="rect">
            <a:avLst/>
          </a:prstGeom>
          <a:noFill/>
        </p:spPr>
        <p:txBody>
          <a:bodyPr wrap="none" rtlCol="0">
            <a:spAutoFit/>
          </a:bodyPr>
          <a:lstStyle/>
          <a:p>
            <a:r>
              <a:rPr lang="en-US" dirty="0"/>
              <a:t>https://</a:t>
            </a:r>
            <a:r>
              <a:rPr lang="en-US" dirty="0" err="1"/>
              <a:t>en.wikipedia.org</a:t>
            </a:r>
            <a:r>
              <a:rPr lang="en-US" dirty="0"/>
              <a:t>/wiki/</a:t>
            </a:r>
            <a:r>
              <a:rPr lang="en-US" dirty="0" err="1"/>
              <a:t>G_factor</a:t>
            </a:r>
            <a:r>
              <a:rPr lang="en-US" dirty="0"/>
              <a:t>_(psychometrics)</a:t>
            </a:r>
          </a:p>
        </p:txBody>
      </p:sp>
    </p:spTree>
    <p:extLst>
      <p:ext uri="{BB962C8B-B14F-4D97-AF65-F5344CB8AC3E}">
        <p14:creationId xmlns:p14="http://schemas.microsoft.com/office/powerpoint/2010/main" val="2733353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E493B-DF6B-7544-9B62-78539E2B614D}"/>
              </a:ext>
            </a:extLst>
          </p:cNvPr>
          <p:cNvSpPr>
            <a:spLocks noGrp="1"/>
          </p:cNvSpPr>
          <p:nvPr>
            <p:ph type="title"/>
          </p:nvPr>
        </p:nvSpPr>
        <p:spPr/>
        <p:txBody>
          <a:bodyPr/>
          <a:lstStyle/>
          <a:p>
            <a:r>
              <a:rPr lang="en-US" dirty="0"/>
              <a:t>Intelligence can be learned</a:t>
            </a:r>
          </a:p>
        </p:txBody>
      </p:sp>
      <p:sp>
        <p:nvSpPr>
          <p:cNvPr id="3" name="Content Placeholder 2">
            <a:extLst>
              <a:ext uri="{FF2B5EF4-FFF2-40B4-BE49-F238E27FC236}">
                <a16:creationId xmlns:a16="http://schemas.microsoft.com/office/drawing/2014/main" id="{54566264-4831-A04B-A9D8-C06CA0ACCED6}"/>
              </a:ext>
            </a:extLst>
          </p:cNvPr>
          <p:cNvSpPr>
            <a:spLocks noGrp="1"/>
          </p:cNvSpPr>
          <p:nvPr>
            <p:ph idx="1"/>
          </p:nvPr>
        </p:nvSpPr>
        <p:spPr>
          <a:xfrm>
            <a:off x="4041422" y="1880394"/>
            <a:ext cx="7586133" cy="4351338"/>
          </a:xfrm>
        </p:spPr>
        <p:txBody>
          <a:bodyPr/>
          <a:lstStyle/>
          <a:p>
            <a:r>
              <a:rPr lang="en-US" dirty="0"/>
              <a:t>It is possible to learn new strategies for learning.</a:t>
            </a:r>
          </a:p>
          <a:p>
            <a:r>
              <a:rPr lang="en-US" dirty="0"/>
              <a:t>By doing so, it is possible to increase your score on tests of general intelligence.</a:t>
            </a:r>
          </a:p>
        </p:txBody>
      </p:sp>
      <p:pic>
        <p:nvPicPr>
          <p:cNvPr id="2050" name="Picture 2">
            <a:extLst>
              <a:ext uri="{FF2B5EF4-FFF2-40B4-BE49-F238E27FC236}">
                <a16:creationId xmlns:a16="http://schemas.microsoft.com/office/drawing/2014/main" id="{D3872534-6616-7A47-B871-6768E127F0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933" y="1451416"/>
            <a:ext cx="3372556" cy="5120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534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E493B-DF6B-7544-9B62-78539E2B614D}"/>
              </a:ext>
            </a:extLst>
          </p:cNvPr>
          <p:cNvSpPr>
            <a:spLocks noGrp="1"/>
          </p:cNvSpPr>
          <p:nvPr>
            <p:ph type="title"/>
          </p:nvPr>
        </p:nvSpPr>
        <p:spPr/>
        <p:txBody>
          <a:bodyPr/>
          <a:lstStyle/>
          <a:p>
            <a:r>
              <a:rPr lang="en-US" dirty="0"/>
              <a:t>Intelligence is just the beginning</a:t>
            </a:r>
          </a:p>
        </p:txBody>
      </p:sp>
      <p:sp>
        <p:nvSpPr>
          <p:cNvPr id="3" name="Content Placeholder 2">
            <a:extLst>
              <a:ext uri="{FF2B5EF4-FFF2-40B4-BE49-F238E27FC236}">
                <a16:creationId xmlns:a16="http://schemas.microsoft.com/office/drawing/2014/main" id="{54566264-4831-A04B-A9D8-C06CA0ACCED6}"/>
              </a:ext>
            </a:extLst>
          </p:cNvPr>
          <p:cNvSpPr>
            <a:spLocks noGrp="1"/>
          </p:cNvSpPr>
          <p:nvPr>
            <p:ph idx="1"/>
          </p:nvPr>
        </p:nvSpPr>
        <p:spPr>
          <a:xfrm>
            <a:off x="4041422" y="1880394"/>
            <a:ext cx="7586133" cy="4351338"/>
          </a:xfrm>
        </p:spPr>
        <p:txBody>
          <a:bodyPr/>
          <a:lstStyle/>
          <a:p>
            <a:pPr marL="0" indent="0">
              <a:buNone/>
            </a:pPr>
            <a:r>
              <a:rPr lang="en-US" dirty="0"/>
              <a:t>Grit (“passion and perseverance for long-term goals”) is uncorrelated with general intelligence and is a better predictor of long-term success.</a:t>
            </a:r>
          </a:p>
        </p:txBody>
      </p:sp>
      <p:pic>
        <p:nvPicPr>
          <p:cNvPr id="4098" name="Picture 2" descr="Grit 1st edition 9781501111105 1501111108">
            <a:extLst>
              <a:ext uri="{FF2B5EF4-FFF2-40B4-BE49-F238E27FC236}">
                <a16:creationId xmlns:a16="http://schemas.microsoft.com/office/drawing/2014/main" id="{C05166A8-CB3F-3149-B254-354276CAC8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1556808"/>
            <a:ext cx="3290711" cy="4936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323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E2317-16CD-DE48-9DC1-3ED92FEEF9F7}"/>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22A5D514-3A79-6D40-B87B-518DCD35B91C}"/>
              </a:ext>
            </a:extLst>
          </p:cNvPr>
          <p:cNvSpPr>
            <a:spLocks noGrp="1"/>
          </p:cNvSpPr>
          <p:nvPr>
            <p:ph idx="1"/>
          </p:nvPr>
        </p:nvSpPr>
        <p:spPr/>
        <p:txBody>
          <a:bodyPr/>
          <a:lstStyle/>
          <a:p>
            <a:r>
              <a:rPr lang="en-US" dirty="0">
                <a:solidFill>
                  <a:schemeClr val="bg1">
                    <a:lumMod val="75000"/>
                  </a:schemeClr>
                </a:solidFill>
              </a:rPr>
              <a:t>Syllabus: Grades, Exams, Collabs, Homework, Seminar, and Apps </a:t>
            </a:r>
          </a:p>
          <a:p>
            <a:r>
              <a:rPr lang="en-US" dirty="0">
                <a:solidFill>
                  <a:schemeClr val="bg1">
                    <a:lumMod val="75000"/>
                  </a:schemeClr>
                </a:solidFill>
              </a:rPr>
              <a:t>Intelligence</a:t>
            </a:r>
          </a:p>
          <a:p>
            <a:r>
              <a:rPr lang="en-US" dirty="0"/>
              <a:t>Artificial Intelligence (chapter 1)</a:t>
            </a:r>
          </a:p>
          <a:p>
            <a:r>
              <a:rPr lang="en-US" dirty="0"/>
              <a:t>A brief history (chapter 2)</a:t>
            </a:r>
          </a:p>
          <a:p>
            <a:r>
              <a:rPr lang="en-US" dirty="0"/>
              <a:t>Environments in which an AI can operate (chapter 3)</a:t>
            </a:r>
          </a:p>
          <a:p>
            <a:r>
              <a:rPr lang="en-US" dirty="0"/>
              <a:t>Outline of the rest of this course</a:t>
            </a:r>
          </a:p>
        </p:txBody>
      </p:sp>
    </p:spTree>
    <p:extLst>
      <p:ext uri="{BB962C8B-B14F-4D97-AF65-F5344CB8AC3E}">
        <p14:creationId xmlns:p14="http://schemas.microsoft.com/office/powerpoint/2010/main" val="2089639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606B-316E-9444-91B0-2345D63AE95E}"/>
              </a:ext>
            </a:extLst>
          </p:cNvPr>
          <p:cNvSpPr>
            <a:spLocks noGrp="1"/>
          </p:cNvSpPr>
          <p:nvPr>
            <p:ph type="title"/>
          </p:nvPr>
        </p:nvSpPr>
        <p:spPr/>
        <p:txBody>
          <a:bodyPr/>
          <a:lstStyle/>
          <a:p>
            <a:r>
              <a:rPr lang="en-US" dirty="0"/>
              <a:t>What is “Artificial Intelligence”</a:t>
            </a:r>
          </a:p>
        </p:txBody>
      </p:sp>
      <p:sp>
        <p:nvSpPr>
          <p:cNvPr id="3" name="Content Placeholder 2">
            <a:extLst>
              <a:ext uri="{FF2B5EF4-FFF2-40B4-BE49-F238E27FC236}">
                <a16:creationId xmlns:a16="http://schemas.microsoft.com/office/drawing/2014/main" id="{F8634130-AF24-724F-A5FF-22103E7014F3}"/>
              </a:ext>
            </a:extLst>
          </p:cNvPr>
          <p:cNvSpPr>
            <a:spLocks noGrp="1"/>
          </p:cNvSpPr>
          <p:nvPr>
            <p:ph idx="1"/>
          </p:nvPr>
        </p:nvSpPr>
        <p:spPr/>
        <p:txBody>
          <a:bodyPr/>
          <a:lstStyle/>
          <a:p>
            <a:pPr marL="0" indent="0">
              <a:buNone/>
            </a:pPr>
            <a:r>
              <a:rPr lang="en-US" dirty="0"/>
              <a:t>We usually mean more than just the ability to learn (ability to learn is covered in “Machine Learning”).  We usually mean:</a:t>
            </a:r>
          </a:p>
          <a:p>
            <a:r>
              <a:rPr lang="en-US" dirty="0"/>
              <a:t>Ability to learn (a.k.a. intelligence)</a:t>
            </a:r>
          </a:p>
          <a:p>
            <a:r>
              <a:rPr lang="en-US" dirty="0"/>
              <a:t>Ability to plan  (a.k.a. rationality)</a:t>
            </a:r>
          </a:p>
          <a:p>
            <a:r>
              <a:rPr lang="en-US" dirty="0"/>
              <a:t>Ability to communicate in natural language (a.k.a. abstraction)</a:t>
            </a:r>
          </a:p>
          <a:p>
            <a:r>
              <a:rPr lang="en-US" dirty="0"/>
              <a:t>Ability to reason about morality (a.k.a. humanity)</a:t>
            </a:r>
          </a:p>
        </p:txBody>
      </p:sp>
    </p:spTree>
    <p:extLst>
      <p:ext uri="{BB962C8B-B14F-4D97-AF65-F5344CB8AC3E}">
        <p14:creationId xmlns:p14="http://schemas.microsoft.com/office/powerpoint/2010/main" val="2908532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E2317-16CD-DE48-9DC1-3ED92FEEF9F7}"/>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22A5D514-3A79-6D40-B87B-518DCD35B91C}"/>
              </a:ext>
            </a:extLst>
          </p:cNvPr>
          <p:cNvSpPr>
            <a:spLocks noGrp="1"/>
          </p:cNvSpPr>
          <p:nvPr>
            <p:ph idx="1"/>
          </p:nvPr>
        </p:nvSpPr>
        <p:spPr/>
        <p:txBody>
          <a:bodyPr/>
          <a:lstStyle/>
          <a:p>
            <a:r>
              <a:rPr lang="en-US" dirty="0">
                <a:solidFill>
                  <a:schemeClr val="bg1">
                    <a:lumMod val="75000"/>
                  </a:schemeClr>
                </a:solidFill>
              </a:rPr>
              <a:t>Syllabus: Grades, Exams, Collabs, Homework, Seminar, and Apps </a:t>
            </a:r>
          </a:p>
          <a:p>
            <a:r>
              <a:rPr lang="en-US" dirty="0">
                <a:solidFill>
                  <a:schemeClr val="bg1">
                    <a:lumMod val="75000"/>
                  </a:schemeClr>
                </a:solidFill>
              </a:rPr>
              <a:t>Intelligence</a:t>
            </a:r>
          </a:p>
          <a:p>
            <a:r>
              <a:rPr lang="en-US" dirty="0">
                <a:solidFill>
                  <a:schemeClr val="bg1">
                    <a:lumMod val="75000"/>
                  </a:schemeClr>
                </a:solidFill>
              </a:rPr>
              <a:t>Artificial Intelligence (chapter 1)</a:t>
            </a:r>
          </a:p>
          <a:p>
            <a:r>
              <a:rPr lang="en-US" dirty="0"/>
              <a:t>A brief history (chapter 2)</a:t>
            </a:r>
          </a:p>
          <a:p>
            <a:r>
              <a:rPr lang="en-US" dirty="0"/>
              <a:t>Environments in which an AI can operate (chapter 3)</a:t>
            </a:r>
          </a:p>
          <a:p>
            <a:r>
              <a:rPr lang="en-US" dirty="0"/>
              <a:t>Outline of the rest of this course</a:t>
            </a:r>
          </a:p>
        </p:txBody>
      </p:sp>
    </p:spTree>
    <p:extLst>
      <p:ext uri="{BB962C8B-B14F-4D97-AF65-F5344CB8AC3E}">
        <p14:creationId xmlns:p14="http://schemas.microsoft.com/office/powerpoint/2010/main" val="763428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9DAEA-8B26-AA46-8DB0-C422E91046D6}"/>
              </a:ext>
            </a:extLst>
          </p:cNvPr>
          <p:cNvSpPr>
            <a:spLocks noGrp="1"/>
          </p:cNvSpPr>
          <p:nvPr>
            <p:ph type="title"/>
          </p:nvPr>
        </p:nvSpPr>
        <p:spPr/>
        <p:txBody>
          <a:bodyPr/>
          <a:lstStyle/>
          <a:p>
            <a:r>
              <a:rPr lang="en-US" dirty="0"/>
              <a:t>A brief history</a:t>
            </a:r>
          </a:p>
        </p:txBody>
      </p:sp>
      <p:sp>
        <p:nvSpPr>
          <p:cNvPr id="3" name="Content Placeholder 2">
            <a:extLst>
              <a:ext uri="{FF2B5EF4-FFF2-40B4-BE49-F238E27FC236}">
                <a16:creationId xmlns:a16="http://schemas.microsoft.com/office/drawing/2014/main" id="{5E429BB6-5F54-1F4D-B6F3-0574929E18E8}"/>
              </a:ext>
            </a:extLst>
          </p:cNvPr>
          <p:cNvSpPr>
            <a:spLocks noGrp="1"/>
          </p:cNvSpPr>
          <p:nvPr>
            <p:ph idx="1"/>
          </p:nvPr>
        </p:nvSpPr>
        <p:spPr/>
        <p:txBody>
          <a:bodyPr/>
          <a:lstStyle/>
          <a:p>
            <a:r>
              <a:rPr lang="en-US" dirty="0"/>
              <a:t>1943: Artificial Intelligence imitates neuroscience (ability to learn)</a:t>
            </a:r>
          </a:p>
          <a:p>
            <a:r>
              <a:rPr lang="en-US" dirty="0"/>
              <a:t>1956: Artificial Intelligence is about symbolic logic (ability to plan)</a:t>
            </a:r>
          </a:p>
          <a:p>
            <a:r>
              <a:rPr lang="en-US" dirty="0"/>
              <a:t>1984: Artificial Intelligence is about probability (ability to communicate in natural language)</a:t>
            </a:r>
          </a:p>
          <a:p>
            <a:r>
              <a:rPr lang="en-US" dirty="0"/>
              <a:t>1988: Artificial Intelligence is about the understanding of causality (ability to reason about moral judgments)</a:t>
            </a:r>
          </a:p>
          <a:p>
            <a:endParaRPr lang="en-US" dirty="0"/>
          </a:p>
        </p:txBody>
      </p:sp>
    </p:spTree>
    <p:extLst>
      <p:ext uri="{BB962C8B-B14F-4D97-AF65-F5344CB8AC3E}">
        <p14:creationId xmlns:p14="http://schemas.microsoft.com/office/powerpoint/2010/main" val="104611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93480" y="6905"/>
            <a:ext cx="10515600" cy="1325563"/>
          </a:xfrm>
        </p:spPr>
        <p:txBody>
          <a:bodyPr/>
          <a:lstStyle/>
          <a:p>
            <a:r>
              <a:rPr lang="en-US" dirty="0"/>
              <a:t>1943: McCulloch-Pitts Neuron Model</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3069" y="1218659"/>
            <a:ext cx="5945957" cy="4087846"/>
          </a:xfrm>
          <a:prstGeom prst="rect">
            <a:avLst/>
          </a:prstGeom>
        </p:spPr>
      </p:pic>
      <p:sp>
        <p:nvSpPr>
          <p:cNvPr id="4" name="TextBox 3"/>
          <p:cNvSpPr txBox="1"/>
          <p:nvPr/>
        </p:nvSpPr>
        <p:spPr>
          <a:xfrm>
            <a:off x="1310326" y="5740924"/>
            <a:ext cx="7918515" cy="646331"/>
          </a:xfrm>
          <a:prstGeom prst="rect">
            <a:avLst/>
          </a:prstGeom>
          <a:noFill/>
        </p:spPr>
        <p:txBody>
          <a:bodyPr wrap="square" rtlCol="0">
            <a:spAutoFit/>
          </a:bodyPr>
          <a:lstStyle/>
          <a:p>
            <a:r>
              <a:rPr lang="en-US" altLang="ja-JP" dirty="0"/>
              <a:t>Attribution: </a:t>
            </a:r>
            <a:r>
              <a:rPr lang="en-US" altLang="ja-JP" dirty="0" err="1"/>
              <a:t>Plarroy</a:t>
            </a:r>
            <a:r>
              <a:rPr lang="en-US" altLang="ja-JP" dirty="0"/>
              <a:t>, https://commons.wikimedia.org/wiki/File:Artificial_neuron.png</a:t>
            </a:r>
            <a:endParaRPr kumimoji="1" lang="ja-JP" altLang="en-US" dirty="0"/>
          </a:p>
        </p:txBody>
      </p:sp>
    </p:spTree>
    <p:extLst>
      <p:ext uri="{BB962C8B-B14F-4D97-AF65-F5344CB8AC3E}">
        <p14:creationId xmlns:p14="http://schemas.microsoft.com/office/powerpoint/2010/main" val="282180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E2317-16CD-DE48-9DC1-3ED92FEEF9F7}"/>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22A5D514-3A79-6D40-B87B-518DCD35B91C}"/>
              </a:ext>
            </a:extLst>
          </p:cNvPr>
          <p:cNvSpPr>
            <a:spLocks noGrp="1"/>
          </p:cNvSpPr>
          <p:nvPr>
            <p:ph idx="1"/>
          </p:nvPr>
        </p:nvSpPr>
        <p:spPr/>
        <p:txBody>
          <a:bodyPr/>
          <a:lstStyle/>
          <a:p>
            <a:r>
              <a:rPr lang="en-US" dirty="0"/>
              <a:t>Syllabus: Grades, Exams, Collabs, Homework, Seminar, and Apps </a:t>
            </a:r>
          </a:p>
          <a:p>
            <a:r>
              <a:rPr lang="en-US" dirty="0"/>
              <a:t>Intelligence</a:t>
            </a:r>
          </a:p>
          <a:p>
            <a:r>
              <a:rPr lang="en-US" dirty="0"/>
              <a:t>Artificial Intelligence (chapter 1)</a:t>
            </a:r>
          </a:p>
          <a:p>
            <a:r>
              <a:rPr lang="en-US" dirty="0"/>
              <a:t>A brief history (chapter 1)</a:t>
            </a:r>
          </a:p>
          <a:p>
            <a:r>
              <a:rPr lang="en-US" dirty="0"/>
              <a:t>Environments in which an AI can operate (</a:t>
            </a:r>
            <a:r>
              <a:rPr lang="en-US"/>
              <a:t>chapter 2.3</a:t>
            </a:r>
            <a:r>
              <a:rPr lang="en-US" dirty="0"/>
              <a:t>)</a:t>
            </a:r>
          </a:p>
          <a:p>
            <a:r>
              <a:rPr lang="en-US" dirty="0"/>
              <a:t>Outline of the rest of this course</a:t>
            </a:r>
          </a:p>
        </p:txBody>
      </p:sp>
    </p:spTree>
    <p:extLst>
      <p:ext uri="{BB962C8B-B14F-4D97-AF65-F5344CB8AC3E}">
        <p14:creationId xmlns:p14="http://schemas.microsoft.com/office/powerpoint/2010/main" val="42528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0E95B-7F6B-4044-A724-BC1F0541E323}"/>
              </a:ext>
            </a:extLst>
          </p:cNvPr>
          <p:cNvSpPr>
            <a:spLocks noGrp="1"/>
          </p:cNvSpPr>
          <p:nvPr>
            <p:ph type="title"/>
          </p:nvPr>
        </p:nvSpPr>
        <p:spPr/>
        <p:txBody>
          <a:bodyPr/>
          <a:lstStyle/>
          <a:p>
            <a:r>
              <a:rPr lang="en-US" dirty="0"/>
              <a:t>1956: “Artificial Intelligence”</a:t>
            </a:r>
          </a:p>
        </p:txBody>
      </p:sp>
      <p:sp>
        <p:nvSpPr>
          <p:cNvPr id="3" name="Content Placeholder 2">
            <a:extLst>
              <a:ext uri="{FF2B5EF4-FFF2-40B4-BE49-F238E27FC236}">
                <a16:creationId xmlns:a16="http://schemas.microsoft.com/office/drawing/2014/main" id="{64F80E86-CFF0-4C4F-88B1-C64647DF432E}"/>
              </a:ext>
            </a:extLst>
          </p:cNvPr>
          <p:cNvSpPr>
            <a:spLocks noGrp="1"/>
          </p:cNvSpPr>
          <p:nvPr>
            <p:ph idx="1"/>
          </p:nvPr>
        </p:nvSpPr>
        <p:spPr>
          <a:xfrm>
            <a:off x="725658" y="1558339"/>
            <a:ext cx="10515600" cy="4934536"/>
          </a:xfrm>
        </p:spPr>
        <p:txBody>
          <a:bodyPr>
            <a:normAutofit/>
          </a:bodyPr>
          <a:lstStyle/>
          <a:p>
            <a:pPr marL="0" indent="0">
              <a:buNone/>
            </a:pPr>
            <a:r>
              <a:rPr lang="en-US" dirty="0"/>
              <a:t>The term was invented in (John McCarthy, Marvin Minsky, Nathaniel Rochester, and Claude Shannon, “A Proposal for the Dartmouth Summer Research Project on Artificial Intelligence,” August 1955):</a:t>
            </a:r>
          </a:p>
          <a:p>
            <a:pPr marL="0" indent="0">
              <a:buNone/>
            </a:pPr>
            <a:r>
              <a:rPr lang="en-US" dirty="0"/>
              <a:t>“We propose that a 2-month, 10-man study of artificial intelligence be carried out during the summer … An attempt will be made to find how to make machines </a:t>
            </a:r>
          </a:p>
          <a:p>
            <a:pPr marL="514350" indent="-514350">
              <a:buFont typeface="+mj-lt"/>
              <a:buAutoNum type="arabicPeriod"/>
            </a:pPr>
            <a:r>
              <a:rPr lang="en-US" dirty="0"/>
              <a:t>use language, </a:t>
            </a:r>
          </a:p>
          <a:p>
            <a:pPr marL="514350" indent="-514350">
              <a:buFont typeface="+mj-lt"/>
              <a:buAutoNum type="arabicPeriod"/>
            </a:pPr>
            <a:r>
              <a:rPr lang="en-US" dirty="0"/>
              <a:t>form abstractions and concepts, </a:t>
            </a:r>
          </a:p>
          <a:p>
            <a:pPr marL="514350" indent="-514350">
              <a:buFont typeface="+mj-lt"/>
              <a:buAutoNum type="arabicPeriod"/>
            </a:pPr>
            <a:r>
              <a:rPr lang="en-US" dirty="0"/>
              <a:t>solve kinds of problems now reserved for humans</a:t>
            </a:r>
          </a:p>
          <a:p>
            <a:pPr marL="514350" indent="-514350">
              <a:buFont typeface="+mj-lt"/>
              <a:buAutoNum type="arabicPeriod"/>
            </a:pPr>
            <a:r>
              <a:rPr lang="en-US" dirty="0"/>
              <a:t>improve themselves.”</a:t>
            </a:r>
          </a:p>
        </p:txBody>
      </p:sp>
    </p:spTree>
    <p:extLst>
      <p:ext uri="{BB962C8B-B14F-4D97-AF65-F5344CB8AC3E}">
        <p14:creationId xmlns:p14="http://schemas.microsoft.com/office/powerpoint/2010/main" val="3126453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046A6-0283-0747-93F3-575A2FAE063E}"/>
              </a:ext>
            </a:extLst>
          </p:cNvPr>
          <p:cNvSpPr>
            <a:spLocks noGrp="1"/>
          </p:cNvSpPr>
          <p:nvPr>
            <p:ph type="title"/>
          </p:nvPr>
        </p:nvSpPr>
        <p:spPr/>
        <p:txBody>
          <a:bodyPr/>
          <a:lstStyle/>
          <a:p>
            <a:r>
              <a:rPr lang="en-US" dirty="0"/>
              <a:t>1956: Logic Theorist</a:t>
            </a:r>
          </a:p>
        </p:txBody>
      </p:sp>
      <p:sp>
        <p:nvSpPr>
          <p:cNvPr id="3" name="Content Placeholder 2">
            <a:extLst>
              <a:ext uri="{FF2B5EF4-FFF2-40B4-BE49-F238E27FC236}">
                <a16:creationId xmlns:a16="http://schemas.microsoft.com/office/drawing/2014/main" id="{5948F972-BF4C-F245-B6B9-090CAAC61CD8}"/>
              </a:ext>
            </a:extLst>
          </p:cNvPr>
          <p:cNvSpPr>
            <a:spLocks noGrp="1"/>
          </p:cNvSpPr>
          <p:nvPr>
            <p:ph idx="1"/>
          </p:nvPr>
        </p:nvSpPr>
        <p:spPr>
          <a:xfrm>
            <a:off x="838200" y="1825625"/>
            <a:ext cx="4985825" cy="4351338"/>
          </a:xfrm>
        </p:spPr>
        <p:txBody>
          <a:bodyPr/>
          <a:lstStyle/>
          <a:p>
            <a:r>
              <a:rPr lang="en-US" b="1" u="sng" dirty="0"/>
              <a:t>Reasoning as search</a:t>
            </a:r>
            <a:r>
              <a:rPr lang="en-US" dirty="0"/>
              <a:t>:  </a:t>
            </a:r>
          </a:p>
          <a:p>
            <a:pPr lvl="1"/>
            <a:r>
              <a:rPr lang="en-US" dirty="0"/>
              <a:t>Root of the search tree: initial hypothesis </a:t>
            </a:r>
          </a:p>
          <a:p>
            <a:pPr lvl="1"/>
            <a:r>
              <a:rPr lang="en-US" dirty="0"/>
              <a:t>Branch: a deduction based on the rules of logic</a:t>
            </a:r>
          </a:p>
          <a:p>
            <a:pPr lvl="1"/>
            <a:r>
              <a:rPr lang="en-US" dirty="0"/>
              <a:t>Goal state: the theorem to be proven</a:t>
            </a:r>
          </a:p>
          <a:p>
            <a:r>
              <a:rPr lang="en-US" dirty="0"/>
              <a:t>Proved 38 of the first 52 theorems in chapter 2 of the </a:t>
            </a:r>
            <a:r>
              <a:rPr lang="en-US" i="1" dirty="0"/>
              <a:t>Principia Mathematica</a:t>
            </a:r>
            <a:r>
              <a:rPr lang="en-US" dirty="0"/>
              <a:t>.</a:t>
            </a:r>
          </a:p>
        </p:txBody>
      </p:sp>
      <p:sp>
        <p:nvSpPr>
          <p:cNvPr id="4" name="Oval 3">
            <a:extLst>
              <a:ext uri="{FF2B5EF4-FFF2-40B4-BE49-F238E27FC236}">
                <a16:creationId xmlns:a16="http://schemas.microsoft.com/office/drawing/2014/main" id="{58B1250F-770E-FC4F-8FE9-734A33D8DB50}"/>
              </a:ext>
            </a:extLst>
          </p:cNvPr>
          <p:cNvSpPr/>
          <p:nvPr/>
        </p:nvSpPr>
        <p:spPr>
          <a:xfrm>
            <a:off x="7399606" y="365759"/>
            <a:ext cx="2096086" cy="12238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Socrates is a man</a:t>
            </a:r>
          </a:p>
        </p:txBody>
      </p:sp>
      <p:cxnSp>
        <p:nvCxnSpPr>
          <p:cNvPr id="7" name="Straight Arrow Connector 6">
            <a:extLst>
              <a:ext uri="{FF2B5EF4-FFF2-40B4-BE49-F238E27FC236}">
                <a16:creationId xmlns:a16="http://schemas.microsoft.com/office/drawing/2014/main" id="{E6483A3E-F204-864C-B525-CD9FE1F1BAB6}"/>
              </a:ext>
            </a:extLst>
          </p:cNvPr>
          <p:cNvCxnSpPr>
            <a:cxnSpLocks/>
            <a:stCxn id="4" idx="2"/>
          </p:cNvCxnSpPr>
          <p:nvPr/>
        </p:nvCxnSpPr>
        <p:spPr>
          <a:xfrm flipV="1">
            <a:off x="7399606" y="970670"/>
            <a:ext cx="562708" cy="70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58A2CE21-6F9D-E041-B94D-C94D467CD553}"/>
              </a:ext>
            </a:extLst>
          </p:cNvPr>
          <p:cNvSpPr/>
          <p:nvPr/>
        </p:nvSpPr>
        <p:spPr>
          <a:xfrm>
            <a:off x="5906085" y="2923736"/>
            <a:ext cx="2096086" cy="12238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Socrates is male</a:t>
            </a:r>
          </a:p>
        </p:txBody>
      </p:sp>
      <p:sp>
        <p:nvSpPr>
          <p:cNvPr id="10" name="Oval 9">
            <a:extLst>
              <a:ext uri="{FF2B5EF4-FFF2-40B4-BE49-F238E27FC236}">
                <a16:creationId xmlns:a16="http://schemas.microsoft.com/office/drawing/2014/main" id="{EBE538CB-ECFA-8F49-AF3D-2DC470733394}"/>
              </a:ext>
            </a:extLst>
          </p:cNvPr>
          <p:cNvSpPr/>
          <p:nvPr/>
        </p:nvSpPr>
        <p:spPr>
          <a:xfrm>
            <a:off x="9296402" y="2949526"/>
            <a:ext cx="2248486" cy="12238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Socrates is human</a:t>
            </a:r>
          </a:p>
        </p:txBody>
      </p:sp>
      <p:sp>
        <p:nvSpPr>
          <p:cNvPr id="11" name="Oval 10">
            <a:extLst>
              <a:ext uri="{FF2B5EF4-FFF2-40B4-BE49-F238E27FC236}">
                <a16:creationId xmlns:a16="http://schemas.microsoft.com/office/drawing/2014/main" id="{E87F61AB-BC18-2D4C-9EE9-05E44FF65035}"/>
              </a:ext>
            </a:extLst>
          </p:cNvPr>
          <p:cNvSpPr/>
          <p:nvPr/>
        </p:nvSpPr>
        <p:spPr>
          <a:xfrm>
            <a:off x="9322189" y="5296486"/>
            <a:ext cx="2248486" cy="12238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Socrates is mortal</a:t>
            </a:r>
          </a:p>
        </p:txBody>
      </p:sp>
      <p:cxnSp>
        <p:nvCxnSpPr>
          <p:cNvPr id="13" name="Straight Arrow Connector 12">
            <a:extLst>
              <a:ext uri="{FF2B5EF4-FFF2-40B4-BE49-F238E27FC236}">
                <a16:creationId xmlns:a16="http://schemas.microsoft.com/office/drawing/2014/main" id="{CA392836-CD87-6B4E-A978-A7A030DF5EEA}"/>
              </a:ext>
            </a:extLst>
          </p:cNvPr>
          <p:cNvCxnSpPr>
            <a:stCxn id="4" idx="4"/>
            <a:endCxn id="9" idx="0"/>
          </p:cNvCxnSpPr>
          <p:nvPr/>
        </p:nvCxnSpPr>
        <p:spPr>
          <a:xfrm flipH="1">
            <a:off x="6954128" y="1589649"/>
            <a:ext cx="1493521" cy="1334087"/>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92A7C6D-C991-EE46-BBE5-D776AADC11F5}"/>
              </a:ext>
            </a:extLst>
          </p:cNvPr>
          <p:cNvCxnSpPr>
            <a:cxnSpLocks/>
            <a:stCxn id="4" idx="4"/>
            <a:endCxn id="10" idx="0"/>
          </p:cNvCxnSpPr>
          <p:nvPr/>
        </p:nvCxnSpPr>
        <p:spPr>
          <a:xfrm>
            <a:off x="8447649" y="1589649"/>
            <a:ext cx="1972996" cy="1359877"/>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3F3FDFA-727A-CC45-9A73-1E7B0A2A1A76}"/>
              </a:ext>
            </a:extLst>
          </p:cNvPr>
          <p:cNvCxnSpPr>
            <a:cxnSpLocks/>
            <a:stCxn id="10" idx="4"/>
            <a:endCxn id="11" idx="0"/>
          </p:cNvCxnSpPr>
          <p:nvPr/>
        </p:nvCxnSpPr>
        <p:spPr>
          <a:xfrm>
            <a:off x="10420645" y="4173416"/>
            <a:ext cx="25787" cy="1123070"/>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D1EE0B1-2F91-BE47-88C0-257130B6CAEC}"/>
              </a:ext>
            </a:extLst>
          </p:cNvPr>
          <p:cNvSpPr txBox="1"/>
          <p:nvPr/>
        </p:nvSpPr>
        <p:spPr>
          <a:xfrm>
            <a:off x="6274190" y="1670880"/>
            <a:ext cx="1071491" cy="1200329"/>
          </a:xfrm>
          <a:prstGeom prst="rect">
            <a:avLst/>
          </a:prstGeom>
          <a:noFill/>
        </p:spPr>
        <p:txBody>
          <a:bodyPr wrap="square" rtlCol="0">
            <a:spAutoFit/>
          </a:bodyPr>
          <a:lstStyle/>
          <a:p>
            <a:r>
              <a:rPr lang="en-US" sz="2400" dirty="0"/>
              <a:t>Men are male</a:t>
            </a:r>
          </a:p>
        </p:txBody>
      </p:sp>
      <p:sp>
        <p:nvSpPr>
          <p:cNvPr id="21" name="TextBox 20">
            <a:extLst>
              <a:ext uri="{FF2B5EF4-FFF2-40B4-BE49-F238E27FC236}">
                <a16:creationId xmlns:a16="http://schemas.microsoft.com/office/drawing/2014/main" id="{0155F354-89A9-4543-A66B-F407AA44D6F2}"/>
              </a:ext>
            </a:extLst>
          </p:cNvPr>
          <p:cNvSpPr txBox="1"/>
          <p:nvPr/>
        </p:nvSpPr>
        <p:spPr>
          <a:xfrm>
            <a:off x="10238934" y="1640400"/>
            <a:ext cx="1071491" cy="1200329"/>
          </a:xfrm>
          <a:prstGeom prst="rect">
            <a:avLst/>
          </a:prstGeom>
          <a:noFill/>
        </p:spPr>
        <p:txBody>
          <a:bodyPr wrap="square" rtlCol="0">
            <a:spAutoFit/>
          </a:bodyPr>
          <a:lstStyle/>
          <a:p>
            <a:r>
              <a:rPr lang="en-US" sz="2400" dirty="0"/>
              <a:t>Men are human</a:t>
            </a:r>
          </a:p>
        </p:txBody>
      </p:sp>
      <p:sp>
        <p:nvSpPr>
          <p:cNvPr id="22" name="TextBox 21">
            <a:extLst>
              <a:ext uri="{FF2B5EF4-FFF2-40B4-BE49-F238E27FC236}">
                <a16:creationId xmlns:a16="http://schemas.microsoft.com/office/drawing/2014/main" id="{AF70FC33-49B0-9647-BF5A-4ACDD1C15832}"/>
              </a:ext>
            </a:extLst>
          </p:cNvPr>
          <p:cNvSpPr txBox="1"/>
          <p:nvPr/>
        </p:nvSpPr>
        <p:spPr>
          <a:xfrm>
            <a:off x="10588282" y="4128037"/>
            <a:ext cx="1327053" cy="1200329"/>
          </a:xfrm>
          <a:prstGeom prst="rect">
            <a:avLst/>
          </a:prstGeom>
          <a:noFill/>
        </p:spPr>
        <p:txBody>
          <a:bodyPr wrap="square" rtlCol="0">
            <a:spAutoFit/>
          </a:bodyPr>
          <a:lstStyle/>
          <a:p>
            <a:r>
              <a:rPr lang="en-US" sz="2400" dirty="0"/>
              <a:t>Humans are mortal</a:t>
            </a:r>
          </a:p>
        </p:txBody>
      </p:sp>
    </p:spTree>
    <p:extLst>
      <p:ext uri="{BB962C8B-B14F-4D97-AF65-F5344CB8AC3E}">
        <p14:creationId xmlns:p14="http://schemas.microsoft.com/office/powerpoint/2010/main" val="1054278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The ALPAC Report of 1966</a:t>
            </a:r>
            <a:endParaRPr kumimoji="1" lang="ja-JP" altLang="en-US" dirty="0"/>
          </a:p>
        </p:txBody>
      </p:sp>
      <p:sp>
        <p:nvSpPr>
          <p:cNvPr id="3" name="Content Placeholder 2"/>
          <p:cNvSpPr>
            <a:spLocks noGrp="1"/>
          </p:cNvSpPr>
          <p:nvPr>
            <p:ph idx="1"/>
          </p:nvPr>
        </p:nvSpPr>
        <p:spPr>
          <a:xfrm>
            <a:off x="838200" y="1825625"/>
            <a:ext cx="10515600" cy="936429"/>
          </a:xfrm>
        </p:spPr>
        <p:txBody>
          <a:bodyPr/>
          <a:lstStyle/>
          <a:p>
            <a:pPr marL="0" indent="0">
              <a:buNone/>
            </a:pPr>
            <a:r>
              <a:rPr lang="en-US" altLang="ja-JP" dirty="0"/>
              <a:t>“They concluded, in a famous 1966 report, that machine translation was more expensive, less accurate and slower than human translation.” </a:t>
            </a:r>
            <a:endParaRPr kumimoji="1" lang="ja-JP" alt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345" y="3127437"/>
            <a:ext cx="4927827" cy="3301644"/>
          </a:xfrm>
          <a:prstGeom prst="rect">
            <a:avLst/>
          </a:prstGeom>
        </p:spPr>
      </p:pic>
      <p:sp>
        <p:nvSpPr>
          <p:cNvPr id="5" name="TextBox 4"/>
          <p:cNvSpPr txBox="1"/>
          <p:nvPr/>
        </p:nvSpPr>
        <p:spPr>
          <a:xfrm rot="10800000" flipV="1">
            <a:off x="6099141" y="3072420"/>
            <a:ext cx="2912882" cy="1477328"/>
          </a:xfrm>
          <a:prstGeom prst="rect">
            <a:avLst/>
          </a:prstGeom>
          <a:noFill/>
        </p:spPr>
        <p:txBody>
          <a:bodyPr wrap="square" rtlCol="0">
            <a:spAutoFit/>
          </a:bodyPr>
          <a:lstStyle/>
          <a:p>
            <a:r>
              <a:rPr lang="en-US" altLang="ja-JP" dirty="0"/>
              <a:t>Photo: Eldon </a:t>
            </a:r>
            <a:r>
              <a:rPr lang="en-US" altLang="ja-JP" dirty="0" err="1"/>
              <a:t>Lyttle</a:t>
            </a:r>
            <a:r>
              <a:rPr lang="en-US" altLang="ja-JP" dirty="0"/>
              <a:t>, </a:t>
            </a:r>
          </a:p>
          <a:p>
            <a:r>
              <a:rPr lang="en-US" altLang="ja-JP" dirty="0"/>
              <a:t>https://commons.wikimedia.org/wiki/File:Computer-translation_Briefing_for_Gerald_Ford.jpg</a:t>
            </a:r>
            <a:endParaRPr kumimoji="1" lang="ja-JP" altLang="en-US" dirty="0"/>
          </a:p>
        </p:txBody>
      </p:sp>
    </p:spTree>
    <p:extLst>
      <p:ext uri="{BB962C8B-B14F-4D97-AF65-F5344CB8AC3E}">
        <p14:creationId xmlns:p14="http://schemas.microsoft.com/office/powerpoint/2010/main" val="1035622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altLang="ja-JP" sz="6000" kern="1200">
                <a:solidFill>
                  <a:srgbClr val="FFFFFF"/>
                </a:solidFill>
                <a:latin typeface="+mj-lt"/>
                <a:ea typeface="+mj-ea"/>
                <a:cs typeface="+mj-cs"/>
              </a:rPr>
              <a:t>AI Winter</a:t>
            </a:r>
            <a:endParaRPr kumimoji="1" lang="en-US" altLang="ja-JP" sz="6000" kern="1200">
              <a:solidFill>
                <a:srgbClr val="FFFFFF"/>
              </a:solidFill>
              <a:latin typeface="+mj-lt"/>
              <a:ea typeface="+mj-ea"/>
              <a:cs typeface="+mj-cs"/>
            </a:endParaRPr>
          </a:p>
        </p:txBody>
      </p:sp>
    </p:spTree>
    <p:extLst>
      <p:ext uri="{BB962C8B-B14F-4D97-AF65-F5344CB8AC3E}">
        <p14:creationId xmlns:p14="http://schemas.microsoft.com/office/powerpoint/2010/main" val="3692471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E0F26-F152-7A45-9FCC-6A5E7090512A}"/>
              </a:ext>
            </a:extLst>
          </p:cNvPr>
          <p:cNvSpPr>
            <a:spLocks noGrp="1"/>
          </p:cNvSpPr>
          <p:nvPr>
            <p:ph type="title"/>
          </p:nvPr>
        </p:nvSpPr>
        <p:spPr/>
        <p:txBody>
          <a:bodyPr/>
          <a:lstStyle/>
          <a:p>
            <a:r>
              <a:rPr lang="en-US" dirty="0"/>
              <a:t>1984: Dragon Dictate 1.0 speech recognizer</a:t>
            </a:r>
          </a:p>
        </p:txBody>
      </p:sp>
      <p:sp>
        <p:nvSpPr>
          <p:cNvPr id="3" name="Content Placeholder 2">
            <a:extLst>
              <a:ext uri="{FF2B5EF4-FFF2-40B4-BE49-F238E27FC236}">
                <a16:creationId xmlns:a16="http://schemas.microsoft.com/office/drawing/2014/main" id="{6289C345-D114-794A-840B-156E6FD67112}"/>
              </a:ext>
            </a:extLst>
          </p:cNvPr>
          <p:cNvSpPr>
            <a:spLocks noGrp="1"/>
          </p:cNvSpPr>
          <p:nvPr>
            <p:ph idx="1"/>
          </p:nvPr>
        </p:nvSpPr>
        <p:spPr>
          <a:xfrm>
            <a:off x="4928462" y="1825625"/>
            <a:ext cx="6425338" cy="4351338"/>
          </a:xfrm>
        </p:spPr>
        <p:txBody>
          <a:bodyPr/>
          <a:lstStyle/>
          <a:p>
            <a:pPr marL="0" indent="0">
              <a:buNone/>
            </a:pPr>
            <a:r>
              <a:rPr lang="en-US" dirty="0"/>
              <a:t>Explicitly minimized the probability of error using a new technology called a ”hidden Markov model.”</a:t>
            </a:r>
          </a:p>
        </p:txBody>
      </p:sp>
      <p:pic>
        <p:nvPicPr>
          <p:cNvPr id="5122" name="Picture 2" descr="Janet Baker">
            <a:extLst>
              <a:ext uri="{FF2B5EF4-FFF2-40B4-BE49-F238E27FC236}">
                <a16:creationId xmlns:a16="http://schemas.microsoft.com/office/drawing/2014/main" id="{28293B9C-965B-3D46-9B9B-595D1A6CBD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6019" y="1824428"/>
            <a:ext cx="2052234" cy="205223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James Baker">
            <a:extLst>
              <a:ext uri="{FF2B5EF4-FFF2-40B4-BE49-F238E27FC236}">
                <a16:creationId xmlns:a16="http://schemas.microsoft.com/office/drawing/2014/main" id="{29478019-B18D-A949-A814-40835D11F1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983" y="1825626"/>
            <a:ext cx="2051036" cy="2051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010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E0F26-F152-7A45-9FCC-6A5E7090512A}"/>
              </a:ext>
            </a:extLst>
          </p:cNvPr>
          <p:cNvSpPr>
            <a:spLocks noGrp="1"/>
          </p:cNvSpPr>
          <p:nvPr>
            <p:ph type="title"/>
          </p:nvPr>
        </p:nvSpPr>
        <p:spPr>
          <a:xfrm>
            <a:off x="480447" y="365125"/>
            <a:ext cx="11248709" cy="1325563"/>
          </a:xfrm>
        </p:spPr>
        <p:txBody>
          <a:bodyPr/>
          <a:lstStyle/>
          <a:p>
            <a:r>
              <a:rPr lang="en-US" dirty="0"/>
              <a:t>1988: Probabilistic reasoning becomes causal reasoning</a:t>
            </a:r>
          </a:p>
        </p:txBody>
      </p:sp>
      <p:sp>
        <p:nvSpPr>
          <p:cNvPr id="3" name="Content Placeholder 2">
            <a:extLst>
              <a:ext uri="{FF2B5EF4-FFF2-40B4-BE49-F238E27FC236}">
                <a16:creationId xmlns:a16="http://schemas.microsoft.com/office/drawing/2014/main" id="{6289C345-D114-794A-840B-156E6FD67112}"/>
              </a:ext>
            </a:extLst>
          </p:cNvPr>
          <p:cNvSpPr>
            <a:spLocks noGrp="1"/>
          </p:cNvSpPr>
          <p:nvPr>
            <p:ph idx="1"/>
          </p:nvPr>
        </p:nvSpPr>
        <p:spPr>
          <a:xfrm>
            <a:off x="4928462" y="1825625"/>
            <a:ext cx="6425338" cy="4351338"/>
          </a:xfrm>
        </p:spPr>
        <p:txBody>
          <a:bodyPr/>
          <a:lstStyle/>
          <a:p>
            <a:r>
              <a:rPr lang="en-US" dirty="0"/>
              <a:t>Judea Pearl’s “Bayesian Networks” show computer scientists how to extend the main ideas of the HMM to every other problem in AI.</a:t>
            </a:r>
          </a:p>
          <a:p>
            <a:r>
              <a:rPr lang="en-US" dirty="0"/>
              <a:t>Introduced a mathematics for reasoning about causality, and therefore, about moral judgments.</a:t>
            </a:r>
          </a:p>
        </p:txBody>
      </p:sp>
      <p:pic>
        <p:nvPicPr>
          <p:cNvPr id="7170" name="Picture 2">
            <a:extLst>
              <a:ext uri="{FF2B5EF4-FFF2-40B4-BE49-F238E27FC236}">
                <a16:creationId xmlns:a16="http://schemas.microsoft.com/office/drawing/2014/main" id="{F1781BAE-DDE8-6F4B-9559-EFFCFF97C5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431" y="1695453"/>
            <a:ext cx="3367437" cy="4983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88931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E2317-16CD-DE48-9DC1-3ED92FEEF9F7}"/>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22A5D514-3A79-6D40-B87B-518DCD35B91C}"/>
              </a:ext>
            </a:extLst>
          </p:cNvPr>
          <p:cNvSpPr>
            <a:spLocks noGrp="1"/>
          </p:cNvSpPr>
          <p:nvPr>
            <p:ph idx="1"/>
          </p:nvPr>
        </p:nvSpPr>
        <p:spPr/>
        <p:txBody>
          <a:bodyPr/>
          <a:lstStyle/>
          <a:p>
            <a:r>
              <a:rPr lang="en-US" dirty="0">
                <a:solidFill>
                  <a:schemeClr val="bg1">
                    <a:lumMod val="75000"/>
                  </a:schemeClr>
                </a:solidFill>
              </a:rPr>
              <a:t>Syllabus: Grades, Exams, Collabs, Homework, Seminar, and Apps </a:t>
            </a:r>
          </a:p>
          <a:p>
            <a:r>
              <a:rPr lang="en-US" dirty="0">
                <a:solidFill>
                  <a:schemeClr val="bg1">
                    <a:lumMod val="75000"/>
                  </a:schemeClr>
                </a:solidFill>
              </a:rPr>
              <a:t>Intelligence</a:t>
            </a:r>
          </a:p>
          <a:p>
            <a:r>
              <a:rPr lang="en-US" dirty="0">
                <a:solidFill>
                  <a:schemeClr val="bg1">
                    <a:lumMod val="75000"/>
                  </a:schemeClr>
                </a:solidFill>
              </a:rPr>
              <a:t>Artificial Intelligence (chapter 1)</a:t>
            </a:r>
          </a:p>
          <a:p>
            <a:r>
              <a:rPr lang="en-US" dirty="0">
                <a:solidFill>
                  <a:schemeClr val="bg1">
                    <a:lumMod val="75000"/>
                  </a:schemeClr>
                </a:solidFill>
              </a:rPr>
              <a:t>A brief history (chapter 2)</a:t>
            </a:r>
          </a:p>
          <a:p>
            <a:r>
              <a:rPr lang="en-US" dirty="0"/>
              <a:t>Environments in which an AI can operate (chapter 3)</a:t>
            </a:r>
          </a:p>
          <a:p>
            <a:r>
              <a:rPr lang="en-US" dirty="0"/>
              <a:t>Outline of the rest of this course</a:t>
            </a:r>
          </a:p>
        </p:txBody>
      </p:sp>
    </p:spTree>
    <p:extLst>
      <p:ext uri="{BB962C8B-B14F-4D97-AF65-F5344CB8AC3E}">
        <p14:creationId xmlns:p14="http://schemas.microsoft.com/office/powerpoint/2010/main" val="41586058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D4C43-5C0A-1B4D-BC41-2DA7EE01141F}"/>
              </a:ext>
            </a:extLst>
          </p:cNvPr>
          <p:cNvSpPr>
            <a:spLocks noGrp="1"/>
          </p:cNvSpPr>
          <p:nvPr>
            <p:ph type="title"/>
          </p:nvPr>
        </p:nvSpPr>
        <p:spPr/>
        <p:txBody>
          <a:bodyPr/>
          <a:lstStyle/>
          <a:p>
            <a:r>
              <a:rPr lang="en-US" dirty="0"/>
              <a:t>Environments in which an AI may operate</a:t>
            </a:r>
          </a:p>
        </p:txBody>
      </p:sp>
      <p:sp>
        <p:nvSpPr>
          <p:cNvPr id="3" name="Content Placeholder 2">
            <a:extLst>
              <a:ext uri="{FF2B5EF4-FFF2-40B4-BE49-F238E27FC236}">
                <a16:creationId xmlns:a16="http://schemas.microsoft.com/office/drawing/2014/main" id="{B19F06AD-5678-D840-BF53-4CC0075A8271}"/>
              </a:ext>
            </a:extLst>
          </p:cNvPr>
          <p:cNvSpPr>
            <a:spLocks noGrp="1"/>
          </p:cNvSpPr>
          <p:nvPr>
            <p:ph idx="1"/>
          </p:nvPr>
        </p:nvSpPr>
        <p:spPr/>
        <p:txBody>
          <a:bodyPr>
            <a:normAutofit/>
          </a:bodyPr>
          <a:lstStyle/>
          <a:p>
            <a:r>
              <a:rPr lang="en-US" dirty="0"/>
              <a:t>Ability to sense your surroundings:</a:t>
            </a:r>
          </a:p>
          <a:p>
            <a:pPr lvl="1"/>
            <a:r>
              <a:rPr lang="en-US" dirty="0"/>
              <a:t>Fully observable vs. Partially observable</a:t>
            </a:r>
          </a:p>
          <a:p>
            <a:r>
              <a:rPr lang="en-US" dirty="0"/>
              <a:t>Computational limitations on your ability to plan:</a:t>
            </a:r>
          </a:p>
          <a:p>
            <a:pPr lvl="1"/>
            <a:r>
              <a:rPr lang="en-US" dirty="0"/>
              <a:t>Discrete vs. Continuous</a:t>
            </a:r>
          </a:p>
          <a:p>
            <a:pPr lvl="1"/>
            <a:r>
              <a:rPr lang="en-US" dirty="0"/>
              <a:t>Static vs. Dynamic</a:t>
            </a:r>
          </a:p>
          <a:p>
            <a:pPr lvl="1"/>
            <a:r>
              <a:rPr lang="en-US" dirty="0"/>
              <a:t>Deterministic vs. Stochastic</a:t>
            </a:r>
          </a:p>
          <a:p>
            <a:r>
              <a:rPr lang="en-US" dirty="0"/>
              <a:t>Limitations on your ability to control the environment:</a:t>
            </a:r>
          </a:p>
          <a:p>
            <a:pPr lvl="1"/>
            <a:r>
              <a:rPr lang="en-US" dirty="0"/>
              <a:t>Episodic vs. Sequential</a:t>
            </a:r>
          </a:p>
          <a:p>
            <a:pPr lvl="1"/>
            <a:r>
              <a:rPr lang="en-US" dirty="0"/>
              <a:t>Single-agent vs. Multi-agent</a:t>
            </a:r>
          </a:p>
          <a:p>
            <a:pPr lvl="1"/>
            <a:r>
              <a:rPr lang="en-US" dirty="0"/>
              <a:t>Known vs. Unknown</a:t>
            </a:r>
          </a:p>
        </p:txBody>
      </p:sp>
    </p:spTree>
    <p:extLst>
      <p:ext uri="{BB962C8B-B14F-4D97-AF65-F5344CB8AC3E}">
        <p14:creationId xmlns:p14="http://schemas.microsoft.com/office/powerpoint/2010/main" val="2961186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143000"/>
          </a:xfrm>
        </p:spPr>
        <p:txBody>
          <a:bodyPr/>
          <a:lstStyle/>
          <a:p>
            <a:r>
              <a:rPr lang="en-US" sz="3600" dirty="0"/>
              <a:t>Fully observable vs. partially observable</a:t>
            </a:r>
          </a:p>
        </p:txBody>
      </p:sp>
      <p:sp>
        <p:nvSpPr>
          <p:cNvPr id="3" name="Content Placeholder 2"/>
          <p:cNvSpPr>
            <a:spLocks noGrp="1"/>
          </p:cNvSpPr>
          <p:nvPr>
            <p:ph idx="1"/>
          </p:nvPr>
        </p:nvSpPr>
        <p:spPr>
          <a:xfrm>
            <a:off x="838200" y="1146894"/>
            <a:ext cx="10515600" cy="4351338"/>
          </a:xfrm>
        </p:spPr>
        <p:txBody>
          <a:bodyPr/>
          <a:lstStyle/>
          <a:p>
            <a:r>
              <a:rPr lang="en-US" dirty="0"/>
              <a:t>Do the agent's sensors give it access to the complete state of the environment?</a:t>
            </a:r>
          </a:p>
          <a:p>
            <a:pPr lvl="1"/>
            <a:r>
              <a:rPr lang="en-US" dirty="0"/>
              <a:t>For any given world state, are the values of all the variables known to the agent?</a:t>
            </a:r>
          </a:p>
          <a:p>
            <a:endParaRPr lang="en-US" dirty="0"/>
          </a:p>
        </p:txBody>
      </p:sp>
      <p:sp>
        <p:nvSpPr>
          <p:cNvPr id="5" name="TextBox 4"/>
          <p:cNvSpPr txBox="1"/>
          <p:nvPr/>
        </p:nvSpPr>
        <p:spPr>
          <a:xfrm>
            <a:off x="5867401" y="3962401"/>
            <a:ext cx="689163" cy="646331"/>
          </a:xfrm>
          <a:prstGeom prst="rect">
            <a:avLst/>
          </a:prstGeom>
          <a:noFill/>
        </p:spPr>
        <p:txBody>
          <a:bodyPr wrap="none" rtlCol="0">
            <a:spAutoFit/>
          </a:bodyPr>
          <a:lstStyle/>
          <a:p>
            <a:r>
              <a:rPr lang="en-US" sz="3600" dirty="0"/>
              <a:t>vs.</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840182"/>
            <a:ext cx="2438400" cy="371301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9655" y="2840182"/>
            <a:ext cx="2475345" cy="371301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TextBox 3"/>
          <p:cNvSpPr txBox="1"/>
          <p:nvPr/>
        </p:nvSpPr>
        <p:spPr>
          <a:xfrm>
            <a:off x="8928422" y="6581002"/>
            <a:ext cx="1585049" cy="276999"/>
          </a:xfrm>
          <a:prstGeom prst="rect">
            <a:avLst/>
          </a:prstGeom>
          <a:noFill/>
        </p:spPr>
        <p:txBody>
          <a:bodyPr wrap="none" rtlCol="0">
            <a:spAutoFit/>
          </a:bodyPr>
          <a:lstStyle/>
          <a:p>
            <a:r>
              <a:rPr lang="en-US" sz="1200" dirty="0"/>
              <a:t>Source: L. </a:t>
            </a:r>
            <a:r>
              <a:rPr lang="en-US" sz="1200" dirty="0" err="1"/>
              <a:t>Zettlemoyer</a:t>
            </a:r>
            <a:endParaRPr lang="en-US" sz="1200" dirty="0"/>
          </a:p>
        </p:txBody>
      </p:sp>
    </p:spTree>
    <p:extLst>
      <p:ext uri="{BB962C8B-B14F-4D97-AF65-F5344CB8AC3E}">
        <p14:creationId xmlns:p14="http://schemas.microsoft.com/office/powerpoint/2010/main" val="13172381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143000"/>
          </a:xfrm>
        </p:spPr>
        <p:txBody>
          <a:bodyPr/>
          <a:lstStyle/>
          <a:p>
            <a:r>
              <a:rPr lang="en-US" sz="3600" dirty="0"/>
              <a:t>Discrete vs. continuous</a:t>
            </a:r>
          </a:p>
        </p:txBody>
      </p:sp>
      <p:sp>
        <p:nvSpPr>
          <p:cNvPr id="3" name="Content Placeholder 2"/>
          <p:cNvSpPr>
            <a:spLocks noGrp="1"/>
          </p:cNvSpPr>
          <p:nvPr>
            <p:ph idx="1"/>
          </p:nvPr>
        </p:nvSpPr>
        <p:spPr>
          <a:xfrm>
            <a:off x="838200" y="874040"/>
            <a:ext cx="10515600" cy="4351338"/>
          </a:xfrm>
        </p:spPr>
        <p:txBody>
          <a:bodyPr/>
          <a:lstStyle/>
          <a:p>
            <a:r>
              <a:rPr lang="en-US" dirty="0"/>
              <a:t>Does the environment provide a countable (discrete) or </a:t>
            </a:r>
            <a:r>
              <a:rPr lang="en-US" dirty="0" err="1"/>
              <a:t>uncountably</a:t>
            </a:r>
            <a:r>
              <a:rPr lang="en-US" dirty="0"/>
              <a:t> infinite (continuous) number of distinct percepts, actions, and environment states?</a:t>
            </a:r>
          </a:p>
          <a:p>
            <a:pPr lvl="1"/>
            <a:r>
              <a:rPr lang="en-US" dirty="0"/>
              <a:t>Are the values of the state variables discrete or continuous?</a:t>
            </a:r>
          </a:p>
          <a:p>
            <a:pPr lvl="1"/>
            <a:r>
              <a:rPr lang="en-US" dirty="0"/>
              <a:t>Time can also evolve in a discrete or continuous fashion</a:t>
            </a:r>
          </a:p>
          <a:p>
            <a:pPr lvl="1"/>
            <a:r>
              <a:rPr lang="en-US" dirty="0"/>
              <a:t>“Distinct” = different values of utility</a:t>
            </a:r>
          </a:p>
          <a:p>
            <a:endParaRPr lang="en-US" dirty="0"/>
          </a:p>
        </p:txBody>
      </p:sp>
      <p:sp>
        <p:nvSpPr>
          <p:cNvPr id="4" name="TextBox 3"/>
          <p:cNvSpPr txBox="1"/>
          <p:nvPr/>
        </p:nvSpPr>
        <p:spPr>
          <a:xfrm>
            <a:off x="5791201" y="4501516"/>
            <a:ext cx="689163" cy="646331"/>
          </a:xfrm>
          <a:prstGeom prst="rect">
            <a:avLst/>
          </a:prstGeom>
          <a:noFill/>
        </p:spPr>
        <p:txBody>
          <a:bodyPr wrap="none" rtlCol="0">
            <a:spAutoFit/>
          </a:bodyPr>
          <a:lstStyle/>
          <a:p>
            <a:r>
              <a:rPr lang="en-US" sz="3600" dirty="0"/>
              <a:t>vs.</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673475"/>
            <a:ext cx="3557530" cy="2362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4550" y="3247390"/>
            <a:ext cx="3524250" cy="36004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1293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7D971-15CC-EB44-B321-F726A3D9F49C}"/>
              </a:ext>
            </a:extLst>
          </p:cNvPr>
          <p:cNvSpPr>
            <a:spLocks noGrp="1"/>
          </p:cNvSpPr>
          <p:nvPr>
            <p:ph type="title"/>
          </p:nvPr>
        </p:nvSpPr>
        <p:spPr/>
        <p:txBody>
          <a:bodyPr/>
          <a:lstStyle/>
          <a:p>
            <a:r>
              <a:rPr lang="en-US" dirty="0"/>
              <a:t>Course Intro: Syllabus</a:t>
            </a:r>
          </a:p>
        </p:txBody>
      </p:sp>
      <p:sp>
        <p:nvSpPr>
          <p:cNvPr id="3" name="Content Placeholder 2">
            <a:extLst>
              <a:ext uri="{FF2B5EF4-FFF2-40B4-BE49-F238E27FC236}">
                <a16:creationId xmlns:a16="http://schemas.microsoft.com/office/drawing/2014/main" id="{D766591E-4B64-3F4E-8402-B1D216ED491E}"/>
              </a:ext>
            </a:extLst>
          </p:cNvPr>
          <p:cNvSpPr>
            <a:spLocks noGrp="1"/>
          </p:cNvSpPr>
          <p:nvPr>
            <p:ph idx="1"/>
          </p:nvPr>
        </p:nvSpPr>
        <p:spPr/>
        <p:txBody>
          <a:bodyPr/>
          <a:lstStyle/>
          <a:p>
            <a:r>
              <a:rPr lang="en-US" dirty="0"/>
              <a:t>Web page: </a:t>
            </a:r>
            <a:r>
              <a:rPr lang="en-US" dirty="0">
                <a:hlinkClick r:id="rId2"/>
              </a:rPr>
              <a:t>https://courses.engr.illinois.edu/ece448/sp2021/</a:t>
            </a:r>
            <a:endParaRPr lang="en-US" dirty="0"/>
          </a:p>
          <a:p>
            <a:r>
              <a:rPr lang="en-US" dirty="0"/>
              <a:t>Grading</a:t>
            </a:r>
          </a:p>
          <a:p>
            <a:r>
              <a:rPr lang="en-US" dirty="0"/>
              <a:t>Exams &amp; Collabs</a:t>
            </a:r>
          </a:p>
          <a:p>
            <a:r>
              <a:rPr lang="en-US" dirty="0"/>
              <a:t>Homework</a:t>
            </a:r>
          </a:p>
          <a:p>
            <a:r>
              <a:rPr lang="en-US" dirty="0"/>
              <a:t>Graduate Research Seminar</a:t>
            </a:r>
          </a:p>
          <a:p>
            <a:r>
              <a:rPr lang="en-US" dirty="0"/>
              <a:t>Apps</a:t>
            </a:r>
          </a:p>
          <a:p>
            <a:r>
              <a:rPr lang="en-US" dirty="0"/>
              <a:t>Textbook</a:t>
            </a:r>
          </a:p>
          <a:p>
            <a:endParaRPr lang="en-US" dirty="0"/>
          </a:p>
        </p:txBody>
      </p:sp>
    </p:spTree>
    <p:extLst>
      <p:ext uri="{BB962C8B-B14F-4D97-AF65-F5344CB8AC3E}">
        <p14:creationId xmlns:p14="http://schemas.microsoft.com/office/powerpoint/2010/main" val="14435310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143000"/>
          </a:xfrm>
        </p:spPr>
        <p:txBody>
          <a:bodyPr/>
          <a:lstStyle/>
          <a:p>
            <a:r>
              <a:rPr lang="en-US" sz="3600" dirty="0"/>
              <a:t>Static vs. dynamic</a:t>
            </a:r>
          </a:p>
        </p:txBody>
      </p:sp>
      <p:sp>
        <p:nvSpPr>
          <p:cNvPr id="3" name="Content Placeholder 2"/>
          <p:cNvSpPr>
            <a:spLocks noGrp="1"/>
          </p:cNvSpPr>
          <p:nvPr>
            <p:ph idx="1"/>
          </p:nvPr>
        </p:nvSpPr>
        <p:spPr>
          <a:xfrm>
            <a:off x="701040" y="1290320"/>
            <a:ext cx="10652760" cy="646331"/>
          </a:xfrm>
        </p:spPr>
        <p:txBody>
          <a:bodyPr/>
          <a:lstStyle/>
          <a:p>
            <a:r>
              <a:rPr lang="en-US" dirty="0"/>
              <a:t>Is the world changing while the agent is thinking?</a:t>
            </a:r>
          </a:p>
          <a:p>
            <a:pPr marL="0" indent="0">
              <a:buNone/>
            </a:pPr>
            <a:endParaRPr lang="en-US" dirty="0"/>
          </a:p>
        </p:txBody>
      </p:sp>
      <p:sp>
        <p:nvSpPr>
          <p:cNvPr id="4" name="TextBox 3"/>
          <p:cNvSpPr txBox="1"/>
          <p:nvPr/>
        </p:nvSpPr>
        <p:spPr>
          <a:xfrm>
            <a:off x="6146371" y="3652435"/>
            <a:ext cx="689163" cy="646331"/>
          </a:xfrm>
          <a:prstGeom prst="rect">
            <a:avLst/>
          </a:prstGeom>
          <a:noFill/>
        </p:spPr>
        <p:txBody>
          <a:bodyPr wrap="none" rtlCol="0">
            <a:spAutoFit/>
          </a:bodyPr>
          <a:lstStyle/>
          <a:p>
            <a:r>
              <a:rPr lang="en-US" sz="3600" dirty="0"/>
              <a:t>vs.</a:t>
            </a:r>
          </a:p>
        </p:txBody>
      </p:sp>
      <p:pic>
        <p:nvPicPr>
          <p:cNvPr id="8194" name="Picture 2">
            <a:extLst>
              <a:ext uri="{FF2B5EF4-FFF2-40B4-BE49-F238E27FC236}">
                <a16:creationId xmlns:a16="http://schemas.microsoft.com/office/drawing/2014/main" id="{E5A46ECB-1244-C64E-91C4-974B0F09F7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6860" y="2098729"/>
            <a:ext cx="5014588" cy="3611105"/>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4E3DC548-FB5A-114C-8968-C13A0FA4BDC3}"/>
              </a:ext>
            </a:extLst>
          </p:cNvPr>
          <p:cNvSpPr txBox="1">
            <a:spLocks/>
          </p:cNvSpPr>
          <p:nvPr/>
        </p:nvSpPr>
        <p:spPr>
          <a:xfrm>
            <a:off x="7006269" y="5673758"/>
            <a:ext cx="4976659" cy="47066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dirty="0"/>
              <a:t>GFDL Image by Minesweeper, 2005</a:t>
            </a:r>
          </a:p>
        </p:txBody>
      </p:sp>
      <p:pic>
        <p:nvPicPr>
          <p:cNvPr id="8196" name="Picture 4" descr="alt=Van Vorst St. Warren St. Church Ground Washington St. Greene St. Hudson St. South St. Bergen St. Essex St. Morris St. Sussex St. Grand St. York St. Montgomery St. Mercer St. wayne St. Steuben St. Morgan St. Bay St. Harsimus St.">
            <a:extLst>
              <a:ext uri="{FF2B5EF4-FFF2-40B4-BE49-F238E27FC236}">
                <a16:creationId xmlns:a16="http://schemas.microsoft.com/office/drawing/2014/main" id="{959AB9B8-8347-FF4A-A006-9E11C5B193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072" y="2174659"/>
            <a:ext cx="5857961" cy="3829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0387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143000"/>
          </a:xfrm>
        </p:spPr>
        <p:txBody>
          <a:bodyPr/>
          <a:lstStyle/>
          <a:p>
            <a:r>
              <a:rPr lang="en-US" sz="3600" dirty="0"/>
              <a:t>Deterministic vs. stochastic</a:t>
            </a:r>
          </a:p>
        </p:txBody>
      </p:sp>
      <p:sp>
        <p:nvSpPr>
          <p:cNvPr id="3" name="Content Placeholder 2"/>
          <p:cNvSpPr>
            <a:spLocks noGrp="1"/>
          </p:cNvSpPr>
          <p:nvPr>
            <p:ph idx="1"/>
          </p:nvPr>
        </p:nvSpPr>
        <p:spPr>
          <a:xfrm>
            <a:off x="838200" y="1080905"/>
            <a:ext cx="10515600" cy="4351338"/>
          </a:xfrm>
        </p:spPr>
        <p:txBody>
          <a:bodyPr/>
          <a:lstStyle/>
          <a:p>
            <a:r>
              <a:rPr lang="en-US" dirty="0"/>
              <a:t>Is the next state of the environment completely determined by the </a:t>
            </a:r>
            <a:r>
              <a:rPr lang="en-US" b="1" dirty="0"/>
              <a:t>current state </a:t>
            </a:r>
            <a:r>
              <a:rPr lang="en-US" dirty="0"/>
              <a:t>and the </a:t>
            </a:r>
            <a:r>
              <a:rPr lang="en-US" b="1" dirty="0"/>
              <a:t>agent’s action</a:t>
            </a:r>
            <a:r>
              <a:rPr lang="en-US" dirty="0"/>
              <a:t>?</a:t>
            </a:r>
          </a:p>
          <a:p>
            <a:pPr lvl="1"/>
            <a:r>
              <a:rPr lang="en-US" dirty="0"/>
              <a:t>Is the transition model </a:t>
            </a:r>
            <a:r>
              <a:rPr lang="en-US" b="1" dirty="0">
                <a:solidFill>
                  <a:srgbClr val="FF0000"/>
                </a:solidFill>
              </a:rPr>
              <a:t>deterministic</a:t>
            </a:r>
            <a:r>
              <a:rPr lang="en-US" dirty="0"/>
              <a:t> (unique successor state given current state and action) or </a:t>
            </a:r>
            <a:r>
              <a:rPr lang="en-US" b="1" dirty="0">
                <a:solidFill>
                  <a:srgbClr val="FF0000"/>
                </a:solidFill>
              </a:rPr>
              <a:t>stochastic</a:t>
            </a:r>
            <a:r>
              <a:rPr lang="en-US" dirty="0"/>
              <a:t> (distribution over successor states given current state and action)?</a:t>
            </a:r>
          </a:p>
          <a:p>
            <a:pPr lvl="1"/>
            <a:r>
              <a:rPr lang="en-US" b="1" dirty="0">
                <a:solidFill>
                  <a:srgbClr val="FF0000"/>
                </a:solidFill>
              </a:rPr>
              <a:t>strategic:</a:t>
            </a:r>
            <a:r>
              <a:rPr lang="en-US" dirty="0">
                <a:solidFill>
                  <a:srgbClr val="FF0000"/>
                </a:solidFill>
              </a:rPr>
              <a:t> </a:t>
            </a:r>
            <a:r>
              <a:rPr lang="en-US" dirty="0"/>
              <a:t>the environment is deterministic except for the actions of other agents</a:t>
            </a:r>
          </a:p>
          <a:p>
            <a:endParaRPr lang="en-US" dirty="0"/>
          </a:p>
        </p:txBody>
      </p:sp>
      <p:pic>
        <p:nvPicPr>
          <p:cNvPr id="2050" name="Picture 2" descr="http://www.greathallgames.com/aacc/atokbags/checkerBoardMP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4077385"/>
            <a:ext cx="3810000" cy="215265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5867401" y="4706036"/>
            <a:ext cx="689163" cy="646331"/>
          </a:xfrm>
          <a:prstGeom prst="rect">
            <a:avLst/>
          </a:prstGeom>
          <a:noFill/>
        </p:spPr>
        <p:txBody>
          <a:bodyPr wrap="none" rtlCol="0">
            <a:spAutoFit/>
          </a:bodyPr>
          <a:lstStyle/>
          <a:p>
            <a:r>
              <a:rPr lang="en-US" sz="3600" dirty="0"/>
              <a:t>vs.</a:t>
            </a:r>
          </a:p>
        </p:txBody>
      </p:sp>
      <p:pic>
        <p:nvPicPr>
          <p:cNvPr id="2052" name="Picture 4" descr="http://www.phillaakpoker.com/wp-content/uploads/2010/05/backgamm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1971" y="3657600"/>
            <a:ext cx="3790950" cy="27432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4747728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143000"/>
          </a:xfrm>
        </p:spPr>
        <p:txBody>
          <a:bodyPr/>
          <a:lstStyle/>
          <a:p>
            <a:r>
              <a:rPr lang="en-US" sz="3600" dirty="0"/>
              <a:t>Episodic vs. sequential</a:t>
            </a:r>
          </a:p>
        </p:txBody>
      </p:sp>
      <p:sp>
        <p:nvSpPr>
          <p:cNvPr id="3" name="Content Placeholder 2"/>
          <p:cNvSpPr>
            <a:spLocks noGrp="1"/>
          </p:cNvSpPr>
          <p:nvPr>
            <p:ph idx="1"/>
          </p:nvPr>
        </p:nvSpPr>
        <p:spPr>
          <a:xfrm>
            <a:off x="801278" y="1527142"/>
            <a:ext cx="10552522" cy="4395297"/>
          </a:xfrm>
        </p:spPr>
        <p:txBody>
          <a:bodyPr/>
          <a:lstStyle/>
          <a:p>
            <a:r>
              <a:rPr lang="en-US" dirty="0"/>
              <a:t>Is the agent’s experience divided into unconnected episodes, or is it a coherent sequence of observations and actions?</a:t>
            </a:r>
          </a:p>
          <a:p>
            <a:pPr lvl="1"/>
            <a:r>
              <a:rPr lang="en-US" dirty="0"/>
              <a:t>Does each problem instance involve just one action or a series of actions that change the world state according to the transition model?</a:t>
            </a:r>
          </a:p>
          <a:p>
            <a:endParaRPr lang="en-US" dirty="0"/>
          </a:p>
        </p:txBody>
      </p:sp>
      <p:sp>
        <p:nvSpPr>
          <p:cNvPr id="4" name="TextBox 3"/>
          <p:cNvSpPr txBox="1"/>
          <p:nvPr/>
        </p:nvSpPr>
        <p:spPr>
          <a:xfrm>
            <a:off x="5867401" y="4771709"/>
            <a:ext cx="689163" cy="646331"/>
          </a:xfrm>
          <a:prstGeom prst="rect">
            <a:avLst/>
          </a:prstGeom>
          <a:noFill/>
        </p:spPr>
        <p:txBody>
          <a:bodyPr wrap="none" rtlCol="0">
            <a:spAutoFit/>
          </a:bodyPr>
          <a:lstStyle/>
          <a:p>
            <a:r>
              <a:rPr lang="en-US" sz="3600" dirty="0"/>
              <a:t>vs.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3226" y="4162108"/>
            <a:ext cx="3533775" cy="195102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6" name="Picture 4" descr="http://www.rickconner.net/spamweb/blackbox.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9494" y="3628708"/>
            <a:ext cx="4011706" cy="300069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1542815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143000"/>
          </a:xfrm>
        </p:spPr>
        <p:txBody>
          <a:bodyPr/>
          <a:lstStyle/>
          <a:p>
            <a:r>
              <a:rPr lang="en-US" sz="3600" dirty="0"/>
              <a:t>Single-agent vs. </a:t>
            </a:r>
            <a:r>
              <a:rPr lang="en-US" sz="3600" dirty="0" err="1"/>
              <a:t>multiagent</a:t>
            </a:r>
            <a:endParaRPr lang="en-US" sz="3600" dirty="0"/>
          </a:p>
        </p:txBody>
      </p:sp>
      <p:sp>
        <p:nvSpPr>
          <p:cNvPr id="3" name="Content Placeholder 2"/>
          <p:cNvSpPr>
            <a:spLocks noGrp="1"/>
          </p:cNvSpPr>
          <p:nvPr>
            <p:ph idx="1"/>
          </p:nvPr>
        </p:nvSpPr>
        <p:spPr/>
        <p:txBody>
          <a:bodyPr/>
          <a:lstStyle/>
          <a:p>
            <a:r>
              <a:rPr lang="en-US" dirty="0"/>
              <a:t>Is an agent operating by itself in the environment?</a:t>
            </a:r>
          </a:p>
        </p:txBody>
      </p:sp>
      <p:sp>
        <p:nvSpPr>
          <p:cNvPr id="4" name="TextBox 3"/>
          <p:cNvSpPr txBox="1"/>
          <p:nvPr/>
        </p:nvSpPr>
        <p:spPr>
          <a:xfrm>
            <a:off x="5854830" y="3962401"/>
            <a:ext cx="689163" cy="646331"/>
          </a:xfrm>
          <a:prstGeom prst="rect">
            <a:avLst/>
          </a:prstGeom>
          <a:noFill/>
        </p:spPr>
        <p:txBody>
          <a:bodyPr wrap="none" rtlCol="0">
            <a:spAutoFit/>
          </a:bodyPr>
          <a:lstStyle/>
          <a:p>
            <a:r>
              <a:rPr lang="en-US" sz="3600" dirty="0"/>
              <a:t>vs.</a:t>
            </a:r>
          </a:p>
        </p:txBody>
      </p:sp>
      <p:pic>
        <p:nvPicPr>
          <p:cNvPr id="6146" name="Picture 2" descr="http://www.seas.upenn.edu/~mubbasir/images/pp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1" y="2819400"/>
            <a:ext cx="3758501" cy="2846512"/>
          </a:xfrm>
          <a:prstGeom prst="rect">
            <a:avLst/>
          </a:prstGeom>
          <a:noFill/>
          <a:extLst>
            <a:ext uri="{909E8E84-426E-40dd-AFC4-6F175D3DCCD1}">
              <a14:hiddenFill xmlns="" xmlns:a14="http://schemas.microsoft.com/office/drawing/2010/main">
                <a:solidFill>
                  <a:srgbClr val="FFFFFF"/>
                </a:solidFill>
              </a14:hiddenFill>
            </a:ext>
          </a:extLst>
        </p:spPr>
      </p:pic>
      <p:pic>
        <p:nvPicPr>
          <p:cNvPr id="6148" name="Picture 4" descr="http://kyliemcgirr.com/wp-content/uploads/2012/02/Rat-in-Maz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8488" y="2856815"/>
            <a:ext cx="4318913" cy="323918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415668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143000"/>
          </a:xfrm>
        </p:spPr>
        <p:txBody>
          <a:bodyPr/>
          <a:lstStyle/>
          <a:p>
            <a:r>
              <a:rPr lang="en-US" sz="3600" dirty="0"/>
              <a:t>Known vs. unknown</a:t>
            </a:r>
          </a:p>
        </p:txBody>
      </p:sp>
      <p:sp>
        <p:nvSpPr>
          <p:cNvPr id="3" name="Content Placeholder 2"/>
          <p:cNvSpPr>
            <a:spLocks noGrp="1"/>
          </p:cNvSpPr>
          <p:nvPr>
            <p:ph idx="1"/>
          </p:nvPr>
        </p:nvSpPr>
        <p:spPr>
          <a:xfrm>
            <a:off x="838200" y="1118612"/>
            <a:ext cx="10515600" cy="4351338"/>
          </a:xfrm>
        </p:spPr>
        <p:txBody>
          <a:bodyPr/>
          <a:lstStyle/>
          <a:p>
            <a:r>
              <a:rPr lang="en-US" dirty="0"/>
              <a:t>Are the rules of the environment (transition model and rewards associated with states) known to the agent?</a:t>
            </a:r>
          </a:p>
          <a:p>
            <a:pPr lvl="1"/>
            <a:r>
              <a:rPr lang="en-US" dirty="0"/>
              <a:t>Strictly speaking, not a property of the environment, but of the agent’s state of knowledge</a:t>
            </a:r>
          </a:p>
        </p:txBody>
      </p:sp>
      <p:pic>
        <p:nvPicPr>
          <p:cNvPr id="2054" name="Picture 6" descr="http://upload.wikimedia.org/wikipedia/commons/7/78/Monopoly_board_on_white_b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1100" y="2819400"/>
            <a:ext cx="4393920" cy="29718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5626230" y="3962401"/>
            <a:ext cx="689163" cy="646331"/>
          </a:xfrm>
          <a:prstGeom prst="rect">
            <a:avLst/>
          </a:prstGeom>
          <a:noFill/>
        </p:spPr>
        <p:txBody>
          <a:bodyPr wrap="none" rtlCol="0">
            <a:spAutoFit/>
          </a:bodyPr>
          <a:lstStyle/>
          <a:p>
            <a:r>
              <a:rPr lang="en-US" sz="3600" dirty="0"/>
              <a:t>vs.</a:t>
            </a:r>
          </a:p>
        </p:txBody>
      </p:sp>
      <p:pic>
        <p:nvPicPr>
          <p:cNvPr id="1026" name="Picture 2" descr="View of a marble fountain, with a small ship inside it. A white marble building with columns sits behind it.">
            <a:extLst>
              <a:ext uri="{FF2B5EF4-FFF2-40B4-BE49-F238E27FC236}">
                <a16:creationId xmlns:a16="http://schemas.microsoft.com/office/drawing/2014/main" id="{660215DD-1202-6E46-8601-C31870A89B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3935" y="2986554"/>
            <a:ext cx="4502611" cy="275283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BD8CB20-4BA9-4C4B-981E-5191BE1A2805}"/>
              </a:ext>
            </a:extLst>
          </p:cNvPr>
          <p:cNvSpPr/>
          <p:nvPr/>
        </p:nvSpPr>
        <p:spPr>
          <a:xfrm>
            <a:off x="7242602" y="5709948"/>
            <a:ext cx="2754087" cy="369332"/>
          </a:xfrm>
          <a:prstGeom prst="rect">
            <a:avLst/>
          </a:prstGeom>
        </p:spPr>
        <p:txBody>
          <a:bodyPr wrap="none">
            <a:spAutoFit/>
          </a:bodyPr>
          <a:lstStyle/>
          <a:p>
            <a:r>
              <a:rPr lang="en-US" dirty="0" err="1"/>
              <a:t>Myst</a:t>
            </a:r>
            <a:r>
              <a:rPr lang="en-US" dirty="0"/>
              <a:t>, © Cyan Worlds, 1993</a:t>
            </a:r>
          </a:p>
        </p:txBody>
      </p:sp>
      <p:sp>
        <p:nvSpPr>
          <p:cNvPr id="9" name="Rectangle 8">
            <a:extLst>
              <a:ext uri="{FF2B5EF4-FFF2-40B4-BE49-F238E27FC236}">
                <a16:creationId xmlns:a16="http://schemas.microsoft.com/office/drawing/2014/main" id="{E2F421CA-B237-DE43-ABC0-7E87683622B8}"/>
              </a:ext>
            </a:extLst>
          </p:cNvPr>
          <p:cNvSpPr/>
          <p:nvPr/>
        </p:nvSpPr>
        <p:spPr>
          <a:xfrm>
            <a:off x="1181100" y="5717007"/>
            <a:ext cx="4393920" cy="584775"/>
          </a:xfrm>
          <a:prstGeom prst="rect">
            <a:avLst/>
          </a:prstGeom>
        </p:spPr>
        <p:txBody>
          <a:bodyPr wrap="square">
            <a:spAutoFit/>
          </a:bodyPr>
          <a:lstStyle/>
          <a:p>
            <a:pPr algn="ctr"/>
            <a:r>
              <a:rPr lang="en-US" sz="1600" dirty="0"/>
              <a:t>Monopoly, Parker Brothers 1935; photo CC-BY-NC Fir0002/</a:t>
            </a:r>
            <a:r>
              <a:rPr lang="en-US" sz="1600" dirty="0" err="1"/>
              <a:t>Flagstaffotos</a:t>
            </a:r>
            <a:endParaRPr lang="en-US" sz="1600" dirty="0"/>
          </a:p>
        </p:txBody>
      </p:sp>
    </p:spTree>
    <p:extLst>
      <p:ext uri="{BB962C8B-B14F-4D97-AF65-F5344CB8AC3E}">
        <p14:creationId xmlns:p14="http://schemas.microsoft.com/office/powerpoint/2010/main" val="16416927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E2317-16CD-DE48-9DC1-3ED92FEEF9F7}"/>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22A5D514-3A79-6D40-B87B-518DCD35B91C}"/>
              </a:ext>
            </a:extLst>
          </p:cNvPr>
          <p:cNvSpPr>
            <a:spLocks noGrp="1"/>
          </p:cNvSpPr>
          <p:nvPr>
            <p:ph idx="1"/>
          </p:nvPr>
        </p:nvSpPr>
        <p:spPr/>
        <p:txBody>
          <a:bodyPr/>
          <a:lstStyle/>
          <a:p>
            <a:r>
              <a:rPr lang="en-US" dirty="0">
                <a:solidFill>
                  <a:schemeClr val="bg1">
                    <a:lumMod val="75000"/>
                  </a:schemeClr>
                </a:solidFill>
              </a:rPr>
              <a:t>Syllabus: Grades, Exams, Collabs, Homework, Seminar, and Apps </a:t>
            </a:r>
          </a:p>
          <a:p>
            <a:r>
              <a:rPr lang="en-US" dirty="0">
                <a:solidFill>
                  <a:schemeClr val="bg1">
                    <a:lumMod val="75000"/>
                  </a:schemeClr>
                </a:solidFill>
              </a:rPr>
              <a:t>Intelligence</a:t>
            </a:r>
          </a:p>
          <a:p>
            <a:r>
              <a:rPr lang="en-US" dirty="0">
                <a:solidFill>
                  <a:schemeClr val="bg1">
                    <a:lumMod val="75000"/>
                  </a:schemeClr>
                </a:solidFill>
              </a:rPr>
              <a:t>Artificial Intelligence (chapter 1)</a:t>
            </a:r>
          </a:p>
          <a:p>
            <a:r>
              <a:rPr lang="en-US" dirty="0">
                <a:solidFill>
                  <a:schemeClr val="bg1">
                    <a:lumMod val="75000"/>
                  </a:schemeClr>
                </a:solidFill>
              </a:rPr>
              <a:t>A brief history (chapter 2)</a:t>
            </a:r>
          </a:p>
          <a:p>
            <a:r>
              <a:rPr lang="en-US" dirty="0">
                <a:solidFill>
                  <a:schemeClr val="bg1">
                    <a:lumMod val="75000"/>
                  </a:schemeClr>
                </a:solidFill>
              </a:rPr>
              <a:t>Environments in which an AI can operate (chapter 3)</a:t>
            </a:r>
          </a:p>
          <a:p>
            <a:r>
              <a:rPr lang="en-US" dirty="0"/>
              <a:t>Map of the rest of the course</a:t>
            </a:r>
          </a:p>
        </p:txBody>
      </p:sp>
    </p:spTree>
    <p:extLst>
      <p:ext uri="{BB962C8B-B14F-4D97-AF65-F5344CB8AC3E}">
        <p14:creationId xmlns:p14="http://schemas.microsoft.com/office/powerpoint/2010/main" val="4373336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3C04FC-3164-C44F-BF26-B09326ED5ADD}"/>
              </a:ext>
            </a:extLst>
          </p:cNvPr>
          <p:cNvPicPr>
            <a:picLocks noChangeAspect="1"/>
          </p:cNvPicPr>
          <p:nvPr/>
        </p:nvPicPr>
        <p:blipFill>
          <a:blip r:embed="rId2"/>
          <a:stretch>
            <a:fillRect/>
          </a:stretch>
        </p:blipFill>
        <p:spPr>
          <a:xfrm>
            <a:off x="468286" y="2213459"/>
            <a:ext cx="6946900" cy="3175000"/>
          </a:xfrm>
          <a:prstGeom prst="rect">
            <a:avLst/>
          </a:prstGeom>
        </p:spPr>
      </p:pic>
      <p:sp>
        <p:nvSpPr>
          <p:cNvPr id="2" name="Title 1">
            <a:extLst>
              <a:ext uri="{FF2B5EF4-FFF2-40B4-BE49-F238E27FC236}">
                <a16:creationId xmlns:a16="http://schemas.microsoft.com/office/drawing/2014/main" id="{C6EB6A5C-074D-F24A-BE3A-8250EBC116F5}"/>
              </a:ext>
            </a:extLst>
          </p:cNvPr>
          <p:cNvSpPr>
            <a:spLocks noGrp="1"/>
          </p:cNvSpPr>
          <p:nvPr>
            <p:ph type="title"/>
          </p:nvPr>
        </p:nvSpPr>
        <p:spPr/>
        <p:txBody>
          <a:bodyPr/>
          <a:lstStyle/>
          <a:p>
            <a:r>
              <a:rPr lang="en-US" dirty="0"/>
              <a:t>Map of the rest of the course</a:t>
            </a:r>
          </a:p>
        </p:txBody>
      </p:sp>
      <p:sp>
        <p:nvSpPr>
          <p:cNvPr id="3" name="Content Placeholder 2">
            <a:extLst>
              <a:ext uri="{FF2B5EF4-FFF2-40B4-BE49-F238E27FC236}">
                <a16:creationId xmlns:a16="http://schemas.microsoft.com/office/drawing/2014/main" id="{A627054E-6E9E-5144-AC96-BC3936F97796}"/>
              </a:ext>
            </a:extLst>
          </p:cNvPr>
          <p:cNvSpPr>
            <a:spLocks noGrp="1"/>
          </p:cNvSpPr>
          <p:nvPr>
            <p:ph idx="1"/>
          </p:nvPr>
        </p:nvSpPr>
        <p:spPr>
          <a:xfrm>
            <a:off x="5749871" y="1655143"/>
            <a:ext cx="6183823" cy="995067"/>
          </a:xfrm>
        </p:spPr>
        <p:txBody>
          <a:bodyPr>
            <a:normAutofit fontScale="92500" lnSpcReduction="20000"/>
          </a:bodyPr>
          <a:lstStyle/>
          <a:p>
            <a:pPr marL="0" indent="0">
              <a:buNone/>
            </a:pPr>
            <a:r>
              <a:rPr lang="en-US" dirty="0"/>
              <a:t>Planning (fully observable, discrete, static, deterministic, </a:t>
            </a:r>
            <a:r>
              <a:rPr lang="en-US" b="1" u="sng" dirty="0">
                <a:solidFill>
                  <a:srgbClr val="7030A0"/>
                </a:solidFill>
              </a:rPr>
              <a:t>sequential</a:t>
            </a:r>
            <a:r>
              <a:rPr lang="en-US" dirty="0"/>
              <a:t>, single-agent, known environment)</a:t>
            </a:r>
          </a:p>
        </p:txBody>
      </p:sp>
      <p:sp>
        <p:nvSpPr>
          <p:cNvPr id="5" name="Content Placeholder 2">
            <a:extLst>
              <a:ext uri="{FF2B5EF4-FFF2-40B4-BE49-F238E27FC236}">
                <a16:creationId xmlns:a16="http://schemas.microsoft.com/office/drawing/2014/main" id="{ED01A251-0C84-754F-85E0-66207E9BEA82}"/>
              </a:ext>
            </a:extLst>
          </p:cNvPr>
          <p:cNvSpPr txBox="1">
            <a:spLocks/>
          </p:cNvSpPr>
          <p:nvPr/>
        </p:nvSpPr>
        <p:spPr>
          <a:xfrm>
            <a:off x="7746570" y="3093904"/>
            <a:ext cx="3861661" cy="46653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dirty="0"/>
              <a:t>Learning (unknown env)</a:t>
            </a:r>
          </a:p>
        </p:txBody>
      </p:sp>
      <p:sp>
        <p:nvSpPr>
          <p:cNvPr id="6" name="Content Placeholder 2">
            <a:extLst>
              <a:ext uri="{FF2B5EF4-FFF2-40B4-BE49-F238E27FC236}">
                <a16:creationId xmlns:a16="http://schemas.microsoft.com/office/drawing/2014/main" id="{47F3032E-779E-0E4B-92CE-105EE1281399}"/>
              </a:ext>
            </a:extLst>
          </p:cNvPr>
          <p:cNvSpPr txBox="1">
            <a:spLocks/>
          </p:cNvSpPr>
          <p:nvPr/>
        </p:nvSpPr>
        <p:spPr>
          <a:xfrm>
            <a:off x="7743988" y="3773247"/>
            <a:ext cx="4156128" cy="46653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dirty="0"/>
              <a:t>Language (stochastic env)</a:t>
            </a:r>
          </a:p>
        </p:txBody>
      </p:sp>
      <p:sp>
        <p:nvSpPr>
          <p:cNvPr id="7" name="Content Placeholder 2">
            <a:extLst>
              <a:ext uri="{FF2B5EF4-FFF2-40B4-BE49-F238E27FC236}">
                <a16:creationId xmlns:a16="http://schemas.microsoft.com/office/drawing/2014/main" id="{5C819434-F362-0B48-BE19-DECFB0F394BB}"/>
              </a:ext>
            </a:extLst>
          </p:cNvPr>
          <p:cNvSpPr txBox="1">
            <a:spLocks/>
          </p:cNvSpPr>
          <p:nvPr/>
        </p:nvSpPr>
        <p:spPr>
          <a:xfrm>
            <a:off x="7746570" y="4297603"/>
            <a:ext cx="3977144" cy="46653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dirty="0"/>
              <a:t>Multi-agent</a:t>
            </a:r>
          </a:p>
        </p:txBody>
      </p:sp>
      <p:sp>
        <p:nvSpPr>
          <p:cNvPr id="8" name="Content Placeholder 2">
            <a:extLst>
              <a:ext uri="{FF2B5EF4-FFF2-40B4-BE49-F238E27FC236}">
                <a16:creationId xmlns:a16="http://schemas.microsoft.com/office/drawing/2014/main" id="{EF7CCCDE-7179-1C48-A10C-D515CFBC4BD2}"/>
              </a:ext>
            </a:extLst>
          </p:cNvPr>
          <p:cNvSpPr txBox="1">
            <a:spLocks/>
          </p:cNvSpPr>
          <p:nvPr/>
        </p:nvSpPr>
        <p:spPr>
          <a:xfrm>
            <a:off x="5716293" y="5449645"/>
            <a:ext cx="6183823" cy="99506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dirty="0"/>
              <a:t>Planning (partially observable, </a:t>
            </a:r>
            <a:r>
              <a:rPr lang="en-US" b="1" u="sng" dirty="0">
                <a:solidFill>
                  <a:srgbClr val="FFC000"/>
                </a:solidFill>
              </a:rPr>
              <a:t>discrete</a:t>
            </a:r>
            <a:r>
              <a:rPr lang="en-US" dirty="0"/>
              <a:t>, dynamic, stochastic, sequential, multi-agent, unknown environment)</a:t>
            </a:r>
          </a:p>
        </p:txBody>
      </p:sp>
      <p:cxnSp>
        <p:nvCxnSpPr>
          <p:cNvPr id="10" name="Straight Connector 9">
            <a:extLst>
              <a:ext uri="{FF2B5EF4-FFF2-40B4-BE49-F238E27FC236}">
                <a16:creationId xmlns:a16="http://schemas.microsoft.com/office/drawing/2014/main" id="{F8B4A421-8B6A-0240-BE18-C843A81B3CF6}"/>
              </a:ext>
            </a:extLst>
          </p:cNvPr>
          <p:cNvCxnSpPr>
            <a:cxnSpLocks/>
            <a:stCxn id="11" idx="1"/>
          </p:cNvCxnSpPr>
          <p:nvPr/>
        </p:nvCxnSpPr>
        <p:spPr>
          <a:xfrm>
            <a:off x="5532895" y="3301840"/>
            <a:ext cx="2150766"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Right Brace 10">
            <a:extLst>
              <a:ext uri="{FF2B5EF4-FFF2-40B4-BE49-F238E27FC236}">
                <a16:creationId xmlns:a16="http://schemas.microsoft.com/office/drawing/2014/main" id="{A981C9AF-479E-344A-AF71-C67360A27D16}"/>
              </a:ext>
            </a:extLst>
          </p:cNvPr>
          <p:cNvSpPr/>
          <p:nvPr/>
        </p:nvSpPr>
        <p:spPr>
          <a:xfrm>
            <a:off x="4990454" y="2985416"/>
            <a:ext cx="542441" cy="632847"/>
          </a:xfrm>
          <a:prstGeom prst="rightBrace">
            <a:avLst/>
          </a:prstGeom>
          <a:ln w="635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AEF844A3-280A-E54F-A9B3-08A9657BA32B}"/>
              </a:ext>
            </a:extLst>
          </p:cNvPr>
          <p:cNvCxnSpPr/>
          <p:nvPr/>
        </p:nvCxnSpPr>
        <p:spPr>
          <a:xfrm flipV="1">
            <a:off x="3918487" y="2027695"/>
            <a:ext cx="1751308" cy="511444"/>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6DADF87-106A-7A4B-A3FE-7FB922E0361A}"/>
              </a:ext>
            </a:extLst>
          </p:cNvPr>
          <p:cNvCxnSpPr>
            <a:cxnSpLocks/>
            <a:endCxn id="6" idx="1"/>
          </p:cNvCxnSpPr>
          <p:nvPr/>
        </p:nvCxnSpPr>
        <p:spPr>
          <a:xfrm>
            <a:off x="3595607" y="4006515"/>
            <a:ext cx="4148381"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D953C7F-0BDF-3547-BBAB-07626071AD6C}"/>
              </a:ext>
            </a:extLst>
          </p:cNvPr>
          <p:cNvCxnSpPr>
            <a:cxnSpLocks/>
            <a:endCxn id="7" idx="1"/>
          </p:cNvCxnSpPr>
          <p:nvPr/>
        </p:nvCxnSpPr>
        <p:spPr>
          <a:xfrm flipV="1">
            <a:off x="3918488" y="4530871"/>
            <a:ext cx="3828082" cy="4"/>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9854972-D777-7648-9D67-4B24155429FA}"/>
              </a:ext>
            </a:extLst>
          </p:cNvPr>
          <p:cNvCxnSpPr>
            <a:cxnSpLocks/>
          </p:cNvCxnSpPr>
          <p:nvPr/>
        </p:nvCxnSpPr>
        <p:spPr>
          <a:xfrm>
            <a:off x="4649492" y="5286909"/>
            <a:ext cx="1020303" cy="334818"/>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2044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5CCD7-8BE9-A648-A49E-8CAA3455434E}"/>
              </a:ext>
            </a:extLst>
          </p:cNvPr>
          <p:cNvSpPr>
            <a:spLocks noGrp="1"/>
          </p:cNvSpPr>
          <p:nvPr>
            <p:ph type="title"/>
          </p:nvPr>
        </p:nvSpPr>
        <p:spPr>
          <a:xfrm>
            <a:off x="838200" y="365125"/>
            <a:ext cx="4648200" cy="1325563"/>
          </a:xfrm>
        </p:spPr>
        <p:txBody>
          <a:bodyPr/>
          <a:lstStyle/>
          <a:p>
            <a:r>
              <a:rPr lang="en-US" dirty="0"/>
              <a:t>Grading: 3-credit</a:t>
            </a:r>
          </a:p>
        </p:txBody>
      </p:sp>
      <p:sp>
        <p:nvSpPr>
          <p:cNvPr id="3" name="Content Placeholder 2">
            <a:extLst>
              <a:ext uri="{FF2B5EF4-FFF2-40B4-BE49-F238E27FC236}">
                <a16:creationId xmlns:a16="http://schemas.microsoft.com/office/drawing/2014/main" id="{9352770A-EC46-4F40-94DD-BE473C75F9F8}"/>
              </a:ext>
            </a:extLst>
          </p:cNvPr>
          <p:cNvSpPr>
            <a:spLocks noGrp="1"/>
          </p:cNvSpPr>
          <p:nvPr>
            <p:ph idx="1"/>
          </p:nvPr>
        </p:nvSpPr>
        <p:spPr>
          <a:xfrm>
            <a:off x="838200" y="1825625"/>
            <a:ext cx="5573889" cy="4351338"/>
          </a:xfrm>
        </p:spPr>
        <p:txBody>
          <a:bodyPr/>
          <a:lstStyle/>
          <a:p>
            <a:r>
              <a:rPr lang="en-US" dirty="0"/>
              <a:t>Exams: 36%</a:t>
            </a:r>
          </a:p>
          <a:p>
            <a:r>
              <a:rPr lang="en-US" dirty="0"/>
              <a:t>Homework (MPs): 50%</a:t>
            </a:r>
          </a:p>
          <a:p>
            <a:r>
              <a:rPr lang="en-US" dirty="0"/>
              <a:t>Collabs: 14%</a:t>
            </a:r>
          </a:p>
        </p:txBody>
      </p:sp>
      <p:sp>
        <p:nvSpPr>
          <p:cNvPr id="4" name="Title 1">
            <a:extLst>
              <a:ext uri="{FF2B5EF4-FFF2-40B4-BE49-F238E27FC236}">
                <a16:creationId xmlns:a16="http://schemas.microsoft.com/office/drawing/2014/main" id="{3EE433B7-DF06-2040-BBF2-E372A9E1A3FF}"/>
              </a:ext>
            </a:extLst>
          </p:cNvPr>
          <p:cNvSpPr txBox="1">
            <a:spLocks/>
          </p:cNvSpPr>
          <p:nvPr/>
        </p:nvSpPr>
        <p:spPr>
          <a:xfrm>
            <a:off x="6206071" y="359479"/>
            <a:ext cx="46482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dirty="0"/>
              <a:t>Grading: 4-credit</a:t>
            </a:r>
          </a:p>
        </p:txBody>
      </p:sp>
      <p:sp>
        <p:nvSpPr>
          <p:cNvPr id="5" name="Content Placeholder 2">
            <a:extLst>
              <a:ext uri="{FF2B5EF4-FFF2-40B4-BE49-F238E27FC236}">
                <a16:creationId xmlns:a16="http://schemas.microsoft.com/office/drawing/2014/main" id="{2ED91CF1-BC9A-5D4C-B43B-DAD380F26897}"/>
              </a:ext>
            </a:extLst>
          </p:cNvPr>
          <p:cNvSpPr txBox="1">
            <a:spLocks/>
          </p:cNvSpPr>
          <p:nvPr/>
        </p:nvSpPr>
        <p:spPr>
          <a:xfrm>
            <a:off x="6206071" y="1819979"/>
            <a:ext cx="557388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dirty="0"/>
              <a:t>Exams: 30%</a:t>
            </a:r>
          </a:p>
          <a:p>
            <a:r>
              <a:rPr lang="en-US" dirty="0"/>
              <a:t>Homework (MPs): 40%</a:t>
            </a:r>
          </a:p>
          <a:p>
            <a:r>
              <a:rPr lang="en-US" dirty="0"/>
              <a:t>Collabs: 10%</a:t>
            </a:r>
          </a:p>
          <a:p>
            <a:r>
              <a:rPr lang="en-US" dirty="0"/>
              <a:t>Research seminar: 20%</a:t>
            </a:r>
          </a:p>
        </p:txBody>
      </p:sp>
    </p:spTree>
    <p:extLst>
      <p:ext uri="{BB962C8B-B14F-4D97-AF65-F5344CB8AC3E}">
        <p14:creationId xmlns:p14="http://schemas.microsoft.com/office/powerpoint/2010/main" val="4234635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7D971-15CC-EB44-B321-F726A3D9F49C}"/>
              </a:ext>
            </a:extLst>
          </p:cNvPr>
          <p:cNvSpPr>
            <a:spLocks noGrp="1"/>
          </p:cNvSpPr>
          <p:nvPr>
            <p:ph type="title"/>
          </p:nvPr>
        </p:nvSpPr>
        <p:spPr>
          <a:xfrm>
            <a:off x="488241" y="173213"/>
            <a:ext cx="8362244" cy="842786"/>
          </a:xfrm>
        </p:spPr>
        <p:txBody>
          <a:bodyPr/>
          <a:lstStyle/>
          <a:p>
            <a:r>
              <a:rPr lang="en-US" dirty="0"/>
              <a:t>Exams</a:t>
            </a:r>
          </a:p>
        </p:txBody>
      </p:sp>
      <p:sp>
        <p:nvSpPr>
          <p:cNvPr id="3" name="Content Placeholder 2">
            <a:extLst>
              <a:ext uri="{FF2B5EF4-FFF2-40B4-BE49-F238E27FC236}">
                <a16:creationId xmlns:a16="http://schemas.microsoft.com/office/drawing/2014/main" id="{D766591E-4B64-3F4E-8402-B1D216ED491E}"/>
              </a:ext>
            </a:extLst>
          </p:cNvPr>
          <p:cNvSpPr>
            <a:spLocks noGrp="1"/>
          </p:cNvSpPr>
          <p:nvPr>
            <p:ph idx="1"/>
          </p:nvPr>
        </p:nvSpPr>
        <p:spPr>
          <a:xfrm>
            <a:off x="522108" y="1046694"/>
            <a:ext cx="10515600" cy="2461329"/>
          </a:xfrm>
        </p:spPr>
        <p:txBody>
          <a:bodyPr>
            <a:normAutofit lnSpcReduction="10000"/>
          </a:bodyPr>
          <a:lstStyle/>
          <a:p>
            <a:r>
              <a:rPr lang="en-US" dirty="0"/>
              <a:t>Midterms 3/5 and 4/9, Final during finals week</a:t>
            </a:r>
          </a:p>
          <a:p>
            <a:r>
              <a:rPr lang="en-US" dirty="0"/>
              <a:t>Synchronous: Take them during the class period</a:t>
            </a:r>
          </a:p>
          <a:p>
            <a:r>
              <a:rPr lang="en-US" dirty="0"/>
              <a:t>Open-book, open-notes, open-internet</a:t>
            </a:r>
          </a:p>
          <a:p>
            <a:r>
              <a:rPr lang="en-US" dirty="0"/>
              <a:t>Timed: practice doing problems quickly.</a:t>
            </a:r>
          </a:p>
          <a:p>
            <a:r>
              <a:rPr lang="en-US" dirty="0"/>
              <a:t>Collab worksheets will be composed of past exam problems.</a:t>
            </a:r>
          </a:p>
          <a:p>
            <a:endParaRPr lang="en-US" dirty="0"/>
          </a:p>
        </p:txBody>
      </p:sp>
      <p:sp>
        <p:nvSpPr>
          <p:cNvPr id="4" name="Title 1">
            <a:extLst>
              <a:ext uri="{FF2B5EF4-FFF2-40B4-BE49-F238E27FC236}">
                <a16:creationId xmlns:a16="http://schemas.microsoft.com/office/drawing/2014/main" id="{1F3ABCB1-CFE6-6345-9689-0584219CF7B2}"/>
              </a:ext>
            </a:extLst>
          </p:cNvPr>
          <p:cNvSpPr txBox="1">
            <a:spLocks/>
          </p:cNvSpPr>
          <p:nvPr/>
        </p:nvSpPr>
        <p:spPr>
          <a:xfrm>
            <a:off x="482595" y="3351037"/>
            <a:ext cx="8362244" cy="8427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dirty="0"/>
              <a:t>Collabs</a:t>
            </a:r>
          </a:p>
        </p:txBody>
      </p:sp>
      <p:sp>
        <p:nvSpPr>
          <p:cNvPr id="5" name="Content Placeholder 2">
            <a:extLst>
              <a:ext uri="{FF2B5EF4-FFF2-40B4-BE49-F238E27FC236}">
                <a16:creationId xmlns:a16="http://schemas.microsoft.com/office/drawing/2014/main" id="{CB70D47F-0C24-3947-A315-B6E094D15AE6}"/>
              </a:ext>
            </a:extLst>
          </p:cNvPr>
          <p:cNvSpPr txBox="1">
            <a:spLocks/>
          </p:cNvSpPr>
          <p:nvPr/>
        </p:nvSpPr>
        <p:spPr>
          <a:xfrm>
            <a:off x="516462" y="4224518"/>
            <a:ext cx="10515600" cy="246132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dirty="0"/>
              <a:t>Scheduled in week 1; mandatory from week 2.  Most will be M, W, or F, 1-2pm.</a:t>
            </a:r>
          </a:p>
          <a:p>
            <a:r>
              <a:rPr lang="en-US" dirty="0"/>
              <a:t>Participation: 7% of your grade (be there, help your teammates.  Collaborate to solve all the problems on the worksheet.)</a:t>
            </a:r>
          </a:p>
          <a:p>
            <a:r>
              <a:rPr lang="en-US" dirty="0"/>
              <a:t>Worksheet: 7% of your grade (turn it in to </a:t>
            </a:r>
            <a:r>
              <a:rPr lang="en-US" dirty="0" err="1"/>
              <a:t>gradescope</a:t>
            </a:r>
            <a:r>
              <a:rPr lang="en-US" dirty="0"/>
              <a:t>, every problem answered; answers need not be correct.  Correct answers will be distributed after the submission deadline.)</a:t>
            </a:r>
          </a:p>
        </p:txBody>
      </p:sp>
    </p:spTree>
    <p:extLst>
      <p:ext uri="{BB962C8B-B14F-4D97-AF65-F5344CB8AC3E}">
        <p14:creationId xmlns:p14="http://schemas.microsoft.com/office/powerpoint/2010/main" val="3775487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4CF80-C79C-2C43-9610-02964B34E0E1}"/>
              </a:ext>
            </a:extLst>
          </p:cNvPr>
          <p:cNvSpPr>
            <a:spLocks noGrp="1"/>
          </p:cNvSpPr>
          <p:nvPr>
            <p:ph type="title"/>
          </p:nvPr>
        </p:nvSpPr>
        <p:spPr>
          <a:xfrm>
            <a:off x="838200" y="139345"/>
            <a:ext cx="10515600" cy="1325563"/>
          </a:xfrm>
        </p:spPr>
        <p:txBody>
          <a:bodyPr/>
          <a:lstStyle/>
          <a:p>
            <a:r>
              <a:rPr lang="en-US" dirty="0"/>
              <a:t>Homework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995C80C-D4B7-CE4F-AF58-5DD725070005}"/>
                  </a:ext>
                </a:extLst>
              </p:cNvPr>
              <p:cNvSpPr>
                <a:spLocks noGrp="1"/>
              </p:cNvSpPr>
              <p:nvPr>
                <p:ph idx="1"/>
              </p:nvPr>
            </p:nvSpPr>
            <p:spPr>
              <a:xfrm>
                <a:off x="838200" y="1306334"/>
                <a:ext cx="10515600" cy="4351338"/>
              </a:xfrm>
            </p:spPr>
            <p:txBody>
              <a:bodyPr>
                <a:normAutofit/>
              </a:bodyPr>
              <a:lstStyle/>
              <a:p>
                <a:r>
                  <a:rPr lang="en-US" dirty="0"/>
                  <a:t>6 machine problems </a:t>
                </a:r>
                <a:r>
                  <a:rPr lang="en-US" dirty="0" err="1"/>
                  <a:t>autograded</a:t>
                </a:r>
                <a:r>
                  <a:rPr lang="en-US" dirty="0"/>
                  <a:t> on </a:t>
                </a:r>
                <a:r>
                  <a:rPr lang="en-US" dirty="0" err="1"/>
                  <a:t>gradescope.com</a:t>
                </a:r>
                <a:r>
                  <a:rPr lang="en-US" dirty="0"/>
                  <a:t>.</a:t>
                </a:r>
              </a:p>
              <a:p>
                <a:r>
                  <a:rPr lang="en-US" dirty="0"/>
                  <a:t>Language: python.  Learn it: https://</a:t>
                </a:r>
                <a:r>
                  <a:rPr lang="en-US" dirty="0" err="1"/>
                  <a:t>docs.python.org</a:t>
                </a:r>
                <a:r>
                  <a:rPr lang="en-US" dirty="0"/>
                  <a:t>/3/tutorial/</a:t>
                </a:r>
              </a:p>
              <a:p>
                <a:r>
                  <a:rPr lang="en-US" dirty="0"/>
                  <a:t>MP1 (search): released Friday 1/29, due Wednesday 2/10 by 11:59pm.</a:t>
                </a:r>
              </a:p>
              <a:p>
                <a:r>
                  <a:rPr lang="en-US" dirty="0"/>
                  <a:t>Late policy:</a:t>
                </a:r>
              </a:p>
              <a:p>
                <a:pPr lvl="1"/>
                <a:r>
                  <a:rPr lang="en-US" dirty="0"/>
                  <a:t>Late submissions are accepted any time until the end of finals week.</a:t>
                </a:r>
              </a:p>
              <a:p>
                <a:pPr lvl="1"/>
                <a:r>
                  <a:rPr lang="en-US" dirty="0"/>
                  <a:t>If your submission is late, your </a:t>
                </a:r>
                <a:r>
                  <a:rPr lang="en-US" dirty="0" err="1"/>
                  <a:t>autograder</a:t>
                </a:r>
                <a:r>
                  <a:rPr lang="en-US" dirty="0"/>
                  <a:t> score is multiplied by </a:t>
                </a:r>
              </a:p>
              <a:p>
                <a:pPr marL="457200" lvl="1" indent="0">
                  <a:buNone/>
                </a:pPr>
                <a14:m>
                  <m:oMath xmlns:m="http://schemas.openxmlformats.org/officeDocument/2006/math">
                    <m:r>
                      <a:rPr lang="en-US" i="1" dirty="0" smtClean="0">
                        <a:latin typeface="Cambria Math" panose="02040503050406030204" pitchFamily="18" charset="0"/>
                      </a:rPr>
                      <m:t>0.5+0.5</m:t>
                    </m:r>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𝑒</m:t>
                        </m:r>
                      </m:e>
                      <m:sup>
                        <m:r>
                          <a:rPr lang="en-US" b="0" i="1" dirty="0" smtClean="0">
                            <a:latin typeface="Cambria Math" panose="02040503050406030204" pitchFamily="18" charset="0"/>
                          </a:rPr>
                          <m:t>−</m:t>
                        </m:r>
                        <m:r>
                          <a:rPr lang="en-US" b="0" i="1" dirty="0" smtClean="0">
                            <a:latin typeface="Cambria Math" panose="02040503050406030204" pitchFamily="18" charset="0"/>
                          </a:rPr>
                          <m:t>𝑡</m:t>
                        </m:r>
                        <m:r>
                          <a:rPr lang="en-US" b="0" i="1" dirty="0" smtClean="0">
                            <a:latin typeface="Cambria Math" panose="02040503050406030204" pitchFamily="18" charset="0"/>
                          </a:rPr>
                          <m:t>/168</m:t>
                        </m:r>
                      </m:sup>
                    </m:sSup>
                    <m:r>
                      <a:rPr lang="en-US" b="0" i="1" dirty="0" smtClean="0">
                        <a:latin typeface="Cambria Math" panose="02040503050406030204" pitchFamily="18" charset="0"/>
                      </a:rPr>
                      <m:t>,   </m:t>
                    </m:r>
                    <m:r>
                      <a:rPr lang="en-US" b="0" i="1" dirty="0" smtClean="0">
                        <a:latin typeface="Cambria Math" panose="02040503050406030204" pitchFamily="18" charset="0"/>
                      </a:rPr>
                      <m:t>𝑡</m:t>
                    </m:r>
                    <m:r>
                      <a:rPr lang="en-US" b="0" i="1" dirty="0" smtClean="0">
                        <a:latin typeface="Cambria Math" panose="02040503050406030204" pitchFamily="18" charset="0"/>
                      </a:rPr>
                      <m:t>=</m:t>
                    </m:r>
                  </m:oMath>
                </a14:m>
                <a:r>
                  <a:rPr lang="en-US" dirty="0" err="1"/>
                  <a:t>autograder</a:t>
                </a:r>
                <a:r>
                  <a:rPr lang="en-US" dirty="0"/>
                  <a:t> lateness score, in hours</a:t>
                </a:r>
              </a:p>
              <a:p>
                <a:pPr lvl="1"/>
                <a:r>
                  <a:rPr lang="en-US" dirty="0"/>
                  <a:t>Lateness without penalty is possible if you are in the hospital or in legal custody for most of the last day.</a:t>
                </a:r>
              </a:p>
            </p:txBody>
          </p:sp>
        </mc:Choice>
        <mc:Fallback xmlns="">
          <p:sp>
            <p:nvSpPr>
              <p:cNvPr id="3" name="Content Placeholder 2">
                <a:extLst>
                  <a:ext uri="{FF2B5EF4-FFF2-40B4-BE49-F238E27FC236}">
                    <a16:creationId xmlns:a16="http://schemas.microsoft.com/office/drawing/2014/main" id="{2995C80C-D4B7-CE4F-AF58-5DD725070005}"/>
                  </a:ext>
                </a:extLst>
              </p:cNvPr>
              <p:cNvSpPr>
                <a:spLocks noGrp="1" noRot="1" noChangeAspect="1" noMove="1" noResize="1" noEditPoints="1" noAdjustHandles="1" noChangeArrowheads="1" noChangeShapeType="1" noTextEdit="1"/>
              </p:cNvSpPr>
              <p:nvPr>
                <p:ph idx="1"/>
              </p:nvPr>
            </p:nvSpPr>
            <p:spPr>
              <a:xfrm>
                <a:off x="838200" y="1306334"/>
                <a:ext cx="10515600" cy="4351338"/>
              </a:xfrm>
              <a:blipFill>
                <a:blip r:embed="rId2"/>
                <a:stretch>
                  <a:fillRect l="-1086" t="-2326" b="-2035"/>
                </a:stretch>
              </a:blipFill>
            </p:spPr>
            <p:txBody>
              <a:bodyPr/>
              <a:lstStyle/>
              <a:p>
                <a:r>
                  <a:rPr lang="en-US">
                    <a:noFill/>
                  </a:rPr>
                  <a:t> </a:t>
                </a:r>
              </a:p>
            </p:txBody>
          </p:sp>
        </mc:Fallback>
      </mc:AlternateContent>
    </p:spTree>
    <p:extLst>
      <p:ext uri="{BB962C8B-B14F-4D97-AF65-F5344CB8AC3E}">
        <p14:creationId xmlns:p14="http://schemas.microsoft.com/office/powerpoint/2010/main" val="3865424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4CF80-C79C-2C43-9610-02964B34E0E1}"/>
              </a:ext>
            </a:extLst>
          </p:cNvPr>
          <p:cNvSpPr>
            <a:spLocks noGrp="1"/>
          </p:cNvSpPr>
          <p:nvPr>
            <p:ph type="title"/>
          </p:nvPr>
        </p:nvSpPr>
        <p:spPr/>
        <p:txBody>
          <a:bodyPr/>
          <a:lstStyle/>
          <a:p>
            <a:r>
              <a:rPr lang="en-US" dirty="0"/>
              <a:t>Graduate Research Seminar</a:t>
            </a:r>
          </a:p>
        </p:txBody>
      </p:sp>
      <p:sp>
        <p:nvSpPr>
          <p:cNvPr id="3" name="Content Placeholder 2">
            <a:extLst>
              <a:ext uri="{FF2B5EF4-FFF2-40B4-BE49-F238E27FC236}">
                <a16:creationId xmlns:a16="http://schemas.microsoft.com/office/drawing/2014/main" id="{2995C80C-D4B7-CE4F-AF58-5DD725070005}"/>
              </a:ext>
            </a:extLst>
          </p:cNvPr>
          <p:cNvSpPr>
            <a:spLocks noGrp="1"/>
          </p:cNvSpPr>
          <p:nvPr>
            <p:ph idx="1"/>
          </p:nvPr>
        </p:nvSpPr>
        <p:spPr>
          <a:xfrm>
            <a:off x="838200" y="1486958"/>
            <a:ext cx="10515600" cy="5162198"/>
          </a:xfrm>
        </p:spPr>
        <p:txBody>
          <a:bodyPr>
            <a:normAutofit fontScale="92500" lnSpcReduction="10000"/>
          </a:bodyPr>
          <a:lstStyle/>
          <a:p>
            <a:r>
              <a:rPr lang="en-US" dirty="0"/>
              <a:t>Meet weekly, Mondays 1-2pm, starting week 2</a:t>
            </a:r>
          </a:p>
          <a:p>
            <a:r>
              <a:rPr lang="en-US" dirty="0"/>
              <a:t>Basic format:</a:t>
            </a:r>
          </a:p>
          <a:p>
            <a:pPr lvl="1"/>
            <a:r>
              <a:rPr lang="en-US" dirty="0"/>
              <a:t>Each student gives a 3-slide presentation, each week</a:t>
            </a:r>
          </a:p>
          <a:p>
            <a:pPr lvl="1"/>
            <a:r>
              <a:rPr lang="en-US" dirty="0"/>
              <a:t>Presentation templates distributed in LaTeX, to help you know what to present.  Presentation in LaTeX not required but strongly recommended.</a:t>
            </a:r>
          </a:p>
          <a:p>
            <a:r>
              <a:rPr lang="en-US" dirty="0"/>
              <a:t>Topics:</a:t>
            </a:r>
          </a:p>
          <a:p>
            <a:pPr lvl="1"/>
            <a:r>
              <a:rPr lang="en-US" dirty="0"/>
              <a:t>Week 1: learning LaTeX</a:t>
            </a:r>
          </a:p>
          <a:p>
            <a:pPr lvl="1"/>
            <a:r>
              <a:rPr lang="en-US" dirty="0"/>
              <a:t>Weeks 2-5: Research paper #1</a:t>
            </a:r>
          </a:p>
          <a:p>
            <a:pPr lvl="1"/>
            <a:r>
              <a:rPr lang="en-US" dirty="0"/>
              <a:t>Weeks 6-9: Research paper #2</a:t>
            </a:r>
          </a:p>
          <a:p>
            <a:pPr lvl="1"/>
            <a:r>
              <a:rPr lang="en-US" dirty="0"/>
              <a:t>Weeks 10-13: Research paper #3 (could be one of yours, if you wish)</a:t>
            </a:r>
          </a:p>
          <a:p>
            <a:r>
              <a:rPr lang="en-US" dirty="0"/>
              <a:t>Grading:</a:t>
            </a:r>
          </a:p>
          <a:p>
            <a:pPr lvl="1"/>
            <a:r>
              <a:rPr lang="en-US" dirty="0"/>
              <a:t>Participation (present, ask questions): 9%</a:t>
            </a:r>
          </a:p>
          <a:p>
            <a:pPr lvl="1"/>
            <a:r>
              <a:rPr lang="en-US" dirty="0"/>
              <a:t>Be session chair, typically 3X in the semester: 1%</a:t>
            </a:r>
          </a:p>
          <a:p>
            <a:pPr lvl="1"/>
            <a:r>
              <a:rPr lang="en-US" dirty="0"/>
              <a:t>Submit your slides after presentation, to </a:t>
            </a:r>
            <a:r>
              <a:rPr lang="en-US" dirty="0" err="1"/>
              <a:t>gradescope</a:t>
            </a:r>
            <a:r>
              <a:rPr lang="en-US" dirty="0"/>
              <a:t>: 10% </a:t>
            </a:r>
          </a:p>
        </p:txBody>
      </p:sp>
    </p:spTree>
    <p:extLst>
      <p:ext uri="{BB962C8B-B14F-4D97-AF65-F5344CB8AC3E}">
        <p14:creationId xmlns:p14="http://schemas.microsoft.com/office/powerpoint/2010/main" val="2781209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CD626-D56A-7A46-8269-E657ABABF152}"/>
              </a:ext>
            </a:extLst>
          </p:cNvPr>
          <p:cNvSpPr>
            <a:spLocks noGrp="1"/>
          </p:cNvSpPr>
          <p:nvPr>
            <p:ph type="title"/>
          </p:nvPr>
        </p:nvSpPr>
        <p:spPr>
          <a:xfrm>
            <a:off x="838200" y="365126"/>
            <a:ext cx="10515600" cy="872660"/>
          </a:xfrm>
        </p:spPr>
        <p:txBody>
          <a:bodyPr/>
          <a:lstStyle/>
          <a:p>
            <a:r>
              <a:rPr lang="en-US" dirty="0"/>
              <a:t>Apps</a:t>
            </a:r>
          </a:p>
        </p:txBody>
      </p:sp>
      <p:sp>
        <p:nvSpPr>
          <p:cNvPr id="3" name="Content Placeholder 2">
            <a:extLst>
              <a:ext uri="{FF2B5EF4-FFF2-40B4-BE49-F238E27FC236}">
                <a16:creationId xmlns:a16="http://schemas.microsoft.com/office/drawing/2014/main" id="{0290EED2-5BDF-6743-8F6E-B82152C47CA9}"/>
              </a:ext>
            </a:extLst>
          </p:cNvPr>
          <p:cNvSpPr>
            <a:spLocks noGrp="1"/>
          </p:cNvSpPr>
          <p:nvPr>
            <p:ph idx="1"/>
          </p:nvPr>
        </p:nvSpPr>
        <p:spPr>
          <a:xfrm>
            <a:off x="838200" y="1446485"/>
            <a:ext cx="10515600" cy="4552871"/>
          </a:xfrm>
        </p:spPr>
        <p:txBody>
          <a:bodyPr>
            <a:normAutofit/>
          </a:bodyPr>
          <a:lstStyle/>
          <a:p>
            <a:r>
              <a:rPr lang="en-US" dirty="0"/>
              <a:t>All homework and exams graded and submitted at: </a:t>
            </a:r>
            <a:r>
              <a:rPr lang="en-US" dirty="0">
                <a:hlinkClick r:id="rId2"/>
              </a:rPr>
              <a:t>https://www.gradescope.com/</a:t>
            </a:r>
            <a:endParaRPr lang="en-US" dirty="0"/>
          </a:p>
          <a:p>
            <a:r>
              <a:rPr lang="en-US" dirty="0"/>
              <a:t>Exams: </a:t>
            </a:r>
            <a:r>
              <a:rPr lang="en-US" dirty="0">
                <a:hlinkClick r:id="rId3"/>
              </a:rPr>
              <a:t>https://compass2g.illinois.edu</a:t>
            </a:r>
            <a:r>
              <a:rPr lang="en-US" dirty="0"/>
              <a:t>.</a:t>
            </a:r>
          </a:p>
          <a:p>
            <a:r>
              <a:rPr lang="en-US" dirty="0"/>
              <a:t>Q/A forum: </a:t>
            </a:r>
            <a:r>
              <a:rPr lang="en-US" dirty="0">
                <a:hlinkClick r:id="rId4"/>
              </a:rPr>
              <a:t>https://piazza.com</a:t>
            </a:r>
            <a:endParaRPr lang="en-US" dirty="0"/>
          </a:p>
          <a:p>
            <a:r>
              <a:rPr lang="en-US" dirty="0"/>
              <a:t>Videos of lectures: </a:t>
            </a:r>
            <a:r>
              <a:rPr lang="en-US" dirty="0">
                <a:hlinkClick r:id="rId5"/>
              </a:rPr>
              <a:t>https://mediaspace.Illinois.edu</a:t>
            </a:r>
            <a:endParaRPr lang="en-US" dirty="0"/>
          </a:p>
        </p:txBody>
      </p:sp>
    </p:spTree>
    <p:extLst>
      <p:ext uri="{BB962C8B-B14F-4D97-AF65-F5344CB8AC3E}">
        <p14:creationId xmlns:p14="http://schemas.microsoft.com/office/powerpoint/2010/main" val="2799356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DC365-57AF-784C-BBA6-80E5EDA31D14}"/>
              </a:ext>
            </a:extLst>
          </p:cNvPr>
          <p:cNvSpPr>
            <a:spLocks noGrp="1"/>
          </p:cNvSpPr>
          <p:nvPr>
            <p:ph type="title"/>
          </p:nvPr>
        </p:nvSpPr>
        <p:spPr/>
        <p:txBody>
          <a:bodyPr/>
          <a:lstStyle/>
          <a:p>
            <a:r>
              <a:rPr lang="en-US" dirty="0"/>
              <a:t>Textbook</a:t>
            </a:r>
          </a:p>
        </p:txBody>
      </p:sp>
      <p:sp>
        <p:nvSpPr>
          <p:cNvPr id="4" name="Content Placeholder 3">
            <a:extLst>
              <a:ext uri="{FF2B5EF4-FFF2-40B4-BE49-F238E27FC236}">
                <a16:creationId xmlns:a16="http://schemas.microsoft.com/office/drawing/2014/main" id="{FA3C6322-A67C-484C-AD8F-350389D082D4}"/>
              </a:ext>
            </a:extLst>
          </p:cNvPr>
          <p:cNvSpPr>
            <a:spLocks noGrp="1"/>
          </p:cNvSpPr>
          <p:nvPr>
            <p:ph sz="half" idx="2"/>
          </p:nvPr>
        </p:nvSpPr>
        <p:spPr>
          <a:xfrm>
            <a:off x="5828551" y="534572"/>
            <a:ext cx="5525249" cy="5642391"/>
          </a:xfrm>
        </p:spPr>
        <p:txBody>
          <a:bodyPr/>
          <a:lstStyle/>
          <a:p>
            <a:pPr marL="0" indent="0">
              <a:buNone/>
            </a:pPr>
            <a:r>
              <a:rPr lang="en-US" u="sng" dirty="0"/>
              <a:t>Artificial Intelligence, A Modern Approach: Fourth Edition </a:t>
            </a:r>
            <a:r>
              <a:rPr lang="en-US" dirty="0"/>
              <a:t>by Russell &amp; </a:t>
            </a:r>
            <a:r>
              <a:rPr lang="en-US" dirty="0" err="1"/>
              <a:t>Norvig</a:t>
            </a:r>
            <a:endParaRPr lang="en-US" dirty="0"/>
          </a:p>
          <a:p>
            <a:pPr marL="0" indent="0">
              <a:buNone/>
            </a:pPr>
            <a:endParaRPr lang="en-US" dirty="0"/>
          </a:p>
          <a:p>
            <a:r>
              <a:rPr lang="en-US" dirty="0"/>
              <a:t>Pretty good listing of the topics covered in this course</a:t>
            </a:r>
          </a:p>
          <a:p>
            <a:r>
              <a:rPr lang="en-US" dirty="0"/>
              <a:t>In-depth treatment of knowledge-based/expert-system AI; introduces probabilistic and learning-based methods</a:t>
            </a:r>
          </a:p>
          <a:p>
            <a:r>
              <a:rPr lang="en-US" dirty="0"/>
              <a:t>Sample problems and readings will be specified when applicable</a:t>
            </a:r>
          </a:p>
        </p:txBody>
      </p:sp>
      <p:pic>
        <p:nvPicPr>
          <p:cNvPr id="3" name="Picture 2" descr="Artificial Intelligence: A Modern Approach, 4th Edition">
            <a:extLst>
              <a:ext uri="{FF2B5EF4-FFF2-40B4-BE49-F238E27FC236}">
                <a16:creationId xmlns:a16="http://schemas.microsoft.com/office/drawing/2014/main" id="{5400B331-F67E-9146-811E-3704DF261A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156" y="1557866"/>
            <a:ext cx="3848277" cy="4852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8164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TotalTime>
  <Words>1917</Words>
  <Application>Microsoft Macintosh PowerPoint</Application>
  <PresentationFormat>Widescreen</PresentationFormat>
  <Paragraphs>220</Paragraphs>
  <Slides>36</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Cambria Math</vt:lpstr>
      <vt:lpstr>Office Theme</vt:lpstr>
      <vt:lpstr>CS440/ECE448: Artificial Intelligence Lecture 1: Course Intro</vt:lpstr>
      <vt:lpstr>Outline</vt:lpstr>
      <vt:lpstr>Course Intro: Syllabus</vt:lpstr>
      <vt:lpstr>Grading: 3-credit</vt:lpstr>
      <vt:lpstr>Exams</vt:lpstr>
      <vt:lpstr>Homework</vt:lpstr>
      <vt:lpstr>Graduate Research Seminar</vt:lpstr>
      <vt:lpstr>Apps</vt:lpstr>
      <vt:lpstr>Textbook</vt:lpstr>
      <vt:lpstr>Outline</vt:lpstr>
      <vt:lpstr>What is Intelligence?</vt:lpstr>
      <vt:lpstr>What is Intelligence?</vt:lpstr>
      <vt:lpstr>Intelligence can be learned</vt:lpstr>
      <vt:lpstr>Intelligence is just the beginning</vt:lpstr>
      <vt:lpstr>Outline</vt:lpstr>
      <vt:lpstr>What is “Artificial Intelligence”</vt:lpstr>
      <vt:lpstr>Outline</vt:lpstr>
      <vt:lpstr>A brief history</vt:lpstr>
      <vt:lpstr>1943: McCulloch-Pitts Neuron Model</vt:lpstr>
      <vt:lpstr>1956: “Artificial Intelligence”</vt:lpstr>
      <vt:lpstr>1956: Logic Theorist</vt:lpstr>
      <vt:lpstr>The ALPAC Report of 1966</vt:lpstr>
      <vt:lpstr>AI Winter</vt:lpstr>
      <vt:lpstr>1984: Dragon Dictate 1.0 speech recognizer</vt:lpstr>
      <vt:lpstr>1988: Probabilistic reasoning becomes causal reasoning</vt:lpstr>
      <vt:lpstr>Outline</vt:lpstr>
      <vt:lpstr>Environments in which an AI may operate</vt:lpstr>
      <vt:lpstr>Fully observable vs. partially observable</vt:lpstr>
      <vt:lpstr>Discrete vs. continuous</vt:lpstr>
      <vt:lpstr>Static vs. dynamic</vt:lpstr>
      <vt:lpstr>Deterministic vs. stochastic</vt:lpstr>
      <vt:lpstr>Episodic vs. sequential</vt:lpstr>
      <vt:lpstr>Single-agent vs. multiagent</vt:lpstr>
      <vt:lpstr>Known vs. unknown</vt:lpstr>
      <vt:lpstr>Outline</vt:lpstr>
      <vt:lpstr>Map of the rest of the course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CS440/ECE448: Artificial Intelligence Lecture 1: Course Intro</dc:title>
  <dc:creator>Hasegawa-Johnson, Mark Allan</dc:creator>
  <cp:lastModifiedBy>Hasegawa-Johnson, Mark Allan</cp:lastModifiedBy>
  <cp:revision>23</cp:revision>
  <dcterms:created xsi:type="dcterms:W3CDTF">2020-01-21T19:11:58Z</dcterms:created>
  <dcterms:modified xsi:type="dcterms:W3CDTF">2021-01-25T23:47:43Z</dcterms:modified>
</cp:coreProperties>
</file>