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8" r:id="rId3"/>
    <p:sldId id="297" r:id="rId4"/>
    <p:sldId id="299" r:id="rId5"/>
    <p:sldId id="300" r:id="rId6"/>
    <p:sldId id="301" r:id="rId7"/>
    <p:sldId id="278" r:id="rId8"/>
    <p:sldId id="296" r:id="rId9"/>
    <p:sldId id="279" r:id="rId10"/>
    <p:sldId id="302" r:id="rId11"/>
    <p:sldId id="303" r:id="rId12"/>
    <p:sldId id="304" r:id="rId13"/>
    <p:sldId id="295" r:id="rId14"/>
    <p:sldId id="294" r:id="rId15"/>
    <p:sldId id="281" r:id="rId16"/>
    <p:sldId id="282" r:id="rId17"/>
    <p:sldId id="306" r:id="rId18"/>
    <p:sldId id="307" r:id="rId19"/>
    <p:sldId id="308" r:id="rId20"/>
    <p:sldId id="285" r:id="rId21"/>
    <p:sldId id="305" r:id="rId22"/>
    <p:sldId id="280" r:id="rId23"/>
    <p:sldId id="309" r:id="rId24"/>
    <p:sldId id="310" r:id="rId25"/>
    <p:sldId id="311" r:id="rId26"/>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4" d="100"/>
          <a:sy n="114"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96C927-B592-4681-97F2-3DD69C24701A}" type="datetimeFigureOut">
              <a:rPr kumimoji="1" lang="ja-JP" altLang="en-US" smtClean="0"/>
              <a:t>2020/4/24</a:t>
            </a:fld>
            <a:endParaRPr kumimoji="1" lang="ja-JP"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F399754-F090-4271-92E7-C2B9843B2DC2}" type="slidenum">
              <a:rPr kumimoji="1" lang="ja-JP" altLang="en-US" smtClean="0"/>
              <a:t>‹#›</a:t>
            </a:fld>
            <a:endParaRPr kumimoji="1" lang="ja-JP" altLang="en-US"/>
          </a:p>
        </p:txBody>
      </p:sp>
    </p:spTree>
    <p:extLst>
      <p:ext uri="{BB962C8B-B14F-4D97-AF65-F5344CB8AC3E}">
        <p14:creationId xmlns:p14="http://schemas.microsoft.com/office/powerpoint/2010/main" val="4094245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7</a:t>
            </a:fld>
            <a:endParaRPr lang="en-US"/>
          </a:p>
        </p:txBody>
      </p:sp>
    </p:spTree>
    <p:extLst>
      <p:ext uri="{BB962C8B-B14F-4D97-AF65-F5344CB8AC3E}">
        <p14:creationId xmlns:p14="http://schemas.microsoft.com/office/powerpoint/2010/main" val="296566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15</a:t>
            </a:fld>
            <a:endParaRPr lang="en-US"/>
          </a:p>
        </p:txBody>
      </p:sp>
    </p:spTree>
    <p:extLst>
      <p:ext uri="{BB962C8B-B14F-4D97-AF65-F5344CB8AC3E}">
        <p14:creationId xmlns:p14="http://schemas.microsoft.com/office/powerpoint/2010/main" val="245579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16</a:t>
            </a:fld>
            <a:endParaRPr lang="en-US"/>
          </a:p>
        </p:txBody>
      </p:sp>
    </p:spTree>
    <p:extLst>
      <p:ext uri="{BB962C8B-B14F-4D97-AF65-F5344CB8AC3E}">
        <p14:creationId xmlns:p14="http://schemas.microsoft.com/office/powerpoint/2010/main" val="2892026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17</a:t>
            </a:fld>
            <a:endParaRPr lang="en-US"/>
          </a:p>
        </p:txBody>
      </p:sp>
    </p:spTree>
    <p:extLst>
      <p:ext uri="{BB962C8B-B14F-4D97-AF65-F5344CB8AC3E}">
        <p14:creationId xmlns:p14="http://schemas.microsoft.com/office/powerpoint/2010/main" val="12497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18</a:t>
            </a:fld>
            <a:endParaRPr lang="en-US"/>
          </a:p>
        </p:txBody>
      </p:sp>
    </p:spTree>
    <p:extLst>
      <p:ext uri="{BB962C8B-B14F-4D97-AF65-F5344CB8AC3E}">
        <p14:creationId xmlns:p14="http://schemas.microsoft.com/office/powerpoint/2010/main" val="151010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19</a:t>
            </a:fld>
            <a:endParaRPr lang="en-US"/>
          </a:p>
        </p:txBody>
      </p:sp>
    </p:spTree>
    <p:extLst>
      <p:ext uri="{BB962C8B-B14F-4D97-AF65-F5344CB8AC3E}">
        <p14:creationId xmlns:p14="http://schemas.microsoft.com/office/powerpoint/2010/main" val="380312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20</a:t>
            </a:fld>
            <a:endParaRPr lang="en-US"/>
          </a:p>
        </p:txBody>
      </p:sp>
    </p:spTree>
    <p:extLst>
      <p:ext uri="{BB962C8B-B14F-4D97-AF65-F5344CB8AC3E}">
        <p14:creationId xmlns:p14="http://schemas.microsoft.com/office/powerpoint/2010/main" val="77376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22</a:t>
            </a:fld>
            <a:endParaRPr lang="en-US"/>
          </a:p>
        </p:txBody>
      </p:sp>
    </p:spTree>
    <p:extLst>
      <p:ext uri="{BB962C8B-B14F-4D97-AF65-F5344CB8AC3E}">
        <p14:creationId xmlns:p14="http://schemas.microsoft.com/office/powerpoint/2010/main" val="44462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70018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87615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2195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1464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34875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6221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5023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28312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544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91206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2020/4/24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778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C8D2-6786-4B6B-81B9-73150D85A0AB}" type="datetimeFigureOut">
              <a:rPr kumimoji="1" lang="ja-JP" altLang="en-US" smtClean="0"/>
              <a:t>2020/4/24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99002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BOvAbjfJ0x0&amp;t=1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pA-SNscNAD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jSuETYEgY68"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Ultimatum_gam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hainstore_paradox"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12" y="207618"/>
            <a:ext cx="5119628" cy="3562366"/>
          </a:xfrm>
        </p:spPr>
        <p:txBody>
          <a:bodyPr>
            <a:normAutofit/>
          </a:bodyPr>
          <a:lstStyle/>
          <a:p>
            <a:r>
              <a:rPr lang="en-US" altLang="ja-JP" dirty="0"/>
              <a:t>CS 440/ECE448 Lecture 36:</a:t>
            </a:r>
            <a:br>
              <a:rPr lang="en-US" altLang="ja-JP" dirty="0"/>
            </a:br>
            <a:r>
              <a:rPr lang="en-US" altLang="ja-JP" dirty="0"/>
              <a:t>Mechanism Design</a:t>
            </a:r>
            <a:endParaRPr kumimoji="1" lang="ja-JP" altLang="en-US" dirty="0"/>
          </a:p>
        </p:txBody>
      </p:sp>
      <p:sp>
        <p:nvSpPr>
          <p:cNvPr id="3" name="Subtitle 2"/>
          <p:cNvSpPr>
            <a:spLocks noGrp="1"/>
          </p:cNvSpPr>
          <p:nvPr>
            <p:ph type="subTitle" idx="1"/>
          </p:nvPr>
        </p:nvSpPr>
        <p:spPr>
          <a:xfrm>
            <a:off x="53421" y="3812186"/>
            <a:ext cx="5235019" cy="790853"/>
          </a:xfrm>
        </p:spPr>
        <p:txBody>
          <a:bodyPr>
            <a:normAutofit fontScale="62500" lnSpcReduction="20000"/>
          </a:bodyPr>
          <a:lstStyle/>
          <a:p>
            <a:r>
              <a:rPr lang="en-US" altLang="ja-JP" sz="2000" dirty="0"/>
              <a:t>Mark Hasegawa-Johnson, 4/2020</a:t>
            </a:r>
          </a:p>
          <a:p>
            <a:r>
              <a:rPr lang="en-US" altLang="ja-JP" sz="2000" dirty="0"/>
              <a:t>Including slides by Svetlana </a:t>
            </a:r>
            <a:r>
              <a:rPr lang="en-US" altLang="ja-JP" sz="2000" dirty="0" err="1"/>
              <a:t>Lazebnik</a:t>
            </a:r>
            <a:endParaRPr lang="en-US" altLang="ja-JP" sz="2000" dirty="0"/>
          </a:p>
          <a:p>
            <a:r>
              <a:rPr kumimoji="1" lang="en-US" altLang="ja-JP" sz="2000" dirty="0"/>
              <a:t>CC-BY 4.0: You may remix or redistribute if you cite th</a:t>
            </a:r>
            <a:r>
              <a:rPr lang="en-US" altLang="ja-JP" sz="2000" dirty="0"/>
              <a:t>e source.</a:t>
            </a:r>
            <a:endParaRPr kumimoji="1" lang="ja-JP" altLang="en-US" sz="2000" dirty="0"/>
          </a:p>
        </p:txBody>
      </p:sp>
      <p:sp>
        <p:nvSpPr>
          <p:cNvPr id="5" name="Subtitle 2"/>
          <p:cNvSpPr txBox="1">
            <a:spLocks/>
          </p:cNvSpPr>
          <p:nvPr/>
        </p:nvSpPr>
        <p:spPr>
          <a:xfrm>
            <a:off x="5405520" y="5662337"/>
            <a:ext cx="6614918" cy="383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200" dirty="0"/>
              <a:t>Thomas Rowlandson &amp; Augustus Charles Pugin, "An Auction" (1808), in </a:t>
            </a:r>
            <a:r>
              <a:rPr lang="en-US" altLang="ja-JP" sz="1200" u="sng" dirty="0"/>
              <a:t>The Microcosm of London</a:t>
            </a:r>
            <a:r>
              <a:rPr lang="en-US" altLang="ja-JP" sz="1200" dirty="0"/>
              <a:t>, Public Domain, https://</a:t>
            </a:r>
            <a:r>
              <a:rPr lang="en-US" altLang="ja-JP" sz="1200" dirty="0" err="1"/>
              <a:t>commons.wikimedia.org</a:t>
            </a:r>
            <a:r>
              <a:rPr lang="en-US" altLang="ja-JP" sz="1200" dirty="0"/>
              <a:t>/w/</a:t>
            </a:r>
            <a:r>
              <a:rPr lang="en-US" altLang="ja-JP" sz="1200" dirty="0" err="1"/>
              <a:t>index.php?curid</a:t>
            </a:r>
            <a:r>
              <a:rPr lang="en-US" altLang="ja-JP" sz="1200" dirty="0"/>
              <a:t>=15798707</a:t>
            </a:r>
          </a:p>
        </p:txBody>
      </p:sp>
      <p:pic>
        <p:nvPicPr>
          <p:cNvPr id="1026" name="Picture 2">
            <a:extLst>
              <a:ext uri="{FF2B5EF4-FFF2-40B4-BE49-F238E27FC236}">
                <a16:creationId xmlns:a16="http://schemas.microsoft.com/office/drawing/2014/main" id="{7FBC0097-87D1-A74D-8CB9-1FF43409A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520" y="665911"/>
            <a:ext cx="6614918" cy="496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78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98" y="118945"/>
            <a:ext cx="8686800" cy="834050"/>
          </a:xfrm>
        </p:spPr>
        <p:txBody>
          <a:bodyPr/>
          <a:lstStyle/>
          <a:p>
            <a:r>
              <a:rPr lang="en-US" sz="3600" dirty="0"/>
              <a:t>Case #1: Fixed number of iterations</a:t>
            </a:r>
          </a:p>
        </p:txBody>
      </p:sp>
      <p:sp>
        <p:nvSpPr>
          <p:cNvPr id="3" name="Content Placeholder 2"/>
          <p:cNvSpPr>
            <a:spLocks noGrp="1"/>
          </p:cNvSpPr>
          <p:nvPr>
            <p:ph idx="1"/>
          </p:nvPr>
        </p:nvSpPr>
        <p:spPr>
          <a:xfrm>
            <a:off x="561276" y="1176458"/>
            <a:ext cx="6384748" cy="5313554"/>
          </a:xfrm>
        </p:spPr>
        <p:txBody>
          <a:bodyPr>
            <a:normAutofit fontScale="85000" lnSpcReduction="10000"/>
          </a:bodyPr>
          <a:lstStyle/>
          <a:p>
            <a:pPr marL="0" indent="0">
              <a:lnSpc>
                <a:spcPct val="100000"/>
              </a:lnSpc>
              <a:buNone/>
            </a:pPr>
            <a:r>
              <a:rPr lang="en-US" sz="2400" dirty="0"/>
              <a:t>Suppose that there are only 20 competitors; after the 20</a:t>
            </a:r>
            <a:r>
              <a:rPr lang="en-US" sz="2400" baseline="30000" dirty="0"/>
              <a:t>th</a:t>
            </a:r>
            <a:r>
              <a:rPr lang="en-US" sz="2400" dirty="0"/>
              <a:t>, M will never have to face any more competition.</a:t>
            </a:r>
          </a:p>
          <a:p>
            <a:pPr>
              <a:lnSpc>
                <a:spcPct val="100000"/>
              </a:lnSpc>
            </a:pPr>
            <a:r>
              <a:rPr lang="en-US" sz="2400" dirty="0"/>
              <a:t>If the 20</a:t>
            </a:r>
            <a:r>
              <a:rPr lang="en-US" sz="2400" baseline="30000" dirty="0"/>
              <a:t>th</a:t>
            </a:r>
            <a:r>
              <a:rPr lang="en-US" sz="2400" dirty="0"/>
              <a:t> competitor stays in, M needs to decide whether to price aggressively or fairly.  Pricing aggressively would hurt his profits, with no benefit whatsoever.  So the rational decision is to price fairly.</a:t>
            </a:r>
          </a:p>
          <a:p>
            <a:pPr>
              <a:lnSpc>
                <a:spcPct val="100000"/>
              </a:lnSpc>
            </a:pPr>
            <a:r>
              <a:rPr lang="en-US" sz="2400" dirty="0"/>
              <a:t>Therefore, the rational decision of the 20</a:t>
            </a:r>
            <a:r>
              <a:rPr lang="en-US" sz="2400" baseline="30000" dirty="0"/>
              <a:t>th</a:t>
            </a:r>
            <a:r>
              <a:rPr lang="en-US" sz="2400" dirty="0"/>
              <a:t> competitor is to stay in business, regardless of how many previous competitors have been driven out of business by M.</a:t>
            </a:r>
          </a:p>
          <a:p>
            <a:pPr>
              <a:lnSpc>
                <a:spcPct val="100000"/>
              </a:lnSpc>
            </a:pPr>
            <a:r>
              <a:rPr lang="en-US" sz="2400" dirty="0"/>
              <a:t>In the 19</a:t>
            </a:r>
            <a:r>
              <a:rPr lang="en-US" sz="2400" baseline="30000" dirty="0"/>
              <a:t>th</a:t>
            </a:r>
            <a:r>
              <a:rPr lang="en-US" sz="2400" dirty="0"/>
              <a:t> town, M knows that his actions have no effect on the 20</a:t>
            </a:r>
            <a:r>
              <a:rPr lang="en-US" sz="2400" baseline="30000" dirty="0"/>
              <a:t>th</a:t>
            </a:r>
            <a:r>
              <a:rPr lang="en-US" sz="2400" dirty="0"/>
              <a:t> competitor.  Therefore M should price fairly.</a:t>
            </a:r>
          </a:p>
          <a:p>
            <a:pPr>
              <a:lnSpc>
                <a:spcPct val="100000"/>
              </a:lnSpc>
            </a:pPr>
            <a:r>
              <a:rPr lang="en-US" sz="2400" dirty="0"/>
              <a:t>Therefore, the rational decision of the 19</a:t>
            </a:r>
            <a:r>
              <a:rPr lang="en-US" sz="2400" baseline="30000" dirty="0"/>
              <a:t>th</a:t>
            </a:r>
            <a:r>
              <a:rPr lang="en-US" sz="2400" dirty="0"/>
              <a:t> competitor is to stay in business, regardless of how many previous competitors have been driven out of business.</a:t>
            </a:r>
          </a:p>
          <a:p>
            <a:pPr>
              <a:lnSpc>
                <a:spcPct val="100000"/>
              </a:lnSpc>
            </a:pPr>
            <a:r>
              <a:rPr lang="en-US" sz="2400" dirty="0"/>
              <a:t>… and so on…</a:t>
            </a:r>
          </a:p>
          <a:p>
            <a:pPr>
              <a:lnSpc>
                <a:spcPct val="100000"/>
              </a:lnSpc>
            </a:pPr>
            <a:endParaRPr lang="en-US" sz="2400" dirty="0"/>
          </a:p>
        </p:txBody>
      </p:sp>
      <p:cxnSp>
        <p:nvCxnSpPr>
          <p:cNvPr id="7" name="Straight Arrow Connector 6"/>
          <p:cNvCxnSpPr/>
          <p:nvPr/>
        </p:nvCxnSpPr>
        <p:spPr>
          <a:xfrm flipH="1">
            <a:off x="7841044" y="2209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8984044" y="2209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0279444" y="3733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8907844" y="3733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280064" y="1828800"/>
            <a:ext cx="1256819" cy="369332"/>
          </a:xfrm>
          <a:prstGeom prst="rect">
            <a:avLst/>
          </a:prstGeom>
          <a:noFill/>
        </p:spPr>
        <p:txBody>
          <a:bodyPr wrap="none" rtlCol="0">
            <a:spAutoFit/>
          </a:bodyPr>
          <a:lstStyle/>
          <a:p>
            <a:r>
              <a:rPr lang="en-US" dirty="0">
                <a:solidFill>
                  <a:srgbClr val="0000FF"/>
                </a:solidFill>
              </a:rPr>
              <a:t>Competitor</a:t>
            </a:r>
          </a:p>
        </p:txBody>
      </p:sp>
      <p:sp>
        <p:nvSpPr>
          <p:cNvPr id="14" name="TextBox 13"/>
          <p:cNvSpPr txBox="1"/>
          <p:nvPr/>
        </p:nvSpPr>
        <p:spPr>
          <a:xfrm>
            <a:off x="9365045" y="3364468"/>
            <a:ext cx="1300957" cy="369332"/>
          </a:xfrm>
          <a:prstGeom prst="rect">
            <a:avLst/>
          </a:prstGeom>
          <a:noFill/>
        </p:spPr>
        <p:txBody>
          <a:bodyPr wrap="none" rtlCol="0">
            <a:spAutoFit/>
          </a:bodyPr>
          <a:lstStyle/>
          <a:p>
            <a:r>
              <a:rPr lang="en-US" dirty="0">
                <a:solidFill>
                  <a:srgbClr val="FF9300"/>
                </a:solidFill>
              </a:rPr>
              <a:t>Monopolist</a:t>
            </a:r>
          </a:p>
        </p:txBody>
      </p:sp>
      <p:sp>
        <p:nvSpPr>
          <p:cNvPr id="15" name="TextBox 14"/>
          <p:cNvSpPr txBox="1"/>
          <p:nvPr/>
        </p:nvSpPr>
        <p:spPr>
          <a:xfrm>
            <a:off x="7626266" y="2450068"/>
            <a:ext cx="556725" cy="369332"/>
          </a:xfrm>
          <a:prstGeom prst="rect">
            <a:avLst/>
          </a:prstGeom>
          <a:noFill/>
        </p:spPr>
        <p:txBody>
          <a:bodyPr wrap="none" rtlCol="0">
            <a:spAutoFit/>
          </a:bodyPr>
          <a:lstStyle/>
          <a:p>
            <a:r>
              <a:rPr lang="en-US" dirty="0">
                <a:solidFill>
                  <a:srgbClr val="0000FF"/>
                </a:solidFill>
              </a:rPr>
              <a:t>Out</a:t>
            </a:r>
          </a:p>
        </p:txBody>
      </p:sp>
      <p:sp>
        <p:nvSpPr>
          <p:cNvPr id="16" name="TextBox 15"/>
          <p:cNvSpPr txBox="1"/>
          <p:nvPr/>
        </p:nvSpPr>
        <p:spPr>
          <a:xfrm>
            <a:off x="9607466" y="2438400"/>
            <a:ext cx="377177" cy="369332"/>
          </a:xfrm>
          <a:prstGeom prst="rect">
            <a:avLst/>
          </a:prstGeom>
          <a:noFill/>
        </p:spPr>
        <p:txBody>
          <a:bodyPr wrap="none" rtlCol="0">
            <a:spAutoFit/>
          </a:bodyPr>
          <a:lstStyle/>
          <a:p>
            <a:r>
              <a:rPr lang="en-US" dirty="0">
                <a:solidFill>
                  <a:srgbClr val="0000FF"/>
                </a:solidFill>
              </a:rPr>
              <a:t>In</a:t>
            </a:r>
          </a:p>
        </p:txBody>
      </p:sp>
      <p:sp>
        <p:nvSpPr>
          <p:cNvPr id="17" name="TextBox 16"/>
          <p:cNvSpPr txBox="1"/>
          <p:nvPr/>
        </p:nvSpPr>
        <p:spPr>
          <a:xfrm>
            <a:off x="10968962" y="3954965"/>
            <a:ext cx="817853" cy="646331"/>
          </a:xfrm>
          <a:prstGeom prst="rect">
            <a:avLst/>
          </a:prstGeom>
          <a:noFill/>
        </p:spPr>
        <p:txBody>
          <a:bodyPr wrap="none" rtlCol="0">
            <a:spAutoFit/>
          </a:bodyPr>
          <a:lstStyle/>
          <a:p>
            <a:r>
              <a:rPr lang="en-US" dirty="0">
                <a:solidFill>
                  <a:srgbClr val="FF9300"/>
                </a:solidFill>
              </a:rPr>
              <a:t>Fair</a:t>
            </a:r>
          </a:p>
          <a:p>
            <a:r>
              <a:rPr lang="en-US" dirty="0">
                <a:solidFill>
                  <a:srgbClr val="FF9300"/>
                </a:solidFill>
              </a:rPr>
              <a:t>Pricing</a:t>
            </a:r>
          </a:p>
        </p:txBody>
      </p:sp>
      <p:sp>
        <p:nvSpPr>
          <p:cNvPr id="18" name="TextBox 17"/>
          <p:cNvSpPr txBox="1"/>
          <p:nvPr/>
        </p:nvSpPr>
        <p:spPr>
          <a:xfrm>
            <a:off x="8399242" y="3966115"/>
            <a:ext cx="1180195" cy="646331"/>
          </a:xfrm>
          <a:prstGeom prst="rect">
            <a:avLst/>
          </a:prstGeom>
          <a:noFill/>
        </p:spPr>
        <p:txBody>
          <a:bodyPr wrap="none" rtlCol="0">
            <a:spAutoFit/>
          </a:bodyPr>
          <a:lstStyle/>
          <a:p>
            <a:r>
              <a:rPr lang="en-US" dirty="0">
                <a:solidFill>
                  <a:srgbClr val="FF9300"/>
                </a:solidFill>
              </a:rPr>
              <a:t>Aggressive</a:t>
            </a:r>
          </a:p>
          <a:p>
            <a:r>
              <a:rPr lang="en-US" dirty="0">
                <a:solidFill>
                  <a:srgbClr val="FF9300"/>
                </a:solidFill>
              </a:rPr>
              <a:t>Pricing</a:t>
            </a:r>
          </a:p>
        </p:txBody>
      </p:sp>
      <mc:AlternateContent xmlns:mc="http://schemas.openxmlformats.org/markup-compatibility/2006" xmlns:a14="http://schemas.microsoft.com/office/drawing/2010/main">
        <mc:Choice Requires="a14">
          <p:sp>
            <p:nvSpPr>
              <p:cNvPr id="19" name="TextBox 18"/>
              <p:cNvSpPr txBox="1"/>
              <p:nvPr/>
            </p:nvSpPr>
            <p:spPr>
              <a:xfrm>
                <a:off x="7511630" y="3306339"/>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1,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5</a:t>
                </a:r>
              </a:p>
            </p:txBody>
          </p:sp>
        </mc:Choice>
        <mc:Fallback xmlns="">
          <p:sp>
            <p:nvSpPr>
              <p:cNvPr id="19" name="TextBox 18"/>
              <p:cNvSpPr txBox="1">
                <a:spLocks noRot="1" noChangeAspect="1" noMove="1" noResize="1" noEditPoints="1" noAdjustHandles="1" noChangeArrowheads="1" noChangeShapeType="1" noTextEdit="1"/>
              </p:cNvSpPr>
              <p:nvPr/>
            </p:nvSpPr>
            <p:spPr>
              <a:xfrm>
                <a:off x="7511630" y="3306339"/>
                <a:ext cx="729687" cy="646331"/>
              </a:xfrm>
              <a:prstGeom prst="rect">
                <a:avLst/>
              </a:prstGeom>
              <a:blipFill>
                <a:blip r:embed="rId2"/>
                <a:stretch>
                  <a:fillRect l="-5085" t="-1923" r="-5085"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D24DBF3-53F2-1345-89BE-36FAE4C9DCBD}"/>
                  </a:ext>
                </a:extLst>
              </p:cNvPr>
              <p:cNvSpPr txBox="1"/>
              <p:nvPr/>
            </p:nvSpPr>
            <p:spPr>
              <a:xfrm>
                <a:off x="8589581" y="4897248"/>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0,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0</a:t>
                </a:r>
              </a:p>
            </p:txBody>
          </p:sp>
        </mc:Choice>
        <mc:Fallback xmlns="">
          <p:sp>
            <p:nvSpPr>
              <p:cNvPr id="23" name="TextBox 22">
                <a:extLst>
                  <a:ext uri="{FF2B5EF4-FFF2-40B4-BE49-F238E27FC236}">
                    <a16:creationId xmlns:a16="http://schemas.microsoft.com/office/drawing/2014/main" id="{1D24DBF3-53F2-1345-89BE-36FAE4C9DCBD}"/>
                  </a:ext>
                </a:extLst>
              </p:cNvPr>
              <p:cNvSpPr txBox="1">
                <a:spLocks noRot="1" noChangeAspect="1" noMove="1" noResize="1" noEditPoints="1" noAdjustHandles="1" noChangeArrowheads="1" noChangeShapeType="1" noTextEdit="1"/>
              </p:cNvSpPr>
              <p:nvPr/>
            </p:nvSpPr>
            <p:spPr>
              <a:xfrm>
                <a:off x="8589581" y="4897248"/>
                <a:ext cx="729687" cy="646331"/>
              </a:xfrm>
              <a:prstGeom prst="rect">
                <a:avLst/>
              </a:prstGeom>
              <a:blipFill>
                <a:blip r:embed="rId3"/>
                <a:stretch>
                  <a:fillRect l="-5085" t="-3846" r="-5085"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30162BA-C76A-094F-B37F-7ED17A02F876}"/>
                  </a:ext>
                </a:extLst>
              </p:cNvPr>
              <p:cNvSpPr txBox="1"/>
              <p:nvPr/>
            </p:nvSpPr>
            <p:spPr>
              <a:xfrm>
                <a:off x="10994527" y="4882381"/>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2,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2</a:t>
                </a:r>
              </a:p>
            </p:txBody>
          </p:sp>
        </mc:Choice>
        <mc:Fallback xmlns="">
          <p:sp>
            <p:nvSpPr>
              <p:cNvPr id="24" name="TextBox 23">
                <a:extLst>
                  <a:ext uri="{FF2B5EF4-FFF2-40B4-BE49-F238E27FC236}">
                    <a16:creationId xmlns:a16="http://schemas.microsoft.com/office/drawing/2014/main" id="{130162BA-C76A-094F-B37F-7ED17A02F876}"/>
                  </a:ext>
                </a:extLst>
              </p:cNvPr>
              <p:cNvSpPr txBox="1">
                <a:spLocks noRot="1" noChangeAspect="1" noMove="1" noResize="1" noEditPoints="1" noAdjustHandles="1" noChangeArrowheads="1" noChangeShapeType="1" noTextEdit="1"/>
              </p:cNvSpPr>
              <p:nvPr/>
            </p:nvSpPr>
            <p:spPr>
              <a:xfrm>
                <a:off x="10994527" y="4882381"/>
                <a:ext cx="729687" cy="646331"/>
              </a:xfrm>
              <a:prstGeom prst="rect">
                <a:avLst/>
              </a:prstGeom>
              <a:blipFill>
                <a:blip r:embed="rId4"/>
                <a:stretch>
                  <a:fillRect l="-6897" t="-3922" r="-5172" b="-15686"/>
                </a:stretch>
              </a:blipFill>
            </p:spPr>
            <p:txBody>
              <a:bodyPr/>
              <a:lstStyle/>
              <a:p>
                <a:r>
                  <a:rPr lang="en-US">
                    <a:noFill/>
                  </a:rPr>
                  <a:t> </a:t>
                </a:r>
              </a:p>
            </p:txBody>
          </p:sp>
        </mc:Fallback>
      </mc:AlternateContent>
    </p:spTree>
    <p:extLst>
      <p:ext uri="{BB962C8B-B14F-4D97-AF65-F5344CB8AC3E}">
        <p14:creationId xmlns:p14="http://schemas.microsoft.com/office/powerpoint/2010/main" val="421435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98" y="118945"/>
            <a:ext cx="8686800" cy="834050"/>
          </a:xfrm>
        </p:spPr>
        <p:txBody>
          <a:bodyPr/>
          <a:lstStyle/>
          <a:p>
            <a:r>
              <a:rPr lang="en-US" sz="3600" dirty="0"/>
              <a:t>Case #2: Random number of iterations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1276" y="1176458"/>
                <a:ext cx="6384748" cy="5313554"/>
              </a:xfrm>
            </p:spPr>
            <p:txBody>
              <a:bodyPr>
                <a:normAutofit fontScale="92500" lnSpcReduction="20000"/>
              </a:bodyPr>
              <a:lstStyle/>
              <a:p>
                <a:pPr marL="0" indent="0">
                  <a:lnSpc>
                    <a:spcPct val="100000"/>
                  </a:lnSpc>
                  <a:buNone/>
                </a:pPr>
                <a:r>
                  <a:rPr lang="en-US" sz="2400" dirty="0"/>
                  <a:t>Suppose that M doesn’t know, in advance, how many competitors there will be.  After each town, there’s a </a:t>
                </a: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=0.95</m:t>
                    </m:r>
                  </m:oMath>
                </a14:m>
                <a:r>
                  <a:rPr lang="en-US" sz="2400" dirty="0"/>
                  <a:t> probability that another competitor will appear.</a:t>
                </a:r>
              </a:p>
              <a:p>
                <a:pPr marL="0" indent="0">
                  <a:lnSpc>
                    <a:spcPct val="100000"/>
                  </a:lnSpc>
                  <a:buNone/>
                </a:pPr>
                <a:r>
                  <a:rPr lang="en-US" sz="2400" dirty="0"/>
                  <a:t>If M chooses fair pricing every time, then his expected reward is 2 in the current town, plus 2 in the next town w/probability </a:t>
                </a:r>
                <a14:m>
                  <m:oMath xmlns:m="http://schemas.openxmlformats.org/officeDocument/2006/math">
                    <m:r>
                      <a:rPr lang="en-US" sz="2400" i="1" dirty="0" smtClean="0">
                        <a:latin typeface="Cambria Math" panose="02040503050406030204" pitchFamily="18" charset="0"/>
                      </a:rPr>
                      <m:t>𝑝</m:t>
                    </m:r>
                  </m:oMath>
                </a14:m>
                <a:r>
                  <a:rPr lang="en-US" sz="2400" dirty="0"/>
                  <a:t>, plus 2 in the third town w/probability </a:t>
                </a:r>
                <a14:m>
                  <m:oMath xmlns:m="http://schemas.openxmlformats.org/officeDocument/2006/math">
                    <m:sSup>
                      <m:sSupPr>
                        <m:ctrlPr>
                          <a:rPr lang="en-US" sz="2400" i="1" dirty="0" smtClean="0">
                            <a:latin typeface="Cambria Math" panose="02040503050406030204" pitchFamily="18" charset="0"/>
                          </a:rPr>
                        </m:ctrlPr>
                      </m:sSupPr>
                      <m:e>
                        <m:r>
                          <a:rPr lang="en-US" sz="2400" b="0" i="1" dirty="0" smtClean="0">
                            <a:latin typeface="Cambria Math" panose="02040503050406030204" pitchFamily="18" charset="0"/>
                          </a:rPr>
                          <m:t>𝑝</m:t>
                        </m:r>
                      </m:e>
                      <m:sup>
                        <m:r>
                          <a:rPr lang="en-US" sz="2400" b="0" i="1" dirty="0" smtClean="0">
                            <a:latin typeface="Cambria Math" panose="02040503050406030204" pitchFamily="18" charset="0"/>
                          </a:rPr>
                          <m:t>2</m:t>
                        </m:r>
                      </m:sup>
                    </m:sSup>
                  </m:oMath>
                </a14:m>
                <a:r>
                  <a:rPr lang="en-US" sz="2400" dirty="0"/>
                  <a:t>, and so on:</a:t>
                </a:r>
              </a:p>
              <a:p>
                <a:pPr marL="0" indent="0">
                  <a:lnSpc>
                    <a:spcPct val="10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=2+</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𝑡</m:t>
                              </m:r>
                            </m:sup>
                          </m:sSup>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m:t>
                          </m:r>
                          <m:r>
                            <a:rPr lang="en-US" sz="2400" b="0" i="1" smtClean="0">
                              <a:latin typeface="Cambria Math" panose="02040503050406030204" pitchFamily="18" charset="0"/>
                            </a:rPr>
                            <m:t>𝑝</m:t>
                          </m:r>
                        </m:den>
                      </m:f>
                      <m:r>
                        <a:rPr lang="en-US" sz="2400" b="0" i="1" smtClean="0">
                          <a:latin typeface="Cambria Math" panose="02040503050406030204" pitchFamily="18" charset="0"/>
                        </a:rPr>
                        <m:t>=40</m:t>
                      </m:r>
                    </m:oMath>
                  </m:oMathPara>
                </a14:m>
                <a:endParaRPr lang="en-US" sz="2400" dirty="0"/>
              </a:p>
              <a:p>
                <a:pPr marL="0" indent="0">
                  <a:lnSpc>
                    <a:spcPct val="100000"/>
                  </a:lnSpc>
                  <a:buNone/>
                </a:pPr>
                <a:r>
                  <a:rPr lang="en-US" sz="2400" dirty="0"/>
                  <a:t>If M responds aggressively in the first town, then he gets 0 reward there, but $5M in each successive town (because the competitors accept his buyout offer):</a:t>
                </a:r>
              </a:p>
              <a:p>
                <a:pPr marL="0" indent="0">
                  <a:lnSpc>
                    <a:spcPct val="100000"/>
                  </a:lnSpc>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𝑅</m:t>
                      </m:r>
                      <m:r>
                        <a:rPr lang="en-US" sz="2400" i="1">
                          <a:latin typeface="Cambria Math" panose="02040503050406030204" pitchFamily="18" charset="0"/>
                        </a:rPr>
                        <m:t>=0+</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𝑡</m:t>
                          </m:r>
                          <m:r>
                            <a:rPr lang="en-US" sz="2400" i="1">
                              <a:latin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5</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𝑡</m:t>
                              </m:r>
                            </m:sup>
                          </m:sSup>
                        </m:e>
                      </m:nary>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5</m:t>
                          </m:r>
                          <m:r>
                            <a:rPr lang="en-US" sz="2400" b="0" i="1" smtClean="0">
                              <a:latin typeface="Cambria Math" panose="02040503050406030204" pitchFamily="18" charset="0"/>
                            </a:rPr>
                            <m:t>𝑝</m:t>
                          </m:r>
                        </m:num>
                        <m:den>
                          <m:r>
                            <a:rPr lang="en-US" sz="2400" i="1">
                              <a:latin typeface="Cambria Math" panose="02040503050406030204" pitchFamily="18" charset="0"/>
                            </a:rPr>
                            <m:t>1−</m:t>
                          </m:r>
                          <m:r>
                            <a:rPr lang="en-US" sz="2400" i="1">
                              <a:latin typeface="Cambria Math" panose="02040503050406030204" pitchFamily="18" charset="0"/>
                            </a:rPr>
                            <m:t>𝑝</m:t>
                          </m:r>
                        </m:den>
                      </m:f>
                      <m:r>
                        <a:rPr lang="en-US" sz="2400" i="1">
                          <a:latin typeface="Cambria Math" panose="02040503050406030204" pitchFamily="18" charset="0"/>
                        </a:rPr>
                        <m:t>=</m:t>
                      </m:r>
                      <m:r>
                        <a:rPr lang="en-US" sz="2400" b="0" i="1" smtClean="0">
                          <a:latin typeface="Cambria Math" panose="02040503050406030204" pitchFamily="18" charset="0"/>
                        </a:rPr>
                        <m:t>95</m:t>
                      </m:r>
                    </m:oMath>
                  </m:oMathPara>
                </a14:m>
                <a:endParaRPr lang="en-US" sz="2400" dirty="0"/>
              </a:p>
              <a:p>
                <a:pPr marL="0" indent="0">
                  <a:lnSpc>
                    <a:spcPct val="100000"/>
                  </a:lnSpc>
                  <a:buNone/>
                </a:pPr>
                <a:endParaRPr lang="en-US" sz="2400" dirty="0"/>
              </a:p>
              <a:p>
                <a:pPr marL="0" indent="0">
                  <a:lnSpc>
                    <a:spcPct val="100000"/>
                  </a:lnSpc>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1276" y="1176458"/>
                <a:ext cx="6384748" cy="5313554"/>
              </a:xfrm>
              <a:blipFill>
                <a:blip r:embed="rId2"/>
                <a:stretch>
                  <a:fillRect l="-1190" t="-1909" r="-794" b="-27446"/>
                </a:stretch>
              </a:blipFill>
            </p:spPr>
            <p:txBody>
              <a:bodyPr/>
              <a:lstStyle/>
              <a:p>
                <a:r>
                  <a:rPr lang="en-US">
                    <a:noFill/>
                  </a:rPr>
                  <a:t> </a:t>
                </a:r>
              </a:p>
            </p:txBody>
          </p:sp>
        </mc:Fallback>
      </mc:AlternateContent>
      <p:cxnSp>
        <p:nvCxnSpPr>
          <p:cNvPr id="7" name="Straight Arrow Connector 6"/>
          <p:cNvCxnSpPr/>
          <p:nvPr/>
        </p:nvCxnSpPr>
        <p:spPr>
          <a:xfrm flipH="1">
            <a:off x="7841044" y="2209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8984044" y="2209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0279444" y="3733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8907844" y="3733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280064" y="1828800"/>
            <a:ext cx="1256819" cy="369332"/>
          </a:xfrm>
          <a:prstGeom prst="rect">
            <a:avLst/>
          </a:prstGeom>
          <a:noFill/>
        </p:spPr>
        <p:txBody>
          <a:bodyPr wrap="none" rtlCol="0">
            <a:spAutoFit/>
          </a:bodyPr>
          <a:lstStyle/>
          <a:p>
            <a:r>
              <a:rPr lang="en-US" dirty="0">
                <a:solidFill>
                  <a:srgbClr val="0000FF"/>
                </a:solidFill>
              </a:rPr>
              <a:t>Competitor</a:t>
            </a:r>
          </a:p>
        </p:txBody>
      </p:sp>
      <p:sp>
        <p:nvSpPr>
          <p:cNvPr id="14" name="TextBox 13"/>
          <p:cNvSpPr txBox="1"/>
          <p:nvPr/>
        </p:nvSpPr>
        <p:spPr>
          <a:xfrm>
            <a:off x="9365045" y="3364468"/>
            <a:ext cx="1300957" cy="369332"/>
          </a:xfrm>
          <a:prstGeom prst="rect">
            <a:avLst/>
          </a:prstGeom>
          <a:noFill/>
        </p:spPr>
        <p:txBody>
          <a:bodyPr wrap="none" rtlCol="0">
            <a:spAutoFit/>
          </a:bodyPr>
          <a:lstStyle/>
          <a:p>
            <a:r>
              <a:rPr lang="en-US" dirty="0">
                <a:solidFill>
                  <a:srgbClr val="FF9300"/>
                </a:solidFill>
              </a:rPr>
              <a:t>Monopolist</a:t>
            </a:r>
          </a:p>
        </p:txBody>
      </p:sp>
      <p:sp>
        <p:nvSpPr>
          <p:cNvPr id="15" name="TextBox 14"/>
          <p:cNvSpPr txBox="1"/>
          <p:nvPr/>
        </p:nvSpPr>
        <p:spPr>
          <a:xfrm>
            <a:off x="7626266" y="2450068"/>
            <a:ext cx="556725" cy="369332"/>
          </a:xfrm>
          <a:prstGeom prst="rect">
            <a:avLst/>
          </a:prstGeom>
          <a:noFill/>
        </p:spPr>
        <p:txBody>
          <a:bodyPr wrap="none" rtlCol="0">
            <a:spAutoFit/>
          </a:bodyPr>
          <a:lstStyle/>
          <a:p>
            <a:r>
              <a:rPr lang="en-US" dirty="0">
                <a:solidFill>
                  <a:srgbClr val="0000FF"/>
                </a:solidFill>
              </a:rPr>
              <a:t>Out</a:t>
            </a:r>
          </a:p>
        </p:txBody>
      </p:sp>
      <p:sp>
        <p:nvSpPr>
          <p:cNvPr id="16" name="TextBox 15"/>
          <p:cNvSpPr txBox="1"/>
          <p:nvPr/>
        </p:nvSpPr>
        <p:spPr>
          <a:xfrm>
            <a:off x="9607466" y="2438400"/>
            <a:ext cx="377177" cy="369332"/>
          </a:xfrm>
          <a:prstGeom prst="rect">
            <a:avLst/>
          </a:prstGeom>
          <a:noFill/>
        </p:spPr>
        <p:txBody>
          <a:bodyPr wrap="none" rtlCol="0">
            <a:spAutoFit/>
          </a:bodyPr>
          <a:lstStyle/>
          <a:p>
            <a:r>
              <a:rPr lang="en-US" dirty="0">
                <a:solidFill>
                  <a:srgbClr val="0000FF"/>
                </a:solidFill>
              </a:rPr>
              <a:t>In</a:t>
            </a:r>
          </a:p>
        </p:txBody>
      </p:sp>
      <p:sp>
        <p:nvSpPr>
          <p:cNvPr id="17" name="TextBox 16"/>
          <p:cNvSpPr txBox="1"/>
          <p:nvPr/>
        </p:nvSpPr>
        <p:spPr>
          <a:xfrm>
            <a:off x="10968962" y="3954965"/>
            <a:ext cx="817853" cy="646331"/>
          </a:xfrm>
          <a:prstGeom prst="rect">
            <a:avLst/>
          </a:prstGeom>
          <a:noFill/>
        </p:spPr>
        <p:txBody>
          <a:bodyPr wrap="none" rtlCol="0">
            <a:spAutoFit/>
          </a:bodyPr>
          <a:lstStyle/>
          <a:p>
            <a:r>
              <a:rPr lang="en-US" dirty="0">
                <a:solidFill>
                  <a:srgbClr val="FF9300"/>
                </a:solidFill>
              </a:rPr>
              <a:t>Fair</a:t>
            </a:r>
          </a:p>
          <a:p>
            <a:r>
              <a:rPr lang="en-US" dirty="0">
                <a:solidFill>
                  <a:srgbClr val="FF9300"/>
                </a:solidFill>
              </a:rPr>
              <a:t>Pricing</a:t>
            </a:r>
          </a:p>
        </p:txBody>
      </p:sp>
      <p:sp>
        <p:nvSpPr>
          <p:cNvPr id="18" name="TextBox 17"/>
          <p:cNvSpPr txBox="1"/>
          <p:nvPr/>
        </p:nvSpPr>
        <p:spPr>
          <a:xfrm>
            <a:off x="8399242" y="3966115"/>
            <a:ext cx="1180195" cy="646331"/>
          </a:xfrm>
          <a:prstGeom prst="rect">
            <a:avLst/>
          </a:prstGeom>
          <a:noFill/>
        </p:spPr>
        <p:txBody>
          <a:bodyPr wrap="none" rtlCol="0">
            <a:spAutoFit/>
          </a:bodyPr>
          <a:lstStyle/>
          <a:p>
            <a:r>
              <a:rPr lang="en-US" dirty="0">
                <a:solidFill>
                  <a:srgbClr val="FF9300"/>
                </a:solidFill>
              </a:rPr>
              <a:t>Aggressive</a:t>
            </a:r>
          </a:p>
          <a:p>
            <a:r>
              <a:rPr lang="en-US" dirty="0">
                <a:solidFill>
                  <a:srgbClr val="FF9300"/>
                </a:solidFill>
              </a:rPr>
              <a:t>Pricing</a:t>
            </a:r>
          </a:p>
        </p:txBody>
      </p:sp>
      <mc:AlternateContent xmlns:mc="http://schemas.openxmlformats.org/markup-compatibility/2006" xmlns:a14="http://schemas.microsoft.com/office/drawing/2010/main">
        <mc:Choice Requires="a14">
          <p:sp>
            <p:nvSpPr>
              <p:cNvPr id="19" name="TextBox 18"/>
              <p:cNvSpPr txBox="1"/>
              <p:nvPr/>
            </p:nvSpPr>
            <p:spPr>
              <a:xfrm>
                <a:off x="7511630" y="3306339"/>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1,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5</a:t>
                </a:r>
              </a:p>
            </p:txBody>
          </p:sp>
        </mc:Choice>
        <mc:Fallback xmlns="">
          <p:sp>
            <p:nvSpPr>
              <p:cNvPr id="19" name="TextBox 18"/>
              <p:cNvSpPr txBox="1">
                <a:spLocks noRot="1" noChangeAspect="1" noMove="1" noResize="1" noEditPoints="1" noAdjustHandles="1" noChangeArrowheads="1" noChangeShapeType="1" noTextEdit="1"/>
              </p:cNvSpPr>
              <p:nvPr/>
            </p:nvSpPr>
            <p:spPr>
              <a:xfrm>
                <a:off x="7511630" y="3306339"/>
                <a:ext cx="729687" cy="646331"/>
              </a:xfrm>
              <a:prstGeom prst="rect">
                <a:avLst/>
              </a:prstGeom>
              <a:blipFill>
                <a:blip r:embed="rId3"/>
                <a:stretch>
                  <a:fillRect l="-5085" t="-1923" r="-5085"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D24DBF3-53F2-1345-89BE-36FAE4C9DCBD}"/>
                  </a:ext>
                </a:extLst>
              </p:cNvPr>
              <p:cNvSpPr txBox="1"/>
              <p:nvPr/>
            </p:nvSpPr>
            <p:spPr>
              <a:xfrm>
                <a:off x="8589581" y="4897248"/>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0,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0</a:t>
                </a:r>
              </a:p>
            </p:txBody>
          </p:sp>
        </mc:Choice>
        <mc:Fallback xmlns="">
          <p:sp>
            <p:nvSpPr>
              <p:cNvPr id="23" name="TextBox 22">
                <a:extLst>
                  <a:ext uri="{FF2B5EF4-FFF2-40B4-BE49-F238E27FC236}">
                    <a16:creationId xmlns:a16="http://schemas.microsoft.com/office/drawing/2014/main" id="{1D24DBF3-53F2-1345-89BE-36FAE4C9DCBD}"/>
                  </a:ext>
                </a:extLst>
              </p:cNvPr>
              <p:cNvSpPr txBox="1">
                <a:spLocks noRot="1" noChangeAspect="1" noMove="1" noResize="1" noEditPoints="1" noAdjustHandles="1" noChangeArrowheads="1" noChangeShapeType="1" noTextEdit="1"/>
              </p:cNvSpPr>
              <p:nvPr/>
            </p:nvSpPr>
            <p:spPr>
              <a:xfrm>
                <a:off x="8589581" y="4897248"/>
                <a:ext cx="729687" cy="646331"/>
              </a:xfrm>
              <a:prstGeom prst="rect">
                <a:avLst/>
              </a:prstGeom>
              <a:blipFill>
                <a:blip r:embed="rId4"/>
                <a:stretch>
                  <a:fillRect l="-5085" t="-3846" r="-5085"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30162BA-C76A-094F-B37F-7ED17A02F876}"/>
                  </a:ext>
                </a:extLst>
              </p:cNvPr>
              <p:cNvSpPr txBox="1"/>
              <p:nvPr/>
            </p:nvSpPr>
            <p:spPr>
              <a:xfrm>
                <a:off x="10994527" y="4882381"/>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2,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2</a:t>
                </a:r>
              </a:p>
            </p:txBody>
          </p:sp>
        </mc:Choice>
        <mc:Fallback xmlns="">
          <p:sp>
            <p:nvSpPr>
              <p:cNvPr id="24" name="TextBox 23">
                <a:extLst>
                  <a:ext uri="{FF2B5EF4-FFF2-40B4-BE49-F238E27FC236}">
                    <a16:creationId xmlns:a16="http://schemas.microsoft.com/office/drawing/2014/main" id="{130162BA-C76A-094F-B37F-7ED17A02F876}"/>
                  </a:ext>
                </a:extLst>
              </p:cNvPr>
              <p:cNvSpPr txBox="1">
                <a:spLocks noRot="1" noChangeAspect="1" noMove="1" noResize="1" noEditPoints="1" noAdjustHandles="1" noChangeArrowheads="1" noChangeShapeType="1" noTextEdit="1"/>
              </p:cNvSpPr>
              <p:nvPr/>
            </p:nvSpPr>
            <p:spPr>
              <a:xfrm>
                <a:off x="10994527" y="4882381"/>
                <a:ext cx="729687" cy="646331"/>
              </a:xfrm>
              <a:prstGeom prst="rect">
                <a:avLst/>
              </a:prstGeom>
              <a:blipFill>
                <a:blip r:embed="rId5"/>
                <a:stretch>
                  <a:fillRect l="-6897" t="-3922" r="-5172" b="-15686"/>
                </a:stretch>
              </a:blipFill>
            </p:spPr>
            <p:txBody>
              <a:bodyPr/>
              <a:lstStyle/>
              <a:p>
                <a:r>
                  <a:rPr lang="en-US">
                    <a:noFill/>
                  </a:rPr>
                  <a:t> </a:t>
                </a:r>
              </a:p>
            </p:txBody>
          </p:sp>
        </mc:Fallback>
      </mc:AlternateContent>
    </p:spTree>
    <p:extLst>
      <p:ext uri="{BB962C8B-B14F-4D97-AF65-F5344CB8AC3E}">
        <p14:creationId xmlns:p14="http://schemas.microsoft.com/office/powerpoint/2010/main" val="278032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98" y="118945"/>
            <a:ext cx="8686800" cy="834050"/>
          </a:xfrm>
        </p:spPr>
        <p:txBody>
          <a:bodyPr/>
          <a:lstStyle/>
          <a:p>
            <a:r>
              <a:rPr lang="en-US" sz="3600" dirty="0"/>
              <a:t>What the chain store paradox shows us</a:t>
            </a:r>
          </a:p>
        </p:txBody>
      </p:sp>
      <p:sp>
        <p:nvSpPr>
          <p:cNvPr id="3" name="Content Placeholder 2"/>
          <p:cNvSpPr>
            <a:spLocks noGrp="1"/>
          </p:cNvSpPr>
          <p:nvPr>
            <p:ph idx="1"/>
          </p:nvPr>
        </p:nvSpPr>
        <p:spPr>
          <a:xfrm>
            <a:off x="561276" y="1176458"/>
            <a:ext cx="6384748" cy="5313554"/>
          </a:xfrm>
        </p:spPr>
        <p:txBody>
          <a:bodyPr>
            <a:normAutofit/>
          </a:bodyPr>
          <a:lstStyle/>
          <a:p>
            <a:pPr>
              <a:lnSpc>
                <a:spcPct val="100000"/>
              </a:lnSpc>
            </a:pPr>
            <a:r>
              <a:rPr lang="en-US" sz="2400" dirty="0"/>
              <a:t>If the number of iterations is known in advance, then threats become ineffective: both players know that the monopolist will act rationally, therefore both players can predict his actions.</a:t>
            </a:r>
          </a:p>
          <a:p>
            <a:pPr>
              <a:lnSpc>
                <a:spcPct val="100000"/>
              </a:lnSpc>
            </a:pPr>
            <a:r>
              <a:rPr lang="en-US" sz="2400" dirty="0"/>
              <a:t>If the number of iterations is not known in advance, then behavior that seems irrational in the short-term might be rational in the long-term.</a:t>
            </a:r>
          </a:p>
          <a:p>
            <a:pPr marL="0" indent="0">
              <a:lnSpc>
                <a:spcPct val="100000"/>
              </a:lnSpc>
              <a:buNone/>
            </a:pPr>
            <a:endParaRPr lang="en-US" sz="2400" dirty="0"/>
          </a:p>
        </p:txBody>
      </p:sp>
      <p:cxnSp>
        <p:nvCxnSpPr>
          <p:cNvPr id="7" name="Straight Arrow Connector 6"/>
          <p:cNvCxnSpPr/>
          <p:nvPr/>
        </p:nvCxnSpPr>
        <p:spPr>
          <a:xfrm flipH="1">
            <a:off x="7841044" y="2209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8984044" y="2209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0279444" y="3733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8907844" y="3733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280064" y="1828800"/>
            <a:ext cx="1256819" cy="369332"/>
          </a:xfrm>
          <a:prstGeom prst="rect">
            <a:avLst/>
          </a:prstGeom>
          <a:noFill/>
        </p:spPr>
        <p:txBody>
          <a:bodyPr wrap="none" rtlCol="0">
            <a:spAutoFit/>
          </a:bodyPr>
          <a:lstStyle/>
          <a:p>
            <a:r>
              <a:rPr lang="en-US" dirty="0">
                <a:solidFill>
                  <a:srgbClr val="0000FF"/>
                </a:solidFill>
              </a:rPr>
              <a:t>Competitor</a:t>
            </a:r>
          </a:p>
        </p:txBody>
      </p:sp>
      <p:sp>
        <p:nvSpPr>
          <p:cNvPr id="14" name="TextBox 13"/>
          <p:cNvSpPr txBox="1"/>
          <p:nvPr/>
        </p:nvSpPr>
        <p:spPr>
          <a:xfrm>
            <a:off x="9365045" y="3364468"/>
            <a:ext cx="1300957" cy="369332"/>
          </a:xfrm>
          <a:prstGeom prst="rect">
            <a:avLst/>
          </a:prstGeom>
          <a:noFill/>
        </p:spPr>
        <p:txBody>
          <a:bodyPr wrap="none" rtlCol="0">
            <a:spAutoFit/>
          </a:bodyPr>
          <a:lstStyle/>
          <a:p>
            <a:r>
              <a:rPr lang="en-US" dirty="0">
                <a:solidFill>
                  <a:srgbClr val="FF9300"/>
                </a:solidFill>
              </a:rPr>
              <a:t>Monopolist</a:t>
            </a:r>
          </a:p>
        </p:txBody>
      </p:sp>
      <p:sp>
        <p:nvSpPr>
          <p:cNvPr id="15" name="TextBox 14"/>
          <p:cNvSpPr txBox="1"/>
          <p:nvPr/>
        </p:nvSpPr>
        <p:spPr>
          <a:xfrm>
            <a:off x="7626266" y="2450068"/>
            <a:ext cx="556725" cy="369332"/>
          </a:xfrm>
          <a:prstGeom prst="rect">
            <a:avLst/>
          </a:prstGeom>
          <a:noFill/>
        </p:spPr>
        <p:txBody>
          <a:bodyPr wrap="none" rtlCol="0">
            <a:spAutoFit/>
          </a:bodyPr>
          <a:lstStyle/>
          <a:p>
            <a:r>
              <a:rPr lang="en-US" dirty="0">
                <a:solidFill>
                  <a:srgbClr val="0000FF"/>
                </a:solidFill>
              </a:rPr>
              <a:t>Out</a:t>
            </a:r>
          </a:p>
        </p:txBody>
      </p:sp>
      <p:sp>
        <p:nvSpPr>
          <p:cNvPr id="16" name="TextBox 15"/>
          <p:cNvSpPr txBox="1"/>
          <p:nvPr/>
        </p:nvSpPr>
        <p:spPr>
          <a:xfrm>
            <a:off x="9607466" y="2438400"/>
            <a:ext cx="377177" cy="369332"/>
          </a:xfrm>
          <a:prstGeom prst="rect">
            <a:avLst/>
          </a:prstGeom>
          <a:noFill/>
        </p:spPr>
        <p:txBody>
          <a:bodyPr wrap="none" rtlCol="0">
            <a:spAutoFit/>
          </a:bodyPr>
          <a:lstStyle/>
          <a:p>
            <a:r>
              <a:rPr lang="en-US" dirty="0">
                <a:solidFill>
                  <a:srgbClr val="0000FF"/>
                </a:solidFill>
              </a:rPr>
              <a:t>In</a:t>
            </a:r>
          </a:p>
        </p:txBody>
      </p:sp>
      <p:sp>
        <p:nvSpPr>
          <p:cNvPr id="17" name="TextBox 16"/>
          <p:cNvSpPr txBox="1"/>
          <p:nvPr/>
        </p:nvSpPr>
        <p:spPr>
          <a:xfrm>
            <a:off x="10968962" y="3954965"/>
            <a:ext cx="817853" cy="646331"/>
          </a:xfrm>
          <a:prstGeom prst="rect">
            <a:avLst/>
          </a:prstGeom>
          <a:noFill/>
        </p:spPr>
        <p:txBody>
          <a:bodyPr wrap="none" rtlCol="0">
            <a:spAutoFit/>
          </a:bodyPr>
          <a:lstStyle/>
          <a:p>
            <a:r>
              <a:rPr lang="en-US" dirty="0">
                <a:solidFill>
                  <a:srgbClr val="FF9300"/>
                </a:solidFill>
              </a:rPr>
              <a:t>Fair</a:t>
            </a:r>
          </a:p>
          <a:p>
            <a:r>
              <a:rPr lang="en-US" dirty="0">
                <a:solidFill>
                  <a:srgbClr val="FF9300"/>
                </a:solidFill>
              </a:rPr>
              <a:t>Pricing</a:t>
            </a:r>
          </a:p>
        </p:txBody>
      </p:sp>
      <p:sp>
        <p:nvSpPr>
          <p:cNvPr id="18" name="TextBox 17"/>
          <p:cNvSpPr txBox="1"/>
          <p:nvPr/>
        </p:nvSpPr>
        <p:spPr>
          <a:xfrm>
            <a:off x="8399242" y="3966115"/>
            <a:ext cx="1180195" cy="646331"/>
          </a:xfrm>
          <a:prstGeom prst="rect">
            <a:avLst/>
          </a:prstGeom>
          <a:noFill/>
        </p:spPr>
        <p:txBody>
          <a:bodyPr wrap="none" rtlCol="0">
            <a:spAutoFit/>
          </a:bodyPr>
          <a:lstStyle/>
          <a:p>
            <a:r>
              <a:rPr lang="en-US" dirty="0">
                <a:solidFill>
                  <a:srgbClr val="FF9300"/>
                </a:solidFill>
              </a:rPr>
              <a:t>Aggressive</a:t>
            </a:r>
          </a:p>
          <a:p>
            <a:r>
              <a:rPr lang="en-US" dirty="0">
                <a:solidFill>
                  <a:srgbClr val="FF9300"/>
                </a:solidFill>
              </a:rPr>
              <a:t>Pricing</a:t>
            </a:r>
          </a:p>
        </p:txBody>
      </p:sp>
      <mc:AlternateContent xmlns:mc="http://schemas.openxmlformats.org/markup-compatibility/2006" xmlns:a14="http://schemas.microsoft.com/office/drawing/2010/main">
        <mc:Choice Requires="a14">
          <p:sp>
            <p:nvSpPr>
              <p:cNvPr id="19" name="TextBox 18"/>
              <p:cNvSpPr txBox="1"/>
              <p:nvPr/>
            </p:nvSpPr>
            <p:spPr>
              <a:xfrm>
                <a:off x="7511630" y="3306339"/>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1,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5</a:t>
                </a:r>
              </a:p>
            </p:txBody>
          </p:sp>
        </mc:Choice>
        <mc:Fallback xmlns="">
          <p:sp>
            <p:nvSpPr>
              <p:cNvPr id="19" name="TextBox 18"/>
              <p:cNvSpPr txBox="1">
                <a:spLocks noRot="1" noChangeAspect="1" noMove="1" noResize="1" noEditPoints="1" noAdjustHandles="1" noChangeArrowheads="1" noChangeShapeType="1" noTextEdit="1"/>
              </p:cNvSpPr>
              <p:nvPr/>
            </p:nvSpPr>
            <p:spPr>
              <a:xfrm>
                <a:off x="7511630" y="3306339"/>
                <a:ext cx="729687" cy="646331"/>
              </a:xfrm>
              <a:prstGeom prst="rect">
                <a:avLst/>
              </a:prstGeom>
              <a:blipFill>
                <a:blip r:embed="rId2"/>
                <a:stretch>
                  <a:fillRect l="-5085" t="-1923" r="-5085"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D24DBF3-53F2-1345-89BE-36FAE4C9DCBD}"/>
                  </a:ext>
                </a:extLst>
              </p:cNvPr>
              <p:cNvSpPr txBox="1"/>
              <p:nvPr/>
            </p:nvSpPr>
            <p:spPr>
              <a:xfrm>
                <a:off x="8589581" y="4897248"/>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0,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0</a:t>
                </a:r>
              </a:p>
            </p:txBody>
          </p:sp>
        </mc:Choice>
        <mc:Fallback xmlns="">
          <p:sp>
            <p:nvSpPr>
              <p:cNvPr id="23" name="TextBox 22">
                <a:extLst>
                  <a:ext uri="{FF2B5EF4-FFF2-40B4-BE49-F238E27FC236}">
                    <a16:creationId xmlns:a16="http://schemas.microsoft.com/office/drawing/2014/main" id="{1D24DBF3-53F2-1345-89BE-36FAE4C9DCBD}"/>
                  </a:ext>
                </a:extLst>
              </p:cNvPr>
              <p:cNvSpPr txBox="1">
                <a:spLocks noRot="1" noChangeAspect="1" noMove="1" noResize="1" noEditPoints="1" noAdjustHandles="1" noChangeArrowheads="1" noChangeShapeType="1" noTextEdit="1"/>
              </p:cNvSpPr>
              <p:nvPr/>
            </p:nvSpPr>
            <p:spPr>
              <a:xfrm>
                <a:off x="8589581" y="4897248"/>
                <a:ext cx="729687" cy="646331"/>
              </a:xfrm>
              <a:prstGeom prst="rect">
                <a:avLst/>
              </a:prstGeom>
              <a:blipFill>
                <a:blip r:embed="rId3"/>
                <a:stretch>
                  <a:fillRect l="-5085" t="-3846" r="-5085"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30162BA-C76A-094F-B37F-7ED17A02F876}"/>
                  </a:ext>
                </a:extLst>
              </p:cNvPr>
              <p:cNvSpPr txBox="1"/>
              <p:nvPr/>
            </p:nvSpPr>
            <p:spPr>
              <a:xfrm>
                <a:off x="10994527" y="4882381"/>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2,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2</a:t>
                </a:r>
              </a:p>
            </p:txBody>
          </p:sp>
        </mc:Choice>
        <mc:Fallback xmlns="">
          <p:sp>
            <p:nvSpPr>
              <p:cNvPr id="24" name="TextBox 23">
                <a:extLst>
                  <a:ext uri="{FF2B5EF4-FFF2-40B4-BE49-F238E27FC236}">
                    <a16:creationId xmlns:a16="http://schemas.microsoft.com/office/drawing/2014/main" id="{130162BA-C76A-094F-B37F-7ED17A02F876}"/>
                  </a:ext>
                </a:extLst>
              </p:cNvPr>
              <p:cNvSpPr txBox="1">
                <a:spLocks noRot="1" noChangeAspect="1" noMove="1" noResize="1" noEditPoints="1" noAdjustHandles="1" noChangeArrowheads="1" noChangeShapeType="1" noTextEdit="1"/>
              </p:cNvSpPr>
              <p:nvPr/>
            </p:nvSpPr>
            <p:spPr>
              <a:xfrm>
                <a:off x="10994527" y="4882381"/>
                <a:ext cx="729687" cy="646331"/>
              </a:xfrm>
              <a:prstGeom prst="rect">
                <a:avLst/>
              </a:prstGeom>
              <a:blipFill>
                <a:blip r:embed="rId4"/>
                <a:stretch>
                  <a:fillRect l="-6897" t="-3922" r="-5172" b="-15686"/>
                </a:stretch>
              </a:blipFill>
            </p:spPr>
            <p:txBody>
              <a:bodyPr/>
              <a:lstStyle/>
              <a:p>
                <a:r>
                  <a:rPr lang="en-US">
                    <a:noFill/>
                  </a:rPr>
                  <a:t> </a:t>
                </a:r>
              </a:p>
            </p:txBody>
          </p:sp>
        </mc:Fallback>
      </mc:AlternateContent>
    </p:spTree>
    <p:extLst>
      <p:ext uri="{BB962C8B-B14F-4D97-AF65-F5344CB8AC3E}">
        <p14:creationId xmlns:p14="http://schemas.microsoft.com/office/powerpoint/2010/main" val="367416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27C9-030D-9346-8DEA-5F87E1B3B9AC}"/>
              </a:ext>
            </a:extLst>
          </p:cNvPr>
          <p:cNvSpPr>
            <a:spLocks noGrp="1"/>
          </p:cNvSpPr>
          <p:nvPr>
            <p:ph type="title"/>
          </p:nvPr>
        </p:nvSpPr>
        <p:spPr>
          <a:xfrm>
            <a:off x="635620" y="365125"/>
            <a:ext cx="2821258" cy="2188504"/>
          </a:xfrm>
        </p:spPr>
        <p:txBody>
          <a:bodyPr>
            <a:normAutofit/>
          </a:bodyPr>
          <a:lstStyle/>
          <a:p>
            <a:pPr algn="r"/>
            <a:r>
              <a:rPr lang="en-US" dirty="0"/>
              <a:t>Iterated Prisoner’s Dilemma</a:t>
            </a:r>
          </a:p>
        </p:txBody>
      </p:sp>
      <p:sp>
        <p:nvSpPr>
          <p:cNvPr id="3" name="Content Placeholder 2">
            <a:extLst>
              <a:ext uri="{FF2B5EF4-FFF2-40B4-BE49-F238E27FC236}">
                <a16:creationId xmlns:a16="http://schemas.microsoft.com/office/drawing/2014/main" id="{B46B0E4A-A71A-A743-B2CC-8300CD33791D}"/>
              </a:ext>
            </a:extLst>
          </p:cNvPr>
          <p:cNvSpPr>
            <a:spLocks noGrp="1"/>
          </p:cNvSpPr>
          <p:nvPr>
            <p:ph idx="1"/>
          </p:nvPr>
        </p:nvSpPr>
        <p:spPr>
          <a:xfrm>
            <a:off x="760829" y="2821690"/>
            <a:ext cx="2727959" cy="3804193"/>
          </a:xfrm>
        </p:spPr>
        <p:txBody>
          <a:bodyPr>
            <a:normAutofit fontScale="85000" lnSpcReduction="20000"/>
          </a:bodyPr>
          <a:lstStyle/>
          <a:p>
            <a:pPr marL="0" indent="0" algn="r">
              <a:lnSpc>
                <a:spcPct val="110000"/>
              </a:lnSpc>
              <a:buNone/>
            </a:pPr>
            <a:r>
              <a:rPr lang="en-US" dirty="0"/>
              <a:t>This video is called “The Iterated Prisoner’s Dilemma and the Evolution of Cooperation” by Jesse Agar.  It’s one of those great educational videos that gives you hope for the future of humanity.  Enjoy!</a:t>
            </a:r>
          </a:p>
        </p:txBody>
      </p:sp>
      <p:pic>
        <p:nvPicPr>
          <p:cNvPr id="5" name="Picture 4" descr="A screenshot of a cell phone&#10;&#10;Description automatically generated">
            <a:hlinkClick r:id="rId2"/>
            <a:extLst>
              <a:ext uri="{FF2B5EF4-FFF2-40B4-BE49-F238E27FC236}">
                <a16:creationId xmlns:a16="http://schemas.microsoft.com/office/drawing/2014/main" id="{FA679957-BA2B-C743-BDB6-559A2EB4F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077" y="0"/>
            <a:ext cx="8419822" cy="6858000"/>
          </a:xfrm>
          <a:prstGeom prst="rect">
            <a:avLst/>
          </a:prstGeom>
        </p:spPr>
      </p:pic>
    </p:spTree>
    <p:extLst>
      <p:ext uri="{BB962C8B-B14F-4D97-AF65-F5344CB8AC3E}">
        <p14:creationId xmlns:p14="http://schemas.microsoft.com/office/powerpoint/2010/main" val="47230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a:t>Mechanism Design: Auctions</a:t>
            </a:r>
            <a:endParaRPr kumimoji="1" lang="ja-JP" altLang="en-US" dirty="0"/>
          </a:p>
        </p:txBody>
      </p:sp>
    </p:spTree>
    <p:extLst>
      <p:ext uri="{BB962C8B-B14F-4D97-AF65-F5344CB8AC3E}">
        <p14:creationId xmlns:p14="http://schemas.microsoft.com/office/powerpoint/2010/main" val="1623827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41" y="298218"/>
            <a:ext cx="2919761" cy="738846"/>
          </a:xfrm>
        </p:spPr>
        <p:txBody>
          <a:bodyPr/>
          <a:lstStyle/>
          <a:p>
            <a:r>
              <a:rPr lang="en-US" dirty="0"/>
              <a:t>Auctions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9142" y="1156555"/>
                <a:ext cx="5910147" cy="5010071"/>
              </a:xfrm>
            </p:spPr>
            <p:txBody>
              <a:bodyPr/>
              <a:lstStyle/>
              <a:p>
                <a:pPr marL="0" indent="0">
                  <a:buNone/>
                </a:pPr>
                <a:r>
                  <a:rPr lang="en-US" dirty="0"/>
                  <a:t>An auction is a game designed by a seller who doesn’t know the value of the thing he’s trying to sell.</a:t>
                </a:r>
              </a:p>
              <a:p>
                <a:pPr marL="0" indent="0">
                  <a:buNone/>
                </a:pPr>
                <a:r>
                  <a:rPr lang="en-US" dirty="0"/>
                  <a:t>The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𝑖</m:t>
                        </m:r>
                      </m:e>
                      <m:sup>
                        <m:r>
                          <a:rPr lang="en-US" b="0" i="1" dirty="0" smtClean="0">
                            <a:latin typeface="Cambria Math" panose="02040503050406030204" pitchFamily="18" charset="0"/>
                          </a:rPr>
                          <m:t>𝑡h</m:t>
                        </m:r>
                      </m:sup>
                    </m:sSup>
                  </m:oMath>
                </a14:m>
                <a:r>
                  <a:rPr lang="en-US" dirty="0"/>
                  <a:t> bidder values the object (privately – this is a secret) at value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m:t>
                        </m:r>
                      </m:sub>
                    </m:sSub>
                  </m:oMath>
                </a14:m>
                <a:r>
                  <a:rPr lang="en-US" dirty="0"/>
                  <a:t>.  The buyer offers to pay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𝑖</m:t>
                        </m:r>
                      </m:sub>
                    </m:sSub>
                  </m:oMath>
                </a14:m>
                <a:r>
                  <a:rPr lang="en-US" dirty="0"/>
                  <a:t>.  If the bid is accepted, the buyer earns a reward of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𝑣</m:t>
                        </m:r>
                      </m:e>
                      <m:sub>
                        <m:r>
                          <a:rPr lang="en-US" i="1" dirty="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𝑖</m:t>
                        </m:r>
                      </m:sub>
                    </m:sSub>
                  </m:oMath>
                </a14:m>
                <a:r>
                  <a:rPr lang="en-US" dirty="0"/>
                  <a:t>, and the seller earns a reward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oMath>
                </a14:m>
                <a:r>
                  <a:rPr lang="en-US" dirty="0"/>
                  <a:t>.</a:t>
                </a:r>
              </a:p>
              <a:p>
                <a:pPr marL="0" indent="0">
                  <a:buNone/>
                </a:pPr>
                <a:r>
                  <a:rPr lang="en-US" dirty="0"/>
                  <a:t>Seller’s goal: maximize </a:t>
                </a:r>
                <a14:m>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max</m:t>
                            </m:r>
                          </m:e>
                          <m:lim>
                            <m:r>
                              <a:rPr lang="en-US" b="0" i="1" smtClean="0">
                                <a:latin typeface="Cambria Math" panose="02040503050406030204" pitchFamily="18" charset="0"/>
                              </a:rPr>
                              <m:t>𝑖</m:t>
                            </m:r>
                          </m:lim>
                        </m:limLow>
                      </m:fName>
                      <m:e>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e>
                    </m:func>
                  </m:oMath>
                </a14:m>
                <a:r>
                  <a:rPr lang="en-US" dirty="0"/>
                  <a:t>.</a:t>
                </a:r>
              </a:p>
              <a:p>
                <a:pPr marL="0" indent="0">
                  <a:buNone/>
                </a:pPr>
                <a:r>
                  <a:rPr lang="en-US" dirty="0"/>
                  <a:t>Buyer’s goal: maximize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9142" y="1156555"/>
                <a:ext cx="5910147" cy="5010071"/>
              </a:xfrm>
              <a:blipFill>
                <a:blip r:embed="rId3"/>
                <a:stretch>
                  <a:fillRect l="-2146" t="-1768" r="-1717"/>
                </a:stretch>
              </a:blipFill>
            </p:spPr>
            <p:txBody>
              <a:bodyPr/>
              <a:lstStyle/>
              <a:p>
                <a:r>
                  <a:rPr lang="en-US">
                    <a:noFill/>
                  </a:rPr>
                  <a:t> </a:t>
                </a:r>
              </a:p>
            </p:txBody>
          </p:sp>
        </mc:Fallback>
      </mc:AlternateContent>
      <p:sp>
        <p:nvSpPr>
          <p:cNvPr id="4" name="Subtitle 2">
            <a:extLst>
              <a:ext uri="{FF2B5EF4-FFF2-40B4-BE49-F238E27FC236}">
                <a16:creationId xmlns:a16="http://schemas.microsoft.com/office/drawing/2014/main" id="{F85E0222-F97A-F144-A404-0E061696B80C}"/>
              </a:ext>
            </a:extLst>
          </p:cNvPr>
          <p:cNvSpPr txBox="1">
            <a:spLocks/>
          </p:cNvSpPr>
          <p:nvPr/>
        </p:nvSpPr>
        <p:spPr>
          <a:xfrm>
            <a:off x="6427686" y="4881755"/>
            <a:ext cx="5592752" cy="383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200" dirty="0"/>
              <a:t>Thomas Rowlandson &amp; Augustus Charles Pugin, "An Auction" (1808), in </a:t>
            </a:r>
            <a:r>
              <a:rPr lang="en-US" altLang="ja-JP" sz="1200" u="sng" dirty="0"/>
              <a:t>The Microcosm of London</a:t>
            </a:r>
            <a:r>
              <a:rPr lang="en-US" altLang="ja-JP" sz="1200" dirty="0"/>
              <a:t>, Public Domain, https://</a:t>
            </a:r>
            <a:r>
              <a:rPr lang="en-US" altLang="ja-JP" sz="1200" dirty="0" err="1"/>
              <a:t>commons.wikimedia.org</a:t>
            </a:r>
            <a:r>
              <a:rPr lang="en-US" altLang="ja-JP" sz="1200" dirty="0"/>
              <a:t>/w/</a:t>
            </a:r>
            <a:r>
              <a:rPr lang="en-US" altLang="ja-JP" sz="1200" dirty="0" err="1"/>
              <a:t>index.php?curid</a:t>
            </a:r>
            <a:r>
              <a:rPr lang="en-US" altLang="ja-JP" sz="1200" dirty="0"/>
              <a:t>=15798707</a:t>
            </a:r>
          </a:p>
        </p:txBody>
      </p:sp>
      <p:pic>
        <p:nvPicPr>
          <p:cNvPr id="5" name="Picture 2">
            <a:extLst>
              <a:ext uri="{FF2B5EF4-FFF2-40B4-BE49-F238E27FC236}">
                <a16:creationId xmlns:a16="http://schemas.microsoft.com/office/drawing/2014/main" id="{BEB20827-A48D-4E48-A783-A4A49A659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686" y="665911"/>
            <a:ext cx="5592752" cy="419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9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18" y="142102"/>
            <a:ext cx="10515600" cy="1073381"/>
          </a:xfrm>
        </p:spPr>
        <p:txBody>
          <a:bodyPr/>
          <a:lstStyle/>
          <a:p>
            <a:r>
              <a:rPr lang="en-US" dirty="0"/>
              <a:t>Ascending-bid auction (English auction)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8709" y="1254516"/>
                <a:ext cx="10760930" cy="5023621"/>
              </a:xfrm>
            </p:spPr>
            <p:txBody>
              <a:bodyPr>
                <a:normAutofit fontScale="77500" lnSpcReduction="20000"/>
              </a:bodyPr>
              <a:lstStyle/>
              <a:p>
                <a:pPr marL="0" indent="0">
                  <a:buNone/>
                </a:pPr>
                <a:r>
                  <a:rPr lang="en-US" dirty="0"/>
                  <a:t>The seller starts out by proposing a minimum bid.  If it is accepted, then he raises the bid price by </a:t>
                </a:r>
                <a14:m>
                  <m:oMath xmlns:m="http://schemas.openxmlformats.org/officeDocument/2006/math">
                    <m:r>
                      <a:rPr lang="en-US" i="1" dirty="0">
                        <a:latin typeface="Cambria Math" panose="02040503050406030204" pitchFamily="18" charset="0"/>
                      </a:rPr>
                      <m:t>𝑑</m:t>
                    </m:r>
                  </m:oMath>
                </a14:m>
                <a:r>
                  <a:rPr lang="en-US" dirty="0"/>
                  <a:t> dollars.  If that’s accepted, he raises the price another </a:t>
                </a:r>
                <a14:m>
                  <m:oMath xmlns:m="http://schemas.openxmlformats.org/officeDocument/2006/math">
                    <m:r>
                      <a:rPr lang="en-US" i="1" dirty="0">
                        <a:latin typeface="Cambria Math" panose="02040503050406030204" pitchFamily="18" charset="0"/>
                      </a:rPr>
                      <m:t>𝑑</m:t>
                    </m:r>
                  </m:oMath>
                </a14:m>
                <a:r>
                  <a:rPr lang="en-US" dirty="0"/>
                  <a:t> dollars, and so on.</a:t>
                </a:r>
              </a:p>
              <a:p>
                <a:pPr marL="0" indent="0">
                  <a:buNone/>
                </a:pPr>
                <a:endParaRPr lang="en-US" dirty="0"/>
              </a:p>
              <a:p>
                <a:pPr marL="0" indent="0">
                  <a:buNone/>
                </a:pPr>
                <a:r>
                  <a:rPr lang="en-US" b="1" u="sng" dirty="0"/>
                  <a:t>Dominant strategy</a:t>
                </a:r>
                <a:r>
                  <a:rPr lang="en-US" dirty="0"/>
                  <a:t>: each bidder has a dominant strategy in this game, i.e., a strategy that is rational regardless of what other players do:  </a:t>
                </a:r>
              </a:p>
              <a:p>
                <a:r>
                  <a:rPr lang="en-US" dirty="0"/>
                  <a:t>Bid while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𝑣</m:t>
                        </m:r>
                      </m:e>
                      <m:sub>
                        <m:r>
                          <a:rPr lang="en-US" i="1" dirty="0">
                            <a:latin typeface="Cambria Math" panose="02040503050406030204" pitchFamily="18" charset="0"/>
                          </a:rPr>
                          <m:t>𝑖</m:t>
                        </m:r>
                      </m:sub>
                    </m:sSub>
                  </m:oMath>
                </a14:m>
                <a:r>
                  <a:rPr lang="en-US" i="1" dirty="0"/>
                  <a:t>.</a:t>
                </a:r>
              </a:p>
              <a:p>
                <a:endParaRPr lang="en-US" i="1" dirty="0"/>
              </a:p>
              <a:p>
                <a:pPr marL="0" indent="0">
                  <a:buNone/>
                </a:pPr>
                <a:r>
                  <a:rPr lang="en-US" b="1" u="sng" dirty="0"/>
                  <a:t>Nash equilibrium</a:t>
                </a:r>
                <a:r>
                  <a:rPr lang="en-US" dirty="0"/>
                  <a:t>: </a:t>
                </a:r>
              </a:p>
              <a:p>
                <a:r>
                  <a:rPr lang="en-US" dirty="0"/>
                  <a:t>The highest bidder stops bidding when his bid exceeds the price that anybody else is willing to pay, i.e., when </a:t>
                </a:r>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𝑑</m:t>
                      </m:r>
                      <m:r>
                        <a:rPr lang="en-US" b="0" i="1" dirty="0" smtClean="0">
                          <a:latin typeface="Cambria Math" panose="02040503050406030204" pitchFamily="18" charset="0"/>
                          <a:ea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b="0" i="0" dirty="0" smtClean="0">
                                  <a:latin typeface="Cambria Math" panose="02040503050406030204" pitchFamily="18" charset="0"/>
                                </a:rPr>
                                <m:t>max</m:t>
                              </m:r>
                            </m:e>
                            <m:lim>
                              <m:r>
                                <a:rPr lang="en-US" b="0" i="1" dirty="0" smtClean="0">
                                  <a:latin typeface="Cambria Math" panose="02040503050406030204" pitchFamily="18" charset="0"/>
                                </a:rPr>
                                <m:t>𝑗</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𝑖</m:t>
                              </m:r>
                            </m:lim>
                          </m:limLow>
                        </m:fName>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𝑗</m:t>
                              </m:r>
                            </m:sub>
                          </m:sSub>
                        </m:e>
                      </m:func>
                    </m:oMath>
                  </m:oMathPara>
                </a14:m>
                <a:endParaRPr lang="en-US" dirty="0"/>
              </a:p>
              <a:p>
                <a:r>
                  <a:rPr lang="en-US" dirty="0"/>
                  <a:t>Reward to the seller: the second-highest valuation,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𝑑</m:t>
                    </m:r>
                    <m:r>
                      <a:rPr lang="en-US" b="0" i="1" dirty="0" smtClean="0">
                        <a:latin typeface="Cambria Math" panose="02040503050406030204" pitchFamily="18" charset="0"/>
                        <a:ea typeface="Cambria Math" panose="02040503050406030204" pitchFamily="18" charset="0"/>
                      </a:rPr>
                      <m:t>+</m:t>
                    </m:r>
                    <m:func>
                      <m:funcPr>
                        <m:ctrlPr>
                          <a:rPr lang="en-US" i="1" dirty="0">
                            <a:latin typeface="Cambria Math" panose="02040503050406030204" pitchFamily="18" charset="0"/>
                          </a:rPr>
                        </m:ctrlPr>
                      </m:funcPr>
                      <m:fName>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𝑗</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𝑖</m:t>
                            </m:r>
                          </m:lim>
                        </m:limLow>
                      </m:fName>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sub>
                        </m:sSub>
                      </m:e>
                    </m:func>
                  </m:oMath>
                </a14:m>
                <a:r>
                  <a:rPr lang="en-US" dirty="0"/>
                  <a:t>, minus the communication costs.</a:t>
                </a:r>
              </a:p>
              <a:p>
                <a:r>
                  <a:rPr lang="en-US" dirty="0"/>
                  <a:t>Reward to the buyer: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oMath>
                </a14:m>
                <a:r>
                  <a:rPr lang="en-US" dirty="0"/>
                  <a:t>, minus the communication costs.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8709" y="1254516"/>
                <a:ext cx="10760930" cy="5023621"/>
              </a:xfrm>
              <a:blipFill>
                <a:blip r:embed="rId3"/>
                <a:stretch>
                  <a:fillRect l="-708" t="-2525" r="-943"/>
                </a:stretch>
              </a:blipFill>
            </p:spPr>
            <p:txBody>
              <a:bodyPr/>
              <a:lstStyle/>
              <a:p>
                <a:r>
                  <a:rPr lang="en-US">
                    <a:noFill/>
                  </a:rPr>
                  <a:t> </a:t>
                </a:r>
              </a:p>
            </p:txBody>
          </p:sp>
        </mc:Fallback>
      </mc:AlternateContent>
    </p:spTree>
    <p:extLst>
      <p:ext uri="{BB962C8B-B14F-4D97-AF65-F5344CB8AC3E}">
        <p14:creationId xmlns:p14="http://schemas.microsoft.com/office/powerpoint/2010/main" val="326226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18" y="142102"/>
            <a:ext cx="10515600" cy="1073381"/>
          </a:xfrm>
        </p:spPr>
        <p:txBody>
          <a:bodyPr/>
          <a:lstStyle/>
          <a:p>
            <a:r>
              <a:rPr lang="en-US" dirty="0"/>
              <a:t>Sealed-bid auction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8709" y="1254516"/>
                <a:ext cx="10760930" cy="5023621"/>
              </a:xfrm>
            </p:spPr>
            <p:txBody>
              <a:bodyPr>
                <a:normAutofit/>
              </a:bodyPr>
              <a:lstStyle/>
              <a:p>
                <a:pPr marL="0" indent="0">
                  <a:buNone/>
                </a:pPr>
                <a:r>
                  <a:rPr lang="en-US" dirty="0"/>
                  <a:t>Bidders submit their bids in sealed envelopes.  Seller opens all envelopes at the same time and awards the item to the highest bid.  Benefit: no real-time communication costs.</a:t>
                </a:r>
              </a:p>
              <a:p>
                <a:pPr marL="0" indent="0">
                  <a:buNone/>
                </a:pPr>
                <a:endParaRPr lang="en-US" dirty="0"/>
              </a:p>
              <a:p>
                <a:pPr marL="0" indent="0">
                  <a:buNone/>
                </a:pPr>
                <a:r>
                  <a:rPr lang="en-US" b="1" u="sng" dirty="0"/>
                  <a:t>Dominant (?) strategy</a:t>
                </a:r>
                <a:r>
                  <a:rPr lang="en-US" dirty="0"/>
                  <a:t>: the game is designed so that each bidder will submit a bid equal to his own personal valuation,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 </a:t>
                </a:r>
              </a:p>
              <a:p>
                <a:pPr marL="0" indent="0">
                  <a:buNone/>
                </a:pPr>
                <a:endParaRPr lang="en-US" i="1" dirty="0"/>
              </a:p>
              <a:p>
                <a:pPr marL="0" indent="0">
                  <a:buNone/>
                </a:pPr>
                <a:r>
                  <a:rPr lang="en-US" b="1" u="sng" dirty="0"/>
                  <a:t>Nash equilibrium (?)</a:t>
                </a:r>
                <a:r>
                  <a:rPr lang="en-US" dirty="0"/>
                  <a:t>: </a:t>
                </a:r>
              </a:p>
              <a:p>
                <a:r>
                  <a:rPr lang="en-US" dirty="0"/>
                  <a:t>Reward to the seller: the highest valuation,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m:t>
                    </m:r>
                    <m:func>
                      <m:funcPr>
                        <m:ctrlPr>
                          <a:rPr lang="en-US" i="1" dirty="0">
                            <a:latin typeface="Cambria Math" panose="02040503050406030204" pitchFamily="18" charset="0"/>
                          </a:rPr>
                        </m:ctrlPr>
                      </m:funcPr>
                      <m:fName>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b="0" i="1" dirty="0" smtClean="0">
                                <a:latin typeface="Cambria Math" panose="02040503050406030204" pitchFamily="18" charset="0"/>
                              </a:rPr>
                              <m:t>𝑖</m:t>
                            </m:r>
                          </m:lim>
                        </m:limLow>
                      </m:fName>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𝑖</m:t>
                            </m:r>
                          </m:sub>
                        </m:sSub>
                      </m:e>
                    </m:func>
                  </m:oMath>
                </a14:m>
                <a:r>
                  <a:rPr lang="en-US" dirty="0"/>
                  <a:t>. </a:t>
                </a:r>
              </a:p>
              <a:p>
                <a:r>
                  <a:rPr lang="en-US" dirty="0"/>
                  <a:t>Reward to the buyer: </a:t>
                </a:r>
                <a14:m>
                  <m:oMath xmlns:m="http://schemas.openxmlformats.org/officeDocument/2006/math">
                    <m:r>
                      <a:rPr lang="en-US" i="1" dirty="0" smtClean="0">
                        <a:latin typeface="Cambria Math" panose="02040503050406030204" pitchFamily="18" charset="0"/>
                      </a:rPr>
                      <m:t>0</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8709" y="1254516"/>
                <a:ext cx="10760930" cy="5023621"/>
              </a:xfrm>
              <a:blipFill>
                <a:blip r:embed="rId3"/>
                <a:stretch>
                  <a:fillRect l="-1179" t="-2020" r="-943"/>
                </a:stretch>
              </a:blipFill>
            </p:spPr>
            <p:txBody>
              <a:bodyPr/>
              <a:lstStyle/>
              <a:p>
                <a:r>
                  <a:rPr lang="en-US">
                    <a:noFill/>
                  </a:rPr>
                  <a:t> </a:t>
                </a:r>
              </a:p>
            </p:txBody>
          </p:sp>
        </mc:Fallback>
      </mc:AlternateContent>
    </p:spTree>
    <p:extLst>
      <p:ext uri="{BB962C8B-B14F-4D97-AF65-F5344CB8AC3E}">
        <p14:creationId xmlns:p14="http://schemas.microsoft.com/office/powerpoint/2010/main" val="386422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18" y="142102"/>
            <a:ext cx="10515600" cy="1073381"/>
          </a:xfrm>
        </p:spPr>
        <p:txBody>
          <a:bodyPr/>
          <a:lstStyle/>
          <a:p>
            <a:r>
              <a:rPr lang="en-US" dirty="0"/>
              <a:t>Sealed-bid auction: what actually happens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8709" y="1254516"/>
                <a:ext cx="10760930" cy="5023621"/>
              </a:xfrm>
            </p:spPr>
            <p:txBody>
              <a:bodyPr>
                <a:normAutofit/>
              </a:bodyPr>
              <a:lstStyle/>
              <a:p>
                <a:pPr marL="0" indent="0">
                  <a:buNone/>
                </a:pPr>
                <a:r>
                  <a:rPr lang="en-US" dirty="0"/>
                  <a:t>Each bidder develops a detailed mathematical/financial/computational model of every other bidder.  Each bidder then tries to predict what the other bidders will offer, and then offer just a little  bit more (say, </a:t>
                </a:r>
                <a14:m>
                  <m:oMath xmlns:m="http://schemas.openxmlformats.org/officeDocument/2006/math">
                    <m:r>
                      <a:rPr lang="en-US" i="1" dirty="0">
                        <a:latin typeface="Cambria Math" panose="02040503050406030204" pitchFamily="18" charset="0"/>
                        <a:ea typeface="Cambria Math" panose="02040503050406030204" pitchFamily="18" charset="0"/>
                      </a:rPr>
                      <m:t>𝑑</m:t>
                    </m:r>
                  </m:oMath>
                </a14:m>
                <a:r>
                  <a:rPr lang="en-US" dirty="0"/>
                  <a:t> dollars more).   The highest bid is then:</a:t>
                </a:r>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𝑑</m:t>
                      </m:r>
                      <m:r>
                        <a:rPr lang="en-US" i="1" dirty="0">
                          <a:latin typeface="Cambria Math" panose="02040503050406030204" pitchFamily="18" charset="0"/>
                          <a:ea typeface="Cambria Math" panose="02040503050406030204" pitchFamily="18" charset="0"/>
                        </a:rPr>
                        <m:t>+</m:t>
                      </m:r>
                      <m:func>
                        <m:funcPr>
                          <m:ctrlPr>
                            <a:rPr lang="en-US" i="1" dirty="0">
                              <a:latin typeface="Cambria Math" panose="02040503050406030204" pitchFamily="18" charset="0"/>
                            </a:rPr>
                          </m:ctrlPr>
                        </m:funcPr>
                        <m:fName>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𝑗</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𝑖</m:t>
                              </m:r>
                            </m:lim>
                          </m:limLow>
                        </m:fName>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𝑖</m:t>
                              </m:r>
                              <m:r>
                                <a:rPr lang="en-US" i="1" dirty="0">
                                  <a:latin typeface="Cambria Math" panose="02040503050406030204" pitchFamily="18" charset="0"/>
                                </a:rPr>
                                <m:t>𝑗</m:t>
                              </m:r>
                            </m:sub>
                          </m:sSub>
                        </m:e>
                      </m:func>
                    </m:oMath>
                  </m:oMathPara>
                </a14:m>
                <a:endParaRPr lang="en-US" i="1" dirty="0">
                  <a:latin typeface="Cambria Math" panose="02040503050406030204" pitchFamily="18" charset="0"/>
                </a:endParaRPr>
              </a:p>
              <a:p>
                <a:pPr marL="0" indent="0">
                  <a:buNone/>
                </a:pPr>
                <a:r>
                  <a:rPr lang="en-US" dirty="0"/>
                  <a:t>…where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𝑖𝑗</m:t>
                        </m:r>
                      </m:sub>
                    </m:sSub>
                  </m:oMath>
                </a14:m>
                <a:r>
                  <a:rPr lang="en-US" dirty="0"/>
                  <a:t> is bidder i’s prediction of the bid that will be offered by bidder j.  </a:t>
                </a:r>
              </a:p>
              <a:p>
                <a:pPr marL="0" indent="0">
                  <a:buNone/>
                </a:pPr>
                <a:r>
                  <a:rPr lang="en-US" dirty="0"/>
                  <a:t>Notice that this is similar to the outcome of the English outcome (</a:t>
                </a:r>
                <a14:m>
                  <m:oMath xmlns:m="http://schemas.openxmlformats.org/officeDocument/2006/math">
                    <m:func>
                      <m:funcPr>
                        <m:ctrlPr>
                          <a:rPr lang="en-US" i="1" dirty="0">
                            <a:latin typeface="Cambria Math" panose="02040503050406030204" pitchFamily="18" charset="0"/>
                          </a:rPr>
                        </m:ctrlPr>
                      </m:funcPr>
                      <m:fName>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𝑗</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𝑖</m:t>
                            </m:r>
                          </m:lim>
                        </m:limLow>
                      </m:fName>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sub>
                        </m:sSub>
                      </m:e>
                    </m:func>
                  </m:oMath>
                </a14:m>
                <a:r>
                  <a:rPr lang="en-US" dirty="0"/>
                  <a:t>), but with extra uncertainty and randomness.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8709" y="1254516"/>
                <a:ext cx="10760930" cy="5023621"/>
              </a:xfrm>
              <a:blipFill>
                <a:blip r:embed="rId3"/>
                <a:stretch>
                  <a:fillRect l="-1179" t="-2020" r="-1651"/>
                </a:stretch>
              </a:blipFill>
            </p:spPr>
            <p:txBody>
              <a:bodyPr/>
              <a:lstStyle/>
              <a:p>
                <a:r>
                  <a:rPr lang="en-US">
                    <a:noFill/>
                  </a:rPr>
                  <a:t> </a:t>
                </a:r>
              </a:p>
            </p:txBody>
          </p:sp>
        </mc:Fallback>
      </mc:AlternateContent>
    </p:spTree>
    <p:extLst>
      <p:ext uri="{BB962C8B-B14F-4D97-AF65-F5344CB8AC3E}">
        <p14:creationId xmlns:p14="http://schemas.microsoft.com/office/powerpoint/2010/main" val="4008454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18" y="142102"/>
            <a:ext cx="10515600" cy="1073381"/>
          </a:xfrm>
        </p:spPr>
        <p:txBody>
          <a:bodyPr>
            <a:normAutofit fontScale="90000"/>
          </a:bodyPr>
          <a:lstStyle/>
          <a:p>
            <a:r>
              <a:rPr lang="en-US" dirty="0"/>
              <a:t>Sealed-bid second-price auction (</a:t>
            </a:r>
            <a:r>
              <a:rPr lang="en-US" dirty="0" err="1"/>
              <a:t>Vickrey</a:t>
            </a:r>
            <a:r>
              <a:rPr lang="en-US" dirty="0"/>
              <a:t> auction)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8709" y="1254516"/>
                <a:ext cx="10760930" cy="5023621"/>
              </a:xfrm>
            </p:spPr>
            <p:txBody>
              <a:bodyPr>
                <a:normAutofit fontScale="62500" lnSpcReduction="20000"/>
              </a:bodyPr>
              <a:lstStyle/>
              <a:p>
                <a:pPr marL="0" indent="0">
                  <a:buNone/>
                </a:pPr>
                <a:r>
                  <a:rPr lang="en-US" dirty="0"/>
                  <a:t>Bidders submit their bids in sealed envelopes.  Seller opens all envelopes at the same time.  Item to the highest bidder, at a price equal to the second-highest bid.</a:t>
                </a:r>
              </a:p>
              <a:p>
                <a:pPr marL="0" indent="0">
                  <a:buNone/>
                </a:pPr>
                <a:endParaRPr lang="en-US" dirty="0"/>
              </a:p>
              <a:p>
                <a:pPr marL="0" indent="0">
                  <a:buNone/>
                </a:pPr>
                <a:r>
                  <a:rPr lang="en-US" b="1" u="sng" dirty="0"/>
                  <a:t>Dominant strategy</a:t>
                </a:r>
                <a:r>
                  <a:rPr lang="en-US" dirty="0"/>
                  <a:t>:</a:t>
                </a:r>
              </a:p>
              <a:p>
                <a:r>
                  <a:rPr lang="en-US" dirty="0"/>
                  <a:t>If the item is sold for a price </a:t>
                </a:r>
                <a14:m>
                  <m:oMath xmlns:m="http://schemas.openxmlformats.org/officeDocument/2006/math">
                    <m:r>
                      <a:rPr lang="en-US" i="1" dirty="0">
                        <a:latin typeface="Cambria Math" panose="02040503050406030204" pitchFamily="18" charset="0"/>
                      </a:rPr>
                      <m:t>𝑝</m:t>
                    </m:r>
                    <m:r>
                      <a:rPr lang="en-US" b="0" i="0" dirty="0" smtClean="0">
                        <a:latin typeface="Cambria Math" panose="02040503050406030204" pitchFamily="18" charset="0"/>
                      </a:rPr>
                      <m:t>&gt;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 then you don’t want to buy it, so you should offer any bid that is less than </a:t>
                </a:r>
                <a14:m>
                  <m:oMath xmlns:m="http://schemas.openxmlformats.org/officeDocument/2006/math">
                    <m:r>
                      <a:rPr lang="en-US" i="1" dirty="0">
                        <a:latin typeface="Cambria Math" panose="02040503050406030204" pitchFamily="18" charset="0"/>
                      </a:rPr>
                      <m:t>𝑝</m:t>
                    </m:r>
                  </m:oMath>
                </a14:m>
                <a:r>
                  <a:rPr lang="en-US" dirty="0"/>
                  <a:t>.  For example, you could offer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a:t>
                </a:r>
              </a:p>
              <a:p>
                <a:r>
                  <a:rPr lang="en-US" dirty="0"/>
                  <a:t>If the item is sold for a price </a:t>
                </a:r>
                <a14:m>
                  <m:oMath xmlns:m="http://schemas.openxmlformats.org/officeDocument/2006/math">
                    <m:r>
                      <a:rPr lang="en-US" i="1" dirty="0">
                        <a:latin typeface="Cambria Math" panose="02040503050406030204" pitchFamily="18" charset="0"/>
                      </a:rPr>
                      <m:t>𝑝</m:t>
                    </m:r>
                    <m:r>
                      <a:rPr lang="en-US" b="0" i="0" dirty="0" smtClean="0">
                        <a:latin typeface="Cambria Math" panose="02040503050406030204" pitchFamily="18" charset="0"/>
                      </a:rPr>
                      <m:t>&lt;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 then you want to buy it, so you should offer any bid that is greater than </a:t>
                </a:r>
                <a14:m>
                  <m:oMath xmlns:m="http://schemas.openxmlformats.org/officeDocument/2006/math">
                    <m:r>
                      <a:rPr lang="en-US" i="1" dirty="0">
                        <a:latin typeface="Cambria Math" panose="02040503050406030204" pitchFamily="18" charset="0"/>
                      </a:rPr>
                      <m:t>𝑝</m:t>
                    </m:r>
                  </m:oMath>
                </a14:m>
                <a:r>
                  <a:rPr lang="en-US" dirty="0"/>
                  <a:t>. For example, you could offer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a:t>
                </a:r>
              </a:p>
              <a:p>
                <a:pPr marL="0" indent="0">
                  <a:buNone/>
                </a:pPr>
                <a:r>
                  <a:rPr lang="en-US" dirty="0"/>
                  <a:t>This is called a truth revealing mechanism because the dominant strategy, for any player, is to offer a bid equal to his own true valuation,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a:t>
                </a:r>
              </a:p>
              <a:p>
                <a:pPr marL="0" indent="0">
                  <a:buNone/>
                </a:pPr>
                <a:endParaRPr lang="en-US" dirty="0"/>
              </a:p>
              <a:p>
                <a:pPr marL="0" indent="0">
                  <a:buNone/>
                </a:pPr>
                <a:r>
                  <a:rPr lang="en-US" b="1" u="sng" dirty="0"/>
                  <a:t>Nash equilibrium</a:t>
                </a:r>
                <a:r>
                  <a:rPr lang="en-US" dirty="0"/>
                  <a:t>:</a:t>
                </a:r>
              </a:p>
              <a:p>
                <a:r>
                  <a:rPr lang="en-US" dirty="0"/>
                  <a:t>Seller earns  </a:t>
                </a:r>
                <a14:m>
                  <m:oMath xmlns:m="http://schemas.openxmlformats.org/officeDocument/2006/math">
                    <m:func>
                      <m:funcPr>
                        <m:ctrlPr>
                          <a:rPr lang="en-US" i="1" dirty="0">
                            <a:latin typeface="Cambria Math" panose="02040503050406030204" pitchFamily="18" charset="0"/>
                          </a:rPr>
                        </m:ctrlPr>
                      </m:funcPr>
                      <m:fName>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𝑗</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𝑖</m:t>
                            </m:r>
                          </m:lim>
                        </m:limLow>
                      </m:fName>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𝑣</m:t>
                            </m:r>
                          </m:e>
                          <m:sub>
                            <m:r>
                              <a:rPr lang="en-US" i="1" dirty="0">
                                <a:latin typeface="Cambria Math" panose="02040503050406030204" pitchFamily="18" charset="0"/>
                              </a:rPr>
                              <m:t>𝑗</m:t>
                            </m:r>
                          </m:sub>
                        </m:sSub>
                      </m:e>
                    </m:func>
                  </m:oMath>
                </a14:m>
                <a:r>
                  <a:rPr lang="en-US" dirty="0"/>
                  <a:t>.</a:t>
                </a:r>
              </a:p>
              <a:p>
                <a:r>
                  <a:rPr lang="en-US" dirty="0"/>
                  <a:t>Buyer earns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r>
                      <a:rPr lang="en-US" i="1" dirty="0">
                        <a:latin typeface="Cambria Math" panose="02040503050406030204" pitchFamily="18" charset="0"/>
                      </a:rPr>
                      <m:t>−</m:t>
                    </m:r>
                    <m:func>
                      <m:funcPr>
                        <m:ctrlPr>
                          <a:rPr lang="en-US" i="1" dirty="0">
                            <a:latin typeface="Cambria Math" panose="02040503050406030204" pitchFamily="18" charset="0"/>
                          </a:rPr>
                        </m:ctrlPr>
                      </m:funcPr>
                      <m:fName>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𝑗</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𝑖</m:t>
                            </m:r>
                          </m:lim>
                        </m:limLow>
                      </m:fName>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𝑣</m:t>
                            </m:r>
                          </m:e>
                          <m:sub>
                            <m:r>
                              <a:rPr lang="en-US" i="1" dirty="0">
                                <a:latin typeface="Cambria Math" panose="02040503050406030204" pitchFamily="18" charset="0"/>
                              </a:rPr>
                              <m:t>𝑗</m:t>
                            </m:r>
                          </m:sub>
                        </m:sSub>
                      </m:e>
                    </m:func>
                  </m:oMath>
                </a14:m>
                <a:r>
                  <a:rPr lang="en-US" dirty="0"/>
                  <a:t>.</a:t>
                </a:r>
              </a:p>
              <a:p>
                <a:pPr marL="0" indent="0">
                  <a:buNone/>
                </a:pPr>
                <a:r>
                  <a:rPr lang="en-US" dirty="0"/>
                  <a:t>Thus the result is the same as the results of the English auction or the sealed-bid auction, but without the communication  costs of the English auction, and without the uncertainty of the sealed-bid auction.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8709" y="1254516"/>
                <a:ext cx="10760930" cy="5023621"/>
              </a:xfrm>
              <a:blipFill>
                <a:blip r:embed="rId3"/>
                <a:stretch>
                  <a:fillRect l="-472" t="-2020"/>
                </a:stretch>
              </a:blipFill>
            </p:spPr>
            <p:txBody>
              <a:bodyPr/>
              <a:lstStyle/>
              <a:p>
                <a:r>
                  <a:rPr lang="en-US">
                    <a:noFill/>
                  </a:rPr>
                  <a:t> </a:t>
                </a:r>
              </a:p>
            </p:txBody>
          </p:sp>
        </mc:Fallback>
      </mc:AlternateContent>
    </p:spTree>
    <p:extLst>
      <p:ext uri="{BB962C8B-B14F-4D97-AF65-F5344CB8AC3E}">
        <p14:creationId xmlns:p14="http://schemas.microsoft.com/office/powerpoint/2010/main" val="22060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48F9-E877-7A4D-BD2C-740F0D0D8A54}"/>
              </a:ext>
            </a:extLst>
          </p:cNvPr>
          <p:cNvSpPr>
            <a:spLocks noGrp="1"/>
          </p:cNvSpPr>
          <p:nvPr>
            <p:ph type="title"/>
          </p:nvPr>
        </p:nvSpPr>
        <p:spPr/>
        <p:txBody>
          <a:bodyPr/>
          <a:lstStyle/>
          <a:p>
            <a:r>
              <a:rPr lang="en-US" dirty="0"/>
              <a:t>Outline of today’s lecture</a:t>
            </a:r>
          </a:p>
        </p:txBody>
      </p:sp>
      <p:sp>
        <p:nvSpPr>
          <p:cNvPr id="3" name="Content Placeholder 2">
            <a:extLst>
              <a:ext uri="{FF2B5EF4-FFF2-40B4-BE49-F238E27FC236}">
                <a16:creationId xmlns:a16="http://schemas.microsoft.com/office/drawing/2014/main" id="{062F63BE-BBEA-1D4F-AB39-48807BFC33F7}"/>
              </a:ext>
            </a:extLst>
          </p:cNvPr>
          <p:cNvSpPr>
            <a:spLocks noGrp="1"/>
          </p:cNvSpPr>
          <p:nvPr>
            <p:ph idx="1"/>
          </p:nvPr>
        </p:nvSpPr>
        <p:spPr>
          <a:xfrm>
            <a:off x="838200" y="1613752"/>
            <a:ext cx="10515600" cy="4519419"/>
          </a:xfrm>
        </p:spPr>
        <p:txBody>
          <a:bodyPr>
            <a:normAutofit/>
          </a:bodyPr>
          <a:lstStyle/>
          <a:p>
            <a:r>
              <a:rPr lang="en-US" dirty="0"/>
              <a:t>How rational are human beings?</a:t>
            </a:r>
          </a:p>
          <a:p>
            <a:pPr lvl="1"/>
            <a:r>
              <a:rPr lang="en-US" dirty="0"/>
              <a:t>Nash equilibria and rational decisions</a:t>
            </a:r>
          </a:p>
          <a:p>
            <a:pPr lvl="1"/>
            <a:r>
              <a:rPr lang="en-US" dirty="0"/>
              <a:t>The “Ultimatum Game”</a:t>
            </a:r>
          </a:p>
          <a:p>
            <a:r>
              <a:rPr lang="en-US" dirty="0"/>
              <a:t>Iterated games</a:t>
            </a:r>
          </a:p>
          <a:p>
            <a:pPr lvl="1"/>
            <a:r>
              <a:rPr lang="en-US" dirty="0"/>
              <a:t>Fixed versus random number of iterations</a:t>
            </a:r>
          </a:p>
          <a:p>
            <a:pPr lvl="1"/>
            <a:r>
              <a:rPr lang="en-US" dirty="0"/>
              <a:t>Iterated Prisoner’s Dilemma and the Evolution of Cooperation</a:t>
            </a:r>
          </a:p>
          <a:p>
            <a:r>
              <a:rPr lang="en-US" dirty="0"/>
              <a:t>Auctions</a:t>
            </a:r>
          </a:p>
          <a:p>
            <a:pPr lvl="1"/>
            <a:r>
              <a:rPr lang="en-US" dirty="0"/>
              <a:t>English auction, sealed-bid auction, sealed-bid second-price auction </a:t>
            </a:r>
          </a:p>
          <a:p>
            <a:r>
              <a:rPr lang="en-US" dirty="0"/>
              <a:t>Tragedy of the Commons</a:t>
            </a:r>
          </a:p>
          <a:p>
            <a:pPr lvl="1"/>
            <a:r>
              <a:rPr lang="en-US" dirty="0"/>
              <a:t>The VCG (</a:t>
            </a:r>
            <a:r>
              <a:rPr lang="en-US" dirty="0" err="1"/>
              <a:t>Vickrey</a:t>
            </a:r>
            <a:r>
              <a:rPr lang="en-US" dirty="0"/>
              <a:t>-Clarke-Groves) mechanism</a:t>
            </a:r>
          </a:p>
        </p:txBody>
      </p:sp>
    </p:spTree>
    <p:extLst>
      <p:ext uri="{BB962C8B-B14F-4D97-AF65-F5344CB8AC3E}">
        <p14:creationId xmlns:p14="http://schemas.microsoft.com/office/powerpoint/2010/main" val="60084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a:t>Dollar auction</a:t>
            </a:r>
          </a:p>
        </p:txBody>
      </p:sp>
      <p:sp>
        <p:nvSpPr>
          <p:cNvPr id="3" name="Content Placeholder 2"/>
          <p:cNvSpPr>
            <a:spLocks noGrp="1"/>
          </p:cNvSpPr>
          <p:nvPr>
            <p:ph idx="1"/>
          </p:nvPr>
        </p:nvSpPr>
        <p:spPr>
          <a:xfrm>
            <a:off x="1752600" y="1066800"/>
            <a:ext cx="8686800" cy="5410200"/>
          </a:xfrm>
        </p:spPr>
        <p:txBody>
          <a:bodyPr/>
          <a:lstStyle/>
          <a:p>
            <a:pPr marL="0" indent="0">
              <a:buNone/>
            </a:pPr>
            <a:r>
              <a:rPr lang="en-US" sz="2400" dirty="0"/>
              <a:t>A malevolent twist on the second-price auction:</a:t>
            </a:r>
          </a:p>
          <a:p>
            <a:r>
              <a:rPr lang="en-US" sz="2400" dirty="0"/>
              <a:t>Highest bidder gets to buy the object, and pays whatever they bid</a:t>
            </a:r>
          </a:p>
          <a:p>
            <a:r>
              <a:rPr lang="en-US" sz="2400" dirty="0"/>
              <a:t>Second-highest bidder is required to pay whatever they bid, but gets nothing at all in return</a:t>
            </a:r>
          </a:p>
          <a:p>
            <a:endParaRPr lang="en-US" sz="2400" dirty="0"/>
          </a:p>
          <a:p>
            <a:r>
              <a:rPr lang="en-US" sz="2400" dirty="0"/>
              <a:t>Dramatization: </a:t>
            </a:r>
            <a:r>
              <a:rPr lang="en-US" sz="2400" dirty="0">
                <a:hlinkClick r:id="rId3"/>
              </a:rPr>
              <a:t>https://www.youtube.com/watch?v=pA-SNscNADk</a:t>
            </a:r>
            <a:endParaRPr lang="en-US" sz="2400" dirty="0"/>
          </a:p>
        </p:txBody>
      </p:sp>
      <p:pic>
        <p:nvPicPr>
          <p:cNvPr id="4" name="Picture 3">
            <a:extLst>
              <a:ext uri="{FF2B5EF4-FFF2-40B4-BE49-F238E27FC236}">
                <a16:creationId xmlns:a16="http://schemas.microsoft.com/office/drawing/2014/main" id="{95A30556-4F13-5E40-8D21-C74DA486389B}"/>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573090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a:t>Mechanism Design: Tragedy of the Commons</a:t>
            </a:r>
            <a:endParaRPr kumimoji="1" lang="ja-JP" altLang="en-US" dirty="0"/>
          </a:p>
        </p:txBody>
      </p:sp>
    </p:spTree>
    <p:extLst>
      <p:ext uri="{BB962C8B-B14F-4D97-AF65-F5344CB8AC3E}">
        <p14:creationId xmlns:p14="http://schemas.microsoft.com/office/powerpoint/2010/main" val="1732360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design </a:t>
            </a:r>
            <a:br>
              <a:rPr lang="en-US" dirty="0"/>
            </a:br>
            <a:r>
              <a:rPr lang="en-US" dirty="0"/>
              <a:t>(inverse game theory)</a:t>
            </a:r>
          </a:p>
        </p:txBody>
      </p:sp>
      <p:sp>
        <p:nvSpPr>
          <p:cNvPr id="3" name="Content Placeholder 2"/>
          <p:cNvSpPr>
            <a:spLocks noGrp="1"/>
          </p:cNvSpPr>
          <p:nvPr>
            <p:ph idx="1"/>
          </p:nvPr>
        </p:nvSpPr>
        <p:spPr>
          <a:xfrm>
            <a:off x="1828800" y="1722438"/>
            <a:ext cx="8458200" cy="4525963"/>
          </a:xfrm>
        </p:spPr>
        <p:txBody>
          <a:bodyPr/>
          <a:lstStyle/>
          <a:p>
            <a:r>
              <a:rPr lang="en-US" dirty="0"/>
              <a:t>Assuming that agents pick rational strategies, how should we design the game to achieve a socially desirable outcome?</a:t>
            </a:r>
          </a:p>
          <a:p>
            <a:r>
              <a:rPr lang="en-US" dirty="0"/>
              <a:t>We have multiple agents and a </a:t>
            </a:r>
            <a:r>
              <a:rPr lang="en-US" b="1" dirty="0"/>
              <a:t>center</a:t>
            </a:r>
            <a:r>
              <a:rPr lang="en-US" dirty="0"/>
              <a:t> that collects their choices and determines the outcome</a:t>
            </a:r>
          </a:p>
        </p:txBody>
      </p:sp>
    </p:spTree>
    <p:extLst>
      <p:ext uri="{BB962C8B-B14F-4D97-AF65-F5344CB8AC3E}">
        <p14:creationId xmlns:p14="http://schemas.microsoft.com/office/powerpoint/2010/main" val="144021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50FC-30FB-A44A-AE58-60E50A23EB15}"/>
              </a:ext>
            </a:extLst>
          </p:cNvPr>
          <p:cNvSpPr>
            <a:spLocks noGrp="1"/>
          </p:cNvSpPr>
          <p:nvPr>
            <p:ph type="title"/>
          </p:nvPr>
        </p:nvSpPr>
        <p:spPr>
          <a:xfrm>
            <a:off x="191431" y="197857"/>
            <a:ext cx="7357946" cy="638485"/>
          </a:xfrm>
        </p:spPr>
        <p:txBody>
          <a:bodyPr>
            <a:normAutofit fontScale="90000"/>
          </a:bodyPr>
          <a:lstStyle/>
          <a:p>
            <a:r>
              <a:rPr lang="en-US" dirty="0"/>
              <a:t>Tragedy of the Commons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17F840-211C-7748-9B53-AD647CF21082}"/>
                  </a:ext>
                </a:extLst>
              </p:cNvPr>
              <p:cNvSpPr>
                <a:spLocks noGrp="1"/>
              </p:cNvSpPr>
              <p:nvPr>
                <p:ph idx="1"/>
              </p:nvPr>
            </p:nvSpPr>
            <p:spPr>
              <a:xfrm>
                <a:off x="200725" y="1178853"/>
                <a:ext cx="5839520" cy="5233097"/>
              </a:xfrm>
            </p:spPr>
            <p:txBody>
              <a:bodyPr>
                <a:normAutofit fontScale="85000" lnSpcReduction="20000"/>
              </a:bodyPr>
              <a:lstStyle/>
              <a:p>
                <a:r>
                  <a:rPr lang="en-US" dirty="0"/>
                  <a:t>A common resource (e.g., a river, or a field) costs </a:t>
                </a:r>
                <a14:m>
                  <m:oMath xmlns:m="http://schemas.openxmlformats.org/officeDocument/2006/math">
                    <m:r>
                      <a:rPr lang="en-US" i="1" dirty="0" smtClean="0">
                        <a:latin typeface="Cambria Math" panose="02040503050406030204" pitchFamily="18" charset="0"/>
                      </a:rPr>
                      <m:t>𝑝</m:t>
                    </m:r>
                  </m:oMath>
                </a14:m>
                <a:r>
                  <a:rPr lang="en-US" dirty="0"/>
                  <a:t> dollars per year to maintain.   There are N people using it, each of whom is charged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𝑖</m:t>
                        </m:r>
                      </m:sub>
                    </m:sSub>
                    <m:r>
                      <a:rPr lang="en-US" i="1" dirty="0" smtClean="0">
                        <a:latin typeface="Cambria Math" panose="02040503050406030204" pitchFamily="18" charset="0"/>
                      </a:rPr>
                      <m:t>=</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𝑁</m:t>
                    </m:r>
                  </m:oMath>
                </a14:m>
                <a:r>
                  <a:rPr lang="en-US" dirty="0"/>
                  <a:t> per year, regardless of how much they use.</a:t>
                </a:r>
              </a:p>
              <a:p>
                <a:r>
                  <a:rPr lang="en-US" dirty="0"/>
                  <a:t>Each person uses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r>
                      <a:rPr lang="en-US" i="1" dirty="0">
                        <a:latin typeface="Cambria Math" panose="02040503050406030204" pitchFamily="18" charset="0"/>
                      </a:rPr>
                      <m:t> </m:t>
                    </m:r>
                  </m:oMath>
                </a14:m>
                <a:r>
                  <a:rPr lang="en-US" dirty="0"/>
                  <a:t> worth of value, every year.  The short-term reward to that user is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oMath>
                </a14:m>
                <a:r>
                  <a:rPr lang="en-US" dirty="0"/>
                  <a:t>.</a:t>
                </a:r>
              </a:p>
              <a:p>
                <a:r>
                  <a:rPr lang="en-US" dirty="0"/>
                  <a:t>The good news: </a:t>
                </a:r>
              </a:p>
              <a:p>
                <a:pPr lvl="1"/>
                <a:r>
                  <a:rPr lang="en-US" dirty="0"/>
                  <a:t>The resource provides a total value of </a:t>
                </a:r>
                <a14:m>
                  <m:oMath xmlns:m="http://schemas.openxmlformats.org/officeDocument/2006/math">
                    <m:r>
                      <a:rPr lang="en-US" i="1" dirty="0" smtClean="0">
                        <a:latin typeface="Cambria Math" panose="02040503050406030204" pitchFamily="18" charset="0"/>
                      </a:rPr>
                      <m:t>𝑣</m:t>
                    </m:r>
                  </m:oMath>
                </a14:m>
                <a:r>
                  <a:rPr lang="en-US" dirty="0"/>
                  <a:t> dollars per year, where </a:t>
                </a:r>
                <a14:m>
                  <m:oMath xmlns:m="http://schemas.openxmlformats.org/officeDocument/2006/math">
                    <m:r>
                      <a:rPr lang="en-US" i="1" dirty="0" smtClean="0">
                        <a:latin typeface="Cambria Math" panose="02040503050406030204" pitchFamily="18" charset="0"/>
                      </a:rPr>
                      <m:t>𝑣</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𝑝</m:t>
                    </m:r>
                  </m:oMath>
                </a14:m>
                <a:r>
                  <a:rPr lang="en-US" dirty="0"/>
                  <a:t>, i.e., it provides a lot more value than it costs.</a:t>
                </a:r>
              </a:p>
              <a:p>
                <a:r>
                  <a:rPr lang="en-US" dirty="0"/>
                  <a:t>The bad news (the tragedy): </a:t>
                </a:r>
              </a:p>
              <a:p>
                <a:pPr lvl="1"/>
                <a:r>
                  <a:rPr lang="en-US" dirty="0"/>
                  <a:t>If each person acts rationally (tries to maximize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𝑣</m:t>
                        </m:r>
                      </m:e>
                      <m:sub>
                        <m:r>
                          <a:rPr lang="en-US" i="1" dirty="0">
                            <a:latin typeface="Cambria Math" panose="02040503050406030204" pitchFamily="18" charset="0"/>
                          </a:rPr>
                          <m:t>𝑖</m:t>
                        </m:r>
                      </m:sub>
                    </m:sSub>
                  </m:oMath>
                </a14:m>
                <a:r>
                  <a:rPr lang="en-US" dirty="0"/>
                  <a:t>), that will result in </a:t>
                </a:r>
                <a14:m>
                  <m:oMath xmlns:m="http://schemas.openxmlformats.org/officeDocument/2006/math">
                    <m:nary>
                      <m:naryPr>
                        <m:chr m:val="∑"/>
                        <m:ctrlPr>
                          <a:rPr lang="en-US"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𝑁</m:t>
                        </m:r>
                      </m:sup>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e>
                    </m:nary>
                    <m:r>
                      <a:rPr lang="en-US" b="0" i="1" dirty="0" smtClean="0">
                        <a:latin typeface="Cambria Math" panose="02040503050406030204" pitchFamily="18" charset="0"/>
                      </a:rPr>
                      <m:t>&gt;</m:t>
                    </m:r>
                    <m:r>
                      <a:rPr lang="en-US" b="0" i="1" dirty="0" smtClean="0">
                        <a:latin typeface="Cambria Math" panose="02040503050406030204" pitchFamily="18" charset="0"/>
                      </a:rPr>
                      <m:t>𝑣</m:t>
                    </m:r>
                  </m:oMath>
                </a14:m>
                <a:r>
                  <a:rPr lang="en-US" dirty="0"/>
                  <a:t>.  The common resource will be over-used and destroyed.</a:t>
                </a:r>
              </a:p>
            </p:txBody>
          </p:sp>
        </mc:Choice>
        <mc:Fallback xmlns="">
          <p:sp>
            <p:nvSpPr>
              <p:cNvPr id="3" name="Content Placeholder 2">
                <a:extLst>
                  <a:ext uri="{FF2B5EF4-FFF2-40B4-BE49-F238E27FC236}">
                    <a16:creationId xmlns:a16="http://schemas.microsoft.com/office/drawing/2014/main" id="{BD17F840-211C-7748-9B53-AD647CF21082}"/>
                  </a:ext>
                </a:extLst>
              </p:cNvPr>
              <p:cNvSpPr>
                <a:spLocks noGrp="1" noRot="1" noChangeAspect="1" noMove="1" noResize="1" noEditPoints="1" noAdjustHandles="1" noChangeArrowheads="1" noChangeShapeType="1" noTextEdit="1"/>
              </p:cNvSpPr>
              <p:nvPr>
                <p:ph idx="1"/>
              </p:nvPr>
            </p:nvSpPr>
            <p:spPr>
              <a:xfrm>
                <a:off x="200725" y="1178853"/>
                <a:ext cx="5839520" cy="5233097"/>
              </a:xfrm>
              <a:blipFill>
                <a:blip r:embed="rId2"/>
                <a:stretch>
                  <a:fillRect l="-1302" t="-2421" r="-1085"/>
                </a:stretch>
              </a:blipFill>
            </p:spPr>
            <p:txBody>
              <a:bodyPr/>
              <a:lstStyle/>
              <a:p>
                <a:r>
                  <a:rPr lang="en-US">
                    <a:noFill/>
                  </a:rPr>
                  <a:t> </a:t>
                </a:r>
              </a:p>
            </p:txBody>
          </p:sp>
        </mc:Fallback>
      </mc:AlternateContent>
      <p:pic>
        <p:nvPicPr>
          <p:cNvPr id="5" name="Picture 4" descr="A screenshot of a cell phone&#10;&#10;Description automatically generated">
            <a:hlinkClick r:id="rId3"/>
            <a:extLst>
              <a:ext uri="{FF2B5EF4-FFF2-40B4-BE49-F238E27FC236}">
                <a16:creationId xmlns:a16="http://schemas.microsoft.com/office/drawing/2014/main" id="{B22F2836-6320-FF4C-B0D3-58CA4DD0B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906" y="535105"/>
            <a:ext cx="5939215" cy="5709424"/>
          </a:xfrm>
          <a:prstGeom prst="rect">
            <a:avLst/>
          </a:prstGeom>
        </p:spPr>
      </p:pic>
    </p:spTree>
    <p:extLst>
      <p:ext uri="{BB962C8B-B14F-4D97-AF65-F5344CB8AC3E}">
        <p14:creationId xmlns:p14="http://schemas.microsoft.com/office/powerpoint/2010/main" val="1430920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50FC-30FB-A44A-AE58-60E50A23EB15}"/>
              </a:ext>
            </a:extLst>
          </p:cNvPr>
          <p:cNvSpPr>
            <a:spLocks noGrp="1"/>
          </p:cNvSpPr>
          <p:nvPr>
            <p:ph type="title"/>
          </p:nvPr>
        </p:nvSpPr>
        <p:spPr/>
        <p:txBody>
          <a:bodyPr>
            <a:normAutofit/>
          </a:bodyPr>
          <a:lstStyle/>
          <a:p>
            <a:r>
              <a:rPr lang="en-US" dirty="0"/>
              <a:t>The VCG Mechanism (</a:t>
            </a:r>
            <a:r>
              <a:rPr lang="en-US" dirty="0" err="1"/>
              <a:t>Vickrey</a:t>
            </a:r>
            <a:r>
              <a:rPr lang="en-US" dirty="0"/>
              <a:t>-Clarke-Groves)</a:t>
            </a: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17F840-211C-7748-9B53-AD647CF21082}"/>
                  </a:ext>
                </a:extLst>
              </p:cNvPr>
              <p:cNvSpPr>
                <a:spLocks noGrp="1"/>
              </p:cNvSpPr>
              <p:nvPr>
                <p:ph idx="1"/>
              </p:nvPr>
            </p:nvSpPr>
            <p:spPr>
              <a:xfrm>
                <a:off x="838200" y="1368426"/>
                <a:ext cx="10515600" cy="4351338"/>
              </a:xfrm>
            </p:spPr>
            <p:txBody>
              <a:bodyPr>
                <a:normAutofit fontScale="70000" lnSpcReduction="20000"/>
              </a:bodyPr>
              <a:lstStyle/>
              <a:p>
                <a:pPr marL="0" indent="0">
                  <a:lnSpc>
                    <a:spcPct val="110000"/>
                  </a:lnSpc>
                  <a:buNone/>
                </a:pPr>
                <a:r>
                  <a:rPr lang="en-US" dirty="0"/>
                  <a:t>Vickrey, Clarke and Groves proposed a kind of auction mechanism for common resources.  </a:t>
                </a:r>
              </a:p>
              <a:p>
                <a:pPr marL="0" indent="0">
                  <a:lnSpc>
                    <a:spcPct val="110000"/>
                  </a:lnSpc>
                  <a:buNone/>
                </a:pPr>
                <a:r>
                  <a:rPr lang="en-US" dirty="0"/>
                  <a:t>Users offer bids,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𝑖</m:t>
                        </m:r>
                      </m:sub>
                    </m:sSub>
                  </m:oMath>
                </a14:m>
                <a:r>
                  <a:rPr lang="en-US" dirty="0"/>
                  <a:t>, each for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𝑁</m:t>
                            </m:r>
                          </m:den>
                        </m:f>
                        <m:r>
                          <a:rPr lang="en-US" b="0" i="1" dirty="0" smtClean="0">
                            <a:latin typeface="Cambria Math" panose="02040503050406030204" pitchFamily="18" charset="0"/>
                          </a:rPr>
                          <m:t>)</m:t>
                        </m:r>
                      </m:e>
                      <m:sup>
                        <m:r>
                          <a:rPr lang="en-US" b="0" i="1" dirty="0" smtClean="0">
                            <a:latin typeface="Cambria Math" panose="02040503050406030204" pitchFamily="18" charset="0"/>
                          </a:rPr>
                          <m:t>𝑡h</m:t>
                        </m:r>
                      </m:sup>
                    </m:sSup>
                  </m:oMath>
                </a14:m>
                <a:r>
                  <a:rPr lang="en-US" dirty="0"/>
                  <a:t> of the permissible use of the commons. These bids are sorted in descending order.  The highest N bidders </a:t>
                </a:r>
                <a14:m>
                  <m:oMath xmlns:m="http://schemas.openxmlformats.org/officeDocument/2006/math">
                    <m:r>
                      <a:rPr lang="en-US" b="0" i="1"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1</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2</m:t>
                        </m:r>
                      </m:sub>
                    </m:sSub>
                    <m:r>
                      <a:rPr lang="en-US" i="1" dirty="0">
                        <a:latin typeface="Cambria Math" panose="02040503050406030204" pitchFamily="18" charset="0"/>
                      </a:rPr>
                      <m:t> </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sub>
                    </m:sSub>
                    <m:r>
                      <a:rPr lang="en-US" b="0" i="1" dirty="0" smtClean="0">
                        <a:latin typeface="Cambria Math" panose="02040503050406030204" pitchFamily="18" charset="0"/>
                      </a:rPr>
                      <m:t>)</m:t>
                    </m:r>
                  </m:oMath>
                </a14:m>
                <a:r>
                  <a:rPr lang="en-US" dirty="0"/>
                  <a:t> are each permitted to use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𝑁</m:t>
                            </m:r>
                          </m:den>
                        </m:f>
                        <m:r>
                          <a:rPr lang="en-US" i="1" dirty="0">
                            <a:latin typeface="Cambria Math" panose="02040503050406030204" pitchFamily="18" charset="0"/>
                          </a:rPr>
                          <m:t>)</m:t>
                        </m:r>
                      </m:e>
                      <m:sup>
                        <m:r>
                          <a:rPr lang="en-US" i="1" dirty="0">
                            <a:latin typeface="Cambria Math" panose="02040503050406030204" pitchFamily="18" charset="0"/>
                          </a:rPr>
                          <m:t>𝑡h</m:t>
                        </m:r>
                      </m:sup>
                    </m:sSup>
                  </m:oMath>
                </a14:m>
                <a:r>
                  <a:rPr lang="en-US" dirty="0"/>
                  <a:t> of the commons.  </a:t>
                </a:r>
              </a:p>
              <a:p>
                <a:pPr>
                  <a:lnSpc>
                    <a:spcPct val="110000"/>
                  </a:lnSpc>
                </a:pPr>
                <a:r>
                  <a:rPr lang="en-US" dirty="0"/>
                  <a:t>The amount of money that each bidder is not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oMath>
                </a14:m>
                <a:r>
                  <a:rPr lang="en-US" dirty="0"/>
                  <a:t>, but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+1</m:t>
                        </m:r>
                      </m:sub>
                    </m:sSub>
                  </m:oMath>
                </a14:m>
                <a:r>
                  <a:rPr lang="en-US" dirty="0"/>
                  <a:t>!</a:t>
                </a:r>
              </a:p>
              <a:p>
                <a:pPr>
                  <a:lnSpc>
                    <a:spcPct val="110000"/>
                  </a:lnSpc>
                </a:pPr>
                <a:r>
                  <a:rPr lang="en-US" dirty="0"/>
                  <a:t>The </a:t>
                </a:r>
                <a:r>
                  <a:rPr lang="en-US" b="1" u="sng" dirty="0"/>
                  <a:t>dominant strategy</a:t>
                </a:r>
                <a:r>
                  <a:rPr lang="en-US" dirty="0"/>
                  <a:t> for bidders is:</a:t>
                </a:r>
              </a:p>
              <a:p>
                <a:pPr lvl="1">
                  <a:lnSpc>
                    <a:spcPct val="110000"/>
                  </a:lnSpc>
                </a:pPr>
                <a:r>
                  <a:rPr lang="en-US" dirty="0"/>
                  <a:t>If the lowest accepted bid was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𝑁</m:t>
                        </m:r>
                      </m:sub>
                    </m:sSub>
                    <m:r>
                      <a:rPr lang="en-US" dirty="0">
                        <a:latin typeface="Cambria Math" panose="02040503050406030204" pitchFamily="18" charset="0"/>
                      </a:rPr>
                      <m:t>&gt;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 then you don’t want your bid to be accepted, so you should offer any bid that is less than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𝑁</m:t>
                        </m:r>
                      </m:sub>
                    </m:sSub>
                  </m:oMath>
                </a14:m>
                <a:r>
                  <a:rPr lang="en-US" dirty="0"/>
                  <a:t>.  For example, you could offer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a:t>
                </a:r>
              </a:p>
              <a:p>
                <a:pPr lvl="1">
                  <a:lnSpc>
                    <a:spcPct val="110000"/>
                  </a:lnSpc>
                </a:pPr>
                <a:r>
                  <a:rPr lang="en-US" dirty="0"/>
                  <a:t>If the lowest accepted bid (other than yours) was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𝑁</m:t>
                        </m:r>
                        <m:r>
                          <a:rPr lang="en-US" b="0" i="1" dirty="0" smtClean="0">
                            <a:latin typeface="Cambria Math" panose="02040503050406030204" pitchFamily="18" charset="0"/>
                          </a:rPr>
                          <m:t>+1</m:t>
                        </m:r>
                      </m:sub>
                    </m:sSub>
                    <m:r>
                      <a:rPr lang="en-US" dirty="0">
                        <a:latin typeface="Cambria Math" panose="02040503050406030204" pitchFamily="18" charset="0"/>
                      </a:rPr>
                      <m:t>&lt;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 then you want your bid to be accepted, so you should offer any bid that is greater than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𝑁</m:t>
                        </m:r>
                        <m:r>
                          <a:rPr lang="en-US" b="0" i="1" dirty="0" smtClean="0">
                            <a:latin typeface="Cambria Math" panose="02040503050406030204" pitchFamily="18" charset="0"/>
                          </a:rPr>
                          <m:t>+1</m:t>
                        </m:r>
                      </m:sub>
                    </m:sSub>
                  </m:oMath>
                </a14:m>
                <a:r>
                  <a:rPr lang="en-US" dirty="0"/>
                  <a:t>. For example, you could offer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a:t>
                </a:r>
              </a:p>
              <a:p>
                <a:pPr marL="0" indent="0">
                  <a:lnSpc>
                    <a:spcPct val="110000"/>
                  </a:lnSpc>
                  <a:buNone/>
                </a:pPr>
                <a:r>
                  <a:rPr lang="en-US" dirty="0"/>
                  <a:t>Like the second-price auction, this is called a truth revealing mechanism because the dominant strategy, for any player, is to offer a bid equal to his own true valuation,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a:t>
                </a:r>
              </a:p>
            </p:txBody>
          </p:sp>
        </mc:Choice>
        <mc:Fallback xmlns="">
          <p:sp>
            <p:nvSpPr>
              <p:cNvPr id="3" name="Content Placeholder 2">
                <a:extLst>
                  <a:ext uri="{FF2B5EF4-FFF2-40B4-BE49-F238E27FC236}">
                    <a16:creationId xmlns:a16="http://schemas.microsoft.com/office/drawing/2014/main" id="{BD17F840-211C-7748-9B53-AD647CF21082}"/>
                  </a:ext>
                </a:extLst>
              </p:cNvPr>
              <p:cNvSpPr>
                <a:spLocks noGrp="1" noRot="1" noChangeAspect="1" noMove="1" noResize="1" noEditPoints="1" noAdjustHandles="1" noChangeArrowheads="1" noChangeShapeType="1" noTextEdit="1"/>
              </p:cNvSpPr>
              <p:nvPr>
                <p:ph idx="1"/>
              </p:nvPr>
            </p:nvSpPr>
            <p:spPr>
              <a:xfrm>
                <a:off x="838200" y="1368426"/>
                <a:ext cx="10515600" cy="4351338"/>
              </a:xfrm>
              <a:blipFill>
                <a:blip r:embed="rId2"/>
                <a:stretch>
                  <a:fillRect l="-603" t="-1754"/>
                </a:stretch>
              </a:blipFill>
            </p:spPr>
            <p:txBody>
              <a:bodyPr/>
              <a:lstStyle/>
              <a:p>
                <a:r>
                  <a:rPr lang="en-US">
                    <a:noFill/>
                  </a:rPr>
                  <a:t> </a:t>
                </a:r>
              </a:p>
            </p:txBody>
          </p:sp>
        </mc:Fallback>
      </mc:AlternateContent>
    </p:spTree>
    <p:extLst>
      <p:ext uri="{BB962C8B-B14F-4D97-AF65-F5344CB8AC3E}">
        <p14:creationId xmlns:p14="http://schemas.microsoft.com/office/powerpoint/2010/main" val="438009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48F9-E877-7A4D-BD2C-740F0D0D8A54}"/>
              </a:ext>
            </a:extLst>
          </p:cNvPr>
          <p:cNvSpPr>
            <a:spLocks noGrp="1"/>
          </p:cNvSpPr>
          <p:nvPr>
            <p:ph type="title"/>
          </p:nvPr>
        </p:nvSpPr>
        <p:spPr/>
        <p:txBody>
          <a:bodyPr/>
          <a:lstStyle/>
          <a:p>
            <a:r>
              <a:rPr lang="en-US" dirty="0"/>
              <a:t>Outline of today’s lecture</a:t>
            </a:r>
          </a:p>
        </p:txBody>
      </p:sp>
      <p:sp>
        <p:nvSpPr>
          <p:cNvPr id="3" name="Content Placeholder 2">
            <a:extLst>
              <a:ext uri="{FF2B5EF4-FFF2-40B4-BE49-F238E27FC236}">
                <a16:creationId xmlns:a16="http://schemas.microsoft.com/office/drawing/2014/main" id="{062F63BE-BBEA-1D4F-AB39-48807BFC33F7}"/>
              </a:ext>
            </a:extLst>
          </p:cNvPr>
          <p:cNvSpPr>
            <a:spLocks noGrp="1"/>
          </p:cNvSpPr>
          <p:nvPr>
            <p:ph idx="1"/>
          </p:nvPr>
        </p:nvSpPr>
        <p:spPr>
          <a:xfrm>
            <a:off x="838200" y="1613752"/>
            <a:ext cx="10515600" cy="4519419"/>
          </a:xfrm>
        </p:spPr>
        <p:txBody>
          <a:bodyPr>
            <a:normAutofit fontScale="77500" lnSpcReduction="20000"/>
          </a:bodyPr>
          <a:lstStyle/>
          <a:p>
            <a:r>
              <a:rPr lang="en-US" dirty="0"/>
              <a:t>The Nash equilibrium is the necessary outcome of the game if its assumptions are met:</a:t>
            </a:r>
          </a:p>
          <a:p>
            <a:pPr lvl="1"/>
            <a:r>
              <a:rPr lang="en-US" dirty="0"/>
              <a:t>All players have sufficient computational resources to behave rationally, they </a:t>
            </a:r>
            <a:r>
              <a:rPr lang="en-US"/>
              <a:t>have no </a:t>
            </a:r>
            <a:r>
              <a:rPr lang="en-US" dirty="0"/>
              <a:t>way to perform any action except those in the payoff matrix, and the payoff matrix lists the true value, to each player, of each outcome.</a:t>
            </a:r>
          </a:p>
          <a:p>
            <a:r>
              <a:rPr lang="en-US" dirty="0"/>
              <a:t>Iterated games</a:t>
            </a:r>
          </a:p>
          <a:p>
            <a:pPr lvl="1"/>
            <a:r>
              <a:rPr lang="en-US" dirty="0"/>
              <a:t>With fixed iterations, the behavior of every actor can be predicted</a:t>
            </a:r>
          </a:p>
          <a:p>
            <a:pPr lvl="1"/>
            <a:r>
              <a:rPr lang="en-US" dirty="0"/>
              <a:t>With a random number of iterations, actors might behave in a manner that seems irrational in the short-term, but is rational in the long-term</a:t>
            </a:r>
          </a:p>
          <a:p>
            <a:r>
              <a:rPr lang="en-US" dirty="0"/>
              <a:t>Auctions</a:t>
            </a:r>
          </a:p>
          <a:p>
            <a:pPr lvl="1"/>
            <a:r>
              <a:rPr lang="en-US" dirty="0"/>
              <a:t>English auction: winner pays the second-highest valuation</a:t>
            </a:r>
          </a:p>
          <a:p>
            <a:pPr lvl="1"/>
            <a:r>
              <a:rPr lang="en-US" dirty="0"/>
              <a:t>Sealed-bid auction: winner pays what he guessed to be the second-highest valuation</a:t>
            </a:r>
          </a:p>
          <a:p>
            <a:pPr lvl="1"/>
            <a:r>
              <a:rPr lang="en-US" dirty="0"/>
              <a:t>Sealed-bid second-price auction: winner pays the second-highest valuation, but his dominant strategy is to tell the auctioneer his own true valuation</a:t>
            </a:r>
          </a:p>
          <a:p>
            <a:r>
              <a:rPr lang="en-US" dirty="0"/>
              <a:t>Tragedy of the Commons</a:t>
            </a:r>
          </a:p>
          <a:p>
            <a:pPr lvl="1"/>
            <a:r>
              <a:rPr lang="en-US" dirty="0"/>
              <a:t>The VCG (</a:t>
            </a:r>
            <a:r>
              <a:rPr lang="en-US" dirty="0" err="1"/>
              <a:t>Vickrey</a:t>
            </a:r>
            <a:r>
              <a:rPr lang="en-US" dirty="0"/>
              <a:t>-Clarke-Groves) mechanism: each player’s dominant strategy is to tell the government their true valuation of the common resource</a:t>
            </a:r>
          </a:p>
        </p:txBody>
      </p:sp>
    </p:spTree>
    <p:extLst>
      <p:ext uri="{BB962C8B-B14F-4D97-AF65-F5344CB8AC3E}">
        <p14:creationId xmlns:p14="http://schemas.microsoft.com/office/powerpoint/2010/main" val="381582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a:t>How Rational are Human Beings?</a:t>
            </a:r>
            <a:endParaRPr kumimoji="1" lang="ja-JP" altLang="en-US" dirty="0"/>
          </a:p>
        </p:txBody>
      </p:sp>
    </p:spTree>
    <p:extLst>
      <p:ext uri="{BB962C8B-B14F-4D97-AF65-F5344CB8AC3E}">
        <p14:creationId xmlns:p14="http://schemas.microsoft.com/office/powerpoint/2010/main" val="247479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F990-26DC-1442-88E6-8B7A34F36AE3}"/>
              </a:ext>
            </a:extLst>
          </p:cNvPr>
          <p:cNvSpPr>
            <a:spLocks noGrp="1"/>
          </p:cNvSpPr>
          <p:nvPr>
            <p:ph type="title"/>
          </p:nvPr>
        </p:nvSpPr>
        <p:spPr/>
        <p:txBody>
          <a:bodyPr/>
          <a:lstStyle/>
          <a:p>
            <a:r>
              <a:rPr lang="en-US" dirty="0"/>
              <a:t>Nash equilibria and rational decisions</a:t>
            </a:r>
          </a:p>
        </p:txBody>
      </p:sp>
      <p:sp>
        <p:nvSpPr>
          <p:cNvPr id="3" name="Content Placeholder 2">
            <a:extLst>
              <a:ext uri="{FF2B5EF4-FFF2-40B4-BE49-F238E27FC236}">
                <a16:creationId xmlns:a16="http://schemas.microsoft.com/office/drawing/2014/main" id="{CAE9639D-6AAE-2C45-8275-FBE8D404C24C}"/>
              </a:ext>
            </a:extLst>
          </p:cNvPr>
          <p:cNvSpPr>
            <a:spLocks noGrp="1"/>
          </p:cNvSpPr>
          <p:nvPr>
            <p:ph idx="1"/>
          </p:nvPr>
        </p:nvSpPr>
        <p:spPr>
          <a:xfrm>
            <a:off x="838200" y="1647209"/>
            <a:ext cx="10515600" cy="4619776"/>
          </a:xfrm>
        </p:spPr>
        <p:txBody>
          <a:bodyPr/>
          <a:lstStyle/>
          <a:p>
            <a:r>
              <a:rPr lang="en-US" dirty="0"/>
              <a:t>“Nash equilibria” are so-named because John Nash proved that every game has at least one equilibrium.</a:t>
            </a:r>
          </a:p>
          <a:p>
            <a:r>
              <a:rPr lang="en-US" dirty="0"/>
              <a:t>The basic idea of a Nash equilibrium: it will necessarily be the outcome of the game, if all of its assumptions are met:</a:t>
            </a:r>
          </a:p>
          <a:p>
            <a:pPr lvl="1"/>
            <a:r>
              <a:rPr lang="en-US" dirty="0"/>
              <a:t>Both players have the computational resources necessary to compute a rational course of action.</a:t>
            </a:r>
          </a:p>
          <a:p>
            <a:pPr lvl="1"/>
            <a:r>
              <a:rPr lang="en-US" dirty="0"/>
              <a:t>Player have no other actions available to them, other than the actions listed in the payoff matrix.</a:t>
            </a:r>
          </a:p>
          <a:p>
            <a:pPr lvl="1"/>
            <a:r>
              <a:rPr lang="en-US" dirty="0"/>
              <a:t>The payoff matrix is accurate (all costs and benefits that are </a:t>
            </a:r>
            <a:r>
              <a:rPr lang="en-US" i="1" u="sng" dirty="0"/>
              <a:t>valued by the player</a:t>
            </a:r>
            <a:r>
              <a:rPr lang="en-US" dirty="0"/>
              <a:t> are included in the matrix).</a:t>
            </a:r>
          </a:p>
        </p:txBody>
      </p:sp>
    </p:spTree>
    <p:extLst>
      <p:ext uri="{BB962C8B-B14F-4D97-AF65-F5344CB8AC3E}">
        <p14:creationId xmlns:p14="http://schemas.microsoft.com/office/powerpoint/2010/main" val="143693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5D7-4510-964C-8B46-C6D6D8B9C2D1}"/>
              </a:ext>
            </a:extLst>
          </p:cNvPr>
          <p:cNvSpPr>
            <a:spLocks noGrp="1"/>
          </p:cNvSpPr>
          <p:nvPr>
            <p:ph type="title"/>
          </p:nvPr>
        </p:nvSpPr>
        <p:spPr/>
        <p:txBody>
          <a:bodyPr/>
          <a:lstStyle/>
          <a:p>
            <a:r>
              <a:rPr lang="en-US" dirty="0"/>
              <a:t>Bounded rationality</a:t>
            </a:r>
          </a:p>
        </p:txBody>
      </p:sp>
      <p:sp>
        <p:nvSpPr>
          <p:cNvPr id="3" name="Content Placeholder 2">
            <a:extLst>
              <a:ext uri="{FF2B5EF4-FFF2-40B4-BE49-F238E27FC236}">
                <a16:creationId xmlns:a16="http://schemas.microsoft.com/office/drawing/2014/main" id="{E715450E-A773-AD45-90BE-968FB9D91BF3}"/>
              </a:ext>
            </a:extLst>
          </p:cNvPr>
          <p:cNvSpPr>
            <a:spLocks noGrp="1"/>
          </p:cNvSpPr>
          <p:nvPr>
            <p:ph sz="half" idx="1"/>
          </p:nvPr>
        </p:nvSpPr>
        <p:spPr/>
        <p:txBody>
          <a:bodyPr>
            <a:normAutofit fontScale="85000" lnSpcReduction="10000"/>
          </a:bodyPr>
          <a:lstStyle/>
          <a:p>
            <a:r>
              <a:rPr lang="en-US" dirty="0"/>
              <a:t>Herbert Simon’s theory of “Bounded Rationality” says that rationality is always limited (for either humans or AI, though he didn’t put it that way) by the tractability of the problem, and by the amount of time available to solve it.</a:t>
            </a:r>
          </a:p>
          <a:p>
            <a:r>
              <a:rPr lang="en-US" dirty="0"/>
              <a:t>The optimum solution is often “satisficing:” accepting the first-discovered solution whose utility exceeds a threshold, where the threshold may decrease as one spends more time trying to solve the problem.</a:t>
            </a:r>
          </a:p>
        </p:txBody>
      </p:sp>
      <p:pic>
        <p:nvPicPr>
          <p:cNvPr id="3074" name="Picture 2">
            <a:extLst>
              <a:ext uri="{FF2B5EF4-FFF2-40B4-BE49-F238E27FC236}">
                <a16:creationId xmlns:a16="http://schemas.microsoft.com/office/drawing/2014/main" id="{A3050ED1-7A61-5E44-A3C8-D37F3BBB6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837" y="433201"/>
            <a:ext cx="4737981" cy="35789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01EB2E8-8DB2-5346-8F3D-08F547D8E2DE}"/>
              </a:ext>
            </a:extLst>
          </p:cNvPr>
          <p:cNvSpPr/>
          <p:nvPr/>
        </p:nvSpPr>
        <p:spPr>
          <a:xfrm>
            <a:off x="7159084" y="3959793"/>
            <a:ext cx="4025590" cy="646331"/>
          </a:xfrm>
          <a:prstGeom prst="rect">
            <a:avLst/>
          </a:prstGeom>
        </p:spPr>
        <p:txBody>
          <a:bodyPr wrap="square">
            <a:spAutoFit/>
          </a:bodyPr>
          <a:lstStyle/>
          <a:p>
            <a:pPr algn="ctr"/>
            <a:r>
              <a:rPr lang="en-US" sz="1200" dirty="0"/>
              <a:t>“Paternal Love,” Nanette Rosenzweig (1803), Public Domain, https://</a:t>
            </a:r>
            <a:r>
              <a:rPr lang="en-US" sz="1200" dirty="0" err="1"/>
              <a:t>commons.wikimedia.org</a:t>
            </a:r>
            <a:r>
              <a:rPr lang="en-US" sz="1200" dirty="0"/>
              <a:t>/w/</a:t>
            </a:r>
            <a:r>
              <a:rPr lang="en-US" sz="1200" dirty="0" err="1"/>
              <a:t>index.php?curid</a:t>
            </a:r>
            <a:r>
              <a:rPr lang="en-US" sz="1200" dirty="0"/>
              <a:t>=29519280</a:t>
            </a:r>
          </a:p>
        </p:txBody>
      </p:sp>
    </p:spTree>
    <p:extLst>
      <p:ext uri="{BB962C8B-B14F-4D97-AF65-F5344CB8AC3E}">
        <p14:creationId xmlns:p14="http://schemas.microsoft.com/office/powerpoint/2010/main" val="27841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5D7-4510-964C-8B46-C6D6D8B9C2D1}"/>
              </a:ext>
            </a:extLst>
          </p:cNvPr>
          <p:cNvSpPr>
            <a:spLocks noGrp="1"/>
          </p:cNvSpPr>
          <p:nvPr>
            <p:ph type="title"/>
          </p:nvPr>
        </p:nvSpPr>
        <p:spPr>
          <a:xfrm>
            <a:off x="537118" y="309366"/>
            <a:ext cx="4581293" cy="1070209"/>
          </a:xfrm>
        </p:spPr>
        <p:txBody>
          <a:bodyPr/>
          <a:lstStyle/>
          <a:p>
            <a:r>
              <a:rPr lang="en-US" dirty="0"/>
              <a:t>Other actions</a:t>
            </a:r>
          </a:p>
        </p:txBody>
      </p:sp>
      <p:sp>
        <p:nvSpPr>
          <p:cNvPr id="3" name="Content Placeholder 2">
            <a:extLst>
              <a:ext uri="{FF2B5EF4-FFF2-40B4-BE49-F238E27FC236}">
                <a16:creationId xmlns:a16="http://schemas.microsoft.com/office/drawing/2014/main" id="{E715450E-A773-AD45-90BE-968FB9D91BF3}"/>
              </a:ext>
            </a:extLst>
          </p:cNvPr>
          <p:cNvSpPr>
            <a:spLocks noGrp="1"/>
          </p:cNvSpPr>
          <p:nvPr>
            <p:ph sz="half" idx="1"/>
          </p:nvPr>
        </p:nvSpPr>
        <p:spPr>
          <a:xfrm>
            <a:off x="670931" y="1234614"/>
            <a:ext cx="6309732" cy="5411513"/>
          </a:xfrm>
        </p:spPr>
        <p:txBody>
          <a:bodyPr>
            <a:normAutofit fontScale="85000" lnSpcReduction="20000"/>
          </a:bodyPr>
          <a:lstStyle/>
          <a:p>
            <a:pPr>
              <a:lnSpc>
                <a:spcPct val="110000"/>
              </a:lnSpc>
            </a:pPr>
            <a:r>
              <a:rPr lang="en-US" dirty="0"/>
              <a:t>Collusion </a:t>
            </a:r>
          </a:p>
          <a:p>
            <a:pPr lvl="1">
              <a:lnSpc>
                <a:spcPct val="110000"/>
              </a:lnSpc>
            </a:pPr>
            <a:r>
              <a:rPr lang="en-US" dirty="0"/>
              <a:t>Russell &amp; </a:t>
            </a:r>
            <a:r>
              <a:rPr lang="en-US" dirty="0" err="1"/>
              <a:t>Norvig</a:t>
            </a:r>
            <a:r>
              <a:rPr lang="en-US" dirty="0"/>
              <a:t> describe the 1999 German wireless spectrum auction: price signals were used by the bidders to communicate information to one another, completely within the auction rules set by the government.</a:t>
            </a:r>
          </a:p>
          <a:p>
            <a:pPr>
              <a:lnSpc>
                <a:spcPct val="110000"/>
              </a:lnSpc>
            </a:pPr>
            <a:r>
              <a:rPr lang="en-US" dirty="0"/>
              <a:t>Seeking information</a:t>
            </a:r>
          </a:p>
          <a:p>
            <a:pPr lvl="1">
              <a:lnSpc>
                <a:spcPct val="110000"/>
              </a:lnSpc>
            </a:pPr>
            <a:r>
              <a:rPr lang="en-US" dirty="0"/>
              <a:t>In commercial auctions, bidders spend a great deal of time before the auction trying to model the purchasing power of the other bidders, in order to compete more effectively.</a:t>
            </a:r>
          </a:p>
          <a:p>
            <a:pPr>
              <a:lnSpc>
                <a:spcPct val="110000"/>
              </a:lnSpc>
            </a:pPr>
            <a:r>
              <a:rPr lang="en-US" dirty="0"/>
              <a:t>Think “outside the box”</a:t>
            </a:r>
          </a:p>
          <a:p>
            <a:pPr lvl="1">
              <a:lnSpc>
                <a:spcPct val="110000"/>
              </a:lnSpc>
            </a:pPr>
            <a:r>
              <a:rPr lang="en-US" dirty="0"/>
              <a:t>“The skillful leader subdues the enemy's troops without any fighting; he captures their cities without laying siege to them; he overthrows their kingdom without lengthy operations in the field… This is the method of attacking by stratagem.” – Sun Tzu</a:t>
            </a:r>
          </a:p>
        </p:txBody>
      </p:sp>
      <p:sp>
        <p:nvSpPr>
          <p:cNvPr id="7" name="Rectangle 6">
            <a:extLst>
              <a:ext uri="{FF2B5EF4-FFF2-40B4-BE49-F238E27FC236}">
                <a16:creationId xmlns:a16="http://schemas.microsoft.com/office/drawing/2014/main" id="{3F8227AD-2C05-7442-BAEF-8EF60BB66F62}"/>
              </a:ext>
            </a:extLst>
          </p:cNvPr>
          <p:cNvSpPr/>
          <p:nvPr/>
        </p:nvSpPr>
        <p:spPr>
          <a:xfrm>
            <a:off x="7473203" y="4827072"/>
            <a:ext cx="4146367" cy="461665"/>
          </a:xfrm>
          <a:prstGeom prst="rect">
            <a:avLst/>
          </a:prstGeom>
        </p:spPr>
        <p:txBody>
          <a:bodyPr wrap="square">
            <a:spAutoFit/>
          </a:bodyPr>
          <a:lstStyle/>
          <a:p>
            <a:pPr algn="ctr"/>
            <a:r>
              <a:rPr lang="en-US" sz="1200" dirty="0"/>
              <a:t>Ninedots-2.png by Steve Gustafson, CC BY-SA 3.0, https://</a:t>
            </a:r>
            <a:r>
              <a:rPr lang="en-US" sz="1200" dirty="0" err="1"/>
              <a:t>commons.wikimedia.org</a:t>
            </a:r>
            <a:r>
              <a:rPr lang="en-US" sz="1200" dirty="0"/>
              <a:t>/w/</a:t>
            </a:r>
            <a:r>
              <a:rPr lang="en-US" sz="1200" dirty="0" err="1"/>
              <a:t>index.php?curid</a:t>
            </a:r>
            <a:r>
              <a:rPr lang="en-US" sz="1200" dirty="0"/>
              <a:t>=7385041</a:t>
            </a:r>
          </a:p>
        </p:txBody>
      </p:sp>
      <p:pic>
        <p:nvPicPr>
          <p:cNvPr id="4098" name="Picture 2">
            <a:extLst>
              <a:ext uri="{FF2B5EF4-FFF2-40B4-BE49-F238E27FC236}">
                <a16:creationId xmlns:a16="http://schemas.microsoft.com/office/drawing/2014/main" id="{96ECC4D7-6C82-4647-A8E0-9A785401E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203" y="316428"/>
            <a:ext cx="4418086" cy="441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44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98" y="122238"/>
            <a:ext cx="8229600" cy="1143000"/>
          </a:xfrm>
        </p:spPr>
        <p:txBody>
          <a:bodyPr>
            <a:normAutofit/>
          </a:bodyPr>
          <a:lstStyle/>
          <a:p>
            <a:r>
              <a:rPr lang="en-US" dirty="0"/>
              <a:t>Accurate Payoff Matrix</a:t>
            </a:r>
          </a:p>
        </p:txBody>
      </p:sp>
      <p:sp>
        <p:nvSpPr>
          <p:cNvPr id="3" name="Content Placeholder 2"/>
          <p:cNvSpPr>
            <a:spLocks noGrp="1"/>
          </p:cNvSpPr>
          <p:nvPr>
            <p:ph idx="1"/>
          </p:nvPr>
        </p:nvSpPr>
        <p:spPr>
          <a:xfrm>
            <a:off x="130098" y="1320996"/>
            <a:ext cx="7028980" cy="4957142"/>
          </a:xfrm>
        </p:spPr>
        <p:txBody>
          <a:bodyPr>
            <a:noAutofit/>
          </a:bodyPr>
          <a:lstStyle/>
          <a:p>
            <a:pPr marL="0" indent="0">
              <a:buNone/>
            </a:pPr>
            <a:r>
              <a:rPr lang="en-US" sz="1800" dirty="0"/>
              <a:t>In ”The Ultimatum Game,” Alice and Bob are given an amount of money to divide.</a:t>
            </a:r>
          </a:p>
          <a:p>
            <a:r>
              <a:rPr lang="en-US" sz="1800" dirty="0"/>
              <a:t>Alice decides how much of the money she will take ($A).  She tells this amount to the experimenter, and to Bob.</a:t>
            </a:r>
          </a:p>
          <a:p>
            <a:r>
              <a:rPr lang="en-US" sz="1800" dirty="0"/>
              <a:t>Bob then decides how much of what’s left over he will accept ($B).</a:t>
            </a:r>
          </a:p>
          <a:p>
            <a:pPr marL="0" indent="0">
              <a:buNone/>
            </a:pPr>
            <a:r>
              <a:rPr lang="en-US" sz="1800" dirty="0"/>
              <a:t>If A+B is less than the total amount, the experimenters give them each the amount of money they chose.  If not, Alice and Bob get nothing.</a:t>
            </a:r>
          </a:p>
          <a:p>
            <a:pPr marL="0" indent="0">
              <a:buNone/>
            </a:pPr>
            <a:r>
              <a:rPr lang="en-US" sz="1800" dirty="0"/>
              <a:t>Since the game is sequential, the Nash equilibrium is easy to compute:</a:t>
            </a:r>
          </a:p>
          <a:p>
            <a:r>
              <a:rPr lang="en-US" sz="1800" dirty="0"/>
              <a:t>Alice takes all but one penny.</a:t>
            </a:r>
          </a:p>
          <a:p>
            <a:r>
              <a:rPr lang="en-US" sz="1800" dirty="0"/>
              <a:t>Bob is then left with the choice of taking either one penny, or nothing.  If he is rational, he should accept the penny.</a:t>
            </a:r>
          </a:p>
          <a:p>
            <a:pPr marL="0" indent="0">
              <a:buNone/>
            </a:pPr>
            <a:r>
              <a:rPr lang="en-US" sz="1800" dirty="0"/>
              <a:t>Humans don’t do that.  If Alice claims more than about 70% of the total, Bob (if he is human) will typically reject the ultimatum, with the result that both players get nothing.</a:t>
            </a:r>
          </a:p>
          <a:p>
            <a:pPr marL="0" indent="0">
              <a:buNone/>
            </a:pPr>
            <a:r>
              <a:rPr lang="en-US" sz="1800" dirty="0"/>
              <a:t>Why?</a:t>
            </a:r>
          </a:p>
        </p:txBody>
      </p:sp>
      <p:sp>
        <p:nvSpPr>
          <p:cNvPr id="4" name="Rectangle 3"/>
          <p:cNvSpPr/>
          <p:nvPr/>
        </p:nvSpPr>
        <p:spPr>
          <a:xfrm>
            <a:off x="2209800" y="6474024"/>
            <a:ext cx="7620000" cy="307777"/>
          </a:xfrm>
          <a:prstGeom prst="rect">
            <a:avLst/>
          </a:prstGeom>
        </p:spPr>
        <p:txBody>
          <a:bodyPr wrap="square">
            <a:spAutoFit/>
          </a:bodyPr>
          <a:lstStyle/>
          <a:p>
            <a:pPr algn="ctr"/>
            <a:r>
              <a:rPr lang="en-US" sz="1400" dirty="0">
                <a:hlinkClick r:id="rId3"/>
              </a:rPr>
              <a:t>http://en.wikipedia.org/wiki/Ultimatum_game</a:t>
            </a:r>
            <a:endParaRPr lang="en-US" sz="1400" dirty="0"/>
          </a:p>
        </p:txBody>
      </p:sp>
      <p:pic>
        <p:nvPicPr>
          <p:cNvPr id="2050" name="Picture 2">
            <a:extLst>
              <a:ext uri="{FF2B5EF4-FFF2-40B4-BE49-F238E27FC236}">
                <a16:creationId xmlns:a16="http://schemas.microsoft.com/office/drawing/2014/main" id="{5E2593AB-7A81-AC43-9AF1-11675A59A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556" y="0"/>
            <a:ext cx="4951444" cy="37530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AAE7067-3745-D147-875A-8BFF879DED79}"/>
              </a:ext>
            </a:extLst>
          </p:cNvPr>
          <p:cNvSpPr/>
          <p:nvPr/>
        </p:nvSpPr>
        <p:spPr>
          <a:xfrm>
            <a:off x="7452727" y="3708001"/>
            <a:ext cx="4445624" cy="461665"/>
          </a:xfrm>
          <a:prstGeom prst="rect">
            <a:avLst/>
          </a:prstGeom>
        </p:spPr>
        <p:txBody>
          <a:bodyPr wrap="square">
            <a:spAutoFit/>
          </a:bodyPr>
          <a:lstStyle/>
          <a:p>
            <a:pPr algn="ctr"/>
            <a:r>
              <a:rPr lang="en-US" sz="1200" dirty="0"/>
              <a:t>Punch Magazine (1853). Public Domain, https://</a:t>
            </a:r>
            <a:r>
              <a:rPr lang="en-US" sz="1200" dirty="0" err="1"/>
              <a:t>en.wikipedia.org</a:t>
            </a:r>
            <a:r>
              <a:rPr lang="en-US" sz="1200" dirty="0"/>
              <a:t>/w/</a:t>
            </a:r>
            <a:r>
              <a:rPr lang="en-US" sz="1200" dirty="0" err="1"/>
              <a:t>index.php?curid</a:t>
            </a:r>
            <a:r>
              <a:rPr lang="en-US" sz="1200" dirty="0"/>
              <a:t>=38979560</a:t>
            </a:r>
          </a:p>
        </p:txBody>
      </p:sp>
    </p:spTree>
    <p:extLst>
      <p:ext uri="{BB962C8B-B14F-4D97-AF65-F5344CB8AC3E}">
        <p14:creationId xmlns:p14="http://schemas.microsoft.com/office/powerpoint/2010/main" val="325282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a:t>Iterated Games</a:t>
            </a:r>
            <a:endParaRPr kumimoji="1" lang="ja-JP" altLang="en-US" dirty="0"/>
          </a:p>
        </p:txBody>
      </p:sp>
    </p:spTree>
    <p:extLst>
      <p:ext uri="{BB962C8B-B14F-4D97-AF65-F5344CB8AC3E}">
        <p14:creationId xmlns:p14="http://schemas.microsoft.com/office/powerpoint/2010/main" val="36619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98" y="118945"/>
            <a:ext cx="8686800" cy="834050"/>
          </a:xfrm>
        </p:spPr>
        <p:txBody>
          <a:bodyPr/>
          <a:lstStyle/>
          <a:p>
            <a:r>
              <a:rPr lang="en-US" sz="3600" dirty="0"/>
              <a:t>Iterated games:  The chain store paradox</a:t>
            </a:r>
          </a:p>
        </p:txBody>
      </p:sp>
      <p:sp>
        <p:nvSpPr>
          <p:cNvPr id="3" name="Content Placeholder 2"/>
          <p:cNvSpPr>
            <a:spLocks noGrp="1"/>
          </p:cNvSpPr>
          <p:nvPr>
            <p:ph idx="1"/>
          </p:nvPr>
        </p:nvSpPr>
        <p:spPr>
          <a:xfrm>
            <a:off x="561276" y="1310270"/>
            <a:ext cx="6384748" cy="4867506"/>
          </a:xfrm>
        </p:spPr>
        <p:txBody>
          <a:bodyPr>
            <a:normAutofit fontScale="92500" lnSpcReduction="20000"/>
          </a:bodyPr>
          <a:lstStyle/>
          <a:p>
            <a:pPr marL="0" indent="0">
              <a:buNone/>
            </a:pPr>
            <a:r>
              <a:rPr lang="en-US" sz="2400" dirty="0"/>
              <a:t>Monopolist (M) will open branches in 20 different towns. In each town, M offers to buy out the local competitor (C) for $1M.  By eliminating competition, M will earn $5M in expected revenue.</a:t>
            </a:r>
          </a:p>
          <a:p>
            <a:pPr marL="457200" indent="-457200">
              <a:buFont typeface="+mj-lt"/>
              <a:buAutoNum type="arabicPeriod"/>
            </a:pPr>
            <a:r>
              <a:rPr lang="en-US" sz="2400" dirty="0"/>
              <a:t>C decides whether to accept the buyout or stay in business.</a:t>
            </a:r>
          </a:p>
          <a:p>
            <a:pPr marL="457200" indent="-457200">
              <a:buFont typeface="+mj-lt"/>
              <a:buAutoNum type="arabicPeriod"/>
            </a:pPr>
            <a:r>
              <a:rPr lang="en-US" sz="2400" dirty="0"/>
              <a:t>M decides whether to aggressively lower prices (resulting in 0 net income for either M or C) or charge fair prices (resulting in $2M net income for both M and C).</a:t>
            </a:r>
          </a:p>
          <a:p>
            <a:pPr marL="457200" indent="-457200">
              <a:buFont typeface="+mj-lt"/>
              <a:buAutoNum type="arabicPeriod"/>
            </a:pPr>
            <a:endParaRPr lang="en-US" sz="2400" dirty="0"/>
          </a:p>
          <a:p>
            <a:pPr marL="0" indent="0">
              <a:buNone/>
            </a:pPr>
            <a:r>
              <a:rPr lang="en-US" sz="2400" dirty="0"/>
              <a:t>The paradox: M should use aggressive pricing to drive one of the early competitors out of business.  But aggressive pricing is not </a:t>
            </a:r>
            <a:r>
              <a:rPr lang="en-US" sz="2400" b="1" u="sng" dirty="0"/>
              <a:t>rational</a:t>
            </a:r>
            <a:r>
              <a:rPr lang="en-US" sz="2400" dirty="0"/>
              <a:t>, according to the rules described above.</a:t>
            </a:r>
          </a:p>
          <a:p>
            <a:pPr marL="0" indent="0">
              <a:buNone/>
            </a:pPr>
            <a:r>
              <a:rPr lang="en-US" sz="2400" dirty="0"/>
              <a:t>Let’s explore this…</a:t>
            </a:r>
            <a:endParaRPr lang="en-US" dirty="0"/>
          </a:p>
        </p:txBody>
      </p:sp>
      <p:cxnSp>
        <p:nvCxnSpPr>
          <p:cNvPr id="7" name="Straight Arrow Connector 6"/>
          <p:cNvCxnSpPr/>
          <p:nvPr/>
        </p:nvCxnSpPr>
        <p:spPr>
          <a:xfrm flipH="1">
            <a:off x="7841044" y="2209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8984044" y="2209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0279444" y="3733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8907844" y="3733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280064" y="1828800"/>
            <a:ext cx="1256819" cy="369332"/>
          </a:xfrm>
          <a:prstGeom prst="rect">
            <a:avLst/>
          </a:prstGeom>
          <a:noFill/>
        </p:spPr>
        <p:txBody>
          <a:bodyPr wrap="none" rtlCol="0">
            <a:spAutoFit/>
          </a:bodyPr>
          <a:lstStyle/>
          <a:p>
            <a:r>
              <a:rPr lang="en-US" dirty="0">
                <a:solidFill>
                  <a:srgbClr val="0000FF"/>
                </a:solidFill>
              </a:rPr>
              <a:t>Competitor</a:t>
            </a:r>
          </a:p>
        </p:txBody>
      </p:sp>
      <p:sp>
        <p:nvSpPr>
          <p:cNvPr id="14" name="TextBox 13"/>
          <p:cNvSpPr txBox="1"/>
          <p:nvPr/>
        </p:nvSpPr>
        <p:spPr>
          <a:xfrm>
            <a:off x="9365045" y="3364468"/>
            <a:ext cx="1300957" cy="369332"/>
          </a:xfrm>
          <a:prstGeom prst="rect">
            <a:avLst/>
          </a:prstGeom>
          <a:noFill/>
        </p:spPr>
        <p:txBody>
          <a:bodyPr wrap="none" rtlCol="0">
            <a:spAutoFit/>
          </a:bodyPr>
          <a:lstStyle/>
          <a:p>
            <a:r>
              <a:rPr lang="en-US" dirty="0">
                <a:solidFill>
                  <a:srgbClr val="FF9300"/>
                </a:solidFill>
              </a:rPr>
              <a:t>Monopolist</a:t>
            </a:r>
          </a:p>
        </p:txBody>
      </p:sp>
      <p:sp>
        <p:nvSpPr>
          <p:cNvPr id="15" name="TextBox 14"/>
          <p:cNvSpPr txBox="1"/>
          <p:nvPr/>
        </p:nvSpPr>
        <p:spPr>
          <a:xfrm>
            <a:off x="7626266" y="2450068"/>
            <a:ext cx="556725" cy="369332"/>
          </a:xfrm>
          <a:prstGeom prst="rect">
            <a:avLst/>
          </a:prstGeom>
          <a:noFill/>
        </p:spPr>
        <p:txBody>
          <a:bodyPr wrap="none" rtlCol="0">
            <a:spAutoFit/>
          </a:bodyPr>
          <a:lstStyle/>
          <a:p>
            <a:r>
              <a:rPr lang="en-US" dirty="0">
                <a:solidFill>
                  <a:srgbClr val="0000FF"/>
                </a:solidFill>
              </a:rPr>
              <a:t>Out</a:t>
            </a:r>
          </a:p>
        </p:txBody>
      </p:sp>
      <p:sp>
        <p:nvSpPr>
          <p:cNvPr id="16" name="TextBox 15"/>
          <p:cNvSpPr txBox="1"/>
          <p:nvPr/>
        </p:nvSpPr>
        <p:spPr>
          <a:xfrm>
            <a:off x="9607466" y="2438400"/>
            <a:ext cx="377177" cy="369332"/>
          </a:xfrm>
          <a:prstGeom prst="rect">
            <a:avLst/>
          </a:prstGeom>
          <a:noFill/>
        </p:spPr>
        <p:txBody>
          <a:bodyPr wrap="none" rtlCol="0">
            <a:spAutoFit/>
          </a:bodyPr>
          <a:lstStyle/>
          <a:p>
            <a:r>
              <a:rPr lang="en-US" dirty="0">
                <a:solidFill>
                  <a:srgbClr val="0000FF"/>
                </a:solidFill>
              </a:rPr>
              <a:t>In</a:t>
            </a:r>
          </a:p>
        </p:txBody>
      </p:sp>
      <p:sp>
        <p:nvSpPr>
          <p:cNvPr id="17" name="TextBox 16"/>
          <p:cNvSpPr txBox="1"/>
          <p:nvPr/>
        </p:nvSpPr>
        <p:spPr>
          <a:xfrm>
            <a:off x="10968962" y="3954965"/>
            <a:ext cx="817853" cy="646331"/>
          </a:xfrm>
          <a:prstGeom prst="rect">
            <a:avLst/>
          </a:prstGeom>
          <a:noFill/>
        </p:spPr>
        <p:txBody>
          <a:bodyPr wrap="none" rtlCol="0">
            <a:spAutoFit/>
          </a:bodyPr>
          <a:lstStyle/>
          <a:p>
            <a:r>
              <a:rPr lang="en-US" dirty="0">
                <a:solidFill>
                  <a:srgbClr val="FF9300"/>
                </a:solidFill>
              </a:rPr>
              <a:t>Fair</a:t>
            </a:r>
          </a:p>
          <a:p>
            <a:r>
              <a:rPr lang="en-US" dirty="0">
                <a:solidFill>
                  <a:srgbClr val="FF9300"/>
                </a:solidFill>
              </a:rPr>
              <a:t>Pricing</a:t>
            </a:r>
          </a:p>
        </p:txBody>
      </p:sp>
      <p:sp>
        <p:nvSpPr>
          <p:cNvPr id="18" name="TextBox 17"/>
          <p:cNvSpPr txBox="1"/>
          <p:nvPr/>
        </p:nvSpPr>
        <p:spPr>
          <a:xfrm>
            <a:off x="8399242" y="3966115"/>
            <a:ext cx="1180195" cy="646331"/>
          </a:xfrm>
          <a:prstGeom prst="rect">
            <a:avLst/>
          </a:prstGeom>
          <a:noFill/>
        </p:spPr>
        <p:txBody>
          <a:bodyPr wrap="none" rtlCol="0">
            <a:spAutoFit/>
          </a:bodyPr>
          <a:lstStyle/>
          <a:p>
            <a:r>
              <a:rPr lang="en-US" dirty="0">
                <a:solidFill>
                  <a:srgbClr val="FF9300"/>
                </a:solidFill>
              </a:rPr>
              <a:t>Aggressive</a:t>
            </a:r>
          </a:p>
          <a:p>
            <a:r>
              <a:rPr lang="en-US" dirty="0">
                <a:solidFill>
                  <a:srgbClr val="FF9300"/>
                </a:solidFill>
              </a:rPr>
              <a:t>Pricing</a:t>
            </a:r>
          </a:p>
        </p:txBody>
      </p:sp>
      <mc:AlternateContent xmlns:mc="http://schemas.openxmlformats.org/markup-compatibility/2006" xmlns:a14="http://schemas.microsoft.com/office/drawing/2010/main">
        <mc:Choice Requires="a14">
          <p:sp>
            <p:nvSpPr>
              <p:cNvPr id="19" name="TextBox 18"/>
              <p:cNvSpPr txBox="1"/>
              <p:nvPr/>
            </p:nvSpPr>
            <p:spPr>
              <a:xfrm>
                <a:off x="7511630" y="3306339"/>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1,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5</a:t>
                </a:r>
              </a:p>
            </p:txBody>
          </p:sp>
        </mc:Choice>
        <mc:Fallback xmlns="">
          <p:sp>
            <p:nvSpPr>
              <p:cNvPr id="19" name="TextBox 18"/>
              <p:cNvSpPr txBox="1">
                <a:spLocks noRot="1" noChangeAspect="1" noMove="1" noResize="1" noEditPoints="1" noAdjustHandles="1" noChangeArrowheads="1" noChangeShapeType="1" noTextEdit="1"/>
              </p:cNvSpPr>
              <p:nvPr/>
            </p:nvSpPr>
            <p:spPr>
              <a:xfrm>
                <a:off x="7511630" y="3306339"/>
                <a:ext cx="729687" cy="646331"/>
              </a:xfrm>
              <a:prstGeom prst="rect">
                <a:avLst/>
              </a:prstGeom>
              <a:blipFill>
                <a:blip r:embed="rId2"/>
                <a:stretch>
                  <a:fillRect l="-5085" t="-1923" r="-5085" b="-15385"/>
                </a:stretch>
              </a:blipFill>
            </p:spPr>
            <p:txBody>
              <a:bodyPr/>
              <a:lstStyle/>
              <a:p>
                <a:r>
                  <a:rPr lang="en-US">
                    <a:noFill/>
                  </a:rPr>
                  <a:t> </a:t>
                </a:r>
              </a:p>
            </p:txBody>
          </p:sp>
        </mc:Fallback>
      </mc:AlternateContent>
      <p:sp>
        <p:nvSpPr>
          <p:cNvPr id="22" name="Rectangle 21"/>
          <p:cNvSpPr/>
          <p:nvPr/>
        </p:nvSpPr>
        <p:spPr>
          <a:xfrm>
            <a:off x="3200400" y="6361769"/>
            <a:ext cx="5867400" cy="369332"/>
          </a:xfrm>
          <a:prstGeom prst="rect">
            <a:avLst/>
          </a:prstGeom>
        </p:spPr>
        <p:txBody>
          <a:bodyPr wrap="square">
            <a:spAutoFit/>
          </a:bodyPr>
          <a:lstStyle/>
          <a:p>
            <a:pPr algn="ctr"/>
            <a:r>
              <a:rPr lang="en-US" dirty="0">
                <a:hlinkClick r:id="rId3"/>
              </a:rPr>
              <a:t>https://</a:t>
            </a:r>
            <a:r>
              <a:rPr lang="en-US" dirty="0" err="1">
                <a:hlinkClick r:id="rId3"/>
              </a:rPr>
              <a:t>en.wikipedia.org</a:t>
            </a:r>
            <a:r>
              <a:rPr lang="en-US" dirty="0">
                <a:hlinkClick r:id="rId3"/>
              </a:rPr>
              <a:t>/wiki/</a:t>
            </a:r>
            <a:r>
              <a:rPr lang="en-US" dirty="0" err="1">
                <a:hlinkClick r:id="rId3"/>
              </a:rPr>
              <a:t>Chainstore_paradox</a:t>
            </a:r>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D24DBF3-53F2-1345-89BE-36FAE4C9DCBD}"/>
                  </a:ext>
                </a:extLst>
              </p:cNvPr>
              <p:cNvSpPr txBox="1"/>
              <p:nvPr/>
            </p:nvSpPr>
            <p:spPr>
              <a:xfrm>
                <a:off x="8589581" y="4897248"/>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0,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0</a:t>
                </a:r>
              </a:p>
            </p:txBody>
          </p:sp>
        </mc:Choice>
        <mc:Fallback xmlns="">
          <p:sp>
            <p:nvSpPr>
              <p:cNvPr id="23" name="TextBox 22">
                <a:extLst>
                  <a:ext uri="{FF2B5EF4-FFF2-40B4-BE49-F238E27FC236}">
                    <a16:creationId xmlns:a16="http://schemas.microsoft.com/office/drawing/2014/main" id="{1D24DBF3-53F2-1345-89BE-36FAE4C9DCBD}"/>
                  </a:ext>
                </a:extLst>
              </p:cNvPr>
              <p:cNvSpPr txBox="1">
                <a:spLocks noRot="1" noChangeAspect="1" noMove="1" noResize="1" noEditPoints="1" noAdjustHandles="1" noChangeArrowheads="1" noChangeShapeType="1" noTextEdit="1"/>
              </p:cNvSpPr>
              <p:nvPr/>
            </p:nvSpPr>
            <p:spPr>
              <a:xfrm>
                <a:off x="8589581" y="4897248"/>
                <a:ext cx="729687" cy="646331"/>
              </a:xfrm>
              <a:prstGeom prst="rect">
                <a:avLst/>
              </a:prstGeom>
              <a:blipFill>
                <a:blip r:embed="rId4"/>
                <a:stretch>
                  <a:fillRect l="-5085" t="-3846" r="-5085"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30162BA-C76A-094F-B37F-7ED17A02F876}"/>
                  </a:ext>
                </a:extLst>
              </p:cNvPr>
              <p:cNvSpPr txBox="1"/>
              <p:nvPr/>
            </p:nvSpPr>
            <p:spPr>
              <a:xfrm>
                <a:off x="10994527" y="4882381"/>
                <a:ext cx="729687" cy="646331"/>
              </a:xfrm>
              <a:prstGeom prst="rect">
                <a:avLst/>
              </a:prstGeom>
              <a:noFill/>
            </p:spPr>
            <p:txBody>
              <a:bodyPr wrap="none" rtlCol="0">
                <a:spAutoFit/>
              </a:bodyPr>
              <a:lstStyle/>
              <a:p>
                <a:r>
                  <a:rPr lang="en-US" dirty="0">
                    <a:solidFill>
                      <a:srgbClr val="0000FF"/>
                    </a:solidFill>
                  </a:rPr>
                  <a:t>C</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2, </a:t>
                </a:r>
              </a:p>
              <a:p>
                <a:r>
                  <a:rPr lang="en-US" dirty="0">
                    <a:solidFill>
                      <a:srgbClr val="FF9300"/>
                    </a:solidFill>
                  </a:rPr>
                  <a:t>M</a:t>
                </a:r>
                <a14:m>
                  <m:oMath xmlns:m="http://schemas.openxmlformats.org/officeDocument/2006/math">
                    <m:r>
                      <a:rPr lang="en-US" i="1" dirty="0">
                        <a:solidFill>
                          <a:srgbClr val="FF9300"/>
                        </a:solidFill>
                        <a:latin typeface="Cambria Math" panose="02040503050406030204" pitchFamily="18" charset="0"/>
                        <a:ea typeface="Cambria Math" panose="02040503050406030204" pitchFamily="18" charset="0"/>
                      </a:rPr>
                      <m:t>←</m:t>
                    </m:r>
                  </m:oMath>
                </a14:m>
                <a:r>
                  <a:rPr lang="en-US" dirty="0">
                    <a:solidFill>
                      <a:srgbClr val="FF9300"/>
                    </a:solidFill>
                  </a:rPr>
                  <a:t>2</a:t>
                </a:r>
              </a:p>
            </p:txBody>
          </p:sp>
        </mc:Choice>
        <mc:Fallback xmlns="">
          <p:sp>
            <p:nvSpPr>
              <p:cNvPr id="24" name="TextBox 23">
                <a:extLst>
                  <a:ext uri="{FF2B5EF4-FFF2-40B4-BE49-F238E27FC236}">
                    <a16:creationId xmlns:a16="http://schemas.microsoft.com/office/drawing/2014/main" id="{130162BA-C76A-094F-B37F-7ED17A02F876}"/>
                  </a:ext>
                </a:extLst>
              </p:cNvPr>
              <p:cNvSpPr txBox="1">
                <a:spLocks noRot="1" noChangeAspect="1" noMove="1" noResize="1" noEditPoints="1" noAdjustHandles="1" noChangeArrowheads="1" noChangeShapeType="1" noTextEdit="1"/>
              </p:cNvSpPr>
              <p:nvPr/>
            </p:nvSpPr>
            <p:spPr>
              <a:xfrm>
                <a:off x="10994527" y="4882381"/>
                <a:ext cx="729687" cy="646331"/>
              </a:xfrm>
              <a:prstGeom prst="rect">
                <a:avLst/>
              </a:prstGeom>
              <a:blipFill>
                <a:blip r:embed="rId5"/>
                <a:stretch>
                  <a:fillRect l="-6897" t="-3922" r="-5172" b="-15686"/>
                </a:stretch>
              </a:blipFill>
            </p:spPr>
            <p:txBody>
              <a:bodyPr/>
              <a:lstStyle/>
              <a:p>
                <a:r>
                  <a:rPr lang="en-US">
                    <a:noFill/>
                  </a:rPr>
                  <a:t> </a:t>
                </a:r>
              </a:p>
            </p:txBody>
          </p:sp>
        </mc:Fallback>
      </mc:AlternateContent>
    </p:spTree>
    <p:extLst>
      <p:ext uri="{BB962C8B-B14F-4D97-AF65-F5344CB8AC3E}">
        <p14:creationId xmlns:p14="http://schemas.microsoft.com/office/powerpoint/2010/main" val="1982438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2707</Words>
  <Application>Microsoft Macintosh PowerPoint</Application>
  <PresentationFormat>Widescreen</PresentationFormat>
  <Paragraphs>218</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Office Theme</vt:lpstr>
      <vt:lpstr>CS 440/ECE448 Lecture 36: Mechanism Design</vt:lpstr>
      <vt:lpstr>Outline of today’s lecture</vt:lpstr>
      <vt:lpstr>How Rational are Human Beings?</vt:lpstr>
      <vt:lpstr>Nash equilibria and rational decisions</vt:lpstr>
      <vt:lpstr>Bounded rationality</vt:lpstr>
      <vt:lpstr>Other actions</vt:lpstr>
      <vt:lpstr>Accurate Payoff Matrix</vt:lpstr>
      <vt:lpstr>Iterated Games</vt:lpstr>
      <vt:lpstr>Iterated games:  The chain store paradox</vt:lpstr>
      <vt:lpstr>Case #1: Fixed number of iterations</vt:lpstr>
      <vt:lpstr>Case #2: Random number of iterations</vt:lpstr>
      <vt:lpstr>What the chain store paradox shows us</vt:lpstr>
      <vt:lpstr>Iterated Prisoner’s Dilemma</vt:lpstr>
      <vt:lpstr>Mechanism Design: Auctions</vt:lpstr>
      <vt:lpstr>Auctions</vt:lpstr>
      <vt:lpstr>Ascending-bid auction (English auction)</vt:lpstr>
      <vt:lpstr>Sealed-bid auction</vt:lpstr>
      <vt:lpstr>Sealed-bid auction: what actually happens</vt:lpstr>
      <vt:lpstr>Sealed-bid second-price auction (Vickrey auction)</vt:lpstr>
      <vt:lpstr>Dollar auction</vt:lpstr>
      <vt:lpstr>Mechanism Design: Tragedy of the Commons</vt:lpstr>
      <vt:lpstr>Mechanism design  (inverse game theory)</vt:lpstr>
      <vt:lpstr>Tragedy of the Commons</vt:lpstr>
      <vt:lpstr>The VCG Mechanism (Vickrey-Clarke-Groves) </vt:lpstr>
      <vt:lpstr>Outline of today’s lecture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440/ECE448 Lecture 11: Game Theory</dc:title>
  <dc:creator>Mark Hasegawa-Johnson</dc:creator>
  <cp:lastModifiedBy>Hasegawa-Johnson, Mark Allan</cp:lastModifiedBy>
  <cp:revision>57</cp:revision>
  <cp:lastPrinted>2017-10-12T16:58:58Z</cp:lastPrinted>
  <dcterms:created xsi:type="dcterms:W3CDTF">2017-10-02T23:17:27Z</dcterms:created>
  <dcterms:modified xsi:type="dcterms:W3CDTF">2020-04-24T22:39:38Z</dcterms:modified>
</cp:coreProperties>
</file>