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9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93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1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2E4-3CB2-DD43-BA3B-013D326A7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22843-117F-CB4F-AFDD-24ADC6F3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E5824-E7EF-3944-BD1D-DBE663F0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B9B4C-F8B9-2942-9794-7E029B8C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D57E-3600-664C-B162-5DAC1670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62D0-D37B-3D4A-AA72-F54A089A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23541-1BBC-524D-897E-ED5BA4E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CAD79-06B4-0347-B668-CA7AED81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F0D97-0EA4-4840-B90E-4D87841C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C7BC0-2E8D-C649-869B-72837CB9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5BCAE-4F6A-0543-A912-9AD704D32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FDE54-E5A3-2647-B9B2-CBF5B4894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4A473-E55B-4C45-B3DC-89A37566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045AC-C2D0-9242-9A3A-F72DBF85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AAFFE-B6E2-A543-A07D-521F3D45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A0E5-3EAA-8C4E-BB4E-20B36236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169E-301E-CB4D-A67D-689FA8D39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BF533-E211-AA4B-8202-C852D397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8ED1-15AE-504F-9213-6D467323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E7E7B-9DB9-1940-99D5-B1464A4F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0716-C5B9-8F4E-8A79-DAA03D96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2B2B-AEF7-B249-9C2B-96EA0A9BF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8504-DF01-344E-91D5-171B6FEC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D360-6DBA-C646-9EB8-40C0B48D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FF73-135B-C849-9977-0744E63A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AFEF-95F2-FB41-8DD7-C378F202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0D71-7FAE-0642-8B8B-CB0A7DA4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DD7CA-252F-F140-8FEF-933B277CC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5AE19-D526-0C47-896C-CECF174D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FB5E-75FB-4143-9718-903182C2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8A3DF-3965-7644-8418-B7F0635F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8999-9B67-974D-AEFC-98617F3E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6041E-9671-DF48-913C-88B6892C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152CA-C360-4C4B-8C91-48962A6BC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25EE2-2663-4E4A-8D61-4A872461F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F871D-128F-E640-8513-9F715C2D1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CC7A4-F472-8D45-814C-DD3EAB49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C19FD-BB7E-124E-9DB1-E4DA4734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37DD1-EB72-664D-B69B-269DA3AC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7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6E54-CC46-244E-A484-F0BB28AF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0FC40-9B45-F04A-A564-71B22755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57D60-F522-5441-A636-03773181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D2EDC-ED54-724E-9615-C0FA516C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407BF-A412-EE45-A8BB-F7F5DB1B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571B8-0E16-F043-8D35-89A6CCE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4C717-EA95-BC42-A238-8D4EAF8F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39E1-3C2D-5B40-B719-C5EB536D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B495-FD33-224B-8912-564F28D3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72FC-7213-5943-80EC-81C1C31BF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03CB-5782-6145-8635-A56B08E4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DE2FF-00B2-BE4B-847E-073AF2A2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EA32F-376E-9643-BF67-0A7D82F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6FA6-9FEB-7A47-95E9-35B11E67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D342D-7DD4-6E43-9782-9CC6A0629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6C844-E798-6349-9E1F-AA331B5A8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112D6-BE49-A646-A503-0F4BE946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669A6-ABDF-134D-BE95-6E9A88F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6A5E8-B81D-574B-A86E-83009115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05674-91AA-3A40-B21F-BC25096F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73EFC-FA9F-1244-B729-FF1EAD01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9BC74-321A-E942-939B-8FC98AD42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3EBE-ACD2-B945-AD42-8BDD2AF073D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5F3C-87DF-B249-83C0-C1A37DBE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ADDE-E06D-2B4C-A576-23D339DD9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F3C9-AB4F-A44C-A075-F6E211B4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g-dKXOlsf9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4958-E266-024A-BE8F-FBBC5C50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08009"/>
            <a:ext cx="685799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33 – Reinforcement Learning for Two-Player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0D521-D9E5-4E4C-BAC8-252FD3455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646" y="3087684"/>
            <a:ext cx="6291263" cy="1655762"/>
          </a:xfrm>
        </p:spPr>
        <p:txBody>
          <a:bodyPr/>
          <a:lstStyle/>
          <a:p>
            <a:r>
              <a:rPr lang="en-US" dirty="0"/>
              <a:t>Mark Hasegawa-Johnson, 4/2020</a:t>
            </a:r>
          </a:p>
          <a:p>
            <a:r>
              <a:rPr lang="en-US" dirty="0"/>
              <a:t>CC-BY 4.0: you may remix or redistribute if you cite the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77953-65DB-414D-A387-A20697DA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0" y="907464"/>
            <a:ext cx="4982747" cy="4982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F7A92-C25C-FA44-8713-A1257FA4C8BE}"/>
              </a:ext>
            </a:extLst>
          </p:cNvPr>
          <p:cNvSpPr/>
          <p:nvPr/>
        </p:nvSpPr>
        <p:spPr>
          <a:xfrm>
            <a:off x="7497091" y="5901817"/>
            <a:ext cx="375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Snapshot of a </a:t>
            </a:r>
            <a:r>
              <a:rPr lang="en-US" dirty="0" err="1"/>
              <a:t>gnugo</a:t>
            </a:r>
            <a:r>
              <a:rPr lang="en-US" dirty="0"/>
              <a:t> game,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www.gnu.org</a:t>
            </a:r>
            <a:r>
              <a:rPr lang="en-US" dirty="0"/>
              <a:t>/software/</a:t>
            </a:r>
            <a:r>
              <a:rPr lang="en-US" dirty="0" err="1"/>
              <a:t>gnugo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834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MAX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MIN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MIN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MAX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209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461BF117-A5DF-E74D-8E26-46EF9B7D251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  <a:pattFill prst="smGri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5D8EA5-79E5-044E-85FC-D5BCFB18A3A4}"/>
                  </a:ext>
                </a:extLst>
              </p:cNvPr>
              <p:cNvSpPr/>
              <p:nvPr/>
            </p:nvSpPr>
            <p:spPr>
              <a:xfrm>
                <a:off x="5405173" y="3491992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5D8EA5-79E5-044E-85FC-D5BCFB18A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73" y="3491992"/>
                <a:ext cx="1149225" cy="707886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/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88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MAX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MIN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MIN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MAX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209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461BF117-A5DF-E74D-8E26-46EF9B7D251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  <a:pattFill prst="smGri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5D8EA5-79E5-044E-85FC-D5BCFB18A3A4}"/>
                  </a:ext>
                </a:extLst>
              </p:cNvPr>
              <p:cNvSpPr/>
              <p:nvPr/>
            </p:nvSpPr>
            <p:spPr>
              <a:xfrm>
                <a:off x="5405173" y="3491992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5D8EA5-79E5-044E-85FC-D5BCFB18A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73" y="3491992"/>
                <a:ext cx="958468" cy="707886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/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94BD7995-3A6C-C648-917A-3D4D1C62F2F5}"/>
              </a:ext>
            </a:extLst>
          </p:cNvPr>
          <p:cNvSpPr/>
          <p:nvPr/>
        </p:nvSpPr>
        <p:spPr>
          <a:xfrm>
            <a:off x="609227" y="4357688"/>
            <a:ext cx="4006109" cy="232189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D415925-258F-3249-9970-162518433D18}"/>
              </a:ext>
            </a:extLst>
          </p:cNvPr>
          <p:cNvSpPr/>
          <p:nvPr/>
        </p:nvSpPr>
        <p:spPr>
          <a:xfrm>
            <a:off x="5490802" y="3509958"/>
            <a:ext cx="840987" cy="347667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FF8AD8"/>
                    </a:solidFill>
                  </a:rPr>
                  <a:t>MIN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MIN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MAX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MIN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209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pattFill prst="smGrid">
            <a:fgClr>
              <a:srgbClr val="FF8AD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461BF117-A5DF-E74D-8E26-46EF9B7D251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/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94BD7995-3A6C-C648-917A-3D4D1C62F2F5}"/>
              </a:ext>
            </a:extLst>
          </p:cNvPr>
          <p:cNvSpPr/>
          <p:nvPr/>
        </p:nvSpPr>
        <p:spPr>
          <a:xfrm>
            <a:off x="609227" y="4357688"/>
            <a:ext cx="4006109" cy="232189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CBA63C9-8315-2645-A491-E2A9764C6330}"/>
              </a:ext>
            </a:extLst>
          </p:cNvPr>
          <p:cNvSpPr/>
          <p:nvPr/>
        </p:nvSpPr>
        <p:spPr>
          <a:xfrm>
            <a:off x="6090887" y="2581267"/>
            <a:ext cx="840987" cy="347667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MAX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MIN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MIN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MAX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209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pattFill prst="smGrid">
                <a:fgClr>
                  <a:srgbClr val="92D05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/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94BD7995-3A6C-C648-917A-3D4D1C62F2F5}"/>
              </a:ext>
            </a:extLst>
          </p:cNvPr>
          <p:cNvSpPr/>
          <p:nvPr/>
        </p:nvSpPr>
        <p:spPr>
          <a:xfrm>
            <a:off x="609227" y="2443159"/>
            <a:ext cx="4006109" cy="20574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C61268F-9DE5-7641-805A-3B7F0EB79C34}"/>
                  </a:ext>
                </a:extLst>
              </p:cNvPr>
              <p:cNvSpPr/>
              <p:nvPr/>
            </p:nvSpPr>
            <p:spPr>
              <a:xfrm>
                <a:off x="7529261" y="3430077"/>
                <a:ext cx="114922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C61268F-9DE5-7641-805A-3B7F0EB79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61" y="3430077"/>
                <a:ext cx="1149225" cy="707886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DD415925-258F-3249-9970-162518433D18}"/>
              </a:ext>
            </a:extLst>
          </p:cNvPr>
          <p:cNvSpPr/>
          <p:nvPr/>
        </p:nvSpPr>
        <p:spPr>
          <a:xfrm>
            <a:off x="7674114" y="3738561"/>
            <a:ext cx="886531" cy="408923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F3AC86-21B0-C84A-AA16-D96636219469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9160D6B-B86E-E246-AD78-5599890CB9F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6202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MAX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MIN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MIN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MAX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209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pattFill prst="smGrid">
                <a:fgClr>
                  <a:srgbClr val="92D05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/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BFEADA-555F-8D46-B2F2-4DEF4CE6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94BD7995-3A6C-C648-917A-3D4D1C62F2F5}"/>
              </a:ext>
            </a:extLst>
          </p:cNvPr>
          <p:cNvSpPr/>
          <p:nvPr/>
        </p:nvSpPr>
        <p:spPr>
          <a:xfrm>
            <a:off x="609227" y="2443159"/>
            <a:ext cx="4006109" cy="20574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C61268F-9DE5-7641-805A-3B7F0EB79C34}"/>
                  </a:ext>
                </a:extLst>
              </p:cNvPr>
              <p:cNvSpPr/>
              <p:nvPr/>
            </p:nvSpPr>
            <p:spPr>
              <a:xfrm>
                <a:off x="8215067" y="3430077"/>
                <a:ext cx="114922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C61268F-9DE5-7641-805A-3B7F0EB79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67" y="3430077"/>
                <a:ext cx="1149225" cy="707886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DD415925-258F-3249-9970-162518433D18}"/>
              </a:ext>
            </a:extLst>
          </p:cNvPr>
          <p:cNvSpPr/>
          <p:nvPr/>
        </p:nvSpPr>
        <p:spPr>
          <a:xfrm>
            <a:off x="8359920" y="3738561"/>
            <a:ext cx="886531" cy="408923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F3AC86-21B0-C84A-AA16-D96636219469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9160D6B-B86E-E246-AD78-5599890CB9F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BF7B1E1-95F5-6047-B3F0-3EBEA26D8CCA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CFB5150-2168-8748-9566-5CF2D466DE5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1865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MAX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MIN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MIN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MAX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209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  <a:pattFill prst="smGri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94BD7995-3A6C-C648-917A-3D4D1C62F2F5}"/>
              </a:ext>
            </a:extLst>
          </p:cNvPr>
          <p:cNvSpPr/>
          <p:nvPr/>
        </p:nvSpPr>
        <p:spPr>
          <a:xfrm>
            <a:off x="609227" y="4386268"/>
            <a:ext cx="4006109" cy="229331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D415925-258F-3249-9970-162518433D18}"/>
              </a:ext>
            </a:extLst>
          </p:cNvPr>
          <p:cNvSpPr/>
          <p:nvPr/>
        </p:nvSpPr>
        <p:spPr>
          <a:xfrm>
            <a:off x="8002728" y="813920"/>
            <a:ext cx="886531" cy="371748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F3AC86-21B0-C84A-AA16-D96636219469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9160D6B-B86E-E246-AD78-5599890CB9F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BF7B1E1-95F5-6047-B3F0-3EBEA26D8CCA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CFB5150-2168-8748-9566-5CF2D466DE5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3773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u="sng" dirty="0">
                    <a:solidFill>
                      <a:srgbClr val="FF8AD8"/>
                    </a:solidFill>
                  </a:rPr>
                  <a:t>MIN</a:t>
                </a:r>
                <a:r>
                  <a:rPr lang="en-US" dirty="0"/>
                  <a:t> node, then: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you realize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then prune all remaining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MAX will never let us reach this node.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.  MAX might still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), then MIN can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4233874" cy="5244248"/>
              </a:xfrm>
              <a:blipFill>
                <a:blip r:embed="rId2"/>
                <a:stretch>
                  <a:fillRect l="-2687" t="-966" r="-358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/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pattFill prst="smGrid">
                <a:fgClr>
                  <a:srgbClr val="FF8AD8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01" idx="3"/>
          </p:cNvCxnSpPr>
          <p:nvPr/>
        </p:nvCxnSpPr>
        <p:spPr>
          <a:xfrm>
            <a:off x="9186441" y="1432580"/>
            <a:ext cx="1965949" cy="983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94BD7995-3A6C-C648-917A-3D4D1C62F2F5}"/>
              </a:ext>
            </a:extLst>
          </p:cNvPr>
          <p:cNvSpPr/>
          <p:nvPr/>
        </p:nvSpPr>
        <p:spPr>
          <a:xfrm>
            <a:off x="693578" y="2428870"/>
            <a:ext cx="3836030" cy="1985968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CBA63C9-8315-2645-A491-E2A9764C6330}"/>
              </a:ext>
            </a:extLst>
          </p:cNvPr>
          <p:cNvSpPr/>
          <p:nvPr/>
        </p:nvSpPr>
        <p:spPr>
          <a:xfrm>
            <a:off x="8105435" y="2324088"/>
            <a:ext cx="840987" cy="347667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743241B-724A-BA45-A6A8-69964211DF1A}"/>
                  </a:ext>
                </a:extLst>
              </p:cNvPr>
              <p:cNvSpPr/>
              <p:nvPr/>
            </p:nvSpPr>
            <p:spPr>
              <a:xfrm>
                <a:off x="8038847" y="2282307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743241B-724A-BA45-A6A8-69964211D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847" y="2282307"/>
                <a:ext cx="958468" cy="707886"/>
              </a:xfrm>
              <a:prstGeom prst="rect">
                <a:avLst/>
              </a:prstGeom>
              <a:blipFill>
                <a:blip r:embed="rId7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841BEABA-1D94-F44C-9721-8AA3BAF87517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FD709-D782-2741-AD41-5380F288518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D90EC88-0489-DC4E-BF15-6A1A07B1A976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B56D76-1F71-3948-99BD-004170AE3DB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8CE254-FD42-9942-B209-62D6B5F9664B}"/>
              </a:ext>
            </a:extLst>
          </p:cNvPr>
          <p:cNvSpPr/>
          <p:nvPr/>
        </p:nvSpPr>
        <p:spPr>
          <a:xfrm>
            <a:off x="9028048" y="31109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D55EC0E-D949-6D4B-8F46-7D2E6CF2B813}"/>
              </a:ext>
            </a:extLst>
          </p:cNvPr>
          <p:cNvSpPr/>
          <p:nvPr/>
        </p:nvSpPr>
        <p:spPr>
          <a:xfrm>
            <a:off x="9466199" y="31347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CCB11A-17B1-2B42-8CAA-3E139A528140}"/>
              </a:ext>
            </a:extLst>
          </p:cNvPr>
          <p:cNvSpPr/>
          <p:nvPr/>
        </p:nvSpPr>
        <p:spPr>
          <a:xfrm>
            <a:off x="10015207" y="2319322"/>
            <a:ext cx="840987" cy="347667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319EB87-279C-C944-BBB2-B97FB688B43C}"/>
                  </a:ext>
                </a:extLst>
              </p:cNvPr>
              <p:cNvSpPr/>
              <p:nvPr/>
            </p:nvSpPr>
            <p:spPr>
              <a:xfrm>
                <a:off x="9948619" y="2277541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319EB87-279C-C944-BBB2-B97FB688B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619" y="2277541"/>
                <a:ext cx="958468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/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pattFill prst="smGrid">
                <a:fgClr>
                  <a:srgbClr val="FF8AD8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A4CF3-7B57-BC4D-889D-5585937A18A6}"/>
              </a:ext>
            </a:extLst>
          </p:cNvPr>
          <p:cNvCxnSpPr>
            <a:cxnSpLocks/>
            <a:stCxn id="101" idx="0"/>
            <a:endCxn id="139" idx="0"/>
          </p:cNvCxnSpPr>
          <p:nvPr/>
        </p:nvCxnSpPr>
        <p:spPr>
          <a:xfrm>
            <a:off x="11152390" y="2872780"/>
            <a:ext cx="24770" cy="7505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3128FB6-90BF-1948-8C58-AC1242EBE847}"/>
              </a:ext>
            </a:extLst>
          </p:cNvPr>
          <p:cNvCxnSpPr>
            <a:cxnSpLocks/>
            <a:stCxn id="101" idx="0"/>
            <a:endCxn id="141" idx="0"/>
          </p:cNvCxnSpPr>
          <p:nvPr/>
        </p:nvCxnSpPr>
        <p:spPr>
          <a:xfrm>
            <a:off x="11152390" y="2872780"/>
            <a:ext cx="658184" cy="7553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D05E379-7729-564A-9217-0C344FC819A1}"/>
              </a:ext>
            </a:extLst>
          </p:cNvPr>
          <p:cNvSpPr/>
          <p:nvPr/>
        </p:nvSpPr>
        <p:spPr>
          <a:xfrm>
            <a:off x="11009243" y="31204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89824A-091F-4041-BD74-8FE480AA19CA}"/>
              </a:ext>
            </a:extLst>
          </p:cNvPr>
          <p:cNvSpPr/>
          <p:nvPr/>
        </p:nvSpPr>
        <p:spPr>
          <a:xfrm>
            <a:off x="11447394" y="31443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7093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 fontScale="90000"/>
          </a:bodyPr>
          <a:lstStyle/>
          <a:p>
            <a:r>
              <a:rPr lang="en-US" dirty="0"/>
              <a:t>Optimum node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00DF-D2CA-2B47-BBE3-3A350C11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9" y="1435332"/>
            <a:ext cx="5556362" cy="52442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Imagine you had an oracle, who could tell you which node to evaluate first.  Which one should you evaluate first?</a:t>
            </a:r>
          </a:p>
          <a:p>
            <a:pPr>
              <a:lnSpc>
                <a:spcPct val="110000"/>
              </a:lnSpc>
            </a:pPr>
            <a:r>
              <a:rPr lang="en-US" dirty="0"/>
              <a:t>Children of MAX nodes: evaluate the highest-value child first.</a:t>
            </a:r>
          </a:p>
          <a:p>
            <a:pPr>
              <a:lnSpc>
                <a:spcPct val="110000"/>
              </a:lnSpc>
            </a:pPr>
            <a:r>
              <a:rPr lang="en-US" dirty="0"/>
              <a:t>Children of MIN nodes: evaluate the lowest-value child first.</a:t>
            </a:r>
          </a:p>
        </p:txBody>
      </p:sp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/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01" idx="3"/>
          </p:cNvCxnSpPr>
          <p:nvPr/>
        </p:nvCxnSpPr>
        <p:spPr>
          <a:xfrm>
            <a:off x="9186441" y="1432580"/>
            <a:ext cx="1965949" cy="983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841BEABA-1D94-F44C-9721-8AA3BAF87517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FD709-D782-2741-AD41-5380F288518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D90EC88-0489-DC4E-BF15-6A1A07B1A976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B56D76-1F71-3948-99BD-004170AE3DB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8CE254-FD42-9942-B209-62D6B5F9664B}"/>
              </a:ext>
            </a:extLst>
          </p:cNvPr>
          <p:cNvSpPr/>
          <p:nvPr/>
        </p:nvSpPr>
        <p:spPr>
          <a:xfrm>
            <a:off x="9028048" y="31109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D55EC0E-D949-6D4B-8F46-7D2E6CF2B813}"/>
              </a:ext>
            </a:extLst>
          </p:cNvPr>
          <p:cNvSpPr/>
          <p:nvPr/>
        </p:nvSpPr>
        <p:spPr>
          <a:xfrm>
            <a:off x="9466199" y="31347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/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A4CF3-7B57-BC4D-889D-5585937A18A6}"/>
              </a:ext>
            </a:extLst>
          </p:cNvPr>
          <p:cNvCxnSpPr>
            <a:cxnSpLocks/>
            <a:stCxn id="101" idx="0"/>
            <a:endCxn id="139" idx="0"/>
          </p:cNvCxnSpPr>
          <p:nvPr/>
        </p:nvCxnSpPr>
        <p:spPr>
          <a:xfrm>
            <a:off x="11152390" y="2872780"/>
            <a:ext cx="24770" cy="7505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3128FB6-90BF-1948-8C58-AC1242EBE847}"/>
              </a:ext>
            </a:extLst>
          </p:cNvPr>
          <p:cNvCxnSpPr>
            <a:cxnSpLocks/>
            <a:stCxn id="101" idx="0"/>
            <a:endCxn id="141" idx="0"/>
          </p:cNvCxnSpPr>
          <p:nvPr/>
        </p:nvCxnSpPr>
        <p:spPr>
          <a:xfrm>
            <a:off x="11152390" y="2872780"/>
            <a:ext cx="658184" cy="7553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D05E379-7729-564A-9217-0C344FC819A1}"/>
              </a:ext>
            </a:extLst>
          </p:cNvPr>
          <p:cNvSpPr/>
          <p:nvPr/>
        </p:nvSpPr>
        <p:spPr>
          <a:xfrm>
            <a:off x="11009243" y="31204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89824A-091F-4041-BD74-8FE480AA19CA}"/>
              </a:ext>
            </a:extLst>
          </p:cNvPr>
          <p:cNvSpPr/>
          <p:nvPr/>
        </p:nvSpPr>
        <p:spPr>
          <a:xfrm>
            <a:off x="11447394" y="31443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3361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Complexity of alpha-beta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nodes are optimally ordered, then 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we evaluate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children of its first child.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 first child of each of its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children.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Total complexity: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per </a:t>
                </a:r>
                <a:r>
                  <a:rPr lang="en-US" b="1" i="1" u="sng" dirty="0"/>
                  <a:t>two</a:t>
                </a:r>
                <a:r>
                  <a:rPr lang="en-US" dirty="0"/>
                  <a:t> levels. 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levels, total complexity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  <a:blipFill>
                <a:blip r:embed="rId2"/>
                <a:stretch>
                  <a:fillRect l="-2050" t="-725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/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01" idx="3"/>
          </p:cNvCxnSpPr>
          <p:nvPr/>
        </p:nvCxnSpPr>
        <p:spPr>
          <a:xfrm>
            <a:off x="9186441" y="1432580"/>
            <a:ext cx="1965949" cy="983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841BEABA-1D94-F44C-9721-8AA3BAF87517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FD709-D782-2741-AD41-5380F288518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D90EC88-0489-DC4E-BF15-6A1A07B1A976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B56D76-1F71-3948-99BD-004170AE3DB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8CE254-FD42-9942-B209-62D6B5F9664B}"/>
              </a:ext>
            </a:extLst>
          </p:cNvPr>
          <p:cNvSpPr/>
          <p:nvPr/>
        </p:nvSpPr>
        <p:spPr>
          <a:xfrm>
            <a:off x="9028048" y="31109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D55EC0E-D949-6D4B-8F46-7D2E6CF2B813}"/>
              </a:ext>
            </a:extLst>
          </p:cNvPr>
          <p:cNvSpPr/>
          <p:nvPr/>
        </p:nvSpPr>
        <p:spPr>
          <a:xfrm>
            <a:off x="9466199" y="31347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/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A4CF3-7B57-BC4D-889D-5585937A18A6}"/>
              </a:ext>
            </a:extLst>
          </p:cNvPr>
          <p:cNvCxnSpPr>
            <a:cxnSpLocks/>
            <a:stCxn id="101" idx="0"/>
            <a:endCxn id="139" idx="0"/>
          </p:cNvCxnSpPr>
          <p:nvPr/>
        </p:nvCxnSpPr>
        <p:spPr>
          <a:xfrm>
            <a:off x="11152390" y="2872780"/>
            <a:ext cx="24770" cy="7505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3128FB6-90BF-1948-8C58-AC1242EBE847}"/>
              </a:ext>
            </a:extLst>
          </p:cNvPr>
          <p:cNvCxnSpPr>
            <a:cxnSpLocks/>
            <a:stCxn id="101" idx="0"/>
            <a:endCxn id="141" idx="0"/>
          </p:cNvCxnSpPr>
          <p:nvPr/>
        </p:nvCxnSpPr>
        <p:spPr>
          <a:xfrm>
            <a:off x="11152390" y="2872780"/>
            <a:ext cx="658184" cy="7553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D05E379-7729-564A-9217-0C344FC819A1}"/>
              </a:ext>
            </a:extLst>
          </p:cNvPr>
          <p:cNvSpPr/>
          <p:nvPr/>
        </p:nvSpPr>
        <p:spPr>
          <a:xfrm>
            <a:off x="11009243" y="31204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89824A-091F-4041-BD74-8FE480AA19CA}"/>
              </a:ext>
            </a:extLst>
          </p:cNvPr>
          <p:cNvSpPr/>
          <p:nvPr/>
        </p:nvSpPr>
        <p:spPr>
          <a:xfrm>
            <a:off x="11447394" y="31443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3F3331-26D4-5B48-A669-5AC0C89C4185}"/>
              </a:ext>
            </a:extLst>
          </p:cNvPr>
          <p:cNvSpPr/>
          <p:nvPr/>
        </p:nvSpPr>
        <p:spPr>
          <a:xfrm>
            <a:off x="6170528" y="5682748"/>
            <a:ext cx="5937225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Evaluated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9C39F0-C63E-804F-84DA-FA01B1D12D07}"/>
              </a:ext>
            </a:extLst>
          </p:cNvPr>
          <p:cNvCxnSpPr>
            <a:cxnSpLocks/>
          </p:cNvCxnSpPr>
          <p:nvPr/>
        </p:nvCxnSpPr>
        <p:spPr>
          <a:xfrm flipV="1">
            <a:off x="6367811" y="512046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AE90F86-1D01-044F-94FB-92214B3D6907}"/>
              </a:ext>
            </a:extLst>
          </p:cNvPr>
          <p:cNvCxnSpPr>
            <a:cxnSpLocks/>
          </p:cNvCxnSpPr>
          <p:nvPr/>
        </p:nvCxnSpPr>
        <p:spPr>
          <a:xfrm flipV="1">
            <a:off x="6605938" y="5129990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33526B-2C54-0A4E-A91B-20C14A9D73A1}"/>
              </a:ext>
            </a:extLst>
          </p:cNvPr>
          <p:cNvCxnSpPr>
            <a:cxnSpLocks/>
          </p:cNvCxnSpPr>
          <p:nvPr/>
        </p:nvCxnSpPr>
        <p:spPr>
          <a:xfrm flipV="1">
            <a:off x="6829778" y="5110938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49279A-CEA7-9E4C-A6E4-F7B82FF9EA3C}"/>
              </a:ext>
            </a:extLst>
          </p:cNvPr>
          <p:cNvCxnSpPr>
            <a:cxnSpLocks/>
          </p:cNvCxnSpPr>
          <p:nvPr/>
        </p:nvCxnSpPr>
        <p:spPr>
          <a:xfrm flipV="1">
            <a:off x="7039330" y="513474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CBCE5C0-5FC8-6D45-99B5-7A5E0B1B4799}"/>
              </a:ext>
            </a:extLst>
          </p:cNvPr>
          <p:cNvCxnSpPr>
            <a:cxnSpLocks/>
          </p:cNvCxnSpPr>
          <p:nvPr/>
        </p:nvCxnSpPr>
        <p:spPr>
          <a:xfrm flipV="1">
            <a:off x="7677506" y="511569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23933C-2D48-AD4E-BC37-4768CC88E81F}"/>
              </a:ext>
            </a:extLst>
          </p:cNvPr>
          <p:cNvCxnSpPr>
            <a:cxnSpLocks/>
          </p:cNvCxnSpPr>
          <p:nvPr/>
        </p:nvCxnSpPr>
        <p:spPr>
          <a:xfrm flipV="1">
            <a:off x="8344260" y="512521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1452E43-F7A0-634A-959C-8A1879C03F89}"/>
              </a:ext>
            </a:extLst>
          </p:cNvPr>
          <p:cNvCxnSpPr>
            <a:cxnSpLocks/>
          </p:cNvCxnSpPr>
          <p:nvPr/>
        </p:nvCxnSpPr>
        <p:spPr>
          <a:xfrm flipV="1">
            <a:off x="8568100" y="5120453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74C8CB5-6887-2349-8B25-58D91C0BA32A}"/>
              </a:ext>
            </a:extLst>
          </p:cNvPr>
          <p:cNvCxnSpPr>
            <a:cxnSpLocks/>
          </p:cNvCxnSpPr>
          <p:nvPr/>
        </p:nvCxnSpPr>
        <p:spPr>
          <a:xfrm flipV="1">
            <a:off x="8820516" y="5129976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439BC1-59D8-4D42-8ACA-9DBC17D11CC0}"/>
              </a:ext>
            </a:extLst>
          </p:cNvPr>
          <p:cNvCxnSpPr>
            <a:cxnSpLocks/>
          </p:cNvCxnSpPr>
          <p:nvPr/>
        </p:nvCxnSpPr>
        <p:spPr>
          <a:xfrm flipV="1">
            <a:off x="10301653" y="5110922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ECAAB2-EB3D-C643-9AA6-C41AE5B24DE5}"/>
              </a:ext>
            </a:extLst>
          </p:cNvPr>
          <p:cNvCxnSpPr>
            <a:cxnSpLocks/>
          </p:cNvCxnSpPr>
          <p:nvPr/>
        </p:nvCxnSpPr>
        <p:spPr>
          <a:xfrm flipV="1">
            <a:off x="10511205" y="512044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5B96E73-7A73-FE41-9954-FDE180F25836}"/>
              </a:ext>
            </a:extLst>
          </p:cNvPr>
          <p:cNvCxnSpPr>
            <a:cxnSpLocks/>
          </p:cNvCxnSpPr>
          <p:nvPr/>
        </p:nvCxnSpPr>
        <p:spPr>
          <a:xfrm flipV="1">
            <a:off x="10749333" y="512996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6930917" cy="906114"/>
          </a:xfrm>
        </p:spPr>
        <p:txBody>
          <a:bodyPr>
            <a:normAutofit/>
          </a:bodyPr>
          <a:lstStyle/>
          <a:p>
            <a:r>
              <a:rPr lang="en-US" b="1" i="1" u="sng" dirty="0"/>
              <a:t>Optimal node ordering???!!!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00DF-D2CA-2B47-BBE3-3A350C11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9" y="1435332"/>
            <a:ext cx="5556362" cy="52442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How on Earth can we decide which child to evaluate first?</a:t>
            </a:r>
          </a:p>
          <a:p>
            <a:pPr>
              <a:lnSpc>
                <a:spcPct val="110000"/>
              </a:lnSpc>
            </a:pPr>
            <a:r>
              <a:rPr lang="en-US" dirty="0"/>
              <a:t>“Children of MAX nodes: evaluate the highest-value child first.”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But if we knew which one had the highest value, we wouldn’t need to search the tree!  We would already know the optimal move!</a:t>
            </a:r>
          </a:p>
        </p:txBody>
      </p:sp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/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01" idx="3"/>
          </p:cNvCxnSpPr>
          <p:nvPr/>
        </p:nvCxnSpPr>
        <p:spPr>
          <a:xfrm>
            <a:off x="9186441" y="1432580"/>
            <a:ext cx="1965949" cy="983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841BEABA-1D94-F44C-9721-8AA3BAF87517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FD709-D782-2741-AD41-5380F288518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D90EC88-0489-DC4E-BF15-6A1A07B1A976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B56D76-1F71-3948-99BD-004170AE3DB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8CE254-FD42-9942-B209-62D6B5F9664B}"/>
              </a:ext>
            </a:extLst>
          </p:cNvPr>
          <p:cNvSpPr/>
          <p:nvPr/>
        </p:nvSpPr>
        <p:spPr>
          <a:xfrm>
            <a:off x="9028048" y="31109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D55EC0E-D949-6D4B-8F46-7D2E6CF2B813}"/>
              </a:ext>
            </a:extLst>
          </p:cNvPr>
          <p:cNvSpPr/>
          <p:nvPr/>
        </p:nvSpPr>
        <p:spPr>
          <a:xfrm>
            <a:off x="9466199" y="31347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/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A4CF3-7B57-BC4D-889D-5585937A18A6}"/>
              </a:ext>
            </a:extLst>
          </p:cNvPr>
          <p:cNvCxnSpPr>
            <a:cxnSpLocks/>
            <a:stCxn id="101" idx="0"/>
            <a:endCxn id="139" idx="0"/>
          </p:cNvCxnSpPr>
          <p:nvPr/>
        </p:nvCxnSpPr>
        <p:spPr>
          <a:xfrm>
            <a:off x="11152390" y="2872780"/>
            <a:ext cx="24770" cy="7505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3128FB6-90BF-1948-8C58-AC1242EBE847}"/>
              </a:ext>
            </a:extLst>
          </p:cNvPr>
          <p:cNvCxnSpPr>
            <a:cxnSpLocks/>
            <a:stCxn id="101" idx="0"/>
            <a:endCxn id="141" idx="0"/>
          </p:cNvCxnSpPr>
          <p:nvPr/>
        </p:nvCxnSpPr>
        <p:spPr>
          <a:xfrm>
            <a:off x="11152390" y="2872780"/>
            <a:ext cx="658184" cy="7553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D05E379-7729-564A-9217-0C344FC819A1}"/>
              </a:ext>
            </a:extLst>
          </p:cNvPr>
          <p:cNvSpPr/>
          <p:nvPr/>
        </p:nvSpPr>
        <p:spPr>
          <a:xfrm>
            <a:off x="11009243" y="31204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89824A-091F-4041-BD74-8FE480AA19CA}"/>
              </a:ext>
            </a:extLst>
          </p:cNvPr>
          <p:cNvSpPr/>
          <p:nvPr/>
        </p:nvSpPr>
        <p:spPr>
          <a:xfrm>
            <a:off x="11447394" y="31443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3F3331-26D4-5B48-A669-5AC0C89C4185}"/>
              </a:ext>
            </a:extLst>
          </p:cNvPr>
          <p:cNvSpPr/>
          <p:nvPr/>
        </p:nvSpPr>
        <p:spPr>
          <a:xfrm>
            <a:off x="6170528" y="5682748"/>
            <a:ext cx="5937225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Evaluated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9C39F0-C63E-804F-84DA-FA01B1D12D07}"/>
              </a:ext>
            </a:extLst>
          </p:cNvPr>
          <p:cNvCxnSpPr>
            <a:cxnSpLocks/>
          </p:cNvCxnSpPr>
          <p:nvPr/>
        </p:nvCxnSpPr>
        <p:spPr>
          <a:xfrm flipV="1">
            <a:off x="6367811" y="512046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AE90F86-1D01-044F-94FB-92214B3D6907}"/>
              </a:ext>
            </a:extLst>
          </p:cNvPr>
          <p:cNvCxnSpPr>
            <a:cxnSpLocks/>
          </p:cNvCxnSpPr>
          <p:nvPr/>
        </p:nvCxnSpPr>
        <p:spPr>
          <a:xfrm flipV="1">
            <a:off x="6605938" y="5129990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33526B-2C54-0A4E-A91B-20C14A9D73A1}"/>
              </a:ext>
            </a:extLst>
          </p:cNvPr>
          <p:cNvCxnSpPr>
            <a:cxnSpLocks/>
          </p:cNvCxnSpPr>
          <p:nvPr/>
        </p:nvCxnSpPr>
        <p:spPr>
          <a:xfrm flipV="1">
            <a:off x="6829778" y="5110938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49279A-CEA7-9E4C-A6E4-F7B82FF9EA3C}"/>
              </a:ext>
            </a:extLst>
          </p:cNvPr>
          <p:cNvCxnSpPr>
            <a:cxnSpLocks/>
          </p:cNvCxnSpPr>
          <p:nvPr/>
        </p:nvCxnSpPr>
        <p:spPr>
          <a:xfrm flipV="1">
            <a:off x="7039330" y="513474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CBCE5C0-5FC8-6D45-99B5-7A5E0B1B4799}"/>
              </a:ext>
            </a:extLst>
          </p:cNvPr>
          <p:cNvCxnSpPr>
            <a:cxnSpLocks/>
          </p:cNvCxnSpPr>
          <p:nvPr/>
        </p:nvCxnSpPr>
        <p:spPr>
          <a:xfrm flipV="1">
            <a:off x="7677506" y="511569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23933C-2D48-AD4E-BC37-4768CC88E81F}"/>
              </a:ext>
            </a:extLst>
          </p:cNvPr>
          <p:cNvCxnSpPr>
            <a:cxnSpLocks/>
          </p:cNvCxnSpPr>
          <p:nvPr/>
        </p:nvCxnSpPr>
        <p:spPr>
          <a:xfrm flipV="1">
            <a:off x="8344260" y="512521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1452E43-F7A0-634A-959C-8A1879C03F89}"/>
              </a:ext>
            </a:extLst>
          </p:cNvPr>
          <p:cNvCxnSpPr>
            <a:cxnSpLocks/>
          </p:cNvCxnSpPr>
          <p:nvPr/>
        </p:nvCxnSpPr>
        <p:spPr>
          <a:xfrm flipV="1">
            <a:off x="8568100" y="5120453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74C8CB5-6887-2349-8B25-58D91C0BA32A}"/>
              </a:ext>
            </a:extLst>
          </p:cNvPr>
          <p:cNvCxnSpPr>
            <a:cxnSpLocks/>
          </p:cNvCxnSpPr>
          <p:nvPr/>
        </p:nvCxnSpPr>
        <p:spPr>
          <a:xfrm flipV="1">
            <a:off x="8820516" y="5129976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439BC1-59D8-4D42-8ACA-9DBC17D11CC0}"/>
              </a:ext>
            </a:extLst>
          </p:cNvPr>
          <p:cNvCxnSpPr>
            <a:cxnSpLocks/>
          </p:cNvCxnSpPr>
          <p:nvPr/>
        </p:nvCxnSpPr>
        <p:spPr>
          <a:xfrm flipV="1">
            <a:off x="10301653" y="5110922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ECAAB2-EB3D-C643-9AA6-C41AE5B24DE5}"/>
              </a:ext>
            </a:extLst>
          </p:cNvPr>
          <p:cNvCxnSpPr>
            <a:cxnSpLocks/>
          </p:cNvCxnSpPr>
          <p:nvPr/>
        </p:nvCxnSpPr>
        <p:spPr>
          <a:xfrm flipV="1">
            <a:off x="10511205" y="512044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5B96E73-7A73-FE41-9954-FDE180F25836}"/>
              </a:ext>
            </a:extLst>
          </p:cNvPr>
          <p:cNvCxnSpPr>
            <a:cxnSpLocks/>
          </p:cNvCxnSpPr>
          <p:nvPr/>
        </p:nvCxnSpPr>
        <p:spPr>
          <a:xfrm flipV="1">
            <a:off x="10749333" y="512996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9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F053-FBF4-1344-9586-4417E907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minimax and alpha-beta</a:t>
            </a:r>
          </a:p>
          <a:p>
            <a:r>
              <a:rPr lang="en-US" dirty="0"/>
              <a:t>Move ordering: policy network</a:t>
            </a:r>
          </a:p>
          <a:p>
            <a:r>
              <a:rPr lang="en-US" dirty="0"/>
              <a:t>Evaluation function: value network</a:t>
            </a:r>
          </a:p>
          <a:p>
            <a:r>
              <a:rPr lang="en-US" dirty="0"/>
              <a:t>Training the value network</a:t>
            </a:r>
          </a:p>
          <a:p>
            <a:pPr lvl="1"/>
            <a:r>
              <a:rPr lang="en-US" dirty="0"/>
              <a:t>Exact training: endgames</a:t>
            </a:r>
          </a:p>
          <a:p>
            <a:pPr lvl="1"/>
            <a:r>
              <a:rPr lang="en-US" dirty="0"/>
              <a:t>Stochastic training: Monte Carlo tree search</a:t>
            </a:r>
          </a:p>
          <a:p>
            <a:r>
              <a:rPr lang="en-US" dirty="0"/>
              <a:t>Case study: </a:t>
            </a:r>
            <a:r>
              <a:rPr lang="en-US" dirty="0" err="1"/>
              <a:t>alphago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F053-FBF4-1344-9586-4417E907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minimax and alpha-beta</a:t>
            </a:r>
          </a:p>
          <a:p>
            <a:r>
              <a:rPr lang="en-US" dirty="0"/>
              <a:t>Move ordering: policy network</a:t>
            </a:r>
          </a:p>
          <a:p>
            <a:r>
              <a:rPr lang="en-US" dirty="0"/>
              <a:t>Evaluation function: value network</a:t>
            </a:r>
          </a:p>
          <a:p>
            <a:r>
              <a:rPr lang="en-US" dirty="0"/>
              <a:t>Training the value network</a:t>
            </a:r>
          </a:p>
          <a:p>
            <a:pPr lvl="1"/>
            <a:r>
              <a:rPr lang="en-US" dirty="0"/>
              <a:t>Exact training: endgames</a:t>
            </a:r>
          </a:p>
          <a:p>
            <a:pPr lvl="1"/>
            <a:r>
              <a:rPr lang="en-US" dirty="0"/>
              <a:t>Stochastic training: Monte Carlo tree search</a:t>
            </a:r>
          </a:p>
          <a:p>
            <a:r>
              <a:rPr lang="en-US" dirty="0"/>
              <a:t>Case study: </a:t>
            </a:r>
            <a:r>
              <a:rPr lang="en-US" dirty="0" err="1"/>
              <a:t>alphago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1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6930917" cy="906114"/>
          </a:xfrm>
        </p:spPr>
        <p:txBody>
          <a:bodyPr>
            <a:normAutofit/>
          </a:bodyPr>
          <a:lstStyle/>
          <a:p>
            <a:r>
              <a:rPr lang="en-US" b="1" i="1" u="sng" dirty="0"/>
              <a:t>Optimal node ordering???!!!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11571711" cy="52442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If we knew which child had the highest value, we wouldn’t need to search the tree!  We would already know the optimal move!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Solution: train a policy network,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11571711" cy="5244248"/>
              </a:xfrm>
              <a:blipFill>
                <a:blip r:embed="rId2"/>
                <a:stretch>
                  <a:fillRect l="-768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76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11152151" cy="906114"/>
          </a:xfrm>
        </p:spPr>
        <p:txBody>
          <a:bodyPr>
            <a:normAutofit/>
          </a:bodyPr>
          <a:lstStyle/>
          <a:p>
            <a:r>
              <a:rPr lang="en-US" dirty="0"/>
              <a:t>Policy networks for two-player games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example, the game of Go: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(state) is a vector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19=361</m:t>
                    </m:r>
                  </m:oMath>
                </a14:m>
                <a:r>
                  <a:rPr lang="en-US" dirty="0"/>
                  <a:t> positions, each of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1=</m:t>
                    </m:r>
                  </m:oMath>
                </a14:m>
                <a:r>
                  <a:rPr lang="en-US" dirty="0"/>
                  <a:t>black (MAX),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−1=</m:t>
                    </m:r>
                  </m:oMath>
                </a14:m>
                <a:r>
                  <a:rPr lang="en-US" dirty="0"/>
                  <a:t>white (MIN),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0=</m:t>
                    </m:r>
                  </m:oMath>
                </a14:m>
                <a:r>
                  <a:rPr lang="en-US" dirty="0"/>
                  <a:t>empty.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(action) is the next move = position on the board to place the next stone.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Neural net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probability that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best move for MAX/MIN,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𝑀𝐴𝑋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𝑀𝐴𝑋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  <a:blipFill>
                <a:blip r:embed="rId2"/>
                <a:stretch>
                  <a:fillRect l="-1367" t="-966" r="-58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63C23D-77B2-2242-989F-C2FE0E461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0" y="1178932"/>
            <a:ext cx="4982747" cy="4982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22AFA2-1B6A-334E-B403-3C1A174C3728}"/>
              </a:ext>
            </a:extLst>
          </p:cNvPr>
          <p:cNvSpPr/>
          <p:nvPr/>
        </p:nvSpPr>
        <p:spPr>
          <a:xfrm>
            <a:off x="7497091" y="6173285"/>
            <a:ext cx="375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Snapshot of a </a:t>
            </a:r>
            <a:r>
              <a:rPr lang="en-US" dirty="0" err="1"/>
              <a:t>gnugo</a:t>
            </a:r>
            <a:r>
              <a:rPr lang="en-US" dirty="0"/>
              <a:t> game,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www.gnu.org</a:t>
            </a:r>
            <a:r>
              <a:rPr lang="en-US" dirty="0"/>
              <a:t>/software/</a:t>
            </a:r>
            <a:r>
              <a:rPr lang="en-US" dirty="0" err="1"/>
              <a:t>gnugo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3282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10738180" cy="906114"/>
          </a:xfrm>
        </p:spPr>
        <p:txBody>
          <a:bodyPr>
            <a:normAutofit/>
          </a:bodyPr>
          <a:lstStyle/>
          <a:p>
            <a:r>
              <a:rPr lang="en-US" dirty="0"/>
              <a:t>Optimal node ordering using a policy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How on Earth can we decide which child to evaluate first?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Children of MIN nodes: child with highest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(=probability that this node will be evaluated to have the highest value).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Children of MAX nodes: child with highest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(= probability that this node will be evaluated to have the lowest value).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  <a:blipFill>
                <a:blip r:embed="rId2"/>
                <a:stretch>
                  <a:fillRect l="-1595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EBEDD8-03D6-8746-A6C3-B824D7CD0E17}"/>
              </a:ext>
            </a:extLst>
          </p:cNvPr>
          <p:cNvCxnSpPr>
            <a:cxnSpLocks/>
          </p:cNvCxnSpPr>
          <p:nvPr/>
        </p:nvCxnSpPr>
        <p:spPr>
          <a:xfrm flipV="1">
            <a:off x="4743450" y="2671763"/>
            <a:ext cx="2267308" cy="47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614A97F2-8669-D740-B6CA-04DF6A72540A}"/>
              </a:ext>
            </a:extLst>
          </p:cNvPr>
          <p:cNvCxnSpPr>
            <a:cxnSpLocks/>
          </p:cNvCxnSpPr>
          <p:nvPr/>
        </p:nvCxnSpPr>
        <p:spPr>
          <a:xfrm flipV="1">
            <a:off x="5145186" y="3986192"/>
            <a:ext cx="1187093" cy="58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riangle 114">
            <a:extLst>
              <a:ext uri="{FF2B5EF4-FFF2-40B4-BE49-F238E27FC236}">
                <a16:creationId xmlns:a16="http://schemas.microsoft.com/office/drawing/2014/main" id="{601EDD4E-CB4D-8643-BB3A-B288580E0512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6" name="Triangle 115">
            <a:extLst>
              <a:ext uri="{FF2B5EF4-FFF2-40B4-BE49-F238E27FC236}">
                <a16:creationId xmlns:a16="http://schemas.microsoft.com/office/drawing/2014/main" id="{BCD2B684-A044-BA47-AC55-90183CA7A8A9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7" name="Triangle 116">
            <a:extLst>
              <a:ext uri="{FF2B5EF4-FFF2-40B4-BE49-F238E27FC236}">
                <a16:creationId xmlns:a16="http://schemas.microsoft.com/office/drawing/2014/main" id="{9BFCA958-3F28-B342-B843-EB0059A0B5EF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8" name="Triangle 117">
            <a:extLst>
              <a:ext uri="{FF2B5EF4-FFF2-40B4-BE49-F238E27FC236}">
                <a16:creationId xmlns:a16="http://schemas.microsoft.com/office/drawing/2014/main" id="{6FB2B0C0-F2ED-564A-A6F7-142389EB55AA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9" name="Triangle 118">
            <a:extLst>
              <a:ext uri="{FF2B5EF4-FFF2-40B4-BE49-F238E27FC236}">
                <a16:creationId xmlns:a16="http://schemas.microsoft.com/office/drawing/2014/main" id="{BD61D9E6-E63F-BE45-941F-8D850C1D0334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Triangle 119">
            <a:extLst>
              <a:ext uri="{FF2B5EF4-FFF2-40B4-BE49-F238E27FC236}">
                <a16:creationId xmlns:a16="http://schemas.microsoft.com/office/drawing/2014/main" id="{59751884-B696-8249-A4FA-1FF74A1864F4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1" name="Triangle 120">
            <a:extLst>
              <a:ext uri="{FF2B5EF4-FFF2-40B4-BE49-F238E27FC236}">
                <a16:creationId xmlns:a16="http://schemas.microsoft.com/office/drawing/2014/main" id="{42830B7D-6EF4-8C40-A620-AE7B3279EBCC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2" name="Triangle 121">
            <a:extLst>
              <a:ext uri="{FF2B5EF4-FFF2-40B4-BE49-F238E27FC236}">
                <a16:creationId xmlns:a16="http://schemas.microsoft.com/office/drawing/2014/main" id="{8744B7E8-0E44-EC4A-910B-ACBE52771C8D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3" name="Triangle 122">
            <a:extLst>
              <a:ext uri="{FF2B5EF4-FFF2-40B4-BE49-F238E27FC236}">
                <a16:creationId xmlns:a16="http://schemas.microsoft.com/office/drawing/2014/main" id="{45B01241-AC00-424F-A255-9F43C77DDE20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4" name="Triangle 123">
            <a:extLst>
              <a:ext uri="{FF2B5EF4-FFF2-40B4-BE49-F238E27FC236}">
                <a16:creationId xmlns:a16="http://schemas.microsoft.com/office/drawing/2014/main" id="{A382DB10-A83B-9F4C-8300-9DD388053FE5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5" name="Triangle 124">
            <a:extLst>
              <a:ext uri="{FF2B5EF4-FFF2-40B4-BE49-F238E27FC236}">
                <a16:creationId xmlns:a16="http://schemas.microsoft.com/office/drawing/2014/main" id="{4D79FE48-DC3C-7142-A983-6A294DD841C6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6" name="Triangle 125">
            <a:extLst>
              <a:ext uri="{FF2B5EF4-FFF2-40B4-BE49-F238E27FC236}">
                <a16:creationId xmlns:a16="http://schemas.microsoft.com/office/drawing/2014/main" id="{AEAFBDF1-A63E-6947-9880-753F2F820A23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7" name="Triangle 126">
            <a:extLst>
              <a:ext uri="{FF2B5EF4-FFF2-40B4-BE49-F238E27FC236}">
                <a16:creationId xmlns:a16="http://schemas.microsoft.com/office/drawing/2014/main" id="{990095B7-3053-EE4E-84B6-32FD7BB52DA4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0EEB049-2D81-E04F-AAB8-3F09BDD1E656}"/>
              </a:ext>
            </a:extLst>
          </p:cNvPr>
          <p:cNvCxnSpPr>
            <a:stCxn id="115" idx="3"/>
            <a:endCxn id="116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C2FABCC-3897-314A-914A-5254F118A4C5}"/>
              </a:ext>
            </a:extLst>
          </p:cNvPr>
          <p:cNvCxnSpPr>
            <a:cxnSpLocks/>
            <a:stCxn id="115" idx="3"/>
            <a:endCxn id="117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D9BB838-8DA3-F842-9913-3080AF2C0A84}"/>
              </a:ext>
            </a:extLst>
          </p:cNvPr>
          <p:cNvCxnSpPr>
            <a:cxnSpLocks/>
            <a:stCxn id="115" idx="3"/>
            <a:endCxn id="118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DFE5EE-EFAB-8E4B-9B02-3CED4C78AF7D}"/>
              </a:ext>
            </a:extLst>
          </p:cNvPr>
          <p:cNvCxnSpPr>
            <a:cxnSpLocks/>
            <a:stCxn id="116" idx="0"/>
            <a:endCxn id="126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65C1DC3-B171-3E4E-9DD3-381895DCA44B}"/>
              </a:ext>
            </a:extLst>
          </p:cNvPr>
          <p:cNvCxnSpPr>
            <a:cxnSpLocks/>
            <a:stCxn id="116" idx="0"/>
            <a:endCxn id="125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F7C791A-4DF5-A847-ADE8-32F522963713}"/>
              </a:ext>
            </a:extLst>
          </p:cNvPr>
          <p:cNvCxnSpPr>
            <a:cxnSpLocks/>
            <a:stCxn id="116" idx="0"/>
            <a:endCxn id="127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5E7B668-DD01-1C4A-97F8-9F69E1CAC624}"/>
              </a:ext>
            </a:extLst>
          </p:cNvPr>
          <p:cNvCxnSpPr>
            <a:cxnSpLocks/>
            <a:stCxn id="117" idx="0"/>
            <a:endCxn id="120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8A6A3763-4D9B-A74D-A937-1ABF8BF6B571}"/>
              </a:ext>
            </a:extLst>
          </p:cNvPr>
          <p:cNvCxnSpPr>
            <a:cxnSpLocks/>
            <a:stCxn id="117" idx="0"/>
            <a:endCxn id="119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42C5B7B9-B6B0-D74A-8317-E96BFFC76991}"/>
              </a:ext>
            </a:extLst>
          </p:cNvPr>
          <p:cNvCxnSpPr>
            <a:cxnSpLocks/>
            <a:stCxn id="117" idx="0"/>
            <a:endCxn id="121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2B686FA6-3065-304C-B22A-4D8AB71974DE}"/>
              </a:ext>
            </a:extLst>
          </p:cNvPr>
          <p:cNvCxnSpPr>
            <a:cxnSpLocks/>
            <a:stCxn id="118" idx="0"/>
            <a:endCxn id="123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1F597FD-5A98-0843-B45B-9BB97A956B28}"/>
              </a:ext>
            </a:extLst>
          </p:cNvPr>
          <p:cNvCxnSpPr>
            <a:cxnSpLocks/>
            <a:stCxn id="118" idx="0"/>
            <a:endCxn id="122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34656ECF-F89E-8A4B-A2B8-74D18E14179B}"/>
              </a:ext>
            </a:extLst>
          </p:cNvPr>
          <p:cNvCxnSpPr>
            <a:cxnSpLocks/>
            <a:stCxn id="118" idx="0"/>
            <a:endCxn id="124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76D73FD-E61B-BE45-AF46-9DAA3271DE54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EC46EFE-3E83-4E41-A5FF-67E6E8574BE4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FACD0D8-66EE-314E-92F9-C86A6EE38ADF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2B0553A2-0A3A-A949-8F62-E3CF89EF354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B7CC3CF-D5BF-6B49-802C-D0BC2E457483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2B398A18-A14D-AF4D-885F-0630CD3B4D50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6398AF9-94A3-0B40-86F8-575EC1EC12F9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23656B7-120C-A341-BD02-171CF746068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E3A2005-7E13-3747-8E5F-F5F073AD3427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AF3043-4DD5-1D41-A821-EF92F1329D63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2C44F99-EE20-6241-8485-24C52D9BC8A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D125C0B-7B26-3242-B731-C6CDDC9D7BC8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64E0CBC-D2DF-3642-BA4D-1AD66E28285C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EB02ADC-EF49-AC41-A838-DC25C7893621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07A5D00-1E47-D54E-92AD-032D1AE76F0B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03DAAB8-9019-174C-861B-991F5308E95D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27C7F765-48E2-B54F-AA64-0B0957F1F5EE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71AB702-7EDF-7F4E-8122-E7163504EE5C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7596D4B0-7064-4444-BD3C-3A31FF228839}"/>
              </a:ext>
            </a:extLst>
          </p:cNvPr>
          <p:cNvCxnSpPr>
            <a:cxnSpLocks/>
            <a:stCxn id="126" idx="3"/>
            <a:endCxn id="216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82929A75-69D0-084E-B85E-9EAA265C8FB8}"/>
              </a:ext>
            </a:extLst>
          </p:cNvPr>
          <p:cNvCxnSpPr>
            <a:cxnSpLocks/>
            <a:stCxn id="126" idx="3"/>
            <a:endCxn id="217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81447CD8-F98B-B247-A06E-D1C353970D62}"/>
              </a:ext>
            </a:extLst>
          </p:cNvPr>
          <p:cNvCxnSpPr>
            <a:cxnSpLocks/>
            <a:stCxn id="125" idx="3"/>
            <a:endCxn id="218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98EC3861-BE83-B548-9808-0F091CA9863F}"/>
              </a:ext>
            </a:extLst>
          </p:cNvPr>
          <p:cNvCxnSpPr>
            <a:cxnSpLocks/>
            <a:stCxn id="125" idx="3"/>
            <a:endCxn id="219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9D44FBCD-B2C6-4742-AB79-1DDA83707725}"/>
              </a:ext>
            </a:extLst>
          </p:cNvPr>
          <p:cNvCxnSpPr>
            <a:cxnSpLocks/>
            <a:stCxn id="127" idx="3"/>
            <a:endCxn id="220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47A9527F-A24E-2F4A-ADC9-57DFD05EA6BC}"/>
              </a:ext>
            </a:extLst>
          </p:cNvPr>
          <p:cNvCxnSpPr>
            <a:cxnSpLocks/>
            <a:stCxn id="127" idx="3"/>
            <a:endCxn id="221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BD1836EA-7BBD-9345-A822-8F74C97CD8CD}"/>
              </a:ext>
            </a:extLst>
          </p:cNvPr>
          <p:cNvCxnSpPr>
            <a:cxnSpLocks/>
            <a:stCxn id="120" idx="3"/>
            <a:endCxn id="222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8A3E3009-8891-C14E-AA2D-FC7284FD4E8C}"/>
              </a:ext>
            </a:extLst>
          </p:cNvPr>
          <p:cNvCxnSpPr>
            <a:cxnSpLocks/>
            <a:stCxn id="120" idx="3"/>
            <a:endCxn id="223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E2A429E5-761D-1448-BE75-93673862DEED}"/>
              </a:ext>
            </a:extLst>
          </p:cNvPr>
          <p:cNvCxnSpPr>
            <a:cxnSpLocks/>
            <a:stCxn id="119" idx="3"/>
            <a:endCxn id="224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8B773EA3-F935-0943-BC28-5D0A4150D061}"/>
              </a:ext>
            </a:extLst>
          </p:cNvPr>
          <p:cNvCxnSpPr>
            <a:cxnSpLocks/>
            <a:stCxn id="119" idx="3"/>
            <a:endCxn id="225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BCC50A8F-08D5-3D4B-85F8-750391C26D81}"/>
              </a:ext>
            </a:extLst>
          </p:cNvPr>
          <p:cNvCxnSpPr>
            <a:cxnSpLocks/>
            <a:stCxn id="121" idx="3"/>
            <a:endCxn id="226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ACD4B5ED-99D7-744B-BAF1-A4896CD76CD3}"/>
              </a:ext>
            </a:extLst>
          </p:cNvPr>
          <p:cNvCxnSpPr>
            <a:cxnSpLocks/>
            <a:stCxn id="121" idx="3"/>
            <a:endCxn id="227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10701A82-3A65-1C47-8E74-FD4429E100E1}"/>
              </a:ext>
            </a:extLst>
          </p:cNvPr>
          <p:cNvCxnSpPr>
            <a:cxnSpLocks/>
            <a:stCxn id="123" idx="3"/>
            <a:endCxn id="228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8BEB250F-6215-D243-BEE6-CA10E4980D76}"/>
              </a:ext>
            </a:extLst>
          </p:cNvPr>
          <p:cNvCxnSpPr>
            <a:cxnSpLocks/>
            <a:stCxn id="123" idx="3"/>
            <a:endCxn id="229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83C75FE3-1773-3545-A557-C1B8D06FCDFB}"/>
              </a:ext>
            </a:extLst>
          </p:cNvPr>
          <p:cNvCxnSpPr>
            <a:cxnSpLocks/>
            <a:stCxn id="122" idx="3"/>
            <a:endCxn id="230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5D47FBC8-8B11-7E4D-9F2E-67E68F7FD33F}"/>
              </a:ext>
            </a:extLst>
          </p:cNvPr>
          <p:cNvCxnSpPr>
            <a:cxnSpLocks/>
            <a:stCxn id="122" idx="3"/>
            <a:endCxn id="231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1398CE01-0C1B-5F4B-BAFA-E45AB3AD127D}"/>
              </a:ext>
            </a:extLst>
          </p:cNvPr>
          <p:cNvCxnSpPr>
            <a:cxnSpLocks/>
            <a:stCxn id="124" idx="3"/>
            <a:endCxn id="232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DD75C9BB-7790-3D44-82B3-BEBC4AD4648A}"/>
              </a:ext>
            </a:extLst>
          </p:cNvPr>
          <p:cNvCxnSpPr>
            <a:cxnSpLocks/>
            <a:stCxn id="124" idx="3"/>
            <a:endCxn id="233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77E4E30-66FA-754F-B7C6-7073B3C3F83F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760D456-596A-9143-92A5-2D4007912C3C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A8C260BE-6B1F-FC4F-AD22-1036813202B4}"/>
              </a:ext>
            </a:extLst>
          </p:cNvPr>
          <p:cNvCxnSpPr>
            <a:cxnSpLocks/>
            <a:stCxn id="126" idx="3"/>
            <a:endCxn id="252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1DBBED73-E907-1740-AEE2-77FF715A5591}"/>
              </a:ext>
            </a:extLst>
          </p:cNvPr>
          <p:cNvCxnSpPr>
            <a:cxnSpLocks/>
            <a:stCxn id="125" idx="3"/>
            <a:endCxn id="253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F7FD1CD-1347-C246-9212-FF527F5A8FA8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B68F8BA-17E1-A045-A03B-09919C8FD2FA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D9A8158-3945-2242-A742-0CEF29A47708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3254A563-822E-5040-A39F-83EE0DC65B2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C75BB00-C4F0-E043-A8C6-62DF02597B60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E132812-D777-5948-9B28-DE47846AEA1F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1FD2B0B5-51B0-EB47-AFBD-3A756A5D46EE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CBE7E9A6-1A06-6443-9209-0C7C76C2411A}"/>
              </a:ext>
            </a:extLst>
          </p:cNvPr>
          <p:cNvCxnSpPr>
            <a:cxnSpLocks/>
            <a:stCxn id="127" idx="3"/>
            <a:endCxn id="256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C068D825-EEB9-C14A-ABEC-DA858D0AB9B9}"/>
              </a:ext>
            </a:extLst>
          </p:cNvPr>
          <p:cNvCxnSpPr>
            <a:cxnSpLocks/>
            <a:stCxn id="120" idx="3"/>
            <a:endCxn id="257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ECF4FEE1-EC4C-614E-9D2F-63F3F4B97F78}"/>
              </a:ext>
            </a:extLst>
          </p:cNvPr>
          <p:cNvCxnSpPr>
            <a:cxnSpLocks/>
            <a:stCxn id="119" idx="3"/>
            <a:endCxn id="258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B4C0FAF9-25F4-C841-83B4-097E3441F151}"/>
              </a:ext>
            </a:extLst>
          </p:cNvPr>
          <p:cNvCxnSpPr>
            <a:cxnSpLocks/>
            <a:stCxn id="121" idx="3"/>
            <a:endCxn id="259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29FD78D6-A41D-3B44-8A79-8079AC269239}"/>
              </a:ext>
            </a:extLst>
          </p:cNvPr>
          <p:cNvCxnSpPr>
            <a:cxnSpLocks/>
            <a:stCxn id="123" idx="3"/>
            <a:endCxn id="260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C7E5B72-A819-2B4B-BEB1-D3EC186119FD}"/>
              </a:ext>
            </a:extLst>
          </p:cNvPr>
          <p:cNvCxnSpPr>
            <a:cxnSpLocks/>
            <a:stCxn id="122" idx="3"/>
            <a:endCxn id="261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4B3F6561-61B3-FA46-8B13-F67AD9639744}"/>
              </a:ext>
            </a:extLst>
          </p:cNvPr>
          <p:cNvCxnSpPr>
            <a:cxnSpLocks/>
            <a:stCxn id="124" idx="3"/>
            <a:endCxn id="262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0" name="Picture 269">
            <a:extLst>
              <a:ext uri="{FF2B5EF4-FFF2-40B4-BE49-F238E27FC236}">
                <a16:creationId xmlns:a16="http://schemas.microsoft.com/office/drawing/2014/main" id="{EBCF84D6-ED19-DD47-AFCD-12C96130E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44" y="2194079"/>
            <a:ext cx="731520" cy="731520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1F26A69A-59D5-C843-9A4D-F9D58B366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0" y="2197088"/>
            <a:ext cx="731520" cy="731520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9DE182B0-D779-A44E-B46E-BCA14E14F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61" y="2203605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11152151" cy="906114"/>
          </a:xfrm>
        </p:spPr>
        <p:txBody>
          <a:bodyPr>
            <a:normAutofit/>
          </a:bodyPr>
          <a:lstStyle/>
          <a:p>
            <a:r>
              <a:rPr lang="en-US" dirty="0"/>
              <a:t>Hidden advantage: reduce the branching factor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Policy network can be used to order the moves, as on previous slide.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Policy network can also be used to reduce the branching factor,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=361</m:t>
                    </m:r>
                  </m:oMath>
                </a14:m>
                <a:r>
                  <a:rPr lang="en-US" dirty="0"/>
                  <a:t> (the complete branching factor in Go)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  Just choose the 4 or 5 moves with the highest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Russell &amp; </a:t>
                </a:r>
                <a:r>
                  <a:rPr lang="en-US" dirty="0" err="1"/>
                  <a:t>Norvig</a:t>
                </a:r>
                <a:r>
                  <a:rPr lang="en-US" dirty="0"/>
                  <a:t> call this “heuristic minimax.”    It’s not guaranteed to work, but it usually works.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  <a:blipFill>
                <a:blip r:embed="rId2"/>
                <a:stretch>
                  <a:fillRect l="-1367" t="-483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63C23D-77B2-2242-989F-C2FE0E461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0" y="1178932"/>
            <a:ext cx="4982747" cy="4982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22AFA2-1B6A-334E-B403-3C1A174C3728}"/>
              </a:ext>
            </a:extLst>
          </p:cNvPr>
          <p:cNvSpPr/>
          <p:nvPr/>
        </p:nvSpPr>
        <p:spPr>
          <a:xfrm>
            <a:off x="7497091" y="6173285"/>
            <a:ext cx="375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Snapshot of a </a:t>
            </a:r>
            <a:r>
              <a:rPr lang="en-US" dirty="0" err="1"/>
              <a:t>gnugo</a:t>
            </a:r>
            <a:r>
              <a:rPr lang="en-US" dirty="0"/>
              <a:t> game,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www.gnu.org</a:t>
            </a:r>
            <a:r>
              <a:rPr lang="en-US" dirty="0"/>
              <a:t>/software/</a:t>
            </a:r>
            <a:r>
              <a:rPr lang="en-US" dirty="0" err="1"/>
              <a:t>gnugo</a:t>
            </a:r>
            <a:r>
              <a:rPr lang="en-US" dirty="0"/>
              <a:t>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648B35-C946-DF4B-8B83-73E03D00F82C}"/>
              </a:ext>
            </a:extLst>
          </p:cNvPr>
          <p:cNvSpPr/>
          <p:nvPr/>
        </p:nvSpPr>
        <p:spPr>
          <a:xfrm>
            <a:off x="10458453" y="4519319"/>
            <a:ext cx="274320" cy="2743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A60086-89A8-BE48-A2B4-B0AE5AF7AF30}"/>
              </a:ext>
            </a:extLst>
          </p:cNvPr>
          <p:cNvSpPr/>
          <p:nvPr/>
        </p:nvSpPr>
        <p:spPr>
          <a:xfrm>
            <a:off x="8467720" y="4271660"/>
            <a:ext cx="274320" cy="2743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851311-B503-0E43-B45C-A8CAD34AA7BA}"/>
              </a:ext>
            </a:extLst>
          </p:cNvPr>
          <p:cNvSpPr/>
          <p:nvPr/>
        </p:nvSpPr>
        <p:spPr>
          <a:xfrm>
            <a:off x="9710739" y="4271686"/>
            <a:ext cx="274320" cy="2743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04615B-4556-C949-8483-7FC98802618D}"/>
              </a:ext>
            </a:extLst>
          </p:cNvPr>
          <p:cNvSpPr/>
          <p:nvPr/>
        </p:nvSpPr>
        <p:spPr>
          <a:xfrm>
            <a:off x="8705847" y="3266768"/>
            <a:ext cx="274320" cy="2743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755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11152151" cy="906114"/>
          </a:xfrm>
        </p:spPr>
        <p:txBody>
          <a:bodyPr>
            <a:normAutofit/>
          </a:bodyPr>
          <a:lstStyle/>
          <a:p>
            <a:r>
              <a:rPr lang="en-US" dirty="0"/>
              <a:t>Training the policy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But how can we 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Answer: Actor-Critic reinforcement learning!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using deep Q-learning (play the game many times, gain reward each time you win)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to maximize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  <a:blipFill>
                <a:blip r:embed="rId2"/>
                <a:stretch>
                  <a:fillRect l="-1367" t="-966" r="-2148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63C23D-77B2-2242-989F-C2FE0E461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0" y="1178932"/>
            <a:ext cx="4982747" cy="4982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22AFA2-1B6A-334E-B403-3C1A174C3728}"/>
              </a:ext>
            </a:extLst>
          </p:cNvPr>
          <p:cNvSpPr/>
          <p:nvPr/>
        </p:nvSpPr>
        <p:spPr>
          <a:xfrm>
            <a:off x="7497091" y="6173285"/>
            <a:ext cx="375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Snapshot of a </a:t>
            </a:r>
            <a:r>
              <a:rPr lang="en-US" dirty="0" err="1"/>
              <a:t>gnugo</a:t>
            </a:r>
            <a:r>
              <a:rPr lang="en-US" dirty="0"/>
              <a:t> game,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www.gnu.org</a:t>
            </a:r>
            <a:r>
              <a:rPr lang="en-US" dirty="0"/>
              <a:t>/software/</a:t>
            </a:r>
            <a:r>
              <a:rPr lang="en-US" dirty="0" err="1"/>
              <a:t>gnugo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1059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F053-FBF4-1344-9586-4417E907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minimax and alpha-beta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Move ordering: policy network</a:t>
            </a:r>
          </a:p>
          <a:p>
            <a:r>
              <a:rPr lang="en-US" dirty="0"/>
              <a:t>Evaluation function: value network</a:t>
            </a:r>
          </a:p>
          <a:p>
            <a:r>
              <a:rPr lang="en-US" dirty="0"/>
              <a:t>Training the value network</a:t>
            </a:r>
          </a:p>
          <a:p>
            <a:pPr lvl="1"/>
            <a:r>
              <a:rPr lang="en-US" dirty="0"/>
              <a:t>Exact training: endgames</a:t>
            </a:r>
          </a:p>
          <a:p>
            <a:pPr lvl="1"/>
            <a:r>
              <a:rPr lang="en-US" dirty="0"/>
              <a:t>Stochastic training: Monte Carlo tree search</a:t>
            </a:r>
          </a:p>
          <a:p>
            <a:r>
              <a:rPr lang="en-US" dirty="0"/>
              <a:t>Case study: </a:t>
            </a:r>
            <a:r>
              <a:rPr lang="en-US" dirty="0" err="1"/>
              <a:t>alphago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Complexity of alpha-beta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nodes are optimally ordered, then,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levels, total complexity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…but wait…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A game of Go has up to 361 moves, each of which takes any of the available 361 points.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very large…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  <a:blipFill>
                <a:blip r:embed="rId2"/>
                <a:stretch>
                  <a:fillRect l="-2050" t="-966" r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/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01" idx="3"/>
          </p:cNvCxnSpPr>
          <p:nvPr/>
        </p:nvCxnSpPr>
        <p:spPr>
          <a:xfrm>
            <a:off x="9186441" y="1432580"/>
            <a:ext cx="1965949" cy="983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841BEABA-1D94-F44C-9721-8AA3BAF87517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FD709-D782-2741-AD41-5380F288518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D90EC88-0489-DC4E-BF15-6A1A07B1A976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B56D76-1F71-3948-99BD-004170AE3DB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8CE254-FD42-9942-B209-62D6B5F9664B}"/>
              </a:ext>
            </a:extLst>
          </p:cNvPr>
          <p:cNvSpPr/>
          <p:nvPr/>
        </p:nvSpPr>
        <p:spPr>
          <a:xfrm>
            <a:off x="9028048" y="31109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D55EC0E-D949-6D4B-8F46-7D2E6CF2B813}"/>
              </a:ext>
            </a:extLst>
          </p:cNvPr>
          <p:cNvSpPr/>
          <p:nvPr/>
        </p:nvSpPr>
        <p:spPr>
          <a:xfrm>
            <a:off x="9466199" y="31347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/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A4CF3-7B57-BC4D-889D-5585937A18A6}"/>
              </a:ext>
            </a:extLst>
          </p:cNvPr>
          <p:cNvCxnSpPr>
            <a:cxnSpLocks/>
            <a:stCxn id="101" idx="0"/>
            <a:endCxn id="139" idx="0"/>
          </p:cNvCxnSpPr>
          <p:nvPr/>
        </p:nvCxnSpPr>
        <p:spPr>
          <a:xfrm>
            <a:off x="11152390" y="2872780"/>
            <a:ext cx="24770" cy="7505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3128FB6-90BF-1948-8C58-AC1242EBE847}"/>
              </a:ext>
            </a:extLst>
          </p:cNvPr>
          <p:cNvCxnSpPr>
            <a:cxnSpLocks/>
            <a:stCxn id="101" idx="0"/>
            <a:endCxn id="141" idx="0"/>
          </p:cNvCxnSpPr>
          <p:nvPr/>
        </p:nvCxnSpPr>
        <p:spPr>
          <a:xfrm>
            <a:off x="11152390" y="2872780"/>
            <a:ext cx="658184" cy="7553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D05E379-7729-564A-9217-0C344FC819A1}"/>
              </a:ext>
            </a:extLst>
          </p:cNvPr>
          <p:cNvSpPr/>
          <p:nvPr/>
        </p:nvSpPr>
        <p:spPr>
          <a:xfrm>
            <a:off x="11009243" y="31204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89824A-091F-4041-BD74-8FE480AA19CA}"/>
              </a:ext>
            </a:extLst>
          </p:cNvPr>
          <p:cNvSpPr/>
          <p:nvPr/>
        </p:nvSpPr>
        <p:spPr>
          <a:xfrm>
            <a:off x="11447394" y="31443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3F3331-26D4-5B48-A669-5AC0C89C4185}"/>
              </a:ext>
            </a:extLst>
          </p:cNvPr>
          <p:cNvSpPr/>
          <p:nvPr/>
        </p:nvSpPr>
        <p:spPr>
          <a:xfrm>
            <a:off x="6170528" y="5682748"/>
            <a:ext cx="5937225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Evaluated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9C39F0-C63E-804F-84DA-FA01B1D12D07}"/>
              </a:ext>
            </a:extLst>
          </p:cNvPr>
          <p:cNvCxnSpPr>
            <a:cxnSpLocks/>
          </p:cNvCxnSpPr>
          <p:nvPr/>
        </p:nvCxnSpPr>
        <p:spPr>
          <a:xfrm flipV="1">
            <a:off x="6367811" y="512046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AE90F86-1D01-044F-94FB-92214B3D6907}"/>
              </a:ext>
            </a:extLst>
          </p:cNvPr>
          <p:cNvCxnSpPr>
            <a:cxnSpLocks/>
          </p:cNvCxnSpPr>
          <p:nvPr/>
        </p:nvCxnSpPr>
        <p:spPr>
          <a:xfrm flipV="1">
            <a:off x="6605938" y="5129990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33526B-2C54-0A4E-A91B-20C14A9D73A1}"/>
              </a:ext>
            </a:extLst>
          </p:cNvPr>
          <p:cNvCxnSpPr>
            <a:cxnSpLocks/>
          </p:cNvCxnSpPr>
          <p:nvPr/>
        </p:nvCxnSpPr>
        <p:spPr>
          <a:xfrm flipV="1">
            <a:off x="6829778" y="5110938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49279A-CEA7-9E4C-A6E4-F7B82FF9EA3C}"/>
              </a:ext>
            </a:extLst>
          </p:cNvPr>
          <p:cNvCxnSpPr>
            <a:cxnSpLocks/>
          </p:cNvCxnSpPr>
          <p:nvPr/>
        </p:nvCxnSpPr>
        <p:spPr>
          <a:xfrm flipV="1">
            <a:off x="7039330" y="513474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CBCE5C0-5FC8-6D45-99B5-7A5E0B1B4799}"/>
              </a:ext>
            </a:extLst>
          </p:cNvPr>
          <p:cNvCxnSpPr>
            <a:cxnSpLocks/>
          </p:cNvCxnSpPr>
          <p:nvPr/>
        </p:nvCxnSpPr>
        <p:spPr>
          <a:xfrm flipV="1">
            <a:off x="7677506" y="511569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23933C-2D48-AD4E-BC37-4768CC88E81F}"/>
              </a:ext>
            </a:extLst>
          </p:cNvPr>
          <p:cNvCxnSpPr>
            <a:cxnSpLocks/>
          </p:cNvCxnSpPr>
          <p:nvPr/>
        </p:nvCxnSpPr>
        <p:spPr>
          <a:xfrm flipV="1">
            <a:off x="8344260" y="512521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1452E43-F7A0-634A-959C-8A1879C03F89}"/>
              </a:ext>
            </a:extLst>
          </p:cNvPr>
          <p:cNvCxnSpPr>
            <a:cxnSpLocks/>
          </p:cNvCxnSpPr>
          <p:nvPr/>
        </p:nvCxnSpPr>
        <p:spPr>
          <a:xfrm flipV="1">
            <a:off x="8568100" y="5120453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74C8CB5-6887-2349-8B25-58D91C0BA32A}"/>
              </a:ext>
            </a:extLst>
          </p:cNvPr>
          <p:cNvCxnSpPr>
            <a:cxnSpLocks/>
          </p:cNvCxnSpPr>
          <p:nvPr/>
        </p:nvCxnSpPr>
        <p:spPr>
          <a:xfrm flipV="1">
            <a:off x="8820516" y="5129976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439BC1-59D8-4D42-8ACA-9DBC17D11CC0}"/>
              </a:ext>
            </a:extLst>
          </p:cNvPr>
          <p:cNvCxnSpPr>
            <a:cxnSpLocks/>
          </p:cNvCxnSpPr>
          <p:nvPr/>
        </p:nvCxnSpPr>
        <p:spPr>
          <a:xfrm flipV="1">
            <a:off x="10301653" y="5110922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ECAAB2-EB3D-C643-9AA6-C41AE5B24DE5}"/>
              </a:ext>
            </a:extLst>
          </p:cNvPr>
          <p:cNvCxnSpPr>
            <a:cxnSpLocks/>
          </p:cNvCxnSpPr>
          <p:nvPr/>
        </p:nvCxnSpPr>
        <p:spPr>
          <a:xfrm flipV="1">
            <a:off x="10511205" y="512044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5B96E73-7A73-FE41-9954-FDE180F25836}"/>
              </a:ext>
            </a:extLst>
          </p:cNvPr>
          <p:cNvCxnSpPr>
            <a:cxnSpLocks/>
          </p:cNvCxnSpPr>
          <p:nvPr/>
        </p:nvCxnSpPr>
        <p:spPr>
          <a:xfrm flipV="1">
            <a:off x="10749333" y="512996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10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10523870" cy="906114"/>
          </a:xfrm>
        </p:spPr>
        <p:txBody>
          <a:bodyPr>
            <a:normAutofit/>
          </a:bodyPr>
          <a:lstStyle/>
          <a:p>
            <a:r>
              <a:rPr lang="en-US" dirty="0"/>
              <a:t>Limited-horizon game search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Instead of searching to the end of the game, we choose a depth (d) that’s within our computational resources.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Then, at depth d, call the value network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estimate the probability that MAX wins from that position.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9" y="1435332"/>
                <a:ext cx="5556362" cy="5244248"/>
              </a:xfrm>
              <a:blipFill>
                <a:blip r:embed="rId2"/>
                <a:stretch>
                  <a:fillRect l="-2050" t="-725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/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4" name="Triangle 133">
                <a:extLst>
                  <a:ext uri="{FF2B5EF4-FFF2-40B4-BE49-F238E27FC236}">
                    <a16:creationId xmlns:a16="http://schemas.microsoft.com/office/drawing/2014/main" id="{0DC42010-41CD-C742-A84A-DF5FE997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874015" y="2406056"/>
                <a:ext cx="594360" cy="45720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/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2" name="Triangle 141">
                <a:extLst>
                  <a:ext uri="{FF2B5EF4-FFF2-40B4-BE49-F238E27FC236}">
                    <a16:creationId xmlns:a16="http://schemas.microsoft.com/office/drawing/2014/main" id="{461BF117-A5DF-E74D-8E26-46EF9B7D2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3" y="3623341"/>
                <a:ext cx="594360" cy="457200"/>
              </a:xfrm>
              <a:prstGeom prst="triangle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/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4" name="Triangle 143">
                <a:extLst>
                  <a:ext uri="{FF2B5EF4-FFF2-40B4-BE49-F238E27FC236}">
                    <a16:creationId xmlns:a16="http://schemas.microsoft.com/office/drawing/2014/main" id="{46EBF5CD-8DC0-6D44-8C1D-29DB10FE1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17" y="3628098"/>
                <a:ext cx="594360" cy="457200"/>
              </a:xfrm>
              <a:prstGeom prst="triangle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01" idx="3"/>
          </p:cNvCxnSpPr>
          <p:nvPr/>
        </p:nvCxnSpPr>
        <p:spPr>
          <a:xfrm>
            <a:off x="9186441" y="1432580"/>
            <a:ext cx="1965949" cy="983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/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A9FD4D-13E1-9C45-8991-FC634320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958468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841BEABA-1D94-F44C-9721-8AA3BAF87517}"/>
              </a:ext>
            </a:extLst>
          </p:cNvPr>
          <p:cNvSpPr/>
          <p:nvPr/>
        </p:nvSpPr>
        <p:spPr>
          <a:xfrm>
            <a:off x="7089700" y="420159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FD709-D782-2741-AD41-5380F288518A}"/>
              </a:ext>
            </a:extLst>
          </p:cNvPr>
          <p:cNvSpPr/>
          <p:nvPr/>
        </p:nvSpPr>
        <p:spPr>
          <a:xfrm>
            <a:off x="7242100" y="42111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D90EC88-0489-DC4E-BF15-6A1A07B1A976}"/>
              </a:ext>
            </a:extLst>
          </p:cNvPr>
          <p:cNvSpPr/>
          <p:nvPr/>
        </p:nvSpPr>
        <p:spPr>
          <a:xfrm>
            <a:off x="7742166" y="419682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B56D76-1F71-3948-99BD-004170AE3DB4}"/>
              </a:ext>
            </a:extLst>
          </p:cNvPr>
          <p:cNvSpPr/>
          <p:nvPr/>
        </p:nvSpPr>
        <p:spPr>
          <a:xfrm>
            <a:off x="7894566" y="42063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8CE254-FD42-9942-B209-62D6B5F9664B}"/>
              </a:ext>
            </a:extLst>
          </p:cNvPr>
          <p:cNvSpPr/>
          <p:nvPr/>
        </p:nvSpPr>
        <p:spPr>
          <a:xfrm>
            <a:off x="9028048" y="31109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D55EC0E-D949-6D4B-8F46-7D2E6CF2B813}"/>
              </a:ext>
            </a:extLst>
          </p:cNvPr>
          <p:cNvSpPr/>
          <p:nvPr/>
        </p:nvSpPr>
        <p:spPr>
          <a:xfrm>
            <a:off x="9466199" y="31347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/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id="{5A20CEE3-E4DA-3747-A03E-CD17E4859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855210" y="2415580"/>
                <a:ext cx="594360" cy="457200"/>
              </a:xfrm>
              <a:prstGeom prst="triangl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A4CF3-7B57-BC4D-889D-5585937A18A6}"/>
              </a:ext>
            </a:extLst>
          </p:cNvPr>
          <p:cNvCxnSpPr>
            <a:cxnSpLocks/>
            <a:stCxn id="101" idx="0"/>
            <a:endCxn id="139" idx="0"/>
          </p:cNvCxnSpPr>
          <p:nvPr/>
        </p:nvCxnSpPr>
        <p:spPr>
          <a:xfrm>
            <a:off x="11152390" y="2872780"/>
            <a:ext cx="24770" cy="7505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3128FB6-90BF-1948-8C58-AC1242EBE847}"/>
              </a:ext>
            </a:extLst>
          </p:cNvPr>
          <p:cNvCxnSpPr>
            <a:cxnSpLocks/>
            <a:stCxn id="101" idx="0"/>
            <a:endCxn id="141" idx="0"/>
          </p:cNvCxnSpPr>
          <p:nvPr/>
        </p:nvCxnSpPr>
        <p:spPr>
          <a:xfrm>
            <a:off x="11152390" y="2872780"/>
            <a:ext cx="658184" cy="7553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D05E379-7729-564A-9217-0C344FC819A1}"/>
              </a:ext>
            </a:extLst>
          </p:cNvPr>
          <p:cNvSpPr/>
          <p:nvPr/>
        </p:nvSpPr>
        <p:spPr>
          <a:xfrm>
            <a:off x="11009243" y="31204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89824A-091F-4041-BD74-8FE480AA19CA}"/>
              </a:ext>
            </a:extLst>
          </p:cNvPr>
          <p:cNvSpPr/>
          <p:nvPr/>
        </p:nvSpPr>
        <p:spPr>
          <a:xfrm>
            <a:off x="11447394" y="31443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F3F3331-26D4-5B48-A669-5AC0C89C4185}"/>
                  </a:ext>
                </a:extLst>
              </p:cNvPr>
              <p:cNvSpPr/>
              <p:nvPr/>
            </p:nvSpPr>
            <p:spPr>
              <a:xfrm>
                <a:off x="6170528" y="5639884"/>
                <a:ext cx="5937225" cy="120032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These are not the end of the game!  These are actually the outputs of the value network,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, at these game positions.</a:t>
                </a: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F3F3331-26D4-5B48-A669-5AC0C89C4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528" y="5639884"/>
                <a:ext cx="5937225" cy="1200329"/>
              </a:xfrm>
              <a:prstGeom prst="rect">
                <a:avLst/>
              </a:prstGeom>
              <a:blipFill>
                <a:blip r:embed="rId8"/>
                <a:stretch>
                  <a:fillRect l="-1274" t="-3093" r="-1486" b="-824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9C39F0-C63E-804F-84DA-FA01B1D12D07}"/>
              </a:ext>
            </a:extLst>
          </p:cNvPr>
          <p:cNvCxnSpPr>
            <a:cxnSpLocks/>
          </p:cNvCxnSpPr>
          <p:nvPr/>
        </p:nvCxnSpPr>
        <p:spPr>
          <a:xfrm flipV="1">
            <a:off x="6367811" y="5077603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AE90F86-1D01-044F-94FB-92214B3D6907}"/>
              </a:ext>
            </a:extLst>
          </p:cNvPr>
          <p:cNvCxnSpPr>
            <a:cxnSpLocks/>
          </p:cNvCxnSpPr>
          <p:nvPr/>
        </p:nvCxnSpPr>
        <p:spPr>
          <a:xfrm flipV="1">
            <a:off x="6605938" y="5087126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33526B-2C54-0A4E-A91B-20C14A9D73A1}"/>
              </a:ext>
            </a:extLst>
          </p:cNvPr>
          <p:cNvCxnSpPr>
            <a:cxnSpLocks/>
          </p:cNvCxnSpPr>
          <p:nvPr/>
        </p:nvCxnSpPr>
        <p:spPr>
          <a:xfrm flipV="1">
            <a:off x="6829778" y="5068074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23933C-2D48-AD4E-BC37-4768CC88E81F}"/>
              </a:ext>
            </a:extLst>
          </p:cNvPr>
          <p:cNvCxnSpPr>
            <a:cxnSpLocks/>
          </p:cNvCxnSpPr>
          <p:nvPr/>
        </p:nvCxnSpPr>
        <p:spPr>
          <a:xfrm flipV="1">
            <a:off x="8344260" y="506806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1452E43-F7A0-634A-959C-8A1879C03F89}"/>
              </a:ext>
            </a:extLst>
          </p:cNvPr>
          <p:cNvCxnSpPr>
            <a:cxnSpLocks/>
          </p:cNvCxnSpPr>
          <p:nvPr/>
        </p:nvCxnSpPr>
        <p:spPr>
          <a:xfrm flipV="1">
            <a:off x="8568100" y="5063301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74C8CB5-6887-2349-8B25-58D91C0BA32A}"/>
              </a:ext>
            </a:extLst>
          </p:cNvPr>
          <p:cNvCxnSpPr>
            <a:cxnSpLocks/>
          </p:cNvCxnSpPr>
          <p:nvPr/>
        </p:nvCxnSpPr>
        <p:spPr>
          <a:xfrm flipV="1">
            <a:off x="8820516" y="5072824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439BC1-59D8-4D42-8ACA-9DBC17D11CC0}"/>
              </a:ext>
            </a:extLst>
          </p:cNvPr>
          <p:cNvCxnSpPr>
            <a:cxnSpLocks/>
          </p:cNvCxnSpPr>
          <p:nvPr/>
        </p:nvCxnSpPr>
        <p:spPr>
          <a:xfrm flipV="1">
            <a:off x="10301653" y="5068058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ECAAB2-EB3D-C643-9AA6-C41AE5B24DE5}"/>
              </a:ext>
            </a:extLst>
          </p:cNvPr>
          <p:cNvCxnSpPr>
            <a:cxnSpLocks/>
          </p:cNvCxnSpPr>
          <p:nvPr/>
        </p:nvCxnSpPr>
        <p:spPr>
          <a:xfrm flipV="1">
            <a:off x="10511205" y="5077581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5B96E73-7A73-FE41-9954-FDE180F25836}"/>
              </a:ext>
            </a:extLst>
          </p:cNvPr>
          <p:cNvCxnSpPr>
            <a:cxnSpLocks/>
          </p:cNvCxnSpPr>
          <p:nvPr/>
        </p:nvCxnSpPr>
        <p:spPr>
          <a:xfrm flipV="1">
            <a:off x="10749333" y="507281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FDAEE80-311F-034D-8D31-85835B91B75E}"/>
              </a:ext>
            </a:extLst>
          </p:cNvPr>
          <p:cNvCxnSpPr>
            <a:cxnSpLocks/>
          </p:cNvCxnSpPr>
          <p:nvPr/>
        </p:nvCxnSpPr>
        <p:spPr>
          <a:xfrm flipV="1">
            <a:off x="7034565" y="507283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9C4D3E3-9D8D-6A4A-82C1-75AFDEE18492}"/>
              </a:ext>
            </a:extLst>
          </p:cNvPr>
          <p:cNvCxnSpPr>
            <a:cxnSpLocks/>
          </p:cNvCxnSpPr>
          <p:nvPr/>
        </p:nvCxnSpPr>
        <p:spPr>
          <a:xfrm flipV="1">
            <a:off x="7272692" y="5068072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A4F5646-B1BB-9047-9374-7A3913D0B2AC}"/>
              </a:ext>
            </a:extLst>
          </p:cNvPr>
          <p:cNvCxnSpPr>
            <a:cxnSpLocks/>
          </p:cNvCxnSpPr>
          <p:nvPr/>
        </p:nvCxnSpPr>
        <p:spPr>
          <a:xfrm flipV="1">
            <a:off x="7496532" y="5077596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BBA3261-4CB7-574C-8C5B-C20913C27758}"/>
              </a:ext>
            </a:extLst>
          </p:cNvPr>
          <p:cNvCxnSpPr>
            <a:cxnSpLocks/>
          </p:cNvCxnSpPr>
          <p:nvPr/>
        </p:nvCxnSpPr>
        <p:spPr>
          <a:xfrm flipV="1">
            <a:off x="7682267" y="5077590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96E38E8-A6B3-6643-9766-2D69D50A3E97}"/>
              </a:ext>
            </a:extLst>
          </p:cNvPr>
          <p:cNvCxnSpPr>
            <a:cxnSpLocks/>
          </p:cNvCxnSpPr>
          <p:nvPr/>
        </p:nvCxnSpPr>
        <p:spPr>
          <a:xfrm flipV="1">
            <a:off x="7906107" y="5072824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928EDDF-3951-254E-8DEC-E536F93E266C}"/>
              </a:ext>
            </a:extLst>
          </p:cNvPr>
          <p:cNvCxnSpPr>
            <a:cxnSpLocks/>
          </p:cNvCxnSpPr>
          <p:nvPr/>
        </p:nvCxnSpPr>
        <p:spPr>
          <a:xfrm flipV="1">
            <a:off x="8158523" y="508234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4592441-E9B1-434A-9F63-917F04172B05}"/>
              </a:ext>
            </a:extLst>
          </p:cNvPr>
          <p:cNvCxnSpPr>
            <a:cxnSpLocks/>
          </p:cNvCxnSpPr>
          <p:nvPr/>
        </p:nvCxnSpPr>
        <p:spPr>
          <a:xfrm flipV="1">
            <a:off x="9006244" y="5072826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141538A-BF54-DC41-87D0-9070C3E914E7}"/>
              </a:ext>
            </a:extLst>
          </p:cNvPr>
          <p:cNvCxnSpPr>
            <a:cxnSpLocks/>
          </p:cNvCxnSpPr>
          <p:nvPr/>
        </p:nvCxnSpPr>
        <p:spPr>
          <a:xfrm flipV="1">
            <a:off x="9230084" y="5068060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83AB744-9E14-F44B-BA66-4BF03F840D47}"/>
              </a:ext>
            </a:extLst>
          </p:cNvPr>
          <p:cNvCxnSpPr>
            <a:cxnSpLocks/>
          </p:cNvCxnSpPr>
          <p:nvPr/>
        </p:nvCxnSpPr>
        <p:spPr>
          <a:xfrm flipV="1">
            <a:off x="9482500" y="5077583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A8AA7A1-94DD-C543-A651-DBEDA6865F8E}"/>
              </a:ext>
            </a:extLst>
          </p:cNvPr>
          <p:cNvCxnSpPr>
            <a:cxnSpLocks/>
          </p:cNvCxnSpPr>
          <p:nvPr/>
        </p:nvCxnSpPr>
        <p:spPr>
          <a:xfrm flipV="1">
            <a:off x="9644424" y="5082348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1D01E4F-85D0-1446-89A2-447FFA7D5943}"/>
              </a:ext>
            </a:extLst>
          </p:cNvPr>
          <p:cNvCxnSpPr>
            <a:cxnSpLocks/>
          </p:cNvCxnSpPr>
          <p:nvPr/>
        </p:nvCxnSpPr>
        <p:spPr>
          <a:xfrm flipV="1">
            <a:off x="9868264" y="5077582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07C4D54-3632-364D-90CC-DF18450EA72E}"/>
              </a:ext>
            </a:extLst>
          </p:cNvPr>
          <p:cNvCxnSpPr>
            <a:cxnSpLocks/>
          </p:cNvCxnSpPr>
          <p:nvPr/>
        </p:nvCxnSpPr>
        <p:spPr>
          <a:xfrm flipV="1">
            <a:off x="10120680" y="5087105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414CB67-74FB-F443-86E8-DEE996E11DBB}"/>
              </a:ext>
            </a:extLst>
          </p:cNvPr>
          <p:cNvCxnSpPr>
            <a:cxnSpLocks/>
          </p:cNvCxnSpPr>
          <p:nvPr/>
        </p:nvCxnSpPr>
        <p:spPr>
          <a:xfrm flipV="1">
            <a:off x="10925543" y="5063294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470BB10-1E3E-F64E-9E33-D275A003327D}"/>
              </a:ext>
            </a:extLst>
          </p:cNvPr>
          <p:cNvCxnSpPr>
            <a:cxnSpLocks/>
          </p:cNvCxnSpPr>
          <p:nvPr/>
        </p:nvCxnSpPr>
        <p:spPr>
          <a:xfrm flipV="1">
            <a:off x="11135095" y="5072817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15422C1-B1F4-A04E-8B2F-8834E0B36E9D}"/>
              </a:ext>
            </a:extLst>
          </p:cNvPr>
          <p:cNvCxnSpPr>
            <a:cxnSpLocks/>
          </p:cNvCxnSpPr>
          <p:nvPr/>
        </p:nvCxnSpPr>
        <p:spPr>
          <a:xfrm flipV="1">
            <a:off x="11373223" y="5068053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0FCFA1C-F59D-8245-A4A0-FAC62C50D5D8}"/>
              </a:ext>
            </a:extLst>
          </p:cNvPr>
          <p:cNvCxnSpPr>
            <a:cxnSpLocks/>
          </p:cNvCxnSpPr>
          <p:nvPr/>
        </p:nvCxnSpPr>
        <p:spPr>
          <a:xfrm flipV="1">
            <a:off x="11578011" y="5058529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D296DCE6-D98F-4143-AC2E-E7CAB9CD251C}"/>
              </a:ext>
            </a:extLst>
          </p:cNvPr>
          <p:cNvCxnSpPr>
            <a:cxnSpLocks/>
          </p:cNvCxnSpPr>
          <p:nvPr/>
        </p:nvCxnSpPr>
        <p:spPr>
          <a:xfrm flipV="1">
            <a:off x="11787563" y="5068052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41AB472-C3D4-474A-9E1A-132BB3A26827}"/>
              </a:ext>
            </a:extLst>
          </p:cNvPr>
          <p:cNvCxnSpPr>
            <a:cxnSpLocks/>
          </p:cNvCxnSpPr>
          <p:nvPr/>
        </p:nvCxnSpPr>
        <p:spPr>
          <a:xfrm flipV="1">
            <a:off x="12025691" y="5063288"/>
            <a:ext cx="0" cy="568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77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11152151" cy="906114"/>
          </a:xfrm>
        </p:spPr>
        <p:txBody>
          <a:bodyPr>
            <a:normAutofit/>
          </a:bodyPr>
          <a:lstStyle/>
          <a:p>
            <a:r>
              <a:rPr lang="en-US" dirty="0"/>
              <a:t>Training the value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But how can we 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Answer: Actor-Critic reinforcement learning!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using deep Q-learning (play the game many times, gain reward each time you win)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to maximize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135290"/>
                <a:ext cx="6485361" cy="5244248"/>
              </a:xfrm>
              <a:blipFill>
                <a:blip r:embed="rId2"/>
                <a:stretch>
                  <a:fillRect l="-1367" t="-966" r="-2148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63C23D-77B2-2242-989F-C2FE0E461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0" y="1178932"/>
            <a:ext cx="4982747" cy="4982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22AFA2-1B6A-334E-B403-3C1A174C3728}"/>
              </a:ext>
            </a:extLst>
          </p:cNvPr>
          <p:cNvSpPr/>
          <p:nvPr/>
        </p:nvSpPr>
        <p:spPr>
          <a:xfrm>
            <a:off x="7497091" y="6173285"/>
            <a:ext cx="375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Snapshot of a </a:t>
            </a:r>
            <a:r>
              <a:rPr lang="en-US" dirty="0" err="1"/>
              <a:t>gnugo</a:t>
            </a:r>
            <a:r>
              <a:rPr lang="en-US" dirty="0"/>
              <a:t> game,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www.gnu.org</a:t>
            </a:r>
            <a:r>
              <a:rPr lang="en-US" dirty="0"/>
              <a:t>/software/</a:t>
            </a:r>
            <a:r>
              <a:rPr lang="en-US" dirty="0" err="1"/>
              <a:t>gnugo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10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the state of the game: complete specification of the board, and a statement about whose turn it is.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the turn of the MAX player, and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the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(the set of states reachable in one move), then the value of the board 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MIN’s turn, then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  <a:blipFill>
                <a:blip r:embed="rId2"/>
                <a:stretch>
                  <a:fillRect l="-1573" t="-483" r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461BF117-A5DF-E74D-8E26-46EF9B7D251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0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F053-FBF4-1344-9586-4417E907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minimax and alpha-beta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Move ordering: policy network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 function: value network</a:t>
            </a:r>
          </a:p>
          <a:p>
            <a:r>
              <a:rPr lang="en-US" dirty="0"/>
              <a:t>Training the value network</a:t>
            </a:r>
          </a:p>
          <a:p>
            <a:pPr lvl="1"/>
            <a:r>
              <a:rPr lang="en-US" dirty="0"/>
              <a:t>Exact training: endgames</a:t>
            </a:r>
          </a:p>
          <a:p>
            <a:pPr lvl="1"/>
            <a:r>
              <a:rPr lang="en-US" dirty="0"/>
              <a:t>Stochastic training: Monte Carlo tree search</a:t>
            </a:r>
          </a:p>
          <a:p>
            <a:r>
              <a:rPr lang="en-US" dirty="0"/>
              <a:t>Case study: </a:t>
            </a:r>
            <a:r>
              <a:rPr lang="en-US" dirty="0" err="1"/>
              <a:t>alphago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3C77-000B-5545-9211-EC3F53D8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640C6-2018-E04B-A471-E30281092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" y="1825625"/>
                <a:ext cx="6543675" cy="46672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can be exact when the game is near its end.  This situation is called “endgame.”  </a:t>
                </a:r>
              </a:p>
              <a:p>
                <a:r>
                  <a:rPr lang="en-US" dirty="0"/>
                  <a:t>For example, in chess, if there are only three pieces left, then there are just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 possible board positions.  With two bytes to encode the value of each, that’s half a megabyte.</a:t>
                </a:r>
              </a:p>
              <a:p>
                <a:r>
                  <a:rPr lang="en-US" dirty="0"/>
                  <a:t>Thus we can bypass the neural net, in favor of a lookup table.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640C6-2018-E04B-A471-E30281092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825625"/>
                <a:ext cx="6543675" cy="4667250"/>
              </a:xfrm>
              <a:blipFill>
                <a:blip r:embed="rId2"/>
                <a:stretch>
                  <a:fillRect l="-1547" t="-2452" r="-2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F83198C-359C-814D-A2C5-7C0328BB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55" y="1447810"/>
            <a:ext cx="4495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3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3C77-000B-5545-9211-EC3F53D8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an endgame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640C6-2018-E04B-A471-E30281092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" y="1825625"/>
                <a:ext cx="6543675" cy="4667250"/>
              </a:xfrm>
            </p:spPr>
            <p:txBody>
              <a:bodyPr/>
              <a:lstStyle/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 possible board positions, find all the terminal states (white checkmate, black checkmate, or draw).</a:t>
                </a:r>
              </a:p>
              <a:p>
                <a:r>
                  <a:rPr lang="en-US" dirty="0"/>
                  <a:t>Iterate minimax </a:t>
                </a:r>
                <a:r>
                  <a:rPr lang="en-US" i="1" dirty="0"/>
                  <a:t>backward</a:t>
                </a:r>
                <a:r>
                  <a:rPr lang="en-US" dirty="0"/>
                  <a:t> from the set of terminal states until you know the result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 board positions.</a:t>
                </a:r>
              </a:p>
              <a:p>
                <a:r>
                  <a:rPr lang="en-US" dirty="0"/>
                  <a:t>Computation is limited not by the search depth, but by the limited number of board positions in the table.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640C6-2018-E04B-A471-E30281092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825625"/>
                <a:ext cx="6543675" cy="4667250"/>
              </a:xfrm>
              <a:blipFill>
                <a:blip r:embed="rId2"/>
                <a:stretch>
                  <a:fillRect l="-1547" t="-2452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233F5C0-0A7D-A248-9AFA-BD98C488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55" y="1447810"/>
            <a:ext cx="4495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8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F053-FBF4-1344-9586-4417E907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minimax and alpha-beta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Move ordering: policy network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 function: value network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 the value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Exact training: endgames</a:t>
            </a:r>
          </a:p>
          <a:p>
            <a:pPr lvl="1"/>
            <a:r>
              <a:rPr lang="en-US" dirty="0"/>
              <a:t>Stochastic training: Monte Carlo tree search</a:t>
            </a:r>
          </a:p>
          <a:p>
            <a:r>
              <a:rPr lang="en-US" dirty="0"/>
              <a:t>Case study: </a:t>
            </a:r>
            <a:r>
              <a:rPr lang="en-US" dirty="0" err="1"/>
              <a:t>alphago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25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E8A6-123C-5E4C-93AA-B157D935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Tree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8E039-5508-0240-B115-14081539A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157"/>
                <a:ext cx="10515600" cy="50466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s is too complicated for an endgame search.  We still need to estimate its value and policy.  How?</a:t>
                </a:r>
              </a:p>
              <a:p>
                <a:r>
                  <a:rPr lang="en-US" b="1" u="sng" dirty="0"/>
                  <a:t>Selection:</a:t>
                </a:r>
                <a:r>
                  <a:rPr lang="en-US" dirty="0"/>
                  <a:t> Run minimax forward a few steps, then use </a:t>
                </a:r>
                <a:r>
                  <a:rPr lang="en-US" b="1" u="sng" dirty="0"/>
                  <a:t>value network</a:t>
                </a:r>
                <a:r>
                  <a:rPr lang="en-US" dirty="0"/>
                  <a:t> to estimate values of the nodes at the end of the tree.  Select one of those nodes (call 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b="1" u="sng" dirty="0"/>
                  <a:t>Expansion</a:t>
                </a:r>
                <a:r>
                  <a:rPr lang="en-US" dirty="0"/>
                  <a:t>: Minimax one step further using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  <a:endParaRPr lang="en-US" b="1" u="sng" dirty="0"/>
              </a:p>
              <a:p>
                <a:r>
                  <a:rPr lang="en-US" b="1" u="sng" dirty="0"/>
                  <a:t>Simulation</a:t>
                </a:r>
                <a:r>
                  <a:rPr lang="en-US" dirty="0"/>
                  <a:t>: Play a random game, starting with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At each step, choose a move at random from the current </a:t>
                </a:r>
                <a:r>
                  <a:rPr lang="en-US" b="1" u="sng" dirty="0"/>
                  <a:t>policy network</a:t>
                </a:r>
                <a:r>
                  <a:rPr lang="en-US" dirty="0"/>
                  <a:t>.</a:t>
                </a:r>
              </a:p>
              <a:p>
                <a:r>
                  <a:rPr lang="en-US" b="1" u="sng" dirty="0"/>
                  <a:t>Backpropagate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equal to the average win frequency of the random games starting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After your training dataset gets large enough, re-train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its target.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8E039-5508-0240-B115-14081539A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157"/>
                <a:ext cx="10515600" cy="5046668"/>
              </a:xfrm>
              <a:blipFill>
                <a:blip r:embed="rId2"/>
                <a:stretch>
                  <a:fillRect l="-1086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231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46C1-69C0-CB44-92E9-7B94EC79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Tree Search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A9CCC3-8527-8B43-A131-94C3C52F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163"/>
            <a:ext cx="12192000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34844-A9C9-EB4F-B255-7B053D04A7CA}"/>
              </a:ext>
            </a:extLst>
          </p:cNvPr>
          <p:cNvSpPr/>
          <p:nvPr/>
        </p:nvSpPr>
        <p:spPr>
          <a:xfrm>
            <a:off x="104767" y="54918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Steps in Monte Carlo Tree Search.</a:t>
            </a:r>
          </a:p>
          <a:p>
            <a:r>
              <a:rPr lang="en-US" dirty="0"/>
              <a:t>By Rmoss92 - Own work, CC BY-SA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=88889583</a:t>
            </a:r>
          </a:p>
        </p:txBody>
      </p:sp>
    </p:spTree>
    <p:extLst>
      <p:ext uri="{BB962C8B-B14F-4D97-AF65-F5344CB8AC3E}">
        <p14:creationId xmlns:p14="http://schemas.microsoft.com/office/powerpoint/2010/main" val="2802807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55C2-1315-7A4C-96AC-9F43D712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69D530-B0DD-7D48-B4D3-239142D1D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 order to gain information about the win probability of node (</a:t>
                </a:r>
                <a:r>
                  <a:rPr lang="en-US" dirty="0" err="1"/>
                  <a:t>s,a</a:t>
                </a:r>
                <a:r>
                  <a:rPr lang="en-US" dirty="0"/>
                  <a:t>), you need to put some randomness into the game.  </a:t>
                </a:r>
              </a:p>
              <a:p>
                <a:r>
                  <a:rPr lang="en-US" dirty="0"/>
                  <a:t>Exploration strategies from reinforcement learning, like epsilon-greedy, work well.</a:t>
                </a:r>
              </a:p>
              <a:p>
                <a:r>
                  <a:rPr lang="en-US" dirty="0"/>
                  <a:t>AlphaGo used this strategy: </a:t>
                </a:r>
              </a:p>
              <a:p>
                <a:pPr lvl="1"/>
                <a:r>
                  <a:rPr lang="en-US" dirty="0"/>
                  <a:t>From a large database of human-vs-human games, train the initial “supervised learning” policy network,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𝑆𝐿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From the same database, train another policy network that’s the same, but with too few trainable parameters, hence less accurate.    Call this the “rollout network,”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𝑅𝑜𝑙𝑙𝑜𝑢𝑡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𝑅𝑜𝑙𝑙𝑜𝑢𝑡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to play games – its low accuracy adds randomness --  use its results to improve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𝑆𝐿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69D530-B0DD-7D48-B4D3-239142D1D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965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964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F053-FBF4-1344-9586-4417E907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minimax and alpha-beta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Move ordering: policy network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 function: value network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 the value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Exact training: endgames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Stochastic training: Monte Carlo tree search</a:t>
            </a:r>
          </a:p>
          <a:p>
            <a:r>
              <a:rPr lang="en-US" dirty="0"/>
              <a:t>Case study: Alpha-Go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58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Alpha-Go Video by Nature Magazine</a:t>
            </a:r>
            <a:br>
              <a:rPr kumimoji="1" lang="en-US" altLang="ja-JP" dirty="0"/>
            </a:br>
            <a:r>
              <a:rPr kumimoji="1" lang="en-US" altLang="ja-JP" sz="2400" dirty="0"/>
              <a:t>(8 minutes, 2016)</a:t>
            </a:r>
            <a:endParaRPr kumimoji="1" lang="ja-JP" altLang="en-US" sz="24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998163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0 at 3.1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600200"/>
            <a:ext cx="77939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the state of the game: complete specification of the board, and a statement about whose turn it is.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the turn of the MAX player, and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the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(the set of states reachable in one move), then the value of the board 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MIN’s turn, then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  <a:blipFill>
                <a:blip r:embed="rId2"/>
                <a:stretch>
                  <a:fillRect l="-1573" t="-483" r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CAB82B4-A66A-CB45-A1EC-119F77E48196}"/>
              </a:ext>
            </a:extLst>
          </p:cNvPr>
          <p:cNvSpPr/>
          <p:nvPr/>
        </p:nvSpPr>
        <p:spPr>
          <a:xfrm>
            <a:off x="1371600" y="4557713"/>
            <a:ext cx="3386138" cy="85725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iangle 77">
            <a:extLst>
              <a:ext uri="{FF2B5EF4-FFF2-40B4-BE49-F238E27FC236}">
                <a16:creationId xmlns:a16="http://schemas.microsoft.com/office/drawing/2014/main" id="{89250A7C-490C-A44D-8B57-B3C9A0776724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D1BA9D1C-EB32-0546-B6FA-C4CF2DEBC57C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0F409236-356D-8640-83CD-55BF635E5E27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560C34A2-86DF-3840-B9D4-44593E10E512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CFEC4CF3-03D4-4F40-9717-572124803236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158B1CD8-C455-BC41-8DA8-9D8BCB12547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7" name="Triangle 86">
            <a:extLst>
              <a:ext uri="{FF2B5EF4-FFF2-40B4-BE49-F238E27FC236}">
                <a16:creationId xmlns:a16="http://schemas.microsoft.com/office/drawing/2014/main" id="{2D7B7621-5E3C-6247-8044-9D86A1F6C44E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88" name="Triangle 87">
            <a:extLst>
              <a:ext uri="{FF2B5EF4-FFF2-40B4-BE49-F238E27FC236}">
                <a16:creationId xmlns:a16="http://schemas.microsoft.com/office/drawing/2014/main" id="{D3656B02-338F-8143-AC91-9D4A76EA4707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90" name="Triangle 89">
            <a:extLst>
              <a:ext uri="{FF2B5EF4-FFF2-40B4-BE49-F238E27FC236}">
                <a16:creationId xmlns:a16="http://schemas.microsoft.com/office/drawing/2014/main" id="{4E503B66-A6A5-D948-8EDB-BD52D2143848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BDF17F3A-69F2-B84B-A099-89C178AA3820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143F21B7-6090-494D-9AF2-C884F04D86A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id="{50D437E2-294E-6149-A987-A754446C91B8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96" name="Triangle 95">
            <a:extLst>
              <a:ext uri="{FF2B5EF4-FFF2-40B4-BE49-F238E27FC236}">
                <a16:creationId xmlns:a16="http://schemas.microsoft.com/office/drawing/2014/main" id="{77019FDE-86B5-BE48-8AB1-F70CA6453064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8349797-2059-3648-8832-92BB5A08A505}"/>
              </a:ext>
            </a:extLst>
          </p:cNvPr>
          <p:cNvCxnSpPr>
            <a:stCxn id="78" idx="3"/>
            <a:endCxn id="79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5D330AF-7C7B-9C42-B1B3-DC8DF2251609}"/>
              </a:ext>
            </a:extLst>
          </p:cNvPr>
          <p:cNvCxnSpPr>
            <a:cxnSpLocks/>
            <a:stCxn id="78" idx="3"/>
            <a:endCxn id="81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E8F876E-8D3E-C142-8993-48438D1903DA}"/>
              </a:ext>
            </a:extLst>
          </p:cNvPr>
          <p:cNvCxnSpPr>
            <a:cxnSpLocks/>
            <a:stCxn id="78" idx="3"/>
            <a:endCxn id="82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C7CE93E-D45B-C945-8AA8-FC69087F2655}"/>
              </a:ext>
            </a:extLst>
          </p:cNvPr>
          <p:cNvCxnSpPr>
            <a:cxnSpLocks/>
            <a:stCxn id="79" idx="0"/>
            <a:endCxn id="94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4FD0A68-E416-9847-B059-47EA980ADB50}"/>
              </a:ext>
            </a:extLst>
          </p:cNvPr>
          <p:cNvCxnSpPr>
            <a:cxnSpLocks/>
            <a:stCxn id="79" idx="0"/>
            <a:endCxn id="93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2742FE8-1481-2649-9FF2-43017FCA44A5}"/>
              </a:ext>
            </a:extLst>
          </p:cNvPr>
          <p:cNvCxnSpPr>
            <a:cxnSpLocks/>
            <a:stCxn id="79" idx="0"/>
            <a:endCxn id="96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1D36140-8B1C-1143-B7E3-0AADFAD613C0}"/>
              </a:ext>
            </a:extLst>
          </p:cNvPr>
          <p:cNvCxnSpPr>
            <a:cxnSpLocks/>
            <a:stCxn id="81" idx="0"/>
            <a:endCxn id="85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9D100AB-64F3-C04B-9BD5-C9179DBD0DB4}"/>
              </a:ext>
            </a:extLst>
          </p:cNvPr>
          <p:cNvCxnSpPr>
            <a:cxnSpLocks/>
            <a:stCxn id="81" idx="0"/>
            <a:endCxn id="84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3815C03-7B33-2842-98D1-E70C047F4D24}"/>
              </a:ext>
            </a:extLst>
          </p:cNvPr>
          <p:cNvCxnSpPr>
            <a:cxnSpLocks/>
            <a:stCxn id="81" idx="0"/>
            <a:endCxn id="87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2022BAD-56AD-414F-A9D6-DE3C83F35B03}"/>
              </a:ext>
            </a:extLst>
          </p:cNvPr>
          <p:cNvCxnSpPr>
            <a:cxnSpLocks/>
            <a:stCxn id="82" idx="0"/>
            <a:endCxn id="9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690545-E08B-C54A-8E15-78646DBD4BF6}"/>
              </a:ext>
            </a:extLst>
          </p:cNvPr>
          <p:cNvCxnSpPr>
            <a:cxnSpLocks/>
            <a:stCxn id="82" idx="0"/>
            <a:endCxn id="88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42A33C9-01A6-0246-BB1F-10B6200D24C3}"/>
              </a:ext>
            </a:extLst>
          </p:cNvPr>
          <p:cNvCxnSpPr>
            <a:cxnSpLocks/>
            <a:stCxn id="82" idx="0"/>
            <a:endCxn id="9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6FD9BC5-0CC3-0A4A-8B38-1CAD3AE04305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41CC1CE-B47B-9F48-A496-421929101AC5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9C46FD4-2482-3749-B9B7-5CC253FFF925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C2CA536-3362-D043-95D7-C9937792840D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A0A982-FBED-6E4C-A4AD-2DE91C39CF7F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FD02634-BA8F-7F42-88CA-5B9131F0D991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C1C7AE6-491D-EF4F-8D22-B8F3B6168E70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690B5DD-69E1-384C-9431-E4573584CB16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A97EF89-0506-9F45-81F4-8F02B8254CBA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575CEB2-F108-9346-9A9E-8DFFDA09C579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7AD4D64-8285-0B4A-8D86-1141314C521D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903EEE5-B6B0-6845-87A2-167BBDB787FE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17E5FC4-6570-5A47-99F7-0B26495D8C33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1B1A104-93D4-ED47-9C77-A5FFF6DB23BC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20E350-4EA8-8344-BC4D-459B7C8D0CA0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88E083B-74EC-754D-8ABA-34ABD8E537F1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17F4DA9-03AD-7F4C-841E-210501BEA0BA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5997C2B-FBAC-8D4F-AFC6-F758BD3C57A1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135649A-975F-364F-AEEF-9F8C4FA169AE}"/>
              </a:ext>
            </a:extLst>
          </p:cNvPr>
          <p:cNvCxnSpPr>
            <a:cxnSpLocks/>
            <a:stCxn id="94" idx="3"/>
            <a:endCxn id="115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74E99A7-4BB4-504F-AB4A-A19EB439D0B4}"/>
              </a:ext>
            </a:extLst>
          </p:cNvPr>
          <p:cNvCxnSpPr>
            <a:cxnSpLocks/>
            <a:stCxn id="94" idx="3"/>
            <a:endCxn id="117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F5053C4-D72F-734C-8268-2F9551B05289}"/>
              </a:ext>
            </a:extLst>
          </p:cNvPr>
          <p:cNvCxnSpPr>
            <a:cxnSpLocks/>
            <a:stCxn id="93" idx="3"/>
            <a:endCxn id="118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5F1D915-071D-E44C-B099-5B93280E24D2}"/>
              </a:ext>
            </a:extLst>
          </p:cNvPr>
          <p:cNvCxnSpPr>
            <a:cxnSpLocks/>
            <a:stCxn id="93" idx="3"/>
            <a:endCxn id="12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A08D28F-FE5E-1341-922D-F66AADC014CB}"/>
              </a:ext>
            </a:extLst>
          </p:cNvPr>
          <p:cNvCxnSpPr>
            <a:cxnSpLocks/>
            <a:stCxn id="96" idx="3"/>
            <a:endCxn id="12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578259D-8715-A243-9742-2F4F476F5955}"/>
              </a:ext>
            </a:extLst>
          </p:cNvPr>
          <p:cNvCxnSpPr>
            <a:cxnSpLocks/>
            <a:stCxn id="96" idx="3"/>
            <a:endCxn id="123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98B67FC-C2FC-5B46-AD63-E845FA10E827}"/>
              </a:ext>
            </a:extLst>
          </p:cNvPr>
          <p:cNvCxnSpPr>
            <a:cxnSpLocks/>
            <a:stCxn id="85" idx="3"/>
            <a:endCxn id="124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99FF1F7-4431-2F42-9002-4BBC022E52C6}"/>
              </a:ext>
            </a:extLst>
          </p:cNvPr>
          <p:cNvCxnSpPr>
            <a:cxnSpLocks/>
            <a:stCxn id="85" idx="3"/>
            <a:endCxn id="125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D0326AF0-1F47-B240-A734-BE5370D38ADA}"/>
              </a:ext>
            </a:extLst>
          </p:cNvPr>
          <p:cNvCxnSpPr>
            <a:cxnSpLocks/>
            <a:stCxn id="84" idx="3"/>
            <a:endCxn id="127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FD6ABC9-26A3-514E-B097-B3335296D500}"/>
              </a:ext>
            </a:extLst>
          </p:cNvPr>
          <p:cNvCxnSpPr>
            <a:cxnSpLocks/>
            <a:stCxn id="84" idx="3"/>
            <a:endCxn id="128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BF90BE6-BD54-6A41-A62D-5A920B9500A0}"/>
              </a:ext>
            </a:extLst>
          </p:cNvPr>
          <p:cNvCxnSpPr>
            <a:cxnSpLocks/>
            <a:stCxn id="87" idx="3"/>
            <a:endCxn id="130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EE1C150-885B-5948-8E23-634AC7FD387E}"/>
              </a:ext>
            </a:extLst>
          </p:cNvPr>
          <p:cNvCxnSpPr>
            <a:cxnSpLocks/>
            <a:stCxn id="87" idx="3"/>
            <a:endCxn id="131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15F2C14-8C23-054A-9DB8-165538590E96}"/>
              </a:ext>
            </a:extLst>
          </p:cNvPr>
          <p:cNvCxnSpPr>
            <a:cxnSpLocks/>
            <a:stCxn id="90" idx="3"/>
            <a:endCxn id="132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D583D3B-D119-7645-AE38-19E57F3C07FE}"/>
              </a:ext>
            </a:extLst>
          </p:cNvPr>
          <p:cNvCxnSpPr>
            <a:cxnSpLocks/>
            <a:stCxn id="90" idx="3"/>
            <a:endCxn id="133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50CCFBC-6087-DA4F-84C8-450A6BC748DD}"/>
              </a:ext>
            </a:extLst>
          </p:cNvPr>
          <p:cNvCxnSpPr>
            <a:cxnSpLocks/>
            <a:stCxn id="88" idx="3"/>
            <a:endCxn id="134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46F2B66-0FED-6040-AE5B-0D96CA4333F8}"/>
              </a:ext>
            </a:extLst>
          </p:cNvPr>
          <p:cNvCxnSpPr>
            <a:cxnSpLocks/>
            <a:stCxn id="88" idx="3"/>
            <a:endCxn id="135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127E0561-5B6A-884C-BC09-C1B11D7655B8}"/>
              </a:ext>
            </a:extLst>
          </p:cNvPr>
          <p:cNvCxnSpPr>
            <a:cxnSpLocks/>
            <a:stCxn id="91" idx="3"/>
            <a:endCxn id="136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757CE69-F96B-7046-AA6D-64D9ACB41F81}"/>
              </a:ext>
            </a:extLst>
          </p:cNvPr>
          <p:cNvCxnSpPr>
            <a:cxnSpLocks/>
            <a:stCxn id="91" idx="3"/>
            <a:endCxn id="137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C206CB9-210A-B44C-A3B6-159D1D84ADEE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EC10AD6-041A-B449-BDC2-E5A0199220A4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D2641CC-8658-E84D-AC67-925ACE380FB8}"/>
              </a:ext>
            </a:extLst>
          </p:cNvPr>
          <p:cNvCxnSpPr>
            <a:cxnSpLocks/>
            <a:stCxn id="94" idx="3"/>
            <a:endCxn id="156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82561CD-79C4-1F45-AFAB-676EC68C4378}"/>
              </a:ext>
            </a:extLst>
          </p:cNvPr>
          <p:cNvCxnSpPr>
            <a:cxnSpLocks/>
            <a:stCxn id="93" idx="3"/>
            <a:endCxn id="157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3C12479-DF03-0847-951C-B2E15AFC31BA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168640B-B17B-1A45-8EF5-96531C17044E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1C230BF-B954-CA4B-98B4-504D88E6B779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FB28D2F-DF8D-474A-9396-07A247389AE0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C479B49-8DE3-3042-958F-24C2242886E2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B3139FC-D355-6740-B2BA-B39B20C8BD1C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6CB355E-F1C2-E543-BA5A-5DF90DD5032D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81462CA-9F0E-5B40-848C-5BF950C231B8}"/>
              </a:ext>
            </a:extLst>
          </p:cNvPr>
          <p:cNvCxnSpPr>
            <a:cxnSpLocks/>
            <a:stCxn id="96" idx="3"/>
            <a:endCxn id="160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A8FE67D-C132-8143-91BB-834973709415}"/>
              </a:ext>
            </a:extLst>
          </p:cNvPr>
          <p:cNvCxnSpPr>
            <a:cxnSpLocks/>
            <a:stCxn id="85" idx="3"/>
            <a:endCxn id="161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1CE98C2B-6FCB-6D4A-AFB2-78ACA5B42BDC}"/>
              </a:ext>
            </a:extLst>
          </p:cNvPr>
          <p:cNvCxnSpPr>
            <a:cxnSpLocks/>
            <a:stCxn id="84" idx="3"/>
            <a:endCxn id="162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D1AE1F3-439B-0444-8934-45965AEF9CA4}"/>
              </a:ext>
            </a:extLst>
          </p:cNvPr>
          <p:cNvCxnSpPr>
            <a:cxnSpLocks/>
            <a:stCxn id="87" idx="3"/>
            <a:endCxn id="163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31E690C-30D0-834C-9177-5BA7804BD160}"/>
              </a:ext>
            </a:extLst>
          </p:cNvPr>
          <p:cNvCxnSpPr>
            <a:cxnSpLocks/>
            <a:stCxn id="90" idx="3"/>
            <a:endCxn id="164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B46AA40-B14C-AA4F-BD5C-7CD011A664BB}"/>
              </a:ext>
            </a:extLst>
          </p:cNvPr>
          <p:cNvCxnSpPr>
            <a:cxnSpLocks/>
            <a:stCxn id="88" idx="3"/>
            <a:endCxn id="165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AEE53E7B-3922-8143-80F5-39285A65508E}"/>
              </a:ext>
            </a:extLst>
          </p:cNvPr>
          <p:cNvCxnSpPr>
            <a:cxnSpLocks/>
            <a:stCxn id="91" idx="3"/>
            <a:endCxn id="166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50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1F053-FBF4-1344-9586-4417E9074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Review: minimax and alpha-beta</a:t>
                </a:r>
              </a:p>
              <a:p>
                <a:pPr lvl="1"/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depth d and branching factor b, if the children of each node are ordered just right (MAX: largest first, MIN: smallest first) </a:t>
                </a:r>
              </a:p>
              <a:p>
                <a:r>
                  <a:rPr lang="en-US" dirty="0"/>
                  <a:t>Move ordering: policy network</a:t>
                </a:r>
              </a:p>
              <a:p>
                <a:pPr lvl="1"/>
                <a:r>
                  <a:rPr lang="en-US" dirty="0"/>
                  <a:t>Can be used to order the children, with no loss of accuracy;  Can also limit the set of moves evaluated, with some loss of accuracy</a:t>
                </a:r>
              </a:p>
              <a:p>
                <a:r>
                  <a:rPr lang="en-US" dirty="0"/>
                  <a:t>Evaluation function: value network</a:t>
                </a:r>
              </a:p>
              <a:p>
                <a:pPr lvl="1"/>
                <a:r>
                  <a:rPr lang="en-US" dirty="0"/>
                  <a:t>Estimates the value of each board position in limited-horizon search</a:t>
                </a:r>
              </a:p>
              <a:p>
                <a:r>
                  <a:rPr lang="en-US" dirty="0"/>
                  <a:t>Exact value: endgames</a:t>
                </a:r>
              </a:p>
              <a:p>
                <a:pPr lvl="1"/>
                <a:r>
                  <a:rPr lang="en-US" dirty="0"/>
                  <a:t>Minimax search backward from a set of known terminal positions</a:t>
                </a:r>
              </a:p>
              <a:p>
                <a:r>
                  <a:rPr lang="en-US" dirty="0"/>
                  <a:t>Stochastic training: Monte Carlo tree search</a:t>
                </a:r>
              </a:p>
              <a:p>
                <a:pPr lvl="1"/>
                <a:r>
                  <a:rPr lang="en-US" dirty="0"/>
                  <a:t>Choose a policy that includes exploration vs. exploitation, play games at random, use the data to estimate win frequency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1F053-FBF4-1344-9586-4417E9074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801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7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the state of the game: complete specification of the board, and a statement about whose turn it is.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the turn of the MAX player, and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the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(the set of states reachable in one move), then the value of the board 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MIN’s turn, then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  <a:blipFill>
                <a:blip r:embed="rId2"/>
                <a:stretch>
                  <a:fillRect l="-1573" t="-483" r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036A9B4E-4DA1-C548-9A7D-DB41401290D3}"/>
              </a:ext>
            </a:extLst>
          </p:cNvPr>
          <p:cNvSpPr/>
          <p:nvPr/>
        </p:nvSpPr>
        <p:spPr>
          <a:xfrm>
            <a:off x="1371600" y="5772157"/>
            <a:ext cx="3386138" cy="85725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375D3E4D-7192-7948-BB6B-92554CD38908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A1AD7ACA-46E2-C747-8032-2C68C14C2343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6DD6EEC3-EDD0-4B4E-94F0-17F9D9161502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A2FA557E-C6E1-D741-8111-1AF4310D6B82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0F306EA9-E5CE-9E48-A096-8A52F54B92AD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87" name="Triangle 86">
            <a:extLst>
              <a:ext uri="{FF2B5EF4-FFF2-40B4-BE49-F238E27FC236}">
                <a16:creationId xmlns:a16="http://schemas.microsoft.com/office/drawing/2014/main" id="{7E598722-9B50-B84C-959B-3051CAF2D0A7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8" name="Triangle 87">
            <a:extLst>
              <a:ext uri="{FF2B5EF4-FFF2-40B4-BE49-F238E27FC236}">
                <a16:creationId xmlns:a16="http://schemas.microsoft.com/office/drawing/2014/main" id="{03DE6244-3C96-104C-A2B8-E562D9065453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90" name="Triangle 89">
            <a:extLst>
              <a:ext uri="{FF2B5EF4-FFF2-40B4-BE49-F238E27FC236}">
                <a16:creationId xmlns:a16="http://schemas.microsoft.com/office/drawing/2014/main" id="{C63301D1-2DAC-8A44-B7D6-DC04967EA40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00BA40BA-A1D9-8F4A-8E70-C73C2DD01FF1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EB8620F4-6AD8-1746-9074-1C58E1C7E208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id="{1B26B535-5CD5-5243-8573-E2BA388453FB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96" name="Triangle 95">
            <a:extLst>
              <a:ext uri="{FF2B5EF4-FFF2-40B4-BE49-F238E27FC236}">
                <a16:creationId xmlns:a16="http://schemas.microsoft.com/office/drawing/2014/main" id="{C44BBEA9-1627-334B-983A-8CAB32E07741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97" name="Triangle 96">
            <a:extLst>
              <a:ext uri="{FF2B5EF4-FFF2-40B4-BE49-F238E27FC236}">
                <a16:creationId xmlns:a16="http://schemas.microsoft.com/office/drawing/2014/main" id="{675B2370-E432-2F4E-8CAF-F4D4E312ECA7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1BC5CE7-FA2D-C740-AC4A-361C8B1FB167}"/>
              </a:ext>
            </a:extLst>
          </p:cNvPr>
          <p:cNvCxnSpPr>
            <a:stCxn id="79" idx="3"/>
            <a:endCxn id="81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84DF6C8-D0A2-5743-9DB0-A39CCD533C70}"/>
              </a:ext>
            </a:extLst>
          </p:cNvPr>
          <p:cNvCxnSpPr>
            <a:cxnSpLocks/>
            <a:stCxn id="79" idx="3"/>
            <a:endCxn id="82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F618E32-5E7B-4540-8D5C-9381F3CF3A54}"/>
              </a:ext>
            </a:extLst>
          </p:cNvPr>
          <p:cNvCxnSpPr>
            <a:cxnSpLocks/>
            <a:stCxn id="79" idx="3"/>
            <a:endCxn id="84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5D38F8A-9E67-6B44-BB42-FF9079A027FE}"/>
              </a:ext>
            </a:extLst>
          </p:cNvPr>
          <p:cNvCxnSpPr>
            <a:cxnSpLocks/>
            <a:stCxn id="81" idx="0"/>
            <a:endCxn id="96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B309EC2-6E58-794B-BF21-F5F8C60ED5BC}"/>
              </a:ext>
            </a:extLst>
          </p:cNvPr>
          <p:cNvCxnSpPr>
            <a:cxnSpLocks/>
            <a:stCxn id="81" idx="0"/>
            <a:endCxn id="94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488EB2A-4502-2547-A35E-EC3BBB5C9F78}"/>
              </a:ext>
            </a:extLst>
          </p:cNvPr>
          <p:cNvCxnSpPr>
            <a:cxnSpLocks/>
            <a:stCxn id="81" idx="0"/>
            <a:endCxn id="97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2522DDE-3425-E544-9B35-4DB646469376}"/>
              </a:ext>
            </a:extLst>
          </p:cNvPr>
          <p:cNvCxnSpPr>
            <a:cxnSpLocks/>
            <a:stCxn id="82" idx="0"/>
            <a:endCxn id="8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9F5AC71-D554-7D42-AECB-8288A80E4431}"/>
              </a:ext>
            </a:extLst>
          </p:cNvPr>
          <p:cNvCxnSpPr>
            <a:cxnSpLocks/>
            <a:stCxn id="82" idx="0"/>
            <a:endCxn id="85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0B43120-D296-E94C-94ED-A58FE6F1F04A}"/>
              </a:ext>
            </a:extLst>
          </p:cNvPr>
          <p:cNvCxnSpPr>
            <a:cxnSpLocks/>
            <a:stCxn id="82" idx="0"/>
            <a:endCxn id="8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3269A25-2551-0D4B-A17F-FB2FA7C3AC1D}"/>
              </a:ext>
            </a:extLst>
          </p:cNvPr>
          <p:cNvCxnSpPr>
            <a:cxnSpLocks/>
            <a:stCxn id="84" idx="0"/>
            <a:endCxn id="91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6164F52-5BA8-FA47-9651-3D8DDF4D9941}"/>
              </a:ext>
            </a:extLst>
          </p:cNvPr>
          <p:cNvCxnSpPr>
            <a:cxnSpLocks/>
            <a:stCxn id="84" idx="0"/>
            <a:endCxn id="90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DE44A0E-9C14-0442-BEDC-446164F96D27}"/>
              </a:ext>
            </a:extLst>
          </p:cNvPr>
          <p:cNvCxnSpPr>
            <a:cxnSpLocks/>
            <a:stCxn id="84" idx="0"/>
            <a:endCxn id="93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3C9CEB8-4632-AD46-B68B-36038394F2C5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FB9FC73-36D0-534C-BD16-481A22CB2A66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4C71EEA-101B-814D-8E79-97D19D82EBF6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AF19C9A-96F4-4348-87D1-28794FF18EE6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969CECB-4661-C243-9B9E-AC0F6CF8921F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F183C9A-4011-DC49-BF69-B88D0EF78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5FD820-1BDD-1D4D-9824-44CC57D7C48D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6834C09-9FE6-7945-B891-4B61707C2E56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B6ED9F-AF4A-994E-B337-A26C734CDBCF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9580935-BB95-CB49-A5A8-D68A02799792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5EDC8DC-7A4A-354F-9474-0EB7A6B983A6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01EE12A-B7F2-E342-A561-F56BB491A7B7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6397222-4AFF-4541-9232-1FDB7656A7A5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88CF8CD-DCA5-E148-862B-986403EAF784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4F57D2C-93D9-8048-AA54-5630867A18D8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B5E57F9-9BF1-D443-9558-8FEEAFAA65E7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28248A3-4418-374E-A3FB-42E7D8FF29A5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D32CAF4-56DB-FD49-8324-8F0CC1C883E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E58DF02-D596-DD46-91CF-2D861C4DA372}"/>
              </a:ext>
            </a:extLst>
          </p:cNvPr>
          <p:cNvCxnSpPr>
            <a:cxnSpLocks/>
            <a:stCxn id="96" idx="3"/>
            <a:endCxn id="11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EF1C9F0-F4AF-CE48-92E0-E929C8A8871D}"/>
              </a:ext>
            </a:extLst>
          </p:cNvPr>
          <p:cNvCxnSpPr>
            <a:cxnSpLocks/>
            <a:stCxn id="96" idx="3"/>
            <a:endCxn id="11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DE08AA9-D43D-3241-8DD2-3242811CAC9F}"/>
              </a:ext>
            </a:extLst>
          </p:cNvPr>
          <p:cNvCxnSpPr>
            <a:cxnSpLocks/>
            <a:stCxn id="94" idx="3"/>
            <a:endCxn id="120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9EB27A5-7CFB-3E4B-861A-5E0C37097A11}"/>
              </a:ext>
            </a:extLst>
          </p:cNvPr>
          <p:cNvCxnSpPr>
            <a:cxnSpLocks/>
            <a:stCxn id="94" idx="3"/>
            <a:endCxn id="121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8379874-940E-3C48-8204-195F8E44C917}"/>
              </a:ext>
            </a:extLst>
          </p:cNvPr>
          <p:cNvCxnSpPr>
            <a:cxnSpLocks/>
            <a:stCxn id="97" idx="3"/>
            <a:endCxn id="123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2E4F7C7-1C6C-2B4A-AEFC-C89B19A32FC0}"/>
              </a:ext>
            </a:extLst>
          </p:cNvPr>
          <p:cNvCxnSpPr>
            <a:cxnSpLocks/>
            <a:stCxn id="97" idx="3"/>
            <a:endCxn id="124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50EE076-B51E-1348-B6D4-B874D25D38C7}"/>
              </a:ext>
            </a:extLst>
          </p:cNvPr>
          <p:cNvCxnSpPr>
            <a:cxnSpLocks/>
            <a:stCxn id="87" idx="3"/>
            <a:endCxn id="125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F7A7890-D524-4949-BB26-770FD409DCE7}"/>
              </a:ext>
            </a:extLst>
          </p:cNvPr>
          <p:cNvCxnSpPr>
            <a:cxnSpLocks/>
            <a:stCxn id="87" idx="3"/>
            <a:endCxn id="127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4D8A356-216A-204D-B5DB-4F9BD1E99F66}"/>
              </a:ext>
            </a:extLst>
          </p:cNvPr>
          <p:cNvCxnSpPr>
            <a:cxnSpLocks/>
            <a:stCxn id="85" idx="3"/>
            <a:endCxn id="128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E6156F0-015B-044A-8D36-14E1AACD29DD}"/>
              </a:ext>
            </a:extLst>
          </p:cNvPr>
          <p:cNvCxnSpPr>
            <a:cxnSpLocks/>
            <a:stCxn id="85" idx="3"/>
            <a:endCxn id="130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5646B95-3E01-2543-BC90-05B75769A7DA}"/>
              </a:ext>
            </a:extLst>
          </p:cNvPr>
          <p:cNvCxnSpPr>
            <a:cxnSpLocks/>
            <a:stCxn id="88" idx="3"/>
            <a:endCxn id="131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026AB9E-5B05-D348-A79C-3541821E3216}"/>
              </a:ext>
            </a:extLst>
          </p:cNvPr>
          <p:cNvCxnSpPr>
            <a:cxnSpLocks/>
            <a:stCxn id="88" idx="3"/>
            <a:endCxn id="132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5D385BE-9BEE-F14D-B723-73C059B70DE2}"/>
              </a:ext>
            </a:extLst>
          </p:cNvPr>
          <p:cNvCxnSpPr>
            <a:cxnSpLocks/>
            <a:stCxn id="91" idx="3"/>
            <a:endCxn id="133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04AA6B4-2422-DD4F-B5DA-B6E90ABF7638}"/>
              </a:ext>
            </a:extLst>
          </p:cNvPr>
          <p:cNvCxnSpPr>
            <a:cxnSpLocks/>
            <a:stCxn id="91" idx="3"/>
            <a:endCxn id="134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828A1682-8ADC-1F40-A8AB-D20D1210BDB4}"/>
              </a:ext>
            </a:extLst>
          </p:cNvPr>
          <p:cNvCxnSpPr>
            <a:cxnSpLocks/>
            <a:stCxn id="90" idx="3"/>
            <a:endCxn id="135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674BBB3-0959-0F4D-A88F-65F556F279B1}"/>
              </a:ext>
            </a:extLst>
          </p:cNvPr>
          <p:cNvCxnSpPr>
            <a:cxnSpLocks/>
            <a:stCxn id="90" idx="3"/>
            <a:endCxn id="136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7CDB24C-E698-AD42-889C-B40C52A78E1C}"/>
              </a:ext>
            </a:extLst>
          </p:cNvPr>
          <p:cNvCxnSpPr>
            <a:cxnSpLocks/>
            <a:stCxn id="93" idx="3"/>
            <a:endCxn id="137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5DEDA20-FEC1-D041-AC9D-5300DD2F543A}"/>
              </a:ext>
            </a:extLst>
          </p:cNvPr>
          <p:cNvCxnSpPr>
            <a:cxnSpLocks/>
            <a:stCxn id="93" idx="3"/>
            <a:endCxn id="138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7515550-1B63-4E4F-BDA1-E0536CB05ED5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9F5B090-16B1-E242-BFBE-4E06F7567533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8D78F4B-A8F5-EB4E-9532-E41F39D3FC16}"/>
              </a:ext>
            </a:extLst>
          </p:cNvPr>
          <p:cNvCxnSpPr>
            <a:cxnSpLocks/>
            <a:stCxn id="96" idx="3"/>
            <a:endCxn id="157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E35E4F31-CC3C-774E-926D-EBB5F35202D2}"/>
              </a:ext>
            </a:extLst>
          </p:cNvPr>
          <p:cNvCxnSpPr>
            <a:cxnSpLocks/>
            <a:stCxn id="94" idx="3"/>
            <a:endCxn id="158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E908F0C-6F9A-594C-BB45-D4BD4EC3B01D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92DB32F-19EC-8542-A7AC-93B86A781AAC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155AE54-7105-384A-906B-21E3FFA65E6A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51C774A-2180-704A-9CCA-EEF56A4DB462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AE6BA6C-DD2B-D149-A7E4-EDC1E8AAC93A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E7ED2BA-FF9B-954B-8ACC-7EF2CB8DE29D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E9B95D4-BE65-1C4F-9824-23AE92B25190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4B96FC01-9438-FF4C-9609-0AE27741AFBD}"/>
              </a:ext>
            </a:extLst>
          </p:cNvPr>
          <p:cNvCxnSpPr>
            <a:cxnSpLocks/>
            <a:stCxn id="97" idx="3"/>
            <a:endCxn id="161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0C33053-A6E8-7F40-A87A-2CB4D0C2EF66}"/>
              </a:ext>
            </a:extLst>
          </p:cNvPr>
          <p:cNvCxnSpPr>
            <a:cxnSpLocks/>
            <a:stCxn id="87" idx="3"/>
            <a:endCxn id="162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85256B-A7BC-C945-A05C-BEA524F49BA5}"/>
              </a:ext>
            </a:extLst>
          </p:cNvPr>
          <p:cNvCxnSpPr>
            <a:cxnSpLocks/>
            <a:stCxn id="85" idx="3"/>
            <a:endCxn id="163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745B87C4-D4D2-014D-9414-22197E18FDB0}"/>
              </a:ext>
            </a:extLst>
          </p:cNvPr>
          <p:cNvCxnSpPr>
            <a:cxnSpLocks/>
            <a:stCxn id="88" idx="3"/>
            <a:endCxn id="164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472F59A-04E9-8B43-8E6A-45DE184F34A4}"/>
              </a:ext>
            </a:extLst>
          </p:cNvPr>
          <p:cNvCxnSpPr>
            <a:cxnSpLocks/>
            <a:stCxn id="91" idx="3"/>
            <a:endCxn id="165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AC0FDF5-8EC9-DA40-8D3F-3625E19161A2}"/>
              </a:ext>
            </a:extLst>
          </p:cNvPr>
          <p:cNvCxnSpPr>
            <a:cxnSpLocks/>
            <a:stCxn id="90" idx="3"/>
            <a:endCxn id="166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3FEC2C59-A9CA-8B44-A66C-00D59D773A84}"/>
              </a:ext>
            </a:extLst>
          </p:cNvPr>
          <p:cNvCxnSpPr>
            <a:cxnSpLocks/>
            <a:stCxn id="93" idx="3"/>
            <a:endCxn id="167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4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the state of the game: complete specification of the board, and a statement about whose turn it is.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the turn of the MAX player, and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the 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(the set of states reachable in one move), then the value of the board 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it’s MIN’s turn, then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  <a:blipFill>
                <a:blip r:embed="rId2"/>
                <a:stretch>
                  <a:fillRect l="-1573" t="-483" r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F1E1F6A5-40DD-4E4B-9BC7-C2D1C370CAB5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6F272E26-3A64-774E-9CDF-BF8E55C5DD25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72E9E496-A881-6B44-A610-A42C6446A4CA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1CFBABF-0C7E-6C4C-9EC0-6A21C9591147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D407607-1B2D-C843-8BDE-820AF230F277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709BB58C-FBFA-5241-86A4-368CAE2AAECF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6DAC609-F060-D044-8256-2EB6B9088E7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C612D24-B610-E847-9813-BA120024A6C7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5B8DC4F-FFE9-344C-82C4-7B713C46D941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04D9384-AFAB-3E48-B443-C10AB849BF93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B973C86-9FF3-8241-8462-049833BFE789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8CD199D1-B7ED-0545-8F74-A01AF21A0450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A63E1EE1-54EE-6F44-9F28-57CB1572B8F0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0F70A4-5D3A-784A-8089-EE258451791B}"/>
              </a:ext>
            </a:extLst>
          </p:cNvPr>
          <p:cNvCxnSpPr>
            <a:stCxn id="4" idx="3"/>
            <a:endCxn id="5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2EAD35-8BCE-4145-A494-51D2D2E32D78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DC40F-35C4-4D40-B40F-86D27E8DF2DA}"/>
              </a:ext>
            </a:extLst>
          </p:cNvPr>
          <p:cNvCxnSpPr>
            <a:cxnSpLocks/>
            <a:stCxn id="4" idx="3"/>
            <a:endCxn id="7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2F05AE-1423-1049-A3EB-3A101297F614}"/>
              </a:ext>
            </a:extLst>
          </p:cNvPr>
          <p:cNvCxnSpPr>
            <a:cxnSpLocks/>
            <a:stCxn id="5" idx="0"/>
            <a:endCxn id="18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52F232-F19C-A446-BE0C-6F74DD9C00CE}"/>
              </a:ext>
            </a:extLst>
          </p:cNvPr>
          <p:cNvCxnSpPr>
            <a:cxnSpLocks/>
            <a:stCxn id="5" idx="0"/>
            <a:endCxn id="17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401AAF-243F-3547-B0C6-410B42FC03F2}"/>
              </a:ext>
            </a:extLst>
          </p:cNvPr>
          <p:cNvCxnSpPr>
            <a:cxnSpLocks/>
            <a:stCxn id="5" idx="0"/>
            <a:endCxn id="19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885B7C-6FDD-2F41-8771-A9E20238C7F0}"/>
              </a:ext>
            </a:extLst>
          </p:cNvPr>
          <p:cNvCxnSpPr>
            <a:cxnSpLocks/>
            <a:stCxn id="6" idx="0"/>
            <a:endCxn id="9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FF2986-899B-8441-A3AC-C071B49676EE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9716DB-80D8-9D44-8F1D-D2D054E70CC2}"/>
              </a:ext>
            </a:extLst>
          </p:cNvPr>
          <p:cNvCxnSpPr>
            <a:cxnSpLocks/>
            <a:stCxn id="6" idx="0"/>
            <a:endCxn id="10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DF682B-0ACB-CE45-BB39-6991190DA6C0}"/>
              </a:ext>
            </a:extLst>
          </p:cNvPr>
          <p:cNvCxnSpPr>
            <a:cxnSpLocks/>
            <a:stCxn id="7" idx="0"/>
            <a:endCxn id="12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C29FCD-80CC-8F4C-8E9D-DB3EDD9120DA}"/>
              </a:ext>
            </a:extLst>
          </p:cNvPr>
          <p:cNvCxnSpPr>
            <a:cxnSpLocks/>
            <a:stCxn id="7" idx="0"/>
            <a:endCxn id="11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A0C885-8DEB-C349-801B-9229421C4FFC}"/>
              </a:ext>
            </a:extLst>
          </p:cNvPr>
          <p:cNvCxnSpPr>
            <a:cxnSpLocks/>
            <a:stCxn id="7" idx="0"/>
            <a:endCxn id="13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6C3C512-E37A-594B-8E41-50C5466D01D5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8CB48-81E6-DD40-9FFF-58BD45DED42B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0C097D0-4B55-4B42-81E3-5D2CEB70455B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F8C545-E675-A041-ABD6-9A82EDBF1320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B439EB-B9C8-144D-A52F-09CED64B2F91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0BF7E2-9B55-FA46-8DFC-C09A2FE42052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D5AA5DE-B37B-F643-9674-54C2183502DF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0C7DC8-C0B4-7842-B702-B3AC9E259E9B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E86505-EA8B-1E46-8AC6-8125F392339A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9F8D69-E8FA-4642-97F2-0874D07324A0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6652FF-B97E-014B-9EAB-B03BD9521C37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A8ECDE-3D88-0944-BE7F-60B40AA267DC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50C4EAD-85AC-D942-8006-116340F45BEB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911B849-AD24-0C4C-A06F-85A646934551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57CE70-4E4B-854B-84A0-E34F5E70603B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56BD840-75EE-F84C-B849-623EA2C2945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709986-2F2E-344D-835B-30E658D2E0C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C8AC7B-0161-8D47-AB10-F0792AF55AD4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A825692-24F1-F84D-8388-A77A34AEC154}"/>
              </a:ext>
            </a:extLst>
          </p:cNvPr>
          <p:cNvCxnSpPr>
            <a:cxnSpLocks/>
            <a:stCxn id="18" idx="3"/>
            <a:endCxn id="55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7C03105-F49B-804C-8BCD-C03CC18B7642}"/>
              </a:ext>
            </a:extLst>
          </p:cNvPr>
          <p:cNvCxnSpPr>
            <a:cxnSpLocks/>
            <a:stCxn id="18" idx="3"/>
            <a:endCxn id="56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444362-6775-4B4A-BFF3-CC449D9EC662}"/>
              </a:ext>
            </a:extLst>
          </p:cNvPr>
          <p:cNvCxnSpPr>
            <a:cxnSpLocks/>
            <a:stCxn id="17" idx="3"/>
            <a:endCxn id="58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2B193F2-BAEC-904F-ABBD-1D69EFAFC6A1}"/>
              </a:ext>
            </a:extLst>
          </p:cNvPr>
          <p:cNvCxnSpPr>
            <a:cxnSpLocks/>
            <a:stCxn id="17" idx="3"/>
            <a:endCxn id="59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99ABEE8-459B-8C42-86EB-C20789670C5F}"/>
              </a:ext>
            </a:extLst>
          </p:cNvPr>
          <p:cNvCxnSpPr>
            <a:cxnSpLocks/>
            <a:stCxn id="19" idx="3"/>
            <a:endCxn id="60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F7446CA-4F47-8947-80FC-415E5D97EFFE}"/>
              </a:ext>
            </a:extLst>
          </p:cNvPr>
          <p:cNvCxnSpPr>
            <a:cxnSpLocks/>
            <a:stCxn id="19" idx="3"/>
            <a:endCxn id="61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5B37FFF-A6CF-904E-AC2E-9E3E8895665B}"/>
              </a:ext>
            </a:extLst>
          </p:cNvPr>
          <p:cNvCxnSpPr>
            <a:cxnSpLocks/>
            <a:stCxn id="9" idx="3"/>
            <a:endCxn id="65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CEE5A3B-7648-BB45-80C1-0CA299BB0D55}"/>
              </a:ext>
            </a:extLst>
          </p:cNvPr>
          <p:cNvCxnSpPr>
            <a:cxnSpLocks/>
            <a:stCxn id="9" idx="3"/>
            <a:endCxn id="66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9B03C2C-5B86-2C4B-B1A6-D09FF9FC889A}"/>
              </a:ext>
            </a:extLst>
          </p:cNvPr>
          <p:cNvCxnSpPr>
            <a:cxnSpLocks/>
            <a:stCxn id="8" idx="3"/>
            <a:endCxn id="67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13BA0C4-895A-5F49-B76A-54EEF4A372BA}"/>
              </a:ext>
            </a:extLst>
          </p:cNvPr>
          <p:cNvCxnSpPr>
            <a:cxnSpLocks/>
            <a:stCxn id="8" idx="3"/>
            <a:endCxn id="68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83C2EFC-7E09-1C4C-B102-6101CDDF49BE}"/>
              </a:ext>
            </a:extLst>
          </p:cNvPr>
          <p:cNvCxnSpPr>
            <a:cxnSpLocks/>
            <a:stCxn id="10" idx="3"/>
            <a:endCxn id="69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94D0D84-9605-5C47-A6E0-30224D9930C4}"/>
              </a:ext>
            </a:extLst>
          </p:cNvPr>
          <p:cNvCxnSpPr>
            <a:cxnSpLocks/>
            <a:stCxn id="10" idx="3"/>
            <a:endCxn id="70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8F21036-6730-E149-A204-FA060D4BA572}"/>
              </a:ext>
            </a:extLst>
          </p:cNvPr>
          <p:cNvCxnSpPr>
            <a:cxnSpLocks/>
            <a:stCxn id="12" idx="3"/>
            <a:endCxn id="71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C127415-CEA7-D346-BB4A-3D4FCD63ABB0}"/>
              </a:ext>
            </a:extLst>
          </p:cNvPr>
          <p:cNvCxnSpPr>
            <a:cxnSpLocks/>
            <a:stCxn id="12" idx="3"/>
            <a:endCxn id="72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F92562F-58FB-C54E-90B3-5CA9CA60A17D}"/>
              </a:ext>
            </a:extLst>
          </p:cNvPr>
          <p:cNvCxnSpPr>
            <a:cxnSpLocks/>
            <a:stCxn id="11" idx="3"/>
            <a:endCxn id="73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515B504-3F2C-3040-8FD6-1C49B7DB5B6E}"/>
              </a:ext>
            </a:extLst>
          </p:cNvPr>
          <p:cNvCxnSpPr>
            <a:cxnSpLocks/>
            <a:stCxn id="11" idx="3"/>
            <a:endCxn id="74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21F9AD6-8C41-8247-A762-7126E54FF11C}"/>
              </a:ext>
            </a:extLst>
          </p:cNvPr>
          <p:cNvCxnSpPr>
            <a:cxnSpLocks/>
            <a:stCxn id="13" idx="3"/>
            <a:endCxn id="75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E327BEE-8D31-1C4A-BE8D-2CCFCDA2CBA0}"/>
              </a:ext>
            </a:extLst>
          </p:cNvPr>
          <p:cNvCxnSpPr>
            <a:cxnSpLocks/>
            <a:stCxn id="13" idx="3"/>
            <a:endCxn id="76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9F4E5F4-AAAA-1D41-A88B-D0D3F6A175A4}"/>
              </a:ext>
            </a:extLst>
          </p:cNvPr>
          <p:cNvSpPr/>
          <p:nvPr/>
        </p:nvSpPr>
        <p:spPr>
          <a:xfrm>
            <a:off x="1371600" y="4557713"/>
            <a:ext cx="3386138" cy="85725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9CC5977-CE3F-B749-9F43-0CEB4D85DD7D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B18716-3E63-D84F-B285-6FCC65142AC1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F5A5CEF-5391-4E41-8B51-83480EAE34B8}"/>
              </a:ext>
            </a:extLst>
          </p:cNvPr>
          <p:cNvCxnSpPr>
            <a:cxnSpLocks/>
            <a:stCxn id="18" idx="3"/>
            <a:endCxn id="79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E4C74AB-A3B7-CF40-A676-DECB5BB10EB1}"/>
              </a:ext>
            </a:extLst>
          </p:cNvPr>
          <p:cNvCxnSpPr>
            <a:cxnSpLocks/>
            <a:stCxn id="17" idx="3"/>
            <a:endCxn id="81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356225E-81CB-2947-90E9-BDFEBF7E8DAC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2D7ADA1-DAA1-C54F-A4FB-F5920B720485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FD56DA2-D062-F24C-887A-405A9352CB40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6ACDB24-1174-1143-AA56-23FCCEB49A32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382BB85-B543-0B4B-AD4E-03ACE3F6D18D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2D4AA1C-9727-7B48-A95B-387271F2E0A0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90FDB57-9368-A546-BA53-3B69B82159FD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627802F-845F-3F4C-9B2D-681B1274A98F}"/>
              </a:ext>
            </a:extLst>
          </p:cNvPr>
          <p:cNvCxnSpPr>
            <a:cxnSpLocks/>
            <a:stCxn id="19" idx="3"/>
            <a:endCxn id="85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881FA47-52DC-3E4B-8E37-47F724E7AE1E}"/>
              </a:ext>
            </a:extLst>
          </p:cNvPr>
          <p:cNvCxnSpPr>
            <a:cxnSpLocks/>
            <a:stCxn id="9" idx="3"/>
            <a:endCxn id="87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8B729A9-86B5-4340-9929-872EF0E62813}"/>
              </a:ext>
            </a:extLst>
          </p:cNvPr>
          <p:cNvCxnSpPr>
            <a:cxnSpLocks/>
            <a:stCxn id="8" idx="3"/>
            <a:endCxn id="88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67A42D9-0E8F-8B4B-8F9E-09556F19AAD4}"/>
              </a:ext>
            </a:extLst>
          </p:cNvPr>
          <p:cNvCxnSpPr>
            <a:cxnSpLocks/>
            <a:stCxn id="10" idx="3"/>
            <a:endCxn id="9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91D37A8-9187-2440-ACCC-621BC68F8AD9}"/>
              </a:ext>
            </a:extLst>
          </p:cNvPr>
          <p:cNvCxnSpPr>
            <a:cxnSpLocks/>
            <a:stCxn id="12" idx="3"/>
            <a:endCxn id="9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C3988B-A672-9D44-BAA2-3D95A26CDAAD}"/>
              </a:ext>
            </a:extLst>
          </p:cNvPr>
          <p:cNvCxnSpPr>
            <a:cxnSpLocks/>
            <a:stCxn id="11" idx="3"/>
            <a:endCxn id="93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F6A1C47-6727-EF41-A6F7-53DEC880BBE1}"/>
              </a:ext>
            </a:extLst>
          </p:cNvPr>
          <p:cNvCxnSpPr>
            <a:cxnSpLocks/>
            <a:stCxn id="13" idx="3"/>
            <a:endCxn id="94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1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5208550" cy="906114"/>
          </a:xfrm>
        </p:spPr>
        <p:txBody>
          <a:bodyPr>
            <a:normAutofit/>
          </a:bodyPr>
          <a:lstStyle/>
          <a:p>
            <a:r>
              <a:rPr lang="en-US" dirty="0"/>
              <a:t>Minimax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branching factor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search depth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Complexity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5640657" cy="5244248"/>
              </a:xfrm>
              <a:blipFill>
                <a:blip r:embed="rId2"/>
                <a:stretch>
                  <a:fillRect l="-2022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4C03CB7D-F29E-3C48-9F48-84E26D274227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ACF885B8-21C4-944D-827A-CE0104F88398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CC0BB813-6DC3-B346-AA7B-631841997B34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6DC1C553-B9F4-3543-A27A-E9A1BCC68E77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BB9416CC-C64D-BB4B-BC90-155C7784CFAA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87" name="Triangle 86">
            <a:extLst>
              <a:ext uri="{FF2B5EF4-FFF2-40B4-BE49-F238E27FC236}">
                <a16:creationId xmlns:a16="http://schemas.microsoft.com/office/drawing/2014/main" id="{BE0D7768-F3A9-3A48-9F23-904AFA2B810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8" name="Triangle 87">
            <a:extLst>
              <a:ext uri="{FF2B5EF4-FFF2-40B4-BE49-F238E27FC236}">
                <a16:creationId xmlns:a16="http://schemas.microsoft.com/office/drawing/2014/main" id="{4CB556E0-6DB3-0849-915F-DCDF37C2D7CD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90" name="Triangle 89">
            <a:extLst>
              <a:ext uri="{FF2B5EF4-FFF2-40B4-BE49-F238E27FC236}">
                <a16:creationId xmlns:a16="http://schemas.microsoft.com/office/drawing/2014/main" id="{2EEBC52A-F45E-974B-8B0A-DB130F96833C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8EE8003A-528A-BD48-A584-07081B1ABBD3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43AC14C4-E08E-CE47-BD64-80001420A40B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id="{C45D9CA4-2409-7149-A64B-C360145682CE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96" name="Triangle 95">
            <a:extLst>
              <a:ext uri="{FF2B5EF4-FFF2-40B4-BE49-F238E27FC236}">
                <a16:creationId xmlns:a16="http://schemas.microsoft.com/office/drawing/2014/main" id="{82A84783-7A71-6E4E-A37C-5C668F14F5B4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97" name="Triangle 96">
            <a:extLst>
              <a:ext uri="{FF2B5EF4-FFF2-40B4-BE49-F238E27FC236}">
                <a16:creationId xmlns:a16="http://schemas.microsoft.com/office/drawing/2014/main" id="{7CF5580F-0076-C640-B967-408666B3326E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EDA72C-262A-1548-BF16-27D8CCB9E0BC}"/>
              </a:ext>
            </a:extLst>
          </p:cNvPr>
          <p:cNvCxnSpPr>
            <a:stCxn id="79" idx="3"/>
            <a:endCxn id="81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4C4B733-D68E-6042-9779-AB46B5C8F979}"/>
              </a:ext>
            </a:extLst>
          </p:cNvPr>
          <p:cNvCxnSpPr>
            <a:cxnSpLocks/>
            <a:stCxn id="79" idx="3"/>
            <a:endCxn id="82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FD66893-8162-174A-8DE8-8BDAC85FBB4B}"/>
              </a:ext>
            </a:extLst>
          </p:cNvPr>
          <p:cNvCxnSpPr>
            <a:cxnSpLocks/>
            <a:stCxn id="79" idx="3"/>
            <a:endCxn id="84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CD1D91F-CAE2-C841-8114-73FC58013209}"/>
              </a:ext>
            </a:extLst>
          </p:cNvPr>
          <p:cNvCxnSpPr>
            <a:cxnSpLocks/>
            <a:stCxn id="81" idx="0"/>
            <a:endCxn id="96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D610642-0AC1-4E45-BF03-7709A59E4460}"/>
              </a:ext>
            </a:extLst>
          </p:cNvPr>
          <p:cNvCxnSpPr>
            <a:cxnSpLocks/>
            <a:stCxn id="81" idx="0"/>
            <a:endCxn id="94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4441761-5C5B-A74D-A3AE-6094A18AAAF0}"/>
              </a:ext>
            </a:extLst>
          </p:cNvPr>
          <p:cNvCxnSpPr>
            <a:cxnSpLocks/>
            <a:stCxn id="81" idx="0"/>
            <a:endCxn id="97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E59B249-425A-B24B-AC3D-29718C9310AF}"/>
              </a:ext>
            </a:extLst>
          </p:cNvPr>
          <p:cNvCxnSpPr>
            <a:cxnSpLocks/>
            <a:stCxn id="82" idx="0"/>
            <a:endCxn id="8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ACBB7EE-5846-6547-97D4-75E55DA5BE14}"/>
              </a:ext>
            </a:extLst>
          </p:cNvPr>
          <p:cNvCxnSpPr>
            <a:cxnSpLocks/>
            <a:stCxn id="82" idx="0"/>
            <a:endCxn id="85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9C92CE-4E5C-664F-AA61-6A001FFF4BE6}"/>
              </a:ext>
            </a:extLst>
          </p:cNvPr>
          <p:cNvCxnSpPr>
            <a:cxnSpLocks/>
            <a:stCxn id="82" idx="0"/>
            <a:endCxn id="8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98124F1-9DEB-1042-840A-243D469D1ACC}"/>
              </a:ext>
            </a:extLst>
          </p:cNvPr>
          <p:cNvCxnSpPr>
            <a:cxnSpLocks/>
            <a:stCxn id="84" idx="0"/>
            <a:endCxn id="91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66C70E1-0B31-D94E-AC9A-D3D17EFA6409}"/>
              </a:ext>
            </a:extLst>
          </p:cNvPr>
          <p:cNvCxnSpPr>
            <a:cxnSpLocks/>
            <a:stCxn id="84" idx="0"/>
            <a:endCxn id="90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6ECD5F7-751C-B24C-A04A-D65D93855AB3}"/>
              </a:ext>
            </a:extLst>
          </p:cNvPr>
          <p:cNvCxnSpPr>
            <a:cxnSpLocks/>
            <a:stCxn id="84" idx="0"/>
            <a:endCxn id="93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65C44EE-1B28-344B-AD6F-68D20D609284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B3122B9-8728-D047-B96B-56E80928193C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6DFAF87-6981-6A4F-A7F8-9A2B9AEF945C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D57135A-B281-214C-A803-2E7749ED73E0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82293E-C9EE-9F4F-ADE9-55AC2531CCB7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66A457A-81F9-CC45-A204-BB7762EF98D7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9D31CC-0F40-3E47-8B5E-FCBEDD479EC1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01C4C69-C34F-EE4A-8107-544002D7A052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F611F48-4069-1F42-B842-7E4CFFAF8305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D064C2C-9A36-124A-843A-B9734B6C34E8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E599803-85C6-AD45-BC1A-AB4733F27231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D35D5F2-E18F-DA42-9058-AFF5E54A7A67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EF8C5E5-A248-144F-98C4-AAC4D4CFB4D8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AA55C0D-14A6-F04D-84E1-2C4BC9CBB5C0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1544E6-A07C-D54E-B526-0990A703D76A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3810B3C-4ED2-C847-93A1-2A0831AC099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7FBFB67-3B11-6F4C-9945-3AE54F48787B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26E7A4D-BC1E-9145-9AEF-E0D6BD2EF0B8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AEB89CA-0C9E-1141-821D-18B779A8FDA3}"/>
              </a:ext>
            </a:extLst>
          </p:cNvPr>
          <p:cNvCxnSpPr>
            <a:cxnSpLocks/>
            <a:stCxn id="96" idx="3"/>
            <a:endCxn id="11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51B2881-7F08-424C-89E6-DF5B491AB4D8}"/>
              </a:ext>
            </a:extLst>
          </p:cNvPr>
          <p:cNvCxnSpPr>
            <a:cxnSpLocks/>
            <a:stCxn id="96" idx="3"/>
            <a:endCxn id="11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5F925F3-C22C-8548-9698-BD573A073C40}"/>
              </a:ext>
            </a:extLst>
          </p:cNvPr>
          <p:cNvCxnSpPr>
            <a:cxnSpLocks/>
            <a:stCxn id="94" idx="3"/>
            <a:endCxn id="120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CF90107-3BE7-4845-A31F-3A13EDEA83B9}"/>
              </a:ext>
            </a:extLst>
          </p:cNvPr>
          <p:cNvCxnSpPr>
            <a:cxnSpLocks/>
            <a:stCxn id="94" idx="3"/>
            <a:endCxn id="121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2FE6D9-3721-7542-ABB0-855E0B26374F}"/>
              </a:ext>
            </a:extLst>
          </p:cNvPr>
          <p:cNvCxnSpPr>
            <a:cxnSpLocks/>
            <a:stCxn id="97" idx="3"/>
            <a:endCxn id="123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7C1ABA9-0DB1-0B40-8FCC-C9B50F7D3C0B}"/>
              </a:ext>
            </a:extLst>
          </p:cNvPr>
          <p:cNvCxnSpPr>
            <a:cxnSpLocks/>
            <a:stCxn id="97" idx="3"/>
            <a:endCxn id="124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1070328-CC45-7746-A2DA-C42DC695B63B}"/>
              </a:ext>
            </a:extLst>
          </p:cNvPr>
          <p:cNvCxnSpPr>
            <a:cxnSpLocks/>
            <a:stCxn id="87" idx="3"/>
            <a:endCxn id="125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4A06ECC-7CFF-2248-A129-75413D014B84}"/>
              </a:ext>
            </a:extLst>
          </p:cNvPr>
          <p:cNvCxnSpPr>
            <a:cxnSpLocks/>
            <a:stCxn id="87" idx="3"/>
            <a:endCxn id="127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9DB7255-06BF-1A4C-9A10-C4B65ECB7E69}"/>
              </a:ext>
            </a:extLst>
          </p:cNvPr>
          <p:cNvCxnSpPr>
            <a:cxnSpLocks/>
            <a:stCxn id="85" idx="3"/>
            <a:endCxn id="128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0083A27-9668-9C44-8164-02B4575F1732}"/>
              </a:ext>
            </a:extLst>
          </p:cNvPr>
          <p:cNvCxnSpPr>
            <a:cxnSpLocks/>
            <a:stCxn id="85" idx="3"/>
            <a:endCxn id="130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79BBA1C-DCB1-0744-8C4B-E7273AB6839B}"/>
              </a:ext>
            </a:extLst>
          </p:cNvPr>
          <p:cNvCxnSpPr>
            <a:cxnSpLocks/>
            <a:stCxn id="88" idx="3"/>
            <a:endCxn id="131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D7C7BAA-C9C7-DB4F-A108-885616326F4F}"/>
              </a:ext>
            </a:extLst>
          </p:cNvPr>
          <p:cNvCxnSpPr>
            <a:cxnSpLocks/>
            <a:stCxn id="88" idx="3"/>
            <a:endCxn id="132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B772A4F-450B-1A40-A80D-3B30893091B4}"/>
              </a:ext>
            </a:extLst>
          </p:cNvPr>
          <p:cNvCxnSpPr>
            <a:cxnSpLocks/>
            <a:stCxn id="91" idx="3"/>
            <a:endCxn id="133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993D9E3-A64A-B844-A97C-6F87267EBE28}"/>
              </a:ext>
            </a:extLst>
          </p:cNvPr>
          <p:cNvCxnSpPr>
            <a:cxnSpLocks/>
            <a:stCxn id="91" idx="3"/>
            <a:endCxn id="134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CE7902E3-8DA8-834A-A36F-DC57F5730705}"/>
              </a:ext>
            </a:extLst>
          </p:cNvPr>
          <p:cNvCxnSpPr>
            <a:cxnSpLocks/>
            <a:stCxn id="90" idx="3"/>
            <a:endCxn id="135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0CB0EDA-207D-CF47-95C4-D952CD061728}"/>
              </a:ext>
            </a:extLst>
          </p:cNvPr>
          <p:cNvCxnSpPr>
            <a:cxnSpLocks/>
            <a:stCxn id="90" idx="3"/>
            <a:endCxn id="136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A66D949-F79B-E04B-A6E1-2F87FDC0DBAC}"/>
              </a:ext>
            </a:extLst>
          </p:cNvPr>
          <p:cNvCxnSpPr>
            <a:cxnSpLocks/>
            <a:stCxn id="93" idx="3"/>
            <a:endCxn id="137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ED7C96-F3CD-8540-A8D2-823B084063F9}"/>
              </a:ext>
            </a:extLst>
          </p:cNvPr>
          <p:cNvCxnSpPr>
            <a:cxnSpLocks/>
            <a:stCxn id="93" idx="3"/>
            <a:endCxn id="138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425F9FC-D5FE-F145-ABDF-951C34190DB4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72D86E-6B09-1547-9F4C-54709751977E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5E28898-2345-404D-ADA3-6A7DD0F4D013}"/>
              </a:ext>
            </a:extLst>
          </p:cNvPr>
          <p:cNvCxnSpPr>
            <a:cxnSpLocks/>
            <a:stCxn id="96" idx="3"/>
            <a:endCxn id="157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2986369-6322-ED43-95CE-2DAD151006A3}"/>
              </a:ext>
            </a:extLst>
          </p:cNvPr>
          <p:cNvCxnSpPr>
            <a:cxnSpLocks/>
            <a:stCxn id="94" idx="3"/>
            <a:endCxn id="158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8485308-A5E9-344B-B589-ED6C20AE77E2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BB6BA88-AD15-AC47-A792-6D1F00CD883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E6B37A1-F6D9-6449-904B-EC6DE794D552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1A5C483-4242-4643-9200-6EB7DC714668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BA40A5E-F128-CC49-A992-F1E652B282E4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6ADCDCF-EE67-7143-939B-018C9937E3A5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F632155-0C90-CB4D-B2F7-CE911E1F9C92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020B373-85AA-954C-B2D2-63A1CAA4F86B}"/>
              </a:ext>
            </a:extLst>
          </p:cNvPr>
          <p:cNvCxnSpPr>
            <a:cxnSpLocks/>
            <a:stCxn id="97" idx="3"/>
            <a:endCxn id="161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A669E77-4C87-B249-AAAF-38C6993655DD}"/>
              </a:ext>
            </a:extLst>
          </p:cNvPr>
          <p:cNvCxnSpPr>
            <a:cxnSpLocks/>
            <a:stCxn id="87" idx="3"/>
            <a:endCxn id="162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1E8E30E-26CE-4845-A692-883F73689451}"/>
              </a:ext>
            </a:extLst>
          </p:cNvPr>
          <p:cNvCxnSpPr>
            <a:cxnSpLocks/>
            <a:stCxn id="85" idx="3"/>
            <a:endCxn id="163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E41AF2F-FD46-1649-9A20-BDCE1062C2EE}"/>
              </a:ext>
            </a:extLst>
          </p:cNvPr>
          <p:cNvCxnSpPr>
            <a:cxnSpLocks/>
            <a:stCxn id="88" idx="3"/>
            <a:endCxn id="164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8A52871-0A73-044A-A3EF-1D757996631D}"/>
              </a:ext>
            </a:extLst>
          </p:cNvPr>
          <p:cNvCxnSpPr>
            <a:cxnSpLocks/>
            <a:stCxn id="91" idx="3"/>
            <a:endCxn id="165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A34B4C43-CE6D-3941-99B0-97D1E69AEACB}"/>
              </a:ext>
            </a:extLst>
          </p:cNvPr>
          <p:cNvCxnSpPr>
            <a:cxnSpLocks/>
            <a:stCxn id="90" idx="3"/>
            <a:endCxn id="166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64F38566-D138-CA4D-AC27-C7A3D859B6FF}"/>
              </a:ext>
            </a:extLst>
          </p:cNvPr>
          <p:cNvCxnSpPr>
            <a:cxnSpLocks/>
            <a:stCxn id="93" idx="3"/>
            <a:endCxn id="167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4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4354423" cy="52442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Each node has two internal meta-parameters, initialized from its parent: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highest value that MAX knows how to force MIN to accept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lowest value that MIN knows how to force MAX to accept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/>
                <a:r>
                  <a:rPr lang="en-US" dirty="0"/>
                  <a:t>Initial values: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4354423" cy="5244248"/>
              </a:xfrm>
              <a:blipFill>
                <a:blip r:embed="rId2"/>
                <a:stretch>
                  <a:fillRect l="-2035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461BF117-A5DF-E74D-8E26-46EF9B7D251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FD9E2A-0A2F-1445-B405-FD676EBCE058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FD9E2A-0A2F-1445-B405-FD676EBCE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4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9" y="287069"/>
            <a:ext cx="5506845" cy="906114"/>
          </a:xfrm>
        </p:spPr>
        <p:txBody>
          <a:bodyPr>
            <a:normAutofit/>
          </a:bodyPr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435332"/>
                <a:ext cx="4354423" cy="52442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Each node has two internal meta-parameters, initialized from its parent: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highest value that MAX knows how to force MIN to accept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lowest value that MIN knows how to force MAX to accept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/>
                <a:r>
                  <a:rPr lang="en-US" dirty="0"/>
                  <a:t>Initial values: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435332"/>
                <a:ext cx="4354423" cy="5244248"/>
              </a:xfrm>
              <a:blipFill>
                <a:blip r:embed="rId2"/>
                <a:stretch>
                  <a:fillRect l="-2035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riangle 131">
            <a:extLst>
              <a:ext uri="{FF2B5EF4-FFF2-40B4-BE49-F238E27FC236}">
                <a16:creationId xmlns:a16="http://schemas.microsoft.com/office/drawing/2014/main" id="{7A2311D4-115E-C344-B4CE-3E950880B1BC}"/>
              </a:ext>
            </a:extLst>
          </p:cNvPr>
          <p:cNvSpPr/>
          <p:nvPr/>
        </p:nvSpPr>
        <p:spPr>
          <a:xfrm>
            <a:off x="8889261" y="97538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DCEE06E7-10C6-A142-A51A-0385582B6BF7}"/>
              </a:ext>
            </a:extLst>
          </p:cNvPr>
          <p:cNvSpPr/>
          <p:nvPr/>
        </p:nvSpPr>
        <p:spPr>
          <a:xfrm rot="10800000">
            <a:off x="6978530" y="2382244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4" name="Triangle 133">
            <a:extLst>
              <a:ext uri="{FF2B5EF4-FFF2-40B4-BE49-F238E27FC236}">
                <a16:creationId xmlns:a16="http://schemas.microsoft.com/office/drawing/2014/main" id="{0DC42010-41CD-C742-A84A-DF5FE9974ED9}"/>
              </a:ext>
            </a:extLst>
          </p:cNvPr>
          <p:cNvSpPr/>
          <p:nvPr/>
        </p:nvSpPr>
        <p:spPr>
          <a:xfrm rot="10800000">
            <a:off x="8874015" y="240605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5" name="Triangle 134">
            <a:extLst>
              <a:ext uri="{FF2B5EF4-FFF2-40B4-BE49-F238E27FC236}">
                <a16:creationId xmlns:a16="http://schemas.microsoft.com/office/drawing/2014/main" id="{DC14E7F9-3575-7945-B699-39BA953A7BE6}"/>
              </a:ext>
            </a:extLst>
          </p:cNvPr>
          <p:cNvSpPr/>
          <p:nvPr/>
        </p:nvSpPr>
        <p:spPr>
          <a:xfrm rot="10800000">
            <a:off x="10883809" y="238700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36" name="Triangle 135">
            <a:extLst>
              <a:ext uri="{FF2B5EF4-FFF2-40B4-BE49-F238E27FC236}">
                <a16:creationId xmlns:a16="http://schemas.microsoft.com/office/drawing/2014/main" id="{C0D3ECC3-7C1D-454E-9DE4-23B41C7995C8}"/>
              </a:ext>
            </a:extLst>
          </p:cNvPr>
          <p:cNvSpPr/>
          <p:nvPr/>
        </p:nvSpPr>
        <p:spPr>
          <a:xfrm>
            <a:off x="8898786" y="3628105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Triangle 136">
            <a:extLst>
              <a:ext uri="{FF2B5EF4-FFF2-40B4-BE49-F238E27FC236}">
                <a16:creationId xmlns:a16="http://schemas.microsoft.com/office/drawing/2014/main" id="{F5DF69AF-223A-8649-BFD9-82BA86CA9DA0}"/>
              </a:ext>
            </a:extLst>
          </p:cNvPr>
          <p:cNvSpPr/>
          <p:nvPr/>
        </p:nvSpPr>
        <p:spPr>
          <a:xfrm>
            <a:off x="8265373" y="362333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Triangle 137">
            <a:extLst>
              <a:ext uri="{FF2B5EF4-FFF2-40B4-BE49-F238E27FC236}">
                <a16:creationId xmlns:a16="http://schemas.microsoft.com/office/drawing/2014/main" id="{B12278DB-26F9-AF4E-BDE0-915A915F3B69}"/>
              </a:ext>
            </a:extLst>
          </p:cNvPr>
          <p:cNvSpPr/>
          <p:nvPr/>
        </p:nvSpPr>
        <p:spPr>
          <a:xfrm>
            <a:off x="953220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Triangle 138">
            <a:extLst>
              <a:ext uri="{FF2B5EF4-FFF2-40B4-BE49-F238E27FC236}">
                <a16:creationId xmlns:a16="http://schemas.microsoft.com/office/drawing/2014/main" id="{43103C48-2061-0741-9FCE-0C6EFBFD35A5}"/>
              </a:ext>
            </a:extLst>
          </p:cNvPr>
          <p:cNvSpPr/>
          <p:nvPr/>
        </p:nvSpPr>
        <p:spPr>
          <a:xfrm>
            <a:off x="10879980" y="3623339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A5B50549-5CFB-B847-AF79-49A3E1633206}"/>
              </a:ext>
            </a:extLst>
          </p:cNvPr>
          <p:cNvSpPr/>
          <p:nvPr/>
        </p:nvSpPr>
        <p:spPr>
          <a:xfrm>
            <a:off x="10246568" y="363286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7776A804-1858-FA4E-B6FB-35C59B63A464}"/>
              </a:ext>
            </a:extLst>
          </p:cNvPr>
          <p:cNvSpPr/>
          <p:nvPr/>
        </p:nvSpPr>
        <p:spPr>
          <a:xfrm>
            <a:off x="11513394" y="3628096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461BF117-A5DF-E74D-8E26-46EF9B7D251A}"/>
              </a:ext>
            </a:extLst>
          </p:cNvPr>
          <p:cNvSpPr/>
          <p:nvPr/>
        </p:nvSpPr>
        <p:spPr>
          <a:xfrm>
            <a:off x="6965203" y="3623341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CEE472D8-C683-8742-8CA5-7E05B33AD345}"/>
              </a:ext>
            </a:extLst>
          </p:cNvPr>
          <p:cNvSpPr/>
          <p:nvPr/>
        </p:nvSpPr>
        <p:spPr>
          <a:xfrm>
            <a:off x="6331790" y="36328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46EBF5CD-8DC0-6D44-8C1D-29DB10FE18B2}"/>
              </a:ext>
            </a:extLst>
          </p:cNvPr>
          <p:cNvSpPr/>
          <p:nvPr/>
        </p:nvSpPr>
        <p:spPr>
          <a:xfrm>
            <a:off x="7598617" y="3628098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3B80CB3-0E7E-A644-A6F6-BA6A2A1B065A}"/>
              </a:ext>
            </a:extLst>
          </p:cNvPr>
          <p:cNvCxnSpPr>
            <a:stCxn id="132" idx="3"/>
            <a:endCxn id="133" idx="3"/>
          </p:cNvCxnSpPr>
          <p:nvPr/>
        </p:nvCxnSpPr>
        <p:spPr>
          <a:xfrm flipH="1">
            <a:off x="7275710" y="1432580"/>
            <a:ext cx="1910731" cy="9496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D04DA4-FF41-AE4E-88CF-C6751E21F53C}"/>
              </a:ext>
            </a:extLst>
          </p:cNvPr>
          <p:cNvCxnSpPr>
            <a:cxnSpLocks/>
            <a:stCxn id="132" idx="3"/>
            <a:endCxn id="134" idx="3"/>
          </p:cNvCxnSpPr>
          <p:nvPr/>
        </p:nvCxnSpPr>
        <p:spPr>
          <a:xfrm flipH="1">
            <a:off x="9171195" y="1432580"/>
            <a:ext cx="15246" cy="9734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5C88A06-54CC-FF42-BAF1-73FA21D669E1}"/>
              </a:ext>
            </a:extLst>
          </p:cNvPr>
          <p:cNvCxnSpPr>
            <a:cxnSpLocks/>
            <a:stCxn id="132" idx="3"/>
            <a:endCxn id="135" idx="3"/>
          </p:cNvCxnSpPr>
          <p:nvPr/>
        </p:nvCxnSpPr>
        <p:spPr>
          <a:xfrm>
            <a:off x="9186441" y="1432580"/>
            <a:ext cx="1994548" cy="954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1885C3A-E305-6F49-8C4A-0D51F8639F9E}"/>
              </a:ext>
            </a:extLst>
          </p:cNvPr>
          <p:cNvCxnSpPr>
            <a:cxnSpLocks/>
            <a:stCxn id="133" idx="0"/>
            <a:endCxn id="143" idx="0"/>
          </p:cNvCxnSpPr>
          <p:nvPr/>
        </p:nvCxnSpPr>
        <p:spPr>
          <a:xfrm flipH="1">
            <a:off x="6628970" y="2839444"/>
            <a:ext cx="646740" cy="7934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4374A5-988C-B04A-9FBD-ACF9FC2F02F6}"/>
              </a:ext>
            </a:extLst>
          </p:cNvPr>
          <p:cNvCxnSpPr>
            <a:cxnSpLocks/>
            <a:stCxn id="133" idx="0"/>
            <a:endCxn id="142" idx="0"/>
          </p:cNvCxnSpPr>
          <p:nvPr/>
        </p:nvCxnSpPr>
        <p:spPr>
          <a:xfrm flipH="1">
            <a:off x="7262383" y="2839444"/>
            <a:ext cx="13327" cy="7838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0DB372-90AC-7049-B0F0-A0CE359FA4CB}"/>
              </a:ext>
            </a:extLst>
          </p:cNvPr>
          <p:cNvCxnSpPr>
            <a:cxnSpLocks/>
            <a:stCxn id="133" idx="0"/>
            <a:endCxn id="144" idx="0"/>
          </p:cNvCxnSpPr>
          <p:nvPr/>
        </p:nvCxnSpPr>
        <p:spPr>
          <a:xfrm>
            <a:off x="7275710" y="2839444"/>
            <a:ext cx="620087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9214E80-51DA-2249-9CC7-87FB191298A6}"/>
              </a:ext>
            </a:extLst>
          </p:cNvPr>
          <p:cNvCxnSpPr>
            <a:cxnSpLocks/>
            <a:stCxn id="134" idx="0"/>
            <a:endCxn id="137" idx="0"/>
          </p:cNvCxnSpPr>
          <p:nvPr/>
        </p:nvCxnSpPr>
        <p:spPr>
          <a:xfrm flipH="1">
            <a:off x="8562553" y="2863256"/>
            <a:ext cx="608642" cy="760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D6958AB-DD22-6F41-80AA-5EB6449FB50E}"/>
              </a:ext>
            </a:extLst>
          </p:cNvPr>
          <p:cNvCxnSpPr>
            <a:cxnSpLocks/>
            <a:stCxn id="134" idx="0"/>
            <a:endCxn id="136" idx="0"/>
          </p:cNvCxnSpPr>
          <p:nvPr/>
        </p:nvCxnSpPr>
        <p:spPr>
          <a:xfrm>
            <a:off x="9171195" y="2863256"/>
            <a:ext cx="24771" cy="7648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6C5C061-5EDD-A84C-A49D-44841309600E}"/>
              </a:ext>
            </a:extLst>
          </p:cNvPr>
          <p:cNvCxnSpPr>
            <a:cxnSpLocks/>
            <a:stCxn id="134" idx="0"/>
            <a:endCxn id="138" idx="0"/>
          </p:cNvCxnSpPr>
          <p:nvPr/>
        </p:nvCxnSpPr>
        <p:spPr>
          <a:xfrm>
            <a:off x="9171195" y="2863256"/>
            <a:ext cx="658185" cy="76960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936326-ADDD-2746-8744-8BAA7F482DA4}"/>
              </a:ext>
            </a:extLst>
          </p:cNvPr>
          <p:cNvCxnSpPr>
            <a:cxnSpLocks/>
            <a:stCxn id="135" idx="0"/>
            <a:endCxn id="140" idx="0"/>
          </p:cNvCxnSpPr>
          <p:nvPr/>
        </p:nvCxnSpPr>
        <p:spPr>
          <a:xfrm flipH="1">
            <a:off x="10543748" y="2844206"/>
            <a:ext cx="637241" cy="7886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044DB05-FFCE-E543-889E-EB179DE3820D}"/>
              </a:ext>
            </a:extLst>
          </p:cNvPr>
          <p:cNvCxnSpPr>
            <a:cxnSpLocks/>
            <a:stCxn id="135" idx="0"/>
            <a:endCxn id="139" idx="0"/>
          </p:cNvCxnSpPr>
          <p:nvPr/>
        </p:nvCxnSpPr>
        <p:spPr>
          <a:xfrm flipH="1">
            <a:off x="11177160" y="2844206"/>
            <a:ext cx="3829" cy="7791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6741305-F9D2-134D-8B28-DD5E2D389C6A}"/>
              </a:ext>
            </a:extLst>
          </p:cNvPr>
          <p:cNvCxnSpPr>
            <a:cxnSpLocks/>
            <a:stCxn id="135" idx="0"/>
            <a:endCxn id="141" idx="0"/>
          </p:cNvCxnSpPr>
          <p:nvPr/>
        </p:nvCxnSpPr>
        <p:spPr>
          <a:xfrm>
            <a:off x="11180989" y="2844206"/>
            <a:ext cx="629585" cy="7838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23873D-B8A1-D340-9875-32246F421CC3}"/>
              </a:ext>
            </a:extLst>
          </p:cNvPr>
          <p:cNvSpPr/>
          <p:nvPr/>
        </p:nvSpPr>
        <p:spPr>
          <a:xfrm>
            <a:off x="6189580" y="46588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D0C5D5-24F9-0740-8C6F-EC7579A4E749}"/>
              </a:ext>
            </a:extLst>
          </p:cNvPr>
          <p:cNvSpPr/>
          <p:nvPr/>
        </p:nvSpPr>
        <p:spPr>
          <a:xfrm>
            <a:off x="6670600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7946C3-BB58-764C-9F77-6D140E3B151D}"/>
              </a:ext>
            </a:extLst>
          </p:cNvPr>
          <p:cNvSpPr/>
          <p:nvPr/>
        </p:nvSpPr>
        <p:spPr>
          <a:xfrm>
            <a:off x="6870622" y="4668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8FB84CF-7168-C64C-97C2-DA837E4EA8E3}"/>
              </a:ext>
            </a:extLst>
          </p:cNvPr>
          <p:cNvSpPr/>
          <p:nvPr/>
        </p:nvSpPr>
        <p:spPr>
          <a:xfrm>
            <a:off x="7323066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A11464-F424-A44E-AA23-F1D62B3D111B}"/>
              </a:ext>
            </a:extLst>
          </p:cNvPr>
          <p:cNvSpPr/>
          <p:nvPr/>
        </p:nvSpPr>
        <p:spPr>
          <a:xfrm>
            <a:off x="7513559" y="46683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5B339C-58FC-A843-A82C-B2342C27B523}"/>
              </a:ext>
            </a:extLst>
          </p:cNvPr>
          <p:cNvSpPr/>
          <p:nvPr/>
        </p:nvSpPr>
        <p:spPr>
          <a:xfrm>
            <a:off x="7966003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72517E-E277-C24C-B08A-B4B5F37002B3}"/>
              </a:ext>
            </a:extLst>
          </p:cNvPr>
          <p:cNvSpPr/>
          <p:nvPr/>
        </p:nvSpPr>
        <p:spPr>
          <a:xfrm>
            <a:off x="8185076" y="46826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CA024-DB2F-804E-9601-76C94954F70F}"/>
              </a:ext>
            </a:extLst>
          </p:cNvPr>
          <p:cNvSpPr/>
          <p:nvPr/>
        </p:nvSpPr>
        <p:spPr>
          <a:xfrm>
            <a:off x="8637520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AF4656-4496-ED4F-B80B-1241DCFEB750}"/>
              </a:ext>
            </a:extLst>
          </p:cNvPr>
          <p:cNvSpPr/>
          <p:nvPr/>
        </p:nvSpPr>
        <p:spPr>
          <a:xfrm>
            <a:off x="8851830" y="46778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CE1247-9B00-8C47-A327-E6896FD3878B}"/>
              </a:ext>
            </a:extLst>
          </p:cNvPr>
          <p:cNvSpPr/>
          <p:nvPr/>
        </p:nvSpPr>
        <p:spPr>
          <a:xfrm>
            <a:off x="9304274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B66048-C4AB-EB4F-BF3B-123C03AF8948}"/>
              </a:ext>
            </a:extLst>
          </p:cNvPr>
          <p:cNvSpPr/>
          <p:nvPr/>
        </p:nvSpPr>
        <p:spPr>
          <a:xfrm>
            <a:off x="949476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1D7C56-24C1-244C-92F6-5A578F5547E9}"/>
              </a:ext>
            </a:extLst>
          </p:cNvPr>
          <p:cNvSpPr/>
          <p:nvPr/>
        </p:nvSpPr>
        <p:spPr>
          <a:xfrm>
            <a:off x="9918635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9C9F0F-DA52-4841-A4F4-8B2C58659A34}"/>
              </a:ext>
            </a:extLst>
          </p:cNvPr>
          <p:cNvSpPr/>
          <p:nvPr/>
        </p:nvSpPr>
        <p:spPr>
          <a:xfrm>
            <a:off x="10123417" y="4677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DFD17D-EA16-DA46-95FA-3460CABEDE8B}"/>
              </a:ext>
            </a:extLst>
          </p:cNvPr>
          <p:cNvSpPr/>
          <p:nvPr/>
        </p:nvSpPr>
        <p:spPr>
          <a:xfrm>
            <a:off x="10575861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D48F447-E87B-FE43-A091-EA66E55EE74F}"/>
              </a:ext>
            </a:extLst>
          </p:cNvPr>
          <p:cNvSpPr/>
          <p:nvPr/>
        </p:nvSpPr>
        <p:spPr>
          <a:xfrm>
            <a:off x="10790171" y="46730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781E8A-DC15-624B-8CB0-E80C3FAE81FA}"/>
              </a:ext>
            </a:extLst>
          </p:cNvPr>
          <p:cNvSpPr/>
          <p:nvPr/>
        </p:nvSpPr>
        <p:spPr>
          <a:xfrm>
            <a:off x="11242615" y="46683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E112E97-4A67-AA44-9268-F126817A2B70}"/>
              </a:ext>
            </a:extLst>
          </p:cNvPr>
          <p:cNvSpPr/>
          <p:nvPr/>
        </p:nvSpPr>
        <p:spPr>
          <a:xfrm>
            <a:off x="11433108" y="4673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B957CD-2C3A-9645-8057-B6C50E9F8289}"/>
              </a:ext>
            </a:extLst>
          </p:cNvPr>
          <p:cNvSpPr/>
          <p:nvPr/>
        </p:nvSpPr>
        <p:spPr>
          <a:xfrm>
            <a:off x="11885552" y="46683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E122A90-C1C6-3E48-B7F3-BB2C118B9C76}"/>
              </a:ext>
            </a:extLst>
          </p:cNvPr>
          <p:cNvCxnSpPr>
            <a:cxnSpLocks/>
            <a:stCxn id="143" idx="3"/>
            <a:endCxn id="157" idx="0"/>
          </p:cNvCxnSpPr>
          <p:nvPr/>
        </p:nvCxnSpPr>
        <p:spPr>
          <a:xfrm flipH="1">
            <a:off x="6359659" y="4090062"/>
            <a:ext cx="269311" cy="5687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FE71EB3-45C5-9340-9B7D-D4F8F353C3C4}"/>
              </a:ext>
            </a:extLst>
          </p:cNvPr>
          <p:cNvCxnSpPr>
            <a:cxnSpLocks/>
            <a:stCxn id="143" idx="3"/>
            <a:endCxn id="158" idx="0"/>
          </p:cNvCxnSpPr>
          <p:nvPr/>
        </p:nvCxnSpPr>
        <p:spPr>
          <a:xfrm>
            <a:off x="6628970" y="4090062"/>
            <a:ext cx="211709" cy="5782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9325CE-93A7-5E47-B999-90B7FE35FE8E}"/>
              </a:ext>
            </a:extLst>
          </p:cNvPr>
          <p:cNvCxnSpPr>
            <a:cxnSpLocks/>
            <a:stCxn id="142" idx="3"/>
            <a:endCxn id="159" idx="0"/>
          </p:cNvCxnSpPr>
          <p:nvPr/>
        </p:nvCxnSpPr>
        <p:spPr>
          <a:xfrm flipH="1">
            <a:off x="7040701" y="4080541"/>
            <a:ext cx="221682" cy="5877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8044DF-18CD-AA47-A911-B313151212EE}"/>
              </a:ext>
            </a:extLst>
          </p:cNvPr>
          <p:cNvCxnSpPr>
            <a:cxnSpLocks/>
            <a:stCxn id="142" idx="3"/>
            <a:endCxn id="160" idx="0"/>
          </p:cNvCxnSpPr>
          <p:nvPr/>
        </p:nvCxnSpPr>
        <p:spPr>
          <a:xfrm>
            <a:off x="7262383" y="4080541"/>
            <a:ext cx="230762" cy="59730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43F9A7-B950-E64B-9CB6-E57B9C9E906E}"/>
              </a:ext>
            </a:extLst>
          </p:cNvPr>
          <p:cNvCxnSpPr>
            <a:cxnSpLocks/>
            <a:stCxn id="144" idx="3"/>
            <a:endCxn id="161" idx="0"/>
          </p:cNvCxnSpPr>
          <p:nvPr/>
        </p:nvCxnSpPr>
        <p:spPr>
          <a:xfrm flipH="1">
            <a:off x="7683638" y="4085298"/>
            <a:ext cx="212159" cy="5830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DF1D162-C22F-6446-B959-999D73704D70}"/>
              </a:ext>
            </a:extLst>
          </p:cNvPr>
          <p:cNvCxnSpPr>
            <a:cxnSpLocks/>
            <a:stCxn id="144" idx="3"/>
            <a:endCxn id="162" idx="0"/>
          </p:cNvCxnSpPr>
          <p:nvPr/>
        </p:nvCxnSpPr>
        <p:spPr>
          <a:xfrm>
            <a:off x="7895797" y="4085298"/>
            <a:ext cx="240285" cy="5925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34B22CD-E510-0A4C-9867-99453EA6E47B}"/>
              </a:ext>
            </a:extLst>
          </p:cNvPr>
          <p:cNvCxnSpPr>
            <a:cxnSpLocks/>
            <a:stCxn id="137" idx="3"/>
            <a:endCxn id="163" idx="0"/>
          </p:cNvCxnSpPr>
          <p:nvPr/>
        </p:nvCxnSpPr>
        <p:spPr>
          <a:xfrm flipH="1">
            <a:off x="8355155" y="4080538"/>
            <a:ext cx="207398" cy="60207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42A30EB-5323-6D4B-BE58-1FCE009824E0}"/>
              </a:ext>
            </a:extLst>
          </p:cNvPr>
          <p:cNvCxnSpPr>
            <a:cxnSpLocks/>
            <a:stCxn id="137" idx="3"/>
            <a:endCxn id="164" idx="0"/>
          </p:cNvCxnSpPr>
          <p:nvPr/>
        </p:nvCxnSpPr>
        <p:spPr>
          <a:xfrm>
            <a:off x="8562553" y="4080538"/>
            <a:ext cx="245046" cy="5973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201840B-C56A-844F-9FDD-9CC51EA5C6C6}"/>
              </a:ext>
            </a:extLst>
          </p:cNvPr>
          <p:cNvCxnSpPr>
            <a:cxnSpLocks/>
            <a:stCxn id="136" idx="3"/>
            <a:endCxn id="165" idx="0"/>
          </p:cNvCxnSpPr>
          <p:nvPr/>
        </p:nvCxnSpPr>
        <p:spPr>
          <a:xfrm flipH="1">
            <a:off x="9021909" y="4085305"/>
            <a:ext cx="174057" cy="592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993DC20-B482-7941-8C3A-0B02B71C3F66}"/>
              </a:ext>
            </a:extLst>
          </p:cNvPr>
          <p:cNvCxnSpPr>
            <a:cxnSpLocks/>
            <a:stCxn id="136" idx="3"/>
            <a:endCxn id="166" idx="0"/>
          </p:cNvCxnSpPr>
          <p:nvPr/>
        </p:nvCxnSpPr>
        <p:spPr>
          <a:xfrm>
            <a:off x="9195966" y="4085305"/>
            <a:ext cx="278387" cy="587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0797ABB-D52B-DC47-9759-6884377EC131}"/>
              </a:ext>
            </a:extLst>
          </p:cNvPr>
          <p:cNvCxnSpPr>
            <a:cxnSpLocks/>
            <a:stCxn id="138" idx="3"/>
            <a:endCxn id="167" idx="0"/>
          </p:cNvCxnSpPr>
          <p:nvPr/>
        </p:nvCxnSpPr>
        <p:spPr>
          <a:xfrm flipH="1">
            <a:off x="9664846" y="4090062"/>
            <a:ext cx="16453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E7417A6-3CA2-DD4D-93F9-F9816F6894D9}"/>
              </a:ext>
            </a:extLst>
          </p:cNvPr>
          <p:cNvCxnSpPr>
            <a:cxnSpLocks/>
            <a:stCxn id="138" idx="3"/>
            <a:endCxn id="168" idx="0"/>
          </p:cNvCxnSpPr>
          <p:nvPr/>
        </p:nvCxnSpPr>
        <p:spPr>
          <a:xfrm>
            <a:off x="9829380" y="4090062"/>
            <a:ext cx="259334" cy="5830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B5C84FB-CDA3-EE4B-95B9-8F41CE12CB6E}"/>
              </a:ext>
            </a:extLst>
          </p:cNvPr>
          <p:cNvCxnSpPr>
            <a:cxnSpLocks/>
            <a:stCxn id="140" idx="3"/>
            <a:endCxn id="169" idx="0"/>
          </p:cNvCxnSpPr>
          <p:nvPr/>
        </p:nvCxnSpPr>
        <p:spPr>
          <a:xfrm flipH="1">
            <a:off x="10293496" y="4090060"/>
            <a:ext cx="250252" cy="5877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ABEFB2E-EAEB-B548-BE51-5CC14A9AB327}"/>
              </a:ext>
            </a:extLst>
          </p:cNvPr>
          <p:cNvCxnSpPr>
            <a:cxnSpLocks/>
            <a:stCxn id="140" idx="3"/>
            <a:endCxn id="170" idx="0"/>
          </p:cNvCxnSpPr>
          <p:nvPr/>
        </p:nvCxnSpPr>
        <p:spPr>
          <a:xfrm>
            <a:off x="10543748" y="4090060"/>
            <a:ext cx="202192" cy="58302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98953F4-93F4-EA45-B7B4-7ADCFF81F3AF}"/>
              </a:ext>
            </a:extLst>
          </p:cNvPr>
          <p:cNvCxnSpPr>
            <a:cxnSpLocks/>
            <a:stCxn id="139" idx="3"/>
            <a:endCxn id="171" idx="0"/>
          </p:cNvCxnSpPr>
          <p:nvPr/>
        </p:nvCxnSpPr>
        <p:spPr>
          <a:xfrm flipH="1">
            <a:off x="10960250" y="4080539"/>
            <a:ext cx="216910" cy="59254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7EE886B-15A2-A942-A708-44A1BFCE50A4}"/>
              </a:ext>
            </a:extLst>
          </p:cNvPr>
          <p:cNvCxnSpPr>
            <a:cxnSpLocks/>
            <a:stCxn id="139" idx="3"/>
            <a:endCxn id="172" idx="0"/>
          </p:cNvCxnSpPr>
          <p:nvPr/>
        </p:nvCxnSpPr>
        <p:spPr>
          <a:xfrm>
            <a:off x="11177160" y="4080539"/>
            <a:ext cx="235534" cy="5877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195E40-45B4-A643-A624-9D3F7A8C4FD7}"/>
              </a:ext>
            </a:extLst>
          </p:cNvPr>
          <p:cNvCxnSpPr>
            <a:cxnSpLocks/>
            <a:stCxn id="141" idx="3"/>
            <a:endCxn id="173" idx="0"/>
          </p:cNvCxnSpPr>
          <p:nvPr/>
        </p:nvCxnSpPr>
        <p:spPr>
          <a:xfrm flipH="1">
            <a:off x="11603187" y="4085296"/>
            <a:ext cx="207387" cy="5877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2BF5AE7-7C26-2842-BB4C-6B2884DD5810}"/>
              </a:ext>
            </a:extLst>
          </p:cNvPr>
          <p:cNvCxnSpPr>
            <a:cxnSpLocks/>
            <a:stCxn id="141" idx="3"/>
            <a:endCxn id="174" idx="0"/>
          </p:cNvCxnSpPr>
          <p:nvPr/>
        </p:nvCxnSpPr>
        <p:spPr>
          <a:xfrm>
            <a:off x="11810574" y="4085296"/>
            <a:ext cx="245057" cy="58302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EF6E02E-C237-574A-ADDC-BF1AC0994DC2}"/>
              </a:ext>
            </a:extLst>
          </p:cNvPr>
          <p:cNvSpPr/>
          <p:nvPr/>
        </p:nvSpPr>
        <p:spPr>
          <a:xfrm>
            <a:off x="6437230" y="46635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DA0DDD6-8215-0144-A8F7-4F4A3CFEF7CD}"/>
              </a:ext>
            </a:extLst>
          </p:cNvPr>
          <p:cNvSpPr/>
          <p:nvPr/>
        </p:nvSpPr>
        <p:spPr>
          <a:xfrm>
            <a:off x="7094462" y="46778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BFD2BD7-071E-6547-8F52-FAA2F3088E08}"/>
              </a:ext>
            </a:extLst>
          </p:cNvPr>
          <p:cNvCxnSpPr>
            <a:cxnSpLocks/>
            <a:stCxn id="143" idx="3"/>
            <a:endCxn id="193" idx="0"/>
          </p:cNvCxnSpPr>
          <p:nvPr/>
        </p:nvCxnSpPr>
        <p:spPr>
          <a:xfrm flipH="1">
            <a:off x="6607309" y="4090062"/>
            <a:ext cx="21661" cy="57349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5A9CC58-E792-DD4C-96E3-90AA5420DD12}"/>
              </a:ext>
            </a:extLst>
          </p:cNvPr>
          <p:cNvCxnSpPr>
            <a:cxnSpLocks/>
            <a:stCxn id="142" idx="3"/>
            <a:endCxn id="194" idx="0"/>
          </p:cNvCxnSpPr>
          <p:nvPr/>
        </p:nvCxnSpPr>
        <p:spPr>
          <a:xfrm>
            <a:off x="7262383" y="4080541"/>
            <a:ext cx="2158" cy="5973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B5240DC-E9F7-1F4E-8973-0B2C0BA5D231}"/>
              </a:ext>
            </a:extLst>
          </p:cNvPr>
          <p:cNvSpPr/>
          <p:nvPr/>
        </p:nvSpPr>
        <p:spPr>
          <a:xfrm>
            <a:off x="7732632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EF20B5A-866F-EB42-8058-7E79B755A0C7}"/>
              </a:ext>
            </a:extLst>
          </p:cNvPr>
          <p:cNvSpPr/>
          <p:nvPr/>
        </p:nvSpPr>
        <p:spPr>
          <a:xfrm>
            <a:off x="8404149" y="46730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BA73528-D4DF-AA4B-BC77-10477CF24D15}"/>
              </a:ext>
            </a:extLst>
          </p:cNvPr>
          <p:cNvSpPr/>
          <p:nvPr/>
        </p:nvSpPr>
        <p:spPr>
          <a:xfrm>
            <a:off x="9070903" y="4668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F945083-15FE-084F-98B5-302F31BEA455}"/>
              </a:ext>
            </a:extLst>
          </p:cNvPr>
          <p:cNvSpPr/>
          <p:nvPr/>
        </p:nvSpPr>
        <p:spPr>
          <a:xfrm>
            <a:off x="971384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D1845EC-8819-DD4E-BFDF-F0AF17ECA265}"/>
              </a:ext>
            </a:extLst>
          </p:cNvPr>
          <p:cNvSpPr/>
          <p:nvPr/>
        </p:nvSpPr>
        <p:spPr>
          <a:xfrm>
            <a:off x="10342490" y="46683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649F22B-C31A-FC4C-B46F-43AD7048F13E}"/>
              </a:ext>
            </a:extLst>
          </p:cNvPr>
          <p:cNvSpPr/>
          <p:nvPr/>
        </p:nvSpPr>
        <p:spPr>
          <a:xfrm>
            <a:off x="11009244" y="4663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75376B7-0DE4-6340-8076-F29E32B8E6EA}"/>
              </a:ext>
            </a:extLst>
          </p:cNvPr>
          <p:cNvSpPr/>
          <p:nvPr/>
        </p:nvSpPr>
        <p:spPr>
          <a:xfrm>
            <a:off x="11652181" y="46635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86CE93C-5766-4144-BABA-8D00EDD3D028}"/>
              </a:ext>
            </a:extLst>
          </p:cNvPr>
          <p:cNvCxnSpPr>
            <a:cxnSpLocks/>
            <a:stCxn id="144" idx="3"/>
            <a:endCxn id="197" idx="0"/>
          </p:cNvCxnSpPr>
          <p:nvPr/>
        </p:nvCxnSpPr>
        <p:spPr>
          <a:xfrm>
            <a:off x="7895797" y="4085298"/>
            <a:ext cx="6914" cy="5877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E1FB5D8-49D6-6144-ABAD-27896E49094E}"/>
              </a:ext>
            </a:extLst>
          </p:cNvPr>
          <p:cNvCxnSpPr>
            <a:cxnSpLocks/>
            <a:stCxn id="137" idx="3"/>
            <a:endCxn id="198" idx="0"/>
          </p:cNvCxnSpPr>
          <p:nvPr/>
        </p:nvCxnSpPr>
        <p:spPr>
          <a:xfrm>
            <a:off x="8562553" y="4080538"/>
            <a:ext cx="11675" cy="59254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1B44033-BE18-534C-9150-C249215DD216}"/>
              </a:ext>
            </a:extLst>
          </p:cNvPr>
          <p:cNvCxnSpPr>
            <a:cxnSpLocks/>
            <a:stCxn id="136" idx="3"/>
            <a:endCxn id="199" idx="0"/>
          </p:cNvCxnSpPr>
          <p:nvPr/>
        </p:nvCxnSpPr>
        <p:spPr>
          <a:xfrm>
            <a:off x="9195966" y="4085305"/>
            <a:ext cx="45016" cy="5830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7583AF0-31DB-0446-9AC6-C6FB7D629482}"/>
              </a:ext>
            </a:extLst>
          </p:cNvPr>
          <p:cNvCxnSpPr>
            <a:cxnSpLocks/>
            <a:stCxn id="138" idx="3"/>
            <a:endCxn id="200" idx="0"/>
          </p:cNvCxnSpPr>
          <p:nvPr/>
        </p:nvCxnSpPr>
        <p:spPr>
          <a:xfrm>
            <a:off x="9829380" y="4090062"/>
            <a:ext cx="54539" cy="5782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C9E3BFC-0434-764F-998A-60C44529A8AC}"/>
              </a:ext>
            </a:extLst>
          </p:cNvPr>
          <p:cNvCxnSpPr>
            <a:cxnSpLocks/>
            <a:stCxn id="140" idx="3"/>
            <a:endCxn id="201" idx="0"/>
          </p:cNvCxnSpPr>
          <p:nvPr/>
        </p:nvCxnSpPr>
        <p:spPr>
          <a:xfrm flipH="1">
            <a:off x="10512569" y="4090060"/>
            <a:ext cx="31179" cy="57825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288A0EE-C999-2342-AB5A-1A5230B2CFD8}"/>
              </a:ext>
            </a:extLst>
          </p:cNvPr>
          <p:cNvCxnSpPr>
            <a:cxnSpLocks/>
            <a:stCxn id="139" idx="3"/>
            <a:endCxn id="202" idx="0"/>
          </p:cNvCxnSpPr>
          <p:nvPr/>
        </p:nvCxnSpPr>
        <p:spPr>
          <a:xfrm>
            <a:off x="11177160" y="4080539"/>
            <a:ext cx="2163" cy="5830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F147EF-1C47-CF41-82B8-9400BFC6B5C3}"/>
              </a:ext>
            </a:extLst>
          </p:cNvPr>
          <p:cNvCxnSpPr>
            <a:cxnSpLocks/>
            <a:stCxn id="141" idx="3"/>
            <a:endCxn id="203" idx="0"/>
          </p:cNvCxnSpPr>
          <p:nvPr/>
        </p:nvCxnSpPr>
        <p:spPr>
          <a:xfrm>
            <a:off x="11810574" y="4085296"/>
            <a:ext cx="11686" cy="5782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FD9E2A-0A2F-1445-B405-FD676EBCE058}"/>
                  </a:ext>
                </a:extLst>
              </p:cNvPr>
              <p:cNvSpPr/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FD9E2A-0A2F-1445-B405-FD676EBCE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99" y="829739"/>
                <a:ext cx="1149225" cy="707886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6FE2EC-794D-9E43-9435-F1BD0C72EFE8}"/>
                  </a:ext>
                </a:extLst>
              </p:cNvPr>
              <p:cNvSpPr/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6FE2EC-794D-9E43-9435-F1BD0C72E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1" y="2239443"/>
                <a:ext cx="1149225" cy="707886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5C921F-361A-DA4F-A624-3977FE018652}"/>
                  </a:ext>
                </a:extLst>
              </p:cNvPr>
              <p:cNvSpPr/>
              <p:nvPr/>
            </p:nvSpPr>
            <p:spPr>
              <a:xfrm>
                <a:off x="5405173" y="3491992"/>
                <a:ext cx="1149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5C921F-361A-DA4F-A624-3977FE018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73" y="3491992"/>
                <a:ext cx="1149225" cy="707886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AA301236-9E4F-A642-A3F3-342482637C40}"/>
              </a:ext>
            </a:extLst>
          </p:cNvPr>
          <p:cNvSpPr/>
          <p:nvPr/>
        </p:nvSpPr>
        <p:spPr>
          <a:xfrm>
            <a:off x="258339" y="1800221"/>
            <a:ext cx="3982874" cy="92869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3594</Words>
  <Application>Microsoft Macintosh PowerPoint</Application>
  <PresentationFormat>Widescreen</PresentationFormat>
  <Paragraphs>1006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Lecture 33 – Reinforcement Learning for Two-Player Games</vt:lpstr>
      <vt:lpstr>Outline</vt:lpstr>
      <vt:lpstr>Minimax games</vt:lpstr>
      <vt:lpstr>Minimax games</vt:lpstr>
      <vt:lpstr>Minimax games</vt:lpstr>
      <vt:lpstr>Minimax games</vt:lpstr>
      <vt:lpstr>Minimax complexity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Optimum node ordering</vt:lpstr>
      <vt:lpstr>Complexity of alpha-beta</vt:lpstr>
      <vt:lpstr>Optimal node ordering???!!!</vt:lpstr>
      <vt:lpstr>Outline</vt:lpstr>
      <vt:lpstr>Optimal node ordering???!!!</vt:lpstr>
      <vt:lpstr>Policy networks for two-player games </vt:lpstr>
      <vt:lpstr>Optimal node ordering using a policy network</vt:lpstr>
      <vt:lpstr>Hidden advantage: reduce the branching factor</vt:lpstr>
      <vt:lpstr>Training the policy network</vt:lpstr>
      <vt:lpstr>Outline</vt:lpstr>
      <vt:lpstr>Complexity of alpha-beta</vt:lpstr>
      <vt:lpstr>Limited-horizon game search </vt:lpstr>
      <vt:lpstr>Training the value network</vt:lpstr>
      <vt:lpstr>Outline</vt:lpstr>
      <vt:lpstr>Endgames</vt:lpstr>
      <vt:lpstr>How to create an endgame table</vt:lpstr>
      <vt:lpstr>Outline</vt:lpstr>
      <vt:lpstr>Monte Carlo Tree Search</vt:lpstr>
      <vt:lpstr>Monte Carlo Tree Search</vt:lpstr>
      <vt:lpstr>Exploration vs. Exploitation</vt:lpstr>
      <vt:lpstr>Outline</vt:lpstr>
      <vt:lpstr>Alpha-Go Video by Nature Magazine (8 minutes, 2016)</vt:lpstr>
      <vt:lpstr>AlphaGo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33 – Policy and Value for Two-Player Games</dc:title>
  <dc:creator>Hasegawa-Johnson, Mark Allan</dc:creator>
  <cp:lastModifiedBy>Hasegawa-Johnson, Mark Allan</cp:lastModifiedBy>
  <cp:revision>27</cp:revision>
  <dcterms:created xsi:type="dcterms:W3CDTF">2020-04-19T17:03:56Z</dcterms:created>
  <dcterms:modified xsi:type="dcterms:W3CDTF">2020-04-19T23:28:20Z</dcterms:modified>
</cp:coreProperties>
</file>