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47" r:id="rId2"/>
    <p:sldId id="355" r:id="rId3"/>
    <p:sldId id="387" r:id="rId4"/>
    <p:sldId id="418" r:id="rId5"/>
    <p:sldId id="356" r:id="rId6"/>
    <p:sldId id="426" r:id="rId7"/>
    <p:sldId id="427" r:id="rId8"/>
    <p:sldId id="428" r:id="rId9"/>
    <p:sldId id="429" r:id="rId10"/>
    <p:sldId id="419" r:id="rId11"/>
    <p:sldId id="410" r:id="rId12"/>
    <p:sldId id="411" r:id="rId13"/>
    <p:sldId id="413" r:id="rId14"/>
    <p:sldId id="420" r:id="rId15"/>
    <p:sldId id="357" r:id="rId16"/>
    <p:sldId id="358" r:id="rId17"/>
    <p:sldId id="360" r:id="rId18"/>
    <p:sldId id="361" r:id="rId19"/>
    <p:sldId id="362" r:id="rId20"/>
    <p:sldId id="421" r:id="rId21"/>
    <p:sldId id="365" r:id="rId22"/>
    <p:sldId id="430" r:id="rId23"/>
    <p:sldId id="431" r:id="rId24"/>
    <p:sldId id="422" r:id="rId25"/>
    <p:sldId id="406" r:id="rId26"/>
    <p:sldId id="432" r:id="rId27"/>
    <p:sldId id="423" r:id="rId28"/>
    <p:sldId id="369" r:id="rId29"/>
    <p:sldId id="370" r:id="rId30"/>
    <p:sldId id="372" r:id="rId31"/>
    <p:sldId id="424" r:id="rId32"/>
    <p:sldId id="385" r:id="rId33"/>
    <p:sldId id="382" r:id="rId34"/>
    <p:sldId id="383" r:id="rId35"/>
    <p:sldId id="417" r:id="rId36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AE6007-A88B-074E-8B2F-4FDFEA86B03B}">
          <p14:sldIdLst>
            <p14:sldId id="347"/>
            <p14:sldId id="355"/>
            <p14:sldId id="387"/>
            <p14:sldId id="418"/>
            <p14:sldId id="356"/>
            <p14:sldId id="426"/>
            <p14:sldId id="427"/>
            <p14:sldId id="428"/>
            <p14:sldId id="429"/>
            <p14:sldId id="419"/>
            <p14:sldId id="410"/>
            <p14:sldId id="411"/>
            <p14:sldId id="413"/>
            <p14:sldId id="420"/>
            <p14:sldId id="357"/>
            <p14:sldId id="358"/>
            <p14:sldId id="360"/>
            <p14:sldId id="361"/>
            <p14:sldId id="362"/>
            <p14:sldId id="421"/>
            <p14:sldId id="365"/>
            <p14:sldId id="430"/>
            <p14:sldId id="431"/>
            <p14:sldId id="422"/>
            <p14:sldId id="406"/>
            <p14:sldId id="432"/>
            <p14:sldId id="423"/>
            <p14:sldId id="369"/>
            <p14:sldId id="370"/>
            <p14:sldId id="372"/>
            <p14:sldId id="424"/>
            <p14:sldId id="385"/>
            <p14:sldId id="382"/>
            <p14:sldId id="383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FF"/>
    <a:srgbClr val="FF6600"/>
    <a:srgbClr val="FF99CC"/>
    <a:srgbClr val="00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7"/>
    <p:restoredTop sz="88737" autoAdjust="0"/>
  </p:normalViewPr>
  <p:slideViewPr>
    <p:cSldViewPr>
      <p:cViewPr varScale="1">
        <p:scale>
          <a:sx n="113" d="100"/>
          <a:sy n="113" d="100"/>
        </p:scale>
        <p:origin x="192" y="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CA99E0-E95C-4F1B-B0F2-4565A2B4014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A2EA70-8A4C-40BF-A25E-4BD4BBF0D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2A0-2A22-4053-87DB-A49A1760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CFB2-8AE7-463F-BA78-3395A84F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D993-E1A1-4830-9832-91AF7F474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7D2A-1BAE-400D-B4B6-AE94372DC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1415-B1A8-492C-B7C6-94B7FBFA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F07F-76C4-454F-B8DD-1935FAB6C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C8E3-4FC0-4047-B5D6-F758D3251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26D4-932C-478F-A230-EF4C62E6E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9634-C294-488D-8DB4-6764EAD2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CE15-091A-4D6A-B3E0-FCFCC42F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54DA-5701-411B-AE15-165F911C3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D5899897-58A2-4F66-9561-F3C357736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o1Ldx3L5Q" TargetMode="External"/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4.00702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4bMcUk6pcw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pdf/1504.00702" TargetMode="External"/><Relationship Id="rId4" Type="http://schemas.openxmlformats.org/officeDocument/2006/relationships/hyperlink" Target="https://www.youtube.com/watch?v=JCjTQfy0h8w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3962400" cy="3067050"/>
          </a:xfrm>
        </p:spPr>
        <p:txBody>
          <a:bodyPr/>
          <a:lstStyle/>
          <a:p>
            <a:r>
              <a:rPr lang="en-US" dirty="0"/>
              <a:t>Deep Reinforcement Learning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CS440/ECE448 Lecture 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F889D-D416-4A4D-A9CA-2F4102F9EE83}"/>
              </a:ext>
            </a:extLst>
          </p:cNvPr>
          <p:cNvSpPr txBox="1"/>
          <p:nvPr/>
        </p:nvSpPr>
        <p:spPr>
          <a:xfrm>
            <a:off x="0" y="3809821"/>
            <a:ext cx="3143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Mark Hasegawa-Johnson, 4/2020,</a:t>
            </a:r>
          </a:p>
          <a:p>
            <a:r>
              <a:rPr lang="en-US" sz="1200" dirty="0"/>
              <a:t>including slides by Svetlana </a:t>
            </a:r>
            <a:r>
              <a:rPr lang="en-US" sz="1200" dirty="0" err="1"/>
              <a:t>Lazebnik</a:t>
            </a:r>
            <a:r>
              <a:rPr lang="en-US" sz="1200" dirty="0"/>
              <a:t>, 11/2017</a:t>
            </a:r>
          </a:p>
          <a:p>
            <a:r>
              <a:rPr lang="en-US" sz="1200" dirty="0"/>
              <a:t>CC-BY 4.0: you may remix or redistribute if you cite the source</a:t>
            </a:r>
          </a:p>
        </p:txBody>
      </p:sp>
      <p:pic>
        <p:nvPicPr>
          <p:cNvPr id="128004" name="Picture 4" descr="https://upload.wikimedia.org/wikipedia/commons/thumb/1/1b/Reinforcement_learning_diagram.svg/1920px-Reinforcement_learning_diagram.svg.png">
            <a:extLst>
              <a:ext uri="{FF2B5EF4-FFF2-40B4-BE49-F238E27FC236}">
                <a16:creationId xmlns:a16="http://schemas.microsoft.com/office/drawing/2014/main" id="{89B32539-B4BE-3A42-9F51-2AFEB0FD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87" y="-19050"/>
            <a:ext cx="53117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24425-FC20-4445-A55A-F25531C71860}"/>
              </a:ext>
            </a:extLst>
          </p:cNvPr>
          <p:cNvSpPr txBox="1"/>
          <p:nvPr/>
        </p:nvSpPr>
        <p:spPr>
          <a:xfrm>
            <a:off x="3562351" y="4400550"/>
            <a:ext cx="24574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Image: </a:t>
            </a:r>
            <a:r>
              <a:rPr lang="en-US" sz="1100" dirty="0" err="1"/>
              <a:t>Megajuice</a:t>
            </a:r>
            <a:r>
              <a:rPr lang="en-US" sz="1100" dirty="0"/>
              <a:t>, CC0, </a:t>
            </a:r>
            <a:r>
              <a:rPr lang="en-US" sz="1100" dirty="0">
                <a:hlinkClick r:id="rId3"/>
              </a:rPr>
              <a:t>https://commons.wikimedia.org/</a:t>
            </a:r>
            <a:endParaRPr lang="en-US" sz="1100" dirty="0"/>
          </a:p>
          <a:p>
            <a:pPr algn="r"/>
            <a:r>
              <a:rPr lang="en-US" sz="1100" dirty="0"/>
              <a:t>w/</a:t>
            </a:r>
            <a:r>
              <a:rPr lang="en-US" sz="1100" dirty="0" err="1"/>
              <a:t>index.php?curid</a:t>
            </a:r>
            <a:r>
              <a:rPr lang="en-US" sz="1100" dirty="0"/>
              <a:t>=57895741</a:t>
            </a:r>
          </a:p>
        </p:txBody>
      </p:sp>
    </p:spTree>
    <p:extLst>
      <p:ext uri="{BB962C8B-B14F-4D97-AF65-F5344CB8AC3E}">
        <p14:creationId xmlns:p14="http://schemas.microsoft.com/office/powerpoint/2010/main" val="86663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6F86-241A-C747-A69E-2923CE0C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5EA4A-0D85-DC42-96FA-FB28B08B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Deep Q-learning: learn an MMSE estimate of Q(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/>
              <a:t>Off-policy vs. On-policy</a:t>
            </a:r>
          </a:p>
          <a:p>
            <a:pPr lvl="1"/>
            <a:r>
              <a:rPr lang="en-US" dirty="0"/>
              <a:t>Batch learning (experience replay)</a:t>
            </a:r>
          </a:p>
          <a:p>
            <a:r>
              <a:rPr lang="en-US" dirty="0"/>
              <a:t>Policy learning: learn the policy with the maximum value</a:t>
            </a:r>
          </a:p>
          <a:p>
            <a:pPr lvl="1"/>
            <a:r>
              <a:rPr lang="en-US" dirty="0"/>
              <a:t>Estimating the value: actor-critic network</a:t>
            </a:r>
          </a:p>
          <a:p>
            <a:pPr lvl="1"/>
            <a:r>
              <a:rPr lang="en-US" dirty="0"/>
              <a:t>Estimating the relative value: advantage actor-critic </a:t>
            </a:r>
          </a:p>
          <a:p>
            <a:r>
              <a:rPr lang="en-US" dirty="0"/>
              <a:t>Imitation learning: MMSE imitation of a human expert</a:t>
            </a:r>
          </a:p>
          <a:p>
            <a:pPr lvl="1"/>
            <a:r>
              <a:rPr lang="en-US" dirty="0"/>
              <a:t>A good way to initialize Q-learning or policy learning</a:t>
            </a:r>
          </a:p>
        </p:txBody>
      </p:sp>
    </p:spTree>
    <p:extLst>
      <p:ext uri="{BB962C8B-B14F-4D97-AF65-F5344CB8AC3E}">
        <p14:creationId xmlns:p14="http://schemas.microsoft.com/office/powerpoint/2010/main" val="209596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DA54-A31E-EF4C-AB21-E79E00F0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D678FF-C165-A643-9ADF-09AF206880C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200150"/>
                <a:ext cx="4191000" cy="3886199"/>
              </a:xfrm>
            </p:spPr>
            <p:txBody>
              <a:bodyPr/>
              <a:lstStyle/>
              <a:p>
                <a:r>
                  <a:rPr lang="en-US" dirty="0"/>
                  <a:t>A general neural net (e.g., a classifier) is trained to minimize the training corpus error.</a:t>
                </a:r>
              </a:p>
              <a:p>
                <a:r>
                  <a:rPr lang="en-US" dirty="0"/>
                  <a:t>Test corpus error might be very different!</a:t>
                </a:r>
              </a:p>
              <a:p>
                <a:r>
                  <a:rPr lang="en-US" dirty="0"/>
                  <a:t>Barron showed: generalization error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(#</a:t>
                </a:r>
                <a:r>
                  <a:rPr lang="en-US"/>
                  <a:t>hidden nodes/#</a:t>
                </a:r>
                <a:r>
                  <a:rPr lang="en-US" dirty="0"/>
                  <a:t>training tokens)</a:t>
                </a:r>
              </a:p>
              <a:p>
                <a:r>
                  <a:rPr lang="en-US" dirty="0"/>
                  <a:t>As #training tokens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D678FF-C165-A643-9ADF-09AF20688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200150"/>
                <a:ext cx="4191000" cy="3886199"/>
              </a:xfrm>
              <a:blipFill>
                <a:blip r:embed="rId2"/>
                <a:stretch>
                  <a:fillRect l="-1208" t="-980" r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5D049-839D-5A4E-9CC7-2C41DD74FF5B}"/>
              </a:ext>
            </a:extLst>
          </p:cNvPr>
          <p:cNvCxnSpPr>
            <a:cxnSpLocks/>
          </p:cNvCxnSpPr>
          <p:nvPr/>
        </p:nvCxnSpPr>
        <p:spPr>
          <a:xfrm>
            <a:off x="4114800" y="1200150"/>
            <a:ext cx="0" cy="320040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5DB5BF-5FF6-7045-AC1C-42E293B4F281}"/>
              </a:ext>
            </a:extLst>
          </p:cNvPr>
          <p:cNvCxnSpPr>
            <a:cxnSpLocks/>
          </p:cNvCxnSpPr>
          <p:nvPr/>
        </p:nvCxnSpPr>
        <p:spPr>
          <a:xfrm>
            <a:off x="457200" y="4400550"/>
            <a:ext cx="4011105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52D01375-0027-144D-B9C6-6253F98FD34B}"/>
              </a:ext>
            </a:extLst>
          </p:cNvPr>
          <p:cNvSpPr/>
          <p:nvPr/>
        </p:nvSpPr>
        <p:spPr>
          <a:xfrm>
            <a:off x="914400" y="1357460"/>
            <a:ext cx="3553905" cy="2867496"/>
          </a:xfrm>
          <a:custGeom>
            <a:avLst/>
            <a:gdLst>
              <a:gd name="connsiteX0" fmla="*/ 0 w 3553905"/>
              <a:gd name="connsiteY0" fmla="*/ 0 h 2867496"/>
              <a:gd name="connsiteX1" fmla="*/ 961534 w 3553905"/>
              <a:gd name="connsiteY1" fmla="*/ 2300140 h 2867496"/>
              <a:gd name="connsiteX2" fmla="*/ 1998482 w 3553905"/>
              <a:gd name="connsiteY2" fmla="*/ 2865748 h 2867496"/>
              <a:gd name="connsiteX3" fmla="*/ 2846895 w 3553905"/>
              <a:gd name="connsiteY3" fmla="*/ 2196445 h 2867496"/>
              <a:gd name="connsiteX4" fmla="*/ 3553905 w 3553905"/>
              <a:gd name="connsiteY4" fmla="*/ 9427 h 286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905" h="2867496">
                <a:moveTo>
                  <a:pt x="0" y="0"/>
                </a:moveTo>
                <a:cubicBezTo>
                  <a:pt x="314227" y="911257"/>
                  <a:pt x="628454" y="1822515"/>
                  <a:pt x="961534" y="2300140"/>
                </a:cubicBezTo>
                <a:cubicBezTo>
                  <a:pt x="1294614" y="2777765"/>
                  <a:pt x="1684255" y="2883030"/>
                  <a:pt x="1998482" y="2865748"/>
                </a:cubicBezTo>
                <a:cubicBezTo>
                  <a:pt x="2312709" y="2848466"/>
                  <a:pt x="2587658" y="2672499"/>
                  <a:pt x="2846895" y="2196445"/>
                </a:cubicBezTo>
                <a:cubicBezTo>
                  <a:pt x="3106132" y="1720392"/>
                  <a:pt x="3330018" y="864909"/>
                  <a:pt x="3553905" y="942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B06100-872F-514C-94DA-DD2EE471C399}"/>
              </a:ext>
            </a:extLst>
          </p:cNvPr>
          <p:cNvSpPr txBox="1"/>
          <p:nvPr/>
        </p:nvSpPr>
        <p:spPr>
          <a:xfrm>
            <a:off x="990599" y="1239619"/>
            <a:ext cx="16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Training Corpus Error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734AEC7-BD8F-5548-83C2-C4736872EE5C}"/>
              </a:ext>
            </a:extLst>
          </p:cNvPr>
          <p:cNvSpPr/>
          <p:nvPr/>
        </p:nvSpPr>
        <p:spPr>
          <a:xfrm>
            <a:off x="103695" y="1593130"/>
            <a:ext cx="4440025" cy="2079207"/>
          </a:xfrm>
          <a:custGeom>
            <a:avLst/>
            <a:gdLst>
              <a:gd name="connsiteX0" fmla="*/ 0 w 4440025"/>
              <a:gd name="connsiteY0" fmla="*/ 0 h 2079207"/>
              <a:gd name="connsiteX1" fmla="*/ 556181 w 4440025"/>
              <a:gd name="connsiteY1" fmla="*/ 857839 h 2079207"/>
              <a:gd name="connsiteX2" fmla="*/ 1904214 w 4440025"/>
              <a:gd name="connsiteY2" fmla="*/ 1970202 h 2079207"/>
              <a:gd name="connsiteX3" fmla="*/ 2677212 w 4440025"/>
              <a:gd name="connsiteY3" fmla="*/ 1857080 h 2079207"/>
              <a:gd name="connsiteX4" fmla="*/ 4440025 w 4440025"/>
              <a:gd name="connsiteY4" fmla="*/ 377072 h 207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0025" h="2079207">
                <a:moveTo>
                  <a:pt x="0" y="0"/>
                </a:moveTo>
                <a:cubicBezTo>
                  <a:pt x="119406" y="264736"/>
                  <a:pt x="238812" y="529472"/>
                  <a:pt x="556181" y="857839"/>
                </a:cubicBezTo>
                <a:cubicBezTo>
                  <a:pt x="873550" y="1186206"/>
                  <a:pt x="1550709" y="1803662"/>
                  <a:pt x="1904214" y="1970202"/>
                </a:cubicBezTo>
                <a:cubicBezTo>
                  <a:pt x="2257719" y="2136742"/>
                  <a:pt x="2254577" y="2122602"/>
                  <a:pt x="2677212" y="1857080"/>
                </a:cubicBezTo>
                <a:cubicBezTo>
                  <a:pt x="3099847" y="1591558"/>
                  <a:pt x="3769936" y="984315"/>
                  <a:pt x="4440025" y="377072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DA86E-96A4-814B-83D3-29C54FAFFA64}"/>
              </a:ext>
            </a:extLst>
          </p:cNvPr>
          <p:cNvSpPr txBox="1"/>
          <p:nvPr/>
        </p:nvSpPr>
        <p:spPr>
          <a:xfrm>
            <a:off x="0" y="2266950"/>
            <a:ext cx="114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Test </a:t>
            </a:r>
          </a:p>
          <a:p>
            <a:r>
              <a:rPr lang="en-US" b="1" dirty="0">
                <a:solidFill>
                  <a:srgbClr val="7030A0"/>
                </a:solidFill>
              </a:rPr>
              <a:t>Corpus Error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6B3BA2-D576-7144-84C1-59A21F4B6589}"/>
              </a:ext>
            </a:extLst>
          </p:cNvPr>
          <p:cNvCxnSpPr/>
          <p:nvPr/>
        </p:nvCxnSpPr>
        <p:spPr>
          <a:xfrm>
            <a:off x="1600200" y="333375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85D8C8-D0FE-3042-B157-4331B1A1EEB0}"/>
              </a:ext>
            </a:extLst>
          </p:cNvPr>
          <p:cNvCxnSpPr/>
          <p:nvPr/>
        </p:nvCxnSpPr>
        <p:spPr>
          <a:xfrm>
            <a:off x="1600200" y="424815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1DBD29-4A67-9943-8A52-A94D77FB283D}"/>
              </a:ext>
            </a:extLst>
          </p:cNvPr>
          <p:cNvCxnSpPr>
            <a:cxnSpLocks/>
          </p:cNvCxnSpPr>
          <p:nvPr/>
        </p:nvCxnSpPr>
        <p:spPr>
          <a:xfrm>
            <a:off x="4191000" y="3333750"/>
            <a:ext cx="0" cy="8912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21CD88-17D3-AD4B-A851-E3288D543D19}"/>
                  </a:ext>
                </a:extLst>
              </p:cNvPr>
              <p:cNvSpPr/>
              <p:nvPr/>
            </p:nvSpPr>
            <p:spPr>
              <a:xfrm>
                <a:off x="4091010" y="3574018"/>
                <a:ext cx="404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21CD88-17D3-AD4B-A851-E3288D543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10" y="3574018"/>
                <a:ext cx="4047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5C4497-F9A2-B14D-BDF5-24FEEC95B79A}"/>
              </a:ext>
            </a:extLst>
          </p:cNvPr>
          <p:cNvCxnSpPr>
            <a:cxnSpLocks/>
          </p:cNvCxnSpPr>
          <p:nvPr/>
        </p:nvCxnSpPr>
        <p:spPr>
          <a:xfrm>
            <a:off x="2895600" y="2952750"/>
            <a:ext cx="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611ACBF-EC9E-0B4E-8F53-59513E9AC216}"/>
                  </a:ext>
                </a:extLst>
              </p:cNvPr>
              <p:cNvSpPr/>
              <p:nvPr/>
            </p:nvSpPr>
            <p:spPr>
              <a:xfrm>
                <a:off x="4038600" y="895350"/>
                <a:ext cx="3769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611ACBF-EC9E-0B4E-8F53-59513E9AC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895350"/>
                <a:ext cx="3769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1ACD912-BD75-1E44-925F-3F9AFDCA3D4F}"/>
                  </a:ext>
                </a:extLst>
              </p:cNvPr>
              <p:cNvSpPr/>
              <p:nvPr/>
            </p:nvSpPr>
            <p:spPr>
              <a:xfrm>
                <a:off x="152400" y="4183618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1ACD912-BD75-1E44-925F-3F9AFDCA3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83618"/>
                <a:ext cx="4774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800C9121-72A4-5F42-B134-BC47BCB33426}"/>
              </a:ext>
            </a:extLst>
          </p:cNvPr>
          <p:cNvSpPr/>
          <p:nvPr/>
        </p:nvSpPr>
        <p:spPr>
          <a:xfrm>
            <a:off x="0" y="4563130"/>
            <a:ext cx="4952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Training the neural net finds this set of weights by minimizing the training corpus error.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CE4119-30A7-184A-A162-33C52A3B4D98}"/>
              </a:ext>
            </a:extLst>
          </p:cNvPr>
          <p:cNvCxnSpPr>
            <a:cxnSpLocks/>
          </p:cNvCxnSpPr>
          <p:nvPr/>
        </p:nvCxnSpPr>
        <p:spPr>
          <a:xfrm>
            <a:off x="2895600" y="4400550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85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94E7-149E-E54F-93AE-754B1FD7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Q-learning Converge?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BB6A6-1C66-AD40-B0F5-860077C87E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No!</a:t>
                </a:r>
              </a:p>
              <a:p>
                <a:r>
                  <a:rPr lang="en-US" dirty="0"/>
                  <a:t>Because: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always choose the action that is best, according to our current estimate of the Q-function, then we can never learn anything about any of the other actions!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BB6A6-1C66-AD40-B0F5-860077C87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93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3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419F-01A1-794D-A2E9-5217325F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/>
          <a:lstStyle/>
          <a:p>
            <a:r>
              <a:rPr lang="en-US" dirty="0"/>
              <a:t>Epsilon-greedy exploration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407946-CC26-A04D-B4CE-6156C7B7FD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895350"/>
                <a:ext cx="8534400" cy="4114800"/>
              </a:xfrm>
            </p:spPr>
            <p:txBody>
              <a:bodyPr/>
              <a:lstStyle/>
              <a:p>
                <a:r>
                  <a:rPr lang="en-US" sz="2000" dirty="0"/>
                  <a:t>At each time step:</a:t>
                </a:r>
              </a:p>
              <a:p>
                <a:pPr lvl="1"/>
                <a:r>
                  <a:rPr lang="en-US" sz="20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, choose an action at random</a:t>
                </a:r>
              </a:p>
              <a:p>
                <a:pPr lvl="1"/>
                <a:r>
                  <a:rPr lang="en-US" sz="20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, choose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argmax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(Decaying epsilon version):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for example,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Result:</a:t>
                </a:r>
              </a:p>
              <a:p>
                <a:pPr lvl="1"/>
                <a:r>
                  <a:rPr lang="en-US" sz="2000" dirty="0"/>
                  <a:t>As you play the game infinite times, each action is sampled an infinite number of samples, so Q converges, but also,</a:t>
                </a:r>
              </a:p>
              <a:p>
                <a:pPr lvl="1"/>
                <a:r>
                  <a:rPr lang="en-US" sz="2000" dirty="0"/>
                  <a:t>As you play the game infinite times, you start to exploit your knowledge more and more frequently, so that you converge to the best possible policy.</a:t>
                </a:r>
              </a:p>
              <a:p>
                <a:pPr lvl="1"/>
                <a:r>
                  <a:rPr lang="en-US" sz="1800" dirty="0"/>
                  <a:t>… actually, it doesn’t always work in practice.  To guarantee success, you need a few more tweaks, e.g., Re-Trace algorithm, </a:t>
                </a:r>
                <a:r>
                  <a:rPr lang="en-US" sz="1800" dirty="0" err="1"/>
                  <a:t>Munos</a:t>
                </a:r>
                <a:r>
                  <a:rPr lang="en-US" sz="1800" dirty="0"/>
                  <a:t> et al., 2016.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407946-CC26-A04D-B4CE-6156C7B7F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95350"/>
                <a:ext cx="8534400" cy="4114800"/>
              </a:xfrm>
              <a:blipFill>
                <a:blip r:embed="rId2"/>
                <a:stretch>
                  <a:fillRect l="-595" t="-923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26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6F86-241A-C747-A69E-2923CE0C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5EA4A-0D85-DC42-96FA-FB28B08B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Deep Q-learning: learn an MMSE estimate of Q(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Off-policy vs. On-policy</a:t>
            </a:r>
          </a:p>
          <a:p>
            <a:pPr lvl="1"/>
            <a:r>
              <a:rPr lang="en-US" dirty="0"/>
              <a:t>Batch learning (experience replay)</a:t>
            </a:r>
          </a:p>
          <a:p>
            <a:r>
              <a:rPr lang="en-US" dirty="0"/>
              <a:t>Policy learning: learn the policy with the maximum value</a:t>
            </a:r>
          </a:p>
          <a:p>
            <a:pPr lvl="1"/>
            <a:r>
              <a:rPr lang="en-US" dirty="0"/>
              <a:t>Estimating the value: actor-critic network</a:t>
            </a:r>
          </a:p>
          <a:p>
            <a:pPr lvl="1"/>
            <a:r>
              <a:rPr lang="en-US" dirty="0"/>
              <a:t>Estimating the relative value: advantage actor-critic </a:t>
            </a:r>
          </a:p>
          <a:p>
            <a:r>
              <a:rPr lang="en-US" dirty="0"/>
              <a:t>Imitation learning: MMSE imitation of a human expert</a:t>
            </a:r>
          </a:p>
          <a:p>
            <a:pPr lvl="1"/>
            <a:r>
              <a:rPr lang="en-US" dirty="0"/>
              <a:t>A good way to initialize Q-learning or policy learning</a:t>
            </a:r>
          </a:p>
        </p:txBody>
      </p:sp>
    </p:spTree>
    <p:extLst>
      <p:ext uri="{BB962C8B-B14F-4D97-AF65-F5344CB8AC3E}">
        <p14:creationId xmlns:p14="http://schemas.microsoft.com/office/powerpoint/2010/main" val="429141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training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Challenges</a:t>
            </a:r>
          </a:p>
          <a:p>
            <a:pPr lvl="1"/>
            <a:r>
              <a:rPr lang="en-US" sz="1800" dirty="0"/>
              <a:t>Target values are not fixed</a:t>
            </a:r>
          </a:p>
          <a:p>
            <a:pPr lvl="1"/>
            <a:r>
              <a:rPr lang="en-US" sz="1800" dirty="0"/>
              <a:t>Successive experiences are correlated and dependent on the policy</a:t>
            </a:r>
          </a:p>
          <a:p>
            <a:pPr lvl="1"/>
            <a:r>
              <a:rPr lang="en-US" sz="1800" dirty="0"/>
              <a:t>Policy may change rapidly with slight changes to parameters, leading to drastic change in data distribution</a:t>
            </a:r>
          </a:p>
          <a:p>
            <a:r>
              <a:rPr lang="en-US" sz="2100" dirty="0"/>
              <a:t>Solutions</a:t>
            </a:r>
          </a:p>
          <a:p>
            <a:pPr lvl="1"/>
            <a:r>
              <a:rPr lang="en-US" sz="1800" dirty="0"/>
              <a:t>Freeze target Q network</a:t>
            </a:r>
          </a:p>
          <a:p>
            <a:pPr lvl="1"/>
            <a:r>
              <a:rPr lang="en-US" sz="1800" dirty="0"/>
              <a:t>Use </a:t>
            </a:r>
            <a:r>
              <a:rPr lang="en-US" sz="1800" i="1" dirty="0"/>
              <a:t>experience replay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3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replay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06078"/>
                <a:ext cx="7296150" cy="1149110"/>
              </a:xfrm>
            </p:spPr>
            <p:txBody>
              <a:bodyPr/>
              <a:lstStyle/>
              <a:p>
                <a:r>
                  <a:rPr lang="en-US" sz="2100" dirty="0"/>
                  <a:t>At each time step:</a:t>
                </a:r>
              </a:p>
              <a:p>
                <a:pPr lvl="1"/>
                <a:r>
                  <a:rPr lang="en-US" sz="1800" dirty="0"/>
                  <a:t>Take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according to epsilon-greedy policy</a:t>
                </a:r>
              </a:p>
              <a:p>
                <a:pPr lvl="1"/>
                <a:r>
                  <a:rPr lang="en-US" sz="1800" dirty="0"/>
                  <a:t>Store experience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in </a:t>
                </a:r>
                <a:r>
                  <a:rPr lang="en-US" sz="1800" i="1" dirty="0"/>
                  <a:t>replay memory buffer</a:t>
                </a:r>
                <a:r>
                  <a:rPr lang="en-US" sz="1800" dirty="0"/>
                  <a:t> </a:t>
                </a:r>
                <a:endParaRPr lang="en-US" sz="1800" i="1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06078"/>
                <a:ext cx="7296150" cy="1149110"/>
              </a:xfrm>
              <a:blipFill>
                <a:blip r:embed="rId2"/>
                <a:stretch>
                  <a:fillRect l="-870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ACEAD6F-A800-D14A-87A0-2FD011C5FC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409132"/>
                  </p:ext>
                </p:extLst>
              </p:nvPr>
            </p:nvGraphicFramePr>
            <p:xfrm>
              <a:off x="5410200" y="2155190"/>
              <a:ext cx="3505200" cy="1559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20647070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20478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5309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65537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5452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ACEAD6F-A800-D14A-87A0-2FD011C5FC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409132"/>
                  </p:ext>
                </p:extLst>
              </p:nvPr>
            </p:nvGraphicFramePr>
            <p:xfrm>
              <a:off x="5410200" y="2155190"/>
              <a:ext cx="3505200" cy="1559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206470707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2" t="-15625" r="-362" b="-28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204786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2" t="-119355" r="-362" b="-1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30981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2" t="-212500" r="-362" b="-90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5537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545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91A825-7D3F-064E-8593-18AFAF212AD7}"/>
                  </a:ext>
                </a:extLst>
              </p:cNvPr>
              <p:cNvSpPr/>
              <p:nvPr/>
            </p:nvSpPr>
            <p:spPr>
              <a:xfrm>
                <a:off x="2819400" y="3314640"/>
                <a:ext cx="20949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91A825-7D3F-064E-8593-18AFAF212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314640"/>
                <a:ext cx="2094932" cy="400110"/>
              </a:xfrm>
              <a:prstGeom prst="rect">
                <a:avLst/>
              </a:prstGeom>
              <a:blipFill>
                <a:blip r:embed="rId4"/>
                <a:stretch>
                  <a:fillRect t="-1515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A4924A-D871-654E-9111-9D8A72E120F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914332" y="3514695"/>
            <a:ext cx="495868" cy="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8086A098-9E55-2347-A2BE-61616FA0A8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" y="3708642"/>
                <a:ext cx="3657602" cy="768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100" kern="0" dirty="0"/>
                  <a:t>Learning:</a:t>
                </a:r>
              </a:p>
              <a:p>
                <a:pPr lvl="1"/>
                <a:r>
                  <a:rPr lang="en-US" sz="1800" kern="0" dirty="0"/>
                  <a:t>Randomly sample a minibatch,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1800" kern="0" dirty="0"/>
                  <a:t>, from the replay buffer.</a:t>
                </a:r>
                <a:endParaRPr lang="en-US" sz="1800" i="1" kern="0" dirty="0"/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8086A098-9E55-2347-A2BE-61616FA0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3708642"/>
                <a:ext cx="3657602" cy="768108"/>
              </a:xfrm>
              <a:prstGeom prst="rect">
                <a:avLst/>
              </a:prstGeom>
              <a:blipFill>
                <a:blip r:embed="rId5"/>
                <a:stretch>
                  <a:fillRect l="-1384" t="-4839" b="-758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34159D-228F-0E43-8911-FDD374A48DBD}"/>
              </a:ext>
            </a:extLst>
          </p:cNvPr>
          <p:cNvCxnSpPr>
            <a:cxnSpLocks/>
          </p:cNvCxnSpPr>
          <p:nvPr/>
        </p:nvCxnSpPr>
        <p:spPr>
          <a:xfrm>
            <a:off x="7200332" y="3714750"/>
            <a:ext cx="0" cy="38100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F7FEBF-BC0C-CA40-8425-40E9CB6850A6}"/>
                  </a:ext>
                </a:extLst>
              </p:cNvPr>
              <p:cNvSpPr/>
              <p:nvPr/>
            </p:nvSpPr>
            <p:spPr>
              <a:xfrm>
                <a:off x="6019800" y="4095750"/>
                <a:ext cx="2438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randomly sampled set of tuples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F7FEBF-BC0C-CA40-8425-40E9CB685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095750"/>
                <a:ext cx="2438400" cy="1015663"/>
              </a:xfrm>
              <a:prstGeom prst="rect">
                <a:avLst/>
              </a:prstGeom>
              <a:blipFill>
                <a:blip r:embed="rId6"/>
                <a:stretch>
                  <a:fillRect t="-37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50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4" name="Shape 278"/>
          <p:cNvSpPr txBox="1"/>
          <p:nvPr/>
        </p:nvSpPr>
        <p:spPr>
          <a:xfrm>
            <a:off x="1543050" y="4800600"/>
            <a:ext cx="5886450" cy="264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7" name="Picture 6" descr="Screen Shot 2017-12-04 at 11.32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71550"/>
            <a:ext cx="5029200" cy="37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5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85900" y="857251"/>
            <a:ext cx="6172200" cy="3737372"/>
          </a:xfrm>
        </p:spPr>
        <p:txBody>
          <a:bodyPr/>
          <a:lstStyle/>
          <a:p>
            <a:r>
              <a:rPr lang="en-US" sz="1800" dirty="0"/>
              <a:t>End-to-end learning of Q(</a:t>
            </a:r>
            <a:r>
              <a:rPr lang="en-US" sz="1800" dirty="0" err="1"/>
              <a:t>s,a</a:t>
            </a:r>
            <a:r>
              <a:rPr lang="en-US" sz="1800" dirty="0"/>
              <a:t>) from pixels s</a:t>
            </a:r>
          </a:p>
          <a:p>
            <a:r>
              <a:rPr lang="en-US" sz="1800" dirty="0"/>
              <a:t>Output is Q(</a:t>
            </a:r>
            <a:r>
              <a:rPr lang="en-US" sz="1800" dirty="0" err="1"/>
              <a:t>s,a</a:t>
            </a:r>
            <a:r>
              <a:rPr lang="en-US" sz="1800" dirty="0"/>
              <a:t>) for 18 joystick/button configurations</a:t>
            </a:r>
          </a:p>
          <a:p>
            <a:r>
              <a:rPr lang="en-US" sz="1800" dirty="0"/>
              <a:t>Reward is change in score for that step</a:t>
            </a:r>
          </a:p>
          <a:p>
            <a:endParaRPr lang="en-US" sz="1800" dirty="0"/>
          </a:p>
        </p:txBody>
      </p:sp>
      <p:sp>
        <p:nvSpPr>
          <p:cNvPr id="4" name="Shape 278"/>
          <p:cNvSpPr txBox="1"/>
          <p:nvPr/>
        </p:nvSpPr>
        <p:spPr>
          <a:xfrm>
            <a:off x="1543050" y="4800600"/>
            <a:ext cx="5886450" cy="264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6" name="Shape 209"/>
          <p:cNvPicPr preferRelativeResize="0"/>
          <p:nvPr/>
        </p:nvPicPr>
        <p:blipFill rotWithShape="1">
          <a:blip r:embed="rId3">
            <a:alphaModFix/>
          </a:blip>
          <a:srcRect t="7222" r="13711" b="-7222"/>
          <a:stretch/>
        </p:blipFill>
        <p:spPr>
          <a:xfrm>
            <a:off x="2000250" y="1964829"/>
            <a:ext cx="4686300" cy="30072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12"/>
          <p:cNvSpPr txBox="1"/>
          <p:nvPr/>
        </p:nvSpPr>
        <p:spPr>
          <a:xfrm>
            <a:off x="6686550" y="2090560"/>
            <a:ext cx="825975" cy="242465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050" dirty="0"/>
              <a:t>Q(s,a</a:t>
            </a:r>
            <a:r>
              <a:rPr lang="en" sz="1050" baseline="-25000" dirty="0"/>
              <a:t>1</a:t>
            </a:r>
            <a:r>
              <a:rPr lang="en" sz="1050" dirty="0"/>
              <a:t>)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Q(s,a</a:t>
            </a:r>
            <a:r>
              <a:rPr lang="en" sz="1050" baseline="-25000" dirty="0">
                <a:solidFill>
                  <a:schemeClr val="dk1"/>
                </a:solidFill>
              </a:rPr>
              <a:t>2</a:t>
            </a:r>
            <a:r>
              <a:rPr lang="en" sz="105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Q(s,a</a:t>
            </a:r>
            <a:r>
              <a:rPr lang="en" sz="1050" baseline="-25000" dirty="0">
                <a:solidFill>
                  <a:schemeClr val="dk1"/>
                </a:solidFill>
              </a:rPr>
              <a:t>3</a:t>
            </a:r>
            <a:r>
              <a:rPr lang="en" sz="105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.</a:t>
            </a:r>
            <a:endParaRPr lang="en-US" sz="105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dk1"/>
                </a:solidFill>
              </a:rPr>
              <a:t>.</a:t>
            </a:r>
            <a:endParaRPr lang="en" sz="105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" sz="1050" dirty="0">
                <a:solidFill>
                  <a:schemeClr val="dk1"/>
                </a:solidFill>
              </a:rPr>
              <a:t>Q(s,a</a:t>
            </a:r>
            <a:r>
              <a:rPr lang="en" sz="1050" baseline="-25000" dirty="0">
                <a:solidFill>
                  <a:schemeClr val="dk1"/>
                </a:solidFill>
              </a:rPr>
              <a:t>18</a:t>
            </a:r>
            <a:r>
              <a:rPr lang="en" sz="1050" dirty="0">
                <a:solidFill>
                  <a:schemeClr val="dk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260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0150" y="1028701"/>
            <a:ext cx="6743700" cy="3165872"/>
          </a:xfrm>
        </p:spPr>
        <p:txBody>
          <a:bodyPr/>
          <a:lstStyle/>
          <a:p>
            <a:r>
              <a:rPr lang="en-US" sz="1800" dirty="0"/>
              <a:t>Input state s is stack of raw pixels from last 4 frames</a:t>
            </a:r>
          </a:p>
          <a:p>
            <a:r>
              <a:rPr lang="en-US" sz="1800" dirty="0"/>
              <a:t>Network architecture and </a:t>
            </a:r>
            <a:r>
              <a:rPr lang="en-US" sz="1800" dirty="0" err="1"/>
              <a:t>hyperparameters</a:t>
            </a:r>
            <a:r>
              <a:rPr lang="en-US" sz="1800" dirty="0"/>
              <a:t> fixed for all games</a:t>
            </a:r>
          </a:p>
        </p:txBody>
      </p:sp>
      <p:sp>
        <p:nvSpPr>
          <p:cNvPr id="4" name="Shape 278"/>
          <p:cNvSpPr txBox="1"/>
          <p:nvPr/>
        </p:nvSpPr>
        <p:spPr>
          <a:xfrm>
            <a:off x="1543050" y="4800600"/>
            <a:ext cx="5886450" cy="264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3" name="Picture 2" descr="Screen Shot 2017-12-04 at 3.19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406748" cy="23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4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Q-learning for discrete s,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So far, we’ve assumed a </a:t>
            </a:r>
            <a:r>
              <a:rPr lang="en-US" sz="2100" i="1" dirty="0"/>
              <a:t>lookup table </a:t>
            </a:r>
            <a:r>
              <a:rPr lang="en-US" sz="2100" dirty="0"/>
              <a:t>representation for utility function </a:t>
            </a:r>
            <a:r>
              <a:rPr lang="en-US" sz="2100" dirty="0">
                <a:solidFill>
                  <a:srgbClr val="0000FF"/>
                </a:solidFill>
              </a:rPr>
              <a:t>U(s)</a:t>
            </a:r>
            <a:r>
              <a:rPr lang="en-US" sz="2100" dirty="0"/>
              <a:t> or action-utility function </a:t>
            </a:r>
            <a:r>
              <a:rPr lang="en-US" sz="2100" dirty="0">
                <a:solidFill>
                  <a:srgbClr val="0000FF"/>
                </a:solidFill>
              </a:rPr>
              <a:t>Q(</a:t>
            </a:r>
            <a:r>
              <a:rPr lang="en-US" sz="2100" dirty="0" err="1">
                <a:solidFill>
                  <a:srgbClr val="0000FF"/>
                </a:solidFill>
              </a:rPr>
              <a:t>s,a</a:t>
            </a:r>
            <a:r>
              <a:rPr lang="en-US" sz="2100" dirty="0">
                <a:solidFill>
                  <a:srgbClr val="0000FF"/>
                </a:solidFill>
              </a:rPr>
              <a:t>)</a:t>
            </a:r>
          </a:p>
          <a:p>
            <a:r>
              <a:rPr lang="en-US" sz="2100" dirty="0"/>
              <a:t>This does not work if the state space is really large or continuous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762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6F86-241A-C747-A69E-2923CE0C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5EA4A-0D85-DC42-96FA-FB28B08B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Deep Q-learning: learn an MMSE estimate of Q(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Off-policy vs. On-policy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Batch learning (experience replay)</a:t>
            </a:r>
          </a:p>
          <a:p>
            <a:r>
              <a:rPr lang="en-US" dirty="0"/>
              <a:t>Policy learning: learn the policy with the maximum value</a:t>
            </a:r>
          </a:p>
          <a:p>
            <a:pPr lvl="1"/>
            <a:r>
              <a:rPr lang="en-US" dirty="0"/>
              <a:t>Estimating the value: actor-critic network</a:t>
            </a:r>
          </a:p>
          <a:p>
            <a:pPr lvl="1"/>
            <a:r>
              <a:rPr lang="en-US" dirty="0"/>
              <a:t>Estimating the relative value: advantage actor-critic </a:t>
            </a:r>
          </a:p>
          <a:p>
            <a:r>
              <a:rPr lang="en-US" dirty="0"/>
              <a:t>Imitation learning: MMSE imitation of a human expert</a:t>
            </a:r>
          </a:p>
          <a:p>
            <a:pPr lvl="1"/>
            <a:r>
              <a:rPr lang="en-US" dirty="0"/>
              <a:t>A good way to initialize Q-learning or policy learning</a:t>
            </a:r>
          </a:p>
        </p:txBody>
      </p:sp>
    </p:spTree>
    <p:extLst>
      <p:ext uri="{BB962C8B-B14F-4D97-AF65-F5344CB8AC3E}">
        <p14:creationId xmlns:p14="http://schemas.microsoft.com/office/powerpoint/2010/main" val="8750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learning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737370"/>
              </a:xfrm>
            </p:spPr>
            <p:txBody>
              <a:bodyPr/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is continuous, but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is discrete (e.g., a one-hot vector).</a:t>
                </a:r>
              </a:p>
              <a:p>
                <a:r>
                  <a:rPr lang="en-US" dirty="0"/>
                  <a:t>Then learning the policy directly can be much faster than learning Q values.</a:t>
                </a:r>
              </a:p>
              <a:p>
                <a:r>
                  <a:rPr lang="en-US" dirty="0"/>
                  <a:t>We can train a neural network for a stochastic policy---a policy that chooses an action at random, using the probability distribution: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737370"/>
              </a:xfrm>
              <a:blipFill>
                <a:blip r:embed="rId2"/>
                <a:stretch>
                  <a:fillRect l="-1080" t="-2712" r="-309" b="-2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935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8D9962-710F-184B-83CE-1C385DB1CE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do we 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8D9962-710F-184B-83CE-1C385DB1C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25E48-8911-884F-B74C-8D9FF3E73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MMSE loss doesn’t work very well, b/c the true optimum policy is a one-hot vector (choose the best action w/probability=1.0).</a:t>
                </a:r>
              </a:p>
              <a:p>
                <a:r>
                  <a:rPr lang="en-US" dirty="0"/>
                  <a:t>Cross-entropy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/>
                  <a:t> of the best action) is possible, if we know what the best action is.  Usually, we don’t.</a:t>
                </a:r>
              </a:p>
              <a:p>
                <a:r>
                  <a:rPr lang="en-US" dirty="0"/>
                  <a:t>Let’s propose a new learning criterion: learn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maximizes your expected total reward.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25E48-8911-884F-B74C-8D9FF3E73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140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8D9962-710F-184B-83CE-1C385DB1CE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do we 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8D9962-710F-184B-83CE-1C385DB1C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25E48-8911-884F-B74C-8D9FF3E73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737370"/>
              </a:xfrm>
            </p:spPr>
            <p:txBody>
              <a:bodyPr/>
              <a:lstStyle/>
              <a:p>
                <a:r>
                  <a:rPr lang="en-US" sz="2000" dirty="0"/>
                  <a:t>Expected total reward = Bellman’s utility,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If we always choose the best action,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With a stochastic policy, the utility of state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is suboptimal,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If we knew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, then we’d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to maximize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.  Unfortunately, we don’t…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25E48-8911-884F-B74C-8D9FF3E73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737370"/>
              </a:xfrm>
              <a:blipFill>
                <a:blip r:embed="rId3"/>
                <a:stretch>
                  <a:fillRect l="-617" t="-2034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36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6F86-241A-C747-A69E-2923CE0C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5EA4A-0D85-DC42-96FA-FB28B08B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Deep Q-learning: learn an MMSE estimate of Q(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Off-policy vs. On-policy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Batch learning (experience replay)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Policy learning: learn the policy with the maximum value</a:t>
            </a:r>
          </a:p>
          <a:p>
            <a:pPr lvl="1"/>
            <a:r>
              <a:rPr lang="en-US" dirty="0"/>
              <a:t>Estimating the value: actor-critic network</a:t>
            </a:r>
          </a:p>
          <a:p>
            <a:pPr lvl="1"/>
            <a:r>
              <a:rPr lang="en-US" dirty="0"/>
              <a:t>Estimating the relative value: advantage actor-critic </a:t>
            </a:r>
          </a:p>
          <a:p>
            <a:r>
              <a:rPr lang="en-US" dirty="0"/>
              <a:t>Imitation learning: MMSE imitation of a human expert</a:t>
            </a:r>
          </a:p>
          <a:p>
            <a:pPr lvl="1"/>
            <a:r>
              <a:rPr lang="en-US" dirty="0"/>
              <a:t>A good way to initialize Q-learning or policy learning</a:t>
            </a:r>
          </a:p>
        </p:txBody>
      </p:sp>
    </p:spTree>
    <p:extLst>
      <p:ext uri="{BB962C8B-B14F-4D97-AF65-F5344CB8AC3E}">
        <p14:creationId xmlns:p14="http://schemas.microsoft.com/office/powerpoint/2010/main" val="1356292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9F1C-D8E2-5245-9499-6A66EBCB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14300"/>
            <a:ext cx="3413529" cy="933450"/>
          </a:xfrm>
        </p:spPr>
        <p:txBody>
          <a:bodyPr/>
          <a:lstStyle/>
          <a:p>
            <a:r>
              <a:rPr lang="en-US" dirty="0"/>
              <a:t>Actor-critic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BAA9A-8570-E74E-9DC9-14FB0E72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76004" y="1200150"/>
                <a:ext cx="3518925" cy="24553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So let’s train two neural nets!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is the critic, and is trained according to the deep Q-learning algorithm (MMSE). </a:t>
                </a: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is the actor, and is trained to satisfy the critic: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BAA9A-8570-E74E-9DC9-14FB0E72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6004" y="1200150"/>
                <a:ext cx="3518925" cy="2455342"/>
              </a:xfrm>
              <a:blipFill>
                <a:blip r:embed="rId2"/>
                <a:stretch>
                  <a:fillRect l="-1799" t="-1546" r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22" name="Picture 2">
            <a:extLst>
              <a:ext uri="{FF2B5EF4-FFF2-40B4-BE49-F238E27FC236}">
                <a16:creationId xmlns:a16="http://schemas.microsoft.com/office/drawing/2014/main" id="{0A5AB102-A71A-B940-98BA-72D3AF7D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30" y="14817"/>
            <a:ext cx="2149070" cy="27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A64AA-4F59-6744-BFE7-43C49F3232DB}"/>
              </a:ext>
            </a:extLst>
          </p:cNvPr>
          <p:cNvSpPr/>
          <p:nvPr/>
        </p:nvSpPr>
        <p:spPr>
          <a:xfrm>
            <a:off x="6994930" y="2666821"/>
            <a:ext cx="2149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The Critic, by Lajos </a:t>
            </a:r>
            <a:r>
              <a:rPr lang="en-US" sz="1200" dirty="0" err="1"/>
              <a:t>Tihanyi</a:t>
            </a:r>
            <a:r>
              <a:rPr lang="en-US" sz="1200" dirty="0"/>
              <a:t>.  Oil on canvas, 1916.</a:t>
            </a:r>
          </a:p>
          <a:p>
            <a:pPr algn="ctr"/>
            <a:r>
              <a:rPr lang="en-US" sz="1200" dirty="0"/>
              <a:t>Public Domain,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=17837438</a:t>
            </a:r>
          </a:p>
        </p:txBody>
      </p:sp>
      <p:pic>
        <p:nvPicPr>
          <p:cNvPr id="133124" name="Picture 4">
            <a:extLst>
              <a:ext uri="{FF2B5EF4-FFF2-40B4-BE49-F238E27FC236}">
                <a16:creationId xmlns:a16="http://schemas.microsoft.com/office/drawing/2014/main" id="{F19388BE-AA60-C24A-A62C-71020088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476006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7AA7AD-DDF0-D042-A655-14022F6C4990}"/>
              </a:ext>
            </a:extLst>
          </p:cNvPr>
          <p:cNvSpPr/>
          <p:nvPr/>
        </p:nvSpPr>
        <p:spPr>
          <a:xfrm>
            <a:off x="0" y="2731353"/>
            <a:ext cx="3476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Actors from the </a:t>
            </a:r>
            <a:r>
              <a:rPr lang="en-US" sz="1200" dirty="0" err="1"/>
              <a:t>Comédie</a:t>
            </a:r>
            <a:r>
              <a:rPr lang="en-US" sz="1200" dirty="0"/>
              <a:t> </a:t>
            </a:r>
            <a:r>
              <a:rPr lang="en-US" sz="1200" dirty="0" err="1"/>
              <a:t>Française</a:t>
            </a:r>
            <a:r>
              <a:rPr lang="en-US" sz="1200" dirty="0"/>
              <a:t>, by Antoine Watteau, 1720. Public Domain,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=15418670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7DAD107-B718-C446-B42C-18E2165DC7D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0" y="3876401"/>
                <a:ext cx="4495800" cy="1057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kern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 kern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kern="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7DAD107-B718-C446-B42C-18E2165DC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3876401"/>
                <a:ext cx="4495800" cy="1057549"/>
              </a:xfrm>
              <a:prstGeom prst="rect">
                <a:avLst/>
              </a:prstGeom>
              <a:blipFill>
                <a:blip r:embed="rId5"/>
                <a:stretch>
                  <a:fillRect t="-120000" b="-16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632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0418-AC64-A648-B51B-C7BFA8AC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EB7C3A-877B-4D45-8FE6-02488D6DB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Benefits of the actor-critic algorithm</a:t>
                </a:r>
              </a:p>
              <a:p>
                <a:pPr lvl="1"/>
                <a:r>
                  <a:rPr lang="en-US" dirty="0"/>
                  <a:t>It usually converges faster and more reliably than deep Q-learning, because the </a:t>
                </a:r>
                <a:r>
                  <a:rPr lang="en-US" dirty="0" err="1"/>
                  <a:t>softmax</a:t>
                </a:r>
                <a:r>
                  <a:rPr lang="en-US" dirty="0"/>
                  <a:t>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usually easier to learn than the real-valued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Disadvantages of the actor-critic algorithm</a:t>
                </a:r>
              </a:p>
              <a:p>
                <a:pPr lvl="1"/>
                <a:r>
                  <a:rPr lang="en-US" dirty="0"/>
                  <a:t>…but sometimes, it doesn’t.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estimated badly enough, then it will give wrong information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and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will learn a bad policy.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EB7C3A-877B-4D45-8FE6-02488D6DB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297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6F86-241A-C747-A69E-2923CE0C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5EA4A-0D85-DC42-96FA-FB28B08B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Deep Q-learning: learn an MMSE estimate of Q(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Off-policy vs. On-policy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Batch learning (experience replay)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Policy learning: learn the policy with the maximum value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Estimating the value: actor-critic network</a:t>
            </a:r>
          </a:p>
          <a:p>
            <a:pPr lvl="1"/>
            <a:r>
              <a:rPr lang="en-US" dirty="0"/>
              <a:t>Estimating the relative value: advantage actor-critic </a:t>
            </a:r>
          </a:p>
          <a:p>
            <a:r>
              <a:rPr lang="en-US" dirty="0"/>
              <a:t>Imitation learning: MMSE imitation of a human expert</a:t>
            </a:r>
          </a:p>
          <a:p>
            <a:pPr lvl="1"/>
            <a:r>
              <a:rPr lang="en-US" dirty="0"/>
              <a:t>A good way to initialize Q-learning or policy learning</a:t>
            </a:r>
          </a:p>
        </p:txBody>
      </p:sp>
    </p:spTree>
    <p:extLst>
      <p:ext uri="{BB962C8B-B14F-4D97-AF65-F5344CB8AC3E}">
        <p14:creationId xmlns:p14="http://schemas.microsoft.com/office/powerpoint/2010/main" val="1112940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r>
              <a:rPr lang="en-US" dirty="0"/>
              <a:t>Advantage actor-critic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77478"/>
                <a:ext cx="8839200" cy="415647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is hard to learn, in part, because it has such a huge dynamic range.  Some states are really good, some are really bad.  We can reduce the dynamic range by just learning the </a:t>
                </a:r>
                <a:r>
                  <a:rPr lang="en-US" sz="2000" b="1" i="1" u="sng" dirty="0"/>
                  <a:t>relative advantage</a:t>
                </a:r>
                <a:r>
                  <a:rPr lang="en-US" sz="2000" dirty="0"/>
                  <a:t> of one action over all of the others: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Now we can train the policy network in order to maximize the </a:t>
                </a:r>
                <a:r>
                  <a:rPr lang="en-US" sz="2000" b="1" i="1" u="sng" dirty="0"/>
                  <a:t>relative</a:t>
                </a:r>
                <a:r>
                  <a:rPr lang="en-US" sz="2000" dirty="0"/>
                  <a:t> utility, which converges faster, and is more accurate: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But there’s computational cost.  The only way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is deep Q-learning (MMSE), which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to update the weights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.  So we need to train three neural nets: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77478"/>
                <a:ext cx="8839200" cy="4156472"/>
              </a:xfrm>
              <a:blipFill>
                <a:blip r:embed="rId2"/>
                <a:stretch>
                  <a:fillRect l="-575" t="-1520" r="-287" b="-8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379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</a:t>
            </a:r>
            <a:br>
              <a:rPr lang="en-US" dirty="0"/>
            </a:br>
            <a:r>
              <a:rPr lang="en-US" dirty="0"/>
              <a:t>actor-critic (A3C)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4516219"/>
            <a:ext cx="64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396951"/>
            <a:ext cx="704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U</a:t>
            </a:r>
            <a:r>
              <a:rPr lang="en-US" sz="2100" dirty="0"/>
              <a:t>, </a:t>
            </a:r>
            <a:r>
              <a:rPr lang="en-US" sz="2100" dirty="0">
                <a:latin typeface="Times New Roman"/>
                <a:cs typeface="Times New Roman"/>
              </a:rPr>
              <a:t>π</a:t>
            </a:r>
          </a:p>
        </p:txBody>
      </p:sp>
      <p:cxnSp>
        <p:nvCxnSpPr>
          <p:cNvPr id="7" name="Straight Arrow Connector 6"/>
          <p:cNvCxnSpPr>
            <a:cxnSpLocks/>
            <a:stCxn id="5" idx="3"/>
          </p:cNvCxnSpPr>
          <p:nvPr/>
        </p:nvCxnSpPr>
        <p:spPr>
          <a:xfrm flipV="1">
            <a:off x="1771650" y="1825456"/>
            <a:ext cx="971550" cy="77924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5" idx="3"/>
          </p:cNvCxnSpPr>
          <p:nvPr/>
        </p:nvCxnSpPr>
        <p:spPr>
          <a:xfrm flipV="1">
            <a:off x="1771650" y="2225506"/>
            <a:ext cx="971550" cy="37919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5" idx="3"/>
          </p:cNvCxnSpPr>
          <p:nvPr/>
        </p:nvCxnSpPr>
        <p:spPr>
          <a:xfrm>
            <a:off x="1771650" y="2604700"/>
            <a:ext cx="971550" cy="64950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13751" y="2339801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1" y="16540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Agent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501" y="205070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Agent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5527" y="307940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Agent n</a:t>
            </a:r>
          </a:p>
        </p:txBody>
      </p:sp>
      <p:cxnSp>
        <p:nvCxnSpPr>
          <p:cNvPr id="35" name="Straight Arrow Connector 34"/>
          <p:cNvCxnSpPr>
            <a:stCxn id="16" idx="3"/>
          </p:cNvCxnSpPr>
          <p:nvPr/>
        </p:nvCxnSpPr>
        <p:spPr>
          <a:xfrm flipV="1">
            <a:off x="3837256" y="1825452"/>
            <a:ext cx="391845" cy="1321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01358" y="2225501"/>
            <a:ext cx="427742" cy="167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801358" y="3254201"/>
            <a:ext cx="427742" cy="167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88223" y="165400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Experience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8223" y="205070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Experience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86250" y="307940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Experience 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772150" y="1825451"/>
            <a:ext cx="400050" cy="167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772150" y="2225501"/>
            <a:ext cx="400050" cy="167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72150" y="3254201"/>
            <a:ext cx="400050" cy="167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229350" y="165065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updates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29350" y="199690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updates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29350" y="302560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updates</a:t>
            </a:r>
          </a:p>
        </p:txBody>
      </p:sp>
      <p:sp>
        <p:nvSpPr>
          <p:cNvPr id="71" name="Freeform 70"/>
          <p:cNvSpPr/>
          <p:nvPr/>
        </p:nvSpPr>
        <p:spPr>
          <a:xfrm>
            <a:off x="1484671" y="2848658"/>
            <a:ext cx="5446021" cy="1097556"/>
          </a:xfrm>
          <a:custGeom>
            <a:avLst/>
            <a:gdLst>
              <a:gd name="connsiteX0" fmla="*/ 7261361 w 7261361"/>
              <a:gd name="connsiteY0" fmla="*/ 773122 h 1463408"/>
              <a:gd name="connsiteX1" fmla="*/ 7261361 w 7261361"/>
              <a:gd name="connsiteY1" fmla="*/ 1449603 h 1463408"/>
              <a:gd name="connsiteX2" fmla="*/ 0 w 7261361"/>
              <a:gd name="connsiteY2" fmla="*/ 1463408 h 1463408"/>
              <a:gd name="connsiteX3" fmla="*/ 13805 w 7261361"/>
              <a:gd name="connsiteY3" fmla="*/ 0 h 14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1361" h="1463408">
                <a:moveTo>
                  <a:pt x="7261361" y="773122"/>
                </a:moveTo>
                <a:lnTo>
                  <a:pt x="7261361" y="1449603"/>
                </a:lnTo>
                <a:lnTo>
                  <a:pt x="0" y="1463408"/>
                </a:lnTo>
                <a:lnTo>
                  <a:pt x="13805" y="0"/>
                </a:lnTo>
              </a:path>
            </a:pathLst>
          </a:cu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400300" y="3997151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Asynchronously update global parameters</a:t>
            </a:r>
          </a:p>
        </p:txBody>
      </p:sp>
    </p:spTree>
    <p:extLst>
      <p:ext uri="{BB962C8B-B14F-4D97-AF65-F5344CB8AC3E}">
        <p14:creationId xmlns:p14="http://schemas.microsoft.com/office/powerpoint/2010/main" val="224685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time: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100" dirty="0"/>
                  <a:t>Approximate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100" dirty="0"/>
                  <a:t> by a </a:t>
                </a:r>
                <a:r>
                  <a:rPr lang="en-US" sz="2100" b="1" i="1" dirty="0"/>
                  <a:t>parameterized function</a:t>
                </a:r>
                <a:r>
                  <a:rPr lang="en-US" sz="2100" dirty="0"/>
                  <a:t>, that is, by a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that depends on some matrix of trainable parameters, </a:t>
                </a:r>
                <a:r>
                  <a:rPr lang="en-US" sz="2100" i="1" dirty="0"/>
                  <a:t>W</a:t>
                </a:r>
                <a:r>
                  <a:rPr lang="en-US" sz="2100" dirty="0"/>
                  <a:t>.</a:t>
                </a:r>
              </a:p>
              <a:p>
                <a:r>
                  <a:rPr lang="en-US" sz="2100" dirty="0"/>
                  <a:t>Learn W by playing the game.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236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</a:t>
            </a:r>
            <a:br>
              <a:rPr lang="en-US" dirty="0"/>
            </a:br>
            <a:r>
              <a:rPr lang="en-US" dirty="0"/>
              <a:t>actor-critic (A3C)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4440019"/>
            <a:ext cx="64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8780" y="4050935"/>
            <a:ext cx="37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TORCS car racing simulation video</a:t>
            </a:r>
            <a:endParaRPr lang="en-US" dirty="0"/>
          </a:p>
        </p:txBody>
      </p:sp>
      <p:pic>
        <p:nvPicPr>
          <p:cNvPr id="5" name="Picture 4" descr="Screen Shot 2017-12-04 at 9.44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123950"/>
            <a:ext cx="5114925" cy="293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93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6F86-241A-C747-A69E-2923CE0C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5EA4A-0D85-DC42-96FA-FB28B08B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Deep Q-learning: learn an MMSE estimate of Q(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Off-policy vs. On-policy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Batch learning (experience replay)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Policy learning: learn the policy with the maximum value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Estimating the value: actor-critic network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Estimating the relative value: advantage actor-critic </a:t>
            </a:r>
          </a:p>
          <a:p>
            <a:r>
              <a:rPr lang="en-US" dirty="0"/>
              <a:t>Imitation learning: MMSE imitation of a human expert</a:t>
            </a:r>
          </a:p>
          <a:p>
            <a:pPr lvl="1"/>
            <a:r>
              <a:rPr lang="en-US" dirty="0"/>
              <a:t>A good way to initialize Q-learning or policy learning</a:t>
            </a:r>
          </a:p>
        </p:txBody>
      </p:sp>
    </p:spTree>
    <p:extLst>
      <p:ext uri="{BB962C8B-B14F-4D97-AF65-F5344CB8AC3E}">
        <p14:creationId xmlns:p14="http://schemas.microsoft.com/office/powerpoint/2010/main" val="2185486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3328"/>
            <a:ext cx="6172200" cy="2594372"/>
          </a:xfrm>
        </p:spPr>
        <p:txBody>
          <a:bodyPr/>
          <a:lstStyle/>
          <a:p>
            <a:r>
              <a:rPr lang="en-US" sz="2100" dirty="0"/>
              <a:t>In some applications, you cannot bootstrap yourself from random policies</a:t>
            </a:r>
          </a:p>
          <a:p>
            <a:pPr lvl="1"/>
            <a:r>
              <a:rPr lang="en-US" sz="1800" dirty="0"/>
              <a:t>High-dimensional state and action spaces where most random trajectories fail miserably</a:t>
            </a:r>
          </a:p>
          <a:p>
            <a:pPr lvl="1"/>
            <a:r>
              <a:rPr lang="en-US" sz="1800" dirty="0"/>
              <a:t>Expensive to evaluate policies in the physical world, especially in cases of failure</a:t>
            </a:r>
          </a:p>
          <a:p>
            <a:r>
              <a:rPr lang="en-US" sz="2100" b="1" dirty="0"/>
              <a:t>Solution:</a:t>
            </a:r>
            <a:r>
              <a:rPr lang="en-US" sz="2100" dirty="0"/>
              <a:t> learn to imitate sample trajectories or demonstrations</a:t>
            </a:r>
          </a:p>
          <a:p>
            <a:pPr lvl="1"/>
            <a:r>
              <a:rPr lang="en-US" sz="1800" dirty="0"/>
              <a:t>This is also helpful when there is no natural reward formulation</a:t>
            </a:r>
          </a:p>
        </p:txBody>
      </p:sp>
      <p:pic>
        <p:nvPicPr>
          <p:cNvPr id="4" name="Shape 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3473" y="1028700"/>
            <a:ext cx="4035778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850" y="1028700"/>
            <a:ext cx="2032187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491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err="1"/>
              <a:t>visuomotor</a:t>
            </a:r>
            <a:r>
              <a:rPr lang="en-US" dirty="0"/>
              <a:t> policies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57700" y="1143001"/>
            <a:ext cx="3543300" cy="3394472"/>
          </a:xfrm>
        </p:spPr>
        <p:txBody>
          <a:bodyPr/>
          <a:lstStyle/>
          <a:p>
            <a:r>
              <a:rPr lang="en-US" sz="1800" i="1" dirty="0"/>
              <a:t>Underlying state</a:t>
            </a:r>
            <a:r>
              <a:rPr lang="en-US" sz="1800" dirty="0"/>
              <a:t> x: true object position, robot configuration</a:t>
            </a:r>
          </a:p>
          <a:p>
            <a:r>
              <a:rPr lang="en-US" sz="1800" i="1" dirty="0"/>
              <a:t>Observations</a:t>
            </a:r>
            <a:r>
              <a:rPr lang="en-US" sz="1800" dirty="0"/>
              <a:t> o: image pixels</a:t>
            </a:r>
          </a:p>
          <a:p>
            <a:endParaRPr lang="en-US" sz="1800" dirty="0"/>
          </a:p>
          <a:p>
            <a:r>
              <a:rPr lang="en-US" sz="1800" dirty="0"/>
              <a:t>Two-part approach:</a:t>
            </a:r>
          </a:p>
          <a:p>
            <a:pPr lvl="1"/>
            <a:r>
              <a:rPr lang="en-US" dirty="0"/>
              <a:t>Learn</a:t>
            </a:r>
            <a:r>
              <a:rPr lang="en-US" i="1" dirty="0"/>
              <a:t> guiding policy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π</a:t>
            </a:r>
            <a:r>
              <a:rPr lang="en-US" dirty="0"/>
              <a:t>(</a:t>
            </a:r>
            <a:r>
              <a:rPr lang="en-US" dirty="0" err="1"/>
              <a:t>a|x</a:t>
            </a:r>
            <a:r>
              <a:rPr lang="en-US" dirty="0"/>
              <a:t>) using trajectory-centric RL and control techniques</a:t>
            </a:r>
          </a:p>
          <a:p>
            <a:pPr lvl="1"/>
            <a:r>
              <a:rPr lang="en-US" dirty="0"/>
              <a:t>Learn </a:t>
            </a:r>
            <a:r>
              <a:rPr lang="en-US" i="1" dirty="0" err="1"/>
              <a:t>visuomotor</a:t>
            </a:r>
            <a:r>
              <a:rPr lang="en-US" i="1" dirty="0"/>
              <a:t> policy </a:t>
            </a:r>
            <a:r>
              <a:rPr lang="en-US" dirty="0">
                <a:latin typeface="Times New Roman"/>
                <a:cs typeface="Times New Roman"/>
              </a:rPr>
              <a:t>π</a:t>
            </a:r>
            <a:r>
              <a:rPr lang="en-US" dirty="0"/>
              <a:t>(</a:t>
            </a:r>
            <a:r>
              <a:rPr lang="en-US" dirty="0" err="1"/>
              <a:t>a|o</a:t>
            </a:r>
            <a:r>
              <a:rPr lang="en-US" dirty="0"/>
              <a:t>) by imitating </a:t>
            </a:r>
            <a:r>
              <a:rPr lang="en-US" dirty="0">
                <a:latin typeface="Times New Roman"/>
                <a:cs typeface="Times New Roman"/>
              </a:rPr>
              <a:t>π</a:t>
            </a:r>
            <a:r>
              <a:rPr lang="en-US" dirty="0"/>
              <a:t>(</a:t>
            </a:r>
            <a:r>
              <a:rPr lang="en-US" dirty="0" err="1"/>
              <a:t>a|x</a:t>
            </a:r>
            <a:r>
              <a:rPr lang="en-US" dirty="0"/>
              <a:t>)</a:t>
            </a:r>
          </a:p>
          <a:p>
            <a:endParaRPr lang="en-US" sz="1800" dirty="0"/>
          </a:p>
        </p:txBody>
      </p:sp>
      <p:pic>
        <p:nvPicPr>
          <p:cNvPr id="8" name="Shape 4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71600" y="971551"/>
            <a:ext cx="2914650" cy="37151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43050" y="4743450"/>
            <a:ext cx="5943600" cy="285750"/>
          </a:xfrm>
        </p:spPr>
        <p:txBody>
          <a:bodyPr/>
          <a:lstStyle/>
          <a:p>
            <a:pPr marL="0" indent="0" algn="ctr">
              <a:buNone/>
            </a:pPr>
            <a:r>
              <a:rPr lang="en-US" sz="1350" dirty="0"/>
              <a:t>S. Levine et al. </a:t>
            </a:r>
            <a:r>
              <a:rPr lang="en-US" sz="1350" dirty="0">
                <a:hlinkClick r:id="rId3"/>
              </a:rPr>
              <a:t>End-to-end training of deep visuomotor policies</a:t>
            </a:r>
            <a:r>
              <a:rPr lang="en-US" sz="1350" dirty="0"/>
              <a:t>. JMLR 2016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46016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err="1"/>
              <a:t>visuomotor</a:t>
            </a:r>
            <a:r>
              <a:rPr lang="en-US" dirty="0"/>
              <a:t> policies</a:t>
            </a:r>
          </a:p>
        </p:txBody>
      </p:sp>
      <p:pic>
        <p:nvPicPr>
          <p:cNvPr id="5" name="Picture 4" descr="Screen Shot 2016-08-22 at 12.3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71518"/>
            <a:ext cx="5922356" cy="3000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1" y="4229100"/>
            <a:ext cx="27558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hlinkClick r:id="rId3"/>
              </a:rPr>
              <a:t>Overview video</a:t>
            </a:r>
            <a:r>
              <a:rPr lang="en-US" sz="1500" dirty="0"/>
              <a:t>, </a:t>
            </a:r>
            <a:r>
              <a:rPr lang="en-US" sz="1500" dirty="0">
                <a:hlinkClick r:id="rId4"/>
              </a:rPr>
              <a:t>training video</a:t>
            </a:r>
            <a:endParaRPr lang="en-US" sz="15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43050" y="4743450"/>
            <a:ext cx="5943600" cy="285750"/>
          </a:xfrm>
        </p:spPr>
        <p:txBody>
          <a:bodyPr/>
          <a:lstStyle/>
          <a:p>
            <a:pPr marL="0" indent="0" algn="ctr">
              <a:buNone/>
            </a:pPr>
            <a:r>
              <a:rPr lang="en-US" sz="1350" dirty="0"/>
              <a:t>S. Levine et al. </a:t>
            </a:r>
            <a:r>
              <a:rPr lang="en-US" sz="1350" dirty="0">
                <a:hlinkClick r:id="rId5"/>
              </a:rPr>
              <a:t>End-to-end training of deep visuomotor policies</a:t>
            </a:r>
            <a:r>
              <a:rPr lang="en-US" sz="1350" dirty="0"/>
              <a:t>. JMLR 2016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46280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792F-E590-824B-B2F9-942AE515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36971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D471-A791-3D4F-9A9E-DA6A331F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6980"/>
            <a:ext cx="4343400" cy="388977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deep Q-learning?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make Q-learning converge to the best answer?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make it converge more smoothly?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policy learning and actor-critic networks?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imitation learning?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2C612D5-7C76-B049-BF08-39B2303A363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95800" y="663180"/>
                <a:ext cx="4495800" cy="3889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en-US" kern="0" dirty="0"/>
                  <a:t>Estimate Q(</a:t>
                </a:r>
                <a:r>
                  <a:rPr lang="en-US" kern="0" dirty="0" err="1"/>
                  <a:t>s,a</a:t>
                </a:r>
                <a:r>
                  <a:rPr lang="en-US" kern="0" dirty="0"/>
                  <a:t>) using a neural net.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kern="0" dirty="0"/>
                  <a:t>Epsilon-greedy usually works.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kern="0" dirty="0"/>
                  <a:t>Experience replay.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kern="0" dirty="0"/>
                  <a:t>Actor network: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.  Critic network: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, to train the actor.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kern="0" dirty="0"/>
                  <a:t>Learn to imitate an expert player</a:t>
                </a:r>
                <a:r>
                  <a:rPr lang="en-US" sz="1800" kern="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2C612D5-7C76-B049-BF08-39B2303A3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663180"/>
                <a:ext cx="4495800" cy="3889770"/>
              </a:xfrm>
              <a:prstGeom prst="rect">
                <a:avLst/>
              </a:prstGeom>
              <a:blipFill>
                <a:blip r:embed="rId2"/>
                <a:stretch>
                  <a:fillRect l="-1690" t="-974" r="-1408" b="-71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64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6F86-241A-C747-A69E-2923CE0C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5EA4A-0D85-DC42-96FA-FB28B08B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Q-learning: learn an MMSE estimate of Q(</a:t>
            </a:r>
            <a:r>
              <a:rPr lang="en-US" dirty="0" err="1"/>
              <a:t>s,a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Off-policy vs. On-policy</a:t>
            </a:r>
          </a:p>
          <a:p>
            <a:pPr lvl="1"/>
            <a:r>
              <a:rPr lang="en-US" dirty="0"/>
              <a:t>Batch learning (experience replay)</a:t>
            </a:r>
          </a:p>
          <a:p>
            <a:r>
              <a:rPr lang="en-US" dirty="0"/>
              <a:t>Policy learning: learn the policy with the maximum value</a:t>
            </a:r>
          </a:p>
          <a:p>
            <a:pPr lvl="1"/>
            <a:r>
              <a:rPr lang="en-US" dirty="0"/>
              <a:t>Estimating the value: actor-critic network</a:t>
            </a:r>
          </a:p>
          <a:p>
            <a:pPr lvl="1"/>
            <a:r>
              <a:rPr lang="en-US" dirty="0"/>
              <a:t>Estimating the relative value: advantage actor-critic </a:t>
            </a:r>
          </a:p>
          <a:p>
            <a:r>
              <a:rPr lang="en-US" dirty="0"/>
              <a:t>Imitation learning: MMSE imitation of a human expert</a:t>
            </a:r>
          </a:p>
          <a:p>
            <a:pPr lvl="1"/>
            <a:r>
              <a:rPr lang="en-US" dirty="0"/>
              <a:t>A good way to initialize Q-learning or policy learning</a:t>
            </a:r>
          </a:p>
        </p:txBody>
      </p:sp>
    </p:spTree>
    <p:extLst>
      <p:ext uri="{BB962C8B-B14F-4D97-AF65-F5344CB8AC3E}">
        <p14:creationId xmlns:p14="http://schemas.microsoft.com/office/powerpoint/2010/main" val="31220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229" y="895350"/>
                <a:ext cx="3873171" cy="42481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Instead of discrete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, suppose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000" dirty="0"/>
                  <a:t> is a vector of real numbers, e.g., the image from the robot’s eye camera: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Instead of discrete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, suppose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/>
                  <a:t> is a vector, e.g., cannon angle and velocity,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Deep Q-learning uses a neural network to compute an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 (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which is as close as possible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229" y="895350"/>
                <a:ext cx="3873171" cy="4248150"/>
              </a:xfrm>
              <a:blipFill>
                <a:blip r:embed="rId2"/>
                <a:stretch>
                  <a:fillRect l="-1634" t="-1791" r="-1307" b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7289076" y="4322486"/>
            <a:ext cx="1976" cy="233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7073715" y="4555846"/>
                <a:ext cx="4346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715" y="4555846"/>
                <a:ext cx="43467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H="1" flipV="1">
            <a:off x="7822476" y="4317722"/>
            <a:ext cx="12885" cy="261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7611582" y="4579658"/>
                <a:ext cx="4475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582" y="4579658"/>
                <a:ext cx="44755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8355876" y="4327246"/>
            <a:ext cx="9629" cy="247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8151354" y="4574892"/>
                <a:ext cx="4283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354" y="4574892"/>
                <a:ext cx="42830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8829204" y="4308195"/>
            <a:ext cx="21604" cy="3018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8669935" y="4610040"/>
                <a:ext cx="397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935" y="4610040"/>
                <a:ext cx="39786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9122582" y="6173275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82" y="6173275"/>
                <a:ext cx="58702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V="1">
            <a:off x="7286692" y="1752660"/>
            <a:ext cx="5127" cy="207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6705600" y="1352550"/>
                <a:ext cx="11724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352550"/>
                <a:ext cx="1172437" cy="400110"/>
              </a:xfrm>
              <a:prstGeom prst="rect">
                <a:avLst/>
              </a:prstGeom>
              <a:blipFill>
                <a:blip r:embed="rId8"/>
                <a:stretch>
                  <a:fillRect t="-187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7106215" y="3406563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7652479" y="3401797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8166768" y="3411321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7193850" y="3479523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7725827" y="3489046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8211540" y="3469996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7101450" y="2574974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7662002" y="2570208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8162003" y="2579732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7189085" y="2647934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7735350" y="2657457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8206775" y="2638407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7103812" y="1960608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7220940" y="417485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7754340" y="4170086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8287740" y="417961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8761068" y="416055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7289076" y="3772323"/>
            <a:ext cx="19" cy="402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7822476" y="3767557"/>
            <a:ext cx="12883" cy="402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8349648" y="3777081"/>
            <a:ext cx="6228" cy="402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7284330" y="2940734"/>
            <a:ext cx="4765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7835359" y="2935968"/>
            <a:ext cx="9523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8344883" y="2945492"/>
            <a:ext cx="4765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7286692" y="2326368"/>
            <a:ext cx="558190" cy="2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7831735" y="377473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735" y="3774736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8751546" y="3417604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7831735" y="301273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735" y="3012736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8761068" y="2614585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8349648" y="3777081"/>
            <a:ext cx="527735" cy="405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7835359" y="3767557"/>
            <a:ext cx="993845" cy="393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7289095" y="3772323"/>
            <a:ext cx="1491930" cy="409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7240897" y="3767557"/>
            <a:ext cx="594462" cy="428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7240897" y="3777081"/>
            <a:ext cx="1108751" cy="419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7289095" y="3772323"/>
            <a:ext cx="533381" cy="397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7822476" y="3777081"/>
            <a:ext cx="527172" cy="393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7284330" y="2940734"/>
            <a:ext cx="551029" cy="4610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7284330" y="2940734"/>
            <a:ext cx="1065318" cy="470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7284330" y="2940734"/>
            <a:ext cx="1583531" cy="498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7289095" y="2935968"/>
            <a:ext cx="555787" cy="4705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7289095" y="2945492"/>
            <a:ext cx="1055788" cy="461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7844882" y="2935968"/>
            <a:ext cx="974800" cy="481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8344883" y="2945492"/>
            <a:ext cx="474799" cy="472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8819682" y="3565240"/>
            <a:ext cx="6963" cy="228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8826645" y="2762221"/>
            <a:ext cx="2559" cy="2505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7286692" y="2326368"/>
            <a:ext cx="1494333" cy="3098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7262939" y="2326368"/>
            <a:ext cx="1081944" cy="253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7284330" y="2326368"/>
            <a:ext cx="2362" cy="248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7835359" y="2945492"/>
            <a:ext cx="509524" cy="456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7289095" y="3772323"/>
            <a:ext cx="1066781" cy="407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7835359" y="3767557"/>
            <a:ext cx="520517" cy="412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5701761" y="4324028"/>
            <a:ext cx="1976" cy="233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5486400" y="4557388"/>
                <a:ext cx="4346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557388"/>
                <a:ext cx="43467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H="1" flipV="1">
            <a:off x="6235161" y="4319264"/>
            <a:ext cx="12885" cy="261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6024267" y="4581200"/>
                <a:ext cx="4475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67" y="4581200"/>
                <a:ext cx="44755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6768561" y="4328788"/>
            <a:ext cx="9629" cy="247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6564039" y="4576434"/>
                <a:ext cx="4283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39" y="4576434"/>
                <a:ext cx="42830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5518900" y="3408105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6065164" y="3403339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6579453" y="3412863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5606535" y="3481065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6138512" y="3490588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6624225" y="3471538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5514135" y="2576516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6074687" y="2571750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6574688" y="2581274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5601770" y="2649476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6148035" y="2658999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6619460" y="2639949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5633625" y="417639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6167025" y="4171628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6700425" y="418115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5701761" y="3773865"/>
            <a:ext cx="19" cy="402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6235161" y="3769099"/>
            <a:ext cx="12883" cy="402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6762333" y="3778623"/>
            <a:ext cx="6228" cy="402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5697015" y="2942276"/>
            <a:ext cx="4765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6248044" y="2937510"/>
            <a:ext cx="9523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6757568" y="2947034"/>
            <a:ext cx="4765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5653582" y="3769099"/>
            <a:ext cx="594462" cy="428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5653582" y="3778623"/>
            <a:ext cx="1108751" cy="419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5701780" y="3773865"/>
            <a:ext cx="533381" cy="397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6235161" y="3778623"/>
            <a:ext cx="527172" cy="393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5697015" y="2942276"/>
            <a:ext cx="551029" cy="4610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5697015" y="2942276"/>
            <a:ext cx="1065318" cy="470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5701780" y="2937510"/>
            <a:ext cx="555787" cy="4705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5701780" y="2947034"/>
            <a:ext cx="1055788" cy="461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6248044" y="2947034"/>
            <a:ext cx="509524" cy="456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5701780" y="3773865"/>
            <a:ext cx="1066781" cy="407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6248044" y="3769099"/>
            <a:ext cx="520517" cy="412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5697015" y="2326368"/>
            <a:ext cx="1589677" cy="250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6257567" y="2326368"/>
            <a:ext cx="1029125" cy="245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6757568" y="2326368"/>
            <a:ext cx="529124" cy="254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8610600" y="3714750"/>
                <a:ext cx="397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714750"/>
                <a:ext cx="39786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8610600" y="2952750"/>
                <a:ext cx="397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952750"/>
                <a:ext cx="39786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8002" name="Picture 2" descr="A vertical rectangular video game screenshot that is a digital representation of a battle between aliens and a laser cannon. The white aliens hover above four green, inverted U-shaped blocks. Below the blocks is a smaller horizontal block with a triangle on its top.">
            <a:extLst>
              <a:ext uri="{FF2B5EF4-FFF2-40B4-BE49-F238E27FC236}">
                <a16:creationId xmlns:a16="http://schemas.microsoft.com/office/drawing/2014/main" id="{F6F1379A-335B-1443-808B-964D9B86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72" y="1505890"/>
            <a:ext cx="1466028" cy="16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Rectangle 232">
            <a:extLst>
              <a:ext uri="{FF2B5EF4-FFF2-40B4-BE49-F238E27FC236}">
                <a16:creationId xmlns:a16="http://schemas.microsoft.com/office/drawing/2014/main" id="{5BED99B4-65DC-5D4B-A92E-DC96F7E1EA60}"/>
              </a:ext>
            </a:extLst>
          </p:cNvPr>
          <p:cNvSpPr/>
          <p:nvPr/>
        </p:nvSpPr>
        <p:spPr>
          <a:xfrm>
            <a:off x="3924215" y="3156287"/>
            <a:ext cx="145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Copyright Taito. </a:t>
            </a:r>
          </a:p>
        </p:txBody>
      </p:sp>
    </p:spTree>
    <p:extLst>
      <p:ext uri="{BB962C8B-B14F-4D97-AF65-F5344CB8AC3E}">
        <p14:creationId xmlns:p14="http://schemas.microsoft.com/office/powerpoint/2010/main" val="81083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Deep Q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23950"/>
                <a:ext cx="4842597" cy="381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Suppose we train the neural network weights in order to minimize the mean-squared error (MMSE):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(where I’m using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sz="2000" dirty="0"/>
                  <a:t> as a lazy way to write “average over all training runs of the game).  </a:t>
                </a:r>
              </a:p>
              <a:p>
                <a:pPr marL="0" indent="0">
                  <a:buNone/>
                </a:pPr>
                <a:r>
                  <a:rPr lang="en-US" sz="2000" dirty="0"/>
                  <a:t>Then, for each weight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we update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23950"/>
                <a:ext cx="4842597" cy="3810000"/>
              </a:xfrm>
              <a:blipFill>
                <a:blip r:embed="rId2"/>
                <a:stretch>
                  <a:fillRect l="-1312"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7289076" y="4322486"/>
            <a:ext cx="1976" cy="233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7073715" y="4555846"/>
                <a:ext cx="4346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715" y="4555846"/>
                <a:ext cx="43467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H="1" flipV="1">
            <a:off x="7822476" y="4317722"/>
            <a:ext cx="12885" cy="261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7611582" y="4579658"/>
                <a:ext cx="4475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582" y="4579658"/>
                <a:ext cx="44755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8355876" y="4327246"/>
            <a:ext cx="9629" cy="247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8151354" y="4574892"/>
                <a:ext cx="4283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354" y="4574892"/>
                <a:ext cx="42830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8829204" y="4308195"/>
            <a:ext cx="21604" cy="3018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8669935" y="4610040"/>
                <a:ext cx="397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935" y="4610040"/>
                <a:ext cx="39786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9122582" y="6173275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82" y="6173275"/>
                <a:ext cx="58702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V="1">
            <a:off x="7286692" y="1752660"/>
            <a:ext cx="5768" cy="207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6705600" y="1352550"/>
                <a:ext cx="1173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352550"/>
                <a:ext cx="1173719" cy="400110"/>
              </a:xfrm>
              <a:prstGeom prst="rect">
                <a:avLst/>
              </a:prstGeom>
              <a:blipFill>
                <a:blip r:embed="rId8"/>
                <a:stretch>
                  <a:fillRect t="-187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7106215" y="3406563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7652479" y="3401797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8166768" y="3411321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7193850" y="3479523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7725827" y="3489046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8211540" y="3469996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7101450" y="2574974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7662002" y="2570208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8162003" y="2579732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7189085" y="2647934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7735350" y="2657457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8206775" y="2638407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7103812" y="1960608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7220940" y="417485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7754340" y="4170086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8287740" y="417961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8761068" y="416055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7289076" y="3772323"/>
            <a:ext cx="19" cy="402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7822476" y="3767557"/>
            <a:ext cx="12883" cy="402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8349648" y="3777081"/>
            <a:ext cx="6228" cy="402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7284330" y="2940734"/>
            <a:ext cx="4765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7835359" y="2935968"/>
            <a:ext cx="9523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8344883" y="2945492"/>
            <a:ext cx="4765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7286692" y="2326368"/>
            <a:ext cx="558190" cy="2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7831735" y="377473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735" y="3774736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8751546" y="3417604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7831735" y="301273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735" y="3012736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8761068" y="2614585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8349648" y="3777081"/>
            <a:ext cx="527735" cy="405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7835359" y="3767557"/>
            <a:ext cx="993845" cy="393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7289095" y="3772323"/>
            <a:ext cx="1491930" cy="409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7240897" y="3767557"/>
            <a:ext cx="594462" cy="428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7240897" y="3777081"/>
            <a:ext cx="1108751" cy="419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7289095" y="3772323"/>
            <a:ext cx="533381" cy="397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7822476" y="3777081"/>
            <a:ext cx="527172" cy="393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7284330" y="2940734"/>
            <a:ext cx="551029" cy="4610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7284330" y="2940734"/>
            <a:ext cx="1065318" cy="470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7284330" y="2940734"/>
            <a:ext cx="1583531" cy="498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7289095" y="2935968"/>
            <a:ext cx="555787" cy="4705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7289095" y="2945492"/>
            <a:ext cx="1055788" cy="461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7844882" y="2935968"/>
            <a:ext cx="974800" cy="481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8344883" y="2945492"/>
            <a:ext cx="474799" cy="472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8819682" y="3565240"/>
            <a:ext cx="6963" cy="228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8826645" y="2762221"/>
            <a:ext cx="2559" cy="2505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7286692" y="2326368"/>
            <a:ext cx="1494333" cy="3098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7262939" y="2326368"/>
            <a:ext cx="1081944" cy="253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7284330" y="2326368"/>
            <a:ext cx="2362" cy="248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7835359" y="2945492"/>
            <a:ext cx="509524" cy="456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7289095" y="3772323"/>
            <a:ext cx="1066781" cy="407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7835359" y="3767557"/>
            <a:ext cx="520517" cy="412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5701761" y="4324028"/>
            <a:ext cx="1976" cy="233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5486400" y="4557388"/>
                <a:ext cx="4346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557388"/>
                <a:ext cx="43467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H="1" flipV="1">
            <a:off x="6235161" y="4319264"/>
            <a:ext cx="12885" cy="261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6024267" y="4581200"/>
                <a:ext cx="4475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67" y="4581200"/>
                <a:ext cx="44755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6768561" y="4328788"/>
            <a:ext cx="9629" cy="247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6564039" y="4576434"/>
                <a:ext cx="4283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39" y="4576434"/>
                <a:ext cx="42830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5518900" y="3408105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6065164" y="3403339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6579453" y="3412863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5606535" y="3481065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6138512" y="3490588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6624225" y="3471538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5514135" y="2576516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6074687" y="2571750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6574688" y="2581274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5601770" y="2649476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6148035" y="2658999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6619460" y="2639949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5633625" y="417639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6167025" y="4171628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6700425" y="418115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5701761" y="3773865"/>
            <a:ext cx="19" cy="402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6235161" y="3769099"/>
            <a:ext cx="12883" cy="402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6762333" y="3778623"/>
            <a:ext cx="6228" cy="402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5697015" y="2942276"/>
            <a:ext cx="4765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6248044" y="2937510"/>
            <a:ext cx="9523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6757568" y="2947034"/>
            <a:ext cx="4765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5653582" y="3769099"/>
            <a:ext cx="594462" cy="428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5653582" y="3778623"/>
            <a:ext cx="1108751" cy="419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5701780" y="3773865"/>
            <a:ext cx="533381" cy="397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6235161" y="3778623"/>
            <a:ext cx="527172" cy="393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5697015" y="2942276"/>
            <a:ext cx="551029" cy="4610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5697015" y="2942276"/>
            <a:ext cx="1065318" cy="470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5701780" y="2937510"/>
            <a:ext cx="555787" cy="4705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5701780" y="2947034"/>
            <a:ext cx="1055788" cy="461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6248044" y="2947034"/>
            <a:ext cx="509524" cy="456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5701780" y="3773865"/>
            <a:ext cx="1066781" cy="407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6248044" y="3769099"/>
            <a:ext cx="520517" cy="412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5697015" y="2326368"/>
            <a:ext cx="1589677" cy="250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6257567" y="2326368"/>
            <a:ext cx="1029125" cy="245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6757568" y="2326368"/>
            <a:ext cx="529124" cy="254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8610600" y="3714750"/>
                <a:ext cx="397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714750"/>
                <a:ext cx="39786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8610600" y="2952750"/>
                <a:ext cx="397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952750"/>
                <a:ext cx="39786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29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deep Q learning harder than normal neural network training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3495" y="1200150"/>
                <a:ext cx="4755705" cy="3810000"/>
              </a:xfrm>
            </p:spPr>
            <p:txBody>
              <a:bodyPr/>
              <a:lstStyle/>
              <a:p>
                <a:r>
                  <a:rPr lang="en-US" sz="2000" dirty="0"/>
                  <a:t>We don’t know the true value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for </a:t>
                </a:r>
                <a:r>
                  <a:rPr lang="en-US" sz="2000" b="1" i="1" u="sng" dirty="0"/>
                  <a:t>any</a:t>
                </a:r>
                <a:r>
                  <a:rPr lang="en-US" sz="2000" dirty="0"/>
                  <a:t> of the training runs!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is defined to be the expected value of performing action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/>
                  <a:t>.  We never know its true expected value: all we know is whether we won or lost that particular game.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So we can’t compute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, and we can’t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𝑑𝑤</m:t>
                        </m:r>
                      </m:den>
                    </m:f>
                  </m:oMath>
                </a14:m>
                <a:r>
                  <a:rPr lang="en-US" sz="2000" dirty="0"/>
                  <a:t>, and we can’t update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495" y="1200150"/>
                <a:ext cx="4755705" cy="3810000"/>
              </a:xfrm>
              <a:blipFill>
                <a:blip r:embed="rId2"/>
                <a:stretch>
                  <a:fillRect l="-1067" t="-997" r="-2400" b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7289076" y="4322486"/>
            <a:ext cx="1976" cy="233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7073715" y="4555846"/>
                <a:ext cx="4346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715" y="4555846"/>
                <a:ext cx="43467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H="1" flipV="1">
            <a:off x="7822476" y="4317722"/>
            <a:ext cx="12885" cy="261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7611582" y="4579658"/>
                <a:ext cx="4475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582" y="4579658"/>
                <a:ext cx="44755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8355876" y="4327246"/>
            <a:ext cx="9629" cy="247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8151354" y="4574892"/>
                <a:ext cx="4283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354" y="4574892"/>
                <a:ext cx="42830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8829204" y="4308195"/>
            <a:ext cx="21604" cy="3018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8669935" y="4610040"/>
                <a:ext cx="397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935" y="4610040"/>
                <a:ext cx="39786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9122582" y="6173275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82" y="6173275"/>
                <a:ext cx="58702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V="1">
            <a:off x="7286692" y="1752660"/>
            <a:ext cx="5768" cy="207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6705600" y="1352550"/>
                <a:ext cx="1173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352550"/>
                <a:ext cx="1173719" cy="400110"/>
              </a:xfrm>
              <a:prstGeom prst="rect">
                <a:avLst/>
              </a:prstGeom>
              <a:blipFill>
                <a:blip r:embed="rId8"/>
                <a:stretch>
                  <a:fillRect t="-187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7106215" y="3406563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7652479" y="3401797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8166768" y="3411321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7193850" y="3479523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7725827" y="3489046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8211540" y="3469996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7101450" y="2574974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7662002" y="2570208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8162003" y="2579732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7189085" y="2647934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7735350" y="2657457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8206775" y="2638407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7103812" y="1960608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7220940" y="417485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7754340" y="4170086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8287740" y="417961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8761068" y="416055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7289076" y="3772323"/>
            <a:ext cx="19" cy="402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7822476" y="3767557"/>
            <a:ext cx="12883" cy="402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8349648" y="3777081"/>
            <a:ext cx="6228" cy="402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7284330" y="2940734"/>
            <a:ext cx="4765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7835359" y="2935968"/>
            <a:ext cx="9523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8344883" y="2945492"/>
            <a:ext cx="4765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7286692" y="2326368"/>
            <a:ext cx="558190" cy="24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7831735" y="377473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735" y="3774736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8751546" y="3417604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7831735" y="301273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735" y="3012736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8761068" y="2614585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8349648" y="3777081"/>
            <a:ext cx="527735" cy="405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7835359" y="3767557"/>
            <a:ext cx="993845" cy="393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7289095" y="3772323"/>
            <a:ext cx="1491930" cy="409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7240897" y="3767557"/>
            <a:ext cx="594462" cy="428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7240897" y="3777081"/>
            <a:ext cx="1108751" cy="419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7289095" y="3772323"/>
            <a:ext cx="533381" cy="397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7822476" y="3777081"/>
            <a:ext cx="527172" cy="393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7284330" y="2940734"/>
            <a:ext cx="551029" cy="4610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7284330" y="2940734"/>
            <a:ext cx="1065318" cy="470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7284330" y="2940734"/>
            <a:ext cx="1583531" cy="498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7289095" y="2935968"/>
            <a:ext cx="555787" cy="4705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7289095" y="2945492"/>
            <a:ext cx="1055788" cy="461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7844882" y="2935968"/>
            <a:ext cx="974800" cy="481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8344883" y="2945492"/>
            <a:ext cx="474799" cy="472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8819682" y="3565240"/>
            <a:ext cx="6963" cy="228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8826645" y="2762221"/>
            <a:ext cx="2559" cy="2505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7286692" y="2326368"/>
            <a:ext cx="1494333" cy="3098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7262939" y="2326368"/>
            <a:ext cx="1081944" cy="253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7284330" y="2326368"/>
            <a:ext cx="2362" cy="248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7835359" y="2945492"/>
            <a:ext cx="509524" cy="456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7289095" y="3772323"/>
            <a:ext cx="1066781" cy="407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7835359" y="3767557"/>
            <a:ext cx="520517" cy="412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5701761" y="4324028"/>
            <a:ext cx="1976" cy="233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5486400" y="4557388"/>
                <a:ext cx="4346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557388"/>
                <a:ext cx="43467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H="1" flipV="1">
            <a:off x="6235161" y="4319264"/>
            <a:ext cx="12885" cy="261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6024267" y="4581200"/>
                <a:ext cx="4475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67" y="4581200"/>
                <a:ext cx="44755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6768561" y="4328788"/>
            <a:ext cx="9629" cy="247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6564039" y="4576434"/>
                <a:ext cx="4283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39" y="4576434"/>
                <a:ext cx="42830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5518900" y="3408105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6065164" y="3403339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6579453" y="3412863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5606535" y="3481065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6138512" y="3490588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6624225" y="3471538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5514135" y="2576516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6074687" y="2571750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6574688" y="2581274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5601770" y="2649476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6148035" y="2658999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6619460" y="2639949"/>
            <a:ext cx="228600" cy="228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5633625" y="417639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6167025" y="4171628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6700425" y="418115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5701761" y="3773865"/>
            <a:ext cx="19" cy="402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6235161" y="3769099"/>
            <a:ext cx="12883" cy="402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6762333" y="3778623"/>
            <a:ext cx="6228" cy="402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5697015" y="2942276"/>
            <a:ext cx="4765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6248044" y="2937510"/>
            <a:ext cx="9523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6757568" y="2947034"/>
            <a:ext cx="4765" cy="46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5653582" y="3769099"/>
            <a:ext cx="594462" cy="428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5653582" y="3778623"/>
            <a:ext cx="1108751" cy="419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5701780" y="3773865"/>
            <a:ext cx="533381" cy="397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6235161" y="3778623"/>
            <a:ext cx="527172" cy="393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5697015" y="2942276"/>
            <a:ext cx="551029" cy="4610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5697015" y="2942276"/>
            <a:ext cx="1065318" cy="470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5701780" y="2937510"/>
            <a:ext cx="555787" cy="4705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5701780" y="2947034"/>
            <a:ext cx="1055788" cy="461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6248044" y="2947034"/>
            <a:ext cx="509524" cy="456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5701780" y="3773865"/>
            <a:ext cx="1066781" cy="407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6248044" y="3769099"/>
            <a:ext cx="520517" cy="412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5697015" y="2326368"/>
            <a:ext cx="1589677" cy="250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6257567" y="2326368"/>
            <a:ext cx="1029125" cy="245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6757568" y="2326368"/>
            <a:ext cx="529124" cy="254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8610600" y="3714750"/>
                <a:ext cx="397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714750"/>
                <a:ext cx="39786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8610600" y="2952750"/>
                <a:ext cx="397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952750"/>
                <a:ext cx="39786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48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889" y="1200149"/>
                <a:ext cx="5001511" cy="37373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Remember that Q learning was defined as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1800" dirty="0"/>
                  <a:t> is defined, e.g., in TD as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…for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equal to the next state we reach after action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on </a:t>
                </a:r>
                <a:r>
                  <a:rPr lang="en-US" sz="1800" b="1" u="sng" dirty="0"/>
                  <a:t>this particular game</a:t>
                </a:r>
                <a:r>
                  <a:rPr lang="en-US" sz="1800" dirty="0"/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889" y="1200149"/>
                <a:ext cx="5001511" cy="3737371"/>
              </a:xfrm>
              <a:blipFill>
                <a:blip r:embed="rId3"/>
                <a:stretch>
                  <a:fillRect l="-759" t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9122582" y="6173275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82" y="6173275"/>
                <a:ext cx="58702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91283FD1-9EAD-2047-AEC5-0332DE11C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46311"/>
              </p:ext>
            </p:extLst>
          </p:nvPr>
        </p:nvGraphicFramePr>
        <p:xfrm>
          <a:off x="5158490" y="1200150"/>
          <a:ext cx="3828532" cy="257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95713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95713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95713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85818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85818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85818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22" name="Graphic 121" descr="Fire">
            <a:extLst>
              <a:ext uri="{FF2B5EF4-FFF2-40B4-BE49-F238E27FC236}">
                <a16:creationId xmlns:a16="http://schemas.microsoft.com/office/drawing/2014/main" id="{F033F006-12B5-D841-BEDC-4A89266C7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0013" y="2079518"/>
            <a:ext cx="937010" cy="797032"/>
          </a:xfrm>
          <a:prstGeom prst="rect">
            <a:avLst/>
          </a:prstGeom>
        </p:spPr>
      </p:pic>
      <p:pic>
        <p:nvPicPr>
          <p:cNvPr id="123" name="Graphic 122" descr="Diamond">
            <a:extLst>
              <a:ext uri="{FF2B5EF4-FFF2-40B4-BE49-F238E27FC236}">
                <a16:creationId xmlns:a16="http://schemas.microsoft.com/office/drawing/2014/main" id="{15C400AB-6114-4B45-9126-2281328F7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0014" y="1208811"/>
            <a:ext cx="937010" cy="838341"/>
          </a:xfrm>
          <a:prstGeom prst="rect">
            <a:avLst/>
          </a:prstGeom>
        </p:spPr>
      </p:pic>
      <p:pic>
        <p:nvPicPr>
          <p:cNvPr id="124" name="Graphic 123" descr="Robot">
            <a:extLst>
              <a:ext uri="{FF2B5EF4-FFF2-40B4-BE49-F238E27FC236}">
                <a16:creationId xmlns:a16="http://schemas.microsoft.com/office/drawing/2014/main" id="{7AA5DE97-1BD5-CB44-84C9-5A8618B9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58990" y="2933131"/>
            <a:ext cx="937010" cy="85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3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555 L 0.10955 -0.00555 " pathEditMode="relative" ptsTypes="AA">
                                      <p:cBhvr>
                                        <p:cTn id="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889" y="1200149"/>
                <a:ext cx="5001511" cy="3737371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Let’s define deep Q learning using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sz="1800" dirty="0"/>
                  <a:t>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𝑙𝑜𝑐𝑎𝑙</m:t>
                                      </m:r>
                                    </m:sub>
                                  </m:s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1800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is: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Now we have an L that depends only on things we know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1800" dirty="0"/>
                  <a:t>), so it can be calculated, differentiated, and used to update the neural network.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889" y="1200149"/>
                <a:ext cx="5001511" cy="3737371"/>
              </a:xfrm>
              <a:blipFill>
                <a:blip r:embed="rId3"/>
                <a:stretch>
                  <a:fillRect l="-759" r="-506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9122582" y="6173275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82" y="6173275"/>
                <a:ext cx="58702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91283FD1-9EAD-2047-AEC5-0332DE11C0CC}"/>
              </a:ext>
            </a:extLst>
          </p:cNvPr>
          <p:cNvGraphicFramePr>
            <a:graphicFrameLocks noGrp="1"/>
          </p:cNvGraphicFramePr>
          <p:nvPr/>
        </p:nvGraphicFramePr>
        <p:xfrm>
          <a:off x="5158490" y="1200150"/>
          <a:ext cx="3828532" cy="257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95713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95713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95713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85818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85818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85818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22" name="Graphic 121" descr="Fire">
            <a:extLst>
              <a:ext uri="{FF2B5EF4-FFF2-40B4-BE49-F238E27FC236}">
                <a16:creationId xmlns:a16="http://schemas.microsoft.com/office/drawing/2014/main" id="{F033F006-12B5-D841-BEDC-4A89266C7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0013" y="2079518"/>
            <a:ext cx="937010" cy="797032"/>
          </a:xfrm>
          <a:prstGeom prst="rect">
            <a:avLst/>
          </a:prstGeom>
        </p:spPr>
      </p:pic>
      <p:pic>
        <p:nvPicPr>
          <p:cNvPr id="123" name="Graphic 122" descr="Diamond">
            <a:extLst>
              <a:ext uri="{FF2B5EF4-FFF2-40B4-BE49-F238E27FC236}">
                <a16:creationId xmlns:a16="http://schemas.microsoft.com/office/drawing/2014/main" id="{15C400AB-6114-4B45-9126-2281328F7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0014" y="1208811"/>
            <a:ext cx="937010" cy="838341"/>
          </a:xfrm>
          <a:prstGeom prst="rect">
            <a:avLst/>
          </a:prstGeom>
        </p:spPr>
      </p:pic>
      <p:pic>
        <p:nvPicPr>
          <p:cNvPr id="124" name="Graphic 123" descr="Robot">
            <a:extLst>
              <a:ext uri="{FF2B5EF4-FFF2-40B4-BE49-F238E27FC236}">
                <a16:creationId xmlns:a16="http://schemas.microsoft.com/office/drawing/2014/main" id="{7AA5DE97-1BD5-CB44-84C9-5A8618B9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9590" y="2933131"/>
            <a:ext cx="937010" cy="85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263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29635</TotalTime>
  <Words>2408</Words>
  <Application>Microsoft Macintosh PowerPoint</Application>
  <PresentationFormat>On-screen Show (16:9)</PresentationFormat>
  <Paragraphs>307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Default Design</vt:lpstr>
      <vt:lpstr>Deep Reinforcement Learning  CS440/ECE448 Lecture 32</vt:lpstr>
      <vt:lpstr>Last lecture: Q-learning for discrete s, a</vt:lpstr>
      <vt:lpstr>This time: Function approximation</vt:lpstr>
      <vt:lpstr>Outline</vt:lpstr>
      <vt:lpstr>Deep Q learning</vt:lpstr>
      <vt:lpstr>MMSE Deep Q learning</vt:lpstr>
      <vt:lpstr>What makes deep Q learning harder than normal neural network training</vt:lpstr>
      <vt:lpstr>The solution: Q_local </vt:lpstr>
      <vt:lpstr>The solution: Q_local </vt:lpstr>
      <vt:lpstr>Outline</vt:lpstr>
      <vt:lpstr>Convergence of neural networks</vt:lpstr>
      <vt:lpstr>Does Q-learning Converge?</vt:lpstr>
      <vt:lpstr>Epsilon-greedy exploration</vt:lpstr>
      <vt:lpstr>Outline</vt:lpstr>
      <vt:lpstr>Dealing with training instability</vt:lpstr>
      <vt:lpstr>Experience replay</vt:lpstr>
      <vt:lpstr>Deep Q learning in Atari</vt:lpstr>
      <vt:lpstr>Deep Q learning in Atari</vt:lpstr>
      <vt:lpstr>Deep Q learning in Atari</vt:lpstr>
      <vt:lpstr>Outline</vt:lpstr>
      <vt:lpstr>Policy learning methods</vt:lpstr>
      <vt:lpstr>How do we train π^∗ (s ⃗,a ⃗ )?</vt:lpstr>
      <vt:lpstr>How do we train π^∗ (s ⃗,a ⃗ )?</vt:lpstr>
      <vt:lpstr>Outline</vt:lpstr>
      <vt:lpstr>Actor-critic algorithm</vt:lpstr>
      <vt:lpstr>Actor-Critic Algorithm</vt:lpstr>
      <vt:lpstr>Outline</vt:lpstr>
      <vt:lpstr>Advantage actor-critic</vt:lpstr>
      <vt:lpstr>Asynchronous advantage  actor-critic (A3C)</vt:lpstr>
      <vt:lpstr>Asynchronous advantage  actor-critic (A3C)</vt:lpstr>
      <vt:lpstr>Outline</vt:lpstr>
      <vt:lpstr>Imitation learning</vt:lpstr>
      <vt:lpstr>Learning visuomotor policies</vt:lpstr>
      <vt:lpstr>Learning visuomotor policies</vt:lpstr>
      <vt:lpstr>Conclusions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networks </dc:title>
  <dc:creator>Min-Yen Kan</dc:creator>
  <cp:lastModifiedBy>Hasegawa-Johnson, Mark Allan</cp:lastModifiedBy>
  <cp:revision>756</cp:revision>
  <cp:lastPrinted>2019-04-11T15:12:58Z</cp:lastPrinted>
  <dcterms:created xsi:type="dcterms:W3CDTF">2003-12-17T16:38:09Z</dcterms:created>
  <dcterms:modified xsi:type="dcterms:W3CDTF">2020-04-16T17:47:26Z</dcterms:modified>
</cp:coreProperties>
</file>