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9" r:id="rId14"/>
    <p:sldId id="320" r:id="rId15"/>
    <p:sldId id="322" r:id="rId16"/>
    <p:sldId id="323" r:id="rId17"/>
    <p:sldId id="325" r:id="rId18"/>
    <p:sldId id="326" r:id="rId19"/>
    <p:sldId id="327" r:id="rId20"/>
    <p:sldId id="328" r:id="rId21"/>
    <p:sldId id="330" r:id="rId22"/>
    <p:sldId id="331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806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31: </a:t>
            </a:r>
            <a:br>
              <a:rPr lang="en-US" dirty="0"/>
            </a:br>
            <a:r>
              <a:rPr lang="en-US" dirty="0"/>
              <a:t>Q-Learning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1716734"/>
            <a:ext cx="4933671" cy="8175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/>
              <a:t>Mark Hasegawa-Johnson, 4/15/2020</a:t>
            </a:r>
          </a:p>
          <a:p>
            <a:pPr algn="l"/>
            <a:r>
              <a:rPr lang="en-US" sz="2000" dirty="0"/>
              <a:t>CC-BY 4.0: You may remix or redistribute if you cite the source.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647D1-C232-3C41-94EC-E0746423E0E3}"/>
              </a:ext>
            </a:extLst>
          </p:cNvPr>
          <p:cNvSpPr/>
          <p:nvPr/>
        </p:nvSpPr>
        <p:spPr>
          <a:xfrm>
            <a:off x="7608419" y="1253099"/>
            <a:ext cx="39130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dirty="0"/>
              <a:t>Q</a:t>
            </a:r>
          </a:p>
        </p:txBody>
      </p:sp>
      <p:pic>
        <p:nvPicPr>
          <p:cNvPr id="11" name="Graphic 10" descr="Eyes">
            <a:extLst>
              <a:ext uri="{FF2B5EF4-FFF2-40B4-BE49-F238E27FC236}">
                <a16:creationId xmlns:a16="http://schemas.microsoft.com/office/drawing/2014/main" id="{E68EB756-F531-7C45-899B-20EEBCDA1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603" y="3169919"/>
            <a:ext cx="1529397" cy="1529397"/>
          </a:xfrm>
          <a:prstGeom prst="rect">
            <a:avLst/>
          </a:prstGeom>
        </p:spPr>
      </p:pic>
      <p:pic>
        <p:nvPicPr>
          <p:cNvPr id="13" name="Graphic 12" descr="Graduation cap">
            <a:extLst>
              <a:ext uri="{FF2B5EF4-FFF2-40B4-BE49-F238E27FC236}">
                <a16:creationId xmlns:a16="http://schemas.microsoft.com/office/drawing/2014/main" id="{335E8D44-AE11-494A-8C20-0C402D08F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1440" y="929640"/>
            <a:ext cx="2926080" cy="2926080"/>
          </a:xfrm>
          <a:prstGeom prst="rect">
            <a:avLst/>
          </a:prstGeom>
        </p:spPr>
      </p:pic>
      <p:pic>
        <p:nvPicPr>
          <p:cNvPr id="15" name="Graphic 14" descr="Moustache">
            <a:extLst>
              <a:ext uri="{FF2B5EF4-FFF2-40B4-BE49-F238E27FC236}">
                <a16:creationId xmlns:a16="http://schemas.microsoft.com/office/drawing/2014/main" id="{72A0CA7C-3C20-704B-8929-2E7E21184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2040" y="4008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Utility of each state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37825"/>
              </p:ext>
            </p:extLst>
          </p:nvPr>
        </p:nvGraphicFramePr>
        <p:xfrm>
          <a:off x="365760" y="2587986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758" y="4028035"/>
            <a:ext cx="1481575" cy="1260246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759" y="2596647"/>
            <a:ext cx="1481575" cy="13255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63C044-5190-E14C-A96E-A96FFF76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732" y="2753642"/>
            <a:ext cx="5489642" cy="56299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(Calculated using value iteration.)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566545"/>
                <a:ext cx="10515600" cy="1100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66545"/>
                <a:ext cx="10515600" cy="1100455"/>
              </a:xfrm>
              <a:prstGeom prst="rect">
                <a:avLst/>
              </a:prstGeom>
              <a:blipFill>
                <a:blip r:embed="rId6"/>
                <a:stretch>
                  <a:fillRect t="-138636" b="-18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8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The Q-function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61107"/>
              </p:ext>
            </p:extLst>
          </p:nvPr>
        </p:nvGraphicFramePr>
        <p:xfrm>
          <a:off x="365760" y="2587986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758" y="4028035"/>
            <a:ext cx="1481575" cy="1260246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759" y="2596647"/>
            <a:ext cx="1481575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7410" y="2573937"/>
                <a:ext cx="5766212" cy="3330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Calculated using a two-step value iteration: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410" y="2573937"/>
                <a:ext cx="5766212" cy="3330917"/>
              </a:xfrm>
              <a:prstGeom prst="rect">
                <a:avLst/>
              </a:prstGeom>
              <a:blipFill>
                <a:blip r:embed="rId6"/>
                <a:stretch>
                  <a:fillRect t="-8365" b="-2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45550"/>
              </p:ext>
            </p:extLst>
          </p:nvPr>
        </p:nvGraphicFramePr>
        <p:xfrm>
          <a:off x="392770" y="2595530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760" y="2595530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758" y="2587986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19331"/>
              </p:ext>
            </p:extLst>
          </p:nvPr>
        </p:nvGraphicFramePr>
        <p:xfrm>
          <a:off x="1924521" y="259294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511" y="259294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509" y="258540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26401"/>
              </p:ext>
            </p:extLst>
          </p:nvPr>
        </p:nvGraphicFramePr>
        <p:xfrm>
          <a:off x="3425274" y="2605859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8264" y="2605859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8262" y="2598315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6791"/>
              </p:ext>
            </p:extLst>
          </p:nvPr>
        </p:nvGraphicFramePr>
        <p:xfrm>
          <a:off x="3407193" y="3951630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80183" y="3951630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80181" y="3944086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92936"/>
              </p:ext>
            </p:extLst>
          </p:nvPr>
        </p:nvGraphicFramePr>
        <p:xfrm>
          <a:off x="4923445" y="532839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6435" y="532839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6433" y="532085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07914"/>
              </p:ext>
            </p:extLst>
          </p:nvPr>
        </p:nvGraphicFramePr>
        <p:xfrm>
          <a:off x="3417528" y="5341310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90518" y="5341310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90516" y="5333766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31030"/>
              </p:ext>
            </p:extLst>
          </p:nvPr>
        </p:nvGraphicFramePr>
        <p:xfrm>
          <a:off x="1880612" y="5323230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602" y="5323230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600" y="5315686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70806"/>
              </p:ext>
            </p:extLst>
          </p:nvPr>
        </p:nvGraphicFramePr>
        <p:xfrm>
          <a:off x="374692" y="5336146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682" y="5336146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680" y="5328602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80747"/>
              </p:ext>
            </p:extLst>
          </p:nvPr>
        </p:nvGraphicFramePr>
        <p:xfrm>
          <a:off x="372108" y="3954213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98" y="3954213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96" y="3946669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Relationship between Q and 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11758"/>
              </p:ext>
            </p:extLst>
          </p:nvPr>
        </p:nvGraphicFramePr>
        <p:xfrm>
          <a:off x="9301" y="2525994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1299" y="3966043"/>
            <a:ext cx="1481575" cy="1260246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1300" y="2534655"/>
            <a:ext cx="1481575" cy="132556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1489"/>
              </p:ext>
            </p:extLst>
          </p:nvPr>
        </p:nvGraphicFramePr>
        <p:xfrm>
          <a:off x="36311" y="25335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9301" y="25335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9299" y="25259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3575"/>
              </p:ext>
            </p:extLst>
          </p:nvPr>
        </p:nvGraphicFramePr>
        <p:xfrm>
          <a:off x="1568062" y="253095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541052" y="253095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541050" y="252341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47646"/>
              </p:ext>
            </p:extLst>
          </p:nvPr>
        </p:nvGraphicFramePr>
        <p:xfrm>
          <a:off x="3068815" y="2543867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041805" y="2543867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041803" y="2536323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38490"/>
              </p:ext>
            </p:extLst>
          </p:nvPr>
        </p:nvGraphicFramePr>
        <p:xfrm>
          <a:off x="3050734" y="38896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023724" y="38896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023722" y="38820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73361"/>
              </p:ext>
            </p:extLst>
          </p:nvPr>
        </p:nvGraphicFramePr>
        <p:xfrm>
          <a:off x="4566986" y="526640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539976" y="526640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539974" y="525886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13883"/>
              </p:ext>
            </p:extLst>
          </p:nvPr>
        </p:nvGraphicFramePr>
        <p:xfrm>
          <a:off x="3061069" y="527931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034059" y="527931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034057" y="527177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17"/>
              </p:ext>
            </p:extLst>
          </p:nvPr>
        </p:nvGraphicFramePr>
        <p:xfrm>
          <a:off x="1524153" y="52612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497143" y="52612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497141" y="52536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85600"/>
              </p:ext>
            </p:extLst>
          </p:nvPr>
        </p:nvGraphicFramePr>
        <p:xfrm>
          <a:off x="18233" y="527415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-8777" y="527415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-8779" y="526661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12324"/>
              </p:ext>
            </p:extLst>
          </p:nvPr>
        </p:nvGraphicFramePr>
        <p:xfrm>
          <a:off x="15649" y="3892221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-11361" y="3892221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-11363" y="3884677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17C2DB5-67F8-394D-904C-1B22F8048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84877"/>
              </p:ext>
            </p:extLst>
          </p:nvPr>
        </p:nvGraphicFramePr>
        <p:xfrm>
          <a:off x="6131126" y="2525994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6B818F85-478A-4049-B204-459C3BC6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3124" y="3966043"/>
            <a:ext cx="1481575" cy="1260246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9A490994-5699-924E-AF6C-D9E9DB74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3125" y="2534655"/>
            <a:ext cx="1481575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/>
              <p:nvPr/>
            </p:nvSpPr>
            <p:spPr>
              <a:xfrm>
                <a:off x="4262035" y="1494459"/>
                <a:ext cx="3783139" cy="800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35" y="1494459"/>
                <a:ext cx="3783139" cy="800091"/>
              </a:xfrm>
              <a:prstGeom prst="rect">
                <a:avLst/>
              </a:prstGeom>
              <a:blipFill>
                <a:blip r:embed="rId6"/>
                <a:stretch>
                  <a:fillRect l="-1347" r="-269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76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EABF-7B6C-9145-B93D-AD8CB06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C8CB-C0EA-C04B-B2A5-99BC0290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you knew P(s’|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and R(s), how would you define the quality of an action,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)?</a:t>
            </a:r>
          </a:p>
          <a:p>
            <a:r>
              <a:rPr lang="en-US" dirty="0"/>
              <a:t>Q-learning</a:t>
            </a:r>
          </a:p>
          <a:p>
            <a:pPr lvl="1"/>
            <a:r>
              <a:rPr lang="en-US" dirty="0"/>
              <a:t>Key concepts</a:t>
            </a:r>
          </a:p>
          <a:p>
            <a:pPr lvl="1"/>
            <a:r>
              <a:rPr lang="en-US" dirty="0"/>
              <a:t>TD-learning: a practical algorithm for Q-learning</a:t>
            </a:r>
          </a:p>
          <a:p>
            <a:r>
              <a:rPr lang="en-US" dirty="0"/>
              <a:t>Off-policy vs. on-policy learning: TD vs. SARSA</a:t>
            </a:r>
          </a:p>
          <a:p>
            <a:r>
              <a:rPr lang="en-US" dirty="0"/>
              <a:t>Batch learning</a:t>
            </a:r>
          </a:p>
        </p:txBody>
      </p:sp>
    </p:spTree>
    <p:extLst>
      <p:ext uri="{BB962C8B-B14F-4D97-AF65-F5344CB8AC3E}">
        <p14:creationId xmlns:p14="http://schemas.microsoft.com/office/powerpoint/2010/main" val="105242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concept: What if you don’t know P(s’|</a:t>
            </a:r>
            <a:r>
              <a:rPr lang="en-US" dirty="0" err="1"/>
              <a:t>s,a</a:t>
            </a:r>
            <a:r>
              <a:rPr lang="en-US" dirty="0"/>
              <a:t>) and R(s)?  Can you still estimate Q(</a:t>
            </a:r>
            <a:r>
              <a:rPr lang="en-US" dirty="0" err="1"/>
              <a:t>s,a</a:t>
            </a:r>
            <a:r>
              <a:rPr lang="en-US" dirty="0"/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Method #1: Model-based learning.  Estimate P(s’|</a:t>
            </a:r>
            <a:r>
              <a:rPr lang="en-US" dirty="0" err="1"/>
              <a:t>s,a</a:t>
            </a:r>
            <a:r>
              <a:rPr lang="en-US" dirty="0"/>
              <a:t>) and R(s), then use them to compute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Method #2 (today): Model-free learning.  Try some stuff, observe the results, use the results to estimate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461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Q(</a:t>
            </a:r>
            <a:r>
              <a:rPr lang="en-US" dirty="0" err="1"/>
              <a:t>s,a</a:t>
            </a:r>
            <a:r>
              <a:rPr lang="en-US" dirty="0"/>
              <a:t>) is the total of all current &amp; future rewards that you expect to get if you perform action a in state 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…so how about this strategy…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the game an infinite number of times.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time you try action a in state s, measure the reward that you receive from that point onward for the rest of the game.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Average.</a:t>
            </a:r>
          </a:p>
        </p:txBody>
      </p:sp>
    </p:spTree>
    <p:extLst>
      <p:ext uri="{BB962C8B-B14F-4D97-AF65-F5344CB8AC3E}">
        <p14:creationId xmlns:p14="http://schemas.microsoft.com/office/powerpoint/2010/main" val="11009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Q-learning: a slightly more practical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Q(</a:t>
                </a:r>
                <a:r>
                  <a:rPr lang="en-US" dirty="0" err="1"/>
                  <a:t>s,a</a:t>
                </a:r>
                <a:r>
                  <a:rPr lang="en-US" dirty="0"/>
                  <a:t>) is the total of all current &amp; future rewards that you expect to get if you perform action a in state 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…so how about this strategy…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Play the game a</a:t>
                </a:r>
                <a:r>
                  <a:rPr lang="en-US" strike="sngStrike" dirty="0"/>
                  <a:t>n infinite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finite</a:t>
                </a:r>
                <a:r>
                  <a:rPr lang="en-US" dirty="0"/>
                  <a:t> number of times. 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Keep track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, the estimate of Q after the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u="sng" baseline="30000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iteration.</a:t>
                </a:r>
                <a:endParaRPr lang="en-US" b="1" u="sng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Each time you try action a in state s, measure the reward that you receive </a:t>
                </a:r>
                <a:r>
                  <a:rPr lang="en-US" strike="sngStrike" dirty="0"/>
                  <a:t>from that point onward for the rest of the game.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in the current state, plus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with #2 in order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 r="-120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15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that the true Q-function is given by Bellman’s equation to be: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in Q-learning, we have the following problems:</a:t>
                </a:r>
              </a:p>
              <a:p>
                <a:r>
                  <a:rPr lang="en-US" dirty="0"/>
                  <a:t>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don’t yet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1086" t="-5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28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solve these problems as follows: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reward we got this time.</a:t>
                </a:r>
              </a:p>
              <a:p>
                <a:r>
                  <a:rPr lang="en-US" dirty="0"/>
                  <a:t>Instead of summing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set s’ equal to whatever state followed s this time.</a:t>
                </a:r>
              </a:p>
              <a:p>
                <a:r>
                  <a:rPr lang="en-US" dirty="0"/>
                  <a:t>Instead of the true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our current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1086" t="-30982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5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problem with this solution is that it’s noisy.  s’ was chosen completely at random,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might be very far away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 It might even be worse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We can solve this problem by interpolating, using an interpolation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F222-E247-2B4F-B9B8-A395549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Markov Decision Process (MDP): Given P(s’|</a:t>
                </a:r>
                <a:r>
                  <a:rPr lang="en-US" dirty="0" err="1"/>
                  <a:t>s,a</a:t>
                </a:r>
                <a:r>
                  <a:rPr lang="en-US" dirty="0"/>
                  <a:t>) and R(s), you can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optimal policy, by finding U(s), the value of each state, using either value iteration or policy iteration.</a:t>
                </a:r>
              </a:p>
              <a:p>
                <a:r>
                  <a:rPr lang="en-US" dirty="0"/>
                  <a:t>Model-Based Reinforcement Learning:  If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are unknown, you can find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using the observations-model-policy loop:</a:t>
                </a:r>
              </a:p>
              <a:p>
                <a:pPr lvl="1"/>
                <a:r>
                  <a:rPr lang="en-US" dirty="0"/>
                  <a:t>Observations: Create a training dataset by trying n consecutive actions, using an exploration-exploitation tradeoff like epsilon-first or epsilon-greedy</a:t>
                </a:r>
              </a:p>
              <a:p>
                <a:pPr lvl="1"/>
                <a:r>
                  <a:rPr lang="en-US" dirty="0"/>
                  <a:t>Model: Estimate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using maximum likelihood estimation or Laplace smoothing</a:t>
                </a:r>
              </a:p>
              <a:p>
                <a:pPr lvl="1"/>
                <a:r>
                  <a:rPr lang="en-US" dirty="0"/>
                  <a:t>Policy: Find the optimum policy using value iteration or policy iteration.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2"/>
                <a:stretch>
                  <a:fillRect l="-965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This quantity,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is called the “time difference.”  The whole algorithm is therefore called “time difference learning” (TD learning).  It goes like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you reach state s, try some action a.  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Calculate the time difference, and update: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724" t="-2519" b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2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EABF-7B6C-9145-B93D-AD8CB06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C8CB-C0EA-C04B-B2A5-99BC0290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you knew P(s’|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and R(s), how would you define the quality of an action,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Key concepts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TD-learning: a practical algorithm for Q-learning</a:t>
            </a:r>
          </a:p>
          <a:p>
            <a:r>
              <a:rPr lang="en-US" dirty="0"/>
              <a:t>Off-policy vs. on-policy learning: TD vs. SARSA</a:t>
            </a:r>
          </a:p>
          <a:p>
            <a:r>
              <a:rPr lang="en-US" dirty="0"/>
              <a:t>Batch learning</a:t>
            </a:r>
          </a:p>
        </p:txBody>
      </p:sp>
    </p:spTree>
    <p:extLst>
      <p:ext uri="{BB962C8B-B14F-4D97-AF65-F5344CB8AC3E}">
        <p14:creationId xmlns:p14="http://schemas.microsoft.com/office/powerpoint/2010/main" val="123837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909B-BD58-5746-86E0-42FCE05E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versus exploitation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TD-learning has one gap, still: when you reach state s, how do you choose an action?</a:t>
                </a:r>
              </a:p>
              <a:p>
                <a:r>
                  <a:rPr lang="en-US" dirty="0"/>
                  <a:t>You might think that you just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but that has the following problem: 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wrong?</a:t>
                </a:r>
              </a:p>
              <a:p>
                <a:r>
                  <a:rPr lang="en-US" dirty="0"/>
                  <a:t>The solution is to use an exploration strategy.  For example,</a:t>
                </a:r>
              </a:p>
              <a:p>
                <a:pPr lvl="1"/>
                <a:r>
                  <a:rPr lang="en-US" dirty="0"/>
                  <a:t>Epsilon-first strategy: if there’s an action we’ve chosen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times, then choose that.  Otherwise,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Epsilon-greedy strategy: with probability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choose an action uniformly at random.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7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844" t="-2519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17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844" t="-2519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59B9CA-3EF4-FE40-B573-846F97D5E2A8}"/>
              </a:ext>
            </a:extLst>
          </p:cNvPr>
          <p:cNvSpPr/>
          <p:nvPr/>
        </p:nvSpPr>
        <p:spPr>
          <a:xfrm>
            <a:off x="10086730" y="4114128"/>
            <a:ext cx="1923132" cy="1569660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The action TD-learning assumes you will perform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1029FC-686D-0749-A98B-60A37BD45EF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515924" y="4460488"/>
            <a:ext cx="2570806" cy="43847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D6D540-FCFF-C845-9C9B-F9E20DF9993C}"/>
              </a:ext>
            </a:extLst>
          </p:cNvPr>
          <p:cNvSpPr/>
          <p:nvPr/>
        </p:nvSpPr>
        <p:spPr>
          <a:xfrm>
            <a:off x="10112520" y="988756"/>
            <a:ext cx="1923132" cy="1200329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The action you actually perform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5CDBAB-79DB-3A49-85BA-C3C7F030DF4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499274" y="1588921"/>
            <a:ext cx="3613246" cy="120032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5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 is an off-policy learning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TD learning is called an off-policy learning algorithm because it assumes an 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…which is different from the action dictated by your current exploration versus exploitation policy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Sometimes off-policy learning converges slowly, for example, because the TD-learning update is not taking advantage of your exploration.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1086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5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can create an “on-policy learning” algorithm by deciding in advance which action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) we’ll perform in state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, and then using that action in the update equation: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Observe the state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that you end up in, and then use your current policy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/>
                  <a:t>Calculate </a:t>
                </a:r>
                <a:r>
                  <a:rPr lang="en-US" sz="2000" dirty="0" err="1"/>
                  <a:t>Qlocal</a:t>
                </a:r>
                <a:r>
                  <a:rPr lang="en-US" sz="2000" dirty="0"/>
                  <a:t> and the update equation as: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000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000" dirty="0"/>
                  <a:t>Go to step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603" t="-1259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880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This algorithm is called SARSA (state-action-reward-state-action) because: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TD-learning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only need to know the tuple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SARSA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need to have already picked 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57"/>
                <a:ext cx="10515600" cy="5032375"/>
              </a:xfrm>
              <a:blipFill>
                <a:blip r:embed="rId2"/>
                <a:stretch>
                  <a:fillRect l="-1086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64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EABF-7B6C-9145-B93D-AD8CB06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C8CB-C0EA-C04B-B2A5-99BC0290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you knew P(s’|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and R(s), how would you define the quality of an action, 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Key concepts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TD-learning: a practical algorithm for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vs. on-policy learning: TD vs. SARSA</a:t>
            </a:r>
          </a:p>
          <a:p>
            <a:r>
              <a:rPr lang="en-US" dirty="0"/>
              <a:t>Batch learning</a:t>
            </a:r>
          </a:p>
        </p:txBody>
      </p:sp>
    </p:spTree>
    <p:extLst>
      <p:ext uri="{BB962C8B-B14F-4D97-AF65-F5344CB8AC3E}">
        <p14:creationId xmlns:p14="http://schemas.microsoft.com/office/powerpoint/2010/main" val="208558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20F7-F70C-3941-852D-1058FE9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448D2-89E8-0142-A030-161E99474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Both TD learning and SARSA can be performed in batch mode: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Play the game several times, using a fixed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Collect a training database of SARS or SARSA tuples: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…or…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Compute the updates,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𝑙𝑜𝑐𝑎𝑙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𝑙𝑜𝑐𝑎𝑙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update Q: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𝑙𝑜𝑐𝑎𝑙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448D2-89E8-0142-A030-161E99474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 b="-4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8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EABF-7B6C-9145-B93D-AD8CB06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C8CB-C0EA-C04B-B2A5-99BC0290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knew P(s’|</a:t>
            </a:r>
            <a:r>
              <a:rPr lang="en-US" dirty="0" err="1"/>
              <a:t>s,a</a:t>
            </a:r>
            <a:r>
              <a:rPr lang="en-US" dirty="0"/>
              <a:t>) and R(s), how would you define the quality of an action, Q(</a:t>
            </a:r>
            <a:r>
              <a:rPr lang="en-US" dirty="0" err="1"/>
              <a:t>s,a</a:t>
            </a:r>
            <a:r>
              <a:rPr lang="en-US" dirty="0"/>
              <a:t>)?</a:t>
            </a:r>
          </a:p>
          <a:p>
            <a:r>
              <a:rPr lang="en-US" dirty="0"/>
              <a:t>Q-learning</a:t>
            </a:r>
          </a:p>
          <a:p>
            <a:pPr lvl="1"/>
            <a:r>
              <a:rPr lang="en-US" dirty="0"/>
              <a:t>Key concepts</a:t>
            </a:r>
          </a:p>
          <a:p>
            <a:pPr lvl="1"/>
            <a:r>
              <a:rPr lang="en-US" dirty="0"/>
              <a:t>TD-learning: a practical algorithm for Q-learning</a:t>
            </a:r>
          </a:p>
          <a:p>
            <a:r>
              <a:rPr lang="en-US" dirty="0"/>
              <a:t>Off-policy vs. on-policy learning: TD vs. SARSA</a:t>
            </a:r>
          </a:p>
          <a:p>
            <a:r>
              <a:rPr lang="en-US" dirty="0"/>
              <a:t>Batch learning</a:t>
            </a:r>
          </a:p>
        </p:txBody>
      </p:sp>
    </p:spTree>
    <p:extLst>
      <p:ext uri="{BB962C8B-B14F-4D97-AF65-F5344CB8AC3E}">
        <p14:creationId xmlns:p14="http://schemas.microsoft.com/office/powerpoint/2010/main" val="125301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7934-4987-F74F-9712-00D3CF86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3681-8CB2-A74A-8F9C-64560DE9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TD-learning and SARSA work pretty well when you have a discrete state space, s, and Q(</a:t>
            </a:r>
            <a:r>
              <a:rPr lang="en-US" dirty="0" err="1"/>
              <a:t>s,a</a:t>
            </a:r>
            <a:r>
              <a:rPr lang="en-US" dirty="0"/>
              <a:t>) is just a lookup table.</a:t>
            </a:r>
          </a:p>
          <a:p>
            <a:r>
              <a:rPr lang="en-US" dirty="0"/>
              <a:t>When your state space is continuous-valued, then you have to use a neural network to estimate Q(</a:t>
            </a:r>
            <a:r>
              <a:rPr lang="en-US" dirty="0" err="1"/>
              <a:t>s,a</a:t>
            </a:r>
            <a:r>
              <a:rPr lang="en-US" dirty="0"/>
              <a:t>).  In that case, batch learning becomes much more important, to help you learn smoothly.</a:t>
            </a:r>
          </a:p>
          <a:p>
            <a:r>
              <a:rPr lang="en-US" dirty="0"/>
              <a:t>… so I’ll talk more about batch learning when I talk about deep Q-learning, on Friday.</a:t>
            </a:r>
          </a:p>
        </p:txBody>
      </p:sp>
    </p:spTree>
    <p:extLst>
      <p:ext uri="{BB962C8B-B14F-4D97-AF65-F5344CB8AC3E}">
        <p14:creationId xmlns:p14="http://schemas.microsoft.com/office/powerpoint/2010/main" val="3897995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EABF-7B6C-9145-B93D-AD8CB06C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" y="55636"/>
            <a:ext cx="11442895" cy="1083847"/>
          </a:xfrm>
        </p:spPr>
        <p:txBody>
          <a:bodyPr/>
          <a:lstStyle/>
          <a:p>
            <a:r>
              <a:rPr lang="en-US" dirty="0"/>
              <a:t>Conclusions: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2C8CB-C0EA-C04B-B2A5-99BC02909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13" y="1136293"/>
                <a:ext cx="11949331" cy="563026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expected reward you get by choosing action a in state s.  Its true value is given by Bellman’s equation as: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you don’t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you can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TD-learning: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TD-learning is an off-policy algorithm.  SARSA is an example of an on-policy algorithm: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Batch learning collects a large number of SARS or SARSA tuples before each update: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𝑙𝑜𝑐𝑎𝑙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2C8CB-C0EA-C04B-B2A5-99BC02909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13" y="1136293"/>
                <a:ext cx="11949331" cy="5630260"/>
              </a:xfrm>
              <a:blipFill>
                <a:blip r:embed="rId2"/>
                <a:stretch>
                  <a:fillRect l="-637" t="-10787" r="-1274" b="-3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35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7482E2B-C0D4-3349-93EF-4F273A7A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76909"/>
              </p:ext>
            </p:extLst>
          </p:nvPr>
        </p:nvGraphicFramePr>
        <p:xfrm>
          <a:off x="5622319" y="2525994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5" name="Graphic 14" descr="Fire">
            <a:extLst>
              <a:ext uri="{FF2B5EF4-FFF2-40B4-BE49-F238E27FC236}">
                <a16:creationId xmlns:a16="http://schemas.microsoft.com/office/drawing/2014/main" id="{5126B950-2233-F745-9844-BA0A8278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317" y="3966043"/>
            <a:ext cx="1481575" cy="1260246"/>
          </a:xfrm>
          <a:prstGeom prst="rect">
            <a:avLst/>
          </a:prstGeom>
        </p:spPr>
      </p:pic>
      <p:pic>
        <p:nvPicPr>
          <p:cNvPr id="16" name="Graphic 15" descr="Diamond">
            <a:extLst>
              <a:ext uri="{FF2B5EF4-FFF2-40B4-BE49-F238E27FC236}">
                <a16:creationId xmlns:a16="http://schemas.microsoft.com/office/drawing/2014/main" id="{39E8B364-CC84-E142-ACAA-C7D29781A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4318" y="2534655"/>
            <a:ext cx="1481575" cy="132556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DBFF1E-1E33-F846-AF14-93C22F149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27912"/>
              </p:ext>
            </p:extLst>
          </p:nvPr>
        </p:nvGraphicFramePr>
        <p:xfrm>
          <a:off x="5649329" y="25335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00EC57-6A59-3041-A626-C1C5CC7CD6D6}"/>
              </a:ext>
            </a:extLst>
          </p:cNvPr>
          <p:cNvCxnSpPr/>
          <p:nvPr/>
        </p:nvCxnSpPr>
        <p:spPr>
          <a:xfrm flipV="1">
            <a:off x="5622319" y="25335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230139-73A8-4C45-A2D0-3550AFFEE4AF}"/>
              </a:ext>
            </a:extLst>
          </p:cNvPr>
          <p:cNvCxnSpPr>
            <a:cxnSpLocks/>
          </p:cNvCxnSpPr>
          <p:nvPr/>
        </p:nvCxnSpPr>
        <p:spPr>
          <a:xfrm>
            <a:off x="5622317" y="25259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ED96367-E735-2B41-BB50-F583E175C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35749"/>
              </p:ext>
            </p:extLst>
          </p:nvPr>
        </p:nvGraphicFramePr>
        <p:xfrm>
          <a:off x="7181080" y="253095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22AA83-16AF-E649-8040-DD6EB880593E}"/>
              </a:ext>
            </a:extLst>
          </p:cNvPr>
          <p:cNvCxnSpPr/>
          <p:nvPr/>
        </p:nvCxnSpPr>
        <p:spPr>
          <a:xfrm flipV="1">
            <a:off x="7154070" y="253095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2FFA0F-D448-AD47-9596-D2D576B39464}"/>
              </a:ext>
            </a:extLst>
          </p:cNvPr>
          <p:cNvCxnSpPr>
            <a:cxnSpLocks/>
          </p:cNvCxnSpPr>
          <p:nvPr/>
        </p:nvCxnSpPr>
        <p:spPr>
          <a:xfrm>
            <a:off x="7154068" y="252341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6EB268A-FB0E-264B-AAD9-FAE48E337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29735"/>
              </p:ext>
            </p:extLst>
          </p:nvPr>
        </p:nvGraphicFramePr>
        <p:xfrm>
          <a:off x="8681833" y="2543867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DE56EA-FC52-364E-A0EE-13A375A66F51}"/>
              </a:ext>
            </a:extLst>
          </p:cNvPr>
          <p:cNvCxnSpPr/>
          <p:nvPr/>
        </p:nvCxnSpPr>
        <p:spPr>
          <a:xfrm flipV="1">
            <a:off x="8654823" y="2543867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4750CF-0B6C-BD4E-AE5D-6CF88824F266}"/>
              </a:ext>
            </a:extLst>
          </p:cNvPr>
          <p:cNvCxnSpPr>
            <a:cxnSpLocks/>
          </p:cNvCxnSpPr>
          <p:nvPr/>
        </p:nvCxnSpPr>
        <p:spPr>
          <a:xfrm>
            <a:off x="8654821" y="2536323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61C1CE8-C299-9D49-800B-135D5F8DF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19848"/>
              </p:ext>
            </p:extLst>
          </p:nvPr>
        </p:nvGraphicFramePr>
        <p:xfrm>
          <a:off x="8663752" y="38896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11A65E-2458-FA48-9171-27ADD60010C4}"/>
              </a:ext>
            </a:extLst>
          </p:cNvPr>
          <p:cNvCxnSpPr/>
          <p:nvPr/>
        </p:nvCxnSpPr>
        <p:spPr>
          <a:xfrm flipV="1">
            <a:off x="8636742" y="38896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FD414C-27AB-4543-8160-1CB9FBA15BA2}"/>
              </a:ext>
            </a:extLst>
          </p:cNvPr>
          <p:cNvCxnSpPr>
            <a:cxnSpLocks/>
          </p:cNvCxnSpPr>
          <p:nvPr/>
        </p:nvCxnSpPr>
        <p:spPr>
          <a:xfrm>
            <a:off x="8636740" y="38820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D0D78F6-D4C5-D540-B24E-22DE99446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15197"/>
              </p:ext>
            </p:extLst>
          </p:nvPr>
        </p:nvGraphicFramePr>
        <p:xfrm>
          <a:off x="10180004" y="526640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9F2B18-042F-504D-B95E-A6AD72C7E5B8}"/>
              </a:ext>
            </a:extLst>
          </p:cNvPr>
          <p:cNvCxnSpPr/>
          <p:nvPr/>
        </p:nvCxnSpPr>
        <p:spPr>
          <a:xfrm flipV="1">
            <a:off x="10152994" y="526640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87AD33-BB9A-D24A-81BA-004CCBFCDE91}"/>
              </a:ext>
            </a:extLst>
          </p:cNvPr>
          <p:cNvCxnSpPr>
            <a:cxnSpLocks/>
          </p:cNvCxnSpPr>
          <p:nvPr/>
        </p:nvCxnSpPr>
        <p:spPr>
          <a:xfrm>
            <a:off x="10152992" y="525886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E38D4FB-39BE-6542-8D94-398382D03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23369"/>
              </p:ext>
            </p:extLst>
          </p:nvPr>
        </p:nvGraphicFramePr>
        <p:xfrm>
          <a:off x="8674087" y="527931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0C4066-221C-654E-939E-8FAEEA39F1A0}"/>
              </a:ext>
            </a:extLst>
          </p:cNvPr>
          <p:cNvCxnSpPr/>
          <p:nvPr/>
        </p:nvCxnSpPr>
        <p:spPr>
          <a:xfrm flipV="1">
            <a:off x="8647077" y="527931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4FB759-999D-3A40-B2E1-2654CC61B448}"/>
              </a:ext>
            </a:extLst>
          </p:cNvPr>
          <p:cNvCxnSpPr>
            <a:cxnSpLocks/>
          </p:cNvCxnSpPr>
          <p:nvPr/>
        </p:nvCxnSpPr>
        <p:spPr>
          <a:xfrm>
            <a:off x="8647075" y="527177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80A5791-D2FC-214A-8A71-6F6A3C4C1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26005"/>
              </p:ext>
            </p:extLst>
          </p:nvPr>
        </p:nvGraphicFramePr>
        <p:xfrm>
          <a:off x="7137171" y="5261238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29CCB8-C6D0-5448-9F68-E6AC9F173CC0}"/>
              </a:ext>
            </a:extLst>
          </p:cNvPr>
          <p:cNvCxnSpPr/>
          <p:nvPr/>
        </p:nvCxnSpPr>
        <p:spPr>
          <a:xfrm flipV="1">
            <a:off x="7110161" y="5261238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16D8FE-05C1-874B-B720-4D151403D83B}"/>
              </a:ext>
            </a:extLst>
          </p:cNvPr>
          <p:cNvCxnSpPr>
            <a:cxnSpLocks/>
          </p:cNvCxnSpPr>
          <p:nvPr/>
        </p:nvCxnSpPr>
        <p:spPr>
          <a:xfrm>
            <a:off x="7110159" y="5253694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1F132DB-FAF9-CE4F-8182-7881BC9CA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71760"/>
              </p:ext>
            </p:extLst>
          </p:nvPr>
        </p:nvGraphicFramePr>
        <p:xfrm>
          <a:off x="5631251" y="5274154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353766-97A0-9245-86BC-9DA866176D86}"/>
              </a:ext>
            </a:extLst>
          </p:cNvPr>
          <p:cNvCxnSpPr/>
          <p:nvPr/>
        </p:nvCxnSpPr>
        <p:spPr>
          <a:xfrm flipV="1">
            <a:off x="5604241" y="5274154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02024C-C5BA-D54F-8FDF-98B37A5864D9}"/>
              </a:ext>
            </a:extLst>
          </p:cNvPr>
          <p:cNvCxnSpPr>
            <a:cxnSpLocks/>
          </p:cNvCxnSpPr>
          <p:nvPr/>
        </p:nvCxnSpPr>
        <p:spPr>
          <a:xfrm>
            <a:off x="5604239" y="5266610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0B2A667-89FE-114D-B4B4-4B67BC43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47414"/>
              </p:ext>
            </p:extLst>
          </p:nvPr>
        </p:nvGraphicFramePr>
        <p:xfrm>
          <a:off x="5628667" y="3892221"/>
          <a:ext cx="14815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88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788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4318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4318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812A44-469B-2F49-9B7B-E51275FC49AB}"/>
              </a:ext>
            </a:extLst>
          </p:cNvPr>
          <p:cNvCxnSpPr/>
          <p:nvPr/>
        </p:nvCxnSpPr>
        <p:spPr>
          <a:xfrm flipV="1">
            <a:off x="5601657" y="3892221"/>
            <a:ext cx="1508586" cy="132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CBDE67-58B6-954B-B349-32554B503A47}"/>
              </a:ext>
            </a:extLst>
          </p:cNvPr>
          <p:cNvCxnSpPr>
            <a:cxnSpLocks/>
          </p:cNvCxnSpPr>
          <p:nvPr/>
        </p:nvCxnSpPr>
        <p:spPr>
          <a:xfrm>
            <a:off x="5601655" y="3884677"/>
            <a:ext cx="150858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13707B22-117E-354A-AF48-DBE7AA673117}"/>
              </a:ext>
            </a:extLst>
          </p:cNvPr>
          <p:cNvSpPr/>
          <p:nvPr/>
        </p:nvSpPr>
        <p:spPr>
          <a:xfrm flipH="1">
            <a:off x="778633" y="1871004"/>
            <a:ext cx="7329425" cy="31652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robots of the world thank you for helping them find blue diamonds.</a:t>
            </a:r>
          </a:p>
        </p:txBody>
      </p:sp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4405" y="5323448"/>
            <a:ext cx="1481575" cy="1356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688401-513F-CA49-A575-675F32F4FAB7}"/>
                  </a:ext>
                </a:extLst>
              </p:cNvPr>
              <p:cNvSpPr/>
              <p:nvPr/>
            </p:nvSpPr>
            <p:spPr>
              <a:xfrm>
                <a:off x="1064380" y="2634739"/>
                <a:ext cx="7043679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𝒍𝒐𝒄𝒂𝒍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688401-513F-CA49-A575-675F32F4F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80" y="2634739"/>
                <a:ext cx="7043679" cy="1394613"/>
              </a:xfrm>
              <a:prstGeom prst="rect">
                <a:avLst/>
              </a:prstGeom>
              <a:blipFill>
                <a:blip r:embed="rId8"/>
                <a:stretch>
                  <a:fillRect t="-66667" b="-1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23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D99D-3473-1F4D-9016-AF3C20D5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we talked about solving Bellman’s equation before, we said that the optimum policy is given by the “max” operation: the action that gives you that maximum is the action you should take.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625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21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8E56-E873-8644-B9CE-B1FC61B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goal of Q-learning is to learn a function, Q(</a:t>
                </a:r>
                <a:r>
                  <a:rPr lang="en-US" dirty="0" err="1"/>
                  <a:t>s,a</a:t>
                </a:r>
                <a:r>
                  <a:rPr lang="en-US" dirty="0"/>
                  <a:t>), such that the best action to take is the action that maximizes Q: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about if we define  Q(</a:t>
                </a:r>
                <a:r>
                  <a:rPr lang="en-US" dirty="0" err="1"/>
                  <a:t>s,a</a:t>
                </a:r>
                <a:r>
                  <a:rPr lang="en-US" dirty="0"/>
                  <a:t>) to be “The expected future reward I will achieve if I take action a in state s?”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0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362-7F16-194E-A99D-1646B295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we know everything: we know P(s’|</a:t>
                </a:r>
                <a:r>
                  <a:rPr lang="en-US" dirty="0" err="1"/>
                  <a:t>s,a</a:t>
                </a:r>
                <a:r>
                  <a:rPr lang="en-US" dirty="0"/>
                  <a:t>), R(s),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U(s).  Then we collect our total expected future reward by doing these things:</a:t>
                </a:r>
              </a:p>
              <a:p>
                <a:r>
                  <a:rPr lang="en-US" dirty="0"/>
                  <a:t>Collect our current reward, R(s)</a:t>
                </a:r>
              </a:p>
              <a:p>
                <a:r>
                  <a:rPr lang="en-US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transition to a future state, s’, according to P(s’|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Then collect all future rewards, U(s’)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965" b="-48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Whoa!  So Bellman’s equation is actually just a simplified version of the Q-function: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8713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7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Q-function: recursive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Or, to look at it another way, we could plug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into the definition of the Q-function in order to get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Remember, it has these steps::</a:t>
                </a:r>
              </a:p>
              <a:p>
                <a:r>
                  <a:rPr lang="en-US" dirty="0"/>
                  <a:t>Collect our current reward, R(s)</a:t>
                </a:r>
              </a:p>
              <a:p>
                <a:r>
                  <a:rPr lang="en-US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transition to a future state, s’, according to P(s’|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Choose the optimum action, a’, from state s’, and collect all future rewards.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9357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30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10804"/>
              </p:ext>
            </p:extLst>
          </p:nvPr>
        </p:nvGraphicFramePr>
        <p:xfrm>
          <a:off x="365760" y="2054586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758" y="3494635"/>
            <a:ext cx="1481575" cy="1260246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759" y="2063247"/>
            <a:ext cx="1481575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4157" y="2038985"/>
                <a:ext cx="5337298" cy="41023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intended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left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right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4157" y="2038985"/>
                <a:ext cx="5337298" cy="4102374"/>
              </a:xfrm>
              <a:blipFill>
                <a:blip r:embed="rId6"/>
                <a:stretch>
                  <a:fillRect l="-16390" t="-79012" b="-8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545" y="4831079"/>
            <a:ext cx="1481575" cy="1356361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520C316C-D457-CA4A-906A-30FDBF03C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60" y="4739640"/>
            <a:ext cx="716278" cy="716278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3639CA79-4F9E-1E49-ADD8-EB85622C5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5880" y="4892040"/>
            <a:ext cx="716278" cy="7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2451</Words>
  <Application>Microsoft Macintosh PowerPoint</Application>
  <PresentationFormat>Widescreen</PresentationFormat>
  <Paragraphs>354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CS 440/ECE448 Lecture 31:  Q-Learning</vt:lpstr>
      <vt:lpstr>What we’ve learned so far</vt:lpstr>
      <vt:lpstr>Today: Q-Learning</vt:lpstr>
      <vt:lpstr>Bellman’s Equation</vt:lpstr>
      <vt:lpstr>The Quality of an Action</vt:lpstr>
      <vt:lpstr>The Quality of an Action</vt:lpstr>
      <vt:lpstr>The Quality of an Action</vt:lpstr>
      <vt:lpstr>The Q-function: recursive definition</vt:lpstr>
      <vt:lpstr>Example: Gridworld</vt:lpstr>
      <vt:lpstr>Gridworld: Utility of each state</vt:lpstr>
      <vt:lpstr>Gridworld: The Q-function</vt:lpstr>
      <vt:lpstr>Gridworld: Relationship between Q and U</vt:lpstr>
      <vt:lpstr>Today: Q-Learning</vt:lpstr>
      <vt:lpstr>Reinforcement learning: Key concepts</vt:lpstr>
      <vt:lpstr>Q-learning</vt:lpstr>
      <vt:lpstr>Q-learning: a slightly more practical version</vt:lpstr>
      <vt:lpstr>Q-learning</vt:lpstr>
      <vt:lpstr>TD learning</vt:lpstr>
      <vt:lpstr>TD learning</vt:lpstr>
      <vt:lpstr>TD learning</vt:lpstr>
      <vt:lpstr>Today: Q-Learning</vt:lpstr>
      <vt:lpstr>Exploration versus exploitation</vt:lpstr>
      <vt:lpstr>TD learning</vt:lpstr>
      <vt:lpstr>TD learning</vt:lpstr>
      <vt:lpstr>TD learning is an off-policy learning algorithm </vt:lpstr>
      <vt:lpstr>On-policy learning: SARSA</vt:lpstr>
      <vt:lpstr>On-policy learning: SARSA</vt:lpstr>
      <vt:lpstr>Today: Q-Learning</vt:lpstr>
      <vt:lpstr>Batch learning</vt:lpstr>
      <vt:lpstr>Batch learning</vt:lpstr>
      <vt:lpstr>Conclusions: Q-learning</vt:lpstr>
      <vt:lpstr>The robots of the world thank you for helping them find blue diamonds.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56</cp:revision>
  <cp:lastPrinted>2017-11-30T00:18:43Z</cp:lastPrinted>
  <dcterms:created xsi:type="dcterms:W3CDTF">2017-11-30T00:03:19Z</dcterms:created>
  <dcterms:modified xsi:type="dcterms:W3CDTF">2020-04-14T23:21:31Z</dcterms:modified>
</cp:coreProperties>
</file>