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89" r:id="rId5"/>
    <p:sldId id="259" r:id="rId6"/>
    <p:sldId id="290" r:id="rId7"/>
    <p:sldId id="292" r:id="rId8"/>
    <p:sldId id="291" r:id="rId9"/>
    <p:sldId id="293" r:id="rId10"/>
    <p:sldId id="268" r:id="rId11"/>
    <p:sldId id="294" r:id="rId12"/>
    <p:sldId id="269" r:id="rId13"/>
    <p:sldId id="297" r:id="rId14"/>
    <p:sldId id="298" r:id="rId15"/>
    <p:sldId id="299" r:id="rId16"/>
    <p:sldId id="300" r:id="rId17"/>
    <p:sldId id="301" r:id="rId18"/>
    <p:sldId id="302" r:id="rId19"/>
    <p:sldId id="304" r:id="rId20"/>
    <p:sldId id="305" r:id="rId21"/>
    <p:sldId id="295" r:id="rId22"/>
    <p:sldId id="271" r:id="rId23"/>
    <p:sldId id="306" r:id="rId24"/>
    <p:sldId id="307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58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24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3151AC-0615-4943-AE0B-811229176228}" type="datetimeFigureOut">
              <a:rPr lang="en-US" smtClean="0"/>
              <a:t>4/10/20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AF4C50-3313-49BD-A9B6-B38D40942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655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1482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See http://</a:t>
            </a:r>
            <a:r>
              <a:rPr lang="en-US" dirty="0" err="1"/>
              <a:t>en.wikipedia.org</a:t>
            </a:r>
            <a:r>
              <a:rPr lang="en-US" dirty="0"/>
              <a:t>/wiki/Reinforcement </a:t>
            </a:r>
            <a:r>
              <a:rPr lang="en-US"/>
              <a:t>for</a:t>
            </a:r>
            <a:r>
              <a:rPr lang="en-US" baseline="0"/>
              <a:t> discussion of</a:t>
            </a:r>
            <a:r>
              <a:rPr lang="en-US"/>
              <a:t> </a:t>
            </a:r>
            <a:r>
              <a:rPr lang="en-US" dirty="0"/>
              <a:t>reinforcement learning </a:t>
            </a:r>
            <a:r>
              <a:rPr lang="en-US"/>
              <a:t>in psychology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3664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4770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984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6286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0490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A2EA70-8A4C-40BF-A25E-4BD4BBF0DDA4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79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F46BF-3C10-40BE-B829-FD7866E0C20F}" type="datetimeFigureOut">
              <a:rPr lang="en-US" smtClean="0"/>
              <a:t>4/10/20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53B8A-EF6F-44F2-808D-86FCB742A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195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F46BF-3C10-40BE-B829-FD7866E0C20F}" type="datetimeFigureOut">
              <a:rPr lang="en-US" smtClean="0"/>
              <a:t>4/10/20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53B8A-EF6F-44F2-808D-86FCB742A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904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F46BF-3C10-40BE-B829-FD7866E0C20F}" type="datetimeFigureOut">
              <a:rPr lang="en-US" smtClean="0"/>
              <a:t>4/10/20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53B8A-EF6F-44F2-808D-86FCB742A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011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F46BF-3C10-40BE-B829-FD7866E0C20F}" type="datetimeFigureOut">
              <a:rPr lang="en-US" smtClean="0"/>
              <a:t>4/10/20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53B8A-EF6F-44F2-808D-86FCB742A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550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F46BF-3C10-40BE-B829-FD7866E0C20F}" type="datetimeFigureOut">
              <a:rPr lang="en-US" smtClean="0"/>
              <a:t>4/10/20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53B8A-EF6F-44F2-808D-86FCB742A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334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F46BF-3C10-40BE-B829-FD7866E0C20F}" type="datetimeFigureOut">
              <a:rPr lang="en-US" smtClean="0"/>
              <a:t>4/10/20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53B8A-EF6F-44F2-808D-86FCB742A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729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F46BF-3C10-40BE-B829-FD7866E0C20F}" type="datetimeFigureOut">
              <a:rPr lang="en-US" smtClean="0"/>
              <a:t>4/10/20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53B8A-EF6F-44F2-808D-86FCB742A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43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F46BF-3C10-40BE-B829-FD7866E0C20F}" type="datetimeFigureOut">
              <a:rPr lang="en-US" smtClean="0"/>
              <a:t>4/10/20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53B8A-EF6F-44F2-808D-86FCB742A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357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F46BF-3C10-40BE-B829-FD7866E0C20F}" type="datetimeFigureOut">
              <a:rPr lang="en-US" smtClean="0"/>
              <a:t>4/10/20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53B8A-EF6F-44F2-808D-86FCB742A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805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F46BF-3C10-40BE-B829-FD7866E0C20F}" type="datetimeFigureOut">
              <a:rPr lang="en-US" smtClean="0"/>
              <a:t>4/10/20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53B8A-EF6F-44F2-808D-86FCB742A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178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F46BF-3C10-40BE-B829-FD7866E0C20F}" type="datetimeFigureOut">
              <a:rPr lang="en-US" smtClean="0"/>
              <a:t>4/10/20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53B8A-EF6F-44F2-808D-86FCB742A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637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F46BF-3C10-40BE-B829-FD7866E0C20F}" type="datetimeFigureOut">
              <a:rPr lang="en-US" smtClean="0"/>
              <a:t>4/10/20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253B8A-EF6F-44F2-808D-86FCB742A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724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mc/articles/PMC4410143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en.wikipedia.org/wiki/Multi-armed_bandit#Approximate_solution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cromouseonline.com/2014/05/17/claude-shannon-made-micromouse-first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view/modelbasedrlatari/home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rxiv.org/abs/1903.00374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312.5602" TargetMode="External"/><Relationship Id="rId2" Type="http://schemas.openxmlformats.org/officeDocument/2006/relationships/hyperlink" Target="https://www.youtube.com/watch?v=cjpEIotvwFY&amp;feature=youtu.b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9843"/>
            <a:ext cx="9144000" cy="1529397"/>
          </a:xfrm>
        </p:spPr>
        <p:txBody>
          <a:bodyPr>
            <a:normAutofit fontScale="90000"/>
          </a:bodyPr>
          <a:lstStyle/>
          <a:p>
            <a:r>
              <a:rPr lang="en-US" dirty="0"/>
              <a:t>CS 440/ECE448 </a:t>
            </a:r>
            <a:r>
              <a:rPr lang="en-US"/>
              <a:t>Lecture 30: </a:t>
            </a:r>
            <a:r>
              <a:rPr lang="en-US" dirty="0"/>
              <a:t>Reinforcement Learning	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" y="1437958"/>
            <a:ext cx="5288280" cy="817562"/>
          </a:xfrm>
        </p:spPr>
        <p:txBody>
          <a:bodyPr>
            <a:normAutofit/>
          </a:bodyPr>
          <a:lstStyle/>
          <a:p>
            <a:pPr algn="l"/>
            <a:r>
              <a:rPr lang="en-US" sz="2000" dirty="0"/>
              <a:t>Mark Hasegawa-Johnson, 4/2020</a:t>
            </a:r>
          </a:p>
          <a:p>
            <a:pPr algn="l"/>
            <a:r>
              <a:rPr lang="en-US" sz="2000" dirty="0"/>
              <a:t>Including slides by Svetlana Lazebnik, 11/2016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0FE803-D88B-974B-82CF-AE0B995518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5" y="2583613"/>
            <a:ext cx="12175375" cy="241210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D03C57D-C614-BD43-B046-B09E529D9441}"/>
              </a:ext>
            </a:extLst>
          </p:cNvPr>
          <p:cNvSpPr txBox="1"/>
          <p:nvPr/>
        </p:nvSpPr>
        <p:spPr>
          <a:xfrm>
            <a:off x="1512916" y="4987642"/>
            <a:ext cx="10571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By Nicolas P. </a:t>
            </a:r>
            <a:r>
              <a:rPr lang="en-US" dirty="0" err="1"/>
              <a:t>Rougier</a:t>
            </a:r>
            <a:r>
              <a:rPr lang="en-US" dirty="0"/>
              <a:t> - Own work, CC BY-SA 3.0, https://</a:t>
            </a:r>
            <a:r>
              <a:rPr lang="en-US" dirty="0" err="1"/>
              <a:t>commons.wikimedia.org</a:t>
            </a:r>
            <a:r>
              <a:rPr lang="en-US" dirty="0"/>
              <a:t>/w/</a:t>
            </a:r>
            <a:r>
              <a:rPr lang="en-US" dirty="0" err="1"/>
              <a:t>index.php?curid</a:t>
            </a:r>
            <a:r>
              <a:rPr lang="en-US" dirty="0"/>
              <a:t>=29327040</a:t>
            </a:r>
          </a:p>
        </p:txBody>
      </p:sp>
    </p:spTree>
    <p:extLst>
      <p:ext uri="{BB962C8B-B14F-4D97-AF65-F5344CB8AC3E}">
        <p14:creationId xmlns:p14="http://schemas.microsoft.com/office/powerpoint/2010/main" val="12407404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Reinforcement learning strategies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Model-based</a:t>
            </a:r>
          </a:p>
          <a:p>
            <a:pPr lvl="1"/>
            <a:r>
              <a:rPr lang="en-US" dirty="0"/>
              <a:t>Learn the model of the MDP (transition probabilities and rewards) and try to solve the MDP concurrently</a:t>
            </a:r>
          </a:p>
          <a:p>
            <a:r>
              <a:rPr lang="en-US" b="1" dirty="0"/>
              <a:t>Model-free</a:t>
            </a:r>
          </a:p>
          <a:p>
            <a:pPr lvl="1"/>
            <a:r>
              <a:rPr lang="en-US" dirty="0"/>
              <a:t>Learn how to act without explicitly learning the transition probabilities </a:t>
            </a:r>
            <a:r>
              <a:rPr lang="en-US" dirty="0">
                <a:solidFill>
                  <a:srgbClr val="0000FF"/>
                </a:solidFill>
              </a:rPr>
              <a:t>P(s’ | s, a)</a:t>
            </a:r>
          </a:p>
          <a:p>
            <a:pPr lvl="1"/>
            <a:r>
              <a:rPr lang="en-US" b="1" dirty="0"/>
              <a:t>Q-learning:</a:t>
            </a:r>
            <a:r>
              <a:rPr lang="en-US" dirty="0"/>
              <a:t> learn an action-utility function </a:t>
            </a:r>
            <a:r>
              <a:rPr lang="en-US" dirty="0">
                <a:solidFill>
                  <a:srgbClr val="0000FF"/>
                </a:solidFill>
              </a:rPr>
              <a:t>Q(</a:t>
            </a:r>
            <a:r>
              <a:rPr lang="en-US" dirty="0" err="1">
                <a:solidFill>
                  <a:srgbClr val="0000FF"/>
                </a:solidFill>
              </a:rPr>
              <a:t>s,a</a:t>
            </a:r>
            <a:r>
              <a:rPr lang="en-US" dirty="0">
                <a:solidFill>
                  <a:srgbClr val="0000FF"/>
                </a:solidFill>
              </a:rPr>
              <a:t>)</a:t>
            </a:r>
            <a:r>
              <a:rPr lang="en-US" dirty="0"/>
              <a:t> that tells us the value of doing action </a:t>
            </a:r>
            <a:r>
              <a:rPr lang="en-US" dirty="0">
                <a:solidFill>
                  <a:srgbClr val="0000FF"/>
                </a:solidFill>
              </a:rPr>
              <a:t>a</a:t>
            </a:r>
            <a:r>
              <a:rPr lang="en-US" dirty="0"/>
              <a:t> in state </a:t>
            </a:r>
            <a:r>
              <a:rPr lang="en-US" dirty="0">
                <a:solidFill>
                  <a:srgbClr val="0000FF"/>
                </a:solidFill>
              </a:rPr>
              <a:t>s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36065"/>
            <a:ext cx="10515600" cy="4351338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Types of reinforcement learning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Model-free: keep track of the quality of each action in each state.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Model-based: try to learn P(s’|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s,a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) explicitly.</a:t>
            </a:r>
          </a:p>
          <a:p>
            <a:r>
              <a:rPr lang="en-US" dirty="0"/>
              <a:t>Model-based reinforcement learning</a:t>
            </a:r>
          </a:p>
          <a:p>
            <a:pPr lvl="1"/>
            <a:r>
              <a:rPr lang="en-US" dirty="0"/>
              <a:t>The observation -&gt; model -&gt; policy loop</a:t>
            </a:r>
          </a:p>
          <a:p>
            <a:r>
              <a:rPr lang="en-US" dirty="0"/>
              <a:t>Exploration versus Exploitation</a:t>
            </a:r>
          </a:p>
          <a:p>
            <a:pPr lvl="1"/>
            <a:r>
              <a:rPr lang="en-US" dirty="0"/>
              <a:t>Epsilon-greedy learning versus Epsilon-first learning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3725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" y="106680"/>
            <a:ext cx="9144000" cy="1143000"/>
          </a:xfrm>
        </p:spPr>
        <p:txBody>
          <a:bodyPr/>
          <a:lstStyle/>
          <a:p>
            <a:r>
              <a:rPr lang="en-US" dirty="0"/>
              <a:t>Model-based reinforcement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320" y="1143001"/>
            <a:ext cx="10241280" cy="18440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Basic idea: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Follow some initial policy, to guide your actions.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Try to learn P(s’|</a:t>
            </a:r>
            <a:r>
              <a:rPr lang="en-US" sz="2400" dirty="0" err="1"/>
              <a:t>s,a</a:t>
            </a:r>
            <a:r>
              <a:rPr lang="en-US" sz="2400" dirty="0"/>
              <a:t>) and R(s).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Use your estimated P(s’|</a:t>
            </a:r>
            <a:r>
              <a:rPr lang="en-US" sz="2400" dirty="0" err="1"/>
              <a:t>s,a</a:t>
            </a:r>
            <a:r>
              <a:rPr lang="en-US" sz="2400" dirty="0"/>
              <a:t>) and R(s) to decide on a new policy, and repeat.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BBA11-573A-7140-BA42-EB0C5DEE2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08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1. Follow some initial policy, to guide your actions  </a:t>
            </a:r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788DC233-D551-244D-A0C6-C7BF8F70AEA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519488" y="0"/>
            <a:ext cx="51514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5604" name="Picture 4">
            <a:extLst>
              <a:ext uri="{FF2B5EF4-FFF2-40B4-BE49-F238E27FC236}">
                <a16:creationId xmlns:a16="http://schemas.microsoft.com/office/drawing/2014/main" id="{DB0572EB-CE66-CD44-ABAC-596B82B53F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832" y="1659573"/>
            <a:ext cx="3377053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ECED5011-C992-D44A-944F-51E1D3ED8FBB}"/>
              </a:ext>
            </a:extLst>
          </p:cNvPr>
          <p:cNvSpPr txBox="1">
            <a:spLocks/>
          </p:cNvSpPr>
          <p:nvPr/>
        </p:nvSpPr>
        <p:spPr>
          <a:xfrm>
            <a:off x="1935480" y="1172846"/>
            <a:ext cx="3367405" cy="654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/>
              <a:t>Enter the maze…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68ACA02-C8F9-5841-A2ED-3CE77594416F}"/>
              </a:ext>
            </a:extLst>
          </p:cNvPr>
          <p:cNvSpPr/>
          <p:nvPr/>
        </p:nvSpPr>
        <p:spPr>
          <a:xfrm>
            <a:off x="0" y="1886635"/>
            <a:ext cx="1889760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dirty="0"/>
              <a:t>A view from inside a corn maze near Christchurch, New Zealand</a:t>
            </a:r>
          </a:p>
          <a:p>
            <a:pPr algn="r"/>
            <a:endParaRPr lang="en-US" dirty="0"/>
          </a:p>
          <a:p>
            <a:pPr algn="r"/>
            <a:r>
              <a:rPr lang="en-US" dirty="0"/>
              <a:t>By Hugho226 - Own work, CC0, https://</a:t>
            </a:r>
            <a:r>
              <a:rPr lang="en-US" dirty="0" err="1"/>
              <a:t>commons.wikimedia.org</a:t>
            </a:r>
            <a:r>
              <a:rPr lang="en-US" dirty="0"/>
              <a:t>/w/</a:t>
            </a:r>
            <a:r>
              <a:rPr lang="en-US" dirty="0" err="1"/>
              <a:t>index.php?curid</a:t>
            </a:r>
            <a:r>
              <a:rPr lang="en-US" dirty="0"/>
              <a:t>=30724285</a:t>
            </a:r>
          </a:p>
        </p:txBody>
      </p:sp>
    </p:spTree>
    <p:extLst>
      <p:ext uri="{BB962C8B-B14F-4D97-AF65-F5344CB8AC3E}">
        <p14:creationId xmlns:p14="http://schemas.microsoft.com/office/powerpoint/2010/main" val="39775736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BBA11-573A-7140-BA42-EB0C5DEE2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08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2. Try to learn P(s’|</a:t>
            </a:r>
            <a:r>
              <a:rPr lang="en-US" sz="4000" dirty="0" err="1"/>
              <a:t>s,a</a:t>
            </a:r>
            <a:r>
              <a:rPr lang="en-US" sz="4000" dirty="0"/>
              <a:t>) and R(s)</a:t>
            </a:r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788DC233-D551-244D-A0C6-C7BF8F70AEA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519488" y="0"/>
            <a:ext cx="51514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5604" name="Picture 4">
            <a:extLst>
              <a:ext uri="{FF2B5EF4-FFF2-40B4-BE49-F238E27FC236}">
                <a16:creationId xmlns:a16="http://schemas.microsoft.com/office/drawing/2014/main" id="{DB0572EB-CE66-CD44-ABAC-596B82B53F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832" y="1659573"/>
            <a:ext cx="3377053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ECED5011-C992-D44A-944F-51E1D3ED8FBB}"/>
              </a:ext>
            </a:extLst>
          </p:cNvPr>
          <p:cNvSpPr txBox="1">
            <a:spLocks/>
          </p:cNvSpPr>
          <p:nvPr/>
        </p:nvSpPr>
        <p:spPr>
          <a:xfrm>
            <a:off x="1935480" y="1172846"/>
            <a:ext cx="3367405" cy="654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/>
              <a:t>Enter the maze…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68ACA02-C8F9-5841-A2ED-3CE77594416F}"/>
              </a:ext>
            </a:extLst>
          </p:cNvPr>
          <p:cNvSpPr/>
          <p:nvPr/>
        </p:nvSpPr>
        <p:spPr>
          <a:xfrm>
            <a:off x="0" y="1886635"/>
            <a:ext cx="1889760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dirty="0"/>
              <a:t>A view from inside a corn maze near Christchurch, New Zealand</a:t>
            </a:r>
          </a:p>
          <a:p>
            <a:pPr algn="r"/>
            <a:endParaRPr lang="en-US" dirty="0"/>
          </a:p>
          <a:p>
            <a:pPr algn="r"/>
            <a:r>
              <a:rPr lang="en-US" dirty="0"/>
              <a:t>By Hugho226 - Own work, CC0, https://</a:t>
            </a:r>
            <a:r>
              <a:rPr lang="en-US" dirty="0" err="1"/>
              <a:t>commons.wikimedia.org</a:t>
            </a:r>
            <a:r>
              <a:rPr lang="en-US" dirty="0"/>
              <a:t>/w/</a:t>
            </a:r>
            <a:r>
              <a:rPr lang="en-US" dirty="0" err="1"/>
              <a:t>index.php?curid</a:t>
            </a:r>
            <a:r>
              <a:rPr lang="en-US" dirty="0"/>
              <a:t>=30724285</a:t>
            </a:r>
          </a:p>
        </p:txBody>
      </p:sp>
      <p:pic>
        <p:nvPicPr>
          <p:cNvPr id="26626" name="Picture 2">
            <a:extLst>
              <a:ext uri="{FF2B5EF4-FFF2-40B4-BE49-F238E27FC236}">
                <a16:creationId xmlns:a16="http://schemas.microsoft.com/office/drawing/2014/main" id="{ABA4B6D4-6E5B-D241-88BE-750CD2087B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9512" y="1659573"/>
            <a:ext cx="6522826" cy="435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3C616BF-200E-DB47-98EC-121D43F6D68A}"/>
              </a:ext>
            </a:extLst>
          </p:cNvPr>
          <p:cNvSpPr txBox="1">
            <a:spLocks/>
          </p:cNvSpPr>
          <p:nvPr/>
        </p:nvSpPr>
        <p:spPr>
          <a:xfrm>
            <a:off x="6126480" y="1172846"/>
            <a:ext cx="5302938" cy="654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/>
              <a:t>…update your map as you go…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D0C7579-D442-CD4A-B76A-4BB82284B0D2}"/>
              </a:ext>
            </a:extLst>
          </p:cNvPr>
          <p:cNvSpPr/>
          <p:nvPr/>
        </p:nvSpPr>
        <p:spPr>
          <a:xfrm>
            <a:off x="5425440" y="6074956"/>
            <a:ext cx="650689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By Philip Mitchell - http://</a:t>
            </a:r>
            <a:r>
              <a:rPr lang="en-US" sz="1400" dirty="0" err="1"/>
              <a:t>www.dwarvenforge.com</a:t>
            </a:r>
            <a:r>
              <a:rPr lang="en-US" sz="1400" dirty="0"/>
              <a:t>/</a:t>
            </a:r>
            <a:r>
              <a:rPr lang="en-US" sz="1400" dirty="0" err="1"/>
              <a:t>dwarvenforums</a:t>
            </a:r>
            <a:r>
              <a:rPr lang="en-US" sz="1400" dirty="0"/>
              <a:t>/</a:t>
            </a:r>
            <a:r>
              <a:rPr lang="en-US" sz="1400" dirty="0" err="1"/>
              <a:t>viewtopic.php?pid</a:t>
            </a:r>
            <a:r>
              <a:rPr lang="en-US" sz="1400" dirty="0"/>
              <a:t>=15595#p15595, CC BY-SA 3.0, https://</a:t>
            </a:r>
            <a:r>
              <a:rPr lang="en-US" sz="1400" dirty="0" err="1"/>
              <a:t>commons.wikimedia.org</a:t>
            </a:r>
            <a:r>
              <a:rPr lang="en-US" sz="1400" dirty="0"/>
              <a:t>/w/</a:t>
            </a:r>
            <a:r>
              <a:rPr lang="en-US" sz="1400" dirty="0" err="1"/>
              <a:t>index.php?curid</a:t>
            </a:r>
            <a:r>
              <a:rPr lang="en-US" sz="1400" dirty="0"/>
              <a:t>=1913429</a:t>
            </a:r>
          </a:p>
        </p:txBody>
      </p:sp>
    </p:spTree>
    <p:extLst>
      <p:ext uri="{BB962C8B-B14F-4D97-AF65-F5344CB8AC3E}">
        <p14:creationId xmlns:p14="http://schemas.microsoft.com/office/powerpoint/2010/main" val="41858609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BBA11-573A-7140-BA42-EB0C5DEE2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08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3. Update your policy</a:t>
            </a:r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788DC233-D551-244D-A0C6-C7BF8F70AEA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519488" y="0"/>
            <a:ext cx="51514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CED5011-C992-D44A-944F-51E1D3ED8FBB}"/>
              </a:ext>
            </a:extLst>
          </p:cNvPr>
          <p:cNvSpPr txBox="1">
            <a:spLocks/>
          </p:cNvSpPr>
          <p:nvPr/>
        </p:nvSpPr>
        <p:spPr>
          <a:xfrm>
            <a:off x="182880" y="1172846"/>
            <a:ext cx="4126547" cy="654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/>
              <a:t>…and be ready to act.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68ACA02-C8F9-5841-A2ED-3CE77594416F}"/>
              </a:ext>
            </a:extLst>
          </p:cNvPr>
          <p:cNvSpPr/>
          <p:nvPr/>
        </p:nvSpPr>
        <p:spPr>
          <a:xfrm>
            <a:off x="15239" y="6047155"/>
            <a:ext cx="530288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By Edward Burne-Jones - lgFxdQtUgyzs7Q at Google Cultural Institute, zoom level maximum, Public Domain, https://</a:t>
            </a:r>
            <a:r>
              <a:rPr lang="en-US" sz="1400" dirty="0" err="1"/>
              <a:t>commons.wikimedia.org</a:t>
            </a:r>
            <a:r>
              <a:rPr lang="en-US" sz="1400" dirty="0"/>
              <a:t>/w/</a:t>
            </a:r>
            <a:r>
              <a:rPr lang="en-US" sz="1400" dirty="0" err="1"/>
              <a:t>index.php?curid</a:t>
            </a:r>
            <a:r>
              <a:rPr lang="en-US" sz="1400" dirty="0"/>
              <a:t>=29661124</a:t>
            </a:r>
          </a:p>
        </p:txBody>
      </p:sp>
      <p:pic>
        <p:nvPicPr>
          <p:cNvPr id="26626" name="Picture 2">
            <a:extLst>
              <a:ext uri="{FF2B5EF4-FFF2-40B4-BE49-F238E27FC236}">
                <a16:creationId xmlns:a16="http://schemas.microsoft.com/office/drawing/2014/main" id="{ABA4B6D4-6E5B-D241-88BE-750CD2087B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9512" y="1659573"/>
            <a:ext cx="6522826" cy="435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3C616BF-200E-DB47-98EC-121D43F6D68A}"/>
              </a:ext>
            </a:extLst>
          </p:cNvPr>
          <p:cNvSpPr txBox="1">
            <a:spLocks/>
          </p:cNvSpPr>
          <p:nvPr/>
        </p:nvSpPr>
        <p:spPr>
          <a:xfrm>
            <a:off x="6126480" y="1172846"/>
            <a:ext cx="5302938" cy="654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/>
              <a:t>…update your map as you go…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D0C7579-D442-CD4A-B76A-4BB82284B0D2}"/>
              </a:ext>
            </a:extLst>
          </p:cNvPr>
          <p:cNvSpPr/>
          <p:nvPr/>
        </p:nvSpPr>
        <p:spPr>
          <a:xfrm>
            <a:off x="5425440" y="6074956"/>
            <a:ext cx="650689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By Philip Mitchell - http://</a:t>
            </a:r>
            <a:r>
              <a:rPr lang="en-US" sz="1400" dirty="0" err="1"/>
              <a:t>www.dwarvenforge.com</a:t>
            </a:r>
            <a:r>
              <a:rPr lang="en-US" sz="1400" dirty="0"/>
              <a:t>/</a:t>
            </a:r>
            <a:r>
              <a:rPr lang="en-US" sz="1400" dirty="0" err="1"/>
              <a:t>dwarvenforums</a:t>
            </a:r>
            <a:r>
              <a:rPr lang="en-US" sz="1400" dirty="0"/>
              <a:t>/</a:t>
            </a:r>
            <a:r>
              <a:rPr lang="en-US" sz="1400" dirty="0" err="1"/>
              <a:t>viewtopic.php?pid</a:t>
            </a:r>
            <a:r>
              <a:rPr lang="en-US" sz="1400" dirty="0"/>
              <a:t>=15595#p15595, CC BY-SA 3.0, https://</a:t>
            </a:r>
            <a:r>
              <a:rPr lang="en-US" sz="1400" dirty="0" err="1"/>
              <a:t>commons.wikimedia.org</a:t>
            </a:r>
            <a:r>
              <a:rPr lang="en-US" sz="1400" dirty="0"/>
              <a:t>/w/</a:t>
            </a:r>
            <a:r>
              <a:rPr lang="en-US" sz="1400" dirty="0" err="1"/>
              <a:t>index.php?curid</a:t>
            </a:r>
            <a:r>
              <a:rPr lang="en-US" sz="1400" dirty="0"/>
              <a:t>=1913429</a:t>
            </a:r>
          </a:p>
        </p:txBody>
      </p:sp>
      <p:pic>
        <p:nvPicPr>
          <p:cNvPr id="27650" name="Picture 2">
            <a:extLst>
              <a:ext uri="{FF2B5EF4-FFF2-40B4-BE49-F238E27FC236}">
                <a16:creationId xmlns:a16="http://schemas.microsoft.com/office/drawing/2014/main" id="{8846A089-BA2F-EE46-BCE4-17CEAD6F79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50" y="1672500"/>
            <a:ext cx="4170977" cy="4358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45222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BBA11-573A-7140-BA42-EB0C5DEE2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08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1. Follow some initial policy, to guide your actions  </a:t>
            </a:r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788DC233-D551-244D-A0C6-C7BF8F70AEA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519488" y="0"/>
            <a:ext cx="51514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5604" name="Picture 4">
            <a:extLst>
              <a:ext uri="{FF2B5EF4-FFF2-40B4-BE49-F238E27FC236}">
                <a16:creationId xmlns:a16="http://schemas.microsoft.com/office/drawing/2014/main" id="{DB0572EB-CE66-CD44-ABAC-596B82B53F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55" y="1023289"/>
            <a:ext cx="1614805" cy="2149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68ACA02-C8F9-5841-A2ED-3CE77594416F}"/>
              </a:ext>
            </a:extLst>
          </p:cNvPr>
          <p:cNvSpPr/>
          <p:nvPr/>
        </p:nvSpPr>
        <p:spPr>
          <a:xfrm>
            <a:off x="106680" y="3136315"/>
            <a:ext cx="18897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By Hugho226 - Own work, CC0, https://</a:t>
            </a:r>
            <a:r>
              <a:rPr lang="en-US" sz="1200" dirty="0" err="1"/>
              <a:t>commons.wikimedia.org</a:t>
            </a:r>
            <a:r>
              <a:rPr lang="en-US" sz="1200" dirty="0"/>
              <a:t>/w/</a:t>
            </a:r>
            <a:r>
              <a:rPr lang="en-US" sz="1200" dirty="0" err="1"/>
              <a:t>index.php?curid</a:t>
            </a:r>
            <a:r>
              <a:rPr lang="en-US" sz="1200" dirty="0"/>
              <a:t>=30724285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67A68B63-FF0F-6E4D-AF7C-7D1689C774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86000" y="1264921"/>
                <a:ext cx="8763000" cy="4983163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(for some sufficiently large value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):</a:t>
                </a:r>
              </a:p>
              <a:p>
                <a:r>
                  <a:rPr lang="en-US" dirty="0"/>
                  <a:t>Observe: find out what is your current state (s).</a:t>
                </a:r>
              </a:p>
              <a:p>
                <a:r>
                  <a:rPr lang="en-US" dirty="0"/>
                  <a:t>Act: use your current policy to choose an action (a).</a:t>
                </a:r>
              </a:p>
              <a:p>
                <a:r>
                  <a:rPr lang="en-US" dirty="0"/>
                  <a:t>Observe: see what state you move to (s’).</a:t>
                </a:r>
              </a:p>
              <a:p>
                <a:r>
                  <a:rPr lang="en-US" dirty="0"/>
                  <a:t>Observe: see what reward you receive (R).</a:t>
                </a:r>
              </a:p>
              <a:p>
                <a:pPr marL="0" indent="0">
                  <a:buNone/>
                </a:pPr>
                <a:r>
                  <a:rPr lang="en-US" dirty="0"/>
                  <a:t>If you finish the game within this many steps, start over, until you reach your desired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Keep a record of your (</a:t>
                </a:r>
                <a:r>
                  <a:rPr lang="en-US" dirty="0" err="1"/>
                  <a:t>s,a,s’,R</a:t>
                </a:r>
                <a:r>
                  <a:rPr lang="en-US" dirty="0"/>
                  <a:t>) tuples.  These are now your training database: </a:t>
                </a:r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𝒟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 dirty="0" err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 dirty="0" err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Sup>
                                <m:sSubSup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en-US" i="1" dirty="0" err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 dirty="0" err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 dirty="0" err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Sup>
                                <m:sSubSup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en-US" i="1" dirty="0" err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i="1" dirty="0" err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i="1" dirty="0" err="1"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i="1" dirty="0" err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67A68B63-FF0F-6E4D-AF7C-7D1689C774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0" y="1264921"/>
                <a:ext cx="8763000" cy="4983163"/>
              </a:xfrm>
              <a:blipFill>
                <a:blip r:embed="rId3"/>
                <a:stretch>
                  <a:fillRect l="-1594" t="-2799" r="-5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78426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BBA11-573A-7140-BA42-EB0C5DEE2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08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2. Try to learn P(s’|</a:t>
            </a:r>
            <a:r>
              <a:rPr lang="en-US" sz="4000" dirty="0" err="1"/>
              <a:t>s,a</a:t>
            </a:r>
            <a:r>
              <a:rPr lang="en-US" sz="4000" dirty="0"/>
              <a:t>) and R(s)</a:t>
            </a:r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788DC233-D551-244D-A0C6-C7BF8F70AEA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519488" y="0"/>
            <a:ext cx="51514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6626" name="Picture 2">
            <a:extLst>
              <a:ext uri="{FF2B5EF4-FFF2-40B4-BE49-F238E27FC236}">
                <a16:creationId xmlns:a16="http://schemas.microsoft.com/office/drawing/2014/main" id="{ABA4B6D4-6E5B-D241-88BE-750CD2087B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0720" y="89853"/>
            <a:ext cx="2483538" cy="1659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D0C7579-D442-CD4A-B76A-4BB82284B0D2}"/>
              </a:ext>
            </a:extLst>
          </p:cNvPr>
          <p:cNvSpPr/>
          <p:nvPr/>
        </p:nvSpPr>
        <p:spPr>
          <a:xfrm>
            <a:off x="9570720" y="1701076"/>
            <a:ext cx="24835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By Philip Mitchell - http://</a:t>
            </a:r>
            <a:r>
              <a:rPr lang="en-US" sz="1200" dirty="0" err="1"/>
              <a:t>www.dwarvenforge.com</a:t>
            </a:r>
            <a:r>
              <a:rPr lang="en-US" sz="1200" dirty="0"/>
              <a:t>/</a:t>
            </a:r>
            <a:r>
              <a:rPr lang="en-US" sz="1200" dirty="0" err="1"/>
              <a:t>dwarvenforums</a:t>
            </a:r>
            <a:r>
              <a:rPr lang="en-US" sz="1200" dirty="0"/>
              <a:t>/</a:t>
            </a:r>
            <a:r>
              <a:rPr lang="en-US" sz="1200" dirty="0" err="1"/>
              <a:t>viewtopic.php?pid</a:t>
            </a:r>
            <a:r>
              <a:rPr lang="en-US" sz="1200" dirty="0"/>
              <a:t>=15595#p15595, CC BY-SA 3.0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8F67CD1F-1078-F142-A6BA-E175FE30D38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18160" y="1310641"/>
                <a:ext cx="8763000" cy="49831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Just like Bayesian networks!  Use maximum likelihood parameter learning, possibly also with Laplace smoothing.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#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times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that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action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in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state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led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to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state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num>
                        <m:den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#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times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action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was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performed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in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state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that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was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received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when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you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were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in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state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are continuous-valued, you’ll have to estimate these using a neural network or some other parametric model.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8F67CD1F-1078-F142-A6BA-E175FE30D38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8160" y="1310641"/>
                <a:ext cx="8763000" cy="4983163"/>
              </a:xfrm>
              <a:blipFill>
                <a:blip r:embed="rId3"/>
                <a:stretch>
                  <a:fillRect l="-1447" t="-1777" r="-145" b="-10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85261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BBA11-573A-7140-BA42-EB0C5DEE2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08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3. Update your policy</a:t>
            </a:r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788DC233-D551-244D-A0C6-C7BF8F70AEA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519488" y="0"/>
            <a:ext cx="51514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68ACA02-C8F9-5841-A2ED-3CE77594416F}"/>
              </a:ext>
            </a:extLst>
          </p:cNvPr>
          <p:cNvSpPr/>
          <p:nvPr/>
        </p:nvSpPr>
        <p:spPr>
          <a:xfrm>
            <a:off x="243839" y="3212515"/>
            <a:ext cx="21910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By Edward Burne-Jones - lgFxdQtUgyzs7Q at Google Cultural Institute, zoom level maximum, Public Domain, https://</a:t>
            </a:r>
            <a:r>
              <a:rPr lang="en-US" sz="1200" dirty="0" err="1"/>
              <a:t>commons.wikimedia.org</a:t>
            </a:r>
            <a:r>
              <a:rPr lang="en-US" sz="1200" dirty="0"/>
              <a:t>/w/</a:t>
            </a:r>
            <a:r>
              <a:rPr lang="en-US" sz="1200" dirty="0" err="1"/>
              <a:t>index.php?curid</a:t>
            </a:r>
            <a:r>
              <a:rPr lang="en-US" sz="1200" dirty="0"/>
              <a:t>=29661124</a:t>
            </a:r>
          </a:p>
        </p:txBody>
      </p:sp>
      <p:pic>
        <p:nvPicPr>
          <p:cNvPr id="27650" name="Picture 2">
            <a:extLst>
              <a:ext uri="{FF2B5EF4-FFF2-40B4-BE49-F238E27FC236}">
                <a16:creationId xmlns:a16="http://schemas.microsoft.com/office/drawing/2014/main" id="{8846A089-BA2F-EE46-BCE4-17CEAD6F79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" y="1001940"/>
            <a:ext cx="2191067" cy="2289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29E9BDBB-AD67-EF47-B40F-76B82C5C989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956560" y="1310641"/>
                <a:ext cx="8763000" cy="49831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𝑈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As you know from last lecture, you’ll have to use value iteration or policy iteration to solve 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given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’|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29E9BDBB-AD67-EF47-B40F-76B82C5C989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956560" y="1310641"/>
                <a:ext cx="8763000" cy="4983163"/>
              </a:xfrm>
              <a:blipFill>
                <a:blip r:embed="rId3"/>
                <a:stretch>
                  <a:fillRect l="-1447" t="-309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34912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" y="106680"/>
            <a:ext cx="9144000" cy="1143000"/>
          </a:xfrm>
        </p:spPr>
        <p:txBody>
          <a:bodyPr/>
          <a:lstStyle/>
          <a:p>
            <a:r>
              <a:rPr lang="en-US" dirty="0"/>
              <a:t>Model-based reinforcement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320" y="1082041"/>
            <a:ext cx="10241280" cy="18440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Basic idea: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Follow some initial policy, to guide your actions.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Try to learn P(s’|</a:t>
            </a:r>
            <a:r>
              <a:rPr lang="en-US" sz="2400" dirty="0" err="1"/>
              <a:t>s,a</a:t>
            </a:r>
            <a:r>
              <a:rPr lang="en-US" sz="2400" dirty="0"/>
              <a:t>) and R(s).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Use your estimated P(s’|</a:t>
            </a:r>
            <a:r>
              <a:rPr lang="en-US" sz="2400" dirty="0" err="1"/>
              <a:t>s,a</a:t>
            </a:r>
            <a:r>
              <a:rPr lang="en-US" sz="2400" dirty="0"/>
              <a:t>) and R(s) to decide on a new policy, and repeat.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BDA6E9F-A40D-F644-82DB-5D7030B24E89}"/>
              </a:ext>
            </a:extLst>
          </p:cNvPr>
          <p:cNvSpPr txBox="1">
            <a:spLocks/>
          </p:cNvSpPr>
          <p:nvPr/>
        </p:nvSpPr>
        <p:spPr>
          <a:xfrm>
            <a:off x="1021080" y="2956561"/>
            <a:ext cx="10241280" cy="4724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Why does this fail?</a:t>
            </a:r>
          </a:p>
        </p:txBody>
      </p:sp>
    </p:spTree>
    <p:extLst>
      <p:ext uri="{BB962C8B-B14F-4D97-AF65-F5344CB8AC3E}">
        <p14:creationId xmlns:p14="http://schemas.microsoft.com/office/powerpoint/2010/main" val="1997721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152400"/>
            <a:ext cx="8458200" cy="715962"/>
          </a:xfrm>
        </p:spPr>
        <p:txBody>
          <a:bodyPr/>
          <a:lstStyle/>
          <a:p>
            <a:r>
              <a:rPr lang="en-US" dirty="0"/>
              <a:t>Reinforcement learning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52600" y="1143000"/>
                <a:ext cx="8686800" cy="5257800"/>
              </a:xfrm>
            </p:spPr>
            <p:txBody>
              <a:bodyPr/>
              <a:lstStyle/>
              <a:p>
                <a:r>
                  <a:rPr lang="en-US" sz="2400" b="1" dirty="0"/>
                  <a:t>Solving a known MDP</a:t>
                </a:r>
              </a:p>
              <a:p>
                <a:pPr lvl="1"/>
                <a:r>
                  <a:rPr lang="en-US" dirty="0"/>
                  <a:t>Given:</a:t>
                </a:r>
              </a:p>
              <a:p>
                <a:pPr lvl="2"/>
                <a:r>
                  <a:rPr lang="en-US" dirty="0"/>
                  <a:t>Transition model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’| </m:t>
                    </m:r>
                    <m:r>
                      <a:rPr 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rgbClr val="0000FF"/>
                  </a:solidFill>
                </a:endParaRPr>
              </a:p>
              <a:p>
                <a:pPr lvl="2"/>
                <a:r>
                  <a:rPr lang="en-US" dirty="0"/>
                  <a:t>Reward function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rgbClr val="0000FF"/>
                  </a:solidFill>
                </a:endParaRPr>
              </a:p>
              <a:p>
                <a:pPr lvl="1"/>
                <a:r>
                  <a:rPr lang="en-US" dirty="0"/>
                  <a:t>Find:</a:t>
                </a:r>
              </a:p>
              <a:p>
                <a:pPr lvl="2"/>
                <a:r>
                  <a:rPr lang="en-US" dirty="0"/>
                  <a:t>Policy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/>
                      </a:rPr>
                      <m:t>(</m:t>
                    </m:r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/>
                      </a:rPr>
                      <m:t>𝑠</m:t>
                    </m:r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sym typeface="Symbol"/>
                      </a:rPr>
                      <m:t>)</m:t>
                    </m:r>
                  </m:oMath>
                </a14:m>
                <a:endParaRPr lang="en-US" dirty="0">
                  <a:solidFill>
                    <a:srgbClr val="0000FF"/>
                  </a:solidFill>
                  <a:sym typeface="Symbol"/>
                </a:endParaRPr>
              </a:p>
              <a:p>
                <a:pPr lvl="2"/>
                <a:endParaRPr lang="en-US" dirty="0">
                  <a:solidFill>
                    <a:srgbClr val="0000FF"/>
                  </a:solidFill>
                  <a:sym typeface="Symbol"/>
                </a:endParaRPr>
              </a:p>
              <a:p>
                <a:r>
                  <a:rPr lang="en-US" sz="2400" b="1" dirty="0">
                    <a:sym typeface="Symbol"/>
                  </a:rPr>
                  <a:t>Reinforcement learning</a:t>
                </a:r>
              </a:p>
              <a:p>
                <a:pPr lvl="1"/>
                <a:r>
                  <a:rPr lang="en-US" dirty="0">
                    <a:sym typeface="Symbol"/>
                  </a:rPr>
                  <a:t>Transition model and reward function initially unknown</a:t>
                </a:r>
              </a:p>
              <a:p>
                <a:pPr lvl="1"/>
                <a:r>
                  <a:rPr lang="en-US" dirty="0">
                    <a:sym typeface="Symbol"/>
                  </a:rPr>
                  <a:t>Still need to find the right policy</a:t>
                </a:r>
              </a:p>
              <a:p>
                <a:pPr lvl="1"/>
                <a:r>
                  <a:rPr lang="en-US" dirty="0">
                    <a:sym typeface="Symbol"/>
                  </a:rPr>
                  <a:t>“Learn by doing”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52600" y="1143000"/>
                <a:ext cx="8686800" cy="5257800"/>
              </a:xfrm>
              <a:blipFill>
                <a:blip r:embed="rId3"/>
                <a:stretch>
                  <a:fillRect l="-876" t="-1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" y="106680"/>
            <a:ext cx="9144000" cy="1143000"/>
          </a:xfrm>
        </p:spPr>
        <p:txBody>
          <a:bodyPr/>
          <a:lstStyle/>
          <a:p>
            <a:r>
              <a:rPr lang="en-US" dirty="0"/>
              <a:t>Model-based reinforcement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320" y="1082041"/>
            <a:ext cx="10241280" cy="18440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Basic idea: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Follow some initial policy, to guide your actions.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Try to learn P(s’|</a:t>
            </a:r>
            <a:r>
              <a:rPr lang="en-US" sz="2400" dirty="0" err="1"/>
              <a:t>s,a</a:t>
            </a:r>
            <a:r>
              <a:rPr lang="en-US" sz="2400" dirty="0"/>
              <a:t>) and R(s).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Use your estimated P(s’|</a:t>
            </a:r>
            <a:r>
              <a:rPr lang="en-US" sz="2400" dirty="0" err="1"/>
              <a:t>s,a</a:t>
            </a:r>
            <a:r>
              <a:rPr lang="en-US" sz="2400" dirty="0"/>
              <a:t>) and R(s) to decide on a new policy, and repeat.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BDA6E9F-A40D-F644-82DB-5D7030B24E8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21080" y="2956561"/>
                <a:ext cx="10241280" cy="379475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Font typeface="Arial" panose="020B0604020202020204" pitchFamily="34" charset="0"/>
                  <a:buNone/>
                </a:pPr>
                <a:r>
                  <a:rPr lang="en-US" sz="2400" dirty="0"/>
                  <a:t>Why does this fail?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# 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times</m:t>
                          </m:r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that</m:t>
                          </m:r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action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in</m:t>
                          </m:r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state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led</m:t>
                          </m:r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to</m:t>
                          </m:r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state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′</m:t>
                          </m:r>
                        </m:num>
                        <m:den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# 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times</m:t>
                          </m:r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action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was</m:t>
                          </m:r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performed</m:t>
                          </m:r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in</m:t>
                          </m:r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state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  <a:p>
                <a:pPr marL="457200" indent="-457200">
                  <a:lnSpc>
                    <a:spcPct val="100000"/>
                  </a:lnSpc>
                  <a:buFont typeface="+mj-lt"/>
                  <a:buAutoNum type="arabicPeriod"/>
                </a:pPr>
                <a:r>
                  <a:rPr lang="en-US" sz="2400" dirty="0"/>
                  <a:t>If your current policy is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400" i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, then you will never perform action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/>
                  <a:t> in state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400" dirty="0"/>
                  <a:t> </a:t>
                </a:r>
              </a:p>
              <a:p>
                <a:pPr marL="457200" indent="-457200">
                  <a:lnSpc>
                    <a:spcPct val="100000"/>
                  </a:lnSpc>
                  <a:buFont typeface="+mj-lt"/>
                  <a:buAutoNum type="arabicPeriod"/>
                </a:pPr>
                <a:r>
                  <a:rPr lang="en-US" sz="2400" dirty="0"/>
                  <a:t>Therefore, your estimate 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/>
                  <a:t> will be completely uninformed.   You’ll probably think that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is uniform (every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400" dirty="0"/>
                  <a:t> is equally likely). </a:t>
                </a:r>
              </a:p>
              <a:p>
                <a:pPr marL="457200" indent="-457200">
                  <a:lnSpc>
                    <a:spcPct val="100000"/>
                  </a:lnSpc>
                  <a:buFont typeface="+mj-lt"/>
                  <a:buAutoNum type="arabicPeriod"/>
                </a:pPr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 leads to a good state more than half the time, then you will conclude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 is better than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/>
                  <a:t>.  So when you revise your policy in step 3, you will still choose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)=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.  …and the trap snaps shut behind you…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sz="2400" dirty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BDA6E9F-A40D-F644-82DB-5D7030B24E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1080" y="2956561"/>
                <a:ext cx="10241280" cy="3794759"/>
              </a:xfrm>
              <a:prstGeom prst="rect">
                <a:avLst/>
              </a:prstGeom>
              <a:blipFill>
                <a:blip r:embed="rId3"/>
                <a:stretch>
                  <a:fillRect l="-743" t="-1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D73969F-F9CA-C140-8316-890B6A848B0D}"/>
              </a:ext>
            </a:extLst>
          </p:cNvPr>
          <p:cNvSpPr txBox="1">
            <a:spLocks/>
          </p:cNvSpPr>
          <p:nvPr/>
        </p:nvSpPr>
        <p:spPr>
          <a:xfrm>
            <a:off x="1036320" y="4267201"/>
            <a:ext cx="10241280" cy="18440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003655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36065"/>
            <a:ext cx="10515600" cy="4351338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Types of reinforcement learning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Model-free: keep track of the quality of each action in each state.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Model-based: try to learn P(s’|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s,a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) explicitly.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Model-based reinforcement learning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The observation -&gt; model -&gt; policy loop</a:t>
            </a:r>
          </a:p>
          <a:p>
            <a:r>
              <a:rPr lang="en-US" dirty="0"/>
              <a:t>Exploration versus Exploitation</a:t>
            </a:r>
          </a:p>
          <a:p>
            <a:pPr lvl="1"/>
            <a:r>
              <a:rPr lang="en-US" dirty="0"/>
              <a:t>Epsilon-greedy learning versus Epsilon-first learning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689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dirty="0"/>
              <a:t>Exploration vs. Exploitation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4120" y="1099828"/>
            <a:ext cx="8106938" cy="5222913"/>
          </a:xfrm>
        </p:spPr>
        <p:txBody>
          <a:bodyPr>
            <a:normAutofit fontScale="92500" lnSpcReduction="10000"/>
          </a:bodyPr>
          <a:lstStyle/>
          <a:p>
            <a:r>
              <a:rPr lang="en-US" sz="2400" b="1" dirty="0"/>
              <a:t>Exploration:</a:t>
            </a:r>
            <a:r>
              <a:rPr lang="en-US" sz="2400" dirty="0"/>
              <a:t> take a new action with unknown consequences</a:t>
            </a:r>
          </a:p>
          <a:p>
            <a:pPr lvl="1"/>
            <a:r>
              <a:rPr lang="en-US" dirty="0"/>
              <a:t>Pros: </a:t>
            </a:r>
          </a:p>
          <a:p>
            <a:pPr lvl="2"/>
            <a:r>
              <a:rPr lang="en-US" dirty="0"/>
              <a:t>Get a more accurate model of the environment</a:t>
            </a:r>
          </a:p>
          <a:p>
            <a:pPr lvl="2"/>
            <a:r>
              <a:rPr lang="en-US" dirty="0"/>
              <a:t>Discover higher-reward states than the ones found so far</a:t>
            </a:r>
          </a:p>
          <a:p>
            <a:pPr lvl="1"/>
            <a:r>
              <a:rPr lang="en-US" dirty="0"/>
              <a:t>Cons: </a:t>
            </a:r>
          </a:p>
          <a:p>
            <a:pPr lvl="2"/>
            <a:r>
              <a:rPr lang="en-US" dirty="0"/>
              <a:t>When you’re exploring, you’re not maximizing your utility</a:t>
            </a:r>
          </a:p>
          <a:p>
            <a:pPr lvl="2"/>
            <a:r>
              <a:rPr lang="en-US" dirty="0"/>
              <a:t>Something bad might happen</a:t>
            </a:r>
          </a:p>
          <a:p>
            <a:r>
              <a:rPr lang="en-US" sz="2400" b="1" dirty="0"/>
              <a:t>Exploitation:</a:t>
            </a:r>
            <a:r>
              <a:rPr lang="en-US" sz="2400" dirty="0"/>
              <a:t> go with the best strategy found so far</a:t>
            </a:r>
          </a:p>
          <a:p>
            <a:pPr lvl="1"/>
            <a:r>
              <a:rPr lang="en-US" dirty="0"/>
              <a:t>Pros:</a:t>
            </a:r>
          </a:p>
          <a:p>
            <a:pPr lvl="2"/>
            <a:r>
              <a:rPr lang="en-US" dirty="0"/>
              <a:t>Maximize reward as reflected in the current utility estimates</a:t>
            </a:r>
          </a:p>
          <a:p>
            <a:pPr lvl="2"/>
            <a:r>
              <a:rPr lang="en-US" dirty="0"/>
              <a:t>Avoid bad stuff</a:t>
            </a:r>
          </a:p>
          <a:p>
            <a:pPr lvl="1"/>
            <a:r>
              <a:rPr lang="en-US" dirty="0"/>
              <a:t>Cons: </a:t>
            </a:r>
          </a:p>
          <a:p>
            <a:pPr lvl="2"/>
            <a:r>
              <a:rPr lang="en-US" dirty="0"/>
              <a:t>Might also prevent you from discovering the true optimal strategy</a:t>
            </a:r>
          </a:p>
          <a:p>
            <a:pPr lvl="2"/>
            <a:endParaRPr lang="en-US" dirty="0"/>
          </a:p>
          <a:p>
            <a:pPr marL="0" indent="0">
              <a:buNone/>
            </a:pPr>
            <a:r>
              <a:rPr lang="en-US" dirty="0"/>
              <a:t>“Search represents a core feature of cognition:” </a:t>
            </a:r>
            <a:r>
              <a:rPr lang="en-US" dirty="0">
                <a:hlinkClick r:id="rId3"/>
              </a:rPr>
              <a:t>Exploration versus exploitation in space, mind, and society</a:t>
            </a:r>
            <a:r>
              <a:rPr lang="en-US" dirty="0"/>
              <a:t>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72924-E366-704A-8425-FFECBBA7A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trade off exploration vs. exploitation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1BD590E-FE6D-084E-A768-B3BA72CA0ED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4840" y="1463040"/>
                <a:ext cx="10728960" cy="5212079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b="1" u="sng" dirty="0"/>
                  <a:t>Epsilon-first strategy</a:t>
                </a:r>
                <a:r>
                  <a:rPr lang="en-US" dirty="0"/>
                  <a:t>:  when you reach state s, check how many times you’ve tested each of its available actions.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US" b="1" u="sng" dirty="0"/>
                  <a:t>Explore for the first </a:t>
                </a:r>
                <a14:m>
                  <m:oMath xmlns:m="http://schemas.openxmlformats.org/officeDocument/2006/math">
                    <m:r>
                      <a:rPr lang="el-GR" b="1" i="1" u="sng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𝝐</m:t>
                    </m:r>
                    <m:r>
                      <a:rPr lang="en-US" b="1" i="1" u="sng" dirty="0">
                        <a:latin typeface="Cambria Math" panose="02040503050406030204" pitchFamily="18" charset="0"/>
                      </a:rPr>
                      <m:t>𝑵</m:t>
                    </m:r>
                  </m:oMath>
                </a14:m>
                <a:r>
                  <a:rPr lang="en-US" b="1" u="sng" dirty="0"/>
                  <a:t> trials</a:t>
                </a:r>
                <a:r>
                  <a:rPr lang="en-US" dirty="0"/>
                  <a:t>: If the least-explored action has been tested fewer than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ϵ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times, then perform that action.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US" b="1" u="sng" dirty="0"/>
                  <a:t>Exploit thereafter:</a:t>
                </a:r>
                <a:r>
                  <a:rPr lang="en-US" dirty="0"/>
                  <a:t> Once you’ve finished exploring, start exploiting (work to maximize your personal utility).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b="1" u="sng" dirty="0"/>
                  <a:t>Epsilon-greedy strategy</a:t>
                </a:r>
                <a:r>
                  <a:rPr lang="en-US" dirty="0"/>
                  <a:t>: in every state, every time, forever,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US" b="1" u="sng" dirty="0"/>
                  <a:t>Explore with probability </a:t>
                </a:r>
                <a14:m>
                  <m:oMath xmlns:m="http://schemas.openxmlformats.org/officeDocument/2006/math">
                    <m:r>
                      <a:rPr lang="el-GR" b="1" i="1" u="sng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𝝐</m:t>
                    </m:r>
                  </m:oMath>
                </a14:m>
                <a:r>
                  <a:rPr lang="en-US" dirty="0"/>
                  <a:t>: choose any action, uniformly at random.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US" b="1" u="sng" dirty="0"/>
                  <a:t>Exploit with probability </a:t>
                </a:r>
                <a14:m>
                  <m:oMath xmlns:m="http://schemas.openxmlformats.org/officeDocument/2006/math">
                    <m:r>
                      <a:rPr lang="en-US" b="1" i="0" u="sng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1" i="0" u="sng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en-US" b="1" i="0" u="sng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l-GR" b="1" i="1" u="sng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𝝐</m:t>
                    </m:r>
                    <m:r>
                      <a:rPr lang="en-US" b="1" i="1" u="sng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: choose the action with the highest expected utility, according to your current estimates.</a:t>
                </a:r>
              </a:p>
              <a:p>
                <a:pPr lvl="1">
                  <a:lnSpc>
                    <a:spcPct val="100000"/>
                  </a:lnSpc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1BD590E-FE6D-084E-A768-B3BA72CA0E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4840" y="1463040"/>
                <a:ext cx="10728960" cy="5212079"/>
              </a:xfrm>
              <a:blipFill>
                <a:blip r:embed="rId2"/>
                <a:stretch>
                  <a:fillRect l="-1064" t="-12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18220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72924-E366-704A-8425-FFECBBA7A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trade off exploration vs. exploitation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1BD590E-FE6D-084E-A768-B3BA72CA0ED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4840" y="1463040"/>
                <a:ext cx="10728960" cy="5212079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b="1" u="sng" dirty="0"/>
                  <a:t>Epsilon-first strategy</a:t>
                </a:r>
                <a:r>
                  <a:rPr lang="en-US" dirty="0"/>
                  <a:t>:  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US" dirty="0"/>
                  <a:t>Advantages: </a:t>
                </a:r>
              </a:p>
              <a:p>
                <a:pPr lvl="2"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el-GR" b="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  <m:r>
                      <a:rPr lang="en-US" b="0" i="1" dirty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can be chosen to guarantee that your model is correct w/pre-specified level of confidence. </a:t>
                </a:r>
              </a:p>
              <a:p>
                <a:pPr lvl="2">
                  <a:lnSpc>
                    <a:spcPct val="100000"/>
                  </a:lnSpc>
                </a:pPr>
                <a:r>
                  <a:rPr lang="en-US" dirty="0"/>
                  <a:t>After the first </a:t>
                </a:r>
                <a14:m>
                  <m:oMath xmlns:m="http://schemas.openxmlformats.org/officeDocument/2006/math">
                    <m:r>
                      <a:rPr lang="el-GR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trials, you are always getting best possible reward.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US" dirty="0"/>
                  <a:t>Disadvantages: </a:t>
                </a:r>
              </a:p>
              <a:p>
                <a:pPr lvl="2">
                  <a:lnSpc>
                    <a:spcPct val="100000"/>
                  </a:lnSpc>
                </a:pPr>
                <a:r>
                  <a:rPr lang="en-US" dirty="0"/>
                  <a:t>After the first </a:t>
                </a:r>
                <a14:m>
                  <m:oMath xmlns:m="http://schemas.openxmlformats.org/officeDocument/2006/math">
                    <m:r>
                      <a:rPr lang="el-G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trials, your model stops improving.  </a:t>
                </a:r>
              </a:p>
              <a:p>
                <a:pPr lvl="2">
                  <a:lnSpc>
                    <a:spcPct val="100000"/>
                  </a:lnSpc>
                </a:pPr>
                <a:r>
                  <a:rPr lang="en-US" dirty="0"/>
                  <a:t>If the world changes, you won’t know.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b="1" u="sng" dirty="0"/>
                  <a:t>Epsilon-greedy strategy</a:t>
                </a:r>
                <a:r>
                  <a:rPr lang="en-US" dirty="0"/>
                  <a:t>: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US" dirty="0"/>
                  <a:t>Advantages: </a:t>
                </a:r>
              </a:p>
              <a:p>
                <a:pPr lvl="2">
                  <a:lnSpc>
                    <a:spcPct val="100000"/>
                  </a:lnSpc>
                </a:pPr>
                <a:r>
                  <a:rPr lang="en-US" dirty="0"/>
                  <a:t>If the world is static, epsilon-greedy converges to the correct model.</a:t>
                </a:r>
              </a:p>
              <a:p>
                <a:pPr lvl="2">
                  <a:lnSpc>
                    <a:spcPct val="100000"/>
                  </a:lnSpc>
                </a:pPr>
                <a:r>
                  <a:rPr lang="en-US" dirty="0"/>
                  <a:t>If the world changes, you’ll find out.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US" dirty="0"/>
                  <a:t>Disadvantages:</a:t>
                </a:r>
              </a:p>
              <a:p>
                <a:pPr lvl="2">
                  <a:lnSpc>
                    <a:spcPct val="100000"/>
                  </a:lnSpc>
                </a:pPr>
                <a:r>
                  <a:rPr lang="en-US" dirty="0"/>
                  <a:t>Never, at any time, will you focus solely on maximizing your utility (exploiting).  You are always “wasting” </a:t>
                </a:r>
                <a14:m>
                  <m:oMath xmlns:m="http://schemas.openxmlformats.org/officeDocument/2006/math">
                    <m:r>
                      <a:rPr lang="el-G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/>
                  <a:t> of your time exploring.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dirty="0"/>
                  <a:t>There are dozens of other </a:t>
                </a:r>
                <a:r>
                  <a:rPr lang="en-US" dirty="0">
                    <a:hlinkClick r:id="rId2"/>
                  </a:rPr>
                  <a:t>ways you can balance exploration versus exploitation</a:t>
                </a:r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1BD590E-FE6D-084E-A768-B3BA72CA0E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4840" y="1463040"/>
                <a:ext cx="10728960" cy="5212079"/>
              </a:xfrm>
              <a:blipFill>
                <a:blip r:embed="rId3"/>
                <a:stretch>
                  <a:fillRect l="-827" t="-12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9501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Reinforcement learning: </a:t>
            </a:r>
            <a:br>
              <a:rPr lang="en-US" dirty="0"/>
            </a:br>
            <a:r>
              <a:rPr lang="en-US" dirty="0"/>
              <a:t>Basic scheme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 each time step:</a:t>
            </a:r>
          </a:p>
          <a:p>
            <a:r>
              <a:rPr lang="en-US" dirty="0"/>
              <a:t>Take some action</a:t>
            </a:r>
          </a:p>
          <a:p>
            <a:r>
              <a:rPr lang="en-US" dirty="0"/>
              <a:t>Observe the outcome of the action: successor state and reward</a:t>
            </a:r>
          </a:p>
          <a:p>
            <a:r>
              <a:rPr lang="en-US" dirty="0"/>
              <a:t>Update some internal representation of the environment and policy</a:t>
            </a:r>
          </a:p>
          <a:p>
            <a:r>
              <a:rPr lang="en-US" dirty="0"/>
              <a:t>If you reach a terminal state, just start over (each pass through the environment is called a </a:t>
            </a:r>
            <a:r>
              <a:rPr lang="en-US" i="1" dirty="0"/>
              <a:t>trial</a:t>
            </a:r>
            <a:r>
              <a:rPr lang="en-US" dirty="0"/>
              <a:t>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B99E0-C23E-A243-B27F-1EED26728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Theseus the Mouse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43824B-BA15-BE45-8C4D-F7154E5E87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040" y="1825625"/>
            <a:ext cx="6126480" cy="4351338"/>
          </a:xfrm>
        </p:spPr>
        <p:txBody>
          <a:bodyPr/>
          <a:lstStyle/>
          <a:p>
            <a:r>
              <a:rPr lang="en-US" dirty="0"/>
              <a:t>The study of reinforcement learning by machines goes back at least to 1950, when Claude Shannon built a robot mouse named “Theseus.”</a:t>
            </a:r>
          </a:p>
          <a:p>
            <a:r>
              <a:rPr lang="en-US" dirty="0"/>
              <a:t>Like his classical namesake, Theseus had to learn how to navigate a maze.</a:t>
            </a:r>
          </a:p>
          <a:p>
            <a:r>
              <a:rPr lang="en-US" dirty="0"/>
              <a:t>He learned by trial and error.</a:t>
            </a:r>
          </a:p>
          <a:p>
            <a:r>
              <a:rPr lang="en-US" dirty="0"/>
              <a:t>His reinforcement learning strategy permitted him to adapt to changes in the maze.</a:t>
            </a:r>
          </a:p>
        </p:txBody>
      </p:sp>
      <p:pic>
        <p:nvPicPr>
          <p:cNvPr id="21506" name="Picture 2">
            <a:extLst>
              <a:ext uri="{FF2B5EF4-FFF2-40B4-BE49-F238E27FC236}">
                <a16:creationId xmlns:a16="http://schemas.microsoft.com/office/drawing/2014/main" id="{5EADA302-634A-1C4C-8BF7-3F2D95FCDD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720" y="702310"/>
            <a:ext cx="2794000" cy="252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2D51505-E64B-3449-A3EB-99A656DAE6A0}"/>
              </a:ext>
            </a:extLst>
          </p:cNvPr>
          <p:cNvSpPr/>
          <p:nvPr/>
        </p:nvSpPr>
        <p:spPr>
          <a:xfrm>
            <a:off x="6598920" y="3254216"/>
            <a:ext cx="52273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Found at Bell Labs website, The photo was part of a press release, widely circulated in the public domain through news articles appearing in national newspapers and books. Its use in Wikipedia is therefore claimed under the Fair use guidelines., https://</a:t>
            </a:r>
            <a:r>
              <a:rPr lang="en-US" dirty="0" err="1"/>
              <a:t>en.wikipedia.org</a:t>
            </a:r>
            <a:r>
              <a:rPr lang="en-US" dirty="0"/>
              <a:t>/w/</a:t>
            </a:r>
            <a:r>
              <a:rPr lang="en-US" dirty="0" err="1"/>
              <a:t>index.php?curid</a:t>
            </a:r>
            <a:r>
              <a:rPr lang="en-US" dirty="0"/>
              <a:t>=4289542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6FB8C3B-8BD5-6843-994D-F671E6F265AE}"/>
              </a:ext>
            </a:extLst>
          </p:cNvPr>
          <p:cNvSpPr/>
          <p:nvPr/>
        </p:nvSpPr>
        <p:spPr>
          <a:xfrm>
            <a:off x="6614160" y="5204936"/>
            <a:ext cx="52273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For more information about Theseus, and for a great introduction to the goals of reinforcement learning in general (and the problem of exploration versus exploitation), I recommend </a:t>
            </a:r>
            <a:r>
              <a:rPr lang="en-US" dirty="0">
                <a:hlinkClick r:id="rId3"/>
              </a:rPr>
              <a:t>this video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03882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36065"/>
            <a:ext cx="10515600" cy="4351338"/>
          </a:xfrm>
        </p:spPr>
        <p:txBody>
          <a:bodyPr/>
          <a:lstStyle/>
          <a:p>
            <a:r>
              <a:rPr lang="en-US" dirty="0"/>
              <a:t>Types of reinforcement learning</a:t>
            </a:r>
          </a:p>
          <a:p>
            <a:pPr lvl="1"/>
            <a:r>
              <a:rPr lang="en-US" dirty="0"/>
              <a:t>Model-free: keep track of the quality of each action in each state.</a:t>
            </a:r>
          </a:p>
          <a:p>
            <a:pPr lvl="1"/>
            <a:r>
              <a:rPr lang="en-US" dirty="0"/>
              <a:t>Model-based: try to learn P(s’|</a:t>
            </a:r>
            <a:r>
              <a:rPr lang="en-US" dirty="0" err="1"/>
              <a:t>s,a</a:t>
            </a:r>
            <a:r>
              <a:rPr lang="en-US" dirty="0"/>
              <a:t>) explicitly.</a:t>
            </a:r>
          </a:p>
          <a:p>
            <a:r>
              <a:rPr lang="en-US" dirty="0"/>
              <a:t>Model-based reinforcement learning</a:t>
            </a:r>
          </a:p>
          <a:p>
            <a:pPr lvl="1"/>
            <a:r>
              <a:rPr lang="en-US" dirty="0"/>
              <a:t>The observation -&gt; model -&gt; policy loop</a:t>
            </a:r>
          </a:p>
          <a:p>
            <a:r>
              <a:rPr lang="en-US" dirty="0"/>
              <a:t>Exploration versus Exploitation</a:t>
            </a:r>
          </a:p>
          <a:p>
            <a:pPr lvl="1"/>
            <a:r>
              <a:rPr lang="en-US" dirty="0"/>
              <a:t>Epsilon-greedy learning versus Epsilon-first learning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5946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487C4-6433-D04C-BE0B-9A3AF09E4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Model-based reinforcement learning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701AF63-3FE6-E944-856F-13598F99FD3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Model-based reinforcement learning uses what’s sometimes called the observation -&gt; model -&gt; policy loop.</a:t>
                </a:r>
              </a:p>
              <a:p>
                <a:r>
                  <a:rPr lang="en-US" dirty="0"/>
                  <a:t>Test a few actions, and </a:t>
                </a:r>
                <a:r>
                  <a:rPr lang="en-US" b="1" u="sng" dirty="0"/>
                  <a:t>observe</a:t>
                </a:r>
                <a:r>
                  <a:rPr lang="en-US" dirty="0"/>
                  <a:t> the results</a:t>
                </a:r>
              </a:p>
              <a:p>
                <a:r>
                  <a:rPr lang="en-US" dirty="0"/>
                  <a:t>Based on those results, estimate a </a:t>
                </a:r>
                <a:r>
                  <a:rPr lang="en-US" b="1" u="sng" dirty="0"/>
                  <a:t>model</a:t>
                </a:r>
                <a:r>
                  <a:rPr lang="en-US" dirty="0"/>
                  <a:t>: a lookup table (or neural network estimate) of the transition probabilities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’|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and of the reward function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Based on the model, use value iteration or policy iteration to find an optimal </a:t>
                </a:r>
                <a:r>
                  <a:rPr lang="en-US" b="1" u="sng" dirty="0"/>
                  <a:t>policy</a:t>
                </a:r>
                <a:r>
                  <a:rPr lang="en-US" dirty="0"/>
                  <a:t>.</a:t>
                </a:r>
              </a:p>
              <a:p>
                <a:r>
                  <a:rPr lang="en-US" dirty="0"/>
                  <a:t>… and repeat this loop, as often as you can.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701AF63-3FE6-E944-856F-13598F99FD3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632" r="-1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07828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D417A-FD71-9045-9DE0-0A5F39716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model-based reinforcement learning: Playing classic Atari video games</a:t>
            </a:r>
          </a:p>
        </p:txBody>
      </p:sp>
      <p:pic>
        <p:nvPicPr>
          <p:cNvPr id="22530" name="Picture 2">
            <a:extLst>
              <a:ext uri="{FF2B5EF4-FFF2-40B4-BE49-F238E27FC236}">
                <a16:creationId xmlns:a16="http://schemas.microsoft.com/office/drawing/2014/main" id="{D76C8EC9-E7C6-C44D-B1F7-EC06C7029B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30" y="1908810"/>
            <a:ext cx="4889500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B54DC2B-AB2C-9C45-AA08-FFCF9F9CE794}"/>
              </a:ext>
            </a:extLst>
          </p:cNvPr>
          <p:cNvSpPr/>
          <p:nvPr/>
        </p:nvSpPr>
        <p:spPr>
          <a:xfrm>
            <a:off x="5577840" y="1836896"/>
            <a:ext cx="6096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="1" u="sng" dirty="0"/>
              <a:t>Model-Based Reinforcement Learning for Atari</a:t>
            </a:r>
            <a:r>
              <a:rPr lang="en-US" sz="2800" b="1" dirty="0"/>
              <a:t>   </a:t>
            </a:r>
            <a:r>
              <a:rPr lang="en-US" dirty="0"/>
              <a:t>(Kaiser, </a:t>
            </a:r>
            <a:r>
              <a:rPr lang="en-US" dirty="0" err="1"/>
              <a:t>Babaeizadeh</a:t>
            </a:r>
            <a:r>
              <a:rPr lang="en-US" dirty="0"/>
              <a:t>, Milos, </a:t>
            </a:r>
            <a:r>
              <a:rPr lang="en-US" dirty="0" err="1"/>
              <a:t>Osinski</a:t>
            </a:r>
            <a:r>
              <a:rPr lang="en-US" dirty="0"/>
              <a:t>, Campbell, </a:t>
            </a:r>
            <a:r>
              <a:rPr lang="en-US" dirty="0" err="1"/>
              <a:t>Czechowski</a:t>
            </a:r>
            <a:r>
              <a:rPr lang="en-US" dirty="0"/>
              <a:t>, Erhan, Finn, </a:t>
            </a:r>
            <a:r>
              <a:rPr lang="en-US" dirty="0" err="1"/>
              <a:t>Kozakowski</a:t>
            </a:r>
            <a:r>
              <a:rPr lang="en-US" dirty="0"/>
              <a:t>, Levine, Mohiuddin, </a:t>
            </a:r>
            <a:r>
              <a:rPr lang="en-US" dirty="0" err="1"/>
              <a:t>Sepassi</a:t>
            </a:r>
            <a:r>
              <a:rPr lang="en-US" dirty="0"/>
              <a:t>, Tucker, and </a:t>
            </a:r>
            <a:r>
              <a:rPr lang="en-US" dirty="0" err="1"/>
              <a:t>Michalewski</a:t>
            </a:r>
            <a:r>
              <a:rPr lang="en-US" dirty="0"/>
              <a:t>)</a:t>
            </a:r>
          </a:p>
          <a:p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Blog and videos: </a:t>
            </a:r>
            <a:r>
              <a:rPr lang="en-US" sz="2800" dirty="0">
                <a:hlinkClick r:id="rId3"/>
              </a:rPr>
              <a:t>https://sites.google.com/view/modelbasedrlatari/home</a:t>
            </a: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Article: </a:t>
            </a:r>
            <a:r>
              <a:rPr lang="en-US" sz="2800" dirty="0">
                <a:hlinkClick r:id="rId4"/>
              </a:rPr>
              <a:t>https://</a:t>
            </a:r>
            <a:r>
              <a:rPr lang="en-US" sz="2800" dirty="0" err="1">
                <a:hlinkClick r:id="rId4"/>
              </a:rPr>
              <a:t>arxiv.org</a:t>
            </a:r>
            <a:r>
              <a:rPr lang="en-US" sz="2800" dirty="0">
                <a:hlinkClick r:id="rId4"/>
              </a:rPr>
              <a:t>/abs/1903.00374</a:t>
            </a:r>
            <a:endParaRPr lang="en-US" sz="28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754421B-C099-7E4D-BF45-86A15E5446A0}"/>
              </a:ext>
            </a:extLst>
          </p:cNvPr>
          <p:cNvSpPr/>
          <p:nvPr/>
        </p:nvSpPr>
        <p:spPr>
          <a:xfrm>
            <a:off x="304800" y="5269915"/>
            <a:ext cx="491363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Screenshot of the video game “Freeway,” copyright Activision.  Reproduced here under the terms of fair use enumerated at https://</a:t>
            </a:r>
            <a:r>
              <a:rPr lang="en-US" sz="1600" dirty="0" err="1"/>
              <a:t>en.wikipedia.org</a:t>
            </a:r>
            <a:r>
              <a:rPr lang="en-US" sz="1600" dirty="0"/>
              <a:t>/w/</a:t>
            </a:r>
            <a:r>
              <a:rPr lang="en-US" sz="1600" dirty="0" err="1"/>
              <a:t>index.php?curid</a:t>
            </a:r>
            <a:r>
              <a:rPr lang="en-US" sz="1600" dirty="0"/>
              <a:t>=56419703</a:t>
            </a:r>
          </a:p>
        </p:txBody>
      </p:sp>
    </p:spTree>
    <p:extLst>
      <p:ext uri="{BB962C8B-B14F-4D97-AF65-F5344CB8AC3E}">
        <p14:creationId xmlns:p14="http://schemas.microsoft.com/office/powerpoint/2010/main" val="22000714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487C4-6433-D04C-BE0B-9A3AF09E4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Model-free reinforcement learning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701AF63-3FE6-E944-856F-13598F99FD3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 model-free reinforcement learning, we never try to explicitly learn what the world is like 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’|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).</a:t>
                </a:r>
              </a:p>
              <a:p>
                <a:r>
                  <a:rPr lang="en-US" dirty="0"/>
                  <a:t>Instead, we keep track of a simple lookup table:</a:t>
                </a:r>
              </a:p>
              <a:p>
                <a:pPr lvl="1"/>
                <a:r>
                  <a:rPr lang="en-US" dirty="0"/>
                  <a:t>In state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, if I perform action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, what will be my expected utility?</a:t>
                </a:r>
              </a:p>
              <a:p>
                <a:pPr lvl="1"/>
                <a:r>
                  <a:rPr lang="en-US" dirty="0"/>
                  <a:t>This is called the “quality” of action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in state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If the states and actions are discrete,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can be a lookup table.  If not,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can be a function learned by a neural network.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701AF63-3FE6-E944-856F-13598F99FD3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632" r="-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24530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D417A-FD71-9045-9DE0-0A5F39716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model-free reinforcement learning: Playing classic Atari video games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B54DC2B-AB2C-9C45-AA08-FFCF9F9CE794}"/>
              </a:ext>
            </a:extLst>
          </p:cNvPr>
          <p:cNvSpPr/>
          <p:nvPr/>
        </p:nvSpPr>
        <p:spPr>
          <a:xfrm>
            <a:off x="5577840" y="1836896"/>
            <a:ext cx="6096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="1" u="sng" dirty="0"/>
              <a:t>Playing Atari with Deep Reinforcement Learning</a:t>
            </a:r>
            <a:r>
              <a:rPr lang="en-US" sz="2800" b="1" dirty="0"/>
              <a:t>   </a:t>
            </a:r>
            <a:r>
              <a:rPr lang="en-US" dirty="0"/>
              <a:t>(</a:t>
            </a:r>
            <a:r>
              <a:rPr lang="en-US" dirty="0" err="1"/>
              <a:t>Mnih</a:t>
            </a:r>
            <a:r>
              <a:rPr lang="en-US" dirty="0"/>
              <a:t>, </a:t>
            </a:r>
            <a:r>
              <a:rPr lang="en-US" dirty="0" err="1"/>
              <a:t>Kavukcuoglu</a:t>
            </a:r>
            <a:r>
              <a:rPr lang="en-US" dirty="0"/>
              <a:t>, Silver, Graves, </a:t>
            </a:r>
            <a:r>
              <a:rPr lang="en-US" dirty="0" err="1"/>
              <a:t>Antonoglou</a:t>
            </a:r>
            <a:r>
              <a:rPr lang="en-US" dirty="0"/>
              <a:t>, </a:t>
            </a:r>
            <a:r>
              <a:rPr lang="en-US" dirty="0" err="1"/>
              <a:t>Wierstra</a:t>
            </a:r>
            <a:r>
              <a:rPr lang="en-US" dirty="0"/>
              <a:t>, and </a:t>
            </a:r>
            <a:r>
              <a:rPr lang="en-US" dirty="0" err="1"/>
              <a:t>Riedmiller</a:t>
            </a:r>
            <a:r>
              <a:rPr lang="en-US" dirty="0"/>
              <a:t>)</a:t>
            </a:r>
          </a:p>
          <a:p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Video: </a:t>
            </a:r>
            <a:r>
              <a:rPr lang="en-US" sz="2800" dirty="0">
                <a:hlinkClick r:id="rId2"/>
              </a:rPr>
              <a:t>https://www.youtube.com/watch?v=cjpEIotvwFY&amp;feature=youtu.be</a:t>
            </a: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Article: </a:t>
            </a:r>
            <a:r>
              <a:rPr lang="en-US" sz="2800" dirty="0">
                <a:hlinkClick r:id="rId3"/>
              </a:rPr>
              <a:t>https://</a:t>
            </a:r>
            <a:r>
              <a:rPr lang="en-US" sz="2800" dirty="0" err="1">
                <a:hlinkClick r:id="rId3"/>
              </a:rPr>
              <a:t>arxiv.org</a:t>
            </a:r>
            <a:r>
              <a:rPr lang="en-US" sz="2800" dirty="0">
                <a:hlinkClick r:id="rId3"/>
              </a:rPr>
              <a:t>/abs/1312.5602</a:t>
            </a:r>
            <a:endParaRPr lang="en-US" sz="28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754421B-C099-7E4D-BF45-86A15E5446A0}"/>
              </a:ext>
            </a:extLst>
          </p:cNvPr>
          <p:cNvSpPr/>
          <p:nvPr/>
        </p:nvSpPr>
        <p:spPr>
          <a:xfrm>
            <a:off x="304800" y="5269915"/>
            <a:ext cx="491363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Screenshot of the video game “Breakout,” copyright Activision.  Reproduced here under the terms of fair use enumerated at https://</a:t>
            </a:r>
            <a:r>
              <a:rPr lang="en-US" sz="1600" dirty="0" err="1"/>
              <a:t>en.wikipedia.org</a:t>
            </a:r>
            <a:r>
              <a:rPr lang="en-US" sz="1600" dirty="0"/>
              <a:t>/w/</a:t>
            </a:r>
            <a:r>
              <a:rPr lang="en-US" sz="1600" dirty="0" err="1"/>
              <a:t>index.php?curid</a:t>
            </a:r>
            <a:r>
              <a:rPr lang="en-US" sz="1600" dirty="0"/>
              <a:t>=52132637</a:t>
            </a:r>
          </a:p>
        </p:txBody>
      </p:sp>
      <p:pic>
        <p:nvPicPr>
          <p:cNvPr id="23556" name="Picture 4">
            <a:extLst>
              <a:ext uri="{FF2B5EF4-FFF2-40B4-BE49-F238E27FC236}">
                <a16:creationId xmlns:a16="http://schemas.microsoft.com/office/drawing/2014/main" id="{4F441206-BDA3-CC45-9404-497C56D31E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02" y="2143175"/>
            <a:ext cx="4776628" cy="3145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91762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1118</TotalTime>
  <Words>2240</Words>
  <Application>Microsoft Macintosh PowerPoint</Application>
  <PresentationFormat>Widescreen</PresentationFormat>
  <Paragraphs>194</Paragraphs>
  <Slides>24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Cambria Math</vt:lpstr>
      <vt:lpstr>Office Theme</vt:lpstr>
      <vt:lpstr>CS 440/ECE448 Lecture 30: Reinforcement Learning </vt:lpstr>
      <vt:lpstr>Reinforcement learning</vt:lpstr>
      <vt:lpstr>Reinforcement learning:  Basic scheme</vt:lpstr>
      <vt:lpstr>Theseus the Mouse</vt:lpstr>
      <vt:lpstr>Outline</vt:lpstr>
      <vt:lpstr>Model-based reinforcement learning</vt:lpstr>
      <vt:lpstr>Example of model-based reinforcement learning: Playing classic Atari video games</vt:lpstr>
      <vt:lpstr>Model-free reinforcement learning</vt:lpstr>
      <vt:lpstr>Example of model-free reinforcement learning: Playing classic Atari video games</vt:lpstr>
      <vt:lpstr>Reinforcement learning strategies</vt:lpstr>
      <vt:lpstr>Outline</vt:lpstr>
      <vt:lpstr>Model-based reinforcement learning</vt:lpstr>
      <vt:lpstr>1. Follow some initial policy, to guide your actions  </vt:lpstr>
      <vt:lpstr>2. Try to learn P(s’|s,a) and R(s)</vt:lpstr>
      <vt:lpstr>3. Update your policy</vt:lpstr>
      <vt:lpstr>1. Follow some initial policy, to guide your actions  </vt:lpstr>
      <vt:lpstr>2. Try to learn P(s’|s,a) and R(s)</vt:lpstr>
      <vt:lpstr>3. Update your policy</vt:lpstr>
      <vt:lpstr>Model-based reinforcement learning</vt:lpstr>
      <vt:lpstr>Model-based reinforcement learning</vt:lpstr>
      <vt:lpstr>Outline</vt:lpstr>
      <vt:lpstr>Exploration vs. Exploitation</vt:lpstr>
      <vt:lpstr>How to trade off exploration vs. exploitation</vt:lpstr>
      <vt:lpstr>How to trade off exploration vs. exploitation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440/ECE448 Lecture 26: Reinforcement Learning</dc:title>
  <dc:creator>Mark Hasegawa-Johnson</dc:creator>
  <cp:lastModifiedBy>Hasegawa-Johnson, Mark Allan</cp:lastModifiedBy>
  <cp:revision>29</cp:revision>
  <cp:lastPrinted>2017-11-30T00:18:43Z</cp:lastPrinted>
  <dcterms:created xsi:type="dcterms:W3CDTF">2017-11-30T00:03:19Z</dcterms:created>
  <dcterms:modified xsi:type="dcterms:W3CDTF">2020-04-10T17:40:04Z</dcterms:modified>
</cp:coreProperties>
</file>