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48" r:id="rId4"/>
    <p:sldId id="315" r:id="rId5"/>
    <p:sldId id="350" r:id="rId6"/>
    <p:sldId id="351" r:id="rId7"/>
    <p:sldId id="349" r:id="rId8"/>
    <p:sldId id="352" r:id="rId9"/>
    <p:sldId id="354" r:id="rId10"/>
    <p:sldId id="355" r:id="rId11"/>
    <p:sldId id="356" r:id="rId12"/>
    <p:sldId id="357" r:id="rId13"/>
    <p:sldId id="362" r:id="rId14"/>
    <p:sldId id="360" r:id="rId15"/>
    <p:sldId id="361" r:id="rId16"/>
    <p:sldId id="275" r:id="rId17"/>
    <p:sldId id="279" r:id="rId18"/>
    <p:sldId id="280" r:id="rId19"/>
    <p:sldId id="363" r:id="rId20"/>
    <p:sldId id="364" r:id="rId21"/>
    <p:sldId id="325" r:id="rId22"/>
    <p:sldId id="326" r:id="rId23"/>
    <p:sldId id="327" r:id="rId24"/>
    <p:sldId id="328" r:id="rId25"/>
    <p:sldId id="329" r:id="rId26"/>
    <p:sldId id="331" r:id="rId27"/>
    <p:sldId id="365" r:id="rId28"/>
    <p:sldId id="366" r:id="rId29"/>
    <p:sldId id="367" r:id="rId30"/>
    <p:sldId id="368" r:id="rId31"/>
    <p:sldId id="376" r:id="rId32"/>
    <p:sldId id="371" r:id="rId33"/>
    <p:sldId id="372" r:id="rId34"/>
    <p:sldId id="373" r:id="rId35"/>
    <p:sldId id="377" r:id="rId36"/>
    <p:sldId id="37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73"/>
  </p:normalViewPr>
  <p:slideViewPr>
    <p:cSldViewPr snapToGrid="0" snapToObjects="1" showGuides="1">
      <p:cViewPr varScale="1">
        <p:scale>
          <a:sx n="107" d="100"/>
          <a:sy n="107" d="100"/>
        </p:scale>
        <p:origin x="7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9A0C2-F9D1-BD43-A358-BE5FE610CE70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92F31-5EE4-DA41-9215-EC552F25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0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3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9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7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58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3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13B6-B49C-3040-8DBD-5FBEA65AB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0E37DB-CFB9-E443-A339-662BD760C1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5E8E8-E9E5-1D48-ADE2-FDAB8352E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14380-6C8C-AA43-AD26-0962847CF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4CE3D-F06F-C74A-836A-66108E99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84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3911-037A-CE40-BD50-8B66F759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5F99F-526C-3A47-A054-9204A5522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82F3D-6B34-2E46-9032-CAFD7497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2CCE-78EC-0D46-9613-5DE4F169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AC2C1-B176-9D41-8355-1F6C123B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52AFA-748F-4D49-949C-06678E14E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68862-28C6-C940-868B-997A14B84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FBE68-FCB7-FE40-9717-5DA40734F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97265-A28A-FC47-B589-03FCC32B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8FB8C-7F11-9643-9330-2CBF6D5B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7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0DA81-4C80-CE4C-8E72-8A1F8252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BE67-E9CC-C94D-A07E-0B1370834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4B881-3F75-9C41-ABE4-51378BC1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0CEFE-D4B7-DA48-A807-32C4472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6CBBE-7FC1-D84C-B18E-6C5F9BF07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8044-AD1A-704F-81A5-033CA13F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0DBCC-8E79-5A42-BF91-0EBB52E37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7195C-D5C2-6545-8C52-A360745B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C332-235E-A846-93EF-E656BFAD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D729-B55E-094F-8145-5D979E82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2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E9864-C1CA-A542-87D0-C9920FBA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D6FA2-B013-964E-8BCD-6BA113787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FA1CB-E76C-E74E-AAF7-13781A87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1DC16-D333-AD49-A496-F158B9AD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3619F-DEAB-8045-9AFF-D5190CFA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534D5-1834-E34E-8E40-DCDC4C311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97DA3-EF45-AE4B-9ACC-269314FD7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1435-B851-BD44-8BF7-A1E0F332E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F767E-AA80-1C42-9DDB-A1631C836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E0E30-98F5-9047-BD70-658EF4DAC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D1F96-9F66-B849-A90C-F78E99F1B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30DDAD-2477-0C4E-BC95-7634B87C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D63B1-007C-9A40-B4FA-BE4DAAEE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1989C-BC28-3849-A881-18DF0E65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9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A81E-9B68-284F-9FF4-244ED07F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9E6E25-4A15-6041-A704-BDA3D3A6B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8D44C-1A22-BD46-891A-7F249EF4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766B9-9256-7B4E-BB91-DD6BD31A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7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B499E-B7A3-334B-A1A6-9F4EAFC11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EE0CB3-9E95-154F-8BA8-19D8B37A1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D1BC4-D5A3-BD42-B6CB-F30F3967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01B4-468A-4543-8F79-F3A84B42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6D5EC-EE8E-8A4F-99C7-322F21662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A539B-77EA-F640-AE5A-1A6B0EB2E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4F370-D829-DA4E-BB1B-49A061EB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8D8A1-27CB-A849-8F24-E66E2BA1A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A57F7-FBC8-F44A-9B57-BB3C42D97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0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3E02-CFE3-1C42-AA79-A3599AA9A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63ED35-EA1C-CA4D-A6CC-5F877B09D7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4838A-EB8D-5E4A-8932-3DBC99CB4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F79FB-BFDD-2C48-8F99-E52F77D8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F3BC3-EBB3-8840-B166-21CA46E6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D31E-FD83-B944-99D3-9298965B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76E06-712B-AB40-9DB3-ADBC22DE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7AB3B4-2A0E-DE40-B6A0-37E4A7654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B665F-CEC9-ED46-B731-FA10B833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6854F-FBEA-0849-BF84-3515764A987A}" type="datetimeFigureOut">
              <a:rPr lang="en-US" smtClean="0"/>
              <a:t>4/8/20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75AB5-67A8-4240-94A7-AF2071BF2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83E4D-B9E5-314A-A582-F3ABE60BD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A3F54-C0AB-6446-936C-D5999C1D5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0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3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1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CB2F3-F2FA-C34A-874F-28AEDB106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28" y="-1"/>
            <a:ext cx="12155642" cy="936484"/>
          </a:xfrm>
        </p:spPr>
        <p:txBody>
          <a:bodyPr>
            <a:normAutofit/>
          </a:bodyPr>
          <a:lstStyle/>
          <a:p>
            <a:r>
              <a:rPr lang="en-US" dirty="0"/>
              <a:t>Multi-Class Linear Classifiers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B5033-03D5-4143-A9C0-7642DAF55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9119" y="853538"/>
            <a:ext cx="5476856" cy="5232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Mark Hasegawa-Johnson, 4/2/2020. CC-BY 4.0: You are free to share and adapt these slides if you cite the original.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CA5D3-FB73-FA45-8D69-180DA3F4C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26" y="2308524"/>
            <a:ext cx="6648643" cy="454947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5B2B51E-FFDA-CB49-86F9-96B574A7C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08" y="1644379"/>
            <a:ext cx="4879889" cy="4832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0AE989-3253-8448-B64D-7F58B2BCE171}"/>
                  </a:ext>
                </a:extLst>
              </p:cNvPr>
              <p:cNvSpPr txBox="1"/>
              <p:nvPr/>
            </p:nvSpPr>
            <p:spPr>
              <a:xfrm>
                <a:off x="5159386" y="1811838"/>
                <a:ext cx="628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0AE989-3253-8448-B64D-7F58B2BCE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6" y="1811838"/>
                <a:ext cx="628825" cy="523220"/>
              </a:xfrm>
              <a:prstGeom prst="rect">
                <a:avLst/>
              </a:prstGeom>
              <a:blipFill>
                <a:blip r:embed="rId4"/>
                <a:stretch>
                  <a:fillRect l="-392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5AF67B-D9B7-C14E-B603-B556920F7E07}"/>
                  </a:ext>
                </a:extLst>
              </p:cNvPr>
              <p:cNvSpPr txBox="1"/>
              <p:nvPr/>
            </p:nvSpPr>
            <p:spPr>
              <a:xfrm>
                <a:off x="486077" y="6241602"/>
                <a:ext cx="6288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5AF67B-D9B7-C14E-B603-B556920F7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77" y="6241602"/>
                <a:ext cx="628826" cy="523220"/>
              </a:xfrm>
              <a:prstGeom prst="rect">
                <a:avLst/>
              </a:prstGeom>
              <a:blipFill>
                <a:blip r:embed="rId5"/>
                <a:stretch>
                  <a:fillRect l="-1961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F76DC60-8E7E-514A-9EE1-05CAA6765F63}"/>
              </a:ext>
            </a:extLst>
          </p:cNvPr>
          <p:cNvCxnSpPr>
            <a:cxnSpLocks/>
          </p:cNvCxnSpPr>
          <p:nvPr/>
        </p:nvCxnSpPr>
        <p:spPr>
          <a:xfrm flipH="1">
            <a:off x="970439" y="1870924"/>
            <a:ext cx="1" cy="505794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4189D2-6BA3-204B-8A77-0623A170892B}"/>
              </a:ext>
            </a:extLst>
          </p:cNvPr>
          <p:cNvCxnSpPr>
            <a:cxnSpLocks/>
          </p:cNvCxnSpPr>
          <p:nvPr/>
        </p:nvCxnSpPr>
        <p:spPr>
          <a:xfrm>
            <a:off x="979964" y="1851871"/>
            <a:ext cx="510540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F40D89-6F2A-B04B-8210-0E3ECA71F57F}"/>
              </a:ext>
            </a:extLst>
          </p:cNvPr>
          <p:cNvCxnSpPr>
            <a:cxnSpLocks/>
          </p:cNvCxnSpPr>
          <p:nvPr/>
        </p:nvCxnSpPr>
        <p:spPr>
          <a:xfrm flipV="1">
            <a:off x="1794355" y="1785219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844438-1C22-644F-810B-680A849E9F4A}"/>
              </a:ext>
            </a:extLst>
          </p:cNvPr>
          <p:cNvCxnSpPr>
            <a:cxnSpLocks/>
          </p:cNvCxnSpPr>
          <p:nvPr/>
        </p:nvCxnSpPr>
        <p:spPr>
          <a:xfrm flipV="1">
            <a:off x="2675429" y="1780465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69C842-DA83-4544-B0D0-DF78D8E9A01A}"/>
              </a:ext>
            </a:extLst>
          </p:cNvPr>
          <p:cNvCxnSpPr>
            <a:cxnSpLocks/>
          </p:cNvCxnSpPr>
          <p:nvPr/>
        </p:nvCxnSpPr>
        <p:spPr>
          <a:xfrm flipV="1">
            <a:off x="3527920" y="1789988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1EFC722-2626-6245-AB02-29F200FF9485}"/>
              </a:ext>
            </a:extLst>
          </p:cNvPr>
          <p:cNvCxnSpPr>
            <a:cxnSpLocks/>
          </p:cNvCxnSpPr>
          <p:nvPr/>
        </p:nvCxnSpPr>
        <p:spPr>
          <a:xfrm flipV="1">
            <a:off x="4351838" y="1770942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7E4DF33-272A-7147-8804-C39BE8C742E9}"/>
              </a:ext>
            </a:extLst>
          </p:cNvPr>
          <p:cNvSpPr/>
          <p:nvPr/>
        </p:nvSpPr>
        <p:spPr>
          <a:xfrm>
            <a:off x="1605758" y="1886269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103DFC8-A4DD-2044-9824-140979940AB4}"/>
              </a:ext>
            </a:extLst>
          </p:cNvPr>
          <p:cNvSpPr/>
          <p:nvPr/>
        </p:nvSpPr>
        <p:spPr>
          <a:xfrm>
            <a:off x="2472540" y="1895793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70F952-F1C5-5E47-B922-6AF2A684BE0E}"/>
              </a:ext>
            </a:extLst>
          </p:cNvPr>
          <p:cNvSpPr/>
          <p:nvPr/>
        </p:nvSpPr>
        <p:spPr>
          <a:xfrm>
            <a:off x="3325034" y="1905317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6A4E96-A74D-4E4A-AE2D-B5B833DD9C82}"/>
              </a:ext>
            </a:extLst>
          </p:cNvPr>
          <p:cNvSpPr/>
          <p:nvPr/>
        </p:nvSpPr>
        <p:spPr>
          <a:xfrm>
            <a:off x="4177524" y="1900553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F04244-43F2-EC45-9F0B-0643698290B0}"/>
                  </a:ext>
                </a:extLst>
              </p:cNvPr>
              <p:cNvSpPr txBox="1"/>
              <p:nvPr/>
            </p:nvSpPr>
            <p:spPr>
              <a:xfrm>
                <a:off x="1722143" y="1224880"/>
                <a:ext cx="3133294" cy="58875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soft</m:t>
                              </m:r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BF04244-43F2-EC45-9F0B-064369829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43" y="1224880"/>
                <a:ext cx="3133294" cy="588751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C4BE706-9FEC-7A48-98D9-5797AA0DCC67}"/>
                  </a:ext>
                </a:extLst>
              </p:cNvPr>
              <p:cNvSpPr/>
              <p:nvPr/>
            </p:nvSpPr>
            <p:spPr>
              <a:xfrm>
                <a:off x="1483160" y="4696158"/>
                <a:ext cx="13689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C4BE706-9FEC-7A48-98D9-5797AA0DC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160" y="4696158"/>
                <a:ext cx="1368900" cy="523220"/>
              </a:xfrm>
              <a:prstGeom prst="rect">
                <a:avLst/>
              </a:prstGeom>
              <a:blipFill>
                <a:blip r:embed="rId7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EEA526-9C57-9148-BC8F-39000A3059C6}"/>
                  </a:ext>
                </a:extLst>
              </p:cNvPr>
              <p:cNvSpPr/>
              <p:nvPr/>
            </p:nvSpPr>
            <p:spPr>
              <a:xfrm>
                <a:off x="3402451" y="2886399"/>
                <a:ext cx="13689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8EEA526-9C57-9148-BC8F-39000A305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451" y="2886399"/>
                <a:ext cx="1368900" cy="523220"/>
              </a:xfrm>
              <a:prstGeom prst="rect">
                <a:avLst/>
              </a:prstGeom>
              <a:blipFill>
                <a:blip r:embed="rId8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35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training instance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200" dirty="0"/>
                  <a:t> w/ground truth label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{−1,1}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3200" dirty="0"/>
                  <a:t>Classify with current weights: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</a:t>
                </a:r>
                <a:endParaRPr lang="en-US" sz="32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3200" dirty="0"/>
                  <a:t>Update weights:   </a:t>
                </a:r>
              </a:p>
              <a:p>
                <a:pPr lvl="2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/>
                  <a:t>then do nothing</a:t>
                </a:r>
                <a:endParaRPr lang="en-US" sz="3200" b="1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then:</a:t>
                </a:r>
              </a:p>
              <a:p>
                <a:pPr lvl="3"/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=+1</m:t>
                    </m:r>
                  </m:oMath>
                </a14:m>
                <a:r>
                  <a:rPr lang="en-US" sz="3000" dirty="0">
                    <a:solidFill>
                      <a:schemeClr val="tx1"/>
                    </a:solidFill>
                  </a:rPr>
                  <a:t> then set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sz="3000" dirty="0"/>
                      <m:t>η</m:t>
                    </m:r>
                    <m:acc>
                      <m:accPr>
                        <m:chr m:val="⃗"/>
                        <m:ctrlPr>
                          <a:rPr lang="en-US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3000" b="1" dirty="0">
                  <a:solidFill>
                    <a:srgbClr val="0000FF"/>
                  </a:solidFill>
                </a:endParaRPr>
              </a:p>
              <a:p>
                <a:pPr lvl="3"/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3000" dirty="0"/>
                  <a:t> then set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3000" dirty="0"/>
                      <m:t>η</m:t>
                    </m:r>
                    <m:acc>
                      <m:accPr>
                        <m:chr m:val="⃗"/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3000" b="1" dirty="0">
                  <a:solidFill>
                    <a:srgbClr val="0000FF"/>
                  </a:solidFill>
                </a:endParaRPr>
              </a:p>
              <a:p>
                <a:pPr marL="1371600" lvl="3" indent="0">
                  <a:buNone/>
                </a:pPr>
                <a:endParaRPr lang="en-US" sz="3000" b="1" dirty="0">
                  <a:solidFill>
                    <a:srgbClr val="0000FF"/>
                  </a:solidFill>
                </a:endParaRPr>
              </a:p>
              <a:p>
                <a:pPr marL="914400" lvl="2" indent="0">
                  <a:buNone/>
                </a:pPr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  <a:blipFill>
                <a:blip r:embed="rId2"/>
                <a:stretch>
                  <a:fillRect l="-12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Review: Training a Two-Class Perceptron</a:t>
            </a:r>
          </a:p>
        </p:txBody>
      </p:sp>
    </p:spTree>
    <p:extLst>
      <p:ext uri="{BB962C8B-B14F-4D97-AF65-F5344CB8AC3E}">
        <p14:creationId xmlns:p14="http://schemas.microsoft.com/office/powerpoint/2010/main" val="420642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training instance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200" dirty="0"/>
                  <a:t> w/ground truth label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{0,1,…,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3200" dirty="0"/>
                  <a:t>Classify with current weights: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3200" dirty="0"/>
                  <a:t>Update weights:   </a:t>
                </a:r>
              </a:p>
              <a:p>
                <a:pPr lvl="2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/>
                  <a:t>then do nothing</a:t>
                </a:r>
                <a:endParaRPr lang="en-US" sz="3200" b="1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then:</a:t>
                </a:r>
              </a:p>
              <a:p>
                <a:pPr lvl="3"/>
                <a:r>
                  <a:rPr lang="en-US" sz="3000" dirty="0"/>
                  <a:t>Update the correct-class vector </a:t>
                </a:r>
                <a:r>
                  <a:rPr lang="en-US" sz="3000" dirty="0" err="1"/>
                  <a:t>as</a:t>
                </a:r>
                <a:r>
                  <a:rPr lang="en-US" sz="3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sz="3000" dirty="0"/>
                      <m:t>η</m:t>
                    </m:r>
                    <m:acc>
                      <m:accPr>
                        <m:chr m:val="⃗"/>
                        <m:ctrlPr>
                          <a:rPr lang="en-US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3000" b="1" dirty="0">
                  <a:solidFill>
                    <a:srgbClr val="0000FF"/>
                  </a:solidFill>
                </a:endParaRPr>
              </a:p>
              <a:p>
                <a:pPr lvl="3"/>
                <a:r>
                  <a:rPr lang="en-US" sz="3000" dirty="0"/>
                  <a:t>Update the wrong-class vector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3000" dirty="0"/>
                      <m:t>η</m:t>
                    </m:r>
                    <m:acc>
                      <m:accPr>
                        <m:chr m:val="⃗"/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3000" b="1" dirty="0">
                  <a:solidFill>
                    <a:srgbClr val="0000FF"/>
                  </a:solidFill>
                </a:endParaRPr>
              </a:p>
              <a:p>
                <a:pPr lvl="3"/>
                <a:r>
                  <a:rPr lang="en-US" sz="3000" b="1" dirty="0">
                    <a:solidFill>
                      <a:srgbClr val="0000FF"/>
                    </a:solidFill>
                  </a:rPr>
                  <a:t>Don’t change the vectors of any other class</a:t>
                </a:r>
              </a:p>
              <a:p>
                <a:pPr lvl="3"/>
                <a:endParaRPr lang="en-US" sz="3000" b="1" dirty="0">
                  <a:solidFill>
                    <a:srgbClr val="0000FF"/>
                  </a:solidFill>
                </a:endParaRPr>
              </a:p>
              <a:p>
                <a:pPr marL="914400" lvl="2" indent="0">
                  <a:buNone/>
                </a:pPr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  <a:blipFill>
                <a:blip r:embed="rId2"/>
                <a:stretch>
                  <a:fillRect l="-12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Training a Multi-Class Perceptron</a:t>
            </a:r>
          </a:p>
        </p:txBody>
      </p:sp>
    </p:spTree>
    <p:extLst>
      <p:ext uri="{BB962C8B-B14F-4D97-AF65-F5344CB8AC3E}">
        <p14:creationId xmlns:p14="http://schemas.microsoft.com/office/powerpoint/2010/main" val="346255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AED2-943B-C04B-B08E-92583FE3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2258-4FF2-A145-813C-F1206315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Multi-Class Perceptron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Training</a:t>
            </a:r>
          </a:p>
          <a:p>
            <a:r>
              <a:rPr lang="en-US" dirty="0"/>
              <a:t>Multi-Class Logistic Regression</a:t>
            </a:r>
          </a:p>
          <a:p>
            <a:pPr lvl="1"/>
            <a:r>
              <a:rPr lang="en-US" dirty="0"/>
              <a:t>Testing: </a:t>
            </a:r>
            <a:r>
              <a:rPr lang="en-US" dirty="0" err="1"/>
              <a:t>softmax</a:t>
            </a:r>
            <a:r>
              <a:rPr lang="en-US" dirty="0"/>
              <a:t> function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Training: cross-entropy training criterion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Training: how to differentiate the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softmax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Comparing Multi-Class Perceptron and Logistic Regression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87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6092382" cy="1325563"/>
          </a:xfrm>
        </p:spPr>
        <p:txBody>
          <a:bodyPr/>
          <a:lstStyle/>
          <a:p>
            <a:r>
              <a:rPr lang="en-US" dirty="0"/>
              <a:t>Multi-Class Logistic Regression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35889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4231705" y="3959943"/>
            <a:ext cx="5471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0483" y="175823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soft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blipFill>
                <a:blip r:embed="rId3"/>
                <a:stretch>
                  <a:fillRect l="-200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242234"/>
                <a:ext cx="5937964" cy="657818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True class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0,1,2,…,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=vocabulary size = # of distinct classes).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Classifier output is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soft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The “argmax” of perceptron is replaced by a “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.”</a:t>
                </a:r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The “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” is a V-dimensional vector, each of whose elements is between 0 and 1.</a:t>
                </a:r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If the classifier is working well, then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element of this vector should be close to 1, and all other elements should be close to 0.</a:t>
                </a:r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242234"/>
                <a:ext cx="5937964" cy="6578185"/>
              </a:xfrm>
              <a:blipFill>
                <a:blip r:embed="rId4"/>
                <a:stretch>
                  <a:fillRect l="-1709" t="-1156" r="-427" b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CD7EE43A-7214-5449-BA62-2D221DB8AEB8}"/>
              </a:ext>
            </a:extLst>
          </p:cNvPr>
          <p:cNvSpPr/>
          <p:nvPr/>
        </p:nvSpPr>
        <p:spPr bwMode="auto">
          <a:xfrm>
            <a:off x="236878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3A602-F32A-1B4F-B184-C7F970B4B3B6}"/>
              </a:ext>
            </a:extLst>
          </p:cNvPr>
          <p:cNvSpPr/>
          <p:nvPr/>
        </p:nvSpPr>
        <p:spPr bwMode="auto">
          <a:xfrm>
            <a:off x="236482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136B1-F8F9-9A49-A8F0-A5AF6F60BED4}"/>
              </a:ext>
            </a:extLst>
          </p:cNvPr>
          <p:cNvSpPr txBox="1"/>
          <p:nvPr/>
        </p:nvSpPr>
        <p:spPr>
          <a:xfrm>
            <a:off x="245389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FABBB-8811-334E-9DD0-8DECA051610F}"/>
              </a:ext>
            </a:extLst>
          </p:cNvPr>
          <p:cNvCxnSpPr>
            <a:stCxn id="11" idx="3"/>
            <a:endCxn id="5" idx="2"/>
          </p:cNvCxnSpPr>
          <p:nvPr/>
        </p:nvCxnSpPr>
        <p:spPr>
          <a:xfrm>
            <a:off x="82470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54B8-C57F-0343-BBC8-4A643235A9B1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 flipV="1">
            <a:off x="82954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9213B9-9283-F542-B434-A8D6B4950C14}"/>
              </a:ext>
            </a:extLst>
          </p:cNvPr>
          <p:cNvCxnSpPr>
            <a:cxnSpLocks/>
            <a:stCxn id="17" idx="3"/>
            <a:endCxn id="5" idx="2"/>
          </p:cNvCxnSpPr>
          <p:nvPr/>
        </p:nvCxnSpPr>
        <p:spPr>
          <a:xfrm flipV="1">
            <a:off x="82470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B1E51-5904-8E4B-8E47-135CE302786C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84073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770E8-7CFC-0E43-B880-CD5EE3C6DACF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82470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E8FAD5-9156-8440-9B1A-EB772AD973E6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>
            <a:off x="82954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053E9-7CB0-374E-8311-CA6465FB4A41}"/>
              </a:ext>
            </a:extLst>
          </p:cNvPr>
          <p:cNvCxnSpPr>
            <a:cxnSpLocks/>
            <a:stCxn id="17" idx="3"/>
            <a:endCxn id="31" idx="2"/>
          </p:cNvCxnSpPr>
          <p:nvPr/>
        </p:nvCxnSpPr>
        <p:spPr>
          <a:xfrm flipV="1">
            <a:off x="82470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AEEAF5-B03F-CE45-8DBE-325928A52A6A}"/>
              </a:ext>
            </a:extLst>
          </p:cNvPr>
          <p:cNvCxnSpPr>
            <a:cxnSpLocks/>
            <a:stCxn id="13" idx="3"/>
            <a:endCxn id="31" idx="2"/>
          </p:cNvCxnSpPr>
          <p:nvPr/>
        </p:nvCxnSpPr>
        <p:spPr>
          <a:xfrm flipV="1">
            <a:off x="84073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FFC162-060A-C146-A1EE-7B843F81B36E}"/>
              </a:ext>
            </a:extLst>
          </p:cNvPr>
          <p:cNvCxnSpPr>
            <a:cxnSpLocks/>
            <a:stCxn id="11" idx="3"/>
            <a:endCxn id="33" idx="2"/>
          </p:cNvCxnSpPr>
          <p:nvPr/>
        </p:nvCxnSpPr>
        <p:spPr>
          <a:xfrm>
            <a:off x="82470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240CCE-7110-9848-8012-F55D76A08EE6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82954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82AE79-9AE8-864B-A1D9-F67C6A9341EE}"/>
              </a:ext>
            </a:extLst>
          </p:cNvPr>
          <p:cNvCxnSpPr>
            <a:cxnSpLocks/>
            <a:stCxn id="17" idx="3"/>
            <a:endCxn id="33" idx="2"/>
          </p:cNvCxnSpPr>
          <p:nvPr/>
        </p:nvCxnSpPr>
        <p:spPr>
          <a:xfrm>
            <a:off x="82470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C41EA7-5C93-A943-BFB3-9F404B0BDF86}"/>
              </a:ext>
            </a:extLst>
          </p:cNvPr>
          <p:cNvCxnSpPr>
            <a:cxnSpLocks/>
            <a:stCxn id="13" idx="3"/>
            <a:endCxn id="33" idx="2"/>
          </p:cNvCxnSpPr>
          <p:nvPr/>
        </p:nvCxnSpPr>
        <p:spPr>
          <a:xfrm flipV="1">
            <a:off x="84073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/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/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/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/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/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/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7EFAD5D3-58FF-8242-80E4-3CF266C52009}"/>
              </a:ext>
            </a:extLst>
          </p:cNvPr>
          <p:cNvSpPr/>
          <p:nvPr/>
        </p:nvSpPr>
        <p:spPr>
          <a:xfrm rot="5400000">
            <a:off x="3057521" y="3713491"/>
            <a:ext cx="1887294" cy="482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F507B98-ED2D-FD4D-B0AA-7569DB6BC150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816092" y="2873239"/>
            <a:ext cx="933957" cy="41620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192946-FF31-8248-8E97-CF47A18A46DD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2825988" y="3568556"/>
            <a:ext cx="947395" cy="152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1265FB8-2820-2444-8E12-317AC6F716C3}"/>
              </a:ext>
            </a:extLst>
          </p:cNvPr>
          <p:cNvSpPr txBox="1"/>
          <p:nvPr/>
        </p:nvSpPr>
        <p:spPr>
          <a:xfrm>
            <a:off x="3520698" y="3840022"/>
            <a:ext cx="26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  <a:endParaRPr lang="en-US" sz="12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DB6BC83-3045-0847-8F28-2B759EB62BC7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2755074" y="4586290"/>
            <a:ext cx="947395" cy="92250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1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6092382" cy="1325563"/>
          </a:xfrm>
        </p:spPr>
        <p:txBody>
          <a:bodyPr/>
          <a:lstStyle/>
          <a:p>
            <a:r>
              <a:rPr lang="en-US" dirty="0"/>
              <a:t>Multi-Class Logistic Regression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35889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4231705" y="3959943"/>
            <a:ext cx="5471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0483" y="175823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soft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blipFill>
                <a:blip r:embed="rId3"/>
                <a:stretch>
                  <a:fillRect l="-200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242234"/>
                <a:ext cx="5937964" cy="63443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True class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0,1,2,…,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=vocabulary size = # of distinct classes).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Classifier output is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soft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The “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” function is defined as follows:</a:t>
                </a:r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dirty="0">
                              <a:latin typeface="Cambria Math" panose="02040503050406030204" pitchFamily="18" charset="0"/>
                            </a:rPr>
                            <m:t>softmax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⃗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dirty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acc>
                                        <m:accPr>
                                          <m:chr m:val="⃗"/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400" dirty="0"/>
                  <a:t> is the weight matrix whose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element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>
                  <a:buNone/>
                </a:pPr>
                <a:r>
                  <a:rPr lang="en-US" sz="2400" dirty="0"/>
                  <a:t>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242234"/>
                <a:ext cx="5937964" cy="6344301"/>
              </a:xfrm>
              <a:blipFill>
                <a:blip r:embed="rId4"/>
                <a:stretch>
                  <a:fillRect l="-1709" t="-1198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CD7EE43A-7214-5449-BA62-2D221DB8AEB8}"/>
              </a:ext>
            </a:extLst>
          </p:cNvPr>
          <p:cNvSpPr/>
          <p:nvPr/>
        </p:nvSpPr>
        <p:spPr bwMode="auto">
          <a:xfrm>
            <a:off x="236878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3A602-F32A-1B4F-B184-C7F970B4B3B6}"/>
              </a:ext>
            </a:extLst>
          </p:cNvPr>
          <p:cNvSpPr/>
          <p:nvPr/>
        </p:nvSpPr>
        <p:spPr bwMode="auto">
          <a:xfrm>
            <a:off x="236482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136B1-F8F9-9A49-A8F0-A5AF6F60BED4}"/>
              </a:ext>
            </a:extLst>
          </p:cNvPr>
          <p:cNvSpPr txBox="1"/>
          <p:nvPr/>
        </p:nvSpPr>
        <p:spPr>
          <a:xfrm>
            <a:off x="245389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FABBB-8811-334E-9DD0-8DECA051610F}"/>
              </a:ext>
            </a:extLst>
          </p:cNvPr>
          <p:cNvCxnSpPr>
            <a:stCxn id="11" idx="3"/>
            <a:endCxn id="5" idx="2"/>
          </p:cNvCxnSpPr>
          <p:nvPr/>
        </p:nvCxnSpPr>
        <p:spPr>
          <a:xfrm>
            <a:off x="82470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54B8-C57F-0343-BBC8-4A643235A9B1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 flipV="1">
            <a:off x="82954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9213B9-9283-F542-B434-A8D6B4950C14}"/>
              </a:ext>
            </a:extLst>
          </p:cNvPr>
          <p:cNvCxnSpPr>
            <a:cxnSpLocks/>
            <a:stCxn id="17" idx="3"/>
            <a:endCxn id="5" idx="2"/>
          </p:cNvCxnSpPr>
          <p:nvPr/>
        </p:nvCxnSpPr>
        <p:spPr>
          <a:xfrm flipV="1">
            <a:off x="82470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B1E51-5904-8E4B-8E47-135CE302786C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84073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770E8-7CFC-0E43-B880-CD5EE3C6DACF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82470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E8FAD5-9156-8440-9B1A-EB772AD973E6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>
            <a:off x="82954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053E9-7CB0-374E-8311-CA6465FB4A41}"/>
              </a:ext>
            </a:extLst>
          </p:cNvPr>
          <p:cNvCxnSpPr>
            <a:cxnSpLocks/>
            <a:stCxn id="17" idx="3"/>
            <a:endCxn id="31" idx="2"/>
          </p:cNvCxnSpPr>
          <p:nvPr/>
        </p:nvCxnSpPr>
        <p:spPr>
          <a:xfrm flipV="1">
            <a:off x="82470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AEEAF5-B03F-CE45-8DBE-325928A52A6A}"/>
              </a:ext>
            </a:extLst>
          </p:cNvPr>
          <p:cNvCxnSpPr>
            <a:cxnSpLocks/>
            <a:stCxn id="13" idx="3"/>
            <a:endCxn id="31" idx="2"/>
          </p:cNvCxnSpPr>
          <p:nvPr/>
        </p:nvCxnSpPr>
        <p:spPr>
          <a:xfrm flipV="1">
            <a:off x="84073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FFC162-060A-C146-A1EE-7B843F81B36E}"/>
              </a:ext>
            </a:extLst>
          </p:cNvPr>
          <p:cNvCxnSpPr>
            <a:cxnSpLocks/>
            <a:stCxn id="11" idx="3"/>
            <a:endCxn id="33" idx="2"/>
          </p:cNvCxnSpPr>
          <p:nvPr/>
        </p:nvCxnSpPr>
        <p:spPr>
          <a:xfrm>
            <a:off x="82470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240CCE-7110-9848-8012-F55D76A08EE6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82954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82AE79-9AE8-864B-A1D9-F67C6A9341EE}"/>
              </a:ext>
            </a:extLst>
          </p:cNvPr>
          <p:cNvCxnSpPr>
            <a:cxnSpLocks/>
            <a:stCxn id="17" idx="3"/>
            <a:endCxn id="33" idx="2"/>
          </p:cNvCxnSpPr>
          <p:nvPr/>
        </p:nvCxnSpPr>
        <p:spPr>
          <a:xfrm>
            <a:off x="82470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C41EA7-5C93-A943-BFB3-9F404B0BDF86}"/>
              </a:ext>
            </a:extLst>
          </p:cNvPr>
          <p:cNvCxnSpPr>
            <a:cxnSpLocks/>
            <a:stCxn id="13" idx="3"/>
            <a:endCxn id="33" idx="2"/>
          </p:cNvCxnSpPr>
          <p:nvPr/>
        </p:nvCxnSpPr>
        <p:spPr>
          <a:xfrm flipV="1">
            <a:off x="84073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/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/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/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/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/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/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7EFAD5D3-58FF-8242-80E4-3CF266C52009}"/>
              </a:ext>
            </a:extLst>
          </p:cNvPr>
          <p:cNvSpPr/>
          <p:nvPr/>
        </p:nvSpPr>
        <p:spPr>
          <a:xfrm rot="5400000">
            <a:off x="3057521" y="3713491"/>
            <a:ext cx="1887294" cy="482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F507B98-ED2D-FD4D-B0AA-7569DB6BC150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816092" y="2873239"/>
            <a:ext cx="933957" cy="41620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192946-FF31-8248-8E97-CF47A18A46DD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2825988" y="3568556"/>
            <a:ext cx="947395" cy="152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1265FB8-2820-2444-8E12-317AC6F716C3}"/>
              </a:ext>
            </a:extLst>
          </p:cNvPr>
          <p:cNvSpPr txBox="1"/>
          <p:nvPr/>
        </p:nvSpPr>
        <p:spPr>
          <a:xfrm>
            <a:off x="3520698" y="3840022"/>
            <a:ext cx="26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  <a:endParaRPr lang="en-US" sz="12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DB6BC83-3045-0847-8F28-2B759EB62BC7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2755074" y="4586290"/>
            <a:ext cx="947395" cy="92250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8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6092382" cy="1325563"/>
          </a:xfrm>
        </p:spPr>
        <p:txBody>
          <a:bodyPr/>
          <a:lstStyle/>
          <a:p>
            <a:r>
              <a:rPr lang="en-US" dirty="0"/>
              <a:t>One-Hot Vectors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35889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4231705" y="3959943"/>
            <a:ext cx="5471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0483" y="175823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soft</m:t>
                            </m:r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blipFill>
                <a:blip r:embed="rId3"/>
                <a:stretch>
                  <a:fillRect l="-200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242234"/>
                <a:ext cx="5937964" cy="634430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Let’s redefine the “ground truth” label, so it’s easier to train the 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 function.</a:t>
                </a:r>
              </a:p>
              <a:p>
                <a:pPr>
                  <a:buNone/>
                </a:pPr>
                <a:r>
                  <a:rPr lang="en-US" sz="2400" dirty="0"/>
                  <a:t>The </a:t>
                </a:r>
                <a:r>
                  <a:rPr lang="en-US" sz="2400" dirty="0" err="1"/>
                  <a:t>softmax</a:t>
                </a:r>
                <a:r>
                  <a:rPr lang="en-US" sz="2400" dirty="0"/>
                  <a:t> output is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Sup>
                          <m:sSub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Let’s redefine the “ground truth” label so it has the same format.  Let’s define 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>
                  <a:buNone/>
                </a:pPr>
                <a:r>
                  <a:rPr lang="en-US" sz="2400" dirty="0"/>
                  <a:t> where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the correct class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otherwise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is called a ONE-HOT VECTOR.</a:t>
                </a:r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242234"/>
                <a:ext cx="5937964" cy="6344301"/>
              </a:xfrm>
              <a:blipFill>
                <a:blip r:embed="rId4"/>
                <a:stretch>
                  <a:fillRect l="-1709" t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CD7EE43A-7214-5449-BA62-2D221DB8AEB8}"/>
              </a:ext>
            </a:extLst>
          </p:cNvPr>
          <p:cNvSpPr/>
          <p:nvPr/>
        </p:nvSpPr>
        <p:spPr bwMode="auto">
          <a:xfrm>
            <a:off x="236878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3A602-F32A-1B4F-B184-C7F970B4B3B6}"/>
              </a:ext>
            </a:extLst>
          </p:cNvPr>
          <p:cNvSpPr/>
          <p:nvPr/>
        </p:nvSpPr>
        <p:spPr bwMode="auto">
          <a:xfrm>
            <a:off x="236482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136B1-F8F9-9A49-A8F0-A5AF6F60BED4}"/>
              </a:ext>
            </a:extLst>
          </p:cNvPr>
          <p:cNvSpPr txBox="1"/>
          <p:nvPr/>
        </p:nvSpPr>
        <p:spPr>
          <a:xfrm>
            <a:off x="245389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FABBB-8811-334E-9DD0-8DECA051610F}"/>
              </a:ext>
            </a:extLst>
          </p:cNvPr>
          <p:cNvCxnSpPr>
            <a:stCxn id="11" idx="3"/>
            <a:endCxn id="5" idx="2"/>
          </p:cNvCxnSpPr>
          <p:nvPr/>
        </p:nvCxnSpPr>
        <p:spPr>
          <a:xfrm>
            <a:off x="82470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54B8-C57F-0343-BBC8-4A643235A9B1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 flipV="1">
            <a:off x="82954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9213B9-9283-F542-B434-A8D6B4950C14}"/>
              </a:ext>
            </a:extLst>
          </p:cNvPr>
          <p:cNvCxnSpPr>
            <a:cxnSpLocks/>
            <a:stCxn id="17" idx="3"/>
            <a:endCxn id="5" idx="2"/>
          </p:cNvCxnSpPr>
          <p:nvPr/>
        </p:nvCxnSpPr>
        <p:spPr>
          <a:xfrm flipV="1">
            <a:off x="82470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B1E51-5904-8E4B-8E47-135CE302786C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84073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770E8-7CFC-0E43-B880-CD5EE3C6DACF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82470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E8FAD5-9156-8440-9B1A-EB772AD973E6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>
            <a:off x="82954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053E9-7CB0-374E-8311-CA6465FB4A41}"/>
              </a:ext>
            </a:extLst>
          </p:cNvPr>
          <p:cNvCxnSpPr>
            <a:cxnSpLocks/>
            <a:stCxn id="17" idx="3"/>
            <a:endCxn id="31" idx="2"/>
          </p:cNvCxnSpPr>
          <p:nvPr/>
        </p:nvCxnSpPr>
        <p:spPr>
          <a:xfrm flipV="1">
            <a:off x="82470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AEEAF5-B03F-CE45-8DBE-325928A52A6A}"/>
              </a:ext>
            </a:extLst>
          </p:cNvPr>
          <p:cNvCxnSpPr>
            <a:cxnSpLocks/>
            <a:stCxn id="13" idx="3"/>
            <a:endCxn id="31" idx="2"/>
          </p:cNvCxnSpPr>
          <p:nvPr/>
        </p:nvCxnSpPr>
        <p:spPr>
          <a:xfrm flipV="1">
            <a:off x="84073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FFC162-060A-C146-A1EE-7B843F81B36E}"/>
              </a:ext>
            </a:extLst>
          </p:cNvPr>
          <p:cNvCxnSpPr>
            <a:cxnSpLocks/>
            <a:stCxn id="11" idx="3"/>
            <a:endCxn id="33" idx="2"/>
          </p:cNvCxnSpPr>
          <p:nvPr/>
        </p:nvCxnSpPr>
        <p:spPr>
          <a:xfrm>
            <a:off x="82470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240CCE-7110-9848-8012-F55D76A08EE6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82954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82AE79-9AE8-864B-A1D9-F67C6A9341EE}"/>
              </a:ext>
            </a:extLst>
          </p:cNvPr>
          <p:cNvCxnSpPr>
            <a:cxnSpLocks/>
            <a:stCxn id="17" idx="3"/>
            <a:endCxn id="33" idx="2"/>
          </p:cNvCxnSpPr>
          <p:nvPr/>
        </p:nvCxnSpPr>
        <p:spPr>
          <a:xfrm>
            <a:off x="82470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C41EA7-5C93-A943-BFB3-9F404B0BDF86}"/>
              </a:ext>
            </a:extLst>
          </p:cNvPr>
          <p:cNvCxnSpPr>
            <a:cxnSpLocks/>
            <a:stCxn id="13" idx="3"/>
            <a:endCxn id="33" idx="2"/>
          </p:cNvCxnSpPr>
          <p:nvPr/>
        </p:nvCxnSpPr>
        <p:spPr>
          <a:xfrm flipV="1">
            <a:off x="84073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/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/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/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/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/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/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7EFAD5D3-58FF-8242-80E4-3CF266C52009}"/>
              </a:ext>
            </a:extLst>
          </p:cNvPr>
          <p:cNvSpPr/>
          <p:nvPr/>
        </p:nvSpPr>
        <p:spPr>
          <a:xfrm rot="5400000">
            <a:off x="3057521" y="3713491"/>
            <a:ext cx="1887294" cy="482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F507B98-ED2D-FD4D-B0AA-7569DB6BC150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816092" y="2873239"/>
            <a:ext cx="933957" cy="41620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192946-FF31-8248-8E97-CF47A18A46DD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2825988" y="3568556"/>
            <a:ext cx="947395" cy="152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1265FB8-2820-2444-8E12-317AC6F716C3}"/>
              </a:ext>
            </a:extLst>
          </p:cNvPr>
          <p:cNvSpPr txBox="1"/>
          <p:nvPr/>
        </p:nvSpPr>
        <p:spPr>
          <a:xfrm>
            <a:off x="3520698" y="3840022"/>
            <a:ext cx="26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  <a:endParaRPr lang="en-US" sz="12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DB6BC83-3045-0847-8F28-2B759EB62BC7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2755074" y="4586290"/>
            <a:ext cx="947395" cy="92250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DAA4E2-0DFB-F84A-B18B-FEBCED7F1B9D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6090622" y="1420097"/>
            <a:ext cx="1809049" cy="135571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0565008-47AF-D24A-8BBF-01405DFF514D}"/>
              </a:ext>
            </a:extLst>
          </p:cNvPr>
          <p:cNvCxnSpPr>
            <a:cxnSpLocks/>
            <a:stCxn id="50" idx="2"/>
          </p:cNvCxnSpPr>
          <p:nvPr/>
        </p:nvCxnSpPr>
        <p:spPr>
          <a:xfrm flipH="1" flipV="1">
            <a:off x="8039595" y="3840022"/>
            <a:ext cx="2318765" cy="742616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97F05EE-C5B3-BF45-AE13-8112C700178C}"/>
              </a:ext>
            </a:extLst>
          </p:cNvPr>
          <p:cNvSpPr/>
          <p:nvPr/>
        </p:nvSpPr>
        <p:spPr>
          <a:xfrm>
            <a:off x="4025735" y="610368"/>
            <a:ext cx="2064887" cy="16194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Classifier output:</a:t>
            </a:r>
          </a:p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softmax</a:t>
            </a:r>
            <a:r>
              <a:rPr lang="en-US" sz="2400" b="1" dirty="0">
                <a:solidFill>
                  <a:srgbClr val="FF0000"/>
                </a:solidFill>
              </a:rPr>
              <a:t> vector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E772678-9587-D74C-B471-0F424C35D00F}"/>
              </a:ext>
            </a:extLst>
          </p:cNvPr>
          <p:cNvSpPr/>
          <p:nvPr/>
        </p:nvSpPr>
        <p:spPr>
          <a:xfrm>
            <a:off x="10358360" y="3723203"/>
            <a:ext cx="1728261" cy="17188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Ground truth: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one-hot vector</a:t>
            </a:r>
          </a:p>
        </p:txBody>
      </p:sp>
    </p:spTree>
    <p:extLst>
      <p:ext uri="{BB962C8B-B14F-4D97-AF65-F5344CB8AC3E}">
        <p14:creationId xmlns:p14="http://schemas.microsoft.com/office/powerpoint/2010/main" val="3786784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A1D2-99D9-8A46-B015-E51F7C0A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One-Hot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61DB0-E32C-9449-8B22-29E0DAFD3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5318"/>
                <a:ext cx="10851776" cy="53102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Example: if the example is from class 1,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,1,0]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example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is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from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class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j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example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is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NOT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from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class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dirty="0" smtClean="0"/>
                                  <m:t>j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the </a:t>
                </a:r>
                <a:r>
                  <a:rPr lang="en-US" b="1" u="sng" dirty="0"/>
                  <a:t>reference label</a:t>
                </a:r>
                <a:r>
                  <a:rPr lang="en-US" dirty="0"/>
                  <a:t>, and call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the </a:t>
                </a:r>
                <a:r>
                  <a:rPr lang="en-US" b="1" u="sng" dirty="0"/>
                  <a:t>hypothesis</a:t>
                </a:r>
                <a:r>
                  <a:rPr lang="en-US" dirty="0"/>
                  <a:t>.  Then notice that: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True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𝑐𝑙𝑎𝑠𝑠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because the true probability is always either 1 or 0!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Estimated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𝑐𝑙𝑎𝑠𝑠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  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nary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61DB0-E32C-9449-8B22-29E0DAFD3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5318"/>
                <a:ext cx="10851776" cy="5310282"/>
              </a:xfrm>
              <a:blipFill>
                <a:blip r:embed="rId2"/>
                <a:stretch>
                  <a:fillRect l="-1053" t="-24821" b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48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A1D2-99D9-8A46-B015-E51F7C0A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argmax and the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61DB0-E32C-9449-8B22-29E0DAFD3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0970" y="1807689"/>
                <a:ext cx="8241859" cy="4774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multi-class perceptron calculates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multi-class logistic regression calculates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softmax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𝑊</m:t>
                          </m:r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How do these two things compare?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61DB0-E32C-9449-8B22-29E0DAFD3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970" y="1807689"/>
                <a:ext cx="8241859" cy="4774832"/>
              </a:xfrm>
              <a:blipFill>
                <a:blip r:embed="rId2"/>
                <a:stretch>
                  <a:fillRect l="-1385" t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2D97F85-3A30-E14A-B82F-35E110FE0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478" y="3058460"/>
            <a:ext cx="3285417" cy="238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AA1E2-9027-6B44-99CD-C5C5E2C9D07E}"/>
              </a:ext>
            </a:extLst>
          </p:cNvPr>
          <p:cNvSpPr txBox="1"/>
          <p:nvPr/>
        </p:nvSpPr>
        <p:spPr>
          <a:xfrm>
            <a:off x="8563597" y="559846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52BB3-6E4E-F542-8221-367932F5370F}"/>
              </a:ext>
            </a:extLst>
          </p:cNvPr>
          <p:cNvSpPr txBox="1"/>
          <p:nvPr/>
        </p:nvSpPr>
        <p:spPr>
          <a:xfrm>
            <a:off x="9681877" y="529366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Perceptrons</a:t>
            </a:r>
            <a:r>
              <a:rPr lang="en-US" dirty="0"/>
              <a:t> w/ weights </a:t>
            </a:r>
            <a:r>
              <a:rPr lang="en-US" b="1" dirty="0" err="1"/>
              <a:t>w</a:t>
            </a:r>
            <a:r>
              <a:rPr lang="en-US" b="1" baseline="-25000" dirty="0" err="1"/>
              <a:t>c</a:t>
            </a:r>
            <a:endParaRPr lang="en-US" b="1" baseline="-25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DCEF4-A699-C447-8AB3-8DAC1F4AE859}"/>
              </a:ext>
            </a:extLst>
          </p:cNvPr>
          <p:cNvSpPr txBox="1"/>
          <p:nvPr/>
        </p:nvSpPr>
        <p:spPr>
          <a:xfrm>
            <a:off x="11118533" y="468406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2170631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815BFDFC-2191-0044-90CD-7AFFBE899660}"/>
              </a:ext>
            </a:extLst>
          </p:cNvPr>
          <p:cNvSpPr/>
          <p:nvPr/>
        </p:nvSpPr>
        <p:spPr>
          <a:xfrm rot="10800000">
            <a:off x="6922931" y="1590673"/>
            <a:ext cx="4559455" cy="4219575"/>
          </a:xfrm>
          <a:prstGeom prst="rtTriangl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BA1D2-99D9-8A46-B015-E51F7C0A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11" y="14107"/>
            <a:ext cx="10515600" cy="1325563"/>
          </a:xfrm>
        </p:spPr>
        <p:txBody>
          <a:bodyPr/>
          <a:lstStyle/>
          <a:p>
            <a:r>
              <a:rPr lang="en-US" dirty="0"/>
              <a:t>Comparing the argmax and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61DB0-E32C-9449-8B22-29E0DAFD3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1807689"/>
                <a:ext cx="5229223" cy="4774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Here’s the second term in a two-class argmax function: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Sup>
                                      <m:sSub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dirty="0">
                                            <a:latin typeface="Cambria Math" panose="02040503050406030204" pitchFamily="18" charset="0"/>
                                          </a:rPr>
                                          <m:t>argmax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sub>
                                      <m:sup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bSup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I’m using the abbreviation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61DB0-E32C-9449-8B22-29E0DAFD3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807689"/>
                <a:ext cx="5229223" cy="4774832"/>
              </a:xfrm>
              <a:blipFill>
                <a:blip r:embed="rId2"/>
                <a:stretch>
                  <a:fillRect l="-21065" t="-27851" b="-26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CB8AC4-E6CF-704B-99BE-C392D5C8F2D4}"/>
                  </a:ext>
                </a:extLst>
              </p:cNvPr>
              <p:cNvSpPr txBox="1"/>
              <p:nvPr/>
            </p:nvSpPr>
            <p:spPr>
              <a:xfrm>
                <a:off x="11132668" y="1526829"/>
                <a:ext cx="628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CB8AC4-E6CF-704B-99BE-C392D5C8F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2668" y="1526829"/>
                <a:ext cx="628825" cy="523220"/>
              </a:xfrm>
              <a:prstGeom prst="rect">
                <a:avLst/>
              </a:prstGeom>
              <a:blipFill>
                <a:blip r:embed="rId3"/>
                <a:stretch>
                  <a:fillRect l="-400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5C2401-2BE3-624D-A420-D252F88CD3BF}"/>
                  </a:ext>
                </a:extLst>
              </p:cNvPr>
              <p:cNvSpPr txBox="1"/>
              <p:nvPr/>
            </p:nvSpPr>
            <p:spPr>
              <a:xfrm>
                <a:off x="6459359" y="5956593"/>
                <a:ext cx="6288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5C2401-2BE3-624D-A420-D252F88C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359" y="5956593"/>
                <a:ext cx="628826" cy="523220"/>
              </a:xfrm>
              <a:prstGeom prst="rect">
                <a:avLst/>
              </a:prstGeom>
              <a:blipFill>
                <a:blip r:embed="rId4"/>
                <a:stretch>
                  <a:fillRect l="-4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807E5F-97AF-4F4A-904A-3955B1853A75}"/>
                  </a:ext>
                </a:extLst>
              </p:cNvPr>
              <p:cNvSpPr txBox="1"/>
              <p:nvPr/>
            </p:nvSpPr>
            <p:spPr>
              <a:xfrm>
                <a:off x="7695425" y="939871"/>
                <a:ext cx="3056350" cy="58875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807E5F-97AF-4F4A-904A-3955B1853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425" y="939871"/>
                <a:ext cx="3056350" cy="588751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DE16A1-F71A-5A45-8841-7D7EC6E025ED}"/>
              </a:ext>
            </a:extLst>
          </p:cNvPr>
          <p:cNvCxnSpPr>
            <a:cxnSpLocks/>
          </p:cNvCxnSpPr>
          <p:nvPr/>
        </p:nvCxnSpPr>
        <p:spPr>
          <a:xfrm flipH="1">
            <a:off x="6943721" y="1585915"/>
            <a:ext cx="1" cy="505794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FF4ECF-952E-AF43-BBA4-26E5B95DFB7C}"/>
              </a:ext>
            </a:extLst>
          </p:cNvPr>
          <p:cNvCxnSpPr>
            <a:cxnSpLocks/>
          </p:cNvCxnSpPr>
          <p:nvPr/>
        </p:nvCxnSpPr>
        <p:spPr>
          <a:xfrm>
            <a:off x="6953246" y="1566862"/>
            <a:ext cx="510540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12E966-5C8A-0642-83DF-340F7893410D}"/>
              </a:ext>
            </a:extLst>
          </p:cNvPr>
          <p:cNvCxnSpPr/>
          <p:nvPr/>
        </p:nvCxnSpPr>
        <p:spPr>
          <a:xfrm>
            <a:off x="6829430" y="2428877"/>
            <a:ext cx="2000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10CEB3-C089-E44D-83E3-430A004527A4}"/>
              </a:ext>
            </a:extLst>
          </p:cNvPr>
          <p:cNvCxnSpPr/>
          <p:nvPr/>
        </p:nvCxnSpPr>
        <p:spPr>
          <a:xfrm>
            <a:off x="6810379" y="3281373"/>
            <a:ext cx="2000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246A2D-C81F-054D-96C3-FB100225C8C7}"/>
              </a:ext>
            </a:extLst>
          </p:cNvPr>
          <p:cNvCxnSpPr/>
          <p:nvPr/>
        </p:nvCxnSpPr>
        <p:spPr>
          <a:xfrm>
            <a:off x="6819903" y="4133870"/>
            <a:ext cx="2000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5ED794-61B4-5B4D-90B6-AD1096B681C9}"/>
              </a:ext>
            </a:extLst>
          </p:cNvPr>
          <p:cNvCxnSpPr/>
          <p:nvPr/>
        </p:nvCxnSpPr>
        <p:spPr>
          <a:xfrm>
            <a:off x="6829426" y="4972076"/>
            <a:ext cx="2000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CE4EE0-EEDF-A141-A2A8-6F7E65FD65EB}"/>
              </a:ext>
            </a:extLst>
          </p:cNvPr>
          <p:cNvCxnSpPr>
            <a:cxnSpLocks/>
          </p:cNvCxnSpPr>
          <p:nvPr/>
        </p:nvCxnSpPr>
        <p:spPr>
          <a:xfrm flipV="1">
            <a:off x="7767637" y="150021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74AEB4-5C12-5B4C-B9D5-224D52C78AB0}"/>
              </a:ext>
            </a:extLst>
          </p:cNvPr>
          <p:cNvCxnSpPr>
            <a:cxnSpLocks/>
          </p:cNvCxnSpPr>
          <p:nvPr/>
        </p:nvCxnSpPr>
        <p:spPr>
          <a:xfrm flipV="1">
            <a:off x="8648711" y="1495456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D5CF05-2498-1546-AC1D-B8D0F69D9C84}"/>
              </a:ext>
            </a:extLst>
          </p:cNvPr>
          <p:cNvCxnSpPr>
            <a:cxnSpLocks/>
          </p:cNvCxnSpPr>
          <p:nvPr/>
        </p:nvCxnSpPr>
        <p:spPr>
          <a:xfrm flipV="1">
            <a:off x="9501202" y="1504979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E7810A-D32E-CD48-BA68-CA7BD03A2764}"/>
              </a:ext>
            </a:extLst>
          </p:cNvPr>
          <p:cNvCxnSpPr>
            <a:cxnSpLocks/>
          </p:cNvCxnSpPr>
          <p:nvPr/>
        </p:nvCxnSpPr>
        <p:spPr>
          <a:xfrm flipV="1">
            <a:off x="10325120" y="1485933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71414E-EFD3-B04C-A80E-42F6526B9F5F}"/>
              </a:ext>
            </a:extLst>
          </p:cNvPr>
          <p:cNvSpPr/>
          <p:nvPr/>
        </p:nvSpPr>
        <p:spPr>
          <a:xfrm>
            <a:off x="7579040" y="1601260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9D2736-2745-304A-8275-0A75ED033342}"/>
              </a:ext>
            </a:extLst>
          </p:cNvPr>
          <p:cNvSpPr/>
          <p:nvPr/>
        </p:nvSpPr>
        <p:spPr>
          <a:xfrm>
            <a:off x="8445822" y="1610784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1A0ED4-B150-AF45-AE7F-B49078E57D80}"/>
              </a:ext>
            </a:extLst>
          </p:cNvPr>
          <p:cNvSpPr/>
          <p:nvPr/>
        </p:nvSpPr>
        <p:spPr>
          <a:xfrm>
            <a:off x="9298316" y="1620308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672CE0-7F68-6B45-B02A-DB8CD94694B7}"/>
              </a:ext>
            </a:extLst>
          </p:cNvPr>
          <p:cNvSpPr/>
          <p:nvPr/>
        </p:nvSpPr>
        <p:spPr>
          <a:xfrm>
            <a:off x="10150806" y="1615544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AE2741-C1A2-7B47-9452-77011A660CAA}"/>
              </a:ext>
            </a:extLst>
          </p:cNvPr>
          <p:cNvSpPr/>
          <p:nvPr/>
        </p:nvSpPr>
        <p:spPr>
          <a:xfrm>
            <a:off x="6517011" y="2282298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C288CB-4117-064E-A28A-56E0A6EF4B3E}"/>
              </a:ext>
            </a:extLst>
          </p:cNvPr>
          <p:cNvSpPr/>
          <p:nvPr/>
        </p:nvSpPr>
        <p:spPr>
          <a:xfrm>
            <a:off x="6512247" y="3134786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276BCA2-569D-0840-8389-F8A37A118296}"/>
              </a:ext>
            </a:extLst>
          </p:cNvPr>
          <p:cNvSpPr/>
          <p:nvPr/>
        </p:nvSpPr>
        <p:spPr>
          <a:xfrm>
            <a:off x="6521770" y="3958701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1C75FA-DA80-B047-A6D9-9F80B261F7BB}"/>
              </a:ext>
            </a:extLst>
          </p:cNvPr>
          <p:cNvSpPr/>
          <p:nvPr/>
        </p:nvSpPr>
        <p:spPr>
          <a:xfrm>
            <a:off x="6517005" y="4811195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829786F6-543D-D04F-8A83-8D1B13AC45D4}"/>
              </a:ext>
            </a:extLst>
          </p:cNvPr>
          <p:cNvSpPr/>
          <p:nvPr/>
        </p:nvSpPr>
        <p:spPr>
          <a:xfrm>
            <a:off x="6899120" y="1566861"/>
            <a:ext cx="4559455" cy="4219575"/>
          </a:xfrm>
          <a:prstGeom prst="rtTriangl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060F646-BABA-AA4A-AD30-90EE3EC34A54}"/>
                  </a:ext>
                </a:extLst>
              </p:cNvPr>
              <p:cNvSpPr/>
              <p:nvPr/>
            </p:nvSpPr>
            <p:spPr>
              <a:xfrm>
                <a:off x="9375733" y="2601390"/>
                <a:ext cx="13352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B060F646-BABA-AA4A-AD30-90EE3EC34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733" y="2601390"/>
                <a:ext cx="1335237" cy="523220"/>
              </a:xfrm>
              <a:prstGeom prst="rect">
                <a:avLst/>
              </a:prstGeom>
              <a:blipFill>
                <a:blip r:embed="rId6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A7BD48-8650-9641-B3C1-B265FE4B879B}"/>
                  </a:ext>
                </a:extLst>
              </p:cNvPr>
              <p:cNvSpPr/>
              <p:nvPr/>
            </p:nvSpPr>
            <p:spPr>
              <a:xfrm>
                <a:off x="7456442" y="4411149"/>
                <a:ext cx="13352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8A7BD48-8650-9641-B3C1-B265FE4B8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42" y="4411149"/>
                <a:ext cx="1335237" cy="523220"/>
              </a:xfrm>
              <a:prstGeom prst="rect">
                <a:avLst/>
              </a:prstGeom>
              <a:blipFill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AFA2F8-D360-A14C-ADA4-3F4C6BBC2856}"/>
              </a:ext>
            </a:extLst>
          </p:cNvPr>
          <p:cNvCxnSpPr>
            <a:cxnSpLocks/>
          </p:cNvCxnSpPr>
          <p:nvPr/>
        </p:nvCxnSpPr>
        <p:spPr>
          <a:xfrm flipV="1">
            <a:off x="7777161" y="5695981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5842A1-DF75-E64C-96C9-00D6E425B854}"/>
              </a:ext>
            </a:extLst>
          </p:cNvPr>
          <p:cNvCxnSpPr>
            <a:cxnSpLocks/>
          </p:cNvCxnSpPr>
          <p:nvPr/>
        </p:nvCxnSpPr>
        <p:spPr>
          <a:xfrm flipV="1">
            <a:off x="8658235" y="5691227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6BF056-FC68-9346-9E9C-31778BBA9C00}"/>
              </a:ext>
            </a:extLst>
          </p:cNvPr>
          <p:cNvCxnSpPr>
            <a:cxnSpLocks/>
          </p:cNvCxnSpPr>
          <p:nvPr/>
        </p:nvCxnSpPr>
        <p:spPr>
          <a:xfrm flipV="1">
            <a:off x="9510726" y="570075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E3F94B-7129-7046-A6E8-4E4E2821CD99}"/>
              </a:ext>
            </a:extLst>
          </p:cNvPr>
          <p:cNvCxnSpPr>
            <a:cxnSpLocks/>
          </p:cNvCxnSpPr>
          <p:nvPr/>
        </p:nvCxnSpPr>
        <p:spPr>
          <a:xfrm flipV="1">
            <a:off x="10334644" y="5681704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309C506-5537-D84C-89B3-78EC52888151}"/>
              </a:ext>
            </a:extLst>
          </p:cNvPr>
          <p:cNvSpPr/>
          <p:nvPr/>
        </p:nvSpPr>
        <p:spPr>
          <a:xfrm>
            <a:off x="7588564" y="5797031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C194BE2-45F4-1848-A0DA-E80B294C17A4}"/>
              </a:ext>
            </a:extLst>
          </p:cNvPr>
          <p:cNvSpPr/>
          <p:nvPr/>
        </p:nvSpPr>
        <p:spPr>
          <a:xfrm>
            <a:off x="8455346" y="5806555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0AEC68B-65C7-3446-A9DB-A1E1B6837D85}"/>
              </a:ext>
            </a:extLst>
          </p:cNvPr>
          <p:cNvSpPr/>
          <p:nvPr/>
        </p:nvSpPr>
        <p:spPr>
          <a:xfrm>
            <a:off x="9307840" y="5816079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AC2D6DE-E092-E948-BFE6-A65B7BB0E6BC}"/>
              </a:ext>
            </a:extLst>
          </p:cNvPr>
          <p:cNvSpPr/>
          <p:nvPr/>
        </p:nvSpPr>
        <p:spPr>
          <a:xfrm>
            <a:off x="10160330" y="5811315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79393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BA1D2-99D9-8A46-B015-E51F7C0AA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11" y="14107"/>
            <a:ext cx="10515600" cy="1325563"/>
          </a:xfrm>
        </p:spPr>
        <p:txBody>
          <a:bodyPr/>
          <a:lstStyle/>
          <a:p>
            <a:r>
              <a:rPr lang="en-US" dirty="0"/>
              <a:t>Comparing the argmax and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61DB0-E32C-9449-8B22-29E0DAFD38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1" y="1807689"/>
                <a:ext cx="5229223" cy="4774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Here’s the second term in a two-class </a:t>
                </a:r>
                <a:r>
                  <a:rPr lang="en-US" dirty="0" err="1"/>
                  <a:t>softmax</a:t>
                </a:r>
                <a:r>
                  <a:rPr lang="en-US" dirty="0"/>
                  <a:t> function: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dirty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61DB0-E32C-9449-8B22-29E0DAFD38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1" y="1807689"/>
                <a:ext cx="5229223" cy="4774832"/>
              </a:xfrm>
              <a:blipFill>
                <a:blip r:embed="rId2"/>
                <a:stretch>
                  <a:fillRect l="-2179" t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702B64D-EEE4-AB44-AD7C-89E4046BA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190" y="1359370"/>
            <a:ext cx="4879889" cy="48320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CB8AC4-E6CF-704B-99BE-C392D5C8F2D4}"/>
                  </a:ext>
                </a:extLst>
              </p:cNvPr>
              <p:cNvSpPr txBox="1"/>
              <p:nvPr/>
            </p:nvSpPr>
            <p:spPr>
              <a:xfrm>
                <a:off x="11132668" y="1526829"/>
                <a:ext cx="6288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CB8AC4-E6CF-704B-99BE-C392D5C8F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2668" y="1526829"/>
                <a:ext cx="628825" cy="523220"/>
              </a:xfrm>
              <a:prstGeom prst="rect">
                <a:avLst/>
              </a:prstGeom>
              <a:blipFill>
                <a:blip r:embed="rId4"/>
                <a:stretch>
                  <a:fillRect l="-400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5C2401-2BE3-624D-A420-D252F88CD3BF}"/>
                  </a:ext>
                </a:extLst>
              </p:cNvPr>
              <p:cNvSpPr txBox="1"/>
              <p:nvPr/>
            </p:nvSpPr>
            <p:spPr>
              <a:xfrm>
                <a:off x="6459359" y="5956593"/>
                <a:ext cx="6288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F5C2401-2BE3-624D-A420-D252F88C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359" y="5956593"/>
                <a:ext cx="628826" cy="523220"/>
              </a:xfrm>
              <a:prstGeom prst="rect">
                <a:avLst/>
              </a:prstGeom>
              <a:blipFill>
                <a:blip r:embed="rId5"/>
                <a:stretch>
                  <a:fillRect l="-400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DE16A1-F71A-5A45-8841-7D7EC6E025ED}"/>
              </a:ext>
            </a:extLst>
          </p:cNvPr>
          <p:cNvCxnSpPr>
            <a:cxnSpLocks/>
          </p:cNvCxnSpPr>
          <p:nvPr/>
        </p:nvCxnSpPr>
        <p:spPr>
          <a:xfrm flipH="1">
            <a:off x="6943721" y="1585915"/>
            <a:ext cx="1" cy="505794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FF4ECF-952E-AF43-BBA4-26E5B95DFB7C}"/>
              </a:ext>
            </a:extLst>
          </p:cNvPr>
          <p:cNvCxnSpPr>
            <a:cxnSpLocks/>
          </p:cNvCxnSpPr>
          <p:nvPr/>
        </p:nvCxnSpPr>
        <p:spPr>
          <a:xfrm>
            <a:off x="6953246" y="1566862"/>
            <a:ext cx="5105404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CE4EE0-EEDF-A141-A2A8-6F7E65FD65EB}"/>
              </a:ext>
            </a:extLst>
          </p:cNvPr>
          <p:cNvCxnSpPr>
            <a:cxnSpLocks/>
          </p:cNvCxnSpPr>
          <p:nvPr/>
        </p:nvCxnSpPr>
        <p:spPr>
          <a:xfrm flipV="1">
            <a:off x="7767637" y="150021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74AEB4-5C12-5B4C-B9D5-224D52C78AB0}"/>
              </a:ext>
            </a:extLst>
          </p:cNvPr>
          <p:cNvCxnSpPr>
            <a:cxnSpLocks/>
          </p:cNvCxnSpPr>
          <p:nvPr/>
        </p:nvCxnSpPr>
        <p:spPr>
          <a:xfrm flipV="1">
            <a:off x="8648711" y="1495456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2D5CF05-2498-1546-AC1D-B8D0F69D9C84}"/>
              </a:ext>
            </a:extLst>
          </p:cNvPr>
          <p:cNvCxnSpPr>
            <a:cxnSpLocks/>
          </p:cNvCxnSpPr>
          <p:nvPr/>
        </p:nvCxnSpPr>
        <p:spPr>
          <a:xfrm flipV="1">
            <a:off x="9501202" y="1504979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6E7810A-D32E-CD48-BA68-CA7BD03A2764}"/>
              </a:ext>
            </a:extLst>
          </p:cNvPr>
          <p:cNvCxnSpPr>
            <a:cxnSpLocks/>
          </p:cNvCxnSpPr>
          <p:nvPr/>
        </p:nvCxnSpPr>
        <p:spPr>
          <a:xfrm flipV="1">
            <a:off x="10325120" y="1485933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CA71414E-EFD3-B04C-A80E-42F6526B9F5F}"/>
              </a:ext>
            </a:extLst>
          </p:cNvPr>
          <p:cNvSpPr/>
          <p:nvPr/>
        </p:nvSpPr>
        <p:spPr>
          <a:xfrm>
            <a:off x="7579040" y="1601260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9D2736-2745-304A-8275-0A75ED033342}"/>
              </a:ext>
            </a:extLst>
          </p:cNvPr>
          <p:cNvSpPr/>
          <p:nvPr/>
        </p:nvSpPr>
        <p:spPr>
          <a:xfrm>
            <a:off x="8445822" y="1610784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1A0ED4-B150-AF45-AE7F-B49078E57D80}"/>
              </a:ext>
            </a:extLst>
          </p:cNvPr>
          <p:cNvSpPr/>
          <p:nvPr/>
        </p:nvSpPr>
        <p:spPr>
          <a:xfrm>
            <a:off x="9298316" y="1620308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672CE0-7F68-6B45-B02A-DB8CD94694B7}"/>
              </a:ext>
            </a:extLst>
          </p:cNvPr>
          <p:cNvSpPr/>
          <p:nvPr/>
        </p:nvSpPr>
        <p:spPr>
          <a:xfrm>
            <a:off x="10150806" y="1615544"/>
            <a:ext cx="393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A25BB5B-8336-ED4F-912D-F0627922A659}"/>
                  </a:ext>
                </a:extLst>
              </p:cNvPr>
              <p:cNvSpPr txBox="1"/>
              <p:nvPr/>
            </p:nvSpPr>
            <p:spPr>
              <a:xfrm>
                <a:off x="7695425" y="939871"/>
                <a:ext cx="3133294" cy="588751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</a:rPr>
                                <m:t>soft</m:t>
                              </m:r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sub>
                              <m: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A25BB5B-8336-ED4F-912D-F0627922A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425" y="939871"/>
                <a:ext cx="3133294" cy="588751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240AE1D-F034-0A43-AC5B-1EBE08DA9DC3}"/>
                  </a:ext>
                </a:extLst>
              </p:cNvPr>
              <p:cNvSpPr/>
              <p:nvPr/>
            </p:nvSpPr>
            <p:spPr>
              <a:xfrm>
                <a:off x="7456442" y="4411149"/>
                <a:ext cx="13689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240AE1D-F034-0A43-AC5B-1EBE08DA9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442" y="4411149"/>
                <a:ext cx="1368900" cy="523220"/>
              </a:xfrm>
              <a:prstGeom prst="rect">
                <a:avLst/>
              </a:prstGeom>
              <a:blipFill>
                <a:blip r:embed="rId7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181C7C7-1656-1140-9C81-CF5D6045DA6F}"/>
                  </a:ext>
                </a:extLst>
              </p:cNvPr>
              <p:cNvSpPr/>
              <p:nvPr/>
            </p:nvSpPr>
            <p:spPr>
              <a:xfrm>
                <a:off x="9375733" y="2601390"/>
                <a:ext cx="13689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181C7C7-1656-1140-9C81-CF5D6045DA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733" y="2601390"/>
                <a:ext cx="1368900" cy="523220"/>
              </a:xfrm>
              <a:prstGeom prst="rect">
                <a:avLst/>
              </a:prstGeom>
              <a:blipFill>
                <a:blip r:embed="rId8"/>
                <a:stretch>
                  <a:fillRect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81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AED2-943B-C04B-B08E-92583FE3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2258-4FF2-A145-813C-F1206315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Multi-Class Perceptron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Training</a:t>
            </a:r>
          </a:p>
          <a:p>
            <a:r>
              <a:rPr lang="en-US" dirty="0"/>
              <a:t>Multi-Class Logistic Regression</a:t>
            </a:r>
          </a:p>
          <a:p>
            <a:pPr lvl="1"/>
            <a:r>
              <a:rPr lang="en-US" dirty="0"/>
              <a:t>Testing: </a:t>
            </a:r>
            <a:r>
              <a:rPr lang="en-US" dirty="0" err="1"/>
              <a:t>softmax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Training: cross-entropy training criterion</a:t>
            </a:r>
          </a:p>
          <a:p>
            <a:pPr lvl="1"/>
            <a:r>
              <a:rPr lang="en-US" dirty="0"/>
              <a:t>Training: how to differentiate the </a:t>
            </a:r>
            <a:r>
              <a:rPr lang="en-US" dirty="0" err="1"/>
              <a:t>softmax</a:t>
            </a:r>
            <a:endParaRPr lang="en-US" dirty="0"/>
          </a:p>
          <a:p>
            <a:r>
              <a:rPr lang="en-US" dirty="0"/>
              <a:t>Comparing Multi-Class Perceptron and Logistic Regression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0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AED2-943B-C04B-B08E-92583FE3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2258-4FF2-A145-813C-F1206315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Multi-Class Perceptron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Training</a:t>
            </a:r>
          </a:p>
          <a:p>
            <a:r>
              <a:rPr lang="en-US" dirty="0"/>
              <a:t>Multi-Class Logistic Regression</a:t>
            </a:r>
          </a:p>
          <a:p>
            <a:pPr lvl="1"/>
            <a:r>
              <a:rPr lang="en-US" dirty="0"/>
              <a:t>Testing: </a:t>
            </a:r>
            <a:r>
              <a:rPr lang="en-US" dirty="0" err="1"/>
              <a:t>softmax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Training: cross-entropy training criterion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Training: how to differentiate the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softmax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Comparing Multi-Class Perceptron and Logistic Regression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67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06" y="1705233"/>
            <a:ext cx="6850995" cy="513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/>
              <a:t>Training a </a:t>
            </a:r>
            <a:r>
              <a:rPr lang="en-US" dirty="0" err="1"/>
              <a:t>Softmax</a:t>
            </a:r>
            <a:r>
              <a:rPr lang="en-US" dirty="0"/>
              <a:t>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8001" y="1228537"/>
                <a:ext cx="5464277" cy="52679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want to train the neural network to represent a training database as well as possible.  If we can define the training error to be some function L, then we want to update the weights according to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So what is L?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001" y="1228537"/>
                <a:ext cx="5464277" cy="5267904"/>
              </a:xfrm>
              <a:blipFill>
                <a:blip r:embed="rId3"/>
                <a:stretch>
                  <a:fillRect l="-2083" t="-1923" r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623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9" y="753762"/>
            <a:ext cx="4530812" cy="339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5" y="88034"/>
            <a:ext cx="11679198" cy="678086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Training: Maximize the probability of the training 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Remember, the whole point of that denominator in the </a:t>
                </a:r>
                <a:r>
                  <a:rPr lang="en-US" dirty="0" err="1"/>
                  <a:t>softmax</a:t>
                </a:r>
                <a:r>
                  <a:rPr lang="en-US" dirty="0"/>
                  <a:t> function is that it allows us to use </a:t>
                </a:r>
                <a:r>
                  <a:rPr lang="en-US" dirty="0" err="1"/>
                  <a:t>softmax</a:t>
                </a:r>
                <a:r>
                  <a:rPr lang="en-US" dirty="0"/>
                  <a:t> as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Estimated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value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class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Suppose we decide to estimate the network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𝑐𝑑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in order to maximize the probability of the training database, in the sense of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training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labels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training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feature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vectors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  <a:blipFill>
                <a:blip r:embed="rId3"/>
                <a:stretch>
                  <a:fillRect l="-1495" t="-1758" r="-8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07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9" y="753762"/>
            <a:ext cx="4530812" cy="339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5" y="88034"/>
            <a:ext cx="11679198" cy="678086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Training: Maximize the probability of the training 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Remember, the whole point of that denominator in the </a:t>
                </a:r>
                <a:r>
                  <a:rPr lang="en-US" dirty="0" err="1"/>
                  <a:t>softmax</a:t>
                </a:r>
                <a:r>
                  <a:rPr lang="en-US" dirty="0"/>
                  <a:t> function is that it allows us to use </a:t>
                </a:r>
                <a:r>
                  <a:rPr lang="en-US" dirty="0" err="1"/>
                  <a:t>softmax</a:t>
                </a:r>
                <a:r>
                  <a:rPr lang="en-US" dirty="0"/>
                  <a:t> as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Estimated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value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i="0" dirty="0">
                              <a:latin typeface="Cambria Math" panose="02040503050406030204" pitchFamily="18" charset="0"/>
                            </a:rPr>
                            <m:t>class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If we assume the training tokens are independent, this is: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reference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label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of</m:t>
                                  </m:r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the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𝑡h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token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𝑡h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feature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vector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  <a:blipFill>
                <a:blip r:embed="rId3"/>
                <a:stretch>
                  <a:fillRect l="-1495" t="-1758" r="-34718" b="-3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937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9" y="753762"/>
            <a:ext cx="4530812" cy="339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5" y="88034"/>
            <a:ext cx="11679198" cy="678086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Training: Maximize the probability of the training 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Remember, the whole point of that denominator in the </a:t>
                </a:r>
                <a:r>
                  <a:rPr lang="en-US" dirty="0" err="1"/>
                  <a:t>softmax</a:t>
                </a:r>
                <a:r>
                  <a:rPr lang="en-US" dirty="0"/>
                  <a:t> function is that it allows us to use </a:t>
                </a:r>
                <a:r>
                  <a:rPr lang="en-US" dirty="0" err="1"/>
                  <a:t>softmax</a:t>
                </a:r>
                <a:r>
                  <a:rPr lang="en-US" dirty="0"/>
                  <a:t> as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Estimated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value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latin typeface="Cambria Math" panose="02040503050406030204" pitchFamily="18" charset="0"/>
                            </a:rPr>
                            <m:t>class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OK.  We need to create some notation to mean “the reference label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token.”  Let’s call it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.  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class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  <a:blipFill>
                <a:blip r:embed="rId3"/>
                <a:stretch>
                  <a:fillRect l="-1495" t="-1758" r="-1827" b="-3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668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9" y="753762"/>
            <a:ext cx="4530812" cy="339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5" y="88034"/>
            <a:ext cx="11679198" cy="678086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Training: Maximize the probability of the training data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Wow, Cool!!  So we can maximize the probability of the training data by just picking the </a:t>
                </a:r>
                <a:r>
                  <a:rPr lang="en-US" dirty="0" err="1"/>
                  <a:t>softmax</a:t>
                </a:r>
                <a:r>
                  <a:rPr lang="en-US" dirty="0"/>
                  <a:t> output corresponding to the </a:t>
                </a:r>
                <a:r>
                  <a:rPr lang="en-US" b="1" u="sng" dirty="0"/>
                  <a:t>correct class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each token, and then multiplying them all together: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So, hey, let’s take the logarithm, to get rid of that nasty product operation.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  <a:blipFill>
                <a:blip r:embed="rId3"/>
                <a:stretch>
                  <a:fillRect l="-1495" t="-1758" r="-1827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0114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9" y="753762"/>
            <a:ext cx="4530812" cy="339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5" y="88034"/>
            <a:ext cx="11679198" cy="678086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Training: Minimizing the negative </a:t>
            </a:r>
            <a:r>
              <a:rPr lang="en-US"/>
              <a:t>log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Softmax neural networks are almost always trained in order to minimize the negative log probability of the training data: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func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This loss function is called the </a:t>
                </a:r>
                <a:r>
                  <a:rPr lang="en-US" sz="2400" b="1" u="sng" dirty="0"/>
                  <a:t>cross-entropy loss</a:t>
                </a:r>
                <a:r>
                  <a:rPr lang="en-US" sz="2400" dirty="0"/>
                  <a:t>.  Cross-entropy is a measure of dissimilarity between two probability distributions.  In this case, we’re minimizing the dissimilarity between the true and estimated classes: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True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𝑐𝑙𝑎𝑠𝑠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Estimated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𝑐𝑙𝑎𝑠𝑠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acc>
                                  <m:accPr>
                                    <m:chr m:val="⃗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  <a:blipFill>
                <a:blip r:embed="rId3"/>
                <a:stretch>
                  <a:fillRect l="-1329" t="-2198" r="-831"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738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AED2-943B-C04B-B08E-92583FE3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2258-4FF2-A145-813C-F1206315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Multi-Class Perceptron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Training</a:t>
            </a:r>
          </a:p>
          <a:p>
            <a:r>
              <a:rPr lang="en-US" dirty="0"/>
              <a:t>Multi-Class Logistic Regression</a:t>
            </a:r>
          </a:p>
          <a:p>
            <a:pPr lvl="1"/>
            <a:r>
              <a:rPr lang="en-US" dirty="0"/>
              <a:t>Testing: </a:t>
            </a:r>
            <a:r>
              <a:rPr lang="en-US" dirty="0" err="1"/>
              <a:t>softmax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Training: cross-entropy training criterion</a:t>
            </a:r>
          </a:p>
          <a:p>
            <a:pPr lvl="1"/>
            <a:r>
              <a:rPr lang="en-US" dirty="0"/>
              <a:t>Training: how to differentiate the </a:t>
            </a:r>
            <a:r>
              <a:rPr lang="en-US" dirty="0" err="1"/>
              <a:t>softmax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Comparing Multi-Class Perceptron and Logistic Regression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91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06" y="1705233"/>
            <a:ext cx="6850995" cy="51382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8033"/>
            <a:ext cx="10515600" cy="1269711"/>
          </a:xfrm>
        </p:spPr>
        <p:txBody>
          <a:bodyPr/>
          <a:lstStyle/>
          <a:p>
            <a:r>
              <a:rPr lang="en-US" dirty="0"/>
              <a:t>Training a </a:t>
            </a:r>
            <a:r>
              <a:rPr lang="en-US" dirty="0" err="1"/>
              <a:t>Softmax</a:t>
            </a:r>
            <a:r>
              <a:rPr lang="en-US" dirty="0"/>
              <a:t>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8001" y="1228537"/>
                <a:ext cx="5464277" cy="52679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want to train the neural network to represent a training database as well as possible.  If we can define the training error to be some function L, then we want to update the weights according to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So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?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8001" y="1228537"/>
                <a:ext cx="5464277" cy="5267904"/>
              </a:xfrm>
              <a:blipFill>
                <a:blip r:embed="rId3"/>
                <a:stretch>
                  <a:fillRect l="-2083" t="-1923" r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446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89" y="753762"/>
            <a:ext cx="4530812" cy="3398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5" y="88034"/>
            <a:ext cx="11679198" cy="678086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Differentiating the cross-entropy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cross-entropy loss function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Let’s try to differentiate 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𝑐𝑑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what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501" y="771334"/>
                <a:ext cx="7638541" cy="5765389"/>
              </a:xfrm>
              <a:blipFill>
                <a:blip r:embed="rId3"/>
                <a:stretch>
                  <a:fillRect l="-1495" t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956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AED2-943B-C04B-B08E-92583FE3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2258-4FF2-A145-813C-F1206315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Multi-Class Perceptron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Multi-Class Logistic Regression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Testing: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softmax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function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Training: cross-entropy training criterion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Training: how to differentiate the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softmax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Comparing Multi-Class Perceptron and Logistic Regression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09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5" y="88034"/>
            <a:ext cx="11679198" cy="678086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Differentiating the cross-entropy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500" y="771334"/>
                <a:ext cx="11943830" cy="59986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The cross-entropy loss function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softmax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Let’s try to differentiate it: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𝑉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 panose="02040503050406030204" pitchFamily="18" charset="0"/>
                                            </a:rPr>
                                            <m:t>exp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=0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⁡(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sz="2400" b="0" i="1" dirty="0" smtClean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𝑙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=0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𝑉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400">
                                                  <a:latin typeface="Cambria Math" panose="02040503050406030204" pitchFamily="18" charset="0"/>
                                                </a:rPr>
                                                <m:t>exp</m:t>
                                              </m:r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⁡(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i="1" dirty="0"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400" i="1" dirty="0">
                                                  <a:latin typeface="Cambria Math" panose="02040503050406030204" pitchFamily="18" charset="0"/>
                                                </a:rPr>
                                                <m:t>)</m:t>
                                              </m:r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𝑐𝑑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sSubSup>
                        <m:sSubSup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Where the last line 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, and 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𝑐𝑑</m:t>
                            </m:r>
                          </m:sub>
                        </m:sSub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500" y="771334"/>
                <a:ext cx="11943830" cy="5998632"/>
              </a:xfrm>
              <a:blipFill>
                <a:blip r:embed="rId2"/>
                <a:stretch>
                  <a:fillRect l="-850" t="-1268" b="-44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2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5" y="88034"/>
            <a:ext cx="11679198" cy="678086"/>
          </a:xfrm>
        </p:spPr>
        <p:txBody>
          <a:bodyPr>
            <a:normAutofit fontScale="90000"/>
          </a:bodyPr>
          <a:lstStyle/>
          <a:p>
            <a:r>
              <a:rPr lang="en-US" dirty="0"/>
              <a:t>Putting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1500" y="771334"/>
                <a:ext cx="11943830" cy="599863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𝑐𝑑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  <m:sup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𝑐𝑑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𝑐𝑑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Cambria Math" panose="02040503050406030204" pitchFamily="18" charset="0"/>
                  </a:rPr>
                  <a:t>where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True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𝑐𝑙𝑎𝑠𝑠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Estimated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𝑐𝑙𝑎𝑠𝑠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dirty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acc>
                                  <m:accPr>
                                    <m:chr m:val="⃗"/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⃗"/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1500" y="771334"/>
                <a:ext cx="11943830" cy="5998632"/>
              </a:xfrm>
              <a:blipFill>
                <a:blip r:embed="rId2"/>
                <a:stretch>
                  <a:fillRect l="-850" t="-2114" b="-26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095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EF0D-E1C9-E943-8DD8-D9E76E1F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Multi-Class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2BAAD-358F-8649-B818-87C052983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Putting it all together, we wind up with a surprisingly simple result: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the </a:t>
                </a:r>
                <a:r>
                  <a:rPr lang="en-US" dirty="0" err="1"/>
                  <a:t>i’th</a:t>
                </a:r>
                <a:r>
                  <a:rPr lang="en-US" dirty="0"/>
                  <a:t> token is of class c.  In other words,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correct class, 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dirty="0"/>
                      <m:t>η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wrong class,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dirty="0"/>
                      <m:t>η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2BAAD-358F-8649-B818-87C052983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3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855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AED2-943B-C04B-B08E-92583FE3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2258-4FF2-A145-813C-F1206315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Multi-Class Perceptron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Training</a:t>
            </a:r>
          </a:p>
          <a:p>
            <a:r>
              <a:rPr lang="en-US" dirty="0"/>
              <a:t>Multi-Class Logistic Regression</a:t>
            </a:r>
          </a:p>
          <a:p>
            <a:pPr lvl="1"/>
            <a:r>
              <a:rPr lang="en-US" dirty="0"/>
              <a:t>Testing: </a:t>
            </a:r>
            <a:r>
              <a:rPr lang="en-US" dirty="0" err="1"/>
              <a:t>softmax</a:t>
            </a:r>
            <a:r>
              <a:rPr lang="en-US" dirty="0"/>
              <a:t> function</a:t>
            </a:r>
          </a:p>
          <a:p>
            <a:pPr lvl="1"/>
            <a:r>
              <a:rPr lang="en-US" dirty="0"/>
              <a:t>Training: cross-entropy training criterion</a:t>
            </a:r>
          </a:p>
          <a:p>
            <a:pPr lvl="1"/>
            <a:r>
              <a:rPr lang="en-US" dirty="0"/>
              <a:t>Training: how to differentiate the </a:t>
            </a:r>
            <a:r>
              <a:rPr lang="en-US" dirty="0" err="1"/>
              <a:t>softmax</a:t>
            </a:r>
            <a:endParaRPr lang="en-US" dirty="0"/>
          </a:p>
          <a:p>
            <a:r>
              <a:rPr lang="en-US" dirty="0"/>
              <a:t>Comparing Multi-Class Perceptron and Logistic Regression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29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training instance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200" dirty="0"/>
                  <a:t> w/ground truth label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{0,1,…,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3200" dirty="0"/>
                  <a:t>Classify with current weights: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3200" dirty="0"/>
                  <a:t>Update weights:   </a:t>
                </a:r>
              </a:p>
              <a:p>
                <a:pPr lvl="2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/>
                  <a:t>then do nothing</a:t>
                </a:r>
                <a:endParaRPr lang="en-US" sz="3200" b="1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then:</a:t>
                </a:r>
              </a:p>
              <a:p>
                <a:pPr lvl="3"/>
                <a:r>
                  <a:rPr lang="en-US" sz="3000" dirty="0"/>
                  <a:t>Update the correct-class vector </a:t>
                </a:r>
                <a:r>
                  <a:rPr lang="en-US" sz="3000" dirty="0" err="1"/>
                  <a:t>as</a:t>
                </a:r>
                <a:r>
                  <a:rPr lang="en-US" sz="30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sz="3000" dirty="0"/>
                      <m:t>η</m:t>
                    </m:r>
                    <m:acc>
                      <m:accPr>
                        <m:chr m:val="⃗"/>
                        <m:ctrlPr>
                          <a:rPr lang="en-US" sz="3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3000" b="1" dirty="0">
                  <a:solidFill>
                    <a:srgbClr val="0000FF"/>
                  </a:solidFill>
                </a:endParaRPr>
              </a:p>
              <a:p>
                <a:pPr lvl="3"/>
                <a:r>
                  <a:rPr lang="en-US" sz="3000" dirty="0"/>
                  <a:t>Update the wrong-class vector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3000" dirty="0"/>
                      <m:t>η</m:t>
                    </m:r>
                    <m:acc>
                      <m:accPr>
                        <m:chr m:val="⃗"/>
                        <m:ctrlPr>
                          <a:rPr lang="en-US" sz="3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3000" b="1" dirty="0">
                  <a:solidFill>
                    <a:srgbClr val="0000FF"/>
                  </a:solidFill>
                </a:endParaRPr>
              </a:p>
              <a:p>
                <a:pPr lvl="3"/>
                <a:endParaRPr lang="en-US" sz="3000" b="1" dirty="0">
                  <a:solidFill>
                    <a:srgbClr val="0000FF"/>
                  </a:solidFill>
                </a:endParaRPr>
              </a:p>
              <a:p>
                <a:pPr marL="914400" lvl="2" indent="0">
                  <a:buNone/>
                </a:pPr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  <a:blipFill>
                <a:blip r:embed="rId2"/>
                <a:stretch>
                  <a:fillRect l="-12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Training a Multi-Class Perceptron</a:t>
            </a:r>
          </a:p>
        </p:txBody>
      </p:sp>
    </p:spTree>
    <p:extLst>
      <p:ext uri="{BB962C8B-B14F-4D97-AF65-F5344CB8AC3E}">
        <p14:creationId xmlns:p14="http://schemas.microsoft.com/office/powerpoint/2010/main" val="706438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EF0D-E1C9-E943-8DD8-D9E76E1F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Multi-Class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2BAAD-358F-8649-B818-87C052983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Putting it all together, we wind up with a surprisingly simple result: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acc>
                        <m:accPr>
                          <m:chr m:val="⃗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the </a:t>
                </a:r>
                <a:r>
                  <a:rPr lang="en-US" dirty="0" err="1"/>
                  <a:t>i’th</a:t>
                </a:r>
                <a:r>
                  <a:rPr lang="en-US" dirty="0"/>
                  <a:t> token is of class c.  In other words,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correct class, but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dirty="0"/>
                      <m:t>η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wrong class,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dirty="0"/>
                      <m:t>η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2BAAD-358F-8649-B818-87C052983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13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54248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EF0D-E1C9-E943-8DD8-D9E76E1F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0" y="365125"/>
            <a:ext cx="1097379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Conclusion: Comparing Multi-Class Perceptron and Logistic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2BAAD-358F-8649-B818-87C0529837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7505" y="1579418"/>
                <a:ext cx="11804073" cy="515389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300" b="1" u="sng" dirty="0"/>
                  <a:t>Perceptron</a:t>
                </a:r>
                <a:r>
                  <a:rPr lang="en-US" sz="3300" dirty="0"/>
                  <a:t>:  If classifier output is incorrect, then: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3300" dirty="0"/>
                  <a:t>Update the correct-class, y,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3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3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sz="3300" dirty="0"/>
                      <m:t>η</m:t>
                    </m:r>
                    <m:acc>
                      <m:accPr>
                        <m:chr m:val="⃗"/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3300" b="1" dirty="0">
                  <a:solidFill>
                    <a:srgbClr val="0000FF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n-US" sz="3300" dirty="0"/>
                  <a:t>Update the wrong-class,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300" dirty="0"/>
                  <a:t>,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3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33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33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33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3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3300" dirty="0"/>
                      <m:t>η</m:t>
                    </m:r>
                    <m:acc>
                      <m:accPr>
                        <m:chr m:val="⃗"/>
                        <m:ctrlPr>
                          <a:rPr lang="en-US" sz="33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3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3300" b="1" dirty="0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33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300" b="1" u="sng" dirty="0"/>
                  <a:t>Logistic Regression</a:t>
                </a:r>
                <a:r>
                  <a:rPr lang="en-US" sz="3300" dirty="0"/>
                  <a:t>: for </a:t>
                </a:r>
                <a:r>
                  <a:rPr lang="en-US" sz="3300" b="1" u="sng" dirty="0"/>
                  <a:t>every</a:t>
                </a:r>
                <a:r>
                  <a:rPr lang="en-US" sz="3300" dirty="0"/>
                  <a:t> class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3300" dirty="0"/>
                  <a:t>, 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3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3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3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3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3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3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300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33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3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l-GR" sz="3300" dirty="0"/>
                        <m:t>η</m:t>
                      </m:r>
                      <m:d>
                        <m:dPr>
                          <m:ctrlPr>
                            <a:rPr lang="en-US" sz="3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3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3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acc>
                        <m:accPr>
                          <m:chr m:val="⃗"/>
                          <m:ctrlPr>
                            <a:rPr lang="en-US" sz="33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3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300" dirty="0"/>
              </a:p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3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3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3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33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300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300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33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nor/>
                                  </m:rPr>
                                  <a:rPr lang="el-GR" sz="3300" dirty="0"/>
                                  <m:t>η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3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3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3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3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sz="33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3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a:rPr lang="en-US" sz="33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3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correct</m:t>
                                </m:r>
                                <m:r>
                                  <a:rPr lang="en-US" sz="33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3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class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33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3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3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3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33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d>
                                <m:r>
                                  <a:rPr lang="en-US" sz="33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300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33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33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3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3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sz="33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33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3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sz="33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3300" i="1" dirty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3300" i="1" dirty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33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l-GR" sz="3300" dirty="0"/>
                                  <m:t>η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3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3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33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3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is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3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3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wrong</m:t>
                                </m:r>
                                <m:r>
                                  <a:rPr lang="en-US" sz="33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3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class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3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3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3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33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33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33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33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3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and</m:t>
                                </m:r>
                                <m:r>
                                  <a:rPr lang="en-US" sz="33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en-US" sz="33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3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3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sz="33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33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n-US" sz="33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300" dirty="0"/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en-US" sz="3300" dirty="0"/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3300" dirty="0"/>
                  <a:t>Conclusion: they’re almost exactly the same thing!  The main difference is that, for logistic regression, </a:t>
                </a:r>
                <a14:m>
                  <m:oMath xmlns:m="http://schemas.openxmlformats.org/officeDocument/2006/math">
                    <m:r>
                      <a:rPr lang="en-US" sz="33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sSubSup>
                      <m:sSubSupPr>
                        <m:ctrlPr>
                          <a:rPr lang="en-US" sz="3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33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3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3300" dirty="0"/>
                  <a:t>: it’s never exactly equal to either 0 or 1.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A2BAAD-358F-8649-B818-87C0529837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505" y="1579418"/>
                <a:ext cx="11804073" cy="5153891"/>
              </a:xfrm>
              <a:blipFill>
                <a:blip r:embed="rId2"/>
                <a:stretch>
                  <a:fillRect l="-753" t="-737" b="-3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244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6092382" cy="1325563"/>
          </a:xfrm>
        </p:spPr>
        <p:txBody>
          <a:bodyPr/>
          <a:lstStyle/>
          <a:p>
            <a:r>
              <a:rPr lang="en-US" dirty="0"/>
              <a:t>Review: Two-Class Perceptron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443309" y="3536082"/>
            <a:ext cx="1143000" cy="114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5509" y="2621682"/>
            <a:ext cx="1524000" cy="1219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995509" y="3459882"/>
            <a:ext cx="14478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995509" y="4221882"/>
            <a:ext cx="1447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endCxn id="5" idx="3"/>
          </p:cNvCxnSpPr>
          <p:nvPr/>
        </p:nvCxnSpPr>
        <p:spPr bwMode="auto">
          <a:xfrm flipV="1">
            <a:off x="995510" y="4511694"/>
            <a:ext cx="1615189" cy="13103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586309" y="4145682"/>
            <a:ext cx="22098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533741" y="254548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3741" y="322681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8909" y="414121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8909" y="536488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1738" y="2007617"/>
            <a:ext cx="95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26" name="Elbow Connector 25"/>
          <p:cNvCxnSpPr/>
          <p:nvPr/>
        </p:nvCxnSpPr>
        <p:spPr>
          <a:xfrm flipV="1">
            <a:off x="2671909" y="3824749"/>
            <a:ext cx="685800" cy="6096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38710" y="3596149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Output:</a:t>
            </a:r>
            <a:r>
              <a:rPr lang="en-US" dirty="0"/>
              <a:t> </a:t>
            </a:r>
            <a:r>
              <a:rPr lang="en-US" dirty="0" err="1">
                <a:sym typeface="Symbol"/>
              </a:rPr>
              <a:t>sgn</a:t>
            </a:r>
            <a:r>
              <a:rPr lang="en-US" dirty="0"/>
              <a:t>(</a:t>
            </a:r>
            <a:r>
              <a:rPr lang="en-US" b="1" dirty="0" err="1"/>
              <a:t>w</a:t>
            </a:r>
            <a:r>
              <a:rPr lang="en-US" b="1" dirty="0" err="1">
                <a:sym typeface="Symbol"/>
              </a:rPr>
              <a:t>x</a:t>
            </a:r>
            <a:r>
              <a:rPr lang="en-US" dirty="0">
                <a:sym typeface="Symbol"/>
              </a:rPr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2990" y="242235"/>
                <a:ext cx="5940974" cy="50007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True class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200" dirty="0"/>
              </a:p>
              <a:p>
                <a:pPr>
                  <a:buNone/>
                </a:pPr>
                <a:r>
                  <a:rPr lang="en-US" dirty="0"/>
                  <a:t>Classifier output is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∗ 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err="1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+ … +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 dirty="0" err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 dirty="0" err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baseline="-250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err="1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∈{−1,1}</m:t>
                      </m:r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2990" y="242235"/>
                <a:ext cx="5940974" cy="5000786"/>
              </a:xfrm>
              <a:blipFill>
                <a:blip r:embed="rId3"/>
                <a:stretch>
                  <a:fillRect l="-2350" t="-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04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6092382" cy="1325563"/>
          </a:xfrm>
        </p:spPr>
        <p:txBody>
          <a:bodyPr/>
          <a:lstStyle/>
          <a:p>
            <a:r>
              <a:rPr lang="en-US" dirty="0"/>
              <a:t>Review: Two-Class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2990" y="242235"/>
                <a:ext cx="5940974" cy="50007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True class 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∈{−1,1}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200" dirty="0"/>
              </a:p>
              <a:p>
                <a:pPr>
                  <a:buNone/>
                </a:pPr>
                <a:r>
                  <a:rPr lang="en-US" dirty="0"/>
                  <a:t>Classifier output is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err="1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 + … + 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 dirty="0" err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 baseline="-25000" dirty="0" err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 baseline="-25000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dirty="0" err="1">
                              <a:latin typeface="Cambria Math" panose="02040503050406030204" pitchFamily="18" charset="0"/>
                            </a:rPr>
                            <m:t>sgn</m:t>
                          </m:r>
                        </m:fName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⃗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∈{−1,1}</m:t>
                      </m:r>
                    </m:oMath>
                  </m:oMathPara>
                </a14:m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None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2990" y="242235"/>
                <a:ext cx="5940974" cy="5000786"/>
              </a:xfrm>
              <a:blipFill>
                <a:blip r:embed="rId3"/>
                <a:stretch>
                  <a:fillRect l="-2350" t="-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89759731-7B39-1647-A581-3ECE862E8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9" y="2022313"/>
            <a:ext cx="4659964" cy="3864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1ABCEB5-02CC-B74A-B755-327722301FC3}"/>
                  </a:ext>
                </a:extLst>
              </p:cNvPr>
              <p:cNvSpPr/>
              <p:nvPr/>
            </p:nvSpPr>
            <p:spPr>
              <a:xfrm>
                <a:off x="2840572" y="5622001"/>
                <a:ext cx="45984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1ABCEB5-02CC-B74A-B755-327722301F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572" y="5622001"/>
                <a:ext cx="459841" cy="584775"/>
              </a:xfrm>
              <a:prstGeom prst="rect">
                <a:avLst/>
              </a:prstGeom>
              <a:blipFill>
                <a:blip r:embed="rId5"/>
                <a:stretch>
                  <a:fillRect r="-1891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DF3EDB-9621-9340-A69F-DE1E8933724C}"/>
                  </a:ext>
                </a:extLst>
              </p:cNvPr>
              <p:cNvSpPr/>
              <p:nvPr/>
            </p:nvSpPr>
            <p:spPr>
              <a:xfrm>
                <a:off x="243763" y="3437548"/>
                <a:ext cx="4189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DF3EDB-9621-9340-A69F-DE1E893372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63" y="3437548"/>
                <a:ext cx="418924" cy="584775"/>
              </a:xfrm>
              <a:prstGeom prst="rect">
                <a:avLst/>
              </a:prstGeom>
              <a:blipFill>
                <a:blip r:embed="rId6"/>
                <a:stretch>
                  <a:fillRect r="-3235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275090F-44D8-D04D-BDFF-8A80F1CDBB84}"/>
                  </a:ext>
                </a:extLst>
              </p:cNvPr>
              <p:cNvSpPr/>
              <p:nvPr/>
            </p:nvSpPr>
            <p:spPr>
              <a:xfrm>
                <a:off x="3734927" y="3863151"/>
                <a:ext cx="163881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275090F-44D8-D04D-BDFF-8A80F1CDBB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927" y="3863151"/>
                <a:ext cx="1638812" cy="584775"/>
              </a:xfrm>
              <a:prstGeom prst="rect">
                <a:avLst/>
              </a:prstGeom>
              <a:blipFill>
                <a:blip r:embed="rId7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C4F344-9254-C74B-BB00-F4CA6F76C454}"/>
                  </a:ext>
                </a:extLst>
              </p:cNvPr>
              <p:cNvSpPr/>
              <p:nvPr/>
            </p:nvSpPr>
            <p:spPr>
              <a:xfrm>
                <a:off x="2028825" y="2339299"/>
                <a:ext cx="194243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Times New Roman"/>
                        </a:rPr>
                        <m:t>−1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C4F344-9254-C74B-BB00-F4CA6F76C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25" y="2339299"/>
                <a:ext cx="1942433" cy="584775"/>
              </a:xfrm>
              <a:prstGeom prst="rect">
                <a:avLst/>
              </a:prstGeom>
              <a:blipFill>
                <a:blip r:embed="rId8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42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6092382" cy="1325563"/>
          </a:xfrm>
        </p:spPr>
        <p:txBody>
          <a:bodyPr/>
          <a:lstStyle/>
          <a:p>
            <a:r>
              <a:rPr lang="en-US" dirty="0"/>
              <a:t>Multi-Class 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76072" y="242235"/>
                <a:ext cx="6457892" cy="5800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True class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0,1,2,…,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=vocabulary size = # of distinct classes).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Classifier output is </a:t>
                </a:r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0,1,…,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−1}</m:t>
                      </m:r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𝑐𝐷</m:t>
                            </m:r>
                          </m:sub>
                        </m:sSub>
                        <m:r>
                          <a:rPr lang="en-US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6072" y="242235"/>
                <a:ext cx="6457892" cy="5800716"/>
              </a:xfrm>
              <a:blipFill>
                <a:blip r:embed="rId3"/>
                <a:stretch>
                  <a:fillRect l="-1373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D61D0084-9034-5C43-AA00-6976E137A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" y="1321895"/>
            <a:ext cx="5429847" cy="5429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4B23B-5C2F-A149-88DF-BE878ECB9FE5}"/>
                  </a:ext>
                </a:extLst>
              </p:cNvPr>
              <p:cNvSpPr/>
              <p:nvPr/>
            </p:nvSpPr>
            <p:spPr>
              <a:xfrm>
                <a:off x="5512817" y="6292610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B34B23B-5C2F-A149-88DF-BE878ECB9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17" y="6292610"/>
                <a:ext cx="460006" cy="584775"/>
              </a:xfrm>
              <a:prstGeom prst="rect">
                <a:avLst/>
              </a:prstGeom>
              <a:blipFill>
                <a:blip r:embed="rId5"/>
                <a:stretch>
                  <a:fillRect r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2A0B2C-2A11-114D-B5AA-7CB4C584BCC8}"/>
                  </a:ext>
                </a:extLst>
              </p:cNvPr>
              <p:cNvSpPr/>
              <p:nvPr/>
            </p:nvSpPr>
            <p:spPr>
              <a:xfrm>
                <a:off x="270647" y="2085827"/>
                <a:ext cx="907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D2A0B2C-2A11-114D-B5AA-7CB4C584BC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47" y="2085827"/>
                <a:ext cx="907556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749B489-1FF7-054B-BED7-3AA7986BE72B}"/>
                  </a:ext>
                </a:extLst>
              </p:cNvPr>
              <p:cNvSpPr/>
              <p:nvPr/>
            </p:nvSpPr>
            <p:spPr>
              <a:xfrm>
                <a:off x="894996" y="1313992"/>
                <a:ext cx="907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749B489-1FF7-054B-BED7-3AA7986BE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96" y="1313992"/>
                <a:ext cx="907556" cy="369332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C970CC-2B0A-6842-A16E-1BC7E6072156}"/>
                  </a:ext>
                </a:extLst>
              </p:cNvPr>
              <p:cNvSpPr/>
              <p:nvPr/>
            </p:nvSpPr>
            <p:spPr>
              <a:xfrm>
                <a:off x="1843811" y="1318905"/>
                <a:ext cx="907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C970CC-2B0A-6842-A16E-1BC7E60721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811" y="1318905"/>
                <a:ext cx="907556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A8FF9B-DF66-7C4A-AAC1-31A7CA9911C8}"/>
                  </a:ext>
                </a:extLst>
              </p:cNvPr>
              <p:cNvSpPr/>
              <p:nvPr/>
            </p:nvSpPr>
            <p:spPr>
              <a:xfrm>
                <a:off x="2763129" y="1304155"/>
                <a:ext cx="907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BA8FF9B-DF66-7C4A-AAC1-31A7CA9911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129" y="1304155"/>
                <a:ext cx="907556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EC36C96-99FF-3547-BB8B-B3DFB7D3B475}"/>
                  </a:ext>
                </a:extLst>
              </p:cNvPr>
              <p:cNvSpPr/>
              <p:nvPr/>
            </p:nvSpPr>
            <p:spPr>
              <a:xfrm>
                <a:off x="2915529" y="1810517"/>
                <a:ext cx="907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EC36C96-99FF-3547-BB8B-B3DFB7D3B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529" y="1810517"/>
                <a:ext cx="907556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1FE886-BAEC-A24C-AB33-7D808397216A}"/>
                  </a:ext>
                </a:extLst>
              </p:cNvPr>
              <p:cNvSpPr/>
              <p:nvPr/>
            </p:nvSpPr>
            <p:spPr>
              <a:xfrm>
                <a:off x="3530046" y="2149731"/>
                <a:ext cx="907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A1FE886-BAEC-A24C-AB33-7D80839721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046" y="2149731"/>
                <a:ext cx="907556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3F93C87-0558-854A-A6EF-C550768DCFD6}"/>
                  </a:ext>
                </a:extLst>
              </p:cNvPr>
              <p:cNvSpPr/>
              <p:nvPr/>
            </p:nvSpPr>
            <p:spPr>
              <a:xfrm>
                <a:off x="4449364" y="2302131"/>
                <a:ext cx="907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3F93C87-0558-854A-A6EF-C550768DC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64" y="2302131"/>
                <a:ext cx="907556" cy="369332"/>
              </a:xfrm>
              <a:prstGeom prst="rect">
                <a:avLst/>
              </a:prstGeom>
              <a:blipFill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60C36B4-6A87-3442-9154-94A0942C56D9}"/>
                  </a:ext>
                </a:extLst>
              </p:cNvPr>
              <p:cNvSpPr/>
              <p:nvPr/>
            </p:nvSpPr>
            <p:spPr>
              <a:xfrm>
                <a:off x="1185047" y="2528275"/>
                <a:ext cx="907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/>
                        </a:rPr>
                        <m:t>7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60C36B4-6A87-3442-9154-94A0942C5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47" y="2528275"/>
                <a:ext cx="907556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E6B54271-BA0D-8F40-A02D-B6D14BEE33C7}"/>
              </a:ext>
            </a:extLst>
          </p:cNvPr>
          <p:cNvSpPr/>
          <p:nvPr/>
        </p:nvSpPr>
        <p:spPr>
          <a:xfrm>
            <a:off x="1848725" y="2965812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245478A-388F-674B-AD54-3377395AA39E}"/>
              </a:ext>
            </a:extLst>
          </p:cNvPr>
          <p:cNvSpPr/>
          <p:nvPr/>
        </p:nvSpPr>
        <p:spPr>
          <a:xfrm>
            <a:off x="1017895" y="2960895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D227E3-3C33-FB4C-A19C-5F627E791E17}"/>
              </a:ext>
            </a:extLst>
          </p:cNvPr>
          <p:cNvSpPr/>
          <p:nvPr/>
        </p:nvSpPr>
        <p:spPr>
          <a:xfrm>
            <a:off x="3018763" y="3624573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F4940EC-68D5-9C44-9AE8-8B0A3DDEAC11}"/>
              </a:ext>
            </a:extLst>
          </p:cNvPr>
          <p:cNvSpPr/>
          <p:nvPr/>
        </p:nvSpPr>
        <p:spPr>
          <a:xfrm>
            <a:off x="4606674" y="4396407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1B95E78-992F-7445-A423-DBB91DE49F95}"/>
              </a:ext>
            </a:extLst>
          </p:cNvPr>
          <p:cNvSpPr/>
          <p:nvPr/>
        </p:nvSpPr>
        <p:spPr>
          <a:xfrm>
            <a:off x="177235" y="3113295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3CF5C4D-4F87-D445-BAB8-1DA914AF58F9}"/>
              </a:ext>
            </a:extLst>
          </p:cNvPr>
          <p:cNvSpPr/>
          <p:nvPr/>
        </p:nvSpPr>
        <p:spPr>
          <a:xfrm>
            <a:off x="5009803" y="3865462"/>
            <a:ext cx="476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…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736C03B-BFFA-914D-9331-4D721A44C575}"/>
              </a:ext>
            </a:extLst>
          </p:cNvPr>
          <p:cNvCxnSpPr>
            <a:cxnSpLocks/>
          </p:cNvCxnSpPr>
          <p:nvPr/>
        </p:nvCxnSpPr>
        <p:spPr>
          <a:xfrm flipV="1">
            <a:off x="42232" y="6751742"/>
            <a:ext cx="6053768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0D26C2C-345B-8049-A4CF-5390B76089A6}"/>
              </a:ext>
            </a:extLst>
          </p:cNvPr>
          <p:cNvCxnSpPr>
            <a:cxnSpLocks/>
          </p:cNvCxnSpPr>
          <p:nvPr/>
        </p:nvCxnSpPr>
        <p:spPr>
          <a:xfrm flipV="1">
            <a:off x="42232" y="900113"/>
            <a:ext cx="0" cy="585163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19A493-33CC-594C-94E6-D70E04B4FF71}"/>
                  </a:ext>
                </a:extLst>
              </p:cNvPr>
              <p:cNvSpPr/>
              <p:nvPr/>
            </p:nvSpPr>
            <p:spPr>
              <a:xfrm>
                <a:off x="7359" y="858592"/>
                <a:ext cx="46000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019A493-33CC-594C-94E6-D70E04B4F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" y="858592"/>
                <a:ext cx="460006" cy="584775"/>
              </a:xfrm>
              <a:prstGeom prst="rect">
                <a:avLst/>
              </a:prstGeom>
              <a:blipFill>
                <a:blip r:embed="rId14"/>
                <a:stretch>
                  <a:fillRect r="-21622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4800EF4-4BE1-8240-82ED-5D9A294B11C8}"/>
              </a:ext>
            </a:extLst>
          </p:cNvPr>
          <p:cNvSpPr/>
          <p:nvPr/>
        </p:nvSpPr>
        <p:spPr>
          <a:xfrm>
            <a:off x="5419726" y="592047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</a:t>
            </a:r>
            <a:r>
              <a:rPr lang="en-US" sz="1200" dirty="0" err="1"/>
              <a:t>Balu</a:t>
            </a:r>
            <a:r>
              <a:rPr lang="en-US" sz="1200" dirty="0"/>
              <a:t> </a:t>
            </a:r>
            <a:r>
              <a:rPr lang="en-US" sz="1200" dirty="0" err="1"/>
              <a:t>Ertl</a:t>
            </a:r>
            <a:r>
              <a:rPr lang="en-US" sz="1200" dirty="0"/>
              <a:t> - Own work, CC BY-SA 4.0,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=38534275</a:t>
            </a:r>
          </a:p>
        </p:txBody>
      </p:sp>
    </p:spTree>
    <p:extLst>
      <p:ext uri="{BB962C8B-B14F-4D97-AF65-F5344CB8AC3E}">
        <p14:creationId xmlns:p14="http://schemas.microsoft.com/office/powerpoint/2010/main" val="564912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7" y="37580"/>
            <a:ext cx="6092382" cy="1325563"/>
          </a:xfrm>
        </p:spPr>
        <p:txBody>
          <a:bodyPr/>
          <a:lstStyle/>
          <a:p>
            <a:r>
              <a:rPr lang="en-US" dirty="0"/>
              <a:t>Multi-Class Perceptron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358892" y="264543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 bwMode="auto">
          <a:xfrm>
            <a:off x="4231705" y="3959943"/>
            <a:ext cx="54718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62109" y="2240682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941" y="30744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09" y="5589017"/>
            <a:ext cx="37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2109" y="3912617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3509" y="140248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Input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0483" y="1758236"/>
            <a:ext cx="9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Weights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2109" y="437428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fName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acc>
                              <m:accPr>
                                <m:chr m:val="⃗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694" y="3267534"/>
                <a:ext cx="1887294" cy="653512"/>
              </a:xfrm>
              <a:prstGeom prst="rect">
                <a:avLst/>
              </a:prstGeom>
              <a:blipFill>
                <a:blip r:embed="rId3"/>
                <a:stretch>
                  <a:fillRect l="-2000" t="-1887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76072" y="242235"/>
                <a:ext cx="6457892" cy="580071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True class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0,1,2,…,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(i.e.,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/>
                  <a:t>=vocabulary size = # of distinct classes).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Classifier output is </a:t>
                </a:r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acc>
                                <m:accPr>
                                  <m:chr m:val="⃗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∈{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0,1,…,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−1}</m:t>
                      </m:r>
                    </m:oMath>
                  </m:oMathPara>
                </a14:m>
                <a:endParaRPr lang="en-US" sz="2400" dirty="0"/>
              </a:p>
              <a:p>
                <a:pPr>
                  <a:buNone/>
                </a:pPr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𝑐𝐷</m:t>
                            </m:r>
                          </m:sub>
                        </m:sSub>
                        <m:r>
                          <a:rPr lang="en-US" sz="2400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>
                  <a:buNone/>
                </a:pP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76072" y="242235"/>
                <a:ext cx="6457892" cy="5800716"/>
              </a:xfrm>
              <a:blipFill>
                <a:blip r:embed="rId3"/>
                <a:stretch>
                  <a:fillRect l="-1373" t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CD7EE43A-7214-5449-BA62-2D221DB8AEB8}"/>
              </a:ext>
            </a:extLst>
          </p:cNvPr>
          <p:cNvSpPr/>
          <p:nvPr/>
        </p:nvSpPr>
        <p:spPr bwMode="auto">
          <a:xfrm>
            <a:off x="2368788" y="33559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B73A602-F32A-1B4F-B184-C7F970B4B3B6}"/>
              </a:ext>
            </a:extLst>
          </p:cNvPr>
          <p:cNvSpPr/>
          <p:nvPr/>
        </p:nvSpPr>
        <p:spPr bwMode="auto">
          <a:xfrm>
            <a:off x="2364829" y="5442073"/>
            <a:ext cx="457200" cy="45561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charset="0"/>
              <a:cs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CC136B1-F8F9-9A49-A8F0-A5AF6F60BED4}"/>
              </a:ext>
            </a:extLst>
          </p:cNvPr>
          <p:cNvSpPr txBox="1"/>
          <p:nvPr/>
        </p:nvSpPr>
        <p:spPr>
          <a:xfrm>
            <a:off x="2453893" y="3944793"/>
            <a:ext cx="269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</a:p>
          <a:p>
            <a:r>
              <a:rPr lang="en-US" sz="2400" dirty="0">
                <a:sym typeface="Symbol"/>
              </a:rPr>
              <a:t>.</a:t>
            </a:r>
            <a:endParaRPr lang="en-US" sz="24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7FABBB-8811-334E-9DD0-8DECA051610F}"/>
              </a:ext>
            </a:extLst>
          </p:cNvPr>
          <p:cNvCxnSpPr>
            <a:stCxn id="11" idx="3"/>
            <a:endCxn id="5" idx="2"/>
          </p:cNvCxnSpPr>
          <p:nvPr/>
        </p:nvCxnSpPr>
        <p:spPr>
          <a:xfrm>
            <a:off x="824709" y="2425348"/>
            <a:ext cx="1534183" cy="4478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50854B8-C57F-0343-BBC8-4A643235A9B1}"/>
              </a:ext>
            </a:extLst>
          </p:cNvPr>
          <p:cNvCxnSpPr>
            <a:cxnSpLocks/>
            <a:stCxn id="12" idx="3"/>
            <a:endCxn id="5" idx="2"/>
          </p:cNvCxnSpPr>
          <p:nvPr/>
        </p:nvCxnSpPr>
        <p:spPr>
          <a:xfrm flipV="1">
            <a:off x="829541" y="2873239"/>
            <a:ext cx="1529351" cy="3858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49213B9-9283-F542-B434-A8D6B4950C14}"/>
              </a:ext>
            </a:extLst>
          </p:cNvPr>
          <p:cNvCxnSpPr>
            <a:cxnSpLocks/>
            <a:stCxn id="17" idx="3"/>
            <a:endCxn id="5" idx="2"/>
          </p:cNvCxnSpPr>
          <p:nvPr/>
        </p:nvCxnSpPr>
        <p:spPr>
          <a:xfrm flipV="1">
            <a:off x="824709" y="2873239"/>
            <a:ext cx="1534183" cy="12240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7B1E51-5904-8E4B-8E47-135CE302786C}"/>
              </a:ext>
            </a:extLst>
          </p:cNvPr>
          <p:cNvCxnSpPr>
            <a:cxnSpLocks/>
            <a:stCxn id="13" idx="3"/>
            <a:endCxn id="5" idx="2"/>
          </p:cNvCxnSpPr>
          <p:nvPr/>
        </p:nvCxnSpPr>
        <p:spPr>
          <a:xfrm flipV="1">
            <a:off x="840739" y="2873239"/>
            <a:ext cx="1518153" cy="29004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62770E8-7CFC-0E43-B880-CD5EE3C6DACF}"/>
              </a:ext>
            </a:extLst>
          </p:cNvPr>
          <p:cNvCxnSpPr>
            <a:cxnSpLocks/>
            <a:stCxn id="11" idx="3"/>
            <a:endCxn id="31" idx="2"/>
          </p:cNvCxnSpPr>
          <p:nvPr/>
        </p:nvCxnSpPr>
        <p:spPr>
          <a:xfrm>
            <a:off x="824709" y="2425348"/>
            <a:ext cx="1544079" cy="1158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3E8FAD5-9156-8440-9B1A-EB772AD973E6}"/>
              </a:ext>
            </a:extLst>
          </p:cNvPr>
          <p:cNvCxnSpPr>
            <a:cxnSpLocks/>
            <a:stCxn id="12" idx="3"/>
            <a:endCxn id="31" idx="2"/>
          </p:cNvCxnSpPr>
          <p:nvPr/>
        </p:nvCxnSpPr>
        <p:spPr>
          <a:xfrm>
            <a:off x="829541" y="3259083"/>
            <a:ext cx="1539247" cy="3246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63053E9-7CB0-374E-8311-CA6465FB4A41}"/>
              </a:ext>
            </a:extLst>
          </p:cNvPr>
          <p:cNvCxnSpPr>
            <a:cxnSpLocks/>
            <a:stCxn id="17" idx="3"/>
            <a:endCxn id="31" idx="2"/>
          </p:cNvCxnSpPr>
          <p:nvPr/>
        </p:nvCxnSpPr>
        <p:spPr>
          <a:xfrm flipV="1">
            <a:off x="824709" y="3583779"/>
            <a:ext cx="1544079" cy="5135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AEEAF5-B03F-CE45-8DBE-325928A52A6A}"/>
              </a:ext>
            </a:extLst>
          </p:cNvPr>
          <p:cNvCxnSpPr>
            <a:cxnSpLocks/>
            <a:stCxn id="13" idx="3"/>
            <a:endCxn id="31" idx="2"/>
          </p:cNvCxnSpPr>
          <p:nvPr/>
        </p:nvCxnSpPr>
        <p:spPr>
          <a:xfrm flipV="1">
            <a:off x="840739" y="3583779"/>
            <a:ext cx="1528049" cy="21899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9FFC162-060A-C146-A1EE-7B843F81B36E}"/>
              </a:ext>
            </a:extLst>
          </p:cNvPr>
          <p:cNvCxnSpPr>
            <a:cxnSpLocks/>
            <a:stCxn id="11" idx="3"/>
            <a:endCxn id="33" idx="2"/>
          </p:cNvCxnSpPr>
          <p:nvPr/>
        </p:nvCxnSpPr>
        <p:spPr>
          <a:xfrm>
            <a:off x="824709" y="2425348"/>
            <a:ext cx="1540120" cy="32445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9240CCE-7110-9848-8012-F55D76A08EE6}"/>
              </a:ext>
            </a:extLst>
          </p:cNvPr>
          <p:cNvCxnSpPr>
            <a:cxnSpLocks/>
            <a:stCxn id="12" idx="3"/>
            <a:endCxn id="33" idx="2"/>
          </p:cNvCxnSpPr>
          <p:nvPr/>
        </p:nvCxnSpPr>
        <p:spPr>
          <a:xfrm>
            <a:off x="829541" y="3259083"/>
            <a:ext cx="1535288" cy="24107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982AE79-9AE8-864B-A1D9-F67C6A9341EE}"/>
              </a:ext>
            </a:extLst>
          </p:cNvPr>
          <p:cNvCxnSpPr>
            <a:cxnSpLocks/>
            <a:stCxn id="17" idx="3"/>
            <a:endCxn id="33" idx="2"/>
          </p:cNvCxnSpPr>
          <p:nvPr/>
        </p:nvCxnSpPr>
        <p:spPr>
          <a:xfrm>
            <a:off x="824709" y="4097283"/>
            <a:ext cx="1540120" cy="15725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9C41EA7-5C93-A943-BFB3-9F404B0BDF86}"/>
              </a:ext>
            </a:extLst>
          </p:cNvPr>
          <p:cNvCxnSpPr>
            <a:cxnSpLocks/>
            <a:stCxn id="13" idx="3"/>
            <a:endCxn id="33" idx="2"/>
          </p:cNvCxnSpPr>
          <p:nvPr/>
        </p:nvCxnSpPr>
        <p:spPr>
          <a:xfrm flipV="1">
            <a:off x="840739" y="5669879"/>
            <a:ext cx="1524090" cy="1038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/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520261C-C1A3-FA4F-B67F-1C02BC934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437" y="2415661"/>
                <a:ext cx="4626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/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2E3CA78-F5AD-1A42-80A3-1DAF55F98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44" y="2610922"/>
                <a:ext cx="45730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/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B4843C5-B86B-DB44-9EF7-3C8A6FF830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90" y="4820732"/>
                <a:ext cx="6314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/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DD61D41-E22B-9949-97B9-F1B11E619A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647" y="4406390"/>
                <a:ext cx="70012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/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CB7ECAA-5F1F-5C48-9839-AC65E8C2D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507" y="5201735"/>
                <a:ext cx="6314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/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690D549-6A4B-A544-879F-DABE11CDD0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907" y="5639889"/>
                <a:ext cx="904222" cy="3815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riangle 78">
            <a:extLst>
              <a:ext uri="{FF2B5EF4-FFF2-40B4-BE49-F238E27FC236}">
                <a16:creationId xmlns:a16="http://schemas.microsoft.com/office/drawing/2014/main" id="{7EFAD5D3-58FF-8242-80E4-3CF266C52009}"/>
              </a:ext>
            </a:extLst>
          </p:cNvPr>
          <p:cNvSpPr/>
          <p:nvPr/>
        </p:nvSpPr>
        <p:spPr>
          <a:xfrm rot="5400000">
            <a:off x="3057521" y="3713491"/>
            <a:ext cx="1887294" cy="48244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argmax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F507B98-ED2D-FD4D-B0AA-7569DB6BC150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2816092" y="2873239"/>
            <a:ext cx="933957" cy="416205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D0192946-FF31-8248-8E97-CF47A18A46DD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2825988" y="3568556"/>
            <a:ext cx="947395" cy="15223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F1265FB8-2820-2444-8E12-317AC6F716C3}"/>
              </a:ext>
            </a:extLst>
          </p:cNvPr>
          <p:cNvSpPr txBox="1"/>
          <p:nvPr/>
        </p:nvSpPr>
        <p:spPr>
          <a:xfrm>
            <a:off x="3520698" y="3840022"/>
            <a:ext cx="269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</a:p>
          <a:p>
            <a:r>
              <a:rPr lang="en-US" sz="1200" dirty="0">
                <a:sym typeface="Symbol"/>
              </a:rPr>
              <a:t>.</a:t>
            </a:r>
            <a:endParaRPr lang="en-US" sz="1200" dirty="0"/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DB6BC83-3045-0847-8F28-2B759EB62BC7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2755074" y="4586290"/>
            <a:ext cx="947395" cy="922506"/>
          </a:xfrm>
          <a:prstGeom prst="straightConnector1">
            <a:avLst/>
          </a:prstGeom>
          <a:ln w="127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55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CAED2-943B-C04B-B08E-92583FE3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A2258-4FF2-A145-813C-F1206315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Multi-Class Perceptron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Training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Multi-Class Logistic Regression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Testing: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softmax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function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Training: cross-entropy training criterion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Training: how to differentiate the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softmax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Comparing Multi-Class Perceptron and Logistic Regression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85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For each training instance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3200" dirty="0"/>
                  <a:t> w/ground truth label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{−1,1}</m:t>
                    </m:r>
                  </m:oMath>
                </a14:m>
                <a:r>
                  <a:rPr lang="en-US" sz="3200" dirty="0"/>
                  <a:t>:</a:t>
                </a:r>
              </a:p>
              <a:p>
                <a:pPr lvl="1"/>
                <a:r>
                  <a:rPr lang="en-US" sz="3200" dirty="0"/>
                  <a:t>Classify with current weights: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600" i="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sgn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 </a:t>
                </a:r>
                <a:endParaRPr lang="en-US" sz="32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sz="3200" dirty="0"/>
                  <a:t>Update weights:   </a:t>
                </a:r>
              </a:p>
              <a:p>
                <a:pPr lvl="2"/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/>
                  <a:t>then do nothing</a:t>
                </a:r>
                <a:endParaRPr lang="en-US" sz="3200" b="1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sz="32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l-GR" sz="3200" dirty="0"/>
                      <m:t>η</m:t>
                    </m:r>
                    <m:r>
                      <m:rPr>
                        <m:nor/>
                      </m:rPr>
                      <a:rPr lang="en-US" sz="3200" b="0" i="0" dirty="0" smtClean="0"/>
                      <m:t>y</m:t>
                    </m:r>
                    <m:acc>
                      <m:accPr>
                        <m:chr m:val="⃗"/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3200" b="1" dirty="0">
                  <a:solidFill>
                    <a:srgbClr val="0000FF"/>
                  </a:solidFill>
                </a:endParaRPr>
              </a:p>
              <a:p>
                <a:pPr marL="914400" lvl="2" indent="0">
                  <a:buNone/>
                </a:pPr>
                <a:endParaRPr lang="en-US" sz="3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71" y="924635"/>
                <a:ext cx="12012310" cy="5708180"/>
              </a:xfrm>
              <a:blipFill>
                <a:blip r:embed="rId2"/>
                <a:stretch>
                  <a:fillRect l="-1267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02F0353D-FF75-594A-B02C-B2E3809969BF}"/>
              </a:ext>
            </a:extLst>
          </p:cNvPr>
          <p:cNvSpPr txBox="1">
            <a:spLocks/>
          </p:cNvSpPr>
          <p:nvPr/>
        </p:nvSpPr>
        <p:spPr>
          <a:xfrm>
            <a:off x="11157" y="-4765"/>
            <a:ext cx="10928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Review: Training a Two-Class Perceptron</a:t>
            </a:r>
          </a:p>
        </p:txBody>
      </p:sp>
    </p:spTree>
    <p:extLst>
      <p:ext uri="{BB962C8B-B14F-4D97-AF65-F5344CB8AC3E}">
        <p14:creationId xmlns:p14="http://schemas.microsoft.com/office/powerpoint/2010/main" val="1379873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2195</Words>
  <Application>Microsoft Macintosh PowerPoint</Application>
  <PresentationFormat>Widescreen</PresentationFormat>
  <Paragraphs>498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Office Theme</vt:lpstr>
      <vt:lpstr>Multi-Class Linear Classifiers</vt:lpstr>
      <vt:lpstr>Outline</vt:lpstr>
      <vt:lpstr>Outline</vt:lpstr>
      <vt:lpstr>Review: Two-Class Perceptron</vt:lpstr>
      <vt:lpstr>Review: Two-Class Perceptron</vt:lpstr>
      <vt:lpstr>Multi-Class Perceptron</vt:lpstr>
      <vt:lpstr>Multi-Class Perceptron</vt:lpstr>
      <vt:lpstr>Outline</vt:lpstr>
      <vt:lpstr>PowerPoint Presentation</vt:lpstr>
      <vt:lpstr>PowerPoint Presentation</vt:lpstr>
      <vt:lpstr>PowerPoint Presentation</vt:lpstr>
      <vt:lpstr>Outline</vt:lpstr>
      <vt:lpstr>Multi-Class Logistic Regression</vt:lpstr>
      <vt:lpstr>Multi-Class Logistic Regression</vt:lpstr>
      <vt:lpstr>One-Hot Vectors</vt:lpstr>
      <vt:lpstr>One-Hot Vector</vt:lpstr>
      <vt:lpstr>Comparing the argmax and the softmax</vt:lpstr>
      <vt:lpstr>Comparing the argmax and softmax</vt:lpstr>
      <vt:lpstr>Comparing the argmax and softmax</vt:lpstr>
      <vt:lpstr>Outline</vt:lpstr>
      <vt:lpstr>Training a Softmax Neural Network</vt:lpstr>
      <vt:lpstr>Training: Maximize the probability of the training data </vt:lpstr>
      <vt:lpstr>Training: Maximize the probability of the training data </vt:lpstr>
      <vt:lpstr>Training: Maximize the probability of the training data </vt:lpstr>
      <vt:lpstr>Training: Maximize the probability of the training data </vt:lpstr>
      <vt:lpstr>Training: Minimizing the negative log probability</vt:lpstr>
      <vt:lpstr>Outline</vt:lpstr>
      <vt:lpstr>Training a Softmax Neural Network</vt:lpstr>
      <vt:lpstr>Differentiating the cross-entropy</vt:lpstr>
      <vt:lpstr>Differentiating the cross-entropy</vt:lpstr>
      <vt:lpstr>Putting it all together…</vt:lpstr>
      <vt:lpstr>Training Multi-Class Logistic Regression</vt:lpstr>
      <vt:lpstr>Outline</vt:lpstr>
      <vt:lpstr>PowerPoint Presentation</vt:lpstr>
      <vt:lpstr>Training Multi-Class Logistic Regression</vt:lpstr>
      <vt:lpstr>Conclusion: Comparing Multi-Class Perceptron and Logistic Regression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Polychotomizers: One-Hot Vectors, Softmax, and Cross-Entropy</dc:title>
  <dc:creator>Hasegawa-Johnson, Mark Allan</dc:creator>
  <cp:lastModifiedBy>Hasegawa-Johnson, Mark Allan</cp:lastModifiedBy>
  <cp:revision>65</cp:revision>
  <dcterms:created xsi:type="dcterms:W3CDTF">2019-03-09T16:05:38Z</dcterms:created>
  <dcterms:modified xsi:type="dcterms:W3CDTF">2020-04-08T15:51:45Z</dcterms:modified>
</cp:coreProperties>
</file>