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2"/>
  </p:notesMasterIdLst>
  <p:sldIdLst>
    <p:sldId id="834" r:id="rId2"/>
    <p:sldId id="841" r:id="rId3"/>
    <p:sldId id="857" r:id="rId4"/>
    <p:sldId id="837" r:id="rId5"/>
    <p:sldId id="843" r:id="rId6"/>
    <p:sldId id="842" r:id="rId7"/>
    <p:sldId id="858" r:id="rId8"/>
    <p:sldId id="859" r:id="rId9"/>
    <p:sldId id="860" r:id="rId10"/>
    <p:sldId id="861" r:id="rId11"/>
    <p:sldId id="849" r:id="rId12"/>
    <p:sldId id="848" r:id="rId13"/>
    <p:sldId id="851" r:id="rId14"/>
    <p:sldId id="852" r:id="rId15"/>
    <p:sldId id="862" r:id="rId16"/>
    <p:sldId id="863" r:id="rId17"/>
    <p:sldId id="864" r:id="rId18"/>
    <p:sldId id="865" r:id="rId19"/>
    <p:sldId id="844" r:id="rId20"/>
    <p:sldId id="845" r:id="rId21"/>
    <p:sldId id="838" r:id="rId22"/>
    <p:sldId id="835" r:id="rId23"/>
    <p:sldId id="832" r:id="rId24"/>
    <p:sldId id="846" r:id="rId25"/>
    <p:sldId id="853" r:id="rId26"/>
    <p:sldId id="854" r:id="rId27"/>
    <p:sldId id="855" r:id="rId28"/>
    <p:sldId id="866" r:id="rId29"/>
    <p:sldId id="833" r:id="rId30"/>
    <p:sldId id="856" r:id="rId31"/>
  </p:sldIdLst>
  <p:sldSz cx="12192000" cy="6858000"/>
  <p:notesSz cx="7315200" cy="9601200"/>
  <p:defaultTextStyle>
    <a:defPPr>
      <a:defRPr lang="en-US"/>
    </a:defPPr>
    <a:lvl1pPr algn="ctr" rtl="0" fontAlgn="base">
      <a:spcBef>
        <a:spcPct val="50000"/>
      </a:spcBef>
      <a:spcAft>
        <a:spcPct val="0"/>
      </a:spcAft>
      <a:defRPr sz="1200" b="1" kern="1200">
        <a:solidFill>
          <a:srgbClr val="FFFF00"/>
        </a:solidFill>
        <a:latin typeface="Arial" charset="0"/>
        <a:ea typeface="+mn-ea"/>
        <a:cs typeface="+mn-cs"/>
      </a:defRPr>
    </a:lvl1pPr>
    <a:lvl2pPr marL="457200" algn="ctr" rtl="0" fontAlgn="base">
      <a:spcBef>
        <a:spcPct val="50000"/>
      </a:spcBef>
      <a:spcAft>
        <a:spcPct val="0"/>
      </a:spcAft>
      <a:defRPr sz="1200" b="1" kern="1200">
        <a:solidFill>
          <a:srgbClr val="FFFF00"/>
        </a:solidFill>
        <a:latin typeface="Arial" charset="0"/>
        <a:ea typeface="+mn-ea"/>
        <a:cs typeface="+mn-cs"/>
      </a:defRPr>
    </a:lvl2pPr>
    <a:lvl3pPr marL="914400" algn="ctr" rtl="0" fontAlgn="base">
      <a:spcBef>
        <a:spcPct val="50000"/>
      </a:spcBef>
      <a:spcAft>
        <a:spcPct val="0"/>
      </a:spcAft>
      <a:defRPr sz="1200" b="1" kern="1200">
        <a:solidFill>
          <a:srgbClr val="FFFF00"/>
        </a:solidFill>
        <a:latin typeface="Arial" charset="0"/>
        <a:ea typeface="+mn-ea"/>
        <a:cs typeface="+mn-cs"/>
      </a:defRPr>
    </a:lvl3pPr>
    <a:lvl4pPr marL="1371600" algn="ctr" rtl="0" fontAlgn="base">
      <a:spcBef>
        <a:spcPct val="50000"/>
      </a:spcBef>
      <a:spcAft>
        <a:spcPct val="0"/>
      </a:spcAft>
      <a:defRPr sz="1200" b="1" kern="1200">
        <a:solidFill>
          <a:srgbClr val="FFFF00"/>
        </a:solidFill>
        <a:latin typeface="Arial" charset="0"/>
        <a:ea typeface="+mn-ea"/>
        <a:cs typeface="+mn-cs"/>
      </a:defRPr>
    </a:lvl4pPr>
    <a:lvl5pPr marL="1828800" algn="ctr" rtl="0" fontAlgn="base">
      <a:spcBef>
        <a:spcPct val="50000"/>
      </a:spcBef>
      <a:spcAft>
        <a:spcPct val="0"/>
      </a:spcAft>
      <a:defRPr sz="1200" b="1" kern="1200">
        <a:solidFill>
          <a:srgbClr val="FFFF00"/>
        </a:solidFill>
        <a:latin typeface="Arial" charset="0"/>
        <a:ea typeface="+mn-ea"/>
        <a:cs typeface="+mn-cs"/>
      </a:defRPr>
    </a:lvl5pPr>
    <a:lvl6pPr marL="2286000" algn="l" defTabSz="914400" rtl="0" eaLnBrk="1" latinLnBrk="0" hangingPunct="1">
      <a:defRPr sz="1200" b="1" kern="1200">
        <a:solidFill>
          <a:srgbClr val="FFFF00"/>
        </a:solidFill>
        <a:latin typeface="Arial" charset="0"/>
        <a:ea typeface="+mn-ea"/>
        <a:cs typeface="+mn-cs"/>
      </a:defRPr>
    </a:lvl6pPr>
    <a:lvl7pPr marL="2743200" algn="l" defTabSz="914400" rtl="0" eaLnBrk="1" latinLnBrk="0" hangingPunct="1">
      <a:defRPr sz="1200" b="1" kern="1200">
        <a:solidFill>
          <a:srgbClr val="FFFF00"/>
        </a:solidFill>
        <a:latin typeface="Arial" charset="0"/>
        <a:ea typeface="+mn-ea"/>
        <a:cs typeface="+mn-cs"/>
      </a:defRPr>
    </a:lvl7pPr>
    <a:lvl8pPr marL="3200400" algn="l" defTabSz="914400" rtl="0" eaLnBrk="1" latinLnBrk="0" hangingPunct="1">
      <a:defRPr sz="1200" b="1" kern="1200">
        <a:solidFill>
          <a:srgbClr val="FFFF00"/>
        </a:solidFill>
        <a:latin typeface="Arial" charset="0"/>
        <a:ea typeface="+mn-ea"/>
        <a:cs typeface="+mn-cs"/>
      </a:defRPr>
    </a:lvl8pPr>
    <a:lvl9pPr marL="3657600" algn="l" defTabSz="914400" rtl="0" eaLnBrk="1" latinLnBrk="0" hangingPunct="1">
      <a:defRPr sz="1200" b="1" kern="1200">
        <a:solidFill>
          <a:srgbClr val="FFFF00"/>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000FF"/>
    <a:srgbClr val="9900CC"/>
    <a:srgbClr val="009900"/>
    <a:srgbClr val="FF00FF"/>
    <a:srgbClr val="00FFFF"/>
    <a:srgbClr val="FFFF00"/>
    <a:srgbClr val="FF0000"/>
    <a:srgbClr val="111111"/>
    <a:srgbClr val="0080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0" autoAdjust="0"/>
    <p:restoredTop sz="77419" autoAdjust="0"/>
  </p:normalViewPr>
  <p:slideViewPr>
    <p:cSldViewPr>
      <p:cViewPr varScale="1">
        <p:scale>
          <a:sx n="63" d="100"/>
          <a:sy n="63" d="100"/>
        </p:scale>
        <p:origin x="672" y="184"/>
      </p:cViewPr>
      <p:guideLst>
        <p:guide orient="horz" pos="2160"/>
        <p:guide pos="384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spcBef>
                <a:spcPct val="0"/>
              </a:spcBef>
              <a:defRPr sz="1300" b="0" smtClean="0">
                <a:solidFill>
                  <a:schemeClr val="bg1"/>
                </a:solidFill>
              </a:defRPr>
            </a:lvl1pPr>
          </a:lstStyle>
          <a:p>
            <a:pPr>
              <a:defRPr/>
            </a:pPr>
            <a:endParaRPr lang="en-US"/>
          </a:p>
        </p:txBody>
      </p:sp>
      <p:sp>
        <p:nvSpPr>
          <p:cNvPr id="26627"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defRPr sz="1300" b="0" smtClean="0">
                <a:solidFill>
                  <a:schemeClr val="bg1"/>
                </a:solidFill>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spcBef>
                <a:spcPct val="0"/>
              </a:spcBef>
              <a:defRPr sz="1300" b="0" smtClean="0">
                <a:solidFill>
                  <a:schemeClr val="bg1"/>
                </a:solidFill>
              </a:defRPr>
            </a:lvl1pPr>
          </a:lstStyle>
          <a:p>
            <a:pPr>
              <a:defRPr/>
            </a:pPr>
            <a:endParaRPr lang="en-US"/>
          </a:p>
        </p:txBody>
      </p:sp>
      <p:sp>
        <p:nvSpPr>
          <p:cNvPr id="26631"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defRPr sz="1300" b="0" smtClean="0">
                <a:solidFill>
                  <a:schemeClr val="bg1"/>
                </a:solidFill>
              </a:defRPr>
            </a:lvl1pPr>
          </a:lstStyle>
          <a:p>
            <a:pPr>
              <a:defRPr/>
            </a:pPr>
            <a:fld id="{FC3052CD-1CA6-4627-843B-5157C53BE131}" type="slidenum">
              <a:rPr lang="en-US"/>
              <a:pPr>
                <a:defRPr/>
              </a:pPr>
              <a:t>‹#›</a:t>
            </a:fld>
            <a:endParaRPr lang="en-US"/>
          </a:p>
        </p:txBody>
      </p:sp>
    </p:spTree>
    <p:extLst>
      <p:ext uri="{BB962C8B-B14F-4D97-AF65-F5344CB8AC3E}">
        <p14:creationId xmlns:p14="http://schemas.microsoft.com/office/powerpoint/2010/main" val="3784990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AI4ALL is a nonprofit working to increase diversity and inclusion in artificial intelligence. We create pipelines for underrepresented talent through education and mentorship programs around the U.S. and Canada that give high school students early exposure to AI for social good.</a:t>
            </a:r>
          </a:p>
        </p:txBody>
      </p:sp>
      <p:sp>
        <p:nvSpPr>
          <p:cNvPr id="4" name="Slide Number Placeholder 3"/>
          <p:cNvSpPr>
            <a:spLocks noGrp="1"/>
          </p:cNvSpPr>
          <p:nvPr>
            <p:ph type="sldNum" sz="quarter" idx="10"/>
          </p:nvPr>
        </p:nvSpPr>
        <p:spPr/>
        <p:txBody>
          <a:bodyPr/>
          <a:lstStyle/>
          <a:p>
            <a:pPr>
              <a:defRPr/>
            </a:pPr>
            <a:fld id="{FC3052CD-1CA6-4627-843B-5157C53BE131}" type="slidenum">
              <a:rPr lang="en-US" smtClean="0"/>
              <a:pPr>
                <a:defRPr/>
              </a:pPr>
              <a:t>19</a:t>
            </a:fld>
            <a:endParaRPr lang="en-US"/>
          </a:p>
        </p:txBody>
      </p:sp>
    </p:spTree>
    <p:extLst>
      <p:ext uri="{BB962C8B-B14F-4D97-AF65-F5344CB8AC3E}">
        <p14:creationId xmlns:p14="http://schemas.microsoft.com/office/powerpoint/2010/main" val="421788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The AI Now Institute at New York University is an interdisciplinary research center dedicated to understanding the social implications of artificial intelligence.</a:t>
            </a:r>
          </a:p>
          <a:p>
            <a:endParaRPr lang="en-US" dirty="0"/>
          </a:p>
          <a:p>
            <a:r>
              <a:rPr lang="en-US" dirty="0"/>
              <a:t>O’Neil is an academic mathematician turned Wall Street quant turned data scientist who has been involved in Occupy Wall Street and recently started an algorithmic auditing company.</a:t>
            </a:r>
          </a:p>
        </p:txBody>
      </p:sp>
      <p:sp>
        <p:nvSpPr>
          <p:cNvPr id="4" name="Slide Number Placeholder 3"/>
          <p:cNvSpPr>
            <a:spLocks noGrp="1"/>
          </p:cNvSpPr>
          <p:nvPr>
            <p:ph type="sldNum" sz="quarter" idx="10"/>
          </p:nvPr>
        </p:nvSpPr>
        <p:spPr/>
        <p:txBody>
          <a:bodyPr/>
          <a:lstStyle/>
          <a:p>
            <a:pPr>
              <a:defRPr/>
            </a:pPr>
            <a:fld id="{FC3052CD-1CA6-4627-843B-5157C53BE131}" type="slidenum">
              <a:rPr lang="en-US" smtClean="0"/>
              <a:pPr>
                <a:defRPr/>
              </a:pPr>
              <a:t>20</a:t>
            </a:fld>
            <a:endParaRPr lang="en-US"/>
          </a:p>
        </p:txBody>
      </p:sp>
    </p:spTree>
    <p:extLst>
      <p:ext uri="{BB962C8B-B14F-4D97-AF65-F5344CB8AC3E}">
        <p14:creationId xmlns:p14="http://schemas.microsoft.com/office/powerpoint/2010/main" val="124698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From</a:t>
            </a:r>
            <a:r>
              <a:rPr lang="en-US" baseline="0" dirty="0"/>
              <a:t> </a:t>
            </a:r>
            <a:r>
              <a:rPr lang="en-US" dirty="0"/>
              <a:t>https://</a:t>
            </a:r>
            <a:r>
              <a:rPr lang="en-US" dirty="0" err="1"/>
              <a:t>intelligence.org</a:t>
            </a:r>
            <a:r>
              <a:rPr lang="en-US" dirty="0"/>
              <a:t>/2017/10/13/fire-alarm/</a:t>
            </a:r>
          </a:p>
          <a:p>
            <a:endParaRPr lang="en-US" dirty="0"/>
          </a:p>
          <a:p>
            <a:r>
              <a:rPr lang="en-US" dirty="0"/>
              <a:t>In 1901, two years before helping build the first heavier-than-air flyer, Wilbur Wright told his brother that powered flight was fifty years away. </a:t>
            </a:r>
          </a:p>
          <a:p>
            <a:r>
              <a:rPr lang="en-US" dirty="0"/>
              <a:t>In 1939, three years before he personally oversaw the first critical chain reaction in a pile of uranium bricks, Enrico Fermi voiced 90% confidence that it was impossible to use uranium to sustain a fission chain reaction.</a:t>
            </a:r>
          </a:p>
        </p:txBody>
      </p:sp>
      <p:sp>
        <p:nvSpPr>
          <p:cNvPr id="4" name="Slide Number Placeholder 3"/>
          <p:cNvSpPr>
            <a:spLocks noGrp="1"/>
          </p:cNvSpPr>
          <p:nvPr>
            <p:ph type="sldNum" sz="quarter" idx="10"/>
          </p:nvPr>
        </p:nvSpPr>
        <p:spPr/>
        <p:txBody>
          <a:bodyPr/>
          <a:lstStyle/>
          <a:p>
            <a:pPr>
              <a:defRPr/>
            </a:pPr>
            <a:fld id="{FC3052CD-1CA6-4627-843B-5157C53BE131}" type="slidenum">
              <a:rPr lang="en-US" smtClean="0"/>
              <a:pPr>
                <a:defRPr/>
              </a:pPr>
              <a:t>26</a:t>
            </a:fld>
            <a:endParaRPr lang="en-US"/>
          </a:p>
        </p:txBody>
      </p:sp>
    </p:spTree>
    <p:extLst>
      <p:ext uri="{BB962C8B-B14F-4D97-AF65-F5344CB8AC3E}">
        <p14:creationId xmlns:p14="http://schemas.microsoft.com/office/powerpoint/2010/main" val="3292172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2134D1-49F0-4546-86A1-AC0501B90F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13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0EDD31-9D7F-4A41-8637-222DAC39B9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218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26893A-60E9-48D9-9D9A-C256719550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752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9FDF80-94A4-4D7C-B1A8-7E251E7DBB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870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A40F0D-5C06-4731-A34C-109BF192A9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5402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F124B6E-7B2C-4DD0-B100-850733DB18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965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DE235E0-140F-4275-AF4F-B2ED2B4FE7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574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5F59DEC-22BE-4F83-BAA8-9945FF9699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34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9325E5-224D-42B9-8A24-02AC07E5BC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286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83EDF7-CE87-4276-8B7E-FD4597F8F2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86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06EB3C9-DDE7-4283-8861-FA4C83D84A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3892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a:spcBef>
                <a:spcPct val="0"/>
              </a:spcBef>
            </a:pPr>
            <a:endParaRPr lang="en-US" b="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spcBef>
                <a:spcPct val="0"/>
              </a:spcBef>
            </a:pPr>
            <a:endParaRPr lang="en-US" b="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spcBef>
                <a:spcPct val="0"/>
              </a:spcBef>
            </a:pPr>
            <a:fld id="{2FD88B6D-6F3B-4364-94DC-2683F02AD070}" type="slidenum">
              <a:rPr lang="en-US" b="0">
                <a:solidFill>
                  <a:srgbClr val="000000"/>
                </a:solidFill>
              </a:rPr>
              <a:pPr>
                <a:spcBef>
                  <a:spcPct val="0"/>
                </a:spcBef>
              </a:pPr>
              <a:t>‹#›</a:t>
            </a:fld>
            <a:endParaRPr lang="en-US" b="0">
              <a:solidFill>
                <a:srgbClr val="000000"/>
              </a:solidFill>
            </a:endParaRPr>
          </a:p>
        </p:txBody>
      </p:sp>
    </p:spTree>
    <p:extLst>
      <p:ext uri="{BB962C8B-B14F-4D97-AF65-F5344CB8AC3E}">
        <p14:creationId xmlns:p14="http://schemas.microsoft.com/office/powerpoint/2010/main" val="9554028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orbes.com/sites/modeledbehavior/2017/10/28/the-paradox-of-robots-taking-all-our-jobs/#4b7a64c91274"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oxfordmartin.ox.ac.uk/downloads/academic/The_Future_of_Employment.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newyorker.com/magazine/2017/10/23/welcoming-our-new-robot-overlords" TargetMode="External"/><Relationship Id="rId3" Type="http://schemas.openxmlformats.org/officeDocument/2006/relationships/hyperlink" Target="https://ainowinstitute.org/AI_Now_2017_Report.pdf" TargetMode="External"/><Relationship Id="rId7" Type="http://schemas.openxmlformats.org/officeDocument/2006/relationships/hyperlink" Target="https://www.nytimes.com/2017/11/30/technology/ai-will-transform-the-economy-but-how-much-and-how-soon.html" TargetMode="External"/><Relationship Id="rId2" Type="http://schemas.openxmlformats.org/officeDocument/2006/relationships/hyperlink" Target="https://www.youtube.com/watch?v=5ThiClGEBes" TargetMode="External"/><Relationship Id="rId1" Type="http://schemas.openxmlformats.org/officeDocument/2006/relationships/slideLayout" Target="../slideLayouts/slideLayout2.xml"/><Relationship Id="rId6" Type="http://schemas.openxmlformats.org/officeDocument/2006/relationships/hyperlink" Target="https://www.theatlantic.com/business/archive/2016/01/automation-paradox/424437/" TargetMode="External"/><Relationship Id="rId5" Type="http://schemas.openxmlformats.org/officeDocument/2006/relationships/hyperlink" Target="https://www.theatlantic.com/magazine/archive/2015/07/world-without-work/395294/" TargetMode="External"/><Relationship Id="rId4" Type="http://schemas.openxmlformats.org/officeDocument/2006/relationships/hyperlink" Target="https://en.wikipedia.org/wiki/Technological_unemployment" TargetMode="External"/><Relationship Id="rId9" Type="http://schemas.openxmlformats.org/officeDocument/2006/relationships/hyperlink" Target="https://www.wired.com/2017/08/robots-will-not-take-your-job/"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ciencemag.org/news/2017/04/even-artificial-intelligence-can-acquire-biases-against-race-and-gend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ai-4-all.org/" TargetMode="External"/><Relationship Id="rId4" Type="http://schemas.openxmlformats.org/officeDocument/2006/relationships/hyperlink" Target="https://en.wikipedia.org/wiki/Right_to_explan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inowinstitute.org/AI_Now_2017_Report.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hyperlink" Target="https://blog.openai.com/concrete-ai-safety-problem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hyperlink" Target="https://www.theatlantic.com/technology/archive/2015/08/humans-not-robots-are-the-real-reason-artificial-intelligence-is-scary/400994/" TargetMode="External"/><Relationship Id="rId2" Type="http://schemas.openxmlformats.org/officeDocument/2006/relationships/hyperlink" Target="https://www.nature.com/news/robotics-ethics-of-artificial-intelligence-1.1761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backchannel.com/the-myth-of-a-superhuman-ai-59282b686c62" TargetMode="External"/><Relationship Id="rId2" Type="http://schemas.openxmlformats.org/officeDocument/2006/relationships/hyperlink" Target="http://inverseprobability.com/2016/05/09/machine-learning-futures-6" TargetMode="External"/><Relationship Id="rId1" Type="http://schemas.openxmlformats.org/officeDocument/2006/relationships/slideLayout" Target="../slideLayouts/slideLayout2.xml"/><Relationship Id="rId4" Type="http://schemas.openxmlformats.org/officeDocument/2006/relationships/hyperlink" Target="http://rodneybrooks.com/the-seven-deadly-sins-of-predicting-the-future-of-a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arketwatch.com/story/how-artificial-intelligence-will-affect-your-job-2017-03-31"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477962"/>
          </a:xfrm>
        </p:spPr>
        <p:txBody>
          <a:bodyPr/>
          <a:lstStyle/>
          <a:p>
            <a:r>
              <a:rPr lang="en-US" dirty="0"/>
              <a:t>CS440/ECE448 Lecture 26:</a:t>
            </a:r>
            <a:br>
              <a:rPr lang="en-US" dirty="0"/>
            </a:br>
            <a:r>
              <a:rPr lang="en-US" dirty="0"/>
              <a:t>Societal Impacts of AI</a:t>
            </a:r>
          </a:p>
        </p:txBody>
      </p:sp>
      <p:sp>
        <p:nvSpPr>
          <p:cNvPr id="3" name="TextBox 2">
            <a:extLst>
              <a:ext uri="{FF2B5EF4-FFF2-40B4-BE49-F238E27FC236}">
                <a16:creationId xmlns:a16="http://schemas.microsoft.com/office/drawing/2014/main" id="{8B38556F-E40C-BA4B-969B-E46D4AB7063D}"/>
              </a:ext>
            </a:extLst>
          </p:cNvPr>
          <p:cNvSpPr txBox="1"/>
          <p:nvPr/>
        </p:nvSpPr>
        <p:spPr>
          <a:xfrm>
            <a:off x="76200" y="5943600"/>
            <a:ext cx="5399235" cy="861774"/>
          </a:xfrm>
          <a:prstGeom prst="rect">
            <a:avLst/>
          </a:prstGeom>
          <a:noFill/>
        </p:spPr>
        <p:txBody>
          <a:bodyPr wrap="none" rtlCol="0">
            <a:spAutoFit/>
          </a:bodyPr>
          <a:lstStyle/>
          <a:p>
            <a:pPr algn="l"/>
            <a:r>
              <a:rPr lang="en-US" sz="2000" b="0" dirty="0">
                <a:solidFill>
                  <a:schemeClr val="tx1"/>
                </a:solidFill>
              </a:rPr>
              <a:t>Slides by Svetlana </a:t>
            </a:r>
            <a:r>
              <a:rPr lang="en-US" sz="2000" b="0" dirty="0" err="1">
                <a:solidFill>
                  <a:schemeClr val="tx1"/>
                </a:solidFill>
              </a:rPr>
              <a:t>Lazebnik</a:t>
            </a:r>
            <a:r>
              <a:rPr lang="en-US" sz="2000" b="0" dirty="0">
                <a:solidFill>
                  <a:schemeClr val="tx1"/>
                </a:solidFill>
              </a:rPr>
              <a:t>, 12/2017</a:t>
            </a:r>
          </a:p>
          <a:p>
            <a:pPr algn="l"/>
            <a:r>
              <a:rPr lang="en-US" sz="2000" b="0" dirty="0">
                <a:solidFill>
                  <a:schemeClr val="tx1"/>
                </a:solidFill>
              </a:rPr>
              <a:t>Modified by Mark Hasegawa-Johnson, 4/2018</a:t>
            </a:r>
          </a:p>
        </p:txBody>
      </p:sp>
      <p:pic>
        <p:nvPicPr>
          <p:cNvPr id="7" name="Picture 6">
            <a:extLst>
              <a:ext uri="{FF2B5EF4-FFF2-40B4-BE49-F238E27FC236}">
                <a16:creationId xmlns:a16="http://schemas.microsoft.com/office/drawing/2014/main" id="{C4970F6F-2D06-714A-913D-E5336A255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495" y="1676400"/>
            <a:ext cx="8028105" cy="4179014"/>
          </a:xfrm>
          <a:prstGeom prst="rect">
            <a:avLst/>
          </a:prstGeom>
        </p:spPr>
      </p:pic>
      <p:sp>
        <p:nvSpPr>
          <p:cNvPr id="8" name="TextBox 7">
            <a:extLst>
              <a:ext uri="{FF2B5EF4-FFF2-40B4-BE49-F238E27FC236}">
                <a16:creationId xmlns:a16="http://schemas.microsoft.com/office/drawing/2014/main" id="{93589167-D035-A34A-B962-5362C3D5D3CF}"/>
              </a:ext>
            </a:extLst>
          </p:cNvPr>
          <p:cNvSpPr txBox="1"/>
          <p:nvPr/>
        </p:nvSpPr>
        <p:spPr>
          <a:xfrm>
            <a:off x="6324600" y="5943600"/>
            <a:ext cx="5769528" cy="861774"/>
          </a:xfrm>
          <a:prstGeom prst="rect">
            <a:avLst/>
          </a:prstGeom>
          <a:noFill/>
        </p:spPr>
        <p:txBody>
          <a:bodyPr wrap="none" rtlCol="0">
            <a:spAutoFit/>
          </a:bodyPr>
          <a:lstStyle/>
          <a:p>
            <a:pPr algn="r"/>
            <a:r>
              <a:rPr lang="en-US" sz="2000" b="0" dirty="0">
                <a:solidFill>
                  <a:schemeClr val="tx1"/>
                </a:solidFill>
              </a:rPr>
              <a:t>Image source: https://www.britac.ac.uk/</a:t>
            </a:r>
          </a:p>
          <a:p>
            <a:pPr algn="r"/>
            <a:r>
              <a:rPr lang="en-US" sz="2000" b="0" dirty="0">
                <a:solidFill>
                  <a:schemeClr val="tx1"/>
                </a:solidFill>
              </a:rPr>
              <a:t>audio/machines-morality-and-future-medical-care</a:t>
            </a:r>
          </a:p>
        </p:txBody>
      </p:sp>
    </p:spTree>
    <p:extLst>
      <p:ext uri="{BB962C8B-B14F-4D97-AF65-F5344CB8AC3E}">
        <p14:creationId xmlns:p14="http://schemas.microsoft.com/office/powerpoint/2010/main" val="1057278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and Health Care</a:t>
            </a:r>
          </a:p>
        </p:txBody>
      </p:sp>
      <p:sp>
        <p:nvSpPr>
          <p:cNvPr id="3" name="Content Placeholder 2"/>
          <p:cNvSpPr>
            <a:spLocks noGrp="1"/>
          </p:cNvSpPr>
          <p:nvPr>
            <p:ph idx="1"/>
          </p:nvPr>
        </p:nvSpPr>
        <p:spPr>
          <a:xfrm>
            <a:off x="609600" y="1371600"/>
            <a:ext cx="10972800" cy="4525963"/>
          </a:xfrm>
        </p:spPr>
        <p:txBody>
          <a:bodyPr/>
          <a:lstStyle/>
          <a:p>
            <a:r>
              <a:rPr lang="en-US" sz="2800" dirty="0"/>
              <a:t>Mining Healthcare records</a:t>
            </a:r>
          </a:p>
          <a:p>
            <a:pPr lvl="1"/>
            <a:r>
              <a:rPr lang="en-US" sz="2000" dirty="0"/>
              <a:t>Pro: better and faster health service; MUCH more accurate diagnosis; epidemiology</a:t>
            </a:r>
          </a:p>
          <a:p>
            <a:pPr lvl="1"/>
            <a:r>
              <a:rPr lang="en-US" sz="2000" dirty="0"/>
              <a:t>Con: potential for misuse of data</a:t>
            </a:r>
          </a:p>
          <a:p>
            <a:r>
              <a:rPr lang="en-US" sz="2400" dirty="0"/>
              <a:t>AI-assisted diagnosis, e.g., in Radiology</a:t>
            </a:r>
          </a:p>
          <a:p>
            <a:pPr lvl="1"/>
            <a:r>
              <a:rPr lang="en-US" sz="2000" dirty="0"/>
              <a:t>Pro: AI can detect things that a physician might miss</a:t>
            </a:r>
          </a:p>
          <a:p>
            <a:pPr lvl="1"/>
            <a:r>
              <a:rPr lang="en-US" sz="2000" dirty="0"/>
              <a:t>Con: Lack of </a:t>
            </a:r>
            <a:r>
              <a:rPr lang="en-US" sz="2000" dirty="0" err="1"/>
              <a:t>explainability</a:t>
            </a:r>
            <a:endParaRPr lang="en-US" sz="2000" dirty="0"/>
          </a:p>
          <a:p>
            <a:r>
              <a:rPr lang="en-US" sz="2400" dirty="0"/>
              <a:t>AI-assisted design of treatment plans</a:t>
            </a:r>
          </a:p>
          <a:p>
            <a:r>
              <a:rPr lang="en-US" sz="2400" dirty="0"/>
              <a:t>AI-assisted drug creation</a:t>
            </a:r>
          </a:p>
          <a:p>
            <a:r>
              <a:rPr lang="en-US" sz="2400" dirty="0"/>
              <a:t>Long-term health care: the robot nurse, the robot doctor</a:t>
            </a:r>
          </a:p>
        </p:txBody>
      </p:sp>
    </p:spTree>
    <p:extLst>
      <p:ext uri="{BB962C8B-B14F-4D97-AF65-F5344CB8AC3E}">
        <p14:creationId xmlns:p14="http://schemas.microsoft.com/office/powerpoint/2010/main" val="741751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and jobs</a:t>
            </a:r>
          </a:p>
        </p:txBody>
      </p:sp>
      <p:pic>
        <p:nvPicPr>
          <p:cNvPr id="4" name="Picture 3"/>
          <p:cNvPicPr>
            <a:picLocks noChangeAspect="1"/>
          </p:cNvPicPr>
          <p:nvPr/>
        </p:nvPicPr>
        <p:blipFill>
          <a:blip r:embed="rId2"/>
          <a:stretch>
            <a:fillRect/>
          </a:stretch>
        </p:blipFill>
        <p:spPr>
          <a:xfrm>
            <a:off x="2438400" y="1371601"/>
            <a:ext cx="7282746" cy="4862751"/>
          </a:xfrm>
          <a:prstGeom prst="rect">
            <a:avLst/>
          </a:prstGeom>
        </p:spPr>
      </p:pic>
      <p:sp>
        <p:nvSpPr>
          <p:cNvPr id="5" name="TextBox 4"/>
          <p:cNvSpPr txBox="1"/>
          <p:nvPr/>
        </p:nvSpPr>
        <p:spPr>
          <a:xfrm>
            <a:off x="5566016" y="6324600"/>
            <a:ext cx="834784" cy="338554"/>
          </a:xfrm>
          <a:prstGeom prst="rect">
            <a:avLst/>
          </a:prstGeom>
          <a:noFill/>
        </p:spPr>
        <p:txBody>
          <a:bodyPr wrap="none" rtlCol="0">
            <a:spAutoFit/>
          </a:bodyPr>
          <a:lstStyle/>
          <a:p>
            <a:r>
              <a:rPr lang="en-US" sz="1600" b="0" dirty="0">
                <a:solidFill>
                  <a:srgbClr val="000000"/>
                </a:solidFill>
                <a:hlinkClick r:id="rId3"/>
              </a:rPr>
              <a:t>Source</a:t>
            </a:r>
            <a:endParaRPr lang="en-US" sz="1600" b="0" dirty="0">
              <a:solidFill>
                <a:srgbClr val="000000"/>
              </a:solidFill>
            </a:endParaRPr>
          </a:p>
        </p:txBody>
      </p:sp>
    </p:spTree>
    <p:extLst>
      <p:ext uri="{BB962C8B-B14F-4D97-AF65-F5344CB8AC3E}">
        <p14:creationId xmlns:p14="http://schemas.microsoft.com/office/powerpoint/2010/main" val="2357010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AI and jobs</a:t>
            </a:r>
          </a:p>
        </p:txBody>
      </p:sp>
      <p:sp>
        <p:nvSpPr>
          <p:cNvPr id="2" name="Content Placeholder 1"/>
          <p:cNvSpPr>
            <a:spLocks noGrp="1"/>
          </p:cNvSpPr>
          <p:nvPr>
            <p:ph idx="1"/>
          </p:nvPr>
        </p:nvSpPr>
        <p:spPr>
          <a:xfrm>
            <a:off x="1524000" y="1371601"/>
            <a:ext cx="9144000" cy="4525963"/>
          </a:xfrm>
        </p:spPr>
        <p:txBody>
          <a:bodyPr/>
          <a:lstStyle/>
          <a:p>
            <a:r>
              <a:rPr lang="en-US" sz="2800" dirty="0"/>
              <a:t>Why we should worry</a:t>
            </a:r>
          </a:p>
          <a:p>
            <a:pPr lvl="1"/>
            <a:r>
              <a:rPr lang="en-US" sz="2400" dirty="0">
                <a:hlinkClick r:id="rId2"/>
              </a:rPr>
              <a:t>Oxford report</a:t>
            </a:r>
            <a:r>
              <a:rPr lang="en-US" sz="2400" dirty="0"/>
              <a:t>: 47% of American jobs at high risk of automation in the next two decades</a:t>
            </a:r>
          </a:p>
          <a:p>
            <a:pPr lvl="1"/>
            <a:r>
              <a:rPr lang="en-US" sz="2400" dirty="0"/>
              <a:t>In the past couple of decades, manufacturing employment has dropped even as output kept rising; labor force participation among working-age males has been dropping </a:t>
            </a:r>
          </a:p>
          <a:p>
            <a:pPr lvl="1"/>
            <a:r>
              <a:rPr lang="en-US" sz="2400" dirty="0"/>
              <a:t>Truck driver is the most common job in over half the states</a:t>
            </a:r>
          </a:p>
          <a:p>
            <a:r>
              <a:rPr lang="en-US" sz="2800" dirty="0"/>
              <a:t>Why we shouldn’t worry</a:t>
            </a:r>
          </a:p>
          <a:p>
            <a:pPr lvl="1"/>
            <a:r>
              <a:rPr lang="en-US" sz="2400" dirty="0"/>
              <a:t>Productivity growth is currently low, as is business investment spending</a:t>
            </a:r>
          </a:p>
          <a:p>
            <a:pPr lvl="1"/>
            <a:r>
              <a:rPr lang="en-US" sz="2400" dirty="0"/>
              <a:t>Historically, automation has destroyed jobs but added more new jobs</a:t>
            </a:r>
          </a:p>
        </p:txBody>
      </p:sp>
    </p:spTree>
    <p:extLst>
      <p:ext uri="{BB962C8B-B14F-4D97-AF65-F5344CB8AC3E}">
        <p14:creationId xmlns:p14="http://schemas.microsoft.com/office/powerpoint/2010/main" val="1223734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AI and jobs</a:t>
            </a:r>
          </a:p>
        </p:txBody>
      </p:sp>
      <p:sp>
        <p:nvSpPr>
          <p:cNvPr id="2" name="Content Placeholder 1"/>
          <p:cNvSpPr>
            <a:spLocks noGrp="1"/>
          </p:cNvSpPr>
          <p:nvPr>
            <p:ph idx="1"/>
          </p:nvPr>
        </p:nvSpPr>
        <p:spPr>
          <a:xfrm>
            <a:off x="990600" y="1371601"/>
            <a:ext cx="10363200" cy="5029199"/>
          </a:xfrm>
        </p:spPr>
        <p:txBody>
          <a:bodyPr/>
          <a:lstStyle/>
          <a:p>
            <a:r>
              <a:rPr lang="en-US" sz="2800" dirty="0"/>
              <a:t>Keep it from happening?</a:t>
            </a:r>
          </a:p>
          <a:p>
            <a:pPr lvl="1"/>
            <a:r>
              <a:rPr lang="en-US" sz="2400" dirty="0"/>
              <a:t>Regulating automation, mandating new jobs</a:t>
            </a:r>
          </a:p>
          <a:p>
            <a:r>
              <a:rPr lang="en-US" sz="2800" dirty="0"/>
              <a:t>Help the people who are displaced?</a:t>
            </a:r>
          </a:p>
          <a:p>
            <a:pPr lvl="1"/>
            <a:r>
              <a:rPr lang="en-US" sz="2400" dirty="0"/>
              <a:t>Investing in retraining programs</a:t>
            </a:r>
          </a:p>
          <a:p>
            <a:pPr lvl="1"/>
            <a:r>
              <a:rPr lang="en-US" sz="2400" dirty="0"/>
              <a:t>Policy solutions: welfare, universal basic income, redistribution of assets</a:t>
            </a:r>
          </a:p>
          <a:p>
            <a:r>
              <a:rPr lang="en-US" sz="2800" dirty="0"/>
              <a:t>Revolution of human values?</a:t>
            </a:r>
          </a:p>
          <a:p>
            <a:pPr lvl="1"/>
            <a:r>
              <a:rPr lang="en-US" sz="2400" dirty="0"/>
              <a:t>“Netherlands is among the nations with the shortest work weeks, according to </a:t>
            </a:r>
            <a:r>
              <a:rPr lang="en-US" sz="2400" i="1" dirty="0"/>
              <a:t>CNN Money</a:t>
            </a:r>
            <a:r>
              <a:rPr lang="en-US" sz="2400" dirty="0"/>
              <a:t>.  Netherlands has an average of 29 working hours per week and an average annual income amounting to $47,000.” – https://</a:t>
            </a:r>
            <a:r>
              <a:rPr lang="en-US" sz="2400" dirty="0" err="1"/>
              <a:t>nltimes.nl</a:t>
            </a:r>
            <a:r>
              <a:rPr lang="en-US" sz="2400" dirty="0"/>
              <a:t>/2013/07/11/worlds-shortest-work-weeks</a:t>
            </a:r>
          </a:p>
        </p:txBody>
      </p:sp>
    </p:spTree>
    <p:extLst>
      <p:ext uri="{BB962C8B-B14F-4D97-AF65-F5344CB8AC3E}">
        <p14:creationId xmlns:p14="http://schemas.microsoft.com/office/powerpoint/2010/main" val="73950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AI and jobs</a:t>
            </a:r>
          </a:p>
        </p:txBody>
      </p:sp>
      <p:sp>
        <p:nvSpPr>
          <p:cNvPr id="2" name="Content Placeholder 1"/>
          <p:cNvSpPr>
            <a:spLocks noGrp="1"/>
          </p:cNvSpPr>
          <p:nvPr>
            <p:ph idx="1"/>
          </p:nvPr>
        </p:nvSpPr>
        <p:spPr>
          <a:xfrm>
            <a:off x="1524000" y="1371601"/>
            <a:ext cx="9144000" cy="4525963"/>
          </a:xfrm>
        </p:spPr>
        <p:txBody>
          <a:bodyPr/>
          <a:lstStyle/>
          <a:p>
            <a:r>
              <a:rPr lang="en-US" sz="2800" dirty="0"/>
              <a:t>Reading</a:t>
            </a:r>
          </a:p>
          <a:p>
            <a:pPr lvl="1"/>
            <a:r>
              <a:rPr lang="en-US" sz="2400" dirty="0">
                <a:hlinkClick r:id="rId2"/>
              </a:rPr>
              <a:t>Moshe Vardi talk</a:t>
            </a:r>
            <a:r>
              <a:rPr lang="en-US" sz="2400" dirty="0"/>
              <a:t> (YouTube)</a:t>
            </a:r>
          </a:p>
          <a:p>
            <a:pPr lvl="1"/>
            <a:r>
              <a:rPr lang="en-US" sz="2400" dirty="0">
                <a:hlinkClick r:id="rId3"/>
              </a:rPr>
              <a:t>AI NOW report</a:t>
            </a:r>
            <a:r>
              <a:rPr lang="en-US" sz="2400" dirty="0"/>
              <a:t> (2017)</a:t>
            </a:r>
          </a:p>
          <a:p>
            <a:pPr lvl="1"/>
            <a:r>
              <a:rPr lang="en-US" sz="2400" dirty="0">
                <a:hlinkClick r:id="rId4"/>
              </a:rPr>
              <a:t>Technological unemployment</a:t>
            </a:r>
            <a:r>
              <a:rPr lang="en-US" sz="2400" dirty="0"/>
              <a:t> (Wikipedia)</a:t>
            </a:r>
          </a:p>
          <a:p>
            <a:pPr lvl="1"/>
            <a:r>
              <a:rPr lang="en-US" sz="2400" dirty="0">
                <a:hlinkClick r:id="rId5"/>
              </a:rPr>
              <a:t>A world without work</a:t>
            </a:r>
            <a:r>
              <a:rPr lang="en-US" sz="2400" dirty="0"/>
              <a:t> (The Atlantic, July 2015)</a:t>
            </a:r>
          </a:p>
          <a:p>
            <a:pPr lvl="1"/>
            <a:r>
              <a:rPr lang="en-US" sz="2400" dirty="0">
                <a:hlinkClick r:id="rId6"/>
              </a:rPr>
              <a:t>The automation paradox</a:t>
            </a:r>
            <a:r>
              <a:rPr lang="en-US" sz="2400" dirty="0"/>
              <a:t> (The Atlantic, Jan. 2016)</a:t>
            </a:r>
          </a:p>
          <a:p>
            <a:pPr lvl="1"/>
            <a:r>
              <a:rPr lang="en-US" sz="2400" dirty="0">
                <a:hlinkClick r:id="rId7"/>
              </a:rPr>
              <a:t>AI will transform the economy. But how much, how soon?</a:t>
            </a:r>
            <a:r>
              <a:rPr lang="en-US" sz="2400" dirty="0"/>
              <a:t> (New York Times, Nov. 2017)</a:t>
            </a:r>
          </a:p>
          <a:p>
            <a:pPr lvl="1"/>
            <a:r>
              <a:rPr lang="en-US" sz="2400" dirty="0">
                <a:hlinkClick r:id="rId8"/>
              </a:rPr>
              <a:t>Welcoming our new robot overlords</a:t>
            </a:r>
            <a:r>
              <a:rPr lang="en-US" sz="2400" dirty="0"/>
              <a:t> (New Yorker, Oct. 2017)</a:t>
            </a:r>
          </a:p>
          <a:p>
            <a:pPr lvl="1"/>
            <a:r>
              <a:rPr lang="en-US" sz="2400" dirty="0">
                <a:hlinkClick r:id="rId9"/>
              </a:rPr>
              <a:t>The great tech panic: robots won’t take all our work</a:t>
            </a:r>
            <a:r>
              <a:rPr lang="en-US" sz="2400" dirty="0"/>
              <a:t> (Wired, Aug. 2017)</a:t>
            </a:r>
          </a:p>
          <a:p>
            <a:endParaRPr lang="en-US" dirty="0"/>
          </a:p>
          <a:p>
            <a:pPr lvl="1"/>
            <a:endParaRPr lang="en-US" dirty="0"/>
          </a:p>
        </p:txBody>
      </p:sp>
    </p:spTree>
    <p:extLst>
      <p:ext uri="{BB962C8B-B14F-4D97-AF65-F5344CB8AC3E}">
        <p14:creationId xmlns:p14="http://schemas.microsoft.com/office/powerpoint/2010/main" val="526674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865F1-C6F1-5441-88D1-CEA649A79AEB}"/>
              </a:ext>
            </a:extLst>
          </p:cNvPr>
          <p:cNvSpPr>
            <a:spLocks noGrp="1"/>
          </p:cNvSpPr>
          <p:nvPr>
            <p:ph type="title"/>
          </p:nvPr>
        </p:nvSpPr>
        <p:spPr/>
        <p:txBody>
          <a:bodyPr/>
          <a:lstStyle/>
          <a:p>
            <a:r>
              <a:rPr lang="en-US" dirty="0"/>
              <a:t>Autonomous AI</a:t>
            </a:r>
          </a:p>
        </p:txBody>
      </p:sp>
      <p:pic>
        <p:nvPicPr>
          <p:cNvPr id="4" name="Content Placeholder 3">
            <a:extLst>
              <a:ext uri="{FF2B5EF4-FFF2-40B4-BE49-F238E27FC236}">
                <a16:creationId xmlns:a16="http://schemas.microsoft.com/office/drawing/2014/main" id="{8969670B-B4BA-6B44-8468-713F38B60E92}"/>
              </a:ext>
            </a:extLst>
          </p:cNvPr>
          <p:cNvPicPr>
            <a:picLocks noGrp="1" noChangeAspect="1"/>
          </p:cNvPicPr>
          <p:nvPr>
            <p:ph idx="1"/>
          </p:nvPr>
        </p:nvPicPr>
        <p:blipFill>
          <a:blip r:embed="rId2"/>
          <a:stretch>
            <a:fillRect/>
          </a:stretch>
        </p:blipFill>
        <p:spPr>
          <a:xfrm>
            <a:off x="2701528" y="1600200"/>
            <a:ext cx="6788944" cy="4525963"/>
          </a:xfrm>
          <a:prstGeom prst="rect">
            <a:avLst/>
          </a:prstGeom>
        </p:spPr>
      </p:pic>
    </p:spTree>
    <p:extLst>
      <p:ext uri="{BB962C8B-B14F-4D97-AF65-F5344CB8AC3E}">
        <p14:creationId xmlns:p14="http://schemas.microsoft.com/office/powerpoint/2010/main" val="721492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2A4EF-2768-514B-B602-ECC7DC96A7ED}"/>
              </a:ext>
            </a:extLst>
          </p:cNvPr>
          <p:cNvSpPr>
            <a:spLocks noGrp="1"/>
          </p:cNvSpPr>
          <p:nvPr>
            <p:ph type="title"/>
          </p:nvPr>
        </p:nvSpPr>
        <p:spPr/>
        <p:txBody>
          <a:bodyPr/>
          <a:lstStyle/>
          <a:p>
            <a:r>
              <a:rPr lang="en-US" dirty="0"/>
              <a:t>Accidental Replication of Human Bias</a:t>
            </a:r>
          </a:p>
        </p:txBody>
      </p:sp>
      <p:sp>
        <p:nvSpPr>
          <p:cNvPr id="3" name="Content Placeholder 2">
            <a:extLst>
              <a:ext uri="{FF2B5EF4-FFF2-40B4-BE49-F238E27FC236}">
                <a16:creationId xmlns:a16="http://schemas.microsoft.com/office/drawing/2014/main" id="{F86846F4-4823-A146-A8EF-5BB1F1DD2FC9}"/>
              </a:ext>
            </a:extLst>
          </p:cNvPr>
          <p:cNvSpPr>
            <a:spLocks noGrp="1"/>
          </p:cNvSpPr>
          <p:nvPr>
            <p:ph idx="1"/>
          </p:nvPr>
        </p:nvSpPr>
        <p:spPr>
          <a:xfrm>
            <a:off x="609600" y="1371601"/>
            <a:ext cx="10972800" cy="5029199"/>
          </a:xfrm>
        </p:spPr>
        <p:txBody>
          <a:bodyPr/>
          <a:lstStyle/>
          <a:p>
            <a:r>
              <a:rPr lang="en-US" dirty="0"/>
              <a:t>Training an AI requires lots of data</a:t>
            </a:r>
          </a:p>
          <a:p>
            <a:r>
              <a:rPr lang="en-US" dirty="0"/>
              <a:t>The data contains biases representative of the attitudes of the people who generated the data</a:t>
            </a:r>
          </a:p>
          <a:p>
            <a:r>
              <a:rPr lang="en-US" dirty="0"/>
              <a:t>Without special care, the AI absorbs the bias</a:t>
            </a:r>
          </a:p>
          <a:p>
            <a:pPr marL="0" indent="0">
              <a:buNone/>
            </a:pPr>
            <a:endParaRPr lang="en-US" dirty="0"/>
          </a:p>
        </p:txBody>
      </p:sp>
    </p:spTree>
    <p:extLst>
      <p:ext uri="{BB962C8B-B14F-4D97-AF65-F5344CB8AC3E}">
        <p14:creationId xmlns:p14="http://schemas.microsoft.com/office/powerpoint/2010/main" val="2615072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1082E-D6BB-0745-BD58-A9E00BC0A540}"/>
              </a:ext>
            </a:extLst>
          </p:cNvPr>
          <p:cNvSpPr>
            <a:spLocks noGrp="1"/>
          </p:cNvSpPr>
          <p:nvPr>
            <p:ph type="title"/>
          </p:nvPr>
        </p:nvSpPr>
        <p:spPr>
          <a:xfrm>
            <a:off x="152400" y="76200"/>
            <a:ext cx="11430000" cy="609600"/>
          </a:xfrm>
        </p:spPr>
        <p:txBody>
          <a:bodyPr/>
          <a:lstStyle/>
          <a:p>
            <a:r>
              <a:rPr lang="en-US" sz="3200" dirty="0"/>
              <a:t>“Stereotyping and Bias in the Flickr30k Dataset,” </a:t>
            </a:r>
            <a:r>
              <a:rPr lang="en-US" sz="2000" dirty="0" err="1"/>
              <a:t>Emiel</a:t>
            </a:r>
            <a:r>
              <a:rPr lang="en-US" sz="2000" dirty="0"/>
              <a:t> van </a:t>
            </a:r>
            <a:r>
              <a:rPr lang="en-US" sz="2000" dirty="0" err="1"/>
              <a:t>Miltenburg</a:t>
            </a:r>
            <a:endParaRPr lang="en-US" sz="2000" dirty="0"/>
          </a:p>
        </p:txBody>
      </p:sp>
      <p:pic>
        <p:nvPicPr>
          <p:cNvPr id="6" name="Content Placeholder 5">
            <a:extLst>
              <a:ext uri="{FF2B5EF4-FFF2-40B4-BE49-F238E27FC236}">
                <a16:creationId xmlns:a16="http://schemas.microsoft.com/office/drawing/2014/main" id="{1C838570-2762-6B4A-AF0B-BC018C9ADFD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685801"/>
            <a:ext cx="8683835" cy="6237406"/>
          </a:xfrm>
        </p:spPr>
      </p:pic>
      <p:sp>
        <p:nvSpPr>
          <p:cNvPr id="4" name="Content Placeholder 3">
            <a:extLst>
              <a:ext uri="{FF2B5EF4-FFF2-40B4-BE49-F238E27FC236}">
                <a16:creationId xmlns:a16="http://schemas.microsoft.com/office/drawing/2014/main" id="{6BDFC1D2-C412-3747-8DF1-7F14E69F8F3B}"/>
              </a:ext>
            </a:extLst>
          </p:cNvPr>
          <p:cNvSpPr>
            <a:spLocks noGrp="1"/>
          </p:cNvSpPr>
          <p:nvPr>
            <p:ph sz="half" idx="2"/>
          </p:nvPr>
        </p:nvSpPr>
        <p:spPr>
          <a:xfrm>
            <a:off x="8305800" y="1143000"/>
            <a:ext cx="3657600" cy="5562600"/>
          </a:xfrm>
        </p:spPr>
        <p:txBody>
          <a:bodyPr/>
          <a:lstStyle/>
          <a:p>
            <a:r>
              <a:rPr lang="en-US" dirty="0"/>
              <a:t>Inferring status</a:t>
            </a:r>
          </a:p>
          <a:p>
            <a:pPr lvl="1"/>
            <a:r>
              <a:rPr lang="en-US" dirty="0"/>
              <a:t>“worker” vs. “boss”</a:t>
            </a:r>
          </a:p>
          <a:p>
            <a:r>
              <a:rPr lang="en-US" dirty="0"/>
              <a:t>Inferring intentions</a:t>
            </a:r>
          </a:p>
          <a:p>
            <a:pPr lvl="1"/>
            <a:r>
              <a:rPr lang="en-US" dirty="0"/>
              <a:t>“being scolded”</a:t>
            </a:r>
          </a:p>
          <a:p>
            <a:r>
              <a:rPr lang="en-US" dirty="0"/>
              <a:t>Disrespect</a:t>
            </a:r>
          </a:p>
          <a:p>
            <a:pPr lvl="1"/>
            <a:r>
              <a:rPr lang="en-US" dirty="0"/>
              <a:t>“girl” vs. “man”</a:t>
            </a:r>
          </a:p>
          <a:p>
            <a:r>
              <a:rPr lang="en-US" dirty="0"/>
              <a:t>Marking the “less common” attribute</a:t>
            </a:r>
          </a:p>
          <a:p>
            <a:pPr lvl="1"/>
            <a:r>
              <a:rPr lang="en-US" dirty="0"/>
              <a:t>girl vs. boss</a:t>
            </a:r>
          </a:p>
          <a:p>
            <a:pPr lvl="1"/>
            <a:r>
              <a:rPr lang="en-US" dirty="0"/>
              <a:t>blond vs. brunette</a:t>
            </a:r>
          </a:p>
          <a:p>
            <a:pPr lvl="1"/>
            <a:r>
              <a:rPr lang="en-US" dirty="0"/>
              <a:t>“nurse” vs. “male nurse”</a:t>
            </a:r>
          </a:p>
        </p:txBody>
      </p:sp>
    </p:spTree>
    <p:extLst>
      <p:ext uri="{BB962C8B-B14F-4D97-AF65-F5344CB8AC3E}">
        <p14:creationId xmlns:p14="http://schemas.microsoft.com/office/powerpoint/2010/main" val="3329214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2A4EF-2768-514B-B602-ECC7DC96A7ED}"/>
              </a:ext>
            </a:extLst>
          </p:cNvPr>
          <p:cNvSpPr>
            <a:spLocks noGrp="1"/>
          </p:cNvSpPr>
          <p:nvPr>
            <p:ph type="title"/>
          </p:nvPr>
        </p:nvSpPr>
        <p:spPr/>
        <p:txBody>
          <a:bodyPr/>
          <a:lstStyle/>
          <a:p>
            <a:r>
              <a:rPr lang="en-US" dirty="0"/>
              <a:t>Bias caused by Data Sparsity</a:t>
            </a:r>
          </a:p>
        </p:txBody>
      </p:sp>
      <p:sp>
        <p:nvSpPr>
          <p:cNvPr id="3" name="Content Placeholder 2">
            <a:extLst>
              <a:ext uri="{FF2B5EF4-FFF2-40B4-BE49-F238E27FC236}">
                <a16:creationId xmlns:a16="http://schemas.microsoft.com/office/drawing/2014/main" id="{F86846F4-4823-A146-A8EF-5BB1F1DD2FC9}"/>
              </a:ext>
            </a:extLst>
          </p:cNvPr>
          <p:cNvSpPr>
            <a:spLocks noGrp="1"/>
          </p:cNvSpPr>
          <p:nvPr>
            <p:ph idx="1"/>
          </p:nvPr>
        </p:nvSpPr>
        <p:spPr>
          <a:xfrm>
            <a:off x="609600" y="1371601"/>
            <a:ext cx="10972800" cy="5029199"/>
          </a:xfrm>
        </p:spPr>
        <p:txBody>
          <a:bodyPr/>
          <a:lstStyle/>
          <a:p>
            <a:r>
              <a:rPr lang="en-US" sz="2400" dirty="0"/>
              <a:t>Data contain more examples of one type than others, e.g., more Caucasians than African Americans</a:t>
            </a:r>
          </a:p>
          <a:p>
            <a:r>
              <a:rPr lang="en-US" sz="2400" dirty="0"/>
              <a:t>Accuracy may be higher for the type that is better represented in the training data (minimize error by minimizing error for the majority case)</a:t>
            </a:r>
          </a:p>
          <a:p>
            <a:r>
              <a:rPr lang="en-US" sz="2400" u="sng" dirty="0"/>
              <a:t>Example</a:t>
            </a:r>
            <a:r>
              <a:rPr lang="en-US" sz="2400" dirty="0"/>
              <a:t>: blacks more likely to be refused parole even if their prison records are the same (https://</a:t>
            </a:r>
            <a:r>
              <a:rPr lang="en-US" sz="2400" dirty="0" err="1"/>
              <a:t>www.nytimes.com</a:t>
            </a:r>
            <a:r>
              <a:rPr lang="en-US" sz="2400" dirty="0"/>
              <a:t>/2016/12/04/</a:t>
            </a:r>
            <a:r>
              <a:rPr lang="en-US" sz="2400" dirty="0" err="1"/>
              <a:t>nyregion</a:t>
            </a:r>
            <a:r>
              <a:rPr lang="en-US" sz="2400" dirty="0"/>
              <a:t>/new-</a:t>
            </a:r>
            <a:r>
              <a:rPr lang="en-US" sz="2400" dirty="0" err="1"/>
              <a:t>york</a:t>
            </a:r>
            <a:r>
              <a:rPr lang="en-US" sz="2400" dirty="0"/>
              <a:t>-prisons-inmates-parole-</a:t>
            </a:r>
            <a:r>
              <a:rPr lang="en-US" sz="2400" dirty="0" err="1"/>
              <a:t>race.html</a:t>
            </a:r>
            <a:r>
              <a:rPr lang="en-US" sz="2400" dirty="0"/>
              <a:t>)</a:t>
            </a:r>
          </a:p>
          <a:p>
            <a:r>
              <a:rPr lang="en-US" sz="2400" u="sng" dirty="0"/>
              <a:t>Example</a:t>
            </a:r>
            <a:r>
              <a:rPr lang="en-US" sz="2400" dirty="0"/>
              <a:t>: tweets containing African American vernacular classified as “Danish,” and therefore excluded from automatic sentiment analysis  (https://</a:t>
            </a:r>
            <a:r>
              <a:rPr lang="en-US" sz="2400" dirty="0" err="1"/>
              <a:t>www.technologyreview.com</a:t>
            </a:r>
            <a:r>
              <a:rPr lang="en-US" sz="2400" dirty="0"/>
              <a:t>/s/608619/ai-programs-are-learning-to-exclude-some-african-american-voices/)</a:t>
            </a:r>
          </a:p>
          <a:p>
            <a:pPr marL="0" indent="0">
              <a:buNone/>
            </a:pPr>
            <a:endParaRPr lang="en-US" dirty="0"/>
          </a:p>
        </p:txBody>
      </p:sp>
    </p:spTree>
    <p:extLst>
      <p:ext uri="{BB962C8B-B14F-4D97-AF65-F5344CB8AC3E}">
        <p14:creationId xmlns:p14="http://schemas.microsoft.com/office/powerpoint/2010/main" val="2523143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bias, and fairness</a:t>
            </a:r>
          </a:p>
        </p:txBody>
      </p:sp>
      <p:sp>
        <p:nvSpPr>
          <p:cNvPr id="3" name="Content Placeholder 2"/>
          <p:cNvSpPr>
            <a:spLocks noGrp="1"/>
          </p:cNvSpPr>
          <p:nvPr>
            <p:ph idx="1"/>
          </p:nvPr>
        </p:nvSpPr>
        <p:spPr>
          <a:xfrm>
            <a:off x="1676400" y="1219200"/>
            <a:ext cx="8686800" cy="5410200"/>
          </a:xfrm>
        </p:spPr>
        <p:txBody>
          <a:bodyPr/>
          <a:lstStyle/>
          <a:p>
            <a:pPr marL="457200" indent="-457200">
              <a:buFont typeface="Arial"/>
              <a:buChar char="•"/>
            </a:pPr>
            <a:r>
              <a:rPr lang="en-US" sz="2800" dirty="0"/>
              <a:t>Concerns</a:t>
            </a:r>
          </a:p>
          <a:p>
            <a:pPr marL="857250" lvl="1" indent="-457200">
              <a:buFont typeface="Arial"/>
              <a:buChar char="•"/>
            </a:pPr>
            <a:r>
              <a:rPr lang="en-US" sz="2400" dirty="0"/>
              <a:t>AI will inadvertently absorb biases from data</a:t>
            </a:r>
          </a:p>
          <a:p>
            <a:pPr marL="857250" lvl="1" indent="-457200">
              <a:buFont typeface="Arial"/>
              <a:buChar char="•"/>
            </a:pPr>
            <a:r>
              <a:rPr lang="en-US" sz="2400" dirty="0"/>
              <a:t>Making important decisions based on biased data will exacerbate bias: especially for law enforcement, employment, loans, health insurance, etc.</a:t>
            </a:r>
          </a:p>
          <a:p>
            <a:pPr marL="857250" lvl="1" indent="-457200">
              <a:buFont typeface="Arial"/>
              <a:buChar char="•"/>
            </a:pPr>
            <a:r>
              <a:rPr lang="en-US" sz="2400" dirty="0"/>
              <a:t>Even well-intentioned applications can create negative side effects: filter bubbles, targeted advertising</a:t>
            </a:r>
          </a:p>
          <a:p>
            <a:pPr marL="857250" lvl="1" indent="-457200">
              <a:buFont typeface="Arial"/>
              <a:buChar char="•"/>
            </a:pPr>
            <a:r>
              <a:rPr lang="en-US" sz="2400" dirty="0"/>
              <a:t>Outcomes cannot be appealed because AI systems are opaque and proprietary</a:t>
            </a:r>
            <a:endParaRPr lang="en-US" sz="2400" dirty="0">
              <a:hlinkClick r:id="rId3"/>
            </a:endParaRPr>
          </a:p>
          <a:p>
            <a:pPr marL="457200" indent="-457200">
              <a:buFont typeface="Arial"/>
              <a:buChar char="•"/>
            </a:pPr>
            <a:r>
              <a:rPr lang="en-US" sz="2800" dirty="0"/>
              <a:t>Potential solutions</a:t>
            </a:r>
          </a:p>
          <a:p>
            <a:pPr marL="857250" lvl="1" indent="-457200">
              <a:buFont typeface="Arial"/>
              <a:buChar char="•"/>
            </a:pPr>
            <a:r>
              <a:rPr lang="en-US" sz="2400" dirty="0"/>
              <a:t>Regulation and transparency: e.g., </a:t>
            </a:r>
            <a:r>
              <a:rPr lang="en-US" sz="2400" dirty="0">
                <a:hlinkClick r:id="rId4"/>
              </a:rPr>
              <a:t>right to explanation</a:t>
            </a:r>
            <a:endParaRPr lang="en-US" sz="2400" dirty="0"/>
          </a:p>
          <a:p>
            <a:pPr marL="857250" lvl="1" indent="-457200">
              <a:buFont typeface="Arial"/>
              <a:buChar char="•"/>
            </a:pPr>
            <a:r>
              <a:rPr lang="en-US" sz="2400" dirty="0"/>
              <a:t>More inclusivity among AI technologists: </a:t>
            </a:r>
            <a:r>
              <a:rPr lang="en-US" sz="2400" dirty="0">
                <a:hlinkClick r:id="rId5"/>
              </a:rPr>
              <a:t>AI4ALL</a:t>
            </a:r>
            <a:endParaRPr lang="en-US" sz="2400" dirty="0"/>
          </a:p>
        </p:txBody>
      </p:sp>
    </p:spTree>
    <p:extLst>
      <p:ext uri="{BB962C8B-B14F-4D97-AF65-F5344CB8AC3E}">
        <p14:creationId xmlns:p14="http://schemas.microsoft.com/office/powerpoint/2010/main" val="1327390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09600" y="1265237"/>
            <a:ext cx="10972800" cy="5287963"/>
          </a:xfrm>
        </p:spPr>
        <p:txBody>
          <a:bodyPr/>
          <a:lstStyle/>
          <a:p>
            <a:r>
              <a:rPr lang="en-US" dirty="0"/>
              <a:t>AI as a Tool</a:t>
            </a:r>
          </a:p>
          <a:p>
            <a:pPr lvl="1"/>
            <a:r>
              <a:rPr lang="en-US" dirty="0"/>
              <a:t>Privacy vs. Convenience</a:t>
            </a:r>
          </a:p>
          <a:p>
            <a:pPr lvl="1"/>
            <a:r>
              <a:rPr lang="en-US" dirty="0"/>
              <a:t>Health</a:t>
            </a:r>
          </a:p>
          <a:p>
            <a:pPr lvl="1"/>
            <a:r>
              <a:rPr lang="en-US" dirty="0"/>
              <a:t>Jobs</a:t>
            </a:r>
          </a:p>
          <a:p>
            <a:r>
              <a:rPr lang="en-US" dirty="0"/>
              <a:t>Autonomous AI</a:t>
            </a:r>
          </a:p>
          <a:p>
            <a:pPr lvl="1"/>
            <a:r>
              <a:rPr lang="en-US" dirty="0"/>
              <a:t>Bias and fairness</a:t>
            </a:r>
          </a:p>
          <a:p>
            <a:pPr lvl="1"/>
            <a:r>
              <a:rPr lang="en-US" dirty="0"/>
              <a:t>Safety</a:t>
            </a:r>
          </a:p>
          <a:p>
            <a:pPr lvl="1"/>
            <a:r>
              <a:rPr lang="en-US" dirty="0"/>
              <a:t>AI weapons</a:t>
            </a:r>
          </a:p>
          <a:p>
            <a:pPr lvl="1"/>
            <a:r>
              <a:rPr lang="en-US" dirty="0"/>
              <a:t>Superintelligence</a:t>
            </a:r>
          </a:p>
        </p:txBody>
      </p:sp>
    </p:spTree>
    <p:extLst>
      <p:ext uri="{BB962C8B-B14F-4D97-AF65-F5344CB8AC3E}">
        <p14:creationId xmlns:p14="http://schemas.microsoft.com/office/powerpoint/2010/main" val="3037940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bias, and fairness</a:t>
            </a:r>
          </a:p>
        </p:txBody>
      </p:sp>
      <p:sp>
        <p:nvSpPr>
          <p:cNvPr id="3" name="Content Placeholder 2"/>
          <p:cNvSpPr>
            <a:spLocks noGrp="1"/>
          </p:cNvSpPr>
          <p:nvPr>
            <p:ph idx="1"/>
          </p:nvPr>
        </p:nvSpPr>
        <p:spPr>
          <a:xfrm>
            <a:off x="1981200" y="1219201"/>
            <a:ext cx="8229600" cy="4525963"/>
          </a:xfrm>
        </p:spPr>
        <p:txBody>
          <a:bodyPr/>
          <a:lstStyle/>
          <a:p>
            <a:r>
              <a:rPr lang="en-US" dirty="0"/>
              <a:t>Readings</a:t>
            </a:r>
          </a:p>
          <a:p>
            <a:pPr lvl="1"/>
            <a:r>
              <a:rPr lang="en-US" dirty="0">
                <a:hlinkClick r:id="rId3"/>
              </a:rPr>
              <a:t>AI NOW report</a:t>
            </a:r>
            <a:r>
              <a:rPr lang="en-US" dirty="0"/>
              <a:t> (2017)</a:t>
            </a:r>
          </a:p>
          <a:p>
            <a:pPr lvl="1"/>
            <a:r>
              <a:rPr lang="en-US" dirty="0"/>
              <a:t>Weapons of math destruction</a:t>
            </a:r>
          </a:p>
        </p:txBody>
      </p:sp>
      <p:pic>
        <p:nvPicPr>
          <p:cNvPr id="5" name="Picture 4"/>
          <p:cNvPicPr>
            <a:picLocks noChangeAspect="1"/>
          </p:cNvPicPr>
          <p:nvPr/>
        </p:nvPicPr>
        <p:blipFill rotWithShape="1">
          <a:blip r:embed="rId4"/>
          <a:srcRect l="27340" r="27394"/>
          <a:stretch/>
        </p:blipFill>
        <p:spPr>
          <a:xfrm>
            <a:off x="4761856" y="2971800"/>
            <a:ext cx="2477145" cy="3657600"/>
          </a:xfrm>
          <a:prstGeom prst="rect">
            <a:avLst/>
          </a:prstGeom>
        </p:spPr>
      </p:pic>
    </p:spTree>
    <p:extLst>
      <p:ext uri="{BB962C8B-B14F-4D97-AF65-F5344CB8AC3E}">
        <p14:creationId xmlns:p14="http://schemas.microsoft.com/office/powerpoint/2010/main" val="3134378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safety</a:t>
            </a:r>
          </a:p>
        </p:txBody>
      </p:sp>
      <p:sp>
        <p:nvSpPr>
          <p:cNvPr id="4" name="Content Placeholder 3"/>
          <p:cNvSpPr>
            <a:spLocks noGrp="1"/>
          </p:cNvSpPr>
          <p:nvPr>
            <p:ph idx="1"/>
          </p:nvPr>
        </p:nvSpPr>
        <p:spPr/>
        <p:txBody>
          <a:bodyPr/>
          <a:lstStyle/>
          <a:p>
            <a:r>
              <a:rPr lang="en-US" sz="2800" dirty="0"/>
              <a:t>Robustness to changes in data distribution</a:t>
            </a:r>
          </a:p>
          <a:p>
            <a:r>
              <a:rPr lang="en-US" sz="2800" dirty="0"/>
              <a:t>Avoiding catastrophic “corner cases”</a:t>
            </a:r>
          </a:p>
          <a:p>
            <a:r>
              <a:rPr lang="en-US" sz="2800" dirty="0"/>
              <a:t>Robustness to adversarial examples or attacks</a:t>
            </a:r>
          </a:p>
          <a:p>
            <a:r>
              <a:rPr lang="en-US" sz="2800" dirty="0"/>
              <a:t>Avoiding negative side effects in reward function</a:t>
            </a:r>
          </a:p>
          <a:p>
            <a:r>
              <a:rPr lang="en-US" sz="2800" dirty="0"/>
              <a:t>Avoiding “reward hacking”</a:t>
            </a:r>
          </a:p>
          <a:p>
            <a:endParaRPr lang="en-US" sz="2800" dirty="0"/>
          </a:p>
          <a:p>
            <a:r>
              <a:rPr lang="en-US" sz="2800" dirty="0"/>
              <a:t>Reading: </a:t>
            </a:r>
            <a:r>
              <a:rPr lang="en-US" sz="2800" dirty="0">
                <a:hlinkClick r:id="rId2"/>
              </a:rPr>
              <a:t>Concrete AI safety problems</a:t>
            </a:r>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2881532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weapons</a:t>
            </a:r>
          </a:p>
        </p:txBody>
      </p:sp>
      <p:pic>
        <p:nvPicPr>
          <p:cNvPr id="4" name="Picture 3"/>
          <p:cNvPicPr>
            <a:picLocks noChangeAspect="1"/>
          </p:cNvPicPr>
          <p:nvPr/>
        </p:nvPicPr>
        <p:blipFill>
          <a:blip r:embed="rId2"/>
          <a:stretch>
            <a:fillRect/>
          </a:stretch>
        </p:blipFill>
        <p:spPr>
          <a:xfrm>
            <a:off x="2667000" y="1524000"/>
            <a:ext cx="6726116" cy="5029200"/>
          </a:xfrm>
          <a:prstGeom prst="rect">
            <a:avLst/>
          </a:prstGeom>
        </p:spPr>
      </p:pic>
    </p:spTree>
    <p:extLst>
      <p:ext uri="{BB962C8B-B14F-4D97-AF65-F5344CB8AC3E}">
        <p14:creationId xmlns:p14="http://schemas.microsoft.com/office/powerpoint/2010/main" val="904565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AI weapons</a:t>
            </a:r>
          </a:p>
        </p:txBody>
      </p:sp>
      <p:pic>
        <p:nvPicPr>
          <p:cNvPr id="4" name="Picture 3" descr="Screen Shot 2017-12-06 at 1.45.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1295401"/>
            <a:ext cx="5934841" cy="2020371"/>
          </a:xfrm>
          <a:prstGeom prst="rect">
            <a:avLst/>
          </a:prstGeom>
        </p:spPr>
      </p:pic>
      <p:pic>
        <p:nvPicPr>
          <p:cNvPr id="6" name="Picture 5" descr="Screen Shot 2017-12-06 at 1.45.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1" y="3048001"/>
            <a:ext cx="5799959" cy="2072499"/>
          </a:xfrm>
          <a:prstGeom prst="rect">
            <a:avLst/>
          </a:prstGeom>
        </p:spPr>
      </p:pic>
      <p:pic>
        <p:nvPicPr>
          <p:cNvPr id="7" name="Picture 6" descr="Screen Shot 2017-12-06 at 1.46.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5373082"/>
            <a:ext cx="5867400" cy="1103918"/>
          </a:xfrm>
          <a:prstGeom prst="rect">
            <a:avLst/>
          </a:prstGeom>
        </p:spPr>
      </p:pic>
    </p:spTree>
    <p:extLst>
      <p:ext uri="{BB962C8B-B14F-4D97-AF65-F5344CB8AC3E}">
        <p14:creationId xmlns:p14="http://schemas.microsoft.com/office/powerpoint/2010/main" val="1588501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AI weapons</a:t>
            </a:r>
          </a:p>
        </p:txBody>
      </p:sp>
      <p:sp>
        <p:nvSpPr>
          <p:cNvPr id="4" name="Content Placeholder 3"/>
          <p:cNvSpPr>
            <a:spLocks noGrp="1"/>
          </p:cNvSpPr>
          <p:nvPr>
            <p:ph idx="1"/>
          </p:nvPr>
        </p:nvSpPr>
        <p:spPr/>
        <p:txBody>
          <a:bodyPr/>
          <a:lstStyle/>
          <a:p>
            <a:r>
              <a:rPr lang="en-US" dirty="0"/>
              <a:t>Reading</a:t>
            </a:r>
            <a:endParaRPr lang="en-US" dirty="0">
              <a:hlinkClick r:id="rId2"/>
            </a:endParaRPr>
          </a:p>
          <a:p>
            <a:pPr lvl="1"/>
            <a:r>
              <a:rPr lang="en-US" dirty="0">
                <a:hlinkClick r:id="rId2"/>
              </a:rPr>
              <a:t>Robotics: Ethics of artificial intelligence </a:t>
            </a:r>
            <a:r>
              <a:rPr lang="en-US" dirty="0"/>
              <a:t>(Nature, May 2015)</a:t>
            </a:r>
            <a:endParaRPr lang="en-US" dirty="0">
              <a:hlinkClick r:id="rId3"/>
            </a:endParaRPr>
          </a:p>
          <a:p>
            <a:pPr lvl="1"/>
            <a:r>
              <a:rPr lang="en-US" dirty="0">
                <a:hlinkClick r:id="rId3"/>
              </a:rPr>
              <a:t>Humans, not robots, are the real reason artificial intelligence is scary</a:t>
            </a:r>
            <a:br>
              <a:rPr lang="en-US" dirty="0"/>
            </a:br>
            <a:r>
              <a:rPr lang="en-US" dirty="0"/>
              <a:t>(The Atlantic, August 2015)</a:t>
            </a:r>
          </a:p>
        </p:txBody>
      </p:sp>
    </p:spTree>
    <p:extLst>
      <p:ext uri="{BB962C8B-B14F-4D97-AF65-F5344CB8AC3E}">
        <p14:creationId xmlns:p14="http://schemas.microsoft.com/office/powerpoint/2010/main" val="1670224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Superintelligence</a:t>
            </a:r>
            <a:endParaRPr lang="en-US" dirty="0"/>
          </a:p>
        </p:txBody>
      </p:sp>
      <p:pic>
        <p:nvPicPr>
          <p:cNvPr id="4" name="Picture 3"/>
          <p:cNvPicPr>
            <a:picLocks noChangeAspect="1"/>
          </p:cNvPicPr>
          <p:nvPr/>
        </p:nvPicPr>
        <p:blipFill>
          <a:blip r:embed="rId2"/>
          <a:stretch>
            <a:fillRect/>
          </a:stretch>
        </p:blipFill>
        <p:spPr>
          <a:xfrm>
            <a:off x="4572000" y="1524000"/>
            <a:ext cx="3168392" cy="4724400"/>
          </a:xfrm>
          <a:prstGeom prst="rect">
            <a:avLst/>
          </a:prstGeom>
        </p:spPr>
      </p:pic>
    </p:spTree>
    <p:extLst>
      <p:ext uri="{BB962C8B-B14F-4D97-AF65-F5344CB8AC3E}">
        <p14:creationId xmlns:p14="http://schemas.microsoft.com/office/powerpoint/2010/main" val="4116463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Superintelligence</a:t>
            </a:r>
            <a:endParaRPr lang="en-US" dirty="0"/>
          </a:p>
        </p:txBody>
      </p:sp>
      <p:sp>
        <p:nvSpPr>
          <p:cNvPr id="3" name="Content Placeholder 2"/>
          <p:cNvSpPr>
            <a:spLocks noGrp="1"/>
          </p:cNvSpPr>
          <p:nvPr>
            <p:ph idx="1"/>
          </p:nvPr>
        </p:nvSpPr>
        <p:spPr/>
        <p:txBody>
          <a:bodyPr/>
          <a:lstStyle/>
          <a:p>
            <a:r>
              <a:rPr lang="en-US" sz="2800" dirty="0"/>
              <a:t>Why we should worry</a:t>
            </a:r>
          </a:p>
          <a:p>
            <a:pPr lvl="1"/>
            <a:r>
              <a:rPr lang="en-US" sz="2400" dirty="0"/>
              <a:t>Recent dramatic progress in AI – we could be at the “knee” of an exponential growth curve</a:t>
            </a:r>
          </a:p>
          <a:p>
            <a:pPr lvl="1"/>
            <a:r>
              <a:rPr lang="en-US" sz="2400" dirty="0"/>
              <a:t>No fundamental reasons why general human-level AI cannot be achieved</a:t>
            </a:r>
          </a:p>
          <a:p>
            <a:pPr lvl="1"/>
            <a:r>
              <a:rPr lang="en-US" sz="2400" dirty="0"/>
              <a:t>Positive feedback loops will kick in once a certain level of intelligence has been achieved</a:t>
            </a:r>
          </a:p>
          <a:p>
            <a:pPr lvl="1"/>
            <a:r>
              <a:rPr lang="en-US" sz="2400" dirty="0"/>
              <a:t>Historically, people have not seen disruptive innovations coming or underestimated their probability</a:t>
            </a:r>
          </a:p>
          <a:p>
            <a:pPr lvl="1"/>
            <a:r>
              <a:rPr lang="en-US" sz="2400" dirty="0"/>
              <a:t>Pascal’s wager</a:t>
            </a:r>
          </a:p>
        </p:txBody>
      </p:sp>
    </p:spTree>
    <p:extLst>
      <p:ext uri="{BB962C8B-B14F-4D97-AF65-F5344CB8AC3E}">
        <p14:creationId xmlns:p14="http://schemas.microsoft.com/office/powerpoint/2010/main" val="1539719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Superintelligence</a:t>
            </a:r>
            <a:endParaRPr lang="en-US" dirty="0"/>
          </a:p>
        </p:txBody>
      </p:sp>
      <p:sp>
        <p:nvSpPr>
          <p:cNvPr id="3" name="Content Placeholder 2"/>
          <p:cNvSpPr>
            <a:spLocks noGrp="1"/>
          </p:cNvSpPr>
          <p:nvPr>
            <p:ph idx="1"/>
          </p:nvPr>
        </p:nvSpPr>
        <p:spPr>
          <a:xfrm>
            <a:off x="1828800" y="1371601"/>
            <a:ext cx="8229600" cy="4525963"/>
          </a:xfrm>
        </p:spPr>
        <p:txBody>
          <a:bodyPr/>
          <a:lstStyle/>
          <a:p>
            <a:r>
              <a:rPr lang="en-US" sz="2800" dirty="0"/>
              <a:t>Why we shouldn’t worry</a:t>
            </a:r>
          </a:p>
          <a:p>
            <a:pPr lvl="1"/>
            <a:r>
              <a:rPr lang="en-US" sz="2400" dirty="0"/>
              <a:t>Technological obstacles to general AI are still too great (and have historically been underestimated by AI scientists)</a:t>
            </a:r>
          </a:p>
          <a:p>
            <a:pPr lvl="1"/>
            <a:r>
              <a:rPr lang="en-US" sz="2400" dirty="0"/>
              <a:t>The notion of “</a:t>
            </a:r>
            <a:r>
              <a:rPr lang="en-US" sz="2400" dirty="0" err="1"/>
              <a:t>superintelligence</a:t>
            </a:r>
            <a:r>
              <a:rPr lang="en-US" sz="2400" dirty="0"/>
              <a:t>” is too simplistic: intelligence is multifaceted, embodied, collective, reliant on (and limited by) the physical world</a:t>
            </a:r>
          </a:p>
          <a:p>
            <a:pPr lvl="1"/>
            <a:r>
              <a:rPr lang="en-US" sz="2400" dirty="0"/>
              <a:t>We have no evidence that recursively self-improving intelligence is possible</a:t>
            </a:r>
          </a:p>
          <a:p>
            <a:pPr lvl="1"/>
            <a:r>
              <a:rPr lang="en-US" sz="2400" dirty="0"/>
              <a:t>It is unclear why “</a:t>
            </a:r>
            <a:r>
              <a:rPr lang="en-US" sz="2400" dirty="0" err="1"/>
              <a:t>superintelligent</a:t>
            </a:r>
            <a:r>
              <a:rPr lang="en-US" sz="2400" dirty="0"/>
              <a:t>” AI would develop or single-mindedly pursue destructive goals</a:t>
            </a:r>
          </a:p>
          <a:p>
            <a:pPr lvl="1"/>
            <a:r>
              <a:rPr lang="en-US" sz="2400" dirty="0"/>
              <a:t>High intelligence is neither necessary nor sufficient for controlling the physical world effectively</a:t>
            </a:r>
          </a:p>
          <a:p>
            <a:pPr lvl="1"/>
            <a:endParaRPr lang="en-US" sz="2400" dirty="0"/>
          </a:p>
        </p:txBody>
      </p:sp>
    </p:spTree>
    <p:extLst>
      <p:ext uri="{BB962C8B-B14F-4D97-AF65-F5344CB8AC3E}">
        <p14:creationId xmlns:p14="http://schemas.microsoft.com/office/powerpoint/2010/main" val="107715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Superintelligence</a:t>
            </a:r>
            <a:endParaRPr lang="en-US" dirty="0"/>
          </a:p>
        </p:txBody>
      </p:sp>
      <p:sp>
        <p:nvSpPr>
          <p:cNvPr id="3" name="Content Placeholder 2"/>
          <p:cNvSpPr>
            <a:spLocks noGrp="1"/>
          </p:cNvSpPr>
          <p:nvPr>
            <p:ph idx="1"/>
          </p:nvPr>
        </p:nvSpPr>
        <p:spPr>
          <a:xfrm>
            <a:off x="1828800" y="1371601"/>
            <a:ext cx="9525000" cy="4525963"/>
          </a:xfrm>
        </p:spPr>
        <p:txBody>
          <a:bodyPr/>
          <a:lstStyle/>
          <a:p>
            <a:r>
              <a:rPr lang="en-US" sz="2800" dirty="0"/>
              <a:t>Why we shouldn’t worry</a:t>
            </a:r>
          </a:p>
          <a:p>
            <a:pPr lvl="1"/>
            <a:r>
              <a:rPr lang="en-US" sz="2400" dirty="0"/>
              <a:t>The Extraterrestrials will kill us first</a:t>
            </a:r>
          </a:p>
          <a:p>
            <a:pPr lvl="1"/>
            <a:r>
              <a:rPr lang="en-US" sz="2400" dirty="0"/>
              <a:t>The Russians will kill us first</a:t>
            </a:r>
          </a:p>
          <a:p>
            <a:pPr lvl="1"/>
            <a:r>
              <a:rPr lang="en-US" sz="2400" dirty="0"/>
              <a:t>Environmental disaster will kill us first</a:t>
            </a:r>
          </a:p>
          <a:p>
            <a:pPr lvl="1"/>
            <a:r>
              <a:rPr lang="en-US" sz="2400" dirty="0"/>
              <a:t>AI is just a tool…</a:t>
            </a:r>
          </a:p>
          <a:p>
            <a:r>
              <a:rPr lang="en-US" sz="2800" dirty="0"/>
              <a:t>Potential solutions</a:t>
            </a:r>
          </a:p>
          <a:p>
            <a:pPr lvl="1"/>
            <a:r>
              <a:rPr lang="en-US" sz="2400" dirty="0"/>
              <a:t>Asimov’s three laws of robotics: hard-coded limitations</a:t>
            </a:r>
          </a:p>
          <a:p>
            <a:pPr lvl="1"/>
            <a:r>
              <a:rPr lang="en-US" sz="2400" dirty="0"/>
              <a:t>Game theory: humans vs. AI?  “Humans do not have general purpose minds, and neither will AIs.”</a:t>
            </a:r>
          </a:p>
          <a:p>
            <a:pPr lvl="1"/>
            <a:endParaRPr lang="en-US" sz="2400" dirty="0"/>
          </a:p>
          <a:p>
            <a:pPr lvl="1"/>
            <a:endParaRPr lang="en-US" sz="2400" dirty="0"/>
          </a:p>
        </p:txBody>
      </p:sp>
    </p:spTree>
    <p:extLst>
      <p:ext uri="{BB962C8B-B14F-4D97-AF65-F5344CB8AC3E}">
        <p14:creationId xmlns:p14="http://schemas.microsoft.com/office/powerpoint/2010/main" val="671879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Superintelligence</a:t>
            </a:r>
            <a:endParaRPr lang="en-US" dirty="0"/>
          </a:p>
        </p:txBody>
      </p:sp>
      <p:sp>
        <p:nvSpPr>
          <p:cNvPr id="5" name="Content Placeholder 4"/>
          <p:cNvSpPr>
            <a:spLocks noGrp="1"/>
          </p:cNvSpPr>
          <p:nvPr>
            <p:ph idx="1"/>
          </p:nvPr>
        </p:nvSpPr>
        <p:spPr/>
        <p:txBody>
          <a:bodyPr/>
          <a:lstStyle/>
          <a:p>
            <a:r>
              <a:rPr lang="en-US" dirty="0"/>
              <a:t>Readings</a:t>
            </a:r>
          </a:p>
          <a:p>
            <a:pPr lvl="1"/>
            <a:r>
              <a:rPr lang="en-US" dirty="0">
                <a:hlinkClick r:id="rId2"/>
              </a:rPr>
              <a:t>Discussion of “superintelligence”</a:t>
            </a:r>
            <a:r>
              <a:rPr lang="en-US" dirty="0"/>
              <a:t> (Neil Lawrence)</a:t>
            </a:r>
          </a:p>
          <a:p>
            <a:pPr lvl="1"/>
            <a:r>
              <a:rPr lang="en-US" dirty="0">
                <a:hlinkClick r:id="rId3"/>
              </a:rPr>
              <a:t>The Myth of a Superhuman AI</a:t>
            </a:r>
            <a:r>
              <a:rPr lang="en-US" dirty="0"/>
              <a:t> (Kevin Kelly)</a:t>
            </a:r>
          </a:p>
          <a:p>
            <a:pPr lvl="1"/>
            <a:r>
              <a:rPr lang="en-US" dirty="0">
                <a:hlinkClick r:id="rId4"/>
              </a:rPr>
              <a:t>Seven deadly sins of predicting the future of AI </a:t>
            </a:r>
            <a:r>
              <a:rPr lang="en-US" dirty="0"/>
              <a:t>(Rodney Brooks) </a:t>
            </a:r>
          </a:p>
          <a:p>
            <a:pPr lvl="1"/>
            <a:endParaRPr lang="en-US" dirty="0"/>
          </a:p>
          <a:p>
            <a:pPr lvl="1"/>
            <a:endParaRPr lang="en-US" dirty="0"/>
          </a:p>
        </p:txBody>
      </p:sp>
    </p:spTree>
    <p:extLst>
      <p:ext uri="{BB962C8B-B14F-4D97-AF65-F5344CB8AC3E}">
        <p14:creationId xmlns:p14="http://schemas.microsoft.com/office/powerpoint/2010/main" val="1755082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2D958-DE20-B84F-8C18-9B4ADDDD0118}"/>
              </a:ext>
            </a:extLst>
          </p:cNvPr>
          <p:cNvSpPr>
            <a:spLocks noGrp="1"/>
          </p:cNvSpPr>
          <p:nvPr>
            <p:ph type="title"/>
          </p:nvPr>
        </p:nvSpPr>
        <p:spPr/>
        <p:txBody>
          <a:bodyPr/>
          <a:lstStyle/>
          <a:p>
            <a:r>
              <a:rPr lang="en-US" dirty="0"/>
              <a:t>AI as a Tool</a:t>
            </a:r>
          </a:p>
        </p:txBody>
      </p:sp>
      <p:pic>
        <p:nvPicPr>
          <p:cNvPr id="5" name="Content Placeholder 4">
            <a:extLst>
              <a:ext uri="{FF2B5EF4-FFF2-40B4-BE49-F238E27FC236}">
                <a16:creationId xmlns:a16="http://schemas.microsoft.com/office/drawing/2014/main" id="{193A3488-F478-3B43-A54C-5027DE466B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4000" y="1447800"/>
            <a:ext cx="5689600" cy="4267200"/>
          </a:xfrm>
        </p:spPr>
      </p:pic>
      <p:sp>
        <p:nvSpPr>
          <p:cNvPr id="6" name="TextBox 5">
            <a:extLst>
              <a:ext uri="{FF2B5EF4-FFF2-40B4-BE49-F238E27FC236}">
                <a16:creationId xmlns:a16="http://schemas.microsoft.com/office/drawing/2014/main" id="{A1C8A925-8293-ED40-ABB1-D6B21ABBD34D}"/>
              </a:ext>
            </a:extLst>
          </p:cNvPr>
          <p:cNvSpPr txBox="1"/>
          <p:nvPr/>
        </p:nvSpPr>
        <p:spPr>
          <a:xfrm>
            <a:off x="4076878" y="5715000"/>
            <a:ext cx="7048322" cy="707886"/>
          </a:xfrm>
          <a:prstGeom prst="rect">
            <a:avLst/>
          </a:prstGeom>
          <a:noFill/>
        </p:spPr>
        <p:txBody>
          <a:bodyPr wrap="square" rtlCol="0">
            <a:spAutoFit/>
          </a:bodyPr>
          <a:lstStyle/>
          <a:p>
            <a:pPr algn="l"/>
            <a:r>
              <a:rPr lang="en-US" sz="2000" b="0" dirty="0">
                <a:solidFill>
                  <a:schemeClr val="tx1"/>
                </a:solidFill>
              </a:rPr>
              <a:t>By </a:t>
            </a:r>
            <a:r>
              <a:rPr lang="en-US" sz="2000" b="0" dirty="0" err="1">
                <a:solidFill>
                  <a:schemeClr val="tx1"/>
                </a:solidFill>
              </a:rPr>
              <a:t>Sémhur</a:t>
            </a:r>
            <a:r>
              <a:rPr lang="en-US" sz="2000" b="0" dirty="0">
                <a:solidFill>
                  <a:schemeClr val="tx1"/>
                </a:solidFill>
              </a:rPr>
              <a:t> - Own work, CC BY-SA 4.0, https://</a:t>
            </a:r>
            <a:r>
              <a:rPr lang="en-US" sz="2000" b="0" dirty="0" err="1">
                <a:solidFill>
                  <a:schemeClr val="tx1"/>
                </a:solidFill>
              </a:rPr>
              <a:t>commons.wikimedia.org</a:t>
            </a:r>
            <a:r>
              <a:rPr lang="en-US" sz="2000" b="0" dirty="0">
                <a:solidFill>
                  <a:schemeClr val="tx1"/>
                </a:solidFill>
              </a:rPr>
              <a:t>/w/</a:t>
            </a:r>
            <a:r>
              <a:rPr lang="en-US" sz="2000" b="0" dirty="0" err="1">
                <a:solidFill>
                  <a:schemeClr val="tx1"/>
                </a:solidFill>
              </a:rPr>
              <a:t>index.php?curid</a:t>
            </a:r>
            <a:r>
              <a:rPr lang="en-US" sz="2000" b="0" dirty="0">
                <a:solidFill>
                  <a:schemeClr val="tx1"/>
                </a:solidFill>
              </a:rPr>
              <a:t>=8247730</a:t>
            </a:r>
          </a:p>
        </p:txBody>
      </p:sp>
    </p:spTree>
    <p:extLst>
      <p:ext uri="{BB962C8B-B14F-4D97-AF65-F5344CB8AC3E}">
        <p14:creationId xmlns:p14="http://schemas.microsoft.com/office/powerpoint/2010/main" val="2759782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ethics</a:t>
            </a:r>
          </a:p>
        </p:txBody>
      </p:sp>
      <p:sp>
        <p:nvSpPr>
          <p:cNvPr id="3" name="Content Placeholder 2"/>
          <p:cNvSpPr>
            <a:spLocks noGrp="1"/>
          </p:cNvSpPr>
          <p:nvPr>
            <p:ph idx="1"/>
          </p:nvPr>
        </p:nvSpPr>
        <p:spPr/>
        <p:txBody>
          <a:bodyPr/>
          <a:lstStyle/>
          <a:p>
            <a:r>
              <a:rPr lang="en-US" sz="2800" dirty="0"/>
              <a:t>We should be aware of all these issues when developing AI technologies!</a:t>
            </a:r>
          </a:p>
          <a:p>
            <a:pPr lvl="1"/>
            <a:r>
              <a:rPr lang="en-US" sz="2400" dirty="0"/>
              <a:t>Privacy violations</a:t>
            </a:r>
          </a:p>
          <a:p>
            <a:pPr lvl="1"/>
            <a:r>
              <a:rPr lang="en-US" sz="2400" dirty="0"/>
              <a:t>Potential for deception, misuse and manipulation</a:t>
            </a:r>
          </a:p>
          <a:p>
            <a:pPr lvl="1"/>
            <a:r>
              <a:rPr lang="en-US" sz="2400" dirty="0"/>
              <a:t>Exacerbating bias and unfair outcomes</a:t>
            </a:r>
          </a:p>
          <a:p>
            <a:pPr lvl="1"/>
            <a:r>
              <a:rPr lang="en-US" sz="2400" dirty="0"/>
              <a:t>Lack of transparency and due process</a:t>
            </a:r>
          </a:p>
          <a:p>
            <a:pPr lvl="1"/>
            <a:r>
              <a:rPr lang="en-US" sz="2400" dirty="0"/>
              <a:t>Threats to human </a:t>
            </a:r>
            <a:r>
              <a:rPr lang="en-US" sz="2400"/>
              <a:t>rights and dignity</a:t>
            </a:r>
            <a:endParaRPr lang="en-US" sz="2400" dirty="0"/>
          </a:p>
          <a:p>
            <a:pPr lvl="1"/>
            <a:r>
              <a:rPr lang="en-US" sz="2400" dirty="0" err="1"/>
              <a:t>Weaponization</a:t>
            </a:r>
            <a:endParaRPr lang="en-US" sz="2400" dirty="0"/>
          </a:p>
          <a:p>
            <a:pPr lvl="1"/>
            <a:r>
              <a:rPr lang="en-US" sz="2400" dirty="0"/>
              <a:t>Unintended consequences</a:t>
            </a:r>
          </a:p>
          <a:p>
            <a:pPr lvl="1"/>
            <a:endParaRPr lang="en-US" dirty="0"/>
          </a:p>
          <a:p>
            <a:pPr lvl="1"/>
            <a:endParaRPr lang="en-US" dirty="0"/>
          </a:p>
        </p:txBody>
      </p:sp>
    </p:spTree>
    <p:extLst>
      <p:ext uri="{BB962C8B-B14F-4D97-AF65-F5344CB8AC3E}">
        <p14:creationId xmlns:p14="http://schemas.microsoft.com/office/powerpoint/2010/main" val="3374011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vs. Convenience</a:t>
            </a:r>
          </a:p>
        </p:txBody>
      </p:sp>
      <p:pic>
        <p:nvPicPr>
          <p:cNvPr id="5" name="Picture 4"/>
          <p:cNvPicPr>
            <a:picLocks noChangeAspect="1"/>
          </p:cNvPicPr>
          <p:nvPr/>
        </p:nvPicPr>
        <p:blipFill>
          <a:blip r:embed="rId2"/>
          <a:stretch>
            <a:fillRect/>
          </a:stretch>
        </p:blipFill>
        <p:spPr>
          <a:xfrm>
            <a:off x="2133601" y="1676400"/>
            <a:ext cx="7851185" cy="4419600"/>
          </a:xfrm>
          <a:prstGeom prst="rect">
            <a:avLst/>
          </a:prstGeom>
        </p:spPr>
      </p:pic>
      <p:sp>
        <p:nvSpPr>
          <p:cNvPr id="6" name="TextBox 5"/>
          <p:cNvSpPr txBox="1"/>
          <p:nvPr/>
        </p:nvSpPr>
        <p:spPr>
          <a:xfrm>
            <a:off x="5486400" y="6096001"/>
            <a:ext cx="1272404" cy="307777"/>
          </a:xfrm>
          <a:prstGeom prst="rect">
            <a:avLst/>
          </a:prstGeom>
          <a:noFill/>
        </p:spPr>
        <p:txBody>
          <a:bodyPr wrap="none" rtlCol="0">
            <a:spAutoFit/>
          </a:bodyPr>
          <a:lstStyle/>
          <a:p>
            <a:r>
              <a:rPr lang="en-US" sz="1400" b="0" dirty="0">
                <a:solidFill>
                  <a:srgbClr val="000000"/>
                </a:solidFill>
                <a:hlinkClick r:id="rId3"/>
              </a:rPr>
              <a:t>Image source</a:t>
            </a:r>
            <a:endParaRPr lang="en-US" sz="1400" b="0" dirty="0">
              <a:solidFill>
                <a:srgbClr val="000000"/>
              </a:solidFill>
            </a:endParaRPr>
          </a:p>
        </p:txBody>
      </p:sp>
    </p:spTree>
    <p:extLst>
      <p:ext uri="{BB962C8B-B14F-4D97-AF65-F5344CB8AC3E}">
        <p14:creationId xmlns:p14="http://schemas.microsoft.com/office/powerpoint/2010/main" val="263735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vs. Convenience</a:t>
            </a:r>
          </a:p>
        </p:txBody>
      </p:sp>
      <p:sp>
        <p:nvSpPr>
          <p:cNvPr id="3" name="Content Placeholder 2"/>
          <p:cNvSpPr>
            <a:spLocks noGrp="1"/>
          </p:cNvSpPr>
          <p:nvPr>
            <p:ph idx="1"/>
          </p:nvPr>
        </p:nvSpPr>
        <p:spPr>
          <a:xfrm>
            <a:off x="609600" y="1371600"/>
            <a:ext cx="10972800" cy="4525963"/>
          </a:xfrm>
        </p:spPr>
        <p:txBody>
          <a:bodyPr/>
          <a:lstStyle/>
          <a:p>
            <a:r>
              <a:rPr lang="en-US" sz="2800" dirty="0"/>
              <a:t>Types of data collected</a:t>
            </a:r>
          </a:p>
          <a:p>
            <a:pPr lvl="1"/>
            <a:r>
              <a:rPr lang="en-US" sz="2400" dirty="0"/>
              <a:t>Relatively insensitive: shopping, browsing, web search history, social media, personal preferences</a:t>
            </a:r>
          </a:p>
          <a:p>
            <a:pPr lvl="1"/>
            <a:r>
              <a:rPr lang="en-US" sz="2400" dirty="0"/>
              <a:t>Sensitive: face, identity, financial and medical records</a:t>
            </a:r>
          </a:p>
          <a:p>
            <a:pPr lvl="1"/>
            <a:r>
              <a:rPr lang="en-US" sz="2400" dirty="0"/>
              <a:t>Very sensitive: geospatial location as a function of time</a:t>
            </a:r>
          </a:p>
          <a:p>
            <a:r>
              <a:rPr lang="en-US" dirty="0"/>
              <a:t> </a:t>
            </a:r>
            <a:r>
              <a:rPr lang="en-US" sz="2800" dirty="0"/>
              <a:t>Entities collecting data</a:t>
            </a:r>
          </a:p>
          <a:p>
            <a:pPr lvl="1"/>
            <a:r>
              <a:rPr lang="en-US" sz="2400" dirty="0"/>
              <a:t>“Big data” companies: Facebook, Google, Apple, Amazon, Microsoft, etc.</a:t>
            </a:r>
          </a:p>
          <a:p>
            <a:pPr lvl="1"/>
            <a:r>
              <a:rPr lang="en-US" sz="2400" dirty="0"/>
              <a:t>Stores, employers, health insurers, banks, etc. </a:t>
            </a:r>
          </a:p>
          <a:p>
            <a:pPr lvl="1"/>
            <a:r>
              <a:rPr lang="en-US" sz="2400" dirty="0"/>
              <a:t>Government, law enforcement, hostile parties</a:t>
            </a:r>
          </a:p>
          <a:p>
            <a:pPr marL="0" indent="0">
              <a:buNone/>
            </a:pPr>
            <a:endParaRPr lang="en-US" sz="2400" dirty="0"/>
          </a:p>
          <a:p>
            <a:pPr lvl="1"/>
            <a:endParaRPr lang="en-US" sz="2400" dirty="0"/>
          </a:p>
          <a:p>
            <a:pPr lvl="1"/>
            <a:endParaRPr lang="en-US" dirty="0"/>
          </a:p>
        </p:txBody>
      </p:sp>
    </p:spTree>
    <p:extLst>
      <p:ext uri="{BB962C8B-B14F-4D97-AF65-F5344CB8AC3E}">
        <p14:creationId xmlns:p14="http://schemas.microsoft.com/office/powerpoint/2010/main" val="900917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and privacy</a:t>
            </a:r>
          </a:p>
        </p:txBody>
      </p:sp>
      <p:sp>
        <p:nvSpPr>
          <p:cNvPr id="3" name="Content Placeholder 2"/>
          <p:cNvSpPr>
            <a:spLocks noGrp="1"/>
          </p:cNvSpPr>
          <p:nvPr>
            <p:ph idx="1"/>
          </p:nvPr>
        </p:nvSpPr>
        <p:spPr>
          <a:xfrm>
            <a:off x="838200" y="1447800"/>
            <a:ext cx="10591800" cy="4525963"/>
          </a:xfrm>
        </p:spPr>
        <p:txBody>
          <a:bodyPr/>
          <a:lstStyle/>
          <a:p>
            <a:r>
              <a:rPr lang="en-US" sz="2800" dirty="0"/>
              <a:t>Concerns</a:t>
            </a:r>
          </a:p>
          <a:p>
            <a:pPr lvl="1"/>
            <a:r>
              <a:rPr lang="en-US" sz="2400" dirty="0"/>
              <a:t>Personal data being inadvertently revealed or falling into the wrong hands</a:t>
            </a:r>
          </a:p>
          <a:p>
            <a:pPr lvl="1"/>
            <a:r>
              <a:rPr lang="en-US" sz="2400" dirty="0"/>
              <a:t>Personal data being misused by the parties who collected it</a:t>
            </a:r>
          </a:p>
          <a:p>
            <a:pPr lvl="1"/>
            <a:r>
              <a:rPr lang="en-US" sz="2400" dirty="0"/>
              <a:t>Personal data enabling individuals to be manipulated without their knowledge</a:t>
            </a:r>
          </a:p>
          <a:p>
            <a:r>
              <a:rPr lang="en-US" sz="2800" dirty="0"/>
              <a:t>Potential solutions</a:t>
            </a:r>
          </a:p>
          <a:p>
            <a:pPr lvl="1"/>
            <a:r>
              <a:rPr lang="en-US" sz="2400" dirty="0"/>
              <a:t>Technological: encryption, differential confidentiality, anonymizing tools</a:t>
            </a:r>
          </a:p>
          <a:p>
            <a:pPr lvl="1"/>
            <a:r>
              <a:rPr lang="en-US" sz="2400" dirty="0"/>
              <a:t>Regulation: require the use of a technology; forbid disclosure</a:t>
            </a:r>
          </a:p>
          <a:p>
            <a:pPr lvl="1"/>
            <a:endParaRPr lang="en-US" sz="2400" dirty="0"/>
          </a:p>
          <a:p>
            <a:pPr lvl="1"/>
            <a:endParaRPr lang="en-US" dirty="0"/>
          </a:p>
        </p:txBody>
      </p:sp>
    </p:spTree>
    <p:extLst>
      <p:ext uri="{BB962C8B-B14F-4D97-AF65-F5344CB8AC3E}">
        <p14:creationId xmlns:p14="http://schemas.microsoft.com/office/powerpoint/2010/main" val="1467857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ECF00A-98B0-0942-ADCF-8E3C8DEE3BF6}"/>
              </a:ext>
            </a:extLst>
          </p:cNvPr>
          <p:cNvSpPr>
            <a:spLocks noGrp="1"/>
          </p:cNvSpPr>
          <p:nvPr>
            <p:ph idx="1"/>
          </p:nvPr>
        </p:nvSpPr>
        <p:spPr>
          <a:xfrm>
            <a:off x="609600" y="1143001"/>
            <a:ext cx="10972800" cy="5562599"/>
          </a:xfrm>
        </p:spPr>
        <p:txBody>
          <a:bodyPr/>
          <a:lstStyle/>
          <a:p>
            <a:pPr marL="0" indent="0">
              <a:buNone/>
            </a:pPr>
            <a:r>
              <a:rPr lang="en-US" sz="2400" dirty="0"/>
              <a:t>	“Passports, however, use a different technology known as RFID (or Radio Frequency Identification), the same type used to tag clothing, pets, even artificial replacements for hips and knees. When embedded in a U.S. passport, the chip can be scanned only by someone at close range with an RFID reader, usually within a couple feet…</a:t>
            </a:r>
          </a:p>
          <a:p>
            <a:pPr marL="0" indent="0">
              <a:buNone/>
            </a:pPr>
            <a:r>
              <a:rPr lang="en-US" sz="2400" dirty="0"/>
              <a:t>	“Yes, someone nearby could read what’s in your wallet. That’s why I keep my passport in an RFID-shielded wallet,” said G. Mark Hardy, president of National Security Corp., based in Rosedale, Md., which provides cybersecurity expertise to government and corporate clients.</a:t>
            </a:r>
          </a:p>
          <a:p>
            <a:pPr marL="0" indent="0">
              <a:buNone/>
            </a:pPr>
            <a:r>
              <a:rPr lang="en-US" sz="2400" dirty="0"/>
              <a:t>	But, he said, “it’s less likely to happen, at this point in time, because it’s so much easier to do fraud some other way.””</a:t>
            </a:r>
          </a:p>
          <a:p>
            <a:pPr marL="0" indent="0">
              <a:buNone/>
            </a:pPr>
            <a:br>
              <a:rPr lang="en-US" sz="2400" dirty="0"/>
            </a:br>
            <a:r>
              <a:rPr lang="en-US" sz="2400" dirty="0"/>
              <a:t>Read more here: http://</a:t>
            </a:r>
            <a:r>
              <a:rPr lang="en-US" sz="2400" dirty="0" err="1"/>
              <a:t>www.sacbee.com</a:t>
            </a:r>
            <a:r>
              <a:rPr lang="en-US" sz="2400" dirty="0"/>
              <a:t>/news/business/personal-finance/</a:t>
            </a:r>
            <a:r>
              <a:rPr lang="en-US" sz="2400" dirty="0" err="1"/>
              <a:t>claudia</a:t>
            </a:r>
            <a:r>
              <a:rPr lang="en-US" sz="2400" dirty="0"/>
              <a:t>-buck/article2599038.html#storylink=</a:t>
            </a:r>
            <a:r>
              <a:rPr lang="en-US" sz="2400" dirty="0" err="1"/>
              <a:t>cpy</a:t>
            </a:r>
            <a:endParaRPr lang="en-US" sz="2400" dirty="0"/>
          </a:p>
          <a:p>
            <a:pPr marL="0" indent="0">
              <a:buNone/>
            </a:pPr>
            <a:endParaRPr lang="en-US" dirty="0"/>
          </a:p>
        </p:txBody>
      </p:sp>
      <p:sp>
        <p:nvSpPr>
          <p:cNvPr id="4" name="Title 1">
            <a:extLst>
              <a:ext uri="{FF2B5EF4-FFF2-40B4-BE49-F238E27FC236}">
                <a16:creationId xmlns:a16="http://schemas.microsoft.com/office/drawing/2014/main" id="{E5EA36BE-460B-3545-BC33-7E33CA91A707}"/>
              </a:ext>
            </a:extLst>
          </p:cNvPr>
          <p:cNvSpPr>
            <a:spLocks noGrp="1"/>
          </p:cNvSpPr>
          <p:nvPr>
            <p:ph type="title"/>
          </p:nvPr>
        </p:nvSpPr>
        <p:spPr>
          <a:xfrm>
            <a:off x="609600" y="76200"/>
            <a:ext cx="10972800" cy="1143000"/>
          </a:xfrm>
        </p:spPr>
        <p:txBody>
          <a:bodyPr/>
          <a:lstStyle/>
          <a:p>
            <a:r>
              <a:rPr lang="en-US" dirty="0"/>
              <a:t>Example Problem: Inadvertent Revelation</a:t>
            </a:r>
          </a:p>
        </p:txBody>
      </p:sp>
    </p:spTree>
    <p:extLst>
      <p:ext uri="{BB962C8B-B14F-4D97-AF65-F5344CB8AC3E}">
        <p14:creationId xmlns:p14="http://schemas.microsoft.com/office/powerpoint/2010/main" val="233934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B4A6B-2559-7C41-88C9-3E7BE90BC82E}"/>
              </a:ext>
            </a:extLst>
          </p:cNvPr>
          <p:cNvSpPr>
            <a:spLocks noGrp="1"/>
          </p:cNvSpPr>
          <p:nvPr>
            <p:ph type="title"/>
          </p:nvPr>
        </p:nvSpPr>
        <p:spPr>
          <a:xfrm>
            <a:off x="457200" y="274638"/>
            <a:ext cx="11201400" cy="1143000"/>
          </a:xfrm>
        </p:spPr>
        <p:txBody>
          <a:bodyPr/>
          <a:lstStyle/>
          <a:p>
            <a:r>
              <a:rPr lang="en-US" dirty="0"/>
              <a:t>Example Solution: Differential Confidentiality</a:t>
            </a:r>
          </a:p>
        </p:txBody>
      </p:sp>
      <p:sp>
        <p:nvSpPr>
          <p:cNvPr id="3" name="Content Placeholder 2">
            <a:extLst>
              <a:ext uri="{FF2B5EF4-FFF2-40B4-BE49-F238E27FC236}">
                <a16:creationId xmlns:a16="http://schemas.microsoft.com/office/drawing/2014/main" id="{6FF7AFDA-0565-2A42-AB64-0D0D0059D077}"/>
              </a:ext>
            </a:extLst>
          </p:cNvPr>
          <p:cNvSpPr>
            <a:spLocks noGrp="1"/>
          </p:cNvSpPr>
          <p:nvPr>
            <p:ph idx="1"/>
          </p:nvPr>
        </p:nvSpPr>
        <p:spPr>
          <a:xfrm>
            <a:off x="609600" y="1447801"/>
            <a:ext cx="10972800" cy="5257799"/>
          </a:xfrm>
        </p:spPr>
        <p:txBody>
          <a:bodyPr/>
          <a:lstStyle/>
          <a:p>
            <a:r>
              <a:rPr lang="en-US" dirty="0"/>
              <a:t>A social scientist wants to collect data about some sensitive behavior.  She tells her subjects:</a:t>
            </a:r>
          </a:p>
          <a:p>
            <a:pPr lvl="1"/>
            <a:r>
              <a:rPr lang="en-US" dirty="0"/>
              <a:t>Toss a coin.</a:t>
            </a:r>
          </a:p>
          <a:p>
            <a:pPr lvl="1"/>
            <a:r>
              <a:rPr lang="en-US" dirty="0"/>
              <a:t>If it’s heads, answer truthfully.  If tails, use a second coin toss to decide what you’ll tell me.</a:t>
            </a:r>
          </a:p>
          <a:p>
            <a:r>
              <a:rPr lang="en-US" dirty="0"/>
              <a:t>Outcomes:</a:t>
            </a:r>
          </a:p>
          <a:p>
            <a:pPr lvl="1"/>
            <a:r>
              <a:rPr lang="en-US" dirty="0"/>
              <a:t>It’s impossible to know whether or not any individual engages in that behavior.</a:t>
            </a:r>
          </a:p>
          <a:p>
            <a:pPr lvl="1"/>
            <a:r>
              <a:rPr lang="en-US" dirty="0"/>
              <a:t>… but if X% of subjects say “yes,” then the truth is that           ((X-25)/50% of the population engage in this behavior.</a:t>
            </a:r>
          </a:p>
        </p:txBody>
      </p:sp>
    </p:spTree>
    <p:extLst>
      <p:ext uri="{BB962C8B-B14F-4D97-AF65-F5344CB8AC3E}">
        <p14:creationId xmlns:p14="http://schemas.microsoft.com/office/powerpoint/2010/main" val="3521439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515F0-D6FB-5045-8D97-10C970CF1E39}"/>
              </a:ext>
            </a:extLst>
          </p:cNvPr>
          <p:cNvSpPr>
            <a:spLocks noGrp="1"/>
          </p:cNvSpPr>
          <p:nvPr>
            <p:ph type="title"/>
          </p:nvPr>
        </p:nvSpPr>
        <p:spPr/>
        <p:txBody>
          <a:bodyPr/>
          <a:lstStyle/>
          <a:p>
            <a:r>
              <a:rPr lang="en-US" dirty="0"/>
              <a:t>Health Care</a:t>
            </a:r>
          </a:p>
        </p:txBody>
      </p:sp>
      <p:pic>
        <p:nvPicPr>
          <p:cNvPr id="5" name="Content Placeholder 4">
            <a:extLst>
              <a:ext uri="{FF2B5EF4-FFF2-40B4-BE49-F238E27FC236}">
                <a16:creationId xmlns:a16="http://schemas.microsoft.com/office/drawing/2014/main" id="{ED672049-834F-B94F-9584-250C0512A8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8693" y="1600200"/>
            <a:ext cx="8694613" cy="4525963"/>
          </a:xfrm>
        </p:spPr>
      </p:pic>
    </p:spTree>
    <p:extLst>
      <p:ext uri="{BB962C8B-B14F-4D97-AF65-F5344CB8AC3E}">
        <p14:creationId xmlns:p14="http://schemas.microsoft.com/office/powerpoint/2010/main" val="390154567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109434</TotalTime>
  <Words>1493</Words>
  <Application>Microsoft Macintosh PowerPoint</Application>
  <PresentationFormat>Widescreen</PresentationFormat>
  <Paragraphs>186</Paragraphs>
  <Slides>30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Times New Roman</vt:lpstr>
      <vt:lpstr>Default Design</vt:lpstr>
      <vt:lpstr>CS440/ECE448 Lecture 26: Societal Impacts of AI</vt:lpstr>
      <vt:lpstr>Outline</vt:lpstr>
      <vt:lpstr>AI as a Tool</vt:lpstr>
      <vt:lpstr>Privacy vs. Convenience</vt:lpstr>
      <vt:lpstr>Privacy vs. Convenience</vt:lpstr>
      <vt:lpstr>AI and privacy</vt:lpstr>
      <vt:lpstr>Example Problem: Inadvertent Revelation</vt:lpstr>
      <vt:lpstr>Example Solution: Differential Confidentiality</vt:lpstr>
      <vt:lpstr>Health Care</vt:lpstr>
      <vt:lpstr>AI and Health Care</vt:lpstr>
      <vt:lpstr>AI and jobs</vt:lpstr>
      <vt:lpstr>AI and jobs</vt:lpstr>
      <vt:lpstr>AI and jobs</vt:lpstr>
      <vt:lpstr>AI and jobs</vt:lpstr>
      <vt:lpstr>Autonomous AI</vt:lpstr>
      <vt:lpstr>Accidental Replication of Human Bias</vt:lpstr>
      <vt:lpstr>“Stereotyping and Bias in the Flickr30k Dataset,” Emiel van Miltenburg</vt:lpstr>
      <vt:lpstr>Bias caused by Data Sparsity</vt:lpstr>
      <vt:lpstr>AI, bias, and fairness</vt:lpstr>
      <vt:lpstr>AI, bias, and fairness</vt:lpstr>
      <vt:lpstr>AI safety</vt:lpstr>
      <vt:lpstr>AI weapons</vt:lpstr>
      <vt:lpstr>AI weapons</vt:lpstr>
      <vt:lpstr>AI weapons</vt:lpstr>
      <vt:lpstr>Superintelligence</vt:lpstr>
      <vt:lpstr>Superintelligence</vt:lpstr>
      <vt:lpstr>Superintelligence</vt:lpstr>
      <vt:lpstr>Superintelligence</vt:lpstr>
      <vt:lpstr>Superintelligence</vt:lpstr>
      <vt:lpstr>AI ethics</vt:lpstr>
    </vt:vector>
  </TitlesOfParts>
  <Company>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Sparse Texture Representation Using Affine-Invariant Regions</dc:title>
  <dc:creator>Lana</dc:creator>
  <cp:lastModifiedBy>Hasegawa-Johnson, Mark Allan</cp:lastModifiedBy>
  <cp:revision>3137</cp:revision>
  <cp:lastPrinted>2016-08-24T20:18:55Z</cp:lastPrinted>
  <dcterms:created xsi:type="dcterms:W3CDTF">2003-06-12T19:48:44Z</dcterms:created>
  <dcterms:modified xsi:type="dcterms:W3CDTF">2018-04-26T01:07:27Z</dcterms:modified>
</cp:coreProperties>
</file>