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379" r:id="rId14"/>
    <p:sldId id="2309" r:id="rId15"/>
    <p:sldId id="2378" r:id="rId16"/>
    <p:sldId id="2380" r:id="rId17"/>
    <p:sldId id="2384" r:id="rId18"/>
    <p:sldId id="2385" r:id="rId19"/>
    <p:sldId id="2386" r:id="rId20"/>
    <p:sldId id="2387" r:id="rId21"/>
    <p:sldId id="2388" r:id="rId22"/>
    <p:sldId id="2389" r:id="rId23"/>
    <p:sldId id="289" r:id="rId24"/>
    <p:sldId id="290" r:id="rId25"/>
    <p:sldId id="292" r:id="rId26"/>
    <p:sldId id="2390" r:id="rId27"/>
    <p:sldId id="2391" r:id="rId28"/>
    <p:sldId id="2392" r:id="rId29"/>
    <p:sldId id="2393" r:id="rId30"/>
    <p:sldId id="2394" r:id="rId31"/>
    <p:sldId id="2395" r:id="rId32"/>
    <p:sldId id="2396" r:id="rId33"/>
    <p:sldId id="2397" r:id="rId34"/>
    <p:sldId id="2398" r:id="rId35"/>
    <p:sldId id="2399" r:id="rId36"/>
    <p:sldId id="2400" r:id="rId37"/>
    <p:sldId id="2414" r:id="rId38"/>
    <p:sldId id="2401" r:id="rId39"/>
    <p:sldId id="2402" r:id="rId40"/>
    <p:sldId id="2403" r:id="rId41"/>
    <p:sldId id="2404" r:id="rId42"/>
    <p:sldId id="2405" r:id="rId43"/>
    <p:sldId id="2406" r:id="rId44"/>
    <p:sldId id="2408" r:id="rId45"/>
    <p:sldId id="281" r:id="rId46"/>
    <p:sldId id="2409" r:id="rId47"/>
    <p:sldId id="2410" r:id="rId48"/>
    <p:sldId id="263" r:id="rId49"/>
    <p:sldId id="270" r:id="rId50"/>
    <p:sldId id="272" r:id="rId51"/>
    <p:sldId id="258" r:id="rId52"/>
    <p:sldId id="2411" r:id="rId53"/>
    <p:sldId id="2412" r:id="rId54"/>
    <p:sldId id="241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56"/>
  </p:normalViewPr>
  <p:slideViewPr>
    <p:cSldViewPr snapToGrid="0" snapToObjects="1">
      <p:cViewPr varScale="1">
        <p:scale>
          <a:sx n="79" d="100"/>
          <a:sy n="79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77C72-2E14-CF46-9603-8BA2A31836E8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E424B-EF81-5248-B738-84D08A84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6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EE6B2-AFFB-42DB-B2BE-842332E38D3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7600" cy="348615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37953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EE6B2-AFFB-42DB-B2BE-842332E38D3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6913"/>
            <a:ext cx="6197600" cy="3486150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1100" dirty="0" err="1"/>
              <a:t>Sfv</a:t>
            </a:r>
            <a:r>
              <a:rPr lang="en-US" altLang="zh-CN" sz="1100" dirty="0"/>
              <a:t>, already</a:t>
            </a:r>
            <a:r>
              <a:rPr lang="en-US" altLang="zh-CN" sz="1100" baseline="0" dirty="0"/>
              <a:t> part of cross-lingual </a:t>
            </a:r>
            <a:r>
              <a:rPr lang="en-US" altLang="zh-CN" sz="1100" baseline="0"/>
              <a:t>knowledge transfer</a:t>
            </a:r>
            <a:endParaRPr lang="zh-CN" altLang="en-US" sz="1100"/>
          </a:p>
        </p:txBody>
      </p:sp>
    </p:spTree>
    <p:extLst>
      <p:ext uri="{BB962C8B-B14F-4D97-AF65-F5344CB8AC3E}">
        <p14:creationId xmlns:p14="http://schemas.microsoft.com/office/powerpoint/2010/main" val="284210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Step 1: air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lungs</a:t>
            </a:r>
            <a:r>
              <a:rPr lang="nl-NL" baseline="0" dirty="0"/>
              <a:t> is </a:t>
            </a:r>
            <a:r>
              <a:rPr lang="nl-NL" baseline="0" dirty="0" err="1"/>
              <a:t>pushed</a:t>
            </a:r>
            <a:r>
              <a:rPr lang="nl-NL" baseline="0" dirty="0"/>
              <a:t> past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vocal</a:t>
            </a:r>
            <a:r>
              <a:rPr lang="nl-NL" baseline="0" dirty="0"/>
              <a:t> </a:t>
            </a:r>
            <a:r>
              <a:rPr lang="nl-NL" baseline="0" dirty="0" err="1"/>
              <a:t>cords</a:t>
            </a:r>
            <a:endParaRPr lang="nl-NL" baseline="0" dirty="0"/>
          </a:p>
          <a:p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start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vibrate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is </a:t>
            </a:r>
            <a:r>
              <a:rPr lang="nl-NL" baseline="0" dirty="0" err="1"/>
              <a:t>called</a:t>
            </a:r>
            <a:r>
              <a:rPr lang="nl-NL" baseline="0" dirty="0"/>
              <a:t> </a:t>
            </a:r>
            <a:r>
              <a:rPr lang="nl-NL" baseline="0" dirty="0" err="1"/>
              <a:t>phonation</a:t>
            </a:r>
            <a:endParaRPr lang="nl-NL" baseline="0" dirty="0"/>
          </a:p>
          <a:p>
            <a:r>
              <a:rPr lang="nl-NL" baseline="0" dirty="0"/>
              <a:t>Step 3: the air, whether vibrating or not, travels through the oral and nasal cavity. Here </a:t>
            </a:r>
            <a:r>
              <a:rPr lang="nl-NL" baseline="0" dirty="0" err="1"/>
              <a:t>the</a:t>
            </a:r>
            <a:r>
              <a:rPr lang="nl-NL" baseline="0" dirty="0"/>
              <a:t> air is </a:t>
            </a:r>
            <a:r>
              <a:rPr lang="nl-NL" baseline="0" dirty="0" err="1"/>
              <a:t>distorted</a:t>
            </a:r>
            <a:r>
              <a:rPr lang="nl-NL" baseline="0" dirty="0"/>
              <a:t>/</a:t>
            </a:r>
            <a:r>
              <a:rPr lang="nl-NL" baseline="0" dirty="0" err="1"/>
              <a:t>changed</a:t>
            </a:r>
            <a:r>
              <a:rPr lang="nl-NL" baseline="0" dirty="0"/>
              <a:t> </a:t>
            </a:r>
            <a:r>
              <a:rPr lang="nl-NL" baseline="0" dirty="0" err="1"/>
              <a:t>depending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shape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lips</a:t>
            </a:r>
            <a:r>
              <a:rPr lang="nl-NL" baseline="0" dirty="0"/>
              <a:t>, </a:t>
            </a:r>
            <a:r>
              <a:rPr lang="nl-NL" baseline="0" dirty="0" err="1"/>
              <a:t>teeth</a:t>
            </a:r>
            <a:r>
              <a:rPr lang="nl-NL" baseline="0" dirty="0"/>
              <a:t>, tongue.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12BB9A-A984-2B4A-9ACC-5938EA50F74A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79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698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96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0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BE39-86CC-0B49-ACAA-84ABB34C4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B5A16-7E1B-2444-8D82-9E4A9B3B5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3E6E-A082-6F4A-926B-318E750B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CE378-9F9A-6040-ACED-E9E8457B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B4074-AFE1-1842-8140-0644E038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742E-9557-7B4D-BA63-3DECF9F0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D406A-DF89-054E-87CD-09AC391A8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20A0E-C7D0-2D44-A13D-01648B91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6F8AB-EA91-9C42-B682-7C95240E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9CC78-5E45-0D46-9F35-3435DDAB9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2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A1B77-0443-EE47-A397-C1568BAB6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FF85F-19D9-CC49-AE6C-C74D905F0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1367E-DC73-DC4A-8E95-DFEC6EBF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10AC3-4CF9-A64F-95A1-D9186075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0AE7-48BC-3943-9576-167D678C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3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265123" y="1265213"/>
            <a:ext cx="9663010" cy="430172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6B6EE0-F58C-4C0C-8530-77E69345411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75B10BD-8476-404B-A09C-3D19E0DAFDC2}" type="datetime1">
              <a:rPr lang="nl-NL"/>
              <a:pPr/>
              <a:t>24-04-18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03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altLang="ja-JP"/>
              <a:t>Click to edit Master title style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nl" smtClean="0"/>
              <a:pPr/>
              <a:t>‹#›</a:t>
            </a:fld>
            <a:endParaRPr lang="nl"/>
          </a:p>
        </p:txBody>
      </p:sp>
    </p:spTree>
    <p:extLst>
      <p:ext uri="{BB962C8B-B14F-4D97-AF65-F5344CB8AC3E}">
        <p14:creationId xmlns:p14="http://schemas.microsoft.com/office/powerpoint/2010/main" val="94003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ADDE-20B0-BF43-B40F-B769AB0E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7EC5-E6C4-CA44-BCA3-324EF557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7EC4-BB5C-C542-AB97-98E1CED7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00C52-0BFC-4740-80E6-F61C4E24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EC61E-B4DB-934C-916A-DE0539BE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3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95B8-1785-A449-B882-1077F0C0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FDBB0-E0E8-0D45-AF4D-9176AC7D2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8D887-B26C-F544-93B7-0BFB8E828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69A86-F41B-C946-A085-A4789B79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09942-E934-7C4E-9A00-ECF1B869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3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89F8-D7C6-BC42-9DA8-2FF0B9DA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78B6-09D0-CD42-9DB7-D42D80299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143F0-4D0A-8348-A815-2D76E5E6F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5D6F6-8810-FB41-AAE2-18A427C0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1457D-BEF4-A741-BCBB-0148CC28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FA8CF-7572-BB40-842E-CF125259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92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75BD-86D3-2F48-BFD8-F311116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FC066-B89F-DD44-8D03-13A492AAB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16DAE-1653-4542-B46D-E99E0DEE8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1760A-064D-D542-9736-914CB5029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5CD88-D6A8-A444-9139-875CA2922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8B367-1897-CC43-8067-0315C9E3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CA708-7DAF-6C4B-AA8B-2A8017F6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1F892-6E60-3F42-BAD6-4DE57376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3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A028-CC77-C14D-9AB9-2B66C962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AA5238-EE40-154C-9EE7-1F224459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2161E-2325-A340-9B50-801494FE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9A35A1-340F-304A-B2C2-B202A023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21FF8-B905-FF45-9CAB-E28FB2D0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2D3EA-FDB8-8849-A5DF-B459F4F6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84384-DCB4-8040-B1D0-ABE34EFC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A193-8DBE-4D49-A3A7-EB17450CF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755C-F85A-8147-8E08-D3C748F4D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729F-A178-4B45-ADEA-0463EE1C6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0DAFE-D18C-814B-974A-142D69E1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7FB99-5070-AC44-B265-42F9DA43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48C5A-DA77-134E-AB6F-44783943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7389-49C3-164D-B095-A807CAA9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E7808-EF37-9F43-A77F-530BD70F6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F2A80-D4EC-D340-A942-9C372EC26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CF41D-A1EE-0043-BC29-C0A2536F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C4D9D-6E46-9846-BC8C-48F4F0D5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26A6A-4E44-3F4C-AEA9-15576A5F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0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D26B2C-3776-A740-9C7E-21F5DC94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8AB37-4D95-7B4F-ACEE-1B637735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E6DC7-5AF1-EC49-BDB8-2224F1939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AF7B4-3587-184B-97B2-B6116333F989}" type="datetimeFigureOut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9EBAF-1568-7B42-8762-66DA6A599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D62FF-FF50-1148-9C85-5E0156854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8D95-B485-E040-B054-158BDBDB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1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og.ldc.upenn.edu/ldc2004l02" TargetMode="External"/><Relationship Id="rId2" Type="http://schemas.openxmlformats.org/officeDocument/2006/relationships/hyperlink" Target="https://github.com/AdolfVonKleist/Phonetisaur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lp.stanford.edu:8080/pars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-net.or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text-processing.com/demo/sentiment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csail.mit.edu/sls/download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-net.org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hyperlink" Target="https://arxiv.org/abs/1409.1556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40.jpg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image" Target="../media/image42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image" Target="../media/image4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76DD5-EDBB-CF48-9356-F5B1E4AB00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CS440/ECE448 Lecture 25:</a:t>
            </a:r>
            <a:br>
              <a:rPr lang="en-US" dirty="0"/>
            </a:br>
            <a:r>
              <a:rPr lang="en-US" dirty="0"/>
              <a:t>Perception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E8188-4CCA-D946-871C-31988EAA3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4/23/2018</a:t>
            </a:r>
          </a:p>
          <a:p>
            <a:r>
              <a:rPr lang="en-US" dirty="0"/>
              <a:t>Mark Hasegawa-Johnson</a:t>
            </a:r>
          </a:p>
        </p:txBody>
      </p:sp>
    </p:spTree>
    <p:extLst>
      <p:ext uri="{BB962C8B-B14F-4D97-AF65-F5344CB8AC3E}">
        <p14:creationId xmlns:p14="http://schemas.microsoft.com/office/powerpoint/2010/main" val="67614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146D-2237-0A42-8A15-0AB1E323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  <a:br>
              <a:rPr lang="en-US" dirty="0"/>
            </a:br>
            <a:r>
              <a:rPr lang="en-US" sz="2800" dirty="0"/>
              <a:t>(</a:t>
            </a:r>
            <a:r>
              <a:rPr lang="en-US" sz="2800" dirty="0" err="1"/>
              <a:t>Brin</a:t>
            </a:r>
            <a:r>
              <a:rPr lang="en-US" sz="2800" dirty="0"/>
              <a:t> and Page, 1998)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81E1D-5682-794D-A78B-DECBD8E5CD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i="1" dirty="0"/>
              </a:p>
              <a:p>
                <a:r>
                  <a:rPr lang="en-US" i="1" dirty="0"/>
                  <a:t>d</a:t>
                </a:r>
                <a:r>
                  <a:rPr lang="en-US" dirty="0"/>
                  <a:t> (damping) = probability that the surfer continues browsing links, versus restarting with a new search</a:t>
                </a:r>
              </a:p>
              <a:p>
                <a:r>
                  <a:rPr lang="en-US" i="1" dirty="0"/>
                  <a:t>C(</a:t>
                </a:r>
                <a:r>
                  <a:rPr lang="en-US" i="1" dirty="0" err="1"/>
                  <a:t>i</a:t>
                </a:r>
                <a:r>
                  <a:rPr lang="en-US" i="1" dirty="0"/>
                  <a:t>)</a:t>
                </a:r>
                <a:r>
                  <a:rPr lang="en-US" dirty="0"/>
                  <a:t> = set of outgoing links from page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r>
                  <a:rPr lang="en-US" i="1" dirty="0"/>
                  <a:t>PR(</a:t>
                </a:r>
                <a:r>
                  <a:rPr lang="en-US" i="1" dirty="0" err="1"/>
                  <a:t>i</a:t>
                </a:r>
                <a:r>
                  <a:rPr lang="en-US" i="1" dirty="0"/>
                  <a:t>)</a:t>
                </a:r>
                <a:r>
                  <a:rPr lang="en-US" dirty="0"/>
                  <a:t> = page-rank = probability that the surfer is on page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r>
                  <a:rPr lang="en-US" dirty="0"/>
                  <a:t>Significance: </a:t>
                </a:r>
                <a:r>
                  <a:rPr lang="en-US" dirty="0" err="1"/>
                  <a:t>google’s</a:t>
                </a:r>
                <a:r>
                  <a:rPr lang="en-US" dirty="0"/>
                  <a:t> first search algorithm (1997)</a:t>
                </a:r>
              </a:p>
              <a:p>
                <a:r>
                  <a:rPr lang="en-US" dirty="0"/>
                  <a:t>Significance: must be estimated using expectation-maximization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E81E1D-5682-794D-A78B-DECBD8E5CD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6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3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Web Texts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Sentiment Analysis; Information Retrieval;</a:t>
            </a:r>
            <a:r>
              <a:rPr lang="en-US" dirty="0"/>
              <a:t> Information Extraction</a:t>
            </a:r>
          </a:p>
          <a:p>
            <a:r>
              <a:rPr lang="en-US" dirty="0"/>
              <a:t>Speech and Natural Language Processing</a:t>
            </a:r>
          </a:p>
          <a:p>
            <a:pPr lvl="1"/>
            <a:r>
              <a:rPr lang="en-US" dirty="0"/>
              <a:t>Parsing; Machine Translation; Speech Recognition</a:t>
            </a:r>
          </a:p>
          <a:p>
            <a:r>
              <a:rPr lang="en-US" dirty="0"/>
              <a:t>Computer Vision</a:t>
            </a:r>
          </a:p>
          <a:p>
            <a:pPr lvl="1"/>
            <a:r>
              <a:rPr lang="en-US" dirty="0"/>
              <a:t>Motion Vectors; Object Recognition; Object Detection;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279015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A38E-BA39-AD49-A77C-CD155E8B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Extraction</a:t>
            </a:r>
            <a:br>
              <a:rPr lang="en-US" dirty="0"/>
            </a:br>
            <a:r>
              <a:rPr lang="en-US" sz="2800" dirty="0"/>
              <a:t>Text Section 22.4; CS 412, 512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C752-F196-194B-8163-EA05CCB9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 recognition</a:t>
            </a:r>
          </a:p>
          <a:p>
            <a:r>
              <a:rPr lang="en-US" dirty="0"/>
              <a:t>Ontology extraction</a:t>
            </a:r>
          </a:p>
          <a:p>
            <a:r>
              <a:rPr lang="en-US" dirty="0"/>
              <a:t>Attribute extraction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6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488DD-8229-4749-8728-0E6C3ECC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 in text: Regular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193F-AD06-AB4A-8196-5C6E25B7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by Stephen Cole Kleene in the 1950s</a:t>
            </a:r>
          </a:p>
          <a:p>
            <a:r>
              <a:rPr lang="en-US" dirty="0"/>
              <a:t>Just three basic operators:</a:t>
            </a:r>
          </a:p>
          <a:p>
            <a:pPr lvl="1"/>
            <a:r>
              <a:rPr lang="en-US" dirty="0"/>
              <a:t>+ --- union of two sub-languages</a:t>
            </a:r>
          </a:p>
          <a:p>
            <a:pPr lvl="1"/>
            <a:r>
              <a:rPr lang="en-US" dirty="0"/>
              <a:t>x --- concatenation of two sub-languages</a:t>
            </a:r>
          </a:p>
          <a:p>
            <a:pPr lvl="1"/>
            <a:r>
              <a:rPr lang="en-US" dirty="0"/>
              <a:t>* --- zero or more repetitions of a sub-language</a:t>
            </a:r>
          </a:p>
          <a:p>
            <a:r>
              <a:rPr lang="en-US" dirty="0"/>
              <a:t>This expression contains (</a:t>
            </a:r>
            <a:r>
              <a:rPr lang="en-US" dirty="0" err="1"/>
              <a:t>two|several</a:t>
            </a:r>
            <a:r>
              <a:rPr lang="en-US" dirty="0"/>
              <a:t>) (very)* useful examples.</a:t>
            </a:r>
          </a:p>
          <a:p>
            <a:pPr lvl="1"/>
            <a:r>
              <a:rPr lang="en-US" dirty="0"/>
              <a:t>This expression contains several very useful examples.</a:t>
            </a:r>
          </a:p>
          <a:p>
            <a:pPr lvl="1"/>
            <a:r>
              <a:rPr lang="en-US" dirty="0"/>
              <a:t>This expression contains several very very useful examples.</a:t>
            </a:r>
          </a:p>
          <a:p>
            <a:pPr lvl="1"/>
            <a:r>
              <a:rPr lang="en-US" dirty="0"/>
              <a:t>This expression contains several very very very useful examples.</a:t>
            </a:r>
          </a:p>
          <a:p>
            <a:pPr lvl="1"/>
            <a:r>
              <a:rPr lang="en-US" dirty="0"/>
              <a:t>This expression contains two useful examples.</a:t>
            </a:r>
          </a:p>
        </p:txBody>
      </p:sp>
    </p:spTree>
    <p:extLst>
      <p:ext uri="{BB962C8B-B14F-4D97-AF65-F5344CB8AC3E}">
        <p14:creationId xmlns:p14="http://schemas.microsoft.com/office/powerpoint/2010/main" val="377115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39236" y="1023303"/>
            <a:ext cx="2406477" cy="1323439"/>
          </a:xfrm>
          <a:prstGeom prst="rect">
            <a:avLst/>
          </a:prstGeom>
          <a:solidFill>
            <a:srgbClr val="EBFFB9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Now, Ms. </a:t>
            </a:r>
            <a:r>
              <a:rPr lang="en-US" sz="1600" b="1" dirty="0">
                <a:solidFill>
                  <a:srgbClr val="C00000"/>
                </a:solidFill>
              </a:rPr>
              <a:t>Yang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b="1" dirty="0">
                <a:solidFill>
                  <a:srgbClr val="C00000"/>
                </a:solidFill>
              </a:rPr>
              <a:t>one</a:t>
            </a:r>
            <a:r>
              <a:rPr lang="en-US" sz="1600" dirty="0">
                <a:solidFill>
                  <a:prstClr val="black"/>
                </a:solidFill>
              </a:rPr>
              <a:t> of </a:t>
            </a:r>
            <a:r>
              <a:rPr lang="en-US" sz="1600" b="1" dirty="0">
                <a:solidFill>
                  <a:prstClr val="black"/>
                </a:solidFill>
              </a:rPr>
              <a:t>China</a:t>
            </a:r>
            <a:r>
              <a:rPr lang="en-US" sz="1600" dirty="0">
                <a:solidFill>
                  <a:prstClr val="black"/>
                </a:solidFill>
              </a:rPr>
              <a:t>'s best-known dancers, is the </a:t>
            </a:r>
            <a:r>
              <a:rPr lang="en-US" sz="1600" b="1" dirty="0">
                <a:solidFill>
                  <a:srgbClr val="C00000"/>
                </a:solidFill>
              </a:rPr>
              <a:t>director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b="1" dirty="0">
                <a:solidFill>
                  <a:srgbClr val="C00000"/>
                </a:solidFill>
              </a:rPr>
              <a:t>choreographer</a:t>
            </a:r>
            <a:r>
              <a:rPr lang="en-US" sz="1600" dirty="0">
                <a:solidFill>
                  <a:prstClr val="black"/>
                </a:solidFill>
              </a:rPr>
              <a:t> and </a:t>
            </a:r>
            <a:r>
              <a:rPr lang="en-US" sz="1600" b="1" dirty="0">
                <a:solidFill>
                  <a:srgbClr val="C00000"/>
                </a:solidFill>
              </a:rPr>
              <a:t>star</a:t>
            </a:r>
            <a:r>
              <a:rPr lang="en-US" sz="1600" dirty="0">
                <a:solidFill>
                  <a:prstClr val="black"/>
                </a:solidFill>
              </a:rPr>
              <a:t> of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2476" y="1012743"/>
            <a:ext cx="2654725" cy="1323439"/>
          </a:xfrm>
          <a:prstGeom prst="rect">
            <a:avLst/>
          </a:prstGeom>
          <a:solidFill>
            <a:srgbClr val="FAE2F6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</a:rPr>
              <a:t>13</a:t>
            </a:r>
            <a:r>
              <a:rPr lang="zh-CN" altLang="en-US" sz="1600" dirty="0">
                <a:solidFill>
                  <a:prstClr val="black"/>
                </a:solidFill>
              </a:rPr>
              <a:t>岁以前的</a:t>
            </a:r>
            <a:r>
              <a:rPr lang="zh-CN" altLang="en-US" sz="1600" b="1" dirty="0">
                <a:solidFill>
                  <a:srgbClr val="C00000"/>
                </a:solidFill>
              </a:rPr>
              <a:t>杨丽萍</a:t>
            </a:r>
            <a:r>
              <a:rPr lang="zh-CN" altLang="en-US" sz="1600" dirty="0">
                <a:solidFill>
                  <a:prstClr val="black"/>
                </a:solidFill>
              </a:rPr>
              <a:t>，是</a:t>
            </a:r>
            <a:r>
              <a:rPr lang="zh-CN" altLang="en-US" sz="1600" b="1" dirty="0">
                <a:solidFill>
                  <a:prstClr val="black"/>
                </a:solidFill>
              </a:rPr>
              <a:t>云南</a:t>
            </a:r>
            <a:r>
              <a:rPr lang="zh-CN" altLang="en-US" sz="1600" dirty="0">
                <a:solidFill>
                  <a:prstClr val="black"/>
                </a:solidFill>
              </a:rPr>
              <a:t>一个山村小镇里光着脚丫到处拾麦穗的乡下</a:t>
            </a:r>
            <a:r>
              <a:rPr lang="zh-CN" altLang="en-US" sz="1600" b="1" dirty="0">
                <a:solidFill>
                  <a:srgbClr val="C00000"/>
                </a:solidFill>
              </a:rPr>
              <a:t>小姑娘</a:t>
            </a:r>
            <a:r>
              <a:rPr lang="zh-CN" altLang="en-US" sz="1600" dirty="0">
                <a:solidFill>
                  <a:prstClr val="black"/>
                </a:solidFill>
              </a:rPr>
              <a:t>，在洱海之源过着艰苦而又不无乐趣的童年生活。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03815" name="Rectangle 10"/>
          <p:cNvSpPr>
            <a:spLocks noChangeArrowheads="1"/>
          </p:cNvSpPr>
          <p:nvPr/>
        </p:nvSpPr>
        <p:spPr bwMode="auto">
          <a:xfrm>
            <a:off x="4267200" y="1326630"/>
            <a:ext cx="3240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</a:pPr>
            <a:endParaRPr lang="en-US" sz="1100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894835"/>
            <a:ext cx="2057400" cy="226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1694341" y="659525"/>
            <a:ext cx="8229600" cy="6671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zh-CN" i="1" dirty="0">
                <a:solidFill>
                  <a:srgbClr val="7030A0"/>
                </a:solidFill>
              </a:rPr>
              <a:t>Slide credit: </a:t>
            </a:r>
            <a:r>
              <a:rPr lang="en-US" altLang="zh-CN" i="1" dirty="0" err="1">
                <a:solidFill>
                  <a:srgbClr val="7030A0"/>
                </a:solidFill>
              </a:rPr>
              <a:t>Heng</a:t>
            </a:r>
            <a:r>
              <a:rPr lang="en-US" altLang="zh-CN" i="1" dirty="0">
                <a:solidFill>
                  <a:srgbClr val="7030A0"/>
                </a:solidFill>
              </a:rPr>
              <a:t> Ji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828801" y="2556698"/>
            <a:ext cx="3887183" cy="676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zh-CN" i="1" dirty="0">
                <a:solidFill>
                  <a:srgbClr val="7030A0"/>
                </a:solidFill>
              </a:rPr>
              <a:t>KB</a:t>
            </a:r>
            <a:endParaRPr lang="en-US" altLang="zh-CN" dirty="0">
              <a:solidFill>
                <a:prstClr val="black"/>
              </a:solidFill>
            </a:endParaRP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5861510" y="2429443"/>
            <a:ext cx="534470" cy="550247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 dirty="0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8999" y="981963"/>
            <a:ext cx="2753204" cy="1415772"/>
          </a:xfrm>
          <a:prstGeom prst="rect">
            <a:avLst/>
          </a:prstGeom>
          <a:solidFill>
            <a:srgbClr val="BECEFA"/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</a:rPr>
              <a:t>Aunque nacida en </a:t>
            </a:r>
            <a:r>
              <a:rPr lang="es-ES" sz="1400" b="1" dirty="0">
                <a:solidFill>
                  <a:prstClr val="black"/>
                </a:solidFill>
              </a:rPr>
              <a:t>Dali</a:t>
            </a:r>
            <a:r>
              <a:rPr lang="es-ES" sz="1400" dirty="0">
                <a:solidFill>
                  <a:prstClr val="black"/>
                </a:solidFill>
              </a:rPr>
              <a:t>, a la edad de nueve años</a:t>
            </a:r>
            <a:r>
              <a:rPr lang="es-ES" sz="1600" b="1" dirty="0">
                <a:solidFill>
                  <a:srgbClr val="C00000"/>
                </a:solidFill>
              </a:rPr>
              <a:t> Yang </a:t>
            </a:r>
            <a:r>
              <a:rPr lang="es-ES" sz="1400" dirty="0">
                <a:solidFill>
                  <a:prstClr val="black"/>
                </a:solidFill>
              </a:rPr>
              <a:t>se mudó con su familia a </a:t>
            </a:r>
            <a:r>
              <a:rPr lang="es-ES" sz="1400" b="1" dirty="0">
                <a:solidFill>
                  <a:prstClr val="black"/>
                </a:solidFill>
              </a:rPr>
              <a:t>Xishuangbanna</a:t>
            </a:r>
            <a:r>
              <a:rPr lang="es-ES" sz="1400" dirty="0">
                <a:solidFill>
                  <a:prstClr val="black"/>
                </a:solidFill>
              </a:rPr>
              <a:t>. Debido a su extraordinario talento, la eligieron para integrar la Agrupación Artística de Canto …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9790218" y="1315564"/>
            <a:ext cx="64918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</a:pPr>
            <a:r>
              <a:rPr lang="en-US" sz="2400" b="1" dirty="0">
                <a:solidFill>
                  <a:prstClr val="black"/>
                </a:solidFill>
                <a:ea typeface="宋体" pitchFamily="2" charset="-122"/>
              </a:rPr>
              <a:t>…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2110" y="3072546"/>
            <a:ext cx="149327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</a:pPr>
            <a:r>
              <a:rPr lang="en-US" sz="1500" b="1" dirty="0">
                <a:solidFill>
                  <a:prstClr val="black"/>
                </a:solidFill>
                <a:ea typeface="宋体" pitchFamily="2" charset="-122"/>
              </a:rPr>
              <a:t>Liping Yang</a:t>
            </a:r>
            <a:endParaRPr lang="en-US" altLang="zh-CN" sz="1500" b="1" dirty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99" y="3417010"/>
            <a:ext cx="1508184" cy="168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48" y="3505934"/>
            <a:ext cx="1279520" cy="159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8385601" y="2983621"/>
            <a:ext cx="149327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</a:pPr>
            <a:r>
              <a:rPr lang="en-US" sz="1500" b="1" dirty="0">
                <a:solidFill>
                  <a:prstClr val="black"/>
                </a:solidFill>
                <a:ea typeface="宋体" pitchFamily="2" charset="-122"/>
              </a:rPr>
              <a:t>Liping Yang</a:t>
            </a:r>
            <a:endParaRPr lang="en-US" altLang="zh-CN" sz="1500" b="1" dirty="0">
              <a:solidFill>
                <a:prstClr val="black"/>
              </a:solidFill>
              <a:ea typeface="宋体" pitchFamily="2" charset="-12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6076B4"/>
              </a:buClr>
              <a:buSzPct val="65000"/>
            </a:pPr>
            <a:endParaRPr lang="en-US" sz="1500" b="1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1028699" y="1"/>
            <a:ext cx="10140043" cy="9810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Palatino Linotype" panose="02040502050505030304" pitchFamily="18" charset="0"/>
              </a:rPr>
              <a:t>Ontology Extraction:</a:t>
            </a:r>
            <a:r>
              <a:rPr altLang="en-US" dirty="0">
                <a:latin typeface="Palatino Linotype" panose="02040502050505030304" pitchFamily="18" charset="0"/>
              </a:rPr>
              <a:t> Entity Discovery and Linking</a:t>
            </a:r>
            <a:endParaRPr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64296" y="5102668"/>
            <a:ext cx="8720528" cy="19388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200" kern="1200">
                <a:solidFill>
                  <a:srgbClr val="003366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kern="1200">
                <a:solidFill>
                  <a:srgbClr val="003366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/>
              <a:t>Cross-lingual knowledge fusion: For certain entities and events, new and detailed information is only available in low-resource foreign incident languages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Cross-lingual Knowledge transfer: Build cross-lingual links to transfer resources (e.g., annotated data, gazetteers and rich knowledge representations) from English to foreign language EDL</a:t>
            </a:r>
          </a:p>
        </p:txBody>
      </p:sp>
    </p:spTree>
    <p:extLst>
      <p:ext uri="{BB962C8B-B14F-4D97-AF65-F5344CB8AC3E}">
        <p14:creationId xmlns:p14="http://schemas.microsoft.com/office/powerpoint/2010/main" val="266499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95438" y="5734616"/>
            <a:ext cx="6176963" cy="1015663"/>
          </a:xfrm>
          <a:prstGeom prst="rect">
            <a:avLst/>
          </a:prstGeom>
          <a:solidFill>
            <a:srgbClr val="EBFFB9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Now, Ms. Yang, one of China's best-known dancers, is the director, choreographer and star of a new show that is drawing sellout crowds all over the country.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2" y="3776381"/>
            <a:ext cx="6095999" cy="1582226"/>
          </a:xfrm>
          <a:prstGeom prst="rect">
            <a:avLst/>
          </a:prstGeom>
          <a:solidFill>
            <a:srgbClr val="FAE2F6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</a:rPr>
              <a:t>13</a:t>
            </a:r>
            <a:r>
              <a:rPr lang="zh-CN" altLang="en-US" sz="1600" dirty="0">
                <a:solidFill>
                  <a:srgbClr val="000000"/>
                </a:solidFill>
              </a:rPr>
              <a:t>岁以前的杨丽萍，是云南一个山村小镇里光着脚丫到处拾麦穗的乡下小姑娘，在洱海之源过着艰苦而又不无乐趣的童年生活。十几年后，她摇身一变，成为舞台 上最绚丽的“孔雀”</a:t>
            </a:r>
            <a:r>
              <a:rPr lang="en-US" altLang="zh-CN" sz="1600" dirty="0">
                <a:solidFill>
                  <a:srgbClr val="000000"/>
                </a:solidFill>
              </a:rPr>
              <a:t>…</a:t>
            </a:r>
            <a:r>
              <a:rPr lang="zh-CN" altLang="en-US" sz="1600" dirty="0">
                <a:solidFill>
                  <a:srgbClr val="000000"/>
                </a:solidFill>
              </a:rPr>
              <a:t>而关于杨丽萍的感情问题，曾经有个爆料人称，杨丽萍的前夫是中央民 族歌舞团里的才子，一直帮着杨丽萍策划舞蹈，但后来，一个叫做托尼的美籍台湾人</a:t>
            </a:r>
            <a:r>
              <a:rPr lang="en-US" altLang="zh-CN" sz="1600" dirty="0">
                <a:solidFill>
                  <a:srgbClr val="000000"/>
                </a:solidFill>
              </a:rPr>
              <a:t>(</a:t>
            </a:r>
            <a:r>
              <a:rPr lang="zh-CN" altLang="en-US" sz="1600" dirty="0">
                <a:solidFill>
                  <a:srgbClr val="000000"/>
                </a:solidFill>
              </a:rPr>
              <a:t>刘淳晴</a:t>
            </a:r>
            <a:r>
              <a:rPr lang="en-US" altLang="zh-CN" sz="1600" dirty="0">
                <a:solidFill>
                  <a:srgbClr val="000000"/>
                </a:solidFill>
              </a:rPr>
              <a:t>)</a:t>
            </a:r>
            <a:r>
              <a:rPr lang="zh-CN" altLang="en-US" sz="1600" dirty="0">
                <a:solidFill>
                  <a:srgbClr val="000000"/>
                </a:solidFill>
              </a:rPr>
              <a:t>出现后，把杨丽萍给撬走了。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10056" name="Rectangle 8"/>
          <p:cNvSpPr>
            <a:spLocks noChangeArrowheads="1"/>
          </p:cNvSpPr>
          <p:nvPr/>
        </p:nvSpPr>
        <p:spPr bwMode="auto">
          <a:xfrm>
            <a:off x="790374" y="5271731"/>
            <a:ext cx="33131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r>
              <a:rPr lang="en-US" sz="1500" b="1" dirty="0">
                <a:solidFill>
                  <a:srgbClr val="000000"/>
                </a:solidFill>
                <a:ea typeface="宋体" pitchFamily="2" charset="-122"/>
              </a:rPr>
              <a:t>Spouse: </a:t>
            </a:r>
            <a:r>
              <a:rPr lang="zh-CN" altLang="en-US" sz="1500" b="1" dirty="0">
                <a:solidFill>
                  <a:srgbClr val="000000"/>
                </a:solidFill>
                <a:ea typeface="宋体" pitchFamily="2" charset="-122"/>
              </a:rPr>
              <a:t>刘淳晴</a:t>
            </a:r>
            <a:endParaRPr lang="en-US" sz="15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03815" name="Rectangle 10"/>
          <p:cNvSpPr>
            <a:spLocks noChangeArrowheads="1"/>
          </p:cNvSpPr>
          <p:nvPr/>
        </p:nvSpPr>
        <p:spPr bwMode="auto">
          <a:xfrm>
            <a:off x="4267200" y="1371600"/>
            <a:ext cx="3240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410059" name="Rectangle 11"/>
          <p:cNvSpPr>
            <a:spLocks noChangeArrowheads="1"/>
          </p:cNvSpPr>
          <p:nvPr/>
        </p:nvSpPr>
        <p:spPr bwMode="auto">
          <a:xfrm>
            <a:off x="3966324" y="914400"/>
            <a:ext cx="4082844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r>
              <a:rPr lang="en-US" sz="2000" dirty="0">
                <a:solidFill>
                  <a:srgbClr val="000000"/>
                </a:solidFill>
                <a:ea typeface="宋体" pitchFamily="2" charset="-122"/>
              </a:rPr>
              <a:t>Each query = an entity cluster of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r>
              <a:rPr lang="en-US" sz="2000" dirty="0">
                <a:solidFill>
                  <a:srgbClr val="000000"/>
                </a:solidFill>
                <a:ea typeface="宋体" pitchFamily="2" charset="-122"/>
              </a:rPr>
              <a:t>multi-lingual mentions,  with type, KB ID,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r>
              <a:rPr lang="en-US" sz="2000" dirty="0">
                <a:solidFill>
                  <a:srgbClr val="000000"/>
                </a:solidFill>
                <a:ea typeface="宋体" pitchFamily="2" charset="-122"/>
              </a:rPr>
              <a:t>and each mention’s Document ID, </a:t>
            </a:r>
            <a:br>
              <a:rPr lang="en-US" sz="2000" dirty="0">
                <a:solidFill>
                  <a:srgbClr val="000000"/>
                </a:solidFill>
                <a:ea typeface="宋体" pitchFamily="2" charset="-122"/>
              </a:rPr>
            </a:br>
            <a:r>
              <a:rPr lang="en-US" sz="2000" dirty="0">
                <a:solidFill>
                  <a:srgbClr val="000000"/>
                </a:solidFill>
                <a:ea typeface="宋体" pitchFamily="2" charset="-122"/>
              </a:rPr>
              <a:t>offsets  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441276" y="3553128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r>
              <a:rPr lang="en-US" sz="1500" b="1" dirty="0">
                <a:solidFill>
                  <a:srgbClr val="000000"/>
                </a:solidFill>
                <a:ea typeface="宋体" pitchFamily="2" charset="-122"/>
              </a:rPr>
              <a:t>State/Province-of-Residence: </a:t>
            </a:r>
            <a:r>
              <a:rPr lang="zh-CN" altLang="en-US" sz="1500" b="1" dirty="0">
                <a:solidFill>
                  <a:srgbClr val="000000"/>
                </a:solidFill>
                <a:ea typeface="宋体" pitchFamily="2" charset="-122"/>
              </a:rPr>
              <a:t>云南</a:t>
            </a:r>
            <a:endParaRPr lang="en-US" sz="15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03841" name="Rectangle 6"/>
          <p:cNvSpPr>
            <a:spLocks noChangeArrowheads="1"/>
          </p:cNvSpPr>
          <p:nvPr/>
        </p:nvSpPr>
        <p:spPr bwMode="auto">
          <a:xfrm>
            <a:off x="6098382" y="5867400"/>
            <a:ext cx="747330" cy="165736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03842" name="Rectangle 6"/>
          <p:cNvSpPr>
            <a:spLocks noChangeArrowheads="1"/>
          </p:cNvSpPr>
          <p:nvPr/>
        </p:nvSpPr>
        <p:spPr bwMode="auto">
          <a:xfrm>
            <a:off x="2052415" y="5039979"/>
            <a:ext cx="685800" cy="318628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864700" y="5517921"/>
            <a:ext cx="331311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r>
              <a:rPr lang="en-US" altLang="zh-CN" sz="1500" b="1" dirty="0">
                <a:solidFill>
                  <a:srgbClr val="000000"/>
                </a:solidFill>
                <a:ea typeface="宋体" pitchFamily="2" charset="-122"/>
              </a:rPr>
              <a:t>Title: dancer, director, choreographer</a:t>
            </a:r>
            <a:endParaRPr lang="en-US" sz="1500" b="1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544642"/>
            <a:ext cx="26574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760" y="770973"/>
            <a:ext cx="1633841" cy="217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3230879" y="1650258"/>
            <a:ext cx="762001" cy="550247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503812" name="Rectangle 6"/>
          <p:cNvSpPr>
            <a:spLocks noChangeArrowheads="1"/>
          </p:cNvSpPr>
          <p:nvPr/>
        </p:nvSpPr>
        <p:spPr bwMode="auto">
          <a:xfrm>
            <a:off x="3606592" y="3824748"/>
            <a:ext cx="419101" cy="22860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24000" y="3114676"/>
            <a:ext cx="8229600" cy="5000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zh-CN" i="1" dirty="0">
                <a:solidFill>
                  <a:srgbClr val="7030A0"/>
                </a:solidFill>
              </a:rPr>
              <a:t>Source Collection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636318" y="253366"/>
            <a:ext cx="3887183" cy="6762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7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zh-CN" i="1" dirty="0">
                <a:solidFill>
                  <a:srgbClr val="7030A0"/>
                </a:solidFill>
              </a:rPr>
              <a:t>KB</a:t>
            </a: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25" name="Left Arrow 24"/>
          <p:cNvSpPr/>
          <p:nvPr/>
        </p:nvSpPr>
        <p:spPr bwMode="auto">
          <a:xfrm rot="16200000">
            <a:off x="5887243" y="3001135"/>
            <a:ext cx="762001" cy="550247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694341" y="6159578"/>
            <a:ext cx="765338" cy="165736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626827" y="6160990"/>
            <a:ext cx="1413614" cy="179072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SzPct val="65000"/>
            </a:pPr>
            <a:endParaRPr lang="en-US" sz="11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8" name="Left Arrow 27"/>
          <p:cNvSpPr/>
          <p:nvPr/>
        </p:nvSpPr>
        <p:spPr bwMode="auto">
          <a:xfrm rot="10800000">
            <a:off x="7623601" y="3791126"/>
            <a:ext cx="762001" cy="550247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1">
              <a:solidFill>
                <a:srgbClr val="99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3" name="Title 5"/>
          <p:cNvSpPr txBox="1">
            <a:spLocks/>
          </p:cNvSpPr>
          <p:nvPr/>
        </p:nvSpPr>
        <p:spPr>
          <a:xfrm>
            <a:off x="508000" y="-130627"/>
            <a:ext cx="11379199" cy="981075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99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MS PGothic" pitchFamily="34" charset="-128"/>
                <a:cs typeface="MS PGothic" charset="0"/>
              </a:defRPr>
            </a:lvl1pPr>
            <a:lvl2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2pPr>
            <a:lvl3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3pPr>
            <a:lvl4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4pPr>
            <a:lvl5pPr algn="l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990000"/>
                </a:solidFill>
                <a:latin typeface="Palatino Linotype" charset="0"/>
                <a:ea typeface="MS PGothic" pitchFamily="34" charset="-128"/>
                <a:cs typeface="MS PGothic" charset="0"/>
              </a:defRPr>
            </a:lvl5pPr>
            <a:lvl6pPr marL="4572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altLang="en-US" dirty="0">
                <a:latin typeface="Palatino Linotype" panose="02040502050505030304" pitchFamily="18" charset="0"/>
              </a:rPr>
              <a:t>Attribute Extraction: Combine with Tri-lingual Slot Filling</a:t>
            </a: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935013" y="499336"/>
            <a:ext cx="8229600" cy="54327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2200" kern="1200">
                <a:solidFill>
                  <a:srgbClr val="003366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lang="en-US" sz="1800" kern="1200">
                <a:solidFill>
                  <a:srgbClr val="003366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Calibri" panose="020F0502020204030204" pitchFamily="34" charset="0"/>
                <a:ea typeface="Palatino Linotype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z="2000" dirty="0"/>
              <a:t>Slide Credit: </a:t>
            </a:r>
            <a:r>
              <a:rPr lang="en-US" sz="2000" dirty="0" err="1"/>
              <a:t>Heng</a:t>
            </a:r>
            <a:r>
              <a:rPr lang="en-US" sz="2000" dirty="0"/>
              <a:t> Ji</a:t>
            </a:r>
          </a:p>
        </p:txBody>
      </p:sp>
    </p:spTree>
    <p:extLst>
      <p:ext uri="{BB962C8B-B14F-4D97-AF65-F5344CB8AC3E}">
        <p14:creationId xmlns:p14="http://schemas.microsoft.com/office/powerpoint/2010/main" val="263024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72413 -0.211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0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98" y="-1057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50694 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8698 -0.191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6" grpId="0"/>
      <p:bldP spid="1410056" grpId="1"/>
      <p:bldP spid="2" grpId="0"/>
      <p:bldP spid="2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Texts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Sentiment Analysis; Information Retrieval; Information Extraction</a:t>
            </a:r>
          </a:p>
          <a:p>
            <a:r>
              <a:rPr lang="en-US" dirty="0"/>
              <a:t>Speech and Natural Language Processing</a:t>
            </a:r>
          </a:p>
          <a:p>
            <a:pPr lvl="1"/>
            <a:r>
              <a:rPr lang="en-US" dirty="0"/>
              <a:t>Parsing; Machine Translation; Speech Recognition</a:t>
            </a:r>
          </a:p>
          <a:p>
            <a:r>
              <a:rPr lang="en-US" dirty="0"/>
              <a:t>Computer Vision</a:t>
            </a:r>
          </a:p>
          <a:p>
            <a:pPr lvl="1"/>
            <a:r>
              <a:rPr lang="en-US" dirty="0"/>
              <a:t>Motion Vectors; Object Recognition; Object Detection;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21900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467D-506F-1C45-ABFC-A8B2D176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34" y="195792"/>
            <a:ext cx="10515600" cy="1325563"/>
          </a:xfrm>
        </p:spPr>
        <p:txBody>
          <a:bodyPr/>
          <a:lstStyle/>
          <a:p>
            <a:r>
              <a:rPr lang="en-US" dirty="0"/>
              <a:t>Morphology: What is a word?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AB6C-9614-BC44-91F7-80C9B7D81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507067"/>
            <a:ext cx="10794999" cy="5215466"/>
          </a:xfrm>
        </p:spPr>
        <p:txBody>
          <a:bodyPr>
            <a:normAutofit/>
          </a:bodyPr>
          <a:lstStyle/>
          <a:p>
            <a:r>
              <a:rPr lang="en-US" dirty="0"/>
              <a:t>Most morphological rules can be written as Regular Expressions (e.g., English pluralization), but some are less regular than others: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(example: Harald </a:t>
            </a:r>
            <a:r>
              <a:rPr lang="en-US" dirty="0" err="1"/>
              <a:t>Trost</a:t>
            </a:r>
            <a:r>
              <a:rPr lang="en-US" dirty="0"/>
              <a:t>)</a:t>
            </a:r>
          </a:p>
          <a:p>
            <a:r>
              <a:rPr lang="en-US" dirty="0"/>
              <a:t>The rules, and the exceptions, are usually learned by expectation maximization from dictionaries, e.g.,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https://github.com/AdolfVonKleist/Phonetisaurus</a:t>
            </a:r>
            <a:endParaRPr lang="en-US" dirty="0"/>
          </a:p>
          <a:p>
            <a:r>
              <a:rPr lang="en-US" dirty="0"/>
              <a:t>…but in some interesting &amp; influential cases, large parsers are constructed by hand, e.g.,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catalog.ldc.upenn.edu</a:t>
            </a:r>
            <a:r>
              <a:rPr lang="en-US" dirty="0">
                <a:hlinkClick r:id="rId3"/>
              </a:rPr>
              <a:t>/ldc2004l02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4B64308-EF15-BE48-8D22-3777BCDC5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189" y="2367496"/>
            <a:ext cx="3104545" cy="16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38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A38E-BA39-AD49-A77C-CD155E8B6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" y="128059"/>
            <a:ext cx="10515600" cy="1325563"/>
          </a:xfrm>
        </p:spPr>
        <p:txBody>
          <a:bodyPr/>
          <a:lstStyle/>
          <a:p>
            <a:r>
              <a:rPr lang="en-US" dirty="0"/>
              <a:t>Syntax: What is a sentence?</a:t>
            </a:r>
            <a:br>
              <a:rPr lang="en-US" dirty="0"/>
            </a:br>
            <a:r>
              <a:rPr lang="en-US" sz="2800" dirty="0"/>
              <a:t>Textbook section 23.1-3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844F46-DCCC-1E4A-B533-0D01218A8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8" y="1253068"/>
            <a:ext cx="10714883" cy="56049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56242C-CC8D-0B4F-B09D-C1B35B334F1E}"/>
              </a:ext>
            </a:extLst>
          </p:cNvPr>
          <p:cNvSpPr/>
          <p:nvPr/>
        </p:nvSpPr>
        <p:spPr>
          <a:xfrm>
            <a:off x="5926665" y="15141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Tjo3ya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=18436919</a:t>
            </a:r>
          </a:p>
        </p:txBody>
      </p:sp>
    </p:spTree>
    <p:extLst>
      <p:ext uri="{BB962C8B-B14F-4D97-AF65-F5344CB8AC3E}">
        <p14:creationId xmlns:p14="http://schemas.microsoft.com/office/powerpoint/2010/main" val="675825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4EB52-4961-8F4C-B2F5-9CFF9832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6" y="1025525"/>
            <a:ext cx="2582332" cy="2157942"/>
          </a:xfrm>
        </p:spPr>
        <p:txBody>
          <a:bodyPr>
            <a:normAutofit fontScale="90000"/>
          </a:bodyPr>
          <a:lstStyle/>
          <a:p>
            <a:r>
              <a:rPr lang="en-US" dirty="0"/>
              <a:t>Syntax example: the Stanford Parser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4547BB54-F905-F540-AC01-A1B3F7B28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6667" y="50799"/>
            <a:ext cx="6754401" cy="6795090"/>
          </a:xfrm>
        </p:spPr>
      </p:pic>
    </p:spTree>
    <p:extLst>
      <p:ext uri="{BB962C8B-B14F-4D97-AF65-F5344CB8AC3E}">
        <p14:creationId xmlns:p14="http://schemas.microsoft.com/office/powerpoint/2010/main" val="225228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Texts</a:t>
            </a:r>
          </a:p>
          <a:p>
            <a:pPr lvl="1"/>
            <a:r>
              <a:rPr lang="en-US" dirty="0"/>
              <a:t>Sentiment Analysis; Information Retrieval; Information Extraction</a:t>
            </a:r>
          </a:p>
          <a:p>
            <a:r>
              <a:rPr lang="en-US" dirty="0"/>
              <a:t>Speech and Natural Language Processing</a:t>
            </a:r>
          </a:p>
          <a:p>
            <a:pPr lvl="1"/>
            <a:r>
              <a:rPr lang="en-US" dirty="0"/>
              <a:t>Parsing; Machine Translation; Speech Recognition</a:t>
            </a:r>
          </a:p>
          <a:p>
            <a:r>
              <a:rPr lang="en-US" dirty="0"/>
              <a:t>Computer Vision</a:t>
            </a:r>
          </a:p>
          <a:p>
            <a:pPr lvl="1"/>
            <a:r>
              <a:rPr lang="en-US" dirty="0"/>
              <a:t>Motion Vectors; Object Recognition; Object Localization;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347146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9B9F-D5D6-914E-AF63-505424C4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Parsing: UIUC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4764-6DBE-F548-9426-D7BB0ED5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 447, Natural Language Processing</a:t>
            </a:r>
          </a:p>
          <a:p>
            <a:r>
              <a:rPr lang="en-US" dirty="0"/>
              <a:t>CS 546, Machine Learning in Natural Language Processing</a:t>
            </a:r>
          </a:p>
          <a:p>
            <a:r>
              <a:rPr lang="en-US" dirty="0"/>
              <a:t>LING 406, Computational Linguistics</a:t>
            </a:r>
          </a:p>
          <a:p>
            <a:r>
              <a:rPr lang="en-US" dirty="0"/>
              <a:t>LING 506, Computational Linguistics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2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9B9F-D5D6-914E-AF63-505424C4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Translation</a:t>
            </a:r>
            <a:br>
              <a:rPr lang="en-US" dirty="0"/>
            </a:br>
            <a:r>
              <a:rPr lang="en-US" sz="2800" dirty="0"/>
              <a:t>Textbook section 23.4; UIUC course LING 415, Machine Translation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4764-6DBE-F548-9426-D7BB0ED50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Includes two processes: word reordering + word translation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</a:t>
            </a:r>
            <a:r>
              <a:rPr lang="en-US" dirty="0" err="1"/>
              <a:t>Krz.wolk</a:t>
            </a:r>
            <a:r>
              <a:rPr lang="en-US" dirty="0"/>
              <a:t> - Own work, CC BY-SA 4.0,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=44522757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5FD01-29A4-1146-B850-3BBCC703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19" y="2406646"/>
            <a:ext cx="11331626" cy="316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1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Web Texts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Sentiment Analysis; Information Retrieval; Information Extraction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and Natural Language Processing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Parsing; Machine Translation; </a:t>
            </a:r>
            <a:r>
              <a:rPr lang="en-US" dirty="0"/>
              <a:t>Speech Recognition</a:t>
            </a:r>
          </a:p>
          <a:p>
            <a:r>
              <a:rPr lang="en-US" dirty="0"/>
              <a:t>Computer Vision</a:t>
            </a:r>
          </a:p>
          <a:p>
            <a:pPr lvl="1"/>
            <a:r>
              <a:rPr lang="en-US" dirty="0"/>
              <a:t>Motion Vectors; Object Recognition; Object Detection;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2836924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steps </a:t>
            </a:r>
            <a:r>
              <a:rPr lang="nl-NL" dirty="0" err="1"/>
              <a:t>to</a:t>
            </a:r>
            <a:r>
              <a:rPr lang="nl-NL" dirty="0"/>
              <a:t> produce sounds</a:t>
            </a:r>
            <a:br>
              <a:rPr lang="nl-NL" dirty="0"/>
            </a:br>
            <a:r>
              <a:rPr lang="nl-NL" sz="2800" dirty="0"/>
              <a:t>Slide credit: </a:t>
            </a:r>
            <a:r>
              <a:rPr lang="nl-NL" sz="2800" dirty="0" err="1"/>
              <a:t>Odette</a:t>
            </a:r>
            <a:r>
              <a:rPr lang="nl-NL" sz="2800" dirty="0"/>
              <a:t> Scharenborg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842" y="1265213"/>
            <a:ext cx="7247258" cy="4301724"/>
          </a:xfrm>
        </p:spPr>
        <p:txBody>
          <a:bodyPr/>
          <a:lstStyle/>
          <a:p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3: </a:t>
            </a:r>
            <a:r>
              <a:rPr lang="nl-NL" sz="1969" i="1" dirty="0">
                <a:latin typeface="+mj-lt"/>
              </a:rPr>
              <a:t>articulation</a:t>
            </a:r>
            <a:r>
              <a:rPr lang="nl-NL" sz="1969" dirty="0">
                <a:latin typeface="+mj-lt"/>
              </a:rPr>
              <a:t> = </a:t>
            </a: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distortion of air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1969" dirty="0">
                <a:latin typeface="+mj-lt"/>
                <a:sym typeface="Wingdings" panose="05000000000000000000" pitchFamily="2" charset="2"/>
              </a:rPr>
              <a:t> time-varying formant-frequency </a:t>
            </a:r>
          </a:p>
          <a:p>
            <a:pPr marL="0" indent="0">
              <a:buNone/>
            </a:pPr>
            <a:r>
              <a:rPr lang="nl-NL" sz="1969" dirty="0">
                <a:latin typeface="+mj-lt"/>
                <a:sym typeface="Wingdings" panose="05000000000000000000" pitchFamily="2" charset="2"/>
              </a:rPr>
              <a:t>      pattern</a:t>
            </a: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= speech</a:t>
            </a:r>
          </a:p>
          <a:p>
            <a:pPr marL="0" indent="0">
              <a:buNone/>
            </a:pP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2: </a:t>
            </a:r>
            <a:r>
              <a:rPr lang="nl-NL" sz="1969" i="1" dirty="0">
                <a:latin typeface="+mj-lt"/>
              </a:rPr>
              <a:t>phonation</a:t>
            </a:r>
          </a:p>
          <a:p>
            <a:pPr marL="0" indent="0">
              <a:buNone/>
            </a:pPr>
            <a:endParaRPr lang="nl-NL" sz="1969" dirty="0">
              <a:latin typeface="+mj-lt"/>
            </a:endParaRPr>
          </a:p>
          <a:p>
            <a:pPr marL="0" indent="0">
              <a:buNone/>
            </a:pPr>
            <a:r>
              <a:rPr lang="nl-NL" sz="1969" dirty="0">
                <a:latin typeface="+mj-lt"/>
              </a:rPr>
              <a:t>step 1: </a:t>
            </a:r>
            <a:r>
              <a:rPr lang="nl-NL" sz="1969" i="1" dirty="0">
                <a:latin typeface="+mj-lt"/>
              </a:rPr>
              <a:t>initiation</a:t>
            </a:r>
            <a:endParaRPr lang="nl-NL" sz="1969" dirty="0">
              <a:latin typeface="+mj-lt"/>
            </a:endParaRPr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419" y="1720338"/>
            <a:ext cx="2962054" cy="33120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652781" y="3391030"/>
            <a:ext cx="151881" cy="1404900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7614811" y="3011327"/>
            <a:ext cx="32254" cy="365012"/>
          </a:xfrm>
          <a:prstGeom prst="straightConnector1">
            <a:avLst/>
          </a:prstGeom>
          <a:ln w="38100">
            <a:solidFill>
              <a:srgbClr val="00660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6361792" y="2453547"/>
            <a:ext cx="1253392" cy="950781"/>
          </a:xfrm>
          <a:prstGeom prst="arc">
            <a:avLst/>
          </a:prstGeom>
          <a:ln w="38100">
            <a:solidFill>
              <a:srgbClr val="006600"/>
            </a:solidFill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sz="1371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8B088CF-0660-43A5-8AC0-4DE5B899F0D9}"/>
              </a:ext>
            </a:extLst>
          </p:cNvPr>
          <p:cNvSpPr/>
          <p:nvPr/>
        </p:nvSpPr>
        <p:spPr>
          <a:xfrm>
            <a:off x="6602306" y="3441919"/>
            <a:ext cx="3746666" cy="290865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66" dirty="0"/>
              <a:t>Source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B5E2AAD7-421A-4FBB-A383-0C9997A65BC9}"/>
              </a:ext>
            </a:extLst>
          </p:cNvPr>
          <p:cNvSpPr/>
          <p:nvPr/>
        </p:nvSpPr>
        <p:spPr>
          <a:xfrm>
            <a:off x="6602306" y="1975367"/>
            <a:ext cx="3746666" cy="1112913"/>
          </a:xfrm>
          <a:prstGeom prst="roundRect">
            <a:avLst/>
          </a:prstGeom>
          <a:solidFill>
            <a:srgbClr val="006600">
              <a:alpha val="20000"/>
            </a:srgbClr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66" dirty="0"/>
              <a:t>Filter</a:t>
            </a:r>
          </a:p>
        </p:txBody>
      </p:sp>
    </p:spTree>
    <p:extLst>
      <p:ext uri="{BB962C8B-B14F-4D97-AF65-F5344CB8AC3E}">
        <p14:creationId xmlns:p14="http://schemas.microsoft.com/office/powerpoint/2010/main" val="708580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" y="958062"/>
            <a:ext cx="11860654" cy="5899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705618" y="2075377"/>
            <a:ext cx="410967" cy="10277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78230" y="1684959"/>
                <a:ext cx="3551334" cy="162948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=8ms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Period of vocal fold vibration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30" y="1684959"/>
                <a:ext cx="3551334" cy="1629485"/>
              </a:xfrm>
              <a:prstGeom prst="rect">
                <a:avLst/>
              </a:prstGeom>
              <a:blipFill>
                <a:blip r:embed="rId3"/>
                <a:stretch>
                  <a:fillRect l="-3203" b="-8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165600" y="3014133"/>
            <a:ext cx="118724" cy="314694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1010" y="1408696"/>
                <a:ext cx="2132858" cy="2058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Period of 1</a:t>
                </a:r>
                <a:r>
                  <a:rPr kumimoji="1" lang="en-US" altLang="ja-JP" sz="2800" b="1" baseline="30000" dirty="0">
                    <a:solidFill>
                      <a:srgbClr val="FF0000"/>
                    </a:solidFill>
                  </a:rPr>
                  <a:t>st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 vocal tract resonance,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kumimoji="1" lang="en-US" altLang="ja-JP" sz="2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=2ms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10" y="1408696"/>
                <a:ext cx="2132858" cy="2058705"/>
              </a:xfrm>
              <a:prstGeom prst="rect">
                <a:avLst/>
              </a:prstGeom>
              <a:blipFill>
                <a:blip r:embed="rId4"/>
                <a:stretch>
                  <a:fillRect l="-5917" t="-3067" r="-5325"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200" y="4712407"/>
            <a:ext cx="15195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/k/ burst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3092" y="5316866"/>
            <a:ext cx="22413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/k/ aspiration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32928" y="4313750"/>
            <a:ext cx="20548" cy="105963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</p:cNvCxnSpPr>
          <p:nvPr/>
        </p:nvCxnSpPr>
        <p:spPr>
          <a:xfrm flipV="1">
            <a:off x="1577783" y="4428162"/>
            <a:ext cx="405129" cy="545855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595955" y="5989834"/>
            <a:ext cx="6739847" cy="20548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051486" y="6013795"/>
            <a:ext cx="12329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00"/>
                </a:solidFill>
              </a:rPr>
              <a:t>voicing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0" y="553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Speech signal: Time domain</a:t>
            </a:r>
            <a:br>
              <a:rPr kumimoji="1" lang="en-US" altLang="ja-JP" dirty="0"/>
            </a:br>
            <a:r>
              <a:rPr kumimoji="1" lang="en-US" altLang="ja-JP" sz="2800" dirty="0"/>
              <a:t>Slide credit: ECE 417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1769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062"/>
            <a:ext cx="12191999" cy="589993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29492" y="3318553"/>
            <a:ext cx="143838" cy="61645"/>
          </a:xfrm>
          <a:prstGeom prst="straightConnector1">
            <a:avLst/>
          </a:prstGeom>
          <a:ln w="38100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87019" y="2537713"/>
                <a:ext cx="3546548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spacing between 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harmonics =125Hz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19" y="2537713"/>
                <a:ext cx="354654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3614" t="-5732" r="-258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547992" y="1921267"/>
            <a:ext cx="595900" cy="2284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 of first peak =</a:t>
                </a:r>
              </a:p>
              <a:p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438" y="1662698"/>
                <a:ext cx="3691652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3300" t="-6410" r="-2475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Aliasing artifacts: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Spectra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should really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be plotted at </a:t>
                </a:r>
                <a14:m>
                  <m:oMath xmlns:m="http://schemas.openxmlformats.org/officeDocument/2006/math"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(negative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frequency components).  DFT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puts it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ja-JP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en-US" altLang="ja-JP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>
                    <a:solidFill>
                      <a:srgbClr val="FF0000"/>
                    </a:solidFill>
                  </a:rPr>
                  <a:t> instead.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93" y="1929826"/>
                <a:ext cx="3967946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2304" t="-2516" r="-1382" b="-62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2301411" y="2776092"/>
            <a:ext cx="667821" cy="44999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75407" y="3491820"/>
            <a:ext cx="20548" cy="105963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kumimoji="1" lang="en-US" altLang="ja-JP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kumimoji="1" lang="en-US" altLang="ja-JP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800" b="1" dirty="0" err="1">
                    <a:solidFill>
                      <a:srgbClr val="FF0000"/>
                    </a:solidFill>
                  </a:rPr>
                  <a:t>freq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</a:rPr>
                  <a:t> of second peak = 1500Hz </a:t>
                </a:r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838" y="4383632"/>
                <a:ext cx="5415137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r="-146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4488095" y="4006921"/>
            <a:ext cx="47930" cy="1185893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kumimoji="1" lang="en-US" altLang="ja-JP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25" y="4977821"/>
                <a:ext cx="66761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0" y="553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Speech signal: Log Magnitude Transform</a:t>
            </a:r>
            <a:br>
              <a:rPr kumimoji="1" lang="en-US" altLang="ja-JP" dirty="0"/>
            </a:br>
            <a:r>
              <a:rPr kumimoji="1" lang="en-US" altLang="ja-JP" sz="2800" dirty="0"/>
              <a:t>Slide credit: ECE 417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385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662B-DC9E-F040-8B3D-26314F6D3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94193"/>
            <a:ext cx="10515600" cy="1023408"/>
          </a:xfrm>
        </p:spPr>
        <p:txBody>
          <a:bodyPr>
            <a:normAutofit fontScale="90000"/>
          </a:bodyPr>
          <a:lstStyle/>
          <a:p>
            <a:r>
              <a:rPr lang="en-US" dirty="0"/>
              <a:t>Spectrogram: One spectral vector every 10ms</a:t>
            </a:r>
            <a:br>
              <a:rPr lang="en-US" dirty="0"/>
            </a:br>
            <a:r>
              <a:rPr lang="en-US" sz="2800" dirty="0"/>
              <a:t>Slide credit: ECE 590SIP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73755-3F67-EF48-AB6F-69FB48F8C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752" y="1287711"/>
            <a:ext cx="8196115" cy="5451756"/>
          </a:xfrm>
        </p:spPr>
      </p:pic>
    </p:spTree>
    <p:extLst>
      <p:ext uri="{BB962C8B-B14F-4D97-AF65-F5344CB8AC3E}">
        <p14:creationId xmlns:p14="http://schemas.microsoft.com/office/powerpoint/2010/main" val="2480769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6CAF-1B35-CE49-9044-160CD1A7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Recognition: Hidden Markov Model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7091DF-66C3-D94E-9DDD-9619FC990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66" y="1414372"/>
            <a:ext cx="6231467" cy="47202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4C78F0-CFF6-6841-B150-4F434A3B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599" y="1690688"/>
            <a:ext cx="4682067" cy="3745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E871BB-A53C-2641-8E56-53E41CF173F2}"/>
              </a:ext>
            </a:extLst>
          </p:cNvPr>
          <p:cNvSpPr txBox="1"/>
          <p:nvPr/>
        </p:nvSpPr>
        <p:spPr>
          <a:xfrm>
            <a:off x="203201" y="6197600"/>
            <a:ext cx="413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Mark Hasegawa-Johnson, ECE 417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1CE9B-916B-474B-B269-3140E252874B}"/>
              </a:ext>
            </a:extLst>
          </p:cNvPr>
          <p:cNvSpPr txBox="1"/>
          <p:nvPr/>
        </p:nvSpPr>
        <p:spPr>
          <a:xfrm>
            <a:off x="7213593" y="5367866"/>
            <a:ext cx="4868340" cy="1199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By </a:t>
            </a:r>
            <a:r>
              <a:rPr lang="en-US" dirty="0" err="1"/>
              <a:t>Tdunningvectorization</a:t>
            </a:r>
            <a:r>
              <a:rPr lang="en-US" dirty="0"/>
              <a:t>: Own work - Own work, CC BY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=18125206</a:t>
            </a:r>
          </a:p>
        </p:txBody>
      </p:sp>
    </p:spTree>
    <p:extLst>
      <p:ext uri="{BB962C8B-B14F-4D97-AF65-F5344CB8AC3E}">
        <p14:creationId xmlns:p14="http://schemas.microsoft.com/office/powerpoint/2010/main" val="170558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9B9F-D5D6-914E-AF63-505424C4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Processing: UIUC courses</a:t>
            </a:r>
            <a:br>
              <a:rPr lang="en-US" dirty="0"/>
            </a:br>
            <a:r>
              <a:rPr lang="en-US" sz="2800" dirty="0"/>
              <a:t>Textbook section 23.5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4764-6DBE-F548-9426-D7BB0ED5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ECE 417: Multimedia Signal Processing (Speech &amp; Video)</a:t>
            </a:r>
          </a:p>
          <a:p>
            <a:r>
              <a:rPr lang="en-US" dirty="0"/>
              <a:t>ECE 537: Speech Processing</a:t>
            </a:r>
          </a:p>
          <a:p>
            <a:r>
              <a:rPr lang="en-US" dirty="0"/>
              <a:t>ECE 594: Mathematical Models of Language</a:t>
            </a:r>
          </a:p>
          <a:p>
            <a:r>
              <a:rPr lang="en-US" dirty="0"/>
              <a:t>CS 598PS: Machine Learning for Signal Processing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80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Web Texts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Sentiment Analysis; Information Retrieval; Information Extraction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and Natural Language Processing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Parsing; Machine Translation; Speech Recognition</a:t>
            </a:r>
          </a:p>
          <a:p>
            <a:r>
              <a:rPr lang="en-US" dirty="0"/>
              <a:t>Computer Vision</a:t>
            </a:r>
          </a:p>
          <a:p>
            <a:pPr lvl="1"/>
            <a:r>
              <a:rPr lang="en-US" dirty="0"/>
              <a:t>Motion Vectors; Object Recognition; Object Detection;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28587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94C7A-8555-A042-9306-9BC58771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  <a:br>
              <a:rPr lang="en-US" dirty="0"/>
            </a:br>
            <a:r>
              <a:rPr lang="en-US" sz="2800" dirty="0"/>
              <a:t>(Textbook section 22.2: Text Classification)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0CECE7-871D-C249-B8AA-7976ECF8B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082" y="1690688"/>
            <a:ext cx="4768851" cy="4768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9116F9-A4D5-514C-9952-25F468AD91F6}"/>
              </a:ext>
            </a:extLst>
          </p:cNvPr>
          <p:cNvSpPr txBox="1"/>
          <p:nvPr/>
        </p:nvSpPr>
        <p:spPr>
          <a:xfrm>
            <a:off x="7128934" y="48260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John Cawley, Data Analysts, 5/20/2017</a:t>
            </a:r>
          </a:p>
          <a:p>
            <a:r>
              <a:rPr lang="en-US" dirty="0"/>
              <a:t>https://</a:t>
            </a:r>
            <a:r>
              <a:rPr lang="en-US" dirty="0" err="1"/>
              <a:t>www.quora.com</a:t>
            </a:r>
            <a:r>
              <a:rPr lang="en-US" dirty="0"/>
              <a:t>/Who-are-the-leading-providers-of-sentiment-analysis-for-social-media-data-and-which-companies-use-them-versus-developing-their-own-technology	</a:t>
            </a:r>
          </a:p>
        </p:txBody>
      </p:sp>
    </p:spTree>
    <p:extLst>
      <p:ext uri="{BB962C8B-B14F-4D97-AF65-F5344CB8AC3E}">
        <p14:creationId xmlns:p14="http://schemas.microsoft.com/office/powerpoint/2010/main" val="632058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5462-8049-024A-94B9-408F9694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Vectors</a:t>
            </a:r>
            <a:br>
              <a:rPr lang="en-US" dirty="0"/>
            </a:br>
            <a:r>
              <a:rPr lang="en-US" sz="2800" dirty="0"/>
              <a:t>Textbook section 24.2.3; ECE417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16DFA-071E-B74E-93BF-33406A6DBB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Motion vectors were originally invented for video coding; e.g., they were first standardized as part of MPEG-1</a:t>
                </a:r>
              </a:p>
              <a:p>
                <a:r>
                  <a:rPr lang="en-US" dirty="0"/>
                  <a:t>For example, suppose that the pixels in a video were coded with 8 bits normally,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≤255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Suppose you can 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)≤7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you can code at just 4 bits/pixel, instead of 8 bits/pixel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16DFA-071E-B74E-93BF-33406A6DBB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750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83FA7-EF80-6B4E-B722-6D5721B3A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534" y="86440"/>
            <a:ext cx="8673809" cy="6737691"/>
          </a:xfrm>
        </p:spPr>
      </p:pic>
    </p:spTree>
    <p:extLst>
      <p:ext uri="{BB962C8B-B14F-4D97-AF65-F5344CB8AC3E}">
        <p14:creationId xmlns:p14="http://schemas.microsoft.com/office/powerpoint/2010/main" val="3208323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83FA7-EF80-6B4E-B722-6D5721B3A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438" y="130629"/>
            <a:ext cx="10176560" cy="643345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081D23-702C-ED46-8B47-08CDB62409D6}"/>
              </a:ext>
            </a:extLst>
          </p:cNvPr>
          <p:cNvSpPr txBox="1"/>
          <p:nvPr/>
        </p:nvSpPr>
        <p:spPr>
          <a:xfrm>
            <a:off x="1355271" y="6368143"/>
            <a:ext cx="950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German iris – Own work, CC BY-SA 4.0,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=472</a:t>
            </a:r>
          </a:p>
        </p:txBody>
      </p:sp>
    </p:spTree>
    <p:extLst>
      <p:ext uri="{BB962C8B-B14F-4D97-AF65-F5344CB8AC3E}">
        <p14:creationId xmlns:p14="http://schemas.microsoft.com/office/powerpoint/2010/main" val="23153444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83FA7-EF80-6B4E-B722-6D5721B3A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553" y="114301"/>
            <a:ext cx="9499315" cy="6743700"/>
          </a:xfrm>
        </p:spPr>
      </p:pic>
    </p:spTree>
    <p:extLst>
      <p:ext uri="{BB962C8B-B14F-4D97-AF65-F5344CB8AC3E}">
        <p14:creationId xmlns:p14="http://schemas.microsoft.com/office/powerpoint/2010/main" val="2397933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83FA7-EF80-6B4E-B722-6D5721B3A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671" y="114300"/>
            <a:ext cx="10425682" cy="6743700"/>
          </a:xfrm>
        </p:spPr>
      </p:pic>
    </p:spTree>
    <p:extLst>
      <p:ext uri="{BB962C8B-B14F-4D97-AF65-F5344CB8AC3E}">
        <p14:creationId xmlns:p14="http://schemas.microsoft.com/office/powerpoint/2010/main" val="3055988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83FA7-EF80-6B4E-B722-6D5721B3A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445" y="114300"/>
            <a:ext cx="8045333" cy="6743700"/>
          </a:xfrm>
        </p:spPr>
      </p:pic>
    </p:spTree>
    <p:extLst>
      <p:ext uri="{BB962C8B-B14F-4D97-AF65-F5344CB8AC3E}">
        <p14:creationId xmlns:p14="http://schemas.microsoft.com/office/powerpoint/2010/main" val="1718311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Web Texts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Sentiment Analysis; Information Retrieval; Information Extraction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and Natural Language Processing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Parsing; Machine Translation; Speech Recognition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Computer Vision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Motion Vectors; </a:t>
            </a:r>
            <a:r>
              <a:rPr lang="en-US" dirty="0"/>
              <a:t>Object Recognition; Object Localization;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3380479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7FF2-96A8-9245-89E4-B043A5FA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Recognition</a:t>
            </a:r>
            <a:br>
              <a:rPr lang="en-US" dirty="0"/>
            </a:br>
            <a:r>
              <a:rPr lang="en-US" sz="2800" dirty="0"/>
              <a:t>Textbook chapter 24; CS 446, 546, 549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7BA6F-C3C3-A245-9C2B-046330B9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a classic problem in machine learning, thanks to big databases like </a:t>
            </a:r>
            <a:r>
              <a:rPr lang="en-US" dirty="0" err="1">
                <a:hlinkClick r:id="rId2"/>
              </a:rPr>
              <a:t>imagenet</a:t>
            </a:r>
            <a:endParaRPr lang="en-US" dirty="0"/>
          </a:p>
          <a:p>
            <a:r>
              <a:rPr lang="en-US" dirty="0"/>
              <a:t>Basically: given an input image, try to say what type of object is most visible in the input image</a:t>
            </a:r>
          </a:p>
        </p:txBody>
      </p:sp>
    </p:spTree>
    <p:extLst>
      <p:ext uri="{BB962C8B-B14F-4D97-AF65-F5344CB8AC3E}">
        <p14:creationId xmlns:p14="http://schemas.microsoft.com/office/powerpoint/2010/main" val="473101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C87C2-2332-5741-8D01-E463DABF8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456" y="0"/>
            <a:ext cx="8929010" cy="6843567"/>
          </a:xfrm>
        </p:spPr>
      </p:pic>
    </p:spTree>
    <p:extLst>
      <p:ext uri="{BB962C8B-B14F-4D97-AF65-F5344CB8AC3E}">
        <p14:creationId xmlns:p14="http://schemas.microsoft.com/office/powerpoint/2010/main" val="1682535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C87C2-2332-5741-8D01-E463DABF8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456" y="0"/>
            <a:ext cx="8929010" cy="6843566"/>
          </a:xfrm>
        </p:spPr>
      </p:pic>
    </p:spTree>
    <p:extLst>
      <p:ext uri="{BB962C8B-B14F-4D97-AF65-F5344CB8AC3E}">
        <p14:creationId xmlns:p14="http://schemas.microsoft.com/office/powerpoint/2010/main" val="165308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A313-3D84-9A42-97A7-86A1FEB9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C310-1996-994B-BEB7-8D4AE4067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 automatically troll the internet to find out if people like or dislike your product.</a:t>
            </a:r>
          </a:p>
          <a:p>
            <a:r>
              <a:rPr lang="en-US" dirty="0"/>
              <a:t>Methods: </a:t>
            </a:r>
          </a:p>
          <a:p>
            <a:pPr lvl="1"/>
            <a:r>
              <a:rPr lang="en-US" dirty="0"/>
              <a:t>Recognize keywords</a:t>
            </a:r>
          </a:p>
          <a:p>
            <a:pPr lvl="1"/>
            <a:r>
              <a:rPr lang="en-US" dirty="0"/>
              <a:t>Stemming --- convert different morphological forms to the same root</a:t>
            </a:r>
          </a:p>
          <a:p>
            <a:pPr lvl="1"/>
            <a:r>
              <a:rPr lang="en-US" dirty="0"/>
              <a:t>Tokenization --- merge phrases like “White House” into single words</a:t>
            </a:r>
          </a:p>
          <a:p>
            <a:pPr lvl="1"/>
            <a:r>
              <a:rPr lang="en-US" dirty="0"/>
              <a:t>Partial parsing, to handle negation</a:t>
            </a:r>
          </a:p>
          <a:p>
            <a:r>
              <a:rPr lang="en-US" dirty="0"/>
              <a:t>Examples: from Wikipedia</a:t>
            </a:r>
          </a:p>
          <a:p>
            <a:pPr lvl="1"/>
            <a:r>
              <a:rPr lang="en-US" dirty="0"/>
              <a:t>Easy: ”Pastel-colored 1980s day cruisers from Florida are ugly.”</a:t>
            </a:r>
          </a:p>
          <a:p>
            <a:pPr lvl="1"/>
            <a:r>
              <a:rPr lang="en-US" dirty="0"/>
              <a:t>Hard: “I love my mobile but would not recommend it to my colleagues.”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46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C87C2-2332-5741-8D01-E463DABF8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456" y="0"/>
            <a:ext cx="8929009" cy="6843566"/>
          </a:xfrm>
        </p:spPr>
      </p:pic>
    </p:spTree>
    <p:extLst>
      <p:ext uri="{BB962C8B-B14F-4D97-AF65-F5344CB8AC3E}">
        <p14:creationId xmlns:p14="http://schemas.microsoft.com/office/powerpoint/2010/main" val="58423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Web Texts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Sentiment Analysis; Information Retrieval; Information Extraction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and Natural Language Processing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Parsing; Machine Translation; Speech Recognition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Computer Vision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Motion Vectors; Object Recognition; </a:t>
            </a:r>
            <a:r>
              <a:rPr lang="en-US" dirty="0"/>
              <a:t>Object Localization;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3964484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5" y="1331151"/>
            <a:ext cx="7381188" cy="5535892"/>
          </a:xfrm>
        </p:spPr>
      </p:pic>
      <p:sp>
        <p:nvSpPr>
          <p:cNvPr id="5" name="TextBox 4"/>
          <p:cNvSpPr txBox="1"/>
          <p:nvPr/>
        </p:nvSpPr>
        <p:spPr>
          <a:xfrm>
            <a:off x="7239783" y="1074660"/>
            <a:ext cx="4628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kern="1200" dirty="0">
                <a:solidFill>
                  <a:schemeClr val="tx1"/>
                </a:solidFill>
              </a:rPr>
              <a:t>ects.txt:</a:t>
            </a:r>
          </a:p>
          <a:p>
            <a:r>
              <a:rPr lang="en-US" sz="2400" dirty="0"/>
              <a:t>12 rectangles per line: lips, face, other</a:t>
            </a:r>
          </a:p>
          <a:p>
            <a:r>
              <a:rPr lang="en-US" sz="2400" dirty="0"/>
              <a:t>4 </a:t>
            </a:r>
            <a:r>
              <a:rPr lang="en-US" sz="2400" dirty="0" err="1"/>
              <a:t>ints</a:t>
            </a:r>
            <a:r>
              <a:rPr lang="en-US" sz="2400" dirty="0"/>
              <a:t>/rectangle: [</a:t>
            </a:r>
            <a:r>
              <a:rPr lang="en-US" sz="2400"/>
              <a:t>xmin,ymin,width,height</a:t>
            </a:r>
            <a:r>
              <a:rPr lang="en-US" sz="2400" dirty="0"/>
              <a:t>]</a:t>
            </a:r>
          </a:p>
          <a:p>
            <a:endParaRPr lang="en-US" sz="2400" dirty="0"/>
          </a:p>
          <a:p>
            <a:r>
              <a:rPr lang="en-US" sz="2400" dirty="0" err="1"/>
              <a:t>showrects.m</a:t>
            </a:r>
            <a:r>
              <a:rPr lang="en-US" sz="2400" dirty="0"/>
              <a:t> plots</a:t>
            </a:r>
          </a:p>
          <a:p>
            <a:r>
              <a:rPr lang="en-US" sz="2400" dirty="0"/>
              <a:t>Yellow: lips (first 4/line)</a:t>
            </a:r>
          </a:p>
          <a:p>
            <a:r>
              <a:rPr lang="en-US" sz="2400" dirty="0"/>
              <a:t>Cyan: face (next 4/line)</a:t>
            </a:r>
          </a:p>
          <a:p>
            <a:r>
              <a:rPr lang="en-US" sz="2400" dirty="0"/>
              <a:t>Red: other (next 4/line)</a:t>
            </a:r>
          </a:p>
          <a:p>
            <a:endParaRPr lang="en-US" sz="2400" dirty="0"/>
          </a:p>
          <a:p>
            <a:r>
              <a:rPr lang="en-US" sz="2400" dirty="0"/>
              <a:t>MP:</a:t>
            </a:r>
          </a:p>
          <a:p>
            <a:r>
              <a:rPr lang="en-US" sz="2400" dirty="0"/>
              <a:t>Discriminate face vs. other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Detection</a:t>
            </a:r>
            <a:br>
              <a:rPr lang="en-US" dirty="0"/>
            </a:br>
            <a:r>
              <a:rPr lang="en-US" sz="2800" dirty="0"/>
              <a:t>Slide credit: ECE 417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3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features: order 2, horizontal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783" y="1366891"/>
            <a:ext cx="4628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Feature f(</a:t>
            </a:r>
            <a:r>
              <a:rPr lang="en-US" sz="2400" dirty="0" err="1"/>
              <a:t>x;fr,q</a:t>
            </a:r>
            <a:r>
              <a:rPr lang="en-US" sz="2400" dirty="0"/>
              <a:t>=2,v=0)</a:t>
            </a:r>
          </a:p>
          <a:p>
            <a:endParaRPr lang="en-US" sz="2400" dirty="0"/>
          </a:p>
          <a:p>
            <a:r>
              <a:rPr lang="en-US" sz="2400" dirty="0"/>
              <a:t>An order-2 horizontal feature is the sum of the right half, minus the sum of the left half.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" y="1317625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20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useful features: order 3, vertical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783" y="1366891"/>
            <a:ext cx="4628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Feature f(</a:t>
            </a:r>
            <a:r>
              <a:rPr lang="en-US" sz="2400" dirty="0" err="1"/>
              <a:t>x;fr,q</a:t>
            </a:r>
            <a:r>
              <a:rPr lang="en-US" sz="2400" dirty="0"/>
              <a:t>=3,v=1)</a:t>
            </a:r>
          </a:p>
          <a:p>
            <a:endParaRPr lang="en-US" sz="2400" dirty="0"/>
          </a:p>
          <a:p>
            <a:r>
              <a:rPr lang="en-US" sz="2400" dirty="0"/>
              <a:t>An order-3 vertical feature is the sum of the outer thirds, minus the sum of the middle third.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" y="1317625"/>
            <a:ext cx="731459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35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787743" cy="47547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somebody told you: I’m going to take a whole bunch of scalar classifiers.  Let’s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to mean the classifier computed in the </a:t>
                </a:r>
                <a:r>
                  <a:rPr lang="en-US" dirty="0" err="1"/>
                  <a:t>t’th</a:t>
                </a:r>
                <a:r>
                  <a:rPr lang="en-US" dirty="0"/>
                  <a:t> training iteration; remember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either 0 or 1.  Then I’m going to add them all together, and the final classifier will be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−1) &gt;0</m:t>
                                  </m:r>
                                </m:e>
                              </m:nary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would you choose the classifiers?  How would you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The answer: Viola &amp; Jones, 2001, </a:t>
                </a:r>
                <a:r>
                  <a:rPr lang="en-US" dirty="0" err="1"/>
                  <a:t>Adaboost</a:t>
                </a:r>
                <a:r>
                  <a:rPr lang="en-US" dirty="0"/>
                  <a:t> face detectors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787743" cy="4754789"/>
              </a:xfrm>
              <a:blipFill>
                <a:blip r:embed="rId2"/>
                <a:stretch>
                  <a:fillRect l="-1059" t="-2406" b="-20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890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3937-5221-5245-91E9-628B35AD1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I-Vector Object Detectors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9F66F9-E641-024D-B33A-F93FE204D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467" y="1266026"/>
            <a:ext cx="9324144" cy="5591974"/>
          </a:xfrm>
        </p:spPr>
      </p:pic>
    </p:spTree>
    <p:extLst>
      <p:ext uri="{BB962C8B-B14F-4D97-AF65-F5344CB8AC3E}">
        <p14:creationId xmlns:p14="http://schemas.microsoft.com/office/powerpoint/2010/main" val="672374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Web Texts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Sentiment Analysis; Information Retrieval; Information Extraction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Speech and Natural Language Processing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Parsing; Machine Translation; Speech Recognition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Computer Vision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Motion Vectors; Object Recognition; Object Localization; </a:t>
            </a:r>
            <a:r>
              <a:rPr lang="en-US" dirty="0"/>
              <a:t>image2speech</a:t>
            </a:r>
          </a:p>
        </p:txBody>
      </p:sp>
    </p:spTree>
    <p:extLst>
      <p:ext uri="{BB962C8B-B14F-4D97-AF65-F5344CB8AC3E}">
        <p14:creationId xmlns:p14="http://schemas.microsoft.com/office/powerpoint/2010/main" val="335890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9233" y="-9767"/>
            <a:ext cx="11859942" cy="98072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US" sz="5400" dirty="0"/>
              <a:t>How many languages are there in the world?</a:t>
            </a:r>
            <a:endParaRPr lang="nl" sz="2000" dirty="0"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05353" y="1843235"/>
            <a:ext cx="11530247" cy="471226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nl" sz="2400" dirty="0"/>
              <a:t>According to ethnologue, there are 6900 languages.  Methods of writing have been invented for about 4000 of them.  </a:t>
            </a:r>
          </a:p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nl" sz="2400" dirty="0"/>
              <a:t>There are 206 countries in the world, of which 193 have an official language; 101 have more than one.  There are no figures on the number of different “official” languages, but maybe it is 300 languages.</a:t>
            </a:r>
          </a:p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nl" sz="2400" dirty="0"/>
              <a:t>So the number of distinct languages in which children are taught to READ and WRITE (as opposed to just speaking) is about 300.</a:t>
            </a:r>
          </a:p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nl" sz="2400" dirty="0"/>
              <a:t>All of the other 6900 – 300 = 6600 languages (dialects; codes) are purely spoken: a writing system may exist, but is rarely used.</a:t>
            </a:r>
          </a:p>
        </p:txBody>
      </p:sp>
    </p:spTree>
    <p:extLst>
      <p:ext uri="{BB962C8B-B14F-4D97-AF65-F5344CB8AC3E}">
        <p14:creationId xmlns:p14="http://schemas.microsoft.com/office/powerpoint/2010/main" val="1994641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9233" y="-9767"/>
            <a:ext cx="11859942" cy="98072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-US" sz="5400" dirty="0"/>
              <a:t>Image2speech = img2txt + TTS - text</a:t>
            </a:r>
            <a:endParaRPr lang="nl" sz="2000" dirty="0"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05353" y="1203155"/>
            <a:ext cx="11530247" cy="4712268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342900" indent="-342900">
              <a:lnSpc>
                <a:spcPct val="115000"/>
              </a:lnSpc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nl" sz="2400" dirty="0"/>
              <a:t>If there is no writing system, then speech is the only communication tool, but:</a:t>
            </a:r>
          </a:p>
          <a:p>
            <a:pPr>
              <a:lnSpc>
                <a:spcPct val="115000"/>
              </a:lnSpc>
              <a:spcAft>
                <a:spcPts val="2133"/>
              </a:spcAft>
              <a:buNone/>
            </a:pPr>
            <a:r>
              <a:rPr lang="nl" sz="2400" dirty="0"/>
              <a:t>Must one </a:t>
            </a:r>
            <a:r>
              <a:rPr lang="nl" sz="2400"/>
              <a:t>speak in Modern Standard Arabic to </a:t>
            </a:r>
            <a:r>
              <a:rPr lang="nl" sz="2400" dirty="0"/>
              <a:t>be understood by one’s cell phone?</a:t>
            </a:r>
          </a:p>
          <a:p>
            <a:pPr marL="457200" indent="-457200">
              <a:lnSpc>
                <a:spcPct val="115000"/>
              </a:lnSpc>
              <a:spcAft>
                <a:spcPts val="2133"/>
              </a:spcAft>
              <a:buFont typeface="Arial" panose="020B0604020202020204" pitchFamily="34" charset="0"/>
              <a:buChar char="•"/>
            </a:pPr>
            <a:r>
              <a:rPr lang="nl" sz="2400" dirty="0"/>
              <a:t>Task Definition: Can we develop speech technology in a dialect that is almost never written down in any standardized text format?</a:t>
            </a:r>
          </a:p>
          <a:p>
            <a:pPr>
              <a:lnSpc>
                <a:spcPct val="115000"/>
              </a:lnSpc>
              <a:spcAft>
                <a:spcPts val="2133"/>
              </a:spcAft>
              <a:buNone/>
            </a:pPr>
            <a:r>
              <a:rPr lang="nl" sz="2400" dirty="0"/>
              <a:t>Definition: An </a:t>
            </a:r>
            <a:r>
              <a:rPr lang="nl" sz="2400" b="1" u="sng" dirty="0">
                <a:solidFill>
                  <a:srgbClr val="FF0000"/>
                </a:solidFill>
              </a:rPr>
              <a:t>image2speech</a:t>
            </a:r>
            <a:r>
              <a:rPr lang="nl" sz="2534" dirty="0"/>
              <a:t> algorithm is an algorithm that observes an image, and generates a spoken description of the image, without requiring that the language of the description has any standardized text format.</a:t>
            </a:r>
          </a:p>
        </p:txBody>
      </p:sp>
    </p:spTree>
    <p:extLst>
      <p:ext uri="{BB962C8B-B14F-4D97-AF65-F5344CB8AC3E}">
        <p14:creationId xmlns:p14="http://schemas.microsoft.com/office/powerpoint/2010/main" val="125225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BC72-5EF3-E545-A4BC-C5AE1732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44088" cy="5680075"/>
          </a:xfrm>
        </p:spPr>
        <p:txBody>
          <a:bodyPr/>
          <a:lstStyle/>
          <a:p>
            <a:r>
              <a:rPr lang="en-US" dirty="0"/>
              <a:t>Sentiment Analysis: an online demo, with partial source code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B3DF3457-55D7-4448-8176-B95A6C5C8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9206" y="0"/>
            <a:ext cx="8553983" cy="6858000"/>
          </a:xfrm>
        </p:spPr>
      </p:pic>
    </p:spTree>
    <p:extLst>
      <p:ext uri="{BB962C8B-B14F-4D97-AF65-F5344CB8AC3E}">
        <p14:creationId xmlns:p14="http://schemas.microsoft.com/office/powerpoint/2010/main" val="728027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nl" dirty="0"/>
              <a:t>Datasets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609585" indent="-457189">
              <a:spcAft>
                <a:spcPts val="0"/>
              </a:spcAft>
              <a:buSzPts val="1800"/>
            </a:pPr>
            <a:r>
              <a:rPr lang="nl" dirty="0"/>
              <a:t>AMT recordings obtained from </a:t>
            </a:r>
            <a:r>
              <a:rPr lang="nl" b="1" dirty="0"/>
              <a:t>Flickr8k</a:t>
            </a:r>
            <a:r>
              <a:rPr lang="nl" dirty="0"/>
              <a:t> - 40k spoken captions available online (Julia Hockenmaier et al., 2009)</a:t>
            </a:r>
          </a:p>
          <a:p>
            <a:pPr marL="1828754" lvl="2" indent="-423323">
              <a:spcAft>
                <a:spcPts val="0"/>
              </a:spcAft>
              <a:buSzPts val="1400"/>
            </a:pPr>
            <a:r>
              <a:rPr lang="nl" u="sng" dirty="0">
                <a:solidFill>
                  <a:schemeClr val="hlink"/>
                </a:solidFill>
                <a:hlinkClick r:id="rId3"/>
              </a:rPr>
              <a:t>https://groups.csail.mit.edu/sls/downloads/</a:t>
            </a:r>
            <a:r>
              <a:rPr lang="nl" dirty="0"/>
              <a:t> </a:t>
            </a:r>
          </a:p>
          <a:p>
            <a:pPr marL="1828754" lvl="2" indent="-423323">
              <a:spcAft>
                <a:spcPts val="0"/>
              </a:spcAft>
              <a:buSzPts val="1400"/>
            </a:pPr>
            <a:r>
              <a:rPr lang="nl" dirty="0"/>
              <a:t>D. Harwath and J. Glass, </a:t>
            </a:r>
            <a:r>
              <a:rPr lang="nl" i="1" dirty="0"/>
              <a:t>“Deep multimodal semantic embeddings for speech and images”</a:t>
            </a:r>
            <a:r>
              <a:rPr lang="nl" dirty="0"/>
              <a:t> in IEEE ASRU, Scottsdale, Arizona, USA, December 2015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nl"/>
              <a:pPr/>
              <a:t>50</a:t>
            </a:fld>
            <a:endParaRPr lang="nl"/>
          </a:p>
        </p:txBody>
      </p:sp>
      <p:pic>
        <p:nvPicPr>
          <p:cNvPr id="296" name="Shape 296" descr="Capture d’écran 2017-08-07 à 21.08.5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694" y="3651466"/>
            <a:ext cx="3296401" cy="28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4449633" y="3382800"/>
            <a:ext cx="5400400" cy="4000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nl" sz="1333" dirty="0"/>
              <a:t>-A brown and white dog is running through the snow</a:t>
            </a:r>
          </a:p>
          <a:p>
            <a:pPr>
              <a:lnSpc>
                <a:spcPct val="115000"/>
              </a:lnSpc>
            </a:pPr>
            <a:r>
              <a:rPr lang="nl" sz="1333" dirty="0"/>
              <a:t>-A dog is running in the snow</a:t>
            </a:r>
          </a:p>
          <a:p>
            <a:pPr>
              <a:lnSpc>
                <a:spcPct val="115000"/>
              </a:lnSpc>
            </a:pPr>
            <a:r>
              <a:rPr lang="nl" sz="1333" dirty="0"/>
              <a:t>-A dog running through snow</a:t>
            </a:r>
          </a:p>
          <a:p>
            <a:pPr>
              <a:lnSpc>
                <a:spcPct val="115000"/>
              </a:lnSpc>
            </a:pPr>
            <a:r>
              <a:rPr lang="nl" sz="1333" dirty="0"/>
              <a:t>-A white and brown dog is running through a snow covered field</a:t>
            </a:r>
          </a:p>
          <a:p>
            <a:pPr>
              <a:lnSpc>
                <a:spcPct val="115000"/>
              </a:lnSpc>
            </a:pPr>
            <a:r>
              <a:rPr lang="nl" sz="1333" dirty="0"/>
              <a:t>-The white and brown dog is running over the surface of the snow</a:t>
            </a:r>
          </a:p>
          <a:p>
            <a:pPr>
              <a:lnSpc>
                <a:spcPct val="115000"/>
              </a:lnSpc>
            </a:pPr>
            <a:endParaRPr sz="1333" dirty="0"/>
          </a:p>
        </p:txBody>
      </p:sp>
    </p:spTree>
    <p:extLst>
      <p:ext uri="{BB962C8B-B14F-4D97-AF65-F5344CB8AC3E}">
        <p14:creationId xmlns:p14="http://schemas.microsoft.com/office/powerpoint/2010/main" val="3441302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ja-JP" sz="4800" dirty="0"/>
                  <a:t>Image representation: CNNFEAT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" sz="4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nl" sz="4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𝑚𝑛</m:t>
                        </m:r>
                      </m:sub>
                    </m:sSub>
                  </m:oMath>
                </a14:m>
                <a:endParaRPr kumimoji="1" lang="ja-JP" altLang="en-US" sz="4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3" t="-27869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7237" y="1545996"/>
            <a:ext cx="4659163" cy="4628561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>
                <a:hlinkClick r:id="rId3"/>
              </a:rPr>
              <a:t>ImageNet</a:t>
            </a:r>
            <a:r>
              <a:rPr lang="en-US" altLang="ja-JP" dirty="0"/>
              <a:t> = &gt;500 images/noun of each of the nouns in WordNet. </a:t>
            </a:r>
          </a:p>
          <a:p>
            <a:r>
              <a:rPr lang="en-US" altLang="ja-JP" dirty="0">
                <a:hlinkClick r:id="rId4"/>
              </a:rPr>
              <a:t>VGG</a:t>
            </a:r>
            <a:r>
              <a:rPr lang="en-US" altLang="ja-JP" dirty="0"/>
              <a:t> = 13-layer CNN + 2-layer FCN, trained on 14m images, covering the 1000 most numerous nouns, 92.7% top-5 test accuracy.</a:t>
            </a:r>
          </a:p>
          <a:p>
            <a:r>
              <a:rPr lang="en-US" altLang="ja-JP" b="1" dirty="0">
                <a:solidFill>
                  <a:srgbClr val="C00000"/>
                </a:solidFill>
              </a:rPr>
              <a:t>CNNFEAT: 196 feature vectors/image, 512d/vector, from the last CNN layer. Each receptive field covers about 40x40 pixels in the original 224x224 image.</a:t>
            </a:r>
          </a:p>
          <a:p>
            <a:r>
              <a:rPr lang="en-US" altLang="ja-JP" dirty="0"/>
              <a:t>VGGFEAT </a:t>
            </a:r>
            <a:r>
              <a:rPr kumimoji="1" lang="en-US" altLang="ja-JP" dirty="0"/>
              <a:t>(used later in today’s talk, not right now): 1 vector/image, 4096d/vector, from penultimate FCN layer</a:t>
            </a:r>
            <a:endParaRPr kumimoji="1" lang="ja-JP" alt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" y="1794841"/>
            <a:ext cx="7018394" cy="4121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12655" y="5912172"/>
            <a:ext cx="6568911" cy="441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kumimoji="1"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>
              <a:buNone/>
            </a:pPr>
            <a:r>
              <a:rPr lang="en-US" altLang="ja-JP" sz="1400" kern="0" dirty="0"/>
              <a:t>Figure copied from </a:t>
            </a:r>
            <a:r>
              <a:rPr lang="en-US" altLang="ja-JP" sz="1400" kern="0" dirty="0" err="1"/>
              <a:t>Simonyan</a:t>
            </a:r>
            <a:r>
              <a:rPr lang="en-US" altLang="ja-JP" sz="1400" kern="0" dirty="0"/>
              <a:t> &amp; Zisserman, 2014.</a:t>
            </a:r>
            <a:endParaRPr lang="ja-JP" altLang="en-US" sz="1400" kern="0" dirty="0"/>
          </a:p>
        </p:txBody>
      </p:sp>
      <p:sp>
        <p:nvSpPr>
          <p:cNvPr id="5" name="Oval 4"/>
          <p:cNvSpPr/>
          <p:nvPr/>
        </p:nvSpPr>
        <p:spPr>
          <a:xfrm>
            <a:off x="4345025" y="3531273"/>
            <a:ext cx="257455" cy="776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82160" y="4124960"/>
            <a:ext cx="2427713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961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7237" y="1545996"/>
            <a:ext cx="4659163" cy="4628561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“Representation:” 196 vectors/image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/>
              <a:t>“Encoder:” </a:t>
            </a:r>
            <a:r>
              <a:rPr kumimoji="1" lang="en-US" altLang="ja-JP" dirty="0" err="1"/>
              <a:t>PyramidalLSTM</a:t>
            </a:r>
            <a:r>
              <a:rPr kumimoji="1" lang="en-US" altLang="ja-JP" dirty="0"/>
              <a:t> with one 128d state vector.  Sequence is row-wise raster scan of the image.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“Attention:” </a:t>
            </a:r>
            <a:r>
              <a:rPr lang="en-US" altLang="ja-JP" dirty="0" err="1"/>
              <a:t>StandardAttender</a:t>
            </a:r>
            <a:r>
              <a:rPr lang="en-US" altLang="ja-JP" dirty="0"/>
              <a:t>, 128d input, 128d state vector, N hidden nodes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/>
              <a:t>“Decoder:” </a:t>
            </a:r>
            <a:r>
              <a:rPr kumimoji="1" lang="en-US" altLang="ja-JP" dirty="0" err="1"/>
              <a:t>MlpSoftmaxDecoder</a:t>
            </a:r>
            <a:r>
              <a:rPr kumimoji="1" lang="en-US" altLang="ja-JP" dirty="0"/>
              <a:t>, 3 layers, 1024d hidden vectors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dirty="0"/>
              <a:t>Output vocabulary: synthetic phones (MSCOCO), force-aligned phones (flickr8k), or acoustic unit discoveries (both)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9" y="1794841"/>
            <a:ext cx="5384013" cy="4121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12655" y="5912172"/>
            <a:ext cx="6606305" cy="630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kumimoji="1"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>
              <a:buNone/>
            </a:pPr>
            <a:r>
              <a:rPr lang="en-US" altLang="ja-JP" sz="1400" kern="0" dirty="0"/>
              <a:t>Figure copied without permission from Duong, </a:t>
            </a:r>
            <a:r>
              <a:rPr lang="en-US" altLang="ja-JP" sz="1400" kern="0" dirty="0" err="1"/>
              <a:t>Anastasopoulos</a:t>
            </a:r>
            <a:r>
              <a:rPr lang="en-US" altLang="ja-JP" sz="1400" kern="0" dirty="0"/>
              <a:t>, Chiang, Bird &amp; Cohn, NAACL-HLT 2016.</a:t>
            </a:r>
            <a:endParaRPr lang="ja-JP" altLang="en-US" sz="1400" kern="0" dirty="0"/>
          </a:p>
        </p:txBody>
      </p:sp>
      <p:sp>
        <p:nvSpPr>
          <p:cNvPr id="8" name="Shape 3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nl" sz="5400" dirty="0"/>
              <a:t>im2ph: phones from images</a:t>
            </a:r>
          </a:p>
        </p:txBody>
      </p:sp>
    </p:spTree>
    <p:extLst>
      <p:ext uri="{BB962C8B-B14F-4D97-AF65-F5344CB8AC3E}">
        <p14:creationId xmlns:p14="http://schemas.microsoft.com/office/powerpoint/2010/main" val="3362930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593367"/>
            <a:ext cx="5040319" cy="737593"/>
          </a:xfrm>
        </p:spPr>
        <p:txBody>
          <a:bodyPr>
            <a:normAutofit fontScale="90000"/>
          </a:bodyPr>
          <a:lstStyle/>
          <a:p>
            <a:r>
              <a:rPr lang="en-US" altLang="ja-JP" sz="3200" dirty="0"/>
              <a:t>flickr8K:</a:t>
            </a:r>
            <a:br>
              <a:rPr lang="en-US" altLang="ja-JP" sz="3200" dirty="0"/>
            </a:br>
            <a:r>
              <a:rPr lang="en-US" altLang="ja-JP" sz="3200" dirty="0"/>
              <a:t>American phones</a:t>
            </a:r>
            <a:endParaRPr kumimoji="1" lang="ja-JP" alt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3397" y="509676"/>
            <a:ext cx="6456523" cy="6086978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/>
              <a:t>Reference 1: “The boy +um+ laying face down on a skateboard is being pushed along the ground by +laugh+ another boy.”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en-US" altLang="ja-JP" sz="2000" dirty="0"/>
              <a:t>Reference 2: “Two girls +um+ play on a skateboard +breath+ in a court +laugh+ yard.”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2000" dirty="0"/>
              <a:t>Hypothesis (128d attender): </a:t>
            </a:r>
            <a:r>
              <a:rPr lang="pt-BR" altLang="ja-JP" sz="2000" dirty="0"/>
              <a:t>SIL +BREATH+ SIL T UW M EH N AA R R AY D IX NG AX R EH D AE N W AY T SIL R EY S SIL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pt-BR" altLang="ja-JP" sz="2000" dirty="0"/>
              <a:t>Hypothesis (64d attender): SIL +BREATH+ SIL T UW W IH M AX N W AO K IX NG AA N AX S T R IY T SIL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pt-BR" altLang="ja-JP" sz="2000" dirty="0"/>
              <a:t>Reference 1: “A boy +laugh+ in a blue top +laugh+ is jumping off some rocks in the woods.”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pt-BR" altLang="ja-JP" sz="2000" dirty="0"/>
              <a:t>Reference 2: “A boy +um+ jumps off a tan rock.”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pt-BR" altLang="ja-JP" sz="2000" dirty="0"/>
              <a:t>Hypothesis (128d attender): SIL +BREATH+ SIL EY M AE N IH Z JH AH M P IX NG IH N DH AX F AO R EH S T SIL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pt-BR" altLang="ja-JP" sz="2000" dirty="0"/>
              <a:t>Hypothesis (64d attender): SIL +BREATH+ SIL EY Y AH NG B OY W EY R IX NG AX B L UW SH ER T SIL IH Z R AY D IX NG AX HH IH L SIL</a:t>
            </a:r>
            <a:endParaRPr kumimoji="1" lang="ja-JP" altLang="en-US" sz="20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9" y="1676605"/>
            <a:ext cx="2808291" cy="18703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12655" y="6164396"/>
            <a:ext cx="6606305" cy="368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kumimoji="1"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 kumimoji="1" sz="1867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>
              <a:buNone/>
            </a:pPr>
            <a:r>
              <a:rPr lang="en-US" altLang="ja-JP" sz="1400" kern="0" dirty="0"/>
              <a:t>Images and Reference Texts: </a:t>
            </a:r>
            <a:r>
              <a:rPr lang="en-US" altLang="ja-JP" sz="1400" kern="0" dirty="0" err="1"/>
              <a:t>Hodosh</a:t>
            </a:r>
            <a:r>
              <a:rPr lang="en-US" altLang="ja-JP" sz="1400" kern="0" dirty="0"/>
              <a:t>, Young &amp; Hockenmaier, 2013.  Waveforms: Harwath and Glass, 2015</a:t>
            </a:r>
            <a:endParaRPr lang="ja-JP" altLang="en-US" sz="1400" kern="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47" y="3404891"/>
            <a:ext cx="1941539" cy="273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2090545563_a4e66ec76b_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96997" y="593367"/>
            <a:ext cx="406400" cy="406400"/>
          </a:xfrm>
          <a:prstGeom prst="rect">
            <a:avLst/>
          </a:prstGeom>
        </p:spPr>
      </p:pic>
      <p:pic>
        <p:nvPicPr>
          <p:cNvPr id="9" name="2090545563_a4e66ec76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96997" y="1330960"/>
            <a:ext cx="406400" cy="406400"/>
          </a:xfrm>
          <a:prstGeom prst="rect">
            <a:avLst/>
          </a:prstGeom>
        </p:spPr>
      </p:pic>
      <p:pic>
        <p:nvPicPr>
          <p:cNvPr id="10" name="2090545563_a4e66ec76b_hyp12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96997" y="2084475"/>
            <a:ext cx="406400" cy="406400"/>
          </a:xfrm>
          <a:prstGeom prst="rect">
            <a:avLst/>
          </a:prstGeom>
        </p:spPr>
      </p:pic>
      <p:pic>
        <p:nvPicPr>
          <p:cNvPr id="11" name="2090545563_a4e66ec76b_hyp6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96997" y="2837990"/>
            <a:ext cx="406400" cy="406400"/>
          </a:xfrm>
          <a:prstGeom prst="rect">
            <a:avLst/>
          </a:prstGeom>
        </p:spPr>
      </p:pic>
      <p:pic>
        <p:nvPicPr>
          <p:cNvPr id="12" name="3393035454_2d2370ffd4_0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96997" y="3627049"/>
            <a:ext cx="406400" cy="406400"/>
          </a:xfrm>
          <a:prstGeom prst="rect">
            <a:avLst/>
          </a:prstGeom>
        </p:spPr>
      </p:pic>
      <p:pic>
        <p:nvPicPr>
          <p:cNvPr id="13" name="3393035454_2d2370ffd4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96997" y="4365772"/>
            <a:ext cx="406400" cy="406400"/>
          </a:xfrm>
          <a:prstGeom prst="rect">
            <a:avLst/>
          </a:prstGeom>
        </p:spPr>
      </p:pic>
      <p:pic>
        <p:nvPicPr>
          <p:cNvPr id="14" name="3393035454_2d2370ffd4_hyp128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96997" y="4917128"/>
            <a:ext cx="406400" cy="406400"/>
          </a:xfrm>
          <a:prstGeom prst="rect">
            <a:avLst/>
          </a:prstGeom>
        </p:spPr>
      </p:pic>
      <p:pic>
        <p:nvPicPr>
          <p:cNvPr id="16" name="3393035454_2d2370ffd4_hyp64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196997" y="5653680"/>
            <a:ext cx="406400" cy="406400"/>
          </a:xfrm>
          <a:prstGeom prst="rect">
            <a:avLst/>
          </a:prstGeom>
        </p:spPr>
      </p:pic>
      <p:pic>
        <p:nvPicPr>
          <p:cNvPr id="17" name="2090545563_a4e66ec76b_0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587397" y="593367"/>
            <a:ext cx="406400" cy="406400"/>
          </a:xfrm>
          <a:prstGeom prst="rect">
            <a:avLst/>
          </a:prstGeom>
        </p:spPr>
      </p:pic>
      <p:pic>
        <p:nvPicPr>
          <p:cNvPr id="18" name="2090545563_a4e66ec76b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587397" y="1311931"/>
            <a:ext cx="406400" cy="406400"/>
          </a:xfrm>
          <a:prstGeom prst="rect">
            <a:avLst/>
          </a:prstGeom>
        </p:spPr>
      </p:pic>
      <p:pic>
        <p:nvPicPr>
          <p:cNvPr id="19" name="3393035454_2d2370ffd4_0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592634" y="3627049"/>
            <a:ext cx="406400" cy="406400"/>
          </a:xfrm>
          <a:prstGeom prst="rect">
            <a:avLst/>
          </a:prstGeom>
        </p:spPr>
      </p:pic>
      <p:pic>
        <p:nvPicPr>
          <p:cNvPr id="20" name="3393035454_2d2370ffd4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594100" y="43415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2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30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7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32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Texts</a:t>
            </a:r>
          </a:p>
          <a:p>
            <a:pPr lvl="1"/>
            <a:r>
              <a:rPr lang="en-US" dirty="0"/>
              <a:t>Sentiment Analysis; Information Retrieval; Information Extraction</a:t>
            </a:r>
          </a:p>
          <a:p>
            <a:r>
              <a:rPr lang="en-US" dirty="0"/>
              <a:t>Speech and Natural Language Processing</a:t>
            </a:r>
          </a:p>
          <a:p>
            <a:pPr lvl="1"/>
            <a:r>
              <a:rPr lang="en-US" dirty="0"/>
              <a:t>Parsing; Machine Translation; Speech Recognition</a:t>
            </a:r>
          </a:p>
          <a:p>
            <a:r>
              <a:rPr lang="en-US" dirty="0"/>
              <a:t>Computer Vision</a:t>
            </a:r>
          </a:p>
          <a:p>
            <a:pPr lvl="1"/>
            <a:r>
              <a:rPr lang="en-US" dirty="0"/>
              <a:t>Motion Vectors; Object Recognition; Object Localization;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43502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FBA8-6E6B-9F46-9F8E-84AACC81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2E7F-9E5E-3844-A34F-5C31858C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Texts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Sentiment Analysis; </a:t>
            </a:r>
            <a:r>
              <a:rPr lang="en-US" dirty="0"/>
              <a:t>Information Retrieval; Information Extraction</a:t>
            </a:r>
          </a:p>
          <a:p>
            <a:r>
              <a:rPr lang="en-US" dirty="0"/>
              <a:t>Speech and Natural Language Processing</a:t>
            </a:r>
          </a:p>
          <a:p>
            <a:pPr lvl="1"/>
            <a:r>
              <a:rPr lang="en-US" dirty="0"/>
              <a:t>Parsing; Machine Translation; Speech Recognition</a:t>
            </a:r>
          </a:p>
          <a:p>
            <a:r>
              <a:rPr lang="en-US" dirty="0"/>
              <a:t>Computer Vision</a:t>
            </a:r>
          </a:p>
          <a:p>
            <a:pPr lvl="1"/>
            <a:r>
              <a:rPr lang="en-US" dirty="0"/>
              <a:t>Optical Flow; Object Recognition; Object Detection; image2speech</a:t>
            </a:r>
          </a:p>
        </p:txBody>
      </p:sp>
    </p:spTree>
    <p:extLst>
      <p:ext uri="{BB962C8B-B14F-4D97-AF65-F5344CB8AC3E}">
        <p14:creationId xmlns:p14="http://schemas.microsoft.com/office/powerpoint/2010/main" val="198611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F1AC-C183-7B49-B29D-422D679C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Retrieval</a:t>
            </a:r>
            <a:br>
              <a:rPr lang="en-US" dirty="0"/>
            </a:br>
            <a:r>
              <a:rPr lang="en-US" sz="2800" dirty="0"/>
              <a:t>Textbook section 22.3; CS 410, 510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F8DF2-5E66-8642-BF79-96F29C102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A corpus of documents</a:t>
            </a:r>
          </a:p>
          <a:p>
            <a:pPr lvl="1"/>
            <a:r>
              <a:rPr lang="en-US" dirty="0"/>
              <a:t>A query posed in some query language</a:t>
            </a:r>
          </a:p>
          <a:p>
            <a:r>
              <a:rPr lang="en-US" dirty="0"/>
              <a:t>Generate:</a:t>
            </a:r>
          </a:p>
          <a:p>
            <a:pPr lvl="1"/>
            <a:r>
              <a:rPr lang="en-US" dirty="0"/>
              <a:t>A list of results, usually rank-ordered</a:t>
            </a:r>
          </a:p>
          <a:p>
            <a:r>
              <a:rPr lang="en-US" dirty="0"/>
              <a:t>In order to maximize:</a:t>
            </a:r>
          </a:p>
          <a:p>
            <a:pPr lvl="1"/>
            <a:r>
              <a:rPr lang="en-US" dirty="0"/>
              <a:t>Some measure of utility</a:t>
            </a:r>
          </a:p>
        </p:txBody>
      </p:sp>
    </p:spTree>
    <p:extLst>
      <p:ext uri="{BB962C8B-B14F-4D97-AF65-F5344CB8AC3E}">
        <p14:creationId xmlns:p14="http://schemas.microsoft.com/office/powerpoint/2010/main" val="2952372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93DA-A947-2B45-B22D-4203DE9F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Measures of Utility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4355C-2A6D-1F45-AF6B-29601EBCF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any relevant document on the first page?</a:t>
            </a:r>
          </a:p>
          <a:p>
            <a:pPr lvl="1"/>
            <a:r>
              <a:rPr lang="en-US" dirty="0"/>
              <a:t>Precision at N = (# correct documents in the first N)/N</a:t>
            </a:r>
          </a:p>
          <a:p>
            <a:r>
              <a:rPr lang="en-US" dirty="0"/>
              <a:t>How many of the target documents did I get?</a:t>
            </a:r>
          </a:p>
          <a:p>
            <a:pPr lvl="1"/>
            <a:r>
              <a:rPr lang="en-US" dirty="0"/>
              <a:t>Recall at N = (# correct documents in first N)/(# correct in the database)</a:t>
            </a:r>
          </a:p>
          <a:p>
            <a:r>
              <a:rPr lang="en-US" dirty="0"/>
              <a:t>How far do I have to search in order to find the correct document?</a:t>
            </a:r>
          </a:p>
          <a:p>
            <a:pPr lvl="1"/>
            <a:r>
              <a:rPr lang="en-US" dirty="0"/>
              <a:t>Expected reciprocal rank = E [ 1/n ], where n = rank of the correct document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7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3933-7D4B-9442-A3CA-CF6515C5C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(term </a:t>
            </a:r>
            <a:r>
              <a:rPr lang="en-US" dirty="0" err="1"/>
              <a:t>freq</a:t>
            </a:r>
            <a:r>
              <a:rPr lang="en-US" dirty="0"/>
              <a:t> -inverse document </a:t>
            </a:r>
            <a:r>
              <a:rPr lang="en-US" dirty="0" err="1"/>
              <a:t>freq</a:t>
            </a:r>
            <a:r>
              <a:rPr lang="en-US" dirty="0"/>
              <a:t>)</a:t>
            </a:r>
            <a:br>
              <a:rPr lang="en-US" dirty="0"/>
            </a:br>
            <a:r>
              <a:rPr lang="en-US" sz="2800" dirty="0"/>
              <a:t>Karen </a:t>
            </a:r>
            <a:r>
              <a:rPr lang="en-US" sz="2800" dirty="0" err="1"/>
              <a:t>Sparck</a:t>
            </a:r>
            <a:r>
              <a:rPr lang="en-US" sz="2800" dirty="0"/>
              <a:t> Jones, 1972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603A88-3606-7740-81C4-9752C995C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query, q, containing terms, t</a:t>
                </a:r>
              </a:p>
              <a:p>
                <a:r>
                  <a:rPr lang="en-US" dirty="0"/>
                  <a:t>Find a document d that maximizes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𝑖𝑑𝑓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TF (term frequency): how often does term “t” occur in document “q”?</a:t>
                </a:r>
              </a:p>
              <a:p>
                <a:r>
                  <a:rPr lang="en-US" dirty="0"/>
                  <a:t>IDF (inverse document frequency): reduce the importance of the term “t” if it occurs frequently across all documents, example,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𝑖𝑑𝑓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(#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𝑑𝑜𝑐𝑢𝑚𝑒𝑛𝑡𝑠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𝑑𝑎𝑡𝑎𝑏𝑎𝑠𝑒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(#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𝑑𝑜𝑐𝑢𝑚𝑒𝑛𝑡𝑠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𝑐𝑜𝑛𝑡𝑎𝑖𝑛𝑖𝑛𝑔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𝑡𝑒𝑟𝑚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603A88-3606-7740-81C4-9752C995C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5789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59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2989</Words>
  <Application>Microsoft Macintosh PowerPoint</Application>
  <PresentationFormat>Widescreen</PresentationFormat>
  <Paragraphs>310</Paragraphs>
  <Slides>54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等线</vt:lpstr>
      <vt:lpstr>ＭＳ Ｐゴシック</vt:lpstr>
      <vt:lpstr>ＭＳ Ｐゴシック</vt:lpstr>
      <vt:lpstr>宋体</vt:lpstr>
      <vt:lpstr>游ゴシック</vt:lpstr>
      <vt:lpstr>游ゴシック Light</vt:lpstr>
      <vt:lpstr>Arial</vt:lpstr>
      <vt:lpstr>Calibri</vt:lpstr>
      <vt:lpstr>Calibri Light</vt:lpstr>
      <vt:lpstr>Cambria Math</vt:lpstr>
      <vt:lpstr>Palatino Linotype</vt:lpstr>
      <vt:lpstr>Proxima Nova</vt:lpstr>
      <vt:lpstr>Tahoma</vt:lpstr>
      <vt:lpstr>Wingdings</vt:lpstr>
      <vt:lpstr>Office Theme</vt:lpstr>
      <vt:lpstr>CS440/ECE448 Lecture 25: Perception</vt:lpstr>
      <vt:lpstr>Perception</vt:lpstr>
      <vt:lpstr>Sentiment Analysis (Textbook section 22.2: Text Classification)</vt:lpstr>
      <vt:lpstr>Sentiment Analysis</vt:lpstr>
      <vt:lpstr>Sentiment Analysis: an online demo, with partial source code</vt:lpstr>
      <vt:lpstr>Perception</vt:lpstr>
      <vt:lpstr>Information Retrieval Textbook section 22.3; CS 410, 510</vt:lpstr>
      <vt:lpstr>IR Measures of Utility</vt:lpstr>
      <vt:lpstr>TF-IDF (term freq -inverse document freq) Karen Sparck Jones, 1972</vt:lpstr>
      <vt:lpstr>PageRank (Brin and Page, 1998)</vt:lpstr>
      <vt:lpstr>Perception</vt:lpstr>
      <vt:lpstr>Information Extraction Text Section 22.4; CS 412, 512</vt:lpstr>
      <vt:lpstr>Pattern Matching in text: Regular Expressions</vt:lpstr>
      <vt:lpstr>PowerPoint Presentation</vt:lpstr>
      <vt:lpstr>PowerPoint Presentation</vt:lpstr>
      <vt:lpstr>Perception</vt:lpstr>
      <vt:lpstr>Morphology: What is a word?</vt:lpstr>
      <vt:lpstr>Syntax: What is a sentence? Textbook section 23.1-3</vt:lpstr>
      <vt:lpstr>Syntax example: the Stanford Parser</vt:lpstr>
      <vt:lpstr>Parsing: UIUC courses</vt:lpstr>
      <vt:lpstr>Machine Translation Textbook section 23.4; UIUC course LING 415, Machine Translation</vt:lpstr>
      <vt:lpstr>Perception</vt:lpstr>
      <vt:lpstr>3 steps to produce sounds Slide credit: Odette Scharenborg</vt:lpstr>
      <vt:lpstr>Speech signal: Time domain Slide credit: ECE 417</vt:lpstr>
      <vt:lpstr>Speech signal: Log Magnitude Transform Slide credit: ECE 417</vt:lpstr>
      <vt:lpstr>Spectrogram: One spectral vector every 10ms Slide credit: ECE 590SIP</vt:lpstr>
      <vt:lpstr>Recognition: Hidden Markov Model</vt:lpstr>
      <vt:lpstr>Speech Processing: UIUC courses Textbook section 23.5</vt:lpstr>
      <vt:lpstr>Perception</vt:lpstr>
      <vt:lpstr>Motion Vectors Textbook section 24.2.3; ECE417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</vt:lpstr>
      <vt:lpstr>Object Recognition Textbook chapter 24; CS 446, 546, 549 </vt:lpstr>
      <vt:lpstr>PowerPoint Presentation</vt:lpstr>
      <vt:lpstr>PowerPoint Presentation</vt:lpstr>
      <vt:lpstr>PowerPoint Presentation</vt:lpstr>
      <vt:lpstr>Perception</vt:lpstr>
      <vt:lpstr>Face Detection Slide credit: ECE 417</vt:lpstr>
      <vt:lpstr>Example features: order 2, horizontal</vt:lpstr>
      <vt:lpstr>Other useful features: order 3, vertical</vt:lpstr>
      <vt:lpstr>Adaboost</vt:lpstr>
      <vt:lpstr>I-Vector Object Detectors</vt:lpstr>
      <vt:lpstr>Perception</vt:lpstr>
      <vt:lpstr>How many languages are there in the world?</vt:lpstr>
      <vt:lpstr>Image2speech = img2txt + TTS - text</vt:lpstr>
      <vt:lpstr>Datasets</vt:lpstr>
      <vt:lpstr>Image representation: CNNFEAT s ⃗_mn</vt:lpstr>
      <vt:lpstr>im2ph: phones from images</vt:lpstr>
      <vt:lpstr>flickr8K: American phones</vt:lpstr>
      <vt:lpstr>Perception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AI</dc:title>
  <dc:creator>Hasegawa-Johnson, Mark Allan</dc:creator>
  <cp:lastModifiedBy>Hasegawa-Johnson, Mark Allan</cp:lastModifiedBy>
  <cp:revision>21</cp:revision>
  <dcterms:created xsi:type="dcterms:W3CDTF">2018-04-24T01:11:44Z</dcterms:created>
  <dcterms:modified xsi:type="dcterms:W3CDTF">2018-04-24T16:00:27Z</dcterms:modified>
</cp:coreProperties>
</file>