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0AF-D7D0-4782-AC13-66C10B9B33F2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E9B1-81A1-4009-8CD2-94EA2CBC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2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3778-9531-4E6B-A754-08D3FD7983DE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://www.cs.ubc.ca/~poole/demos/mdp/vi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83"/>
            <a:ext cx="9144000" cy="1605597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Lecture 20:</a:t>
            </a:r>
            <a:br>
              <a:rPr lang="en-US" dirty="0"/>
            </a:br>
            <a:r>
              <a:rPr lang="en-US" dirty="0"/>
              <a:t>Markov Decision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" y="1483678"/>
            <a:ext cx="5196840" cy="78708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Slides by Svetlana Lazebnik, 11/2016</a:t>
            </a:r>
          </a:p>
          <a:p>
            <a:pPr algn="l"/>
            <a:r>
              <a:rPr lang="en-US" sz="2000" dirty="0"/>
              <a:t>Modified by Mark Hasegawa-Johnson, 11/2017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D93A9-A722-6748-8E34-C8C2F666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82" y="1630680"/>
            <a:ext cx="4068389" cy="48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962947"/>
            <a:ext cx="5029200" cy="42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667000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0" y="5105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15200" y="2133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</p:spTree>
    <p:extLst>
      <p:ext uri="{BB962C8B-B14F-4D97-AF65-F5344CB8AC3E}">
        <p14:creationId xmlns:p14="http://schemas.microsoft.com/office/powerpoint/2010/main" val="235941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3398838"/>
            <a:ext cx="3200400" cy="3154363"/>
          </a:xfrm>
        </p:spPr>
        <p:txBody>
          <a:bodyPr/>
          <a:lstStyle/>
          <a:p>
            <a:pPr marL="3175" indent="-3175">
              <a:buNone/>
            </a:pPr>
            <a:r>
              <a:rPr lang="en-US" sz="2400" dirty="0"/>
              <a:t>Optimal policy when R(s) = -0.04 for every non-terminal state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2" y="2120051"/>
            <a:ext cx="4952999" cy="40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81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/>
              <a:t>Optimal policies for other values of R(s):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94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Solving MDPs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dirty="0"/>
              <a:t>MDP components:</a:t>
            </a:r>
          </a:p>
          <a:p>
            <a:pPr lvl="1"/>
            <a:r>
              <a:rPr lang="en-US" b="1" dirty="0"/>
              <a:t>States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endParaRPr lang="en-US" baseline="-25000" dirty="0">
              <a:solidFill>
                <a:srgbClr val="0000FF"/>
              </a:solidFill>
            </a:endParaRPr>
          </a:p>
          <a:p>
            <a:pPr lvl="1"/>
            <a:r>
              <a:rPr lang="en-US" b="1" dirty="0"/>
              <a:t>Actions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lvl="1"/>
            <a:r>
              <a:rPr lang="en-US" b="1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Reward function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dirty="0"/>
              <a:t>The solution:</a:t>
            </a:r>
          </a:p>
          <a:p>
            <a:pPr lvl="1"/>
            <a:r>
              <a:rPr lang="en-US" b="1" dirty="0"/>
              <a:t>Policy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: mapping from states to actions</a:t>
            </a:r>
          </a:p>
          <a:p>
            <a:pPr lvl="1"/>
            <a:r>
              <a:rPr lang="en-US" dirty="0"/>
              <a:t>How to find the optimal policy?</a:t>
            </a:r>
          </a:p>
        </p:txBody>
      </p:sp>
    </p:spTree>
    <p:extLst>
      <p:ext uri="{BB962C8B-B14F-4D97-AF65-F5344CB8AC3E}">
        <p14:creationId xmlns:p14="http://schemas.microsoft.com/office/powerpoint/2010/main" val="30486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Maximizing expected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optimal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/>
                  <a:t>should maximize the </a:t>
                </a:r>
                <a:r>
                  <a:rPr lang="en-US" i="1" dirty="0"/>
                  <a:t>expected utility</a:t>
                </a:r>
                <a:r>
                  <a:rPr lang="en-US" dirty="0"/>
                  <a:t> over all possible state sequences produced by following that policy: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define the utility of a state sequence?</a:t>
                </a:r>
              </a:p>
              <a:p>
                <a:pPr lvl="1"/>
                <a:r>
                  <a:rPr lang="en-US" dirty="0"/>
                  <a:t>Sum of rewards of individual states</a:t>
                </a:r>
              </a:p>
              <a:p>
                <a:pPr lvl="1"/>
                <a:r>
                  <a:rPr lang="en-US" dirty="0"/>
                  <a:t>Problem: infinite state sequences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  <a:blipFill rotWithShape="0">
                <a:blip r:embed="rId3"/>
                <a:stretch>
                  <a:fillRect l="-117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7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Normally, we would define the utility of a state sequence as the sum of the rewards of the individual states</a:t>
            </a:r>
          </a:p>
          <a:p>
            <a:r>
              <a:rPr lang="en-US" sz="2400" b="1" dirty="0"/>
              <a:t>Problem:</a:t>
            </a:r>
            <a:r>
              <a:rPr lang="en-US" sz="2400" dirty="0"/>
              <a:t> infinite state sequences</a:t>
            </a:r>
          </a:p>
          <a:p>
            <a:r>
              <a:rPr lang="en-US" sz="2400" b="1" dirty="0"/>
              <a:t>Solution: </a:t>
            </a:r>
            <a:r>
              <a:rPr lang="en-US" sz="2400" i="1" dirty="0"/>
              <a:t>discount </a:t>
            </a:r>
            <a:r>
              <a:rPr lang="en-US" sz="2400" dirty="0"/>
              <a:t>the individual state rewards by a factor </a:t>
            </a:r>
            <a:r>
              <a:rPr lang="en-US" sz="2400" dirty="0">
                <a:sym typeface="Symbol"/>
              </a:rPr>
              <a:t> </a:t>
            </a:r>
            <a:r>
              <a:rPr lang="en-US" sz="2400" dirty="0"/>
              <a:t>between 0 and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Sooner rewards count more than later rewards</a:t>
            </a:r>
          </a:p>
          <a:p>
            <a:pPr lvl="1"/>
            <a:r>
              <a:rPr lang="en-US" sz="2000" dirty="0"/>
              <a:t>Makes sure the total utility stays bounded</a:t>
            </a:r>
          </a:p>
          <a:p>
            <a:pPr lvl="1"/>
            <a:r>
              <a:rPr lang="en-US" sz="2000" dirty="0"/>
              <a:t>Helps algorithms converge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89864"/>
              </p:ext>
            </p:extLst>
          </p:nvPr>
        </p:nvGraphicFramePr>
        <p:xfrm>
          <a:off x="2133601" y="3114781"/>
          <a:ext cx="80521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3149280" imgH="685800" progId="Equation.3">
                  <p:embed/>
                </p:oleObj>
              </mc:Choice>
              <mc:Fallback>
                <p:oleObj name="Equation" r:id="rId4" imgW="314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114781"/>
                        <a:ext cx="805211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Expected utility obtained by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/>
                  <a:t>starting in state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“true” utility of a state, denoted </a:t>
                </a:r>
                <a:r>
                  <a:rPr lang="en-US" dirty="0">
                    <a:solidFill>
                      <a:srgbClr val="0000FF"/>
                    </a:solidFill>
                  </a:rPr>
                  <a:t>U(s)</a:t>
                </a:r>
                <a:r>
                  <a:rPr lang="en-US" dirty="0"/>
                  <a:t>, is the </a:t>
                </a:r>
                <a:r>
                  <a:rPr lang="en-US" i="1" dirty="0"/>
                  <a:t>best possible</a:t>
                </a:r>
                <a:r>
                  <a:rPr lang="en-US" dirty="0"/>
                  <a:t> expected sum of discounted rewards </a:t>
                </a:r>
              </a:p>
              <a:p>
                <a:pPr lvl="1"/>
                <a:r>
                  <a:rPr lang="en-US" sz="2800" dirty="0"/>
                  <a:t>if the agent executes the </a:t>
                </a:r>
                <a:r>
                  <a:rPr lang="en-US" sz="2800" i="1" dirty="0"/>
                  <a:t>best possible</a:t>
                </a:r>
                <a:r>
                  <a:rPr lang="en-US" sz="2800" dirty="0"/>
                  <a:t> policy starting in state </a:t>
                </a:r>
                <a:r>
                  <a:rPr lang="en-US" sz="2800" dirty="0">
                    <a:solidFill>
                      <a:srgbClr val="0000FF"/>
                    </a:solidFill>
                  </a:rPr>
                  <a:t>s</a:t>
                </a:r>
              </a:p>
              <a:p>
                <a:r>
                  <a:rPr lang="en-US" dirty="0"/>
                  <a:t>Reminiscent of </a:t>
                </a:r>
                <a:r>
                  <a:rPr lang="en-US" dirty="0" err="1"/>
                  <a:t>minimax</a:t>
                </a:r>
                <a:r>
                  <a:rPr lang="en-US" dirty="0"/>
                  <a:t> values of states…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  <a:blipFill rotWithShape="0">
                <a:blip r:embed="rId3"/>
                <a:stretch>
                  <a:fillRect l="-1098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2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Finding the utilities of states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138988" y="2286000"/>
          <a:ext cx="251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4" imgW="1130040" imgH="342720" progId="Equation.3">
                  <p:embed/>
                </p:oleObj>
              </mc:Choice>
              <mc:Fallback>
                <p:oleObj name="Equation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2286000"/>
                        <a:ext cx="25130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1"/>
            <a:ext cx="4700246" cy="3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7049" y="4761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U(s’)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037" y="1251467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779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Chance node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67400" y="42672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7" imgW="2120760" imgH="342720" progId="Equation.3">
                  <p:embed/>
                </p:oleObj>
              </mc:Choice>
              <mc:Fallback>
                <p:oleObj name="Equation" r:id="rId7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36826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P(s’ | s,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43001"/>
            <a:ext cx="4724400" cy="4068763"/>
          </a:xfrm>
        </p:spPr>
        <p:txBody>
          <a:bodyPr/>
          <a:lstStyle/>
          <a:p>
            <a:r>
              <a:rPr lang="en-US" sz="2400" dirty="0"/>
              <a:t>If state s’ has utility U(s’), then what is the expected utility of taking action </a:t>
            </a:r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in state </a:t>
            </a: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do we choose the optimal action?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6400" y="5257801"/>
            <a:ext cx="8686800" cy="16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/>
              <a:t>What is the recursive expression for </a:t>
            </a:r>
            <a:r>
              <a:rPr lang="en-US" sz="2400" b="1" kern="0" dirty="0">
                <a:solidFill>
                  <a:srgbClr val="0000FF"/>
                </a:solidFill>
              </a:rPr>
              <a:t>U(s)</a:t>
            </a:r>
            <a:r>
              <a:rPr lang="en-US" sz="2400" kern="0" dirty="0"/>
              <a:t> in terms of the utilities of its successor states?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352800" y="6096000"/>
          <a:ext cx="544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9" imgW="2450880" imgH="342720" progId="Equation.3">
                  <p:embed/>
                </p:oleObj>
              </mc:Choice>
              <mc:Fallback>
                <p:oleObj name="Equation" r:id="rId9" imgW="245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0"/>
                        <a:ext cx="54467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Recursive relationship between the utilities of successive states: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7704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0991" y="5934670"/>
            <a:ext cx="2772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End up here with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algn="ctr"/>
            <a:r>
              <a:rPr lang="en-US" dirty="0"/>
              <a:t>Get utility </a:t>
            </a:r>
            <a:r>
              <a:rPr lang="en-US" dirty="0">
                <a:solidFill>
                  <a:srgbClr val="0000FF"/>
                </a:solidFill>
              </a:rPr>
              <a:t>U(s’)</a:t>
            </a:r>
          </a:p>
          <a:p>
            <a:pPr algn="ctr"/>
            <a:r>
              <a:rPr lang="en-US" dirty="0"/>
              <a:t>(discounted by </a:t>
            </a:r>
            <a:r>
              <a:rPr lang="en-US" dirty="0">
                <a:sym typeface="Symbol"/>
              </a:rPr>
              <a:t>)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555" y="2983468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Receive reward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2414" y="4202668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Choose optimal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3200401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590908" cy="5778356"/>
          </a:xfrm>
        </p:spPr>
        <p:txBody>
          <a:bodyPr>
            <a:normAutofit/>
          </a:bodyPr>
          <a:lstStyle/>
          <a:p>
            <a:r>
              <a:rPr lang="en-US" dirty="0"/>
              <a:t>Recursive relationship between the utilities of successive states: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 states, we get </a:t>
            </a:r>
            <a:r>
              <a:rPr lang="en-US" i="1" dirty="0"/>
              <a:t>N</a:t>
            </a:r>
            <a:r>
              <a:rPr lang="en-US" dirty="0"/>
              <a:t> equations in </a:t>
            </a:r>
            <a:r>
              <a:rPr lang="en-US" i="1" dirty="0"/>
              <a:t>N</a:t>
            </a:r>
            <a:r>
              <a:rPr lang="en-US" dirty="0"/>
              <a:t> unknowns</a:t>
            </a:r>
          </a:p>
          <a:p>
            <a:pPr lvl="1"/>
            <a:r>
              <a:rPr lang="en-US" dirty="0"/>
              <a:t>Solving them solves the MDP</a:t>
            </a:r>
          </a:p>
          <a:p>
            <a:pPr lvl="1"/>
            <a:r>
              <a:rPr lang="en-US" dirty="0"/>
              <a:t>Nonlinear equations -&gt; no closed-form solution, need to use an iterative solution method (is there a globally optimum solution?)</a:t>
            </a:r>
          </a:p>
          <a:p>
            <a:pPr lvl="1"/>
            <a:r>
              <a:rPr lang="en-US" dirty="0"/>
              <a:t>We could try to solve them through </a:t>
            </a:r>
            <a:r>
              <a:rPr lang="en-US" dirty="0" err="1"/>
              <a:t>expectiminimax</a:t>
            </a:r>
            <a:r>
              <a:rPr lang="en-US" dirty="0"/>
              <a:t> search, but that would run into trouble with infinite sequences</a:t>
            </a:r>
          </a:p>
          <a:p>
            <a:pPr lvl="1"/>
            <a:r>
              <a:rPr lang="en-US" dirty="0"/>
              <a:t>Instead, we solve them algebraically</a:t>
            </a:r>
          </a:p>
          <a:p>
            <a:pPr lvl="1"/>
            <a:r>
              <a:rPr lang="en-US" dirty="0"/>
              <a:t>Two methods: </a:t>
            </a:r>
            <a:r>
              <a:rPr lang="en-US" b="1" dirty="0"/>
              <a:t>value iteration </a:t>
            </a:r>
            <a:r>
              <a:rPr lang="en-US" dirty="0"/>
              <a:t>and </a:t>
            </a:r>
            <a:r>
              <a:rPr lang="en-US" b="1" dirty="0"/>
              <a:t>policy iteration</a:t>
            </a: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15846"/>
              </p:ext>
            </p:extLst>
          </p:nvPr>
        </p:nvGraphicFramePr>
        <p:xfrm>
          <a:off x="3200401" y="1822806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2387520" imgH="342720" progId="Equation.3">
                  <p:embed/>
                </p:oleObj>
              </mc:Choice>
              <mc:Fallback>
                <p:oleObj name="Equation" r:id="rId4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822806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5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dirty="0"/>
              <a:t>In HMMs, we see a sequence of observations and try to reason about the underlying state sequence</a:t>
            </a:r>
          </a:p>
          <a:p>
            <a:pPr lvl="1"/>
            <a:r>
              <a:rPr lang="en-US" dirty="0"/>
              <a:t>There are no actions involved</a:t>
            </a:r>
          </a:p>
          <a:p>
            <a:r>
              <a:rPr lang="en-US" dirty="0"/>
              <a:t>But what if we have to take an action at each step that, in turn, will affect the state of the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out with every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0</a:t>
            </a:r>
          </a:p>
          <a:p>
            <a:r>
              <a:rPr lang="en-US" dirty="0"/>
              <a:t>Iterate until convergence</a:t>
            </a:r>
          </a:p>
          <a:p>
            <a:pPr lvl="1"/>
            <a:r>
              <a:rPr lang="en-US" dirty="0"/>
              <a:t>During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iteration, update the utility of each state according to this rule: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In the limit of infinitely many iterations, guaranteed to find the correct utility values</a:t>
            </a:r>
          </a:p>
          <a:p>
            <a:pPr lvl="1"/>
            <a:r>
              <a:rPr lang="en-US" dirty="0"/>
              <a:t>Error decreases exponentially, so in practice, don’t need an infinite number of iterations…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098801" y="3810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4" imgW="2616120" imgH="342720" progId="Equation.3">
                  <p:embed/>
                </p:oleObj>
              </mc:Choice>
              <mc:Fallback>
                <p:oleObj name="Equation" r:id="rId4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810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1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84798"/>
            <a:ext cx="3962400" cy="33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effect does the update have?</a:t>
            </a:r>
          </a:p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352801" y="2286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2616120" imgH="342720" progId="Equation.3">
                  <p:embed/>
                </p:oleObj>
              </mc:Choice>
              <mc:Fallback>
                <p:oleObj name="Equation" r:id="rId5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2286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4090" y="6324600"/>
            <a:ext cx="21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Value iteration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1600200"/>
            <a:ext cx="3465499" cy="2514600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9600"/>
            <a:ext cx="2898074" cy="228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343400"/>
            <a:ext cx="2895599" cy="23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7479" y="4038600"/>
            <a:ext cx="2683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Utilities with discount factor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118337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policy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0"/>
            <a:ext cx="29622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89995" y="1371600"/>
            <a:ext cx="2575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(non-terminal R=-0.04)</a:t>
            </a:r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Start with some initial policy 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and alternate between the following steps:</a:t>
            </a:r>
            <a:endParaRPr lang="en-US" baseline="-25000" dirty="0">
              <a:sym typeface="Symbol"/>
            </a:endParaRPr>
          </a:p>
          <a:p>
            <a:pPr lvl="1"/>
            <a:r>
              <a:rPr lang="en-US" b="1" dirty="0">
                <a:sym typeface="Symbol"/>
              </a:rPr>
              <a:t>Policy evaluation:</a:t>
            </a:r>
            <a:r>
              <a:rPr lang="en-US" dirty="0">
                <a:sym typeface="Symbol"/>
              </a:rPr>
              <a:t> calculate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i="1" baseline="10000" dirty="0">
                <a:sym typeface="Symbol"/>
              </a:rPr>
              <a:t>i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>
                <a:sym typeface="Symbol"/>
              </a:rPr>
              <a:t>s</a:t>
            </a:r>
          </a:p>
          <a:p>
            <a:pPr lvl="1"/>
            <a:r>
              <a:rPr lang="en-US" b="1" dirty="0">
                <a:sym typeface="Symbol"/>
              </a:rPr>
              <a:t>Policy improvement: </a:t>
            </a:r>
            <a:r>
              <a:rPr lang="en-US" dirty="0">
                <a:sym typeface="Symbol"/>
              </a:rPr>
              <a:t>calculate a new policy </a:t>
            </a:r>
            <a:r>
              <a:rPr lang="en-US" i="1" baseline="-25000" dirty="0">
                <a:sym typeface="Symbol"/>
              </a:rPr>
              <a:t>i</a:t>
            </a:r>
            <a:r>
              <a:rPr lang="en-US" baseline="-25000" dirty="0">
                <a:sym typeface="Symbol"/>
              </a:rPr>
              <a:t>+1</a:t>
            </a:r>
            <a:r>
              <a:rPr lang="en-US" dirty="0">
                <a:sym typeface="Symbol"/>
              </a:rPr>
              <a:t> based on the updated utilities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Notice it’s kind of like hill-climbing in the N-queens problem.</a:t>
            </a:r>
          </a:p>
          <a:p>
            <a:pPr lvl="1"/>
            <a:r>
              <a:rPr lang="en-US" dirty="0">
                <a:sym typeface="Symbol"/>
              </a:rPr>
              <a:t>Policy evaluation: Find ways in which the current policy is suboptimal</a:t>
            </a:r>
          </a:p>
          <a:p>
            <a:pPr lvl="1"/>
            <a:r>
              <a:rPr lang="en-US" dirty="0">
                <a:sym typeface="Symbol"/>
              </a:rPr>
              <a:t>Policy improvement: Fix those problems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Unlike Value Iteration, this is guaranteed to converge in a finite number of steps, as long as the state space and action set are both finite.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Method 2, Step 1: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066801"/>
                <a:ext cx="8229600" cy="4754563"/>
              </a:xfrm>
            </p:spPr>
            <p:txBody>
              <a:bodyPr/>
              <a:lstStyle/>
              <a:p>
                <a:r>
                  <a:rPr lang="en-US" dirty="0"/>
                  <a:t>Given a fixed policy 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dirty="0"/>
                  <a:t>, </a:t>
                </a:r>
                <a:r>
                  <a:rPr lang="en-US" dirty="0">
                    <a:sym typeface="Symbol"/>
                  </a:rPr>
                  <a:t>calculate </a:t>
                </a:r>
                <a:r>
                  <a:rPr lang="en-US" i="1" dirty="0">
                    <a:sym typeface="Symbol"/>
                  </a:rPr>
                  <a:t>U</a:t>
                </a:r>
                <a:r>
                  <a:rPr lang="en-US" baseline="30000" dirty="0"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(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>
                    <a:sym typeface="Symbol"/>
                  </a:rPr>
                  <a:t>) for every state 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>
                    <a:sym typeface="Symbol"/>
                  </a:rPr>
                  <a:t>is fixed,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matrix, therefore we can solve a linear equation to get </a:t>
                </a:r>
                <a:r>
                  <a:rPr lang="en-US" i="1" dirty="0">
                    <a:sym typeface="Symbol"/>
                  </a:rPr>
                  <a:t>U</a:t>
                </a:r>
                <a:r>
                  <a:rPr lang="en-US" baseline="30000" dirty="0"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(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>
                    <a:sym typeface="Symbol"/>
                  </a:rPr>
                  <a:t>)!</a:t>
                </a:r>
              </a:p>
              <a:p>
                <a:r>
                  <a:rPr lang="en-US" dirty="0">
                    <a:sym typeface="Symbol"/>
                  </a:rPr>
                  <a:t>Why is this “Policy Evaluation” formula so much easier to solve than the original Bellman equation?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066801"/>
                <a:ext cx="8229600" cy="4754563"/>
              </a:xfrm>
              <a:blipFill rotWithShape="0">
                <a:blip r:embed="rId4"/>
                <a:stretch>
                  <a:fillRect l="-1333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43441"/>
              </p:ext>
            </p:extLst>
          </p:nvPr>
        </p:nvGraphicFramePr>
        <p:xfrm>
          <a:off x="2989204" y="5071156"/>
          <a:ext cx="6682454" cy="95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04" y="5071156"/>
                        <a:ext cx="6682454" cy="95977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40098"/>
              </p:ext>
            </p:extLst>
          </p:nvPr>
        </p:nvGraphicFramePr>
        <p:xfrm>
          <a:off x="2475788" y="1706367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7" imgW="2425680" imgH="342720" progId="Equation.3">
                  <p:embed/>
                </p:oleObj>
              </mc:Choice>
              <mc:Fallback>
                <p:oleObj name="Equation" r:id="rId7" imgW="2425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1706367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1529542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9227906" cy="827926"/>
          </a:xfrm>
        </p:spPr>
        <p:txBody>
          <a:bodyPr>
            <a:normAutofit/>
          </a:bodyPr>
          <a:lstStyle/>
          <a:p>
            <a:r>
              <a:rPr lang="en-US" dirty="0"/>
              <a:t>Method 2, Step 2: Policy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1"/>
            <a:ext cx="8229600" cy="4754563"/>
          </a:xfrm>
        </p:spPr>
        <p:txBody>
          <a:bodyPr/>
          <a:lstStyle/>
          <a:p>
            <a:r>
              <a:rPr lang="en-US" dirty="0"/>
              <a:t>Given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, find an improved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08304"/>
              </p:ext>
            </p:extLst>
          </p:nvPr>
        </p:nvGraphicFramePr>
        <p:xfrm>
          <a:off x="2836571" y="1819376"/>
          <a:ext cx="6825479" cy="101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2298600" imgH="342720" progId="Equation.3">
                  <p:embed/>
                </p:oleObj>
              </mc:Choice>
              <mc:Fallback>
                <p:oleObj name="Equation" r:id="rId4" imgW="2298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571" y="1819376"/>
                        <a:ext cx="6825479" cy="1018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27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0"/>
            <a:ext cx="10794476" cy="49584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MDP defined by states, actions, transition model, reward function</a:t>
            </a:r>
          </a:p>
          <a:p>
            <a:r>
              <a:rPr lang="en-US" dirty="0"/>
              <a:t>The “solution” to an MDP is the policy: what do you do when you’re in any given state</a:t>
            </a:r>
          </a:p>
          <a:p>
            <a:r>
              <a:rPr lang="en-US" dirty="0"/>
              <a:t>The Bellman equation tells the utility of any given state, and incidentally, also tells you the optimum policy.   The Bellman equation is N nonlinear equations in N unknowns (the policy), therefore it can’t be solved in closed form.</a:t>
            </a:r>
          </a:p>
          <a:p>
            <a:r>
              <a:rPr lang="en-US" dirty="0"/>
              <a:t>Value iteration: </a:t>
            </a:r>
          </a:p>
          <a:p>
            <a:pPr lvl="1"/>
            <a:r>
              <a:rPr lang="en-US" dirty="0"/>
              <a:t>At the beginning of the (i+1)’</a:t>
            </a:r>
            <a:r>
              <a:rPr lang="en-US" dirty="0" err="1"/>
              <a:t>st</a:t>
            </a:r>
            <a:r>
              <a:rPr lang="en-US" dirty="0"/>
              <a:t> iteration, each state’s value is based on looking ahead i steps in time</a:t>
            </a:r>
          </a:p>
          <a:p>
            <a:pPr lvl="1"/>
            <a:r>
              <a:rPr lang="en-US" dirty="0"/>
              <a:t>… so finding the best action = optimize based on (i+1)-step </a:t>
            </a:r>
            <a:r>
              <a:rPr lang="en-US" dirty="0" err="1"/>
              <a:t>lookahead</a:t>
            </a:r>
            <a:endParaRPr lang="en-US" dirty="0"/>
          </a:p>
          <a:p>
            <a:r>
              <a:rPr lang="en-US" dirty="0"/>
              <a:t>Policy iteration:</a:t>
            </a:r>
          </a:p>
          <a:p>
            <a:pPr lvl="1"/>
            <a:r>
              <a:rPr lang="en-US" dirty="0"/>
              <a:t>Find the utilities that result from the current policy,</a:t>
            </a:r>
          </a:p>
          <a:p>
            <a:pPr lvl="1"/>
            <a:r>
              <a:rPr lang="en-US" dirty="0"/>
              <a:t>Improve the current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/>
              <a:lstStyle/>
              <a:p>
                <a:r>
                  <a:rPr lang="en-US" sz="2400" dirty="0"/>
                  <a:t>Components that define the MDP.  Depending on the problem statement, you either know these, or you learn them from data:</a:t>
                </a:r>
              </a:p>
              <a:p>
                <a:pPr lvl="1"/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, beginning with initial state</a:t>
                </a:r>
                <a:r>
                  <a:rPr lang="en-US" dirty="0">
                    <a:solidFill>
                      <a:srgbClr val="0000FF"/>
                    </a:solidFill>
                  </a:rPr>
                  <a:t> s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  <a:p>
                <a:pPr lvl="1"/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  <a:p>
                <a:pPr lvl="2"/>
                <a:r>
                  <a:rPr lang="en-US" dirty="0"/>
                  <a:t>Each state </a:t>
                </a:r>
                <a:r>
                  <a:rPr lang="en-US" dirty="0">
                    <a:solidFill>
                      <a:srgbClr val="0000FF"/>
                    </a:solidFill>
                  </a:rPr>
                  <a:t>s </a:t>
                </a:r>
                <a:r>
                  <a:rPr lang="en-US" dirty="0"/>
                  <a:t>has actions </a:t>
                </a:r>
                <a:r>
                  <a:rPr lang="en-US" dirty="0">
                    <a:solidFill>
                      <a:srgbClr val="0000FF"/>
                    </a:solidFill>
                  </a:rPr>
                  <a:t>A(s) </a:t>
                </a:r>
                <a:r>
                  <a:rPr lang="en-US" dirty="0"/>
                  <a:t>available from it</a:t>
                </a:r>
              </a:p>
              <a:p>
                <a:pPr lvl="1"/>
                <a:r>
                  <a:rPr lang="en-US" b="1" dirty="0"/>
                  <a:t>Transition model </a:t>
                </a:r>
                <a:r>
                  <a:rPr lang="en-US" dirty="0">
                    <a:solidFill>
                      <a:srgbClr val="0000FF"/>
                    </a:solidFill>
                  </a:rPr>
                  <a:t>P(s’ | s, a)</a:t>
                </a:r>
              </a:p>
              <a:p>
                <a:pPr lvl="2"/>
                <a:r>
                  <a:rPr lang="en-US" i="1" dirty="0"/>
                  <a:t>Markov assumption</a:t>
                </a:r>
                <a:r>
                  <a:rPr lang="en-US" dirty="0"/>
                  <a:t>: the probability of going to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r>
                  <a:rPr lang="en-US" dirty="0"/>
                  <a:t> from</a:t>
                </a:r>
                <a:r>
                  <a:rPr lang="en-US" dirty="0">
                    <a:solidFill>
                      <a:srgbClr val="0000FF"/>
                    </a:solidFill>
                  </a:rPr>
                  <a:t> s </a:t>
                </a:r>
                <a:r>
                  <a:rPr lang="en-US" dirty="0"/>
                  <a:t>depends only on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and not on any other past actions or states</a:t>
                </a:r>
              </a:p>
              <a:p>
                <a:pPr lvl="1"/>
                <a:r>
                  <a:rPr lang="en-US" b="1" dirty="0"/>
                  <a:t>Reward function</a:t>
                </a:r>
                <a:r>
                  <a:rPr lang="en-US" dirty="0">
                    <a:solidFill>
                      <a:srgbClr val="FF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R(s)</a:t>
                </a:r>
              </a:p>
              <a:p>
                <a:r>
                  <a:rPr lang="en-US" sz="2400" b="1" dirty="0"/>
                  <a:t>Policy – the “solution” to the MDP: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A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s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000" dirty="0"/>
                  <a:t>: the action that an agent takes in any given state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 rotWithShape="0">
                <a:blip r:embed="rId3"/>
                <a:stretch>
                  <a:fillRect l="-982"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1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will look at how to “solve” MDPs, or find the optimal policy when the transition model and the reward function are known</a:t>
            </a:r>
          </a:p>
          <a:p>
            <a:r>
              <a:rPr lang="en-US" dirty="0"/>
              <a:t>Second, we will consider </a:t>
            </a:r>
            <a:r>
              <a:rPr lang="en-US" b="1" dirty="0"/>
              <a:t>reinforcement learning</a:t>
            </a:r>
            <a:r>
              <a:rPr lang="en-US" dirty="0"/>
              <a:t>, where we don’t know the rules of the environment or the consequences of our actions</a:t>
            </a:r>
          </a:p>
        </p:txBody>
      </p:sp>
    </p:spTree>
    <p:extLst>
      <p:ext uri="{BB962C8B-B14F-4D97-AF65-F5344CB8AC3E}">
        <p14:creationId xmlns:p14="http://schemas.microsoft.com/office/powerpoint/2010/main" val="295353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A series of questions with increasing level of difficulty and increasing payoff</a:t>
            </a:r>
          </a:p>
          <a:p>
            <a:r>
              <a:rPr lang="en-US" dirty="0"/>
              <a:t>Decision: at each step, take your earnings and quit, or go for the next question</a:t>
            </a:r>
          </a:p>
          <a:p>
            <a:pPr lvl="1"/>
            <a:r>
              <a:rPr lang="en-US" dirty="0"/>
              <a:t>If you answer wrong, you lose everything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8424A-E52B-CD4C-BB4E-4748C477F713}"/>
              </a:ext>
            </a:extLst>
          </p:cNvPr>
          <p:cNvSpPr txBox="1"/>
          <p:nvPr/>
        </p:nvSpPr>
        <p:spPr>
          <a:xfrm>
            <a:off x="9994670" y="46883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12C038-8929-8645-9ACF-9BA11546577F}"/>
              </a:ext>
            </a:extLst>
          </p:cNvPr>
          <p:cNvSpPr txBox="1"/>
          <p:nvPr/>
        </p:nvSpPr>
        <p:spPr>
          <a:xfrm>
            <a:off x="9465428" y="510678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FB3E09-AB4C-BE41-BA4C-B882795AB97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4C1C8-57E7-E742-9559-659094B747FC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FEF477-B5D2-C048-AEA4-1BADE614993A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D831B3-068B-2B44-B98C-8D9EE6F4527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81945B-5CC7-EA48-A636-C1F2418A1875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0C717E-7C0C-CA4C-98D5-5F2EEF08BB53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</p:spTree>
    <p:extLst>
      <p:ext uri="{BB962C8B-B14F-4D97-AF65-F5344CB8AC3E}">
        <p14:creationId xmlns:p14="http://schemas.microsoft.com/office/powerpoint/2010/main" val="289935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sz="2400" dirty="0"/>
              <a:t>Consider $50,000 question</a:t>
            </a:r>
          </a:p>
          <a:p>
            <a:pPr lvl="1"/>
            <a:r>
              <a:rPr lang="en-US" dirty="0"/>
              <a:t>Probability of guessing correctly: 1/10</a:t>
            </a:r>
          </a:p>
          <a:p>
            <a:pPr lvl="1"/>
            <a:r>
              <a:rPr lang="en-US" dirty="0"/>
              <a:t>Quit or go for the question?</a:t>
            </a:r>
          </a:p>
          <a:p>
            <a:r>
              <a:rPr lang="en-US" sz="2400" dirty="0"/>
              <a:t>What is the expected payoff for continuing?</a:t>
            </a:r>
          </a:p>
          <a:p>
            <a:pPr lvl="1">
              <a:buNone/>
            </a:pPr>
            <a:r>
              <a:rPr lang="en-US" dirty="0"/>
              <a:t>0.1 * 61,100 + 0.9 * 0 = 6,110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What is the optimal decision?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3063B1-547E-6542-BBC4-F9269A6541DF}"/>
              </a:ext>
            </a:extLst>
          </p:cNvPr>
          <p:cNvCxnSpPr/>
          <p:nvPr/>
        </p:nvCxnSpPr>
        <p:spPr>
          <a:xfrm rot="5400000">
            <a:off x="9062356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C02A795-CA50-D84B-97B7-C6792A8DBF8A}"/>
              </a:ext>
            </a:extLst>
          </p:cNvPr>
          <p:cNvSpPr txBox="1"/>
          <p:nvPr/>
        </p:nvSpPr>
        <p:spPr>
          <a:xfrm>
            <a:off x="9950332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68EF86-6E21-1542-9DE9-B8976B693C11}"/>
              </a:ext>
            </a:extLst>
          </p:cNvPr>
          <p:cNvSpPr txBox="1"/>
          <p:nvPr/>
        </p:nvSpPr>
        <p:spPr>
          <a:xfrm>
            <a:off x="9421090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5FFD53-3334-BB4A-9277-039B81488A04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DC2D6C-5D31-014C-A7D7-B24E0E7C1AF3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2F4FF-B765-3F4F-B7BD-A2AF5BC1F272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D7EEC4-D894-D34C-971A-715DF99D79FE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A92A074-2E12-A545-AD6F-BC2F5D3E83CC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498E3A-4678-B34D-A07C-B1874C678AF5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542B62-FF6A-D743-ADA1-A76843E6F73F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A1FF09-F138-0F42-A12B-0E578BCE0D3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279C5C-CFB3-114D-9DFA-4C657D2829A9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4954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2743201"/>
          </a:xfrm>
        </p:spPr>
        <p:txBody>
          <a:bodyPr/>
          <a:lstStyle/>
          <a:p>
            <a:r>
              <a:rPr lang="en-US" sz="2400" dirty="0"/>
              <a:t>What should we do in Q3?</a:t>
            </a:r>
          </a:p>
          <a:p>
            <a:pPr lvl="1"/>
            <a:r>
              <a:rPr lang="en-US" sz="2000" dirty="0"/>
              <a:t>Payoff for quitting: $1,100</a:t>
            </a:r>
          </a:p>
          <a:p>
            <a:pPr lvl="1"/>
            <a:r>
              <a:rPr lang="en-US" sz="2000" dirty="0"/>
              <a:t>Payoff for continuing: 0.5 * $11,100 = $5,550</a:t>
            </a:r>
          </a:p>
          <a:p>
            <a:r>
              <a:rPr lang="en-US" sz="2400" dirty="0"/>
              <a:t>What about Q2?</a:t>
            </a:r>
          </a:p>
          <a:p>
            <a:pPr lvl="1"/>
            <a:r>
              <a:rPr lang="en-US" sz="2000" dirty="0"/>
              <a:t>$100 for quitting vs. $4,162 for continuing</a:t>
            </a:r>
          </a:p>
          <a:p>
            <a:r>
              <a:rPr lang="en-US" sz="2400" dirty="0"/>
              <a:t>What about Q1?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29600" y="3502224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$11,100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$5,550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62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$4,162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$3,746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FD1DB0-9241-DC4E-ABA2-78D75A588E4C}"/>
              </a:ext>
            </a:extLst>
          </p:cNvPr>
          <p:cNvCxnSpPr/>
          <p:nvPr/>
        </p:nvCxnSpPr>
        <p:spPr>
          <a:xfrm rot="5400000">
            <a:off x="9062363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50487C-A1F2-DC45-B200-09F82B7D5CD4}"/>
              </a:ext>
            </a:extLst>
          </p:cNvPr>
          <p:cNvSpPr txBox="1"/>
          <p:nvPr/>
        </p:nvSpPr>
        <p:spPr>
          <a:xfrm>
            <a:off x="9950339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C8633-CB82-0844-BFBE-E76A8A3511EF}"/>
              </a:ext>
            </a:extLst>
          </p:cNvPr>
          <p:cNvSpPr txBox="1"/>
          <p:nvPr/>
        </p:nvSpPr>
        <p:spPr>
          <a:xfrm>
            <a:off x="9421097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26C252-446F-2148-AC30-BF90D3C914E9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001C21C-6532-9C43-9ECD-0E9BD4DC3ED2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B46A00-9793-7446-9F9D-BA8F7BDAEE78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075454-C1EC-2E4C-86F9-FE89EED1B420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F793F2-B6E0-4C42-A40E-2790CCFAE874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DD6B8-4E41-1844-8B2D-13C97569706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4AFAD1D-718E-B34D-96FB-01D6C83078E9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9B718F-9ADB-224B-986D-82B9A3EB2C40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007009-606B-A145-8F88-55F3B84AD7D7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79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2" y="1524000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1215776"/>
            <a:ext cx="6014714" cy="41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0" y="502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301376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5888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1794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279372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Policy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1489</Words>
  <Application>Microsoft Macintosh PowerPoint</Application>
  <PresentationFormat>Widescreen</PresentationFormat>
  <Paragraphs>296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CS440/ECE448 Lecture 20: Markov Decision Processes</vt:lpstr>
      <vt:lpstr>Markov Decision Processes</vt:lpstr>
      <vt:lpstr>Markov Decision Processes</vt:lpstr>
      <vt:lpstr>Overview</vt:lpstr>
      <vt:lpstr>Game show</vt:lpstr>
      <vt:lpstr>Game show</vt:lpstr>
      <vt:lpstr>Game show</vt:lpstr>
      <vt:lpstr>Grid world</vt:lpstr>
      <vt:lpstr>Goal: Policy</vt:lpstr>
      <vt:lpstr>Grid world</vt:lpstr>
      <vt:lpstr>Grid world</vt:lpstr>
      <vt:lpstr>Grid world</vt:lpstr>
      <vt:lpstr>Solving MDPs</vt:lpstr>
      <vt:lpstr>Maximizing expected utility</vt:lpstr>
      <vt:lpstr>Utilities of state sequences</vt:lpstr>
      <vt:lpstr>Utilities of states</vt:lpstr>
      <vt:lpstr>Finding the utilities of states</vt:lpstr>
      <vt:lpstr>The Bellman equation</vt:lpstr>
      <vt:lpstr>The Bellman equation</vt:lpstr>
      <vt:lpstr>Method 1: Value iteration</vt:lpstr>
      <vt:lpstr>Value iteration</vt:lpstr>
      <vt:lpstr>Value iteration</vt:lpstr>
      <vt:lpstr>Method 2: Policy iteration</vt:lpstr>
      <vt:lpstr>Method 2, Step 1: Policy evaluation</vt:lpstr>
      <vt:lpstr>Method 2, Step 2: Policy improvement</vt:lpstr>
      <vt:lpstr>Summary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25: Markov Decision Processes</dc:title>
  <dc:creator>Mark Hasegawa-Johnson</dc:creator>
  <cp:lastModifiedBy>Hasegawa-Johnson, Mark Allan</cp:lastModifiedBy>
  <cp:revision>11</cp:revision>
  <cp:lastPrinted>2018-04-03T19:37:03Z</cp:lastPrinted>
  <dcterms:created xsi:type="dcterms:W3CDTF">2017-11-28T03:25:28Z</dcterms:created>
  <dcterms:modified xsi:type="dcterms:W3CDTF">2018-04-10T03:13:13Z</dcterms:modified>
</cp:coreProperties>
</file>