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1" r:id="rId3"/>
    <p:sldId id="312" r:id="rId4"/>
    <p:sldId id="313" r:id="rId5"/>
    <p:sldId id="314" r:id="rId6"/>
    <p:sldId id="287" r:id="rId7"/>
    <p:sldId id="288" r:id="rId8"/>
    <p:sldId id="319" r:id="rId9"/>
    <p:sldId id="290" r:id="rId10"/>
    <p:sldId id="291" r:id="rId11"/>
    <p:sldId id="292" r:id="rId12"/>
    <p:sldId id="293" r:id="rId13"/>
    <p:sldId id="294" r:id="rId14"/>
    <p:sldId id="318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6" r:id="rId30"/>
    <p:sldId id="315" r:id="rId31"/>
    <p:sldId id="271" r:id="rId32"/>
    <p:sldId id="272" r:id="rId33"/>
    <p:sldId id="286" r:id="rId34"/>
    <p:sldId id="310" r:id="rId35"/>
    <p:sldId id="317" r:id="rId36"/>
    <p:sldId id="275" r:id="rId37"/>
    <p:sldId id="276" r:id="rId38"/>
    <p:sldId id="277" r:id="rId39"/>
    <p:sldId id="278" r:id="rId40"/>
    <p:sldId id="279" r:id="rId41"/>
    <p:sldId id="28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B3DD2-61C0-4361-B384-E39ED315966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CB19-055B-43EC-A681-FE98791A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Roughly speaking, alternate between</a:t>
            </a:r>
            <a:r>
              <a:rPr lang="en-US" baseline="0" dirty="0"/>
              <a:t> doing inference on the missing data (“filling in” the missing data) and re-estimating the parameters of the model given the estimated </a:t>
            </a:r>
            <a:r>
              <a:rPr lang="en-US" baseline="0"/>
              <a:t>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Roughly speaking, alternate between</a:t>
            </a:r>
            <a:r>
              <a:rPr lang="en-US" baseline="0" dirty="0"/>
              <a:t> doing inference on the missing data (“filling in” the missing data) and re-estimating the parameters of the model given the estimated </a:t>
            </a:r>
            <a:r>
              <a:rPr lang="en-US" baseline="0"/>
              <a:t>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64B22E-B456-4BB1-9503-CB4F643AF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C977C4-2E03-4FDB-95B8-A09C6CB9F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7536F3-C812-4FBF-8DA8-812343A2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2ADCD5-4AF6-4803-9505-406BC0D1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A13605-2B88-442D-AF4A-AD537A5A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E8AF6-C392-43B1-BF06-0C1AAAA4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B42E92-C115-4312-8CB0-066BA924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2A1D43-67F8-4E5F-950C-91BB487C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5D4800-5472-4430-87D1-96FBF3F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643EC3-CA8D-4B19-923F-D25741D9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0A536A-27CA-4C5D-968E-A0CD80B61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D4B90C-D241-4A7A-A3B8-B389F7C4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E20C97-68F7-453E-8BDB-10FD5EFF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20CF0A-9E3E-4426-A219-9059EA9B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496759-3847-48E9-961A-52D1FE60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4FFEB-0536-4017-99D5-F3F10B0C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A32627-3F75-49F3-804E-FC22BFC6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159A97-940C-44F3-BEEC-5DD690E1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4BF1F-7BDE-4D7A-A5EA-83E3E71F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CF426B-DAC0-491C-B63A-49D9DEE8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5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FB61A-F884-4ABC-8CD2-4572AB31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31433-CD9B-4704-8927-1A243C13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D6896C-C8E2-4A70-B4E0-331F1FFB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C9C2F2-B4FD-4863-B002-7749787F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320BBB-909D-4C5D-A76A-BFDB9EB9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C18A7-1D8A-4379-BB0A-98806D97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CC955-C554-4749-B79F-6422354E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EFC9D6-1388-4D80-A5BB-AEEAA8A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1EF11F-55DB-4390-BF25-0ECB3E99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4F5D29-320E-4240-99B1-71A22130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94C5CC-561A-4F17-81D5-0D7680BB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6FD75-106B-4531-B472-098DFC34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E9B998-4F65-4CCC-B79B-14C7B71FD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856521-1513-4A84-916B-F24C9653E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0A9D7D-3BD3-41E6-8E42-CD914380C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8CD961-817D-40F7-B2E3-C7E9BA4E0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DEB1A14-D3C9-4C18-B314-AB7FDDA9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4A086F-D957-4967-BF49-83B20F6E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CF2DE1-8A6D-4549-9F8A-C1EDF39A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B14B42-12ED-4908-AA67-A818DC22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75C218-3F1D-4D43-BC2D-D36E26BD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913796-F094-491F-9B22-016456CC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7C3EFF-0591-467E-8F8F-3A2929F2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114BCF-DD91-42E3-997E-91CC4EAD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7493929-F1A0-4961-B3FB-6B00A39B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2E78A6-1E64-4C06-9AF7-658199B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DEFBBE-F532-4CD9-AD2C-53AAF989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E13955-1921-4A9E-A86F-6FCDE680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430169-E09F-4F08-BED7-B29A4FF2C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251ADA-70CA-4DFF-934D-5985D094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307697-A1F7-4DA6-B644-F894FD23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ADD7F0-9729-4350-993A-0BE28495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B2EDEA-C9CD-42B3-9DFD-AFF3E758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AFC7ABC-63F6-4369-A709-366C7A1DE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604E12-68F1-453D-BEB7-5A9A1566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64F778-8420-4B6A-A900-1711274C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E12A73-8B92-4D40-AF90-8ED019CA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CE00EC-2EC8-4FB3-BC7E-93C80843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BDFC88-92A9-40B4-952C-194F918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0F270B-1E66-47CE-A1E8-53A422C51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DF16BA-1231-484D-A19B-18D64307B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8187-88A6-4E77-8070-06BC54FF7F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136212-1758-42D2-A967-B587AA44C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C4FD76-DD7E-48B0-B942-BD8D4BBD3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2F5DA3-13AA-4C1B-9203-19BDD91B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971"/>
            <a:ext cx="9144000" cy="1512682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Lecture </a:t>
            </a:r>
            <a:r>
              <a:rPr lang="en-US" dirty="0" smtClean="0"/>
              <a:t>18: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Bayes Net </a:t>
            </a: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F8C198-22CB-42E4-9B23-AD7A29C89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89" y="1625748"/>
            <a:ext cx="5338916" cy="773317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Mark Hasegawa-Johnson, 3/2018</a:t>
            </a:r>
          </a:p>
          <a:p>
            <a:pPr algn="l"/>
            <a:r>
              <a:rPr lang="en-US" sz="2000" dirty="0" smtClean="0"/>
              <a:t>Including slides </a:t>
            </a:r>
            <a:r>
              <a:rPr lang="en-US" sz="2000" dirty="0"/>
              <a:t>by Svetlana Lazebnik, </a:t>
            </a:r>
            <a:r>
              <a:rPr lang="en-US" sz="2000" dirty="0" smtClean="0"/>
              <a:t>11/2016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77" y="1669948"/>
            <a:ext cx="3714750" cy="4933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57" y="2756493"/>
            <a:ext cx="6413899" cy="353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5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0342" cy="1325563"/>
          </a:xfrm>
        </p:spPr>
        <p:txBody>
          <a:bodyPr/>
          <a:lstStyle/>
          <a:p>
            <a:r>
              <a:rPr lang="en-US" dirty="0" smtClean="0"/>
              <a:t>The Sum-Product Algorithm (Belief Propagation)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161" y="1825625"/>
            <a:ext cx="6732639" cy="4351338"/>
          </a:xfrm>
        </p:spPr>
        <p:txBody>
          <a:bodyPr/>
          <a:lstStyle/>
          <a:p>
            <a:r>
              <a:rPr lang="en-US" dirty="0" smtClean="0"/>
              <a:t>Find the only undirected path from the evidence variable to the query variable (EDBFG)</a:t>
            </a:r>
          </a:p>
          <a:p>
            <a:r>
              <a:rPr lang="en-US" dirty="0" smtClean="0"/>
              <a:t>Find the directed root of this path P(F)</a:t>
            </a:r>
          </a:p>
          <a:p>
            <a:r>
              <a:rPr lang="en-US" dirty="0" smtClean="0"/>
              <a:t>Find the joint probability of root and evidence: P(F,E=1)</a:t>
            </a:r>
          </a:p>
          <a:p>
            <a:r>
              <a:rPr lang="en-US" dirty="0" smtClean="0"/>
              <a:t>Find the joint probability of query and evidence: P(H,E=1)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Sum-Product Algorithm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Starting with the root P(F), we find P(F,E) by alternating product steps and sum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Product: P(B,D,F)=P(F)P(B|F)P(D|B)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Product: P(D,E,F)=P(D,F)P(E|D)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 rotWithShape="0">
                <a:blip r:embed="rId3"/>
                <a:stretch>
                  <a:fillRect l="-190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970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Sum-Product Algorithm (Belief Propagation)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Sum-Product Algorithm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Starting with the root P(E,F), we find P(E,H) by alternating product steps and sum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Product: P(E,F,G)=P(E,F)P(G|F)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Product: P(E,G,I)=P(E,G)P(I|G)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</a:t>
                </a:r>
                <a:r>
                  <a:rPr lang="en-US" dirty="0" smtClean="0"/>
                  <a:t>P(E,H,I)=P(E,I)P(I|G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 rotWithShape="0">
                <a:blip r:embed="rId3"/>
                <a:stretch>
                  <a:fillRect l="-190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970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Sum-Product Algorithm (Belief Propagation)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r>
                  <a:rPr lang="en-US" dirty="0" smtClean="0"/>
                  <a:t>Each product step generates a table with 3 variables</a:t>
                </a:r>
              </a:p>
              <a:p>
                <a:r>
                  <a:rPr lang="en-US" dirty="0" smtClean="0"/>
                  <a:t>Each sum step reduces that to a table with 2 variables</a:t>
                </a:r>
              </a:p>
              <a:p>
                <a:r>
                  <a:rPr lang="en-US" dirty="0" smtClean="0"/>
                  <a:t>If each variable has K values, and if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variables on the path from evidence to query, then time complexity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 rotWithShape="0">
                <a:blip r:embed="rId3"/>
                <a:stretch>
                  <a:fillRect l="-1629" t="-2241" r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970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Time Complexity of Belief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of Bayes Net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en-US" sz="3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Polytrees: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the junction tree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tx1"/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for M&lt;N</a:t>
                </a:r>
              </a:p>
              <a:p>
                <a:r>
                  <a:rPr lang="en-US" sz="3200" dirty="0" smtClean="0"/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 smtClean="0"/>
              </a:p>
              <a:p>
                <a:pPr lvl="2"/>
                <a:r>
                  <a:rPr lang="en-US" sz="3200" dirty="0" smtClean="0"/>
                  <a:t>The SAT problem is a Bayes net</a:t>
                </a:r>
                <a:r>
                  <a:rPr lang="en-US" sz="3200" dirty="0" smtClean="0"/>
                  <a:t>!</a:t>
                </a:r>
              </a:p>
              <a:p>
                <a:r>
                  <a:rPr lang="en-US" sz="3200" dirty="0" smtClean="0"/>
                  <a:t>Parameter Learning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Junction Tree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Moralize the graph (identify each variable’s Markov blanket)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Triangulate the graph (eliminate undirected cycles)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Create the junction </a:t>
            </a:r>
            <a:r>
              <a:rPr lang="en-US" dirty="0" smtClean="0"/>
              <a:t>tree (form cliques)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Run the sum-product algorithm on the junction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2.a. Markov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Suppose there is a Bayes net with variables A,B,C,D,E,F,G,H</a:t>
            </a:r>
          </a:p>
          <a:p>
            <a:r>
              <a:rPr lang="en-US" dirty="0" smtClean="0"/>
              <a:t>The “Markov blanket” of variable F is D,E,G if</a:t>
            </a:r>
          </a:p>
          <a:p>
            <a:pPr marL="0" indent="0" algn="ctr">
              <a:buNone/>
            </a:pPr>
            <a:r>
              <a:rPr lang="en-US" dirty="0" smtClean="0"/>
              <a:t>P(F|A,B,C,D,E,G,H) </a:t>
            </a:r>
          </a:p>
          <a:p>
            <a:pPr marL="0" indent="0" algn="ctr">
              <a:buNone/>
            </a:pPr>
            <a:r>
              <a:rPr lang="en-US" dirty="0" smtClean="0"/>
              <a:t>= P(F|D,E,G)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2394744"/>
            <a:ext cx="4191000" cy="3213100"/>
          </a:xfrm>
        </p:spPr>
      </p:pic>
    </p:spTree>
    <p:extLst>
      <p:ext uri="{BB962C8B-B14F-4D97-AF65-F5344CB8AC3E}">
        <p14:creationId xmlns:p14="http://schemas.microsoft.com/office/powerpoint/2010/main" val="42504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2.a. Markov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Suppose there is a Bayes net with variables A,B,C,D,E,F,G,H</a:t>
            </a:r>
          </a:p>
          <a:p>
            <a:r>
              <a:rPr lang="en-US" dirty="0" smtClean="0"/>
              <a:t>The “Markov blanket” of variable F is D,E,G if</a:t>
            </a:r>
          </a:p>
          <a:p>
            <a:pPr marL="0" indent="0" algn="ctr">
              <a:buNone/>
            </a:pPr>
            <a:r>
              <a:rPr lang="en-US" dirty="0" smtClean="0"/>
              <a:t>P(F|A,B,C,D,E,G,H) </a:t>
            </a:r>
          </a:p>
          <a:p>
            <a:pPr marL="0" indent="0" algn="ctr">
              <a:buNone/>
            </a:pPr>
            <a:r>
              <a:rPr lang="en-US" dirty="0" smtClean="0"/>
              <a:t>= P(F|D,E,G)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9763873" y="3813307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</a:t>
            </a:r>
            <a:endParaRPr lang="en-US" sz="4400" dirty="0"/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60227"/>
            <a:ext cx="334943" cy="4344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2.a. Markov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351338"/>
          </a:xfrm>
        </p:spPr>
        <p:txBody>
          <a:bodyPr/>
          <a:lstStyle/>
          <a:p>
            <a:r>
              <a:rPr lang="en-US" dirty="0" smtClean="0"/>
              <a:t>The “Markov blanket” of variable F is D,E,G if</a:t>
            </a:r>
          </a:p>
          <a:p>
            <a:pPr marL="0" indent="0" algn="ctr">
              <a:buNone/>
            </a:pPr>
            <a:r>
              <a:rPr lang="en-US" dirty="0" smtClean="0"/>
              <a:t>P(F|A,B,C,D,E,G,H) </a:t>
            </a:r>
          </a:p>
          <a:p>
            <a:pPr marL="0" indent="0" algn="ctr">
              <a:buNone/>
            </a:pPr>
            <a:r>
              <a:rPr lang="en-US" dirty="0" smtClean="0"/>
              <a:t>= P(F|D,E,G)</a:t>
            </a:r>
          </a:p>
          <a:p>
            <a:r>
              <a:rPr lang="en-US" dirty="0" smtClean="0"/>
              <a:t>How can we prove that?</a:t>
            </a:r>
          </a:p>
          <a:p>
            <a:r>
              <a:rPr lang="en-US" dirty="0" smtClean="0"/>
              <a:t>P(A,…,H) = P(A)P(B|A) …</a:t>
            </a:r>
          </a:p>
          <a:p>
            <a:r>
              <a:rPr lang="en-US" dirty="0" smtClean="0"/>
              <a:t>Which of those terms include F?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9763873" y="3813307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</a:t>
            </a:r>
            <a:endParaRPr lang="en-US" sz="4400" dirty="0"/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60227"/>
            <a:ext cx="334943" cy="4344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2.a. Markov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351338"/>
          </a:xfrm>
        </p:spPr>
        <p:txBody>
          <a:bodyPr/>
          <a:lstStyle/>
          <a:p>
            <a:r>
              <a:rPr lang="en-US" dirty="0" smtClean="0"/>
              <a:t>Which of those terms include F?</a:t>
            </a:r>
          </a:p>
          <a:p>
            <a:r>
              <a:rPr lang="en-US" dirty="0" smtClean="0"/>
              <a:t>Only these two:</a:t>
            </a:r>
          </a:p>
          <a:p>
            <a:pPr marL="0" indent="0" algn="ctr">
              <a:buNone/>
            </a:pPr>
            <a:r>
              <a:rPr lang="en-US" dirty="0" smtClean="0"/>
              <a:t>P(F|D)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pPr marL="0" indent="0" algn="ctr">
              <a:buNone/>
            </a:pPr>
            <a:r>
              <a:rPr lang="en-US" dirty="0" smtClean="0"/>
              <a:t>P(G|E,F)</a:t>
            </a:r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9763873" y="3813307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</a:t>
            </a:r>
            <a:endParaRPr lang="en-US" sz="4400" dirty="0"/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60227"/>
            <a:ext cx="334943" cy="4344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Bayes Network Inference &amp; Learning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Bayes net is a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memory-efficient model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of dependencies among: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Query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variables: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Evidence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observed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 variables and their values: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Unobserved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variables: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: answer questions about the query variables given the evidence variables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This can be done using the posterior distribution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)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The posterior can be derived from the full joint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How do we make this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computationally efficient?</a:t>
            </a:r>
          </a:p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Learning problem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: given some training examples, how do we learn the parameters of the model?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Parameters = p(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variable|parents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), for each variable in the net</a:t>
            </a:r>
          </a:p>
        </p:txBody>
      </p:sp>
    </p:spTree>
    <p:extLst>
      <p:ext uri="{BB962C8B-B14F-4D97-AF65-F5344CB8AC3E}">
        <p14:creationId xmlns:p14="http://schemas.microsoft.com/office/powerpoint/2010/main" val="1237020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2.a. Markov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Markov Blanket of variable F includes only its immediate family members: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Its parent, D</a:t>
            </a:r>
          </a:p>
          <a:p>
            <a:r>
              <a:rPr lang="en-US" dirty="0" smtClean="0"/>
              <a:t>Its child, G</a:t>
            </a:r>
          </a:p>
          <a:p>
            <a:r>
              <a:rPr lang="en-US" dirty="0" smtClean="0"/>
              <a:t>The other parent of its child, 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Because </a:t>
            </a:r>
            <a:r>
              <a:rPr lang="en-US" dirty="0"/>
              <a:t>P(F|A,B,C,D,E,G,H) </a:t>
            </a:r>
          </a:p>
          <a:p>
            <a:pPr marL="0" indent="0" algn="ctr">
              <a:buNone/>
            </a:pPr>
            <a:r>
              <a:rPr lang="en-US" dirty="0"/>
              <a:t>= P(F|D,E,G)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9763873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</a:t>
            </a:r>
            <a:endParaRPr lang="en-US" sz="4400" dirty="0"/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3739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8418098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7" y="2828078"/>
            <a:ext cx="1999653" cy="1533067"/>
          </a:xfrm>
        </p:spPr>
      </p:pic>
    </p:spTree>
    <p:extLst>
      <p:ext uri="{BB962C8B-B14F-4D97-AF65-F5344CB8AC3E}">
        <p14:creationId xmlns:p14="http://schemas.microsoft.com/office/powerpoint/2010/main" val="30429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2.a. </a:t>
            </a:r>
            <a:r>
              <a:rPr lang="en-US" dirty="0" smtClean="0"/>
              <a:t>Moralization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“Moralization” =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two variables have a child together, force them to get married.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rid of the arrows (not necessary any more).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Result: Markov blanket = the set of variables to which a variable is connected.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9763873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</a:t>
            </a:r>
            <a:endParaRPr lang="en-US" sz="4400" dirty="0"/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3739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8418098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2.b. 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31612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Triangulation = draw edges so that there is no unbroken cycle of length &gt; 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usually many different ways to do this.</a:t>
            </a:r>
            <a:r>
              <a:rPr lang="en-US" dirty="0" smtClean="0"/>
              <a:t> </a:t>
            </a:r>
            <a:r>
              <a:rPr lang="en-US" dirty="0" smtClean="0"/>
              <a:t> For example, here’s one:</a:t>
            </a:r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9747953" y="247355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9763873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</a:t>
            </a:r>
            <a:endParaRPr lang="en-US" sz="4400" dirty="0"/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48621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8418098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5"/>
            <a:endCxn id="11" idx="1"/>
          </p:cNvCxnSpPr>
          <p:nvPr/>
        </p:nvCxnSpPr>
        <p:spPr>
          <a:xfrm>
            <a:off x="8284795" y="3204550"/>
            <a:ext cx="1610109" cy="72326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9" idx="2"/>
          </p:cNvCxnSpPr>
          <p:nvPr/>
        </p:nvCxnSpPr>
        <p:spPr>
          <a:xfrm>
            <a:off x="8415826" y="2895166"/>
            <a:ext cx="1332127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2.c. Form 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01330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Clique = a group of variables, all of whom are members of each other’s immediate family.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Junction Tree = a tree in which</a:t>
            </a:r>
          </a:p>
          <a:p>
            <a:r>
              <a:rPr lang="en-US" dirty="0" smtClean="0"/>
              <a:t>Each node is a clique from the original graph,</a:t>
            </a:r>
          </a:p>
          <a:p>
            <a:r>
              <a:rPr lang="en-US" dirty="0" smtClean="0"/>
              <a:t>Each edge is an “intersection set,” naming the variables that overlap between the two cliques.</a:t>
            </a:r>
          </a:p>
        </p:txBody>
      </p:sp>
      <p:sp>
        <p:nvSpPr>
          <p:cNvPr id="6" name="Oval 5"/>
          <p:cNvSpPr/>
          <p:nvPr/>
        </p:nvSpPr>
        <p:spPr>
          <a:xfrm>
            <a:off x="7434653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7436926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6292790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8519652" y="247355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6295062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8535572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7436925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7439198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</a:t>
            </a:r>
            <a:endParaRPr lang="en-US" sz="4400" dirty="0"/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7882021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7056494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8200630" y="213774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6740158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8967020" y="3348621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7058766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8331660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7884293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7189797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5"/>
            <a:endCxn id="11" idx="1"/>
          </p:cNvCxnSpPr>
          <p:nvPr/>
        </p:nvCxnSpPr>
        <p:spPr>
          <a:xfrm>
            <a:off x="7056494" y="3204550"/>
            <a:ext cx="1610109" cy="72326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9" idx="2"/>
          </p:cNvCxnSpPr>
          <p:nvPr/>
        </p:nvCxnSpPr>
        <p:spPr>
          <a:xfrm>
            <a:off x="7187525" y="2895166"/>
            <a:ext cx="1332127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826388" y="230759"/>
            <a:ext cx="2101755" cy="736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AB</a:t>
            </a:r>
            <a:endParaRPr lang="en-US" sz="4400" dirty="0"/>
          </a:p>
        </p:txBody>
      </p:sp>
      <p:sp>
        <p:nvSpPr>
          <p:cNvPr id="25" name="Oval 24"/>
          <p:cNvSpPr/>
          <p:nvPr/>
        </p:nvSpPr>
        <p:spPr>
          <a:xfrm>
            <a:off x="9828660" y="1375245"/>
            <a:ext cx="2101755" cy="75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BCD</a:t>
            </a:r>
            <a:endParaRPr lang="en-US" sz="4400" dirty="0"/>
          </a:p>
        </p:txBody>
      </p:sp>
      <p:sp>
        <p:nvSpPr>
          <p:cNvPr id="27" name="Oval 26"/>
          <p:cNvSpPr/>
          <p:nvPr/>
        </p:nvSpPr>
        <p:spPr>
          <a:xfrm>
            <a:off x="9833209" y="2519217"/>
            <a:ext cx="2101755" cy="75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CDF</a:t>
            </a:r>
            <a:endParaRPr lang="en-US" sz="4400" dirty="0"/>
          </a:p>
        </p:txBody>
      </p:sp>
      <p:sp>
        <p:nvSpPr>
          <p:cNvPr id="28" name="Oval 27"/>
          <p:cNvSpPr/>
          <p:nvPr/>
        </p:nvSpPr>
        <p:spPr>
          <a:xfrm>
            <a:off x="9833207" y="3645328"/>
            <a:ext cx="2101755" cy="75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  <a:r>
              <a:rPr lang="en-US" sz="4400" dirty="0" smtClean="0"/>
              <a:t>EF</a:t>
            </a:r>
            <a:endParaRPr lang="en-US" sz="4400" dirty="0"/>
          </a:p>
        </p:txBody>
      </p:sp>
      <p:sp>
        <p:nvSpPr>
          <p:cNvPr id="29" name="Oval 28"/>
          <p:cNvSpPr/>
          <p:nvPr/>
        </p:nvSpPr>
        <p:spPr>
          <a:xfrm>
            <a:off x="9817288" y="4794017"/>
            <a:ext cx="2133598" cy="80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EFG</a:t>
            </a:r>
            <a:endParaRPr lang="en-US" sz="4400" dirty="0"/>
          </a:p>
        </p:txBody>
      </p:sp>
      <p:sp>
        <p:nvSpPr>
          <p:cNvPr id="31" name="Oval 30"/>
          <p:cNvSpPr/>
          <p:nvPr/>
        </p:nvSpPr>
        <p:spPr>
          <a:xfrm>
            <a:off x="9819561" y="5929062"/>
            <a:ext cx="2133598" cy="80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GH</a:t>
            </a:r>
            <a:endParaRPr lang="en-US" sz="4400" dirty="0"/>
          </a:p>
        </p:txBody>
      </p:sp>
      <p:cxnSp>
        <p:nvCxnSpPr>
          <p:cNvPr id="32" name="Straight Arrow Connector 31"/>
          <p:cNvCxnSpPr>
            <a:stCxn id="23" idx="4"/>
            <a:endCxn id="25" idx="0"/>
          </p:cNvCxnSpPr>
          <p:nvPr/>
        </p:nvCxnSpPr>
        <p:spPr>
          <a:xfrm>
            <a:off x="10877266" y="967742"/>
            <a:ext cx="2272" cy="40750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4"/>
            <a:endCxn id="27" idx="0"/>
          </p:cNvCxnSpPr>
          <p:nvPr/>
        </p:nvCxnSpPr>
        <p:spPr>
          <a:xfrm>
            <a:off x="10879538" y="2131687"/>
            <a:ext cx="4549" cy="38753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4"/>
            <a:endCxn id="28" idx="0"/>
          </p:cNvCxnSpPr>
          <p:nvPr/>
        </p:nvCxnSpPr>
        <p:spPr>
          <a:xfrm flipH="1">
            <a:off x="10884085" y="3275659"/>
            <a:ext cx="2" cy="3696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4"/>
            <a:endCxn id="29" idx="0"/>
          </p:cNvCxnSpPr>
          <p:nvPr/>
        </p:nvCxnSpPr>
        <p:spPr>
          <a:xfrm>
            <a:off x="10884085" y="4401770"/>
            <a:ext cx="2" cy="392247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4"/>
            <a:endCxn id="31" idx="0"/>
          </p:cNvCxnSpPr>
          <p:nvPr/>
        </p:nvCxnSpPr>
        <p:spPr>
          <a:xfrm>
            <a:off x="10884087" y="5596617"/>
            <a:ext cx="2273" cy="33244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63617" y="87870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0920481" y="2041043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CD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36401" y="316243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CF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10952321" y="4297482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EF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954595" y="5473468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04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 smtClean="0"/>
              <a:t>2.d. </a:t>
            </a:r>
            <a:r>
              <a:rPr lang="en-US" dirty="0" smtClean="0"/>
              <a:t>Sum-Product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5935" y="1429836"/>
                <a:ext cx="7829139" cy="54281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we need P(B,G):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Product: P(B,C,D,F)=P(B)P(C|B)P(D|B)P(F|D)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Sum: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Product: P(B,C,E,F)=P(B,C,F)P(E|C)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Product: P(B,E,F,G) = P(B,E,F)P(G|E,F)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where N=# cliques,</a:t>
                </a:r>
              </a:p>
              <a:p>
                <a:pPr marL="0" indent="0">
                  <a:buNone/>
                </a:pPr>
                <a:r>
                  <a:rPr lang="en-US" dirty="0" smtClean="0"/>
                  <a:t>K = # values for each variable,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M = 1 + # variables in the largest clique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5935" y="1429836"/>
                <a:ext cx="7829139" cy="5428164"/>
              </a:xfrm>
              <a:blipFill rotWithShape="0">
                <a:blip r:embed="rId2"/>
                <a:stretch>
                  <a:fillRect l="-1636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579628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8435492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10662354" y="247355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8437764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10678274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9579627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</a:t>
            </a:r>
            <a:endParaRPr lang="en-US" sz="4400" dirty="0"/>
          </a:p>
        </p:txBody>
      </p: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9199196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10343332" y="213774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8882860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1109722" y="3348621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9201468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10474362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9332499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5"/>
            <a:endCxn id="11" idx="1"/>
          </p:cNvCxnSpPr>
          <p:nvPr/>
        </p:nvCxnSpPr>
        <p:spPr>
          <a:xfrm>
            <a:off x="9199196" y="3204550"/>
            <a:ext cx="1610109" cy="72326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9" idx="2"/>
          </p:cNvCxnSpPr>
          <p:nvPr/>
        </p:nvCxnSpPr>
        <p:spPr>
          <a:xfrm>
            <a:off x="9330227" y="2895166"/>
            <a:ext cx="1332127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57" y="2552131"/>
            <a:ext cx="6784572" cy="37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Tree: Sample Test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28" y="1825625"/>
            <a:ext cx="489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the burglar alarm example.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Moralize this graph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Is it already triangulated?  If not, triangulate it.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Draw the junction tree</a:t>
            </a:r>
          </a:p>
        </p:txBody>
      </p:sp>
    </p:spTree>
    <p:extLst>
      <p:ext uri="{BB962C8B-B14F-4D97-AF65-F5344CB8AC3E}">
        <p14:creationId xmlns:p14="http://schemas.microsoft.com/office/powerpoint/2010/main" val="38939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1886" y="1825625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Moralize this graph</a:t>
            </a:r>
          </a:p>
        </p:txBody>
      </p:sp>
      <p:sp>
        <p:nvSpPr>
          <p:cNvPr id="7" name="Oval 6"/>
          <p:cNvSpPr/>
          <p:nvPr/>
        </p:nvSpPr>
        <p:spPr>
          <a:xfrm>
            <a:off x="2077894" y="1791163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4332052" y="1793435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3219757" y="25645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cxnSp>
        <p:nvCxnSpPr>
          <p:cNvPr id="10" name="Straight Arrow Connector 9"/>
          <p:cNvCxnSpPr>
            <a:stCxn id="7" idx="5"/>
            <a:endCxn id="9" idx="2"/>
          </p:cNvCxnSpPr>
          <p:nvPr/>
        </p:nvCxnSpPr>
        <p:spPr>
          <a:xfrm>
            <a:off x="2841598" y="2538083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6"/>
          </p:cNvCxnSpPr>
          <p:nvPr/>
        </p:nvCxnSpPr>
        <p:spPr>
          <a:xfrm flipH="1">
            <a:off x="4114492" y="2540355"/>
            <a:ext cx="348591" cy="461717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2972629" y="2228699"/>
            <a:ext cx="1359423" cy="227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61974" y="364499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J</a:t>
            </a:r>
            <a:endParaRPr lang="en-US" sz="4400" dirty="0"/>
          </a:p>
        </p:txBody>
      </p:sp>
      <p:sp>
        <p:nvSpPr>
          <p:cNvPr id="15" name="Oval 14"/>
          <p:cNvSpPr/>
          <p:nvPr/>
        </p:nvSpPr>
        <p:spPr>
          <a:xfrm>
            <a:off x="4288836" y="366091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</a:t>
            </a:r>
            <a:endParaRPr lang="en-US" sz="4400" dirty="0"/>
          </a:p>
        </p:txBody>
      </p:sp>
      <p:cxnSp>
        <p:nvCxnSpPr>
          <p:cNvPr id="17" name="Straight Arrow Connector 16"/>
          <p:cNvCxnSpPr>
            <a:endCxn id="14" idx="7"/>
          </p:cNvCxnSpPr>
          <p:nvPr/>
        </p:nvCxnSpPr>
        <p:spPr>
          <a:xfrm flipH="1">
            <a:off x="2825678" y="332510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3969814" y="332510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1886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b. Is it already triangulated?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Answer: yes.  There is no unbroken cycle of length &gt; 3.</a:t>
            </a:r>
          </a:p>
        </p:txBody>
      </p:sp>
      <p:sp>
        <p:nvSpPr>
          <p:cNvPr id="7" name="Oval 6"/>
          <p:cNvSpPr/>
          <p:nvPr/>
        </p:nvSpPr>
        <p:spPr>
          <a:xfrm>
            <a:off x="2077894" y="1791163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4332052" y="1793435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3219757" y="25645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cxnSp>
        <p:nvCxnSpPr>
          <p:cNvPr id="10" name="Straight Arrow Connector 9"/>
          <p:cNvCxnSpPr>
            <a:stCxn id="7" idx="5"/>
            <a:endCxn id="9" idx="2"/>
          </p:cNvCxnSpPr>
          <p:nvPr/>
        </p:nvCxnSpPr>
        <p:spPr>
          <a:xfrm>
            <a:off x="2841598" y="2538083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6"/>
          </p:cNvCxnSpPr>
          <p:nvPr/>
        </p:nvCxnSpPr>
        <p:spPr>
          <a:xfrm flipH="1">
            <a:off x="4114492" y="2540355"/>
            <a:ext cx="348591" cy="461717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2972629" y="2228699"/>
            <a:ext cx="1359423" cy="227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61974" y="364499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J</a:t>
            </a:r>
            <a:endParaRPr lang="en-US" sz="4400" dirty="0"/>
          </a:p>
        </p:txBody>
      </p:sp>
      <p:sp>
        <p:nvSpPr>
          <p:cNvPr id="15" name="Oval 14"/>
          <p:cNvSpPr/>
          <p:nvPr/>
        </p:nvSpPr>
        <p:spPr>
          <a:xfrm>
            <a:off x="4288836" y="366091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</a:t>
            </a:r>
            <a:endParaRPr lang="en-US" sz="4400" dirty="0"/>
          </a:p>
        </p:txBody>
      </p:sp>
      <p:cxnSp>
        <p:nvCxnSpPr>
          <p:cNvPr id="17" name="Straight Arrow Connector 16"/>
          <p:cNvCxnSpPr>
            <a:endCxn id="14" idx="7"/>
          </p:cNvCxnSpPr>
          <p:nvPr/>
        </p:nvCxnSpPr>
        <p:spPr>
          <a:xfrm flipH="1">
            <a:off x="2825678" y="332510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3969814" y="332510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1886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. Draw the junction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2755733" y="2469001"/>
            <a:ext cx="1815699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ABE</a:t>
            </a:r>
            <a:endParaRPr lang="en-US" sz="4400" dirty="0"/>
          </a:p>
        </p:txBody>
      </p:sp>
      <p:sp>
        <p:nvSpPr>
          <p:cNvPr id="14" name="Oval 13"/>
          <p:cNvSpPr/>
          <p:nvPr/>
        </p:nvSpPr>
        <p:spPr>
          <a:xfrm>
            <a:off x="1751440" y="3644990"/>
            <a:ext cx="1205270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AJ</a:t>
            </a:r>
            <a:endParaRPr lang="en-US" sz="4400" dirty="0"/>
          </a:p>
        </p:txBody>
      </p:sp>
      <p:sp>
        <p:nvSpPr>
          <p:cNvPr id="15" name="Oval 14"/>
          <p:cNvSpPr/>
          <p:nvPr/>
        </p:nvSpPr>
        <p:spPr>
          <a:xfrm>
            <a:off x="4371557" y="3660910"/>
            <a:ext cx="1428742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AM</a:t>
            </a:r>
            <a:endParaRPr lang="en-US" sz="4400" dirty="0"/>
          </a:p>
        </p:txBody>
      </p:sp>
      <p:cxnSp>
        <p:nvCxnSpPr>
          <p:cNvPr id="17" name="Straight Arrow Connector 16"/>
          <p:cNvCxnSpPr>
            <a:endCxn id="14" idx="7"/>
          </p:cNvCxnSpPr>
          <p:nvPr/>
        </p:nvCxnSpPr>
        <p:spPr>
          <a:xfrm flipH="1">
            <a:off x="2780202" y="3325106"/>
            <a:ext cx="556942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4052535" y="3325106"/>
            <a:ext cx="528256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3448" y="33796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69556" y="31635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11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of Bayes Net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en-US" sz="3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Polytrees: </a:t>
                </a:r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the junction tree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, for M&lt;N</a:t>
                </a:r>
              </a:p>
              <a:p>
                <a:r>
                  <a:rPr lang="en-US" sz="3200" dirty="0" smtClean="0"/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 smtClean="0"/>
              </a:p>
              <a:p>
                <a:pPr lvl="2"/>
                <a:r>
                  <a:rPr lang="en-US" sz="3200" dirty="0" smtClean="0"/>
                  <a:t>The SAT problem is a Bayes net</a:t>
                </a:r>
                <a:r>
                  <a:rPr lang="en-US" sz="3200" dirty="0" smtClean="0"/>
                  <a:t>!</a:t>
                </a:r>
              </a:p>
              <a:p>
                <a:r>
                  <a:rPr lang="en-US" sz="3200" dirty="0" smtClean="0"/>
                  <a:t>Parameter Learning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9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Inference Examples</a:t>
            </a:r>
          </a:p>
          <a:p>
            <a:r>
              <a:rPr lang="en-US" dirty="0"/>
              <a:t>Inference Algorithms</a:t>
            </a:r>
          </a:p>
          <a:p>
            <a:pPr lvl="1"/>
            <a:r>
              <a:rPr lang="en-US" dirty="0"/>
              <a:t>Trees: Sum-product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Poly-trees: Junction </a:t>
            </a:r>
            <a:r>
              <a:rPr lang="en-US" smtClean="0"/>
              <a:t>tree algorithm</a:t>
            </a:r>
            <a:endParaRPr lang="en-US" dirty="0"/>
          </a:p>
          <a:p>
            <a:pPr lvl="1"/>
            <a:r>
              <a:rPr lang="en-US" dirty="0"/>
              <a:t>Graphs: No polynomial-time algorithm</a:t>
            </a:r>
          </a:p>
          <a:p>
            <a:r>
              <a:rPr lang="en-US" dirty="0"/>
              <a:t>Parameter </a:t>
            </a:r>
            <a:r>
              <a:rPr lang="en-US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1"/>
            <a:ext cx="8915400" cy="5287963"/>
          </a:xfrm>
        </p:spPr>
        <p:txBody>
          <a:bodyPr/>
          <a:lstStyle/>
          <a:p>
            <a:r>
              <a:rPr lang="en-US" sz="2400" dirty="0"/>
              <a:t>In full generality, NP-hard</a:t>
            </a:r>
          </a:p>
          <a:p>
            <a:pPr lvl="1"/>
            <a:r>
              <a:rPr lang="en-US" sz="2000" dirty="0"/>
              <a:t>More precisely, #P-hard: equivalent to counting satisfying assignments</a:t>
            </a:r>
          </a:p>
          <a:p>
            <a:r>
              <a:rPr lang="en-US" sz="2400" dirty="0"/>
              <a:t>We can reduce </a:t>
            </a:r>
            <a:r>
              <a:rPr lang="en-US" sz="2400" dirty="0" err="1">
                <a:solidFill>
                  <a:srgbClr val="0000FF"/>
                </a:solidFill>
              </a:rPr>
              <a:t>satisfiability</a:t>
            </a:r>
            <a:r>
              <a:rPr lang="en-US" sz="2400" dirty="0"/>
              <a:t> to Bayesian network inference</a:t>
            </a:r>
          </a:p>
          <a:p>
            <a:pPr lvl="1"/>
            <a:r>
              <a:rPr lang="en-US" sz="2000" dirty="0"/>
              <a:t>Decision problem: is P(Y) &gt; 0?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03438" y="2571751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3302000" imgH="215900" progId="Equation.3">
                  <p:embed/>
                </p:oleObj>
              </mc:Choice>
              <mc:Fallback>
                <p:oleObj name="Equation" r:id="rId4" imgW="330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571751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1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1"/>
            <a:ext cx="8915400" cy="5287963"/>
          </a:xfrm>
        </p:spPr>
        <p:txBody>
          <a:bodyPr/>
          <a:lstStyle/>
          <a:p>
            <a:r>
              <a:rPr lang="en-US" sz="2400" dirty="0"/>
              <a:t>In full generality, NP-hard</a:t>
            </a:r>
          </a:p>
          <a:p>
            <a:pPr lvl="1"/>
            <a:r>
              <a:rPr lang="en-US" sz="2000" dirty="0"/>
              <a:t>More precisely, #P-hard: equivalent to counting satisfying assignments</a:t>
            </a:r>
          </a:p>
          <a:p>
            <a:r>
              <a:rPr lang="en-US" sz="2400" dirty="0"/>
              <a:t>We can reduce </a:t>
            </a:r>
            <a:r>
              <a:rPr lang="en-US" sz="2400" dirty="0" err="1">
                <a:solidFill>
                  <a:srgbClr val="0000FF"/>
                </a:solidFill>
              </a:rPr>
              <a:t>satisfiability</a:t>
            </a:r>
            <a:r>
              <a:rPr lang="en-US" sz="2400" dirty="0"/>
              <a:t> to Bayesian network inference</a:t>
            </a:r>
          </a:p>
          <a:p>
            <a:pPr lvl="1"/>
            <a:r>
              <a:rPr lang="en-US" sz="2000" dirty="0"/>
              <a:t>Decision problem: is P(Y) &gt; 0?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38862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790498" y="6488668"/>
            <a:ext cx="16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Cooper, 1990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03438" y="2571751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3302000" imgH="215900" progId="Equation.3">
                  <p:embed/>
                </p:oleObj>
              </mc:Choice>
              <mc:Fallback>
                <p:oleObj name="Equation" r:id="rId5" imgW="33020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571751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3579167" y="2283769"/>
            <a:ext cx="309267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131867" y="1940869"/>
            <a:ext cx="309267" cy="2514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1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758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8875067" y="2093269"/>
            <a:ext cx="309267" cy="2209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03958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72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30476" y="3967164"/>
          <a:ext cx="71850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4" imgW="3048000" imgH="901700" progId="Equation.3">
                  <p:embed/>
                </p:oleObj>
              </mc:Choice>
              <mc:Fallback>
                <p:oleObj name="Equation" r:id="rId4" imgW="3048000" imgH="9017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476" y="3967164"/>
                        <a:ext cx="7185025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5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EE72FF-5EAE-4E7F-8FFF-C61DD72AC3DA}"/>
              </a:ext>
            </a:extLst>
          </p:cNvPr>
          <p:cNvSpPr txBox="1"/>
          <p:nvPr/>
        </p:nvSpPr>
        <p:spPr>
          <a:xfrm>
            <a:off x="1075451" y="4060164"/>
            <a:ext cx="1031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can’t we use the </a:t>
            </a:r>
            <a:r>
              <a: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junction tree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 to efficiently compute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(Y)?</a:t>
            </a:r>
          </a:p>
        </p:txBody>
      </p:sp>
    </p:spTree>
    <p:extLst>
      <p:ext uri="{BB962C8B-B14F-4D97-AF65-F5344CB8AC3E}">
        <p14:creationId xmlns:p14="http://schemas.microsoft.com/office/powerpoint/2010/main" val="23005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14EE72FF-5EAE-4E7F-8FFF-C61DD72AC3DA}"/>
                  </a:ext>
                </a:extLst>
              </p:cNvPr>
              <p:cNvSpPr txBox="1"/>
              <p:nvPr/>
            </p:nvSpPr>
            <p:spPr>
              <a:xfrm>
                <a:off x="1075451" y="4060164"/>
                <a:ext cx="1031141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Why can’t we use the junction tree </a:t>
                </a:r>
                <a:r>
                  <a:rPr lang="en-US" sz="3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algorithm to efficiently compute </a:t>
                </a:r>
                <a:r>
                  <a:rPr lang="en-US" sz="36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</a:t>
                </a:r>
                <a:r>
                  <a:rPr lang="en-US" sz="3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(Y</a:t>
                </a:r>
                <a:r>
                  <a:rPr lang="en-US" sz="36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)?</a:t>
                </a:r>
              </a:p>
              <a:p>
                <a:r>
                  <a:rPr lang="en-US" sz="3600" dirty="0" smtClean="0"/>
                  <a:t>Answer: after we moralize and triangulate, the size of the largest clique (u2u3c1c2c3)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same order of magnitude as the original problem</a:t>
                </a:r>
                <a:endParaRPr lang="en-US" sz="3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14EE72FF-5EAE-4E7F-8FFF-C61DD72AC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51" y="4060164"/>
                <a:ext cx="10311417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773" t="-3191" r="-887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452884" y="2306472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28868" y="2349688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17409" y="2392903"/>
            <a:ext cx="837062" cy="9098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18677" y="2408823"/>
            <a:ext cx="837062" cy="9098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27357" y="1257867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44285" y="1301083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2977" y="1317003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of Bayes Net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en-US" sz="3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Polytrees: </a:t>
                </a:r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the junction tree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, for M&lt;N</a:t>
                </a:r>
              </a:p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The SAT problem is a Bayes net</a:t>
                </a:r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!</a:t>
                </a:r>
              </a:p>
              <a:p>
                <a:r>
                  <a:rPr lang="en-US" sz="3200" dirty="0" smtClean="0"/>
                  <a:t>Parameter Learning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1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"/>
            <a:ext cx="8991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Parameter learning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81200" y="1066800"/>
            <a:ext cx="8229600" cy="257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1313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given values of evidence variables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/>
              <a:t>, answer questions about qu</a:t>
            </a:r>
            <a:r>
              <a:rPr lang="en-US" altLang="en-US" sz="2400" dirty="0">
                <a:solidFill>
                  <a:srgbClr val="000000"/>
                </a:solidFill>
              </a:rPr>
              <a:t>ery </a:t>
            </a:r>
            <a:r>
              <a:rPr lang="en-US" altLang="en-US" sz="2400" i="1" dirty="0">
                <a:solidFill>
                  <a:srgbClr val="000000"/>
                </a:solidFill>
              </a:rPr>
              <a:t>variables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X </a:t>
            </a:r>
            <a:r>
              <a:rPr lang="en-US" altLang="en-US" sz="2400" dirty="0"/>
              <a:t>using the posterior </a:t>
            </a:r>
            <a:r>
              <a:rPr lang="en-US" altLang="en-US" sz="2400" dirty="0">
                <a:solidFill>
                  <a:srgbClr val="0000FF"/>
                </a:solidFill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sz="2400" b="1" dirty="0"/>
              <a:t>Learning problem: </a:t>
            </a:r>
            <a:r>
              <a:rPr lang="en-US" sz="2400" dirty="0"/>
              <a:t>estimate the parameters of the probabilistic model </a:t>
            </a:r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| 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given a </a:t>
            </a:r>
            <a:r>
              <a:rPr lang="en-US" sz="2400" i="1" dirty="0"/>
              <a:t>training sample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{(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), …, (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 err="1">
                <a:solidFill>
                  <a:srgbClr val="0000FF"/>
                </a:solidFill>
              </a:rPr>
              <a:t>,</a:t>
            </a:r>
            <a:r>
              <a:rPr lang="en-US" sz="2400" b="1" dirty="0" err="1">
                <a:solidFill>
                  <a:srgbClr val="0000FF"/>
                </a:solidFill>
              </a:rPr>
              <a:t>e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)}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6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Suppose we know the network structure (but not the parameters), and have a training set of </a:t>
            </a:r>
            <a:r>
              <a:rPr lang="en-US" i="1" dirty="0"/>
              <a:t>complete</a:t>
            </a:r>
            <a:r>
              <a:rPr lang="en-US" dirty="0"/>
              <a:t> observations</a:t>
            </a:r>
            <a:endParaRPr lang="en-US" sz="24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62800" y="29768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72163" y="2971801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1215" y="4160520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0958" y="4151376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8620" y="5404105"/>
            <a:ext cx="268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7162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13840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Suppose we know the network structure (but not the parameters), and have a training set of </a:t>
            </a:r>
            <a:r>
              <a:rPr lang="en-US" i="1" dirty="0"/>
              <a:t>complete</a:t>
            </a:r>
            <a:r>
              <a:rPr lang="en-US" dirty="0"/>
              <a:t> observations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P(X | Parents(X))</a:t>
            </a:r>
            <a:r>
              <a:rPr lang="en-US" dirty="0"/>
              <a:t> is given by the observed frequencies of the different values of X for each combination of parent values</a:t>
            </a:r>
          </a:p>
        </p:txBody>
      </p:sp>
    </p:spTree>
    <p:extLst>
      <p:ext uri="{BB962C8B-B14F-4D97-AF65-F5344CB8AC3E}">
        <p14:creationId xmlns:p14="http://schemas.microsoft.com/office/powerpoint/2010/main" val="38908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Incomplete observations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Expectation maximization (EM) </a:t>
            </a:r>
            <a:r>
              <a:rPr lang="en-US" dirty="0"/>
              <a:t>algorithm for dealing with missing data</a:t>
            </a:r>
            <a:endParaRPr lang="en-US" sz="24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62800" y="25196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72163" y="2009557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1215" y="3198276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0958" y="3189132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8620" y="4441861"/>
            <a:ext cx="268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7162" y="19812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35541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0"/>
            <a:ext cx="8229600" cy="1143000"/>
          </a:xfrm>
        </p:spPr>
        <p:txBody>
          <a:bodyPr/>
          <a:lstStyle/>
          <a:p>
            <a:r>
              <a:rPr lang="en-US" dirty="0"/>
              <a:t>Practice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Variables: </a:t>
            </a:r>
            <a:r>
              <a:rPr lang="en-US" i="1" dirty="0">
                <a:solidFill>
                  <a:srgbClr val="0000FF"/>
                </a:solidFill>
              </a:rPr>
              <a:t>Cloudy, Sprinkler, Rain, Wet Grass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255" t="16248" r="16243" b="13751"/>
          <a:stretch/>
        </p:blipFill>
        <p:spPr bwMode="auto">
          <a:xfrm>
            <a:off x="3048001" y="1828801"/>
            <a:ext cx="5931801" cy="46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2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dirty="0"/>
              <a:t>Parameter learning: EM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9956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4202668"/>
                <a:ext cx="85344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E-STEP: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1&lt;=n&lt;=6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times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by adding up the values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M-STEP: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Re-estimate the parameters as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[#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[#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02668"/>
                <a:ext cx="8534400" cy="2677656"/>
              </a:xfrm>
              <a:prstGeom prst="rect">
                <a:avLst/>
              </a:prstGeom>
              <a:blipFill>
                <a:blip r:embed="rId3"/>
                <a:stretch>
                  <a:fillRect l="-929" t="-1818" b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Bayesian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Inference</a:t>
            </a:r>
          </a:p>
          <a:p>
            <a:r>
              <a:rPr lang="en-US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1588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068" t="27305" r="31474" b="39397"/>
          <a:stretch/>
        </p:blipFill>
        <p:spPr bwMode="auto">
          <a:xfrm>
            <a:off x="504967" y="3014471"/>
            <a:ext cx="3774425" cy="251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0"/>
            <a:ext cx="8229600" cy="1143000"/>
          </a:xfrm>
        </p:spPr>
        <p:txBody>
          <a:bodyPr/>
          <a:lstStyle/>
          <a:p>
            <a:r>
              <a:rPr lang="en-US" dirty="0"/>
              <a:t>Practice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Given that the grass is wet, what is the probability that it has rained?</a:t>
            </a:r>
            <a:endParaRPr lang="en-US" i="1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95801" y="2362200"/>
          <a:ext cx="59896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2413000" imgH="1473200" progId="Equation.3">
                  <p:embed/>
                </p:oleObj>
              </mc:Choice>
              <mc:Fallback>
                <p:oleObj name="Equation" r:id="rId5" imgW="24130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1" y="2362200"/>
                        <a:ext cx="59896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Example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you have an observation, for example, “Jack called” (J=1)</a:t>
                </a:r>
              </a:p>
              <a:p>
                <a:r>
                  <a:rPr lang="en-US" dirty="0" smtClean="0"/>
                  <a:t>You want to know: was there a burglary?</a:t>
                </a:r>
              </a:p>
              <a:p>
                <a:r>
                  <a:rPr lang="en-US" dirty="0" smtClean="0"/>
                  <a:t>You need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 you need to compute the table P(B,J) for all possible settings of (B,J)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8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2" y="188146"/>
            <a:ext cx="4884176" cy="1198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 Net Inference: </a:t>
            </a:r>
            <a:br>
              <a:rPr lang="en-US" dirty="0" smtClean="0"/>
            </a:br>
            <a:r>
              <a:rPr lang="en-US" dirty="0" smtClean="0"/>
              <a:t>The Hard Way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6" y="4198361"/>
                <a:ext cx="11019503" cy="2497394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P(B,E,A,J,M)=P(B)P(E)P(A|B,E)P(J|A)P(M|A)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Exponential complexity (#P-hard, actually): N variables, each of which has K possible values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time complexity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6" y="4198361"/>
                <a:ext cx="11019503" cy="2497394"/>
              </a:xfrm>
              <a:blipFill rotWithShape="0">
                <a:blip r:embed="rId2"/>
                <a:stretch>
                  <a:fillRect l="-1162" t="-4401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675" y="188145"/>
            <a:ext cx="6571424" cy="362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2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an easier way?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tx1"/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Polytrees: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the junction tree algorithm</a:t>
                </a:r>
              </a:p>
              <a:p>
                <a:pPr lvl="2"/>
                <a:r>
                  <a:rPr lang="en-US" sz="3200" dirty="0" smtClean="0">
                    <a:solidFill>
                      <a:schemeClr val="tx1"/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for M&lt;N</a:t>
                </a:r>
              </a:p>
              <a:p>
                <a:r>
                  <a:rPr lang="en-US" sz="3200" dirty="0" smtClean="0"/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 smtClean="0"/>
              </a:p>
              <a:p>
                <a:pPr lvl="2"/>
                <a:r>
                  <a:rPr lang="en-US" sz="3200" dirty="0" smtClean="0"/>
                  <a:t>The SAT problem is a Bayes net</a:t>
                </a:r>
                <a:r>
                  <a:rPr lang="en-US" sz="3200" dirty="0" smtClean="0"/>
                  <a:t>!</a:t>
                </a:r>
              </a:p>
              <a:p>
                <a:r>
                  <a:rPr lang="en-US" sz="3200" dirty="0" smtClean="0"/>
                  <a:t>Parameter Learning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1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Tree-Structured Bayes Nets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r>
                  <a:rPr lang="en-US" dirty="0" smtClean="0"/>
                  <a:t>Suppose these are all binary variables.</a:t>
                </a:r>
              </a:p>
              <a:p>
                <a:r>
                  <a:rPr lang="en-US" dirty="0" smtClean="0"/>
                  <a:t>We observe E=1</a:t>
                </a:r>
              </a:p>
              <a:p>
                <a:r>
                  <a:rPr lang="en-US" dirty="0" smtClean="0"/>
                  <a:t>We want to find P(H=1|E=1)</a:t>
                </a:r>
              </a:p>
              <a:p>
                <a:r>
                  <a:rPr lang="en-US" dirty="0" smtClean="0"/>
                  <a:t>Means that we need to find both P(H=0,E=1) and P(H=1,E=1) because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 rotWithShape="0">
                <a:blip r:embed="rId3"/>
                <a:stretch>
                  <a:fillRect l="-162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0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1545</Words>
  <Application>Microsoft Office PowerPoint</Application>
  <PresentationFormat>Widescreen</PresentationFormat>
  <Paragraphs>470</Paragraphs>
  <Slides>41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CS 440/ECE448 Lecture 18: Bayes Net Inference</vt:lpstr>
      <vt:lpstr>Bayes Network Inference &amp; Learning</vt:lpstr>
      <vt:lpstr>Outline</vt:lpstr>
      <vt:lpstr>Practice example 1</vt:lpstr>
      <vt:lpstr>Practice example 1</vt:lpstr>
      <vt:lpstr>Practice Example #2</vt:lpstr>
      <vt:lpstr>Bayes Net Inference:  The Hard Way</vt:lpstr>
      <vt:lpstr>Is there an easier way?</vt:lpstr>
      <vt:lpstr>1. Tree-Structured Bayes Nets</vt:lpstr>
      <vt:lpstr>The Sum-Product Algorithm (Belief Propagation)</vt:lpstr>
      <vt:lpstr>The Sum-Product Algorithm</vt:lpstr>
      <vt:lpstr>The Sum-Product Algorithm</vt:lpstr>
      <vt:lpstr>PowerPoint Presentation</vt:lpstr>
      <vt:lpstr>Time Complexity of Bayes Net Inference</vt:lpstr>
      <vt:lpstr>2. The Junction Tree Algorithm</vt:lpstr>
      <vt:lpstr>2.a. Markov Blanket</vt:lpstr>
      <vt:lpstr>2.a. Markov Blanket</vt:lpstr>
      <vt:lpstr>2.a. Markov Blanket</vt:lpstr>
      <vt:lpstr>2.a. Markov Blanket</vt:lpstr>
      <vt:lpstr>2.a. Markov Blanket</vt:lpstr>
      <vt:lpstr>2.a. Moralization</vt:lpstr>
      <vt:lpstr>2.b. Triangulation</vt:lpstr>
      <vt:lpstr>2.c. Form Cliques</vt:lpstr>
      <vt:lpstr>2.d. Sum-Product</vt:lpstr>
      <vt:lpstr>Junction Tree: Sample Test Question</vt:lpstr>
      <vt:lpstr>Solution</vt:lpstr>
      <vt:lpstr>Solution</vt:lpstr>
      <vt:lpstr>Solution</vt:lpstr>
      <vt:lpstr>Time Complexity of Bayes Net Inference</vt:lpstr>
      <vt:lpstr>Bayesian network inference</vt:lpstr>
      <vt:lpstr>Bayesian network inference</vt:lpstr>
      <vt:lpstr>Bayesian network inference</vt:lpstr>
      <vt:lpstr>Bayesian network inference</vt:lpstr>
      <vt:lpstr>Bayesian network inference</vt:lpstr>
      <vt:lpstr>Time Complexity of Bayes Net Inference</vt:lpstr>
      <vt:lpstr>Parameter learning</vt:lpstr>
      <vt:lpstr>Parameter learning</vt:lpstr>
      <vt:lpstr>Parameter learning</vt:lpstr>
      <vt:lpstr>Parameter learning</vt:lpstr>
      <vt:lpstr>Parameter learning: EM</vt:lpstr>
      <vt:lpstr>Summary: Bayesian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20: Bayes Net Inference &amp; Learning</dc:title>
  <dc:creator>Hasegawa-Johnson, Mark Allan</dc:creator>
  <cp:lastModifiedBy>Mark Hasegawa-Johnson</cp:lastModifiedBy>
  <cp:revision>35</cp:revision>
  <dcterms:created xsi:type="dcterms:W3CDTF">2017-11-01T23:29:45Z</dcterms:created>
  <dcterms:modified xsi:type="dcterms:W3CDTF">2018-03-28T04:19:48Z</dcterms:modified>
</cp:coreProperties>
</file>