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7" r:id="rId17"/>
    <p:sldId id="323" r:id="rId18"/>
    <p:sldId id="316" r:id="rId19"/>
    <p:sldId id="317" r:id="rId20"/>
    <p:sldId id="318" r:id="rId21"/>
    <p:sldId id="322" r:id="rId22"/>
    <p:sldId id="326" r:id="rId23"/>
    <p:sldId id="320" r:id="rId24"/>
    <p:sldId id="321" r:id="rId25"/>
    <p:sldId id="324" r:id="rId26"/>
    <p:sldId id="315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25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449EC1E-127F-478D-AEDE-AD2B65D050B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248168E-2424-441E-8DC9-679C964CB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0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8184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41490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4796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8102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fld id="{3AF4E0E7-8437-4FDB-B54E-61FB6EB712D9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694" cy="166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en-US" altLang="en-US" sz="2100">
              <a:latin typeface="Arial" charset="0"/>
              <a:cs typeface="Arial" charset="0"/>
            </a:endParaRPr>
          </a:p>
        </p:txBody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0" y="0"/>
            <a:ext cx="1694" cy="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7570" rIns="95139" bIns="47570" anchor="b"/>
          <a:lstStyle/>
          <a:p>
            <a:pPr defTabSz="483306" hangingPunct="0">
              <a:buClr>
                <a:srgbClr val="000000"/>
              </a:buClr>
              <a:buSzPct val="100000"/>
            </a:pPr>
            <a:fld id="{6D3EB9BF-F7E0-463D-B107-397CAEB65F69}" type="slidenum">
              <a:rPr lang="en-US" altLang="en-US" sz="1500">
                <a:solidFill>
                  <a:srgbClr val="000000"/>
                </a:solidFill>
                <a:cs typeface="Arial" charset="0"/>
              </a:rPr>
              <a:pPr defTabSz="483306" hangingPunct="0">
                <a:buClr>
                  <a:srgbClr val="000000"/>
                </a:buClr>
                <a:buSzPct val="100000"/>
              </a:pPr>
              <a:t>2</a:t>
            </a:fld>
            <a:endParaRPr lang="en-US" altLang="en-US" sz="15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86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6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40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4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59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43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32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P(Raining | Traffic)</a:t>
            </a:r>
            <a:r>
              <a:rPr lang="en-US" baseline="0" dirty="0"/>
              <a:t> the same as P(Raining | Traffic, Ballgame)?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34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P(Raining | Traffic)</a:t>
            </a:r>
            <a:r>
              <a:rPr lang="en-US" baseline="0" dirty="0"/>
              <a:t> the same as P(Raining | Traffic, Ballgame)?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83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634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89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8184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41490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4796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8102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fld id="{3AF4E0E7-8437-4FDB-B54E-61FB6EB712D9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4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694" cy="166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en-US" altLang="en-US" sz="2100">
              <a:latin typeface="Arial" charset="0"/>
              <a:cs typeface="Arial" charset="0"/>
            </a:endParaRPr>
          </a:p>
        </p:txBody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0" y="0"/>
            <a:ext cx="1694" cy="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7570" rIns="95139" bIns="47570" anchor="b"/>
          <a:lstStyle/>
          <a:p>
            <a:pPr defTabSz="483306" hangingPunct="0">
              <a:buClr>
                <a:srgbClr val="000000"/>
              </a:buClr>
              <a:buSzPct val="100000"/>
            </a:pPr>
            <a:fld id="{6D3EB9BF-F7E0-463D-B107-397CAEB65F69}" type="slidenum">
              <a:rPr lang="en-US" altLang="en-US" sz="1500">
                <a:solidFill>
                  <a:srgbClr val="000000"/>
                </a:solidFill>
                <a:cs typeface="Arial" charset="0"/>
              </a:rPr>
              <a:pPr defTabSz="483306" hangingPunct="0">
                <a:buClr>
                  <a:srgbClr val="000000"/>
                </a:buClr>
                <a:buSzPct val="100000"/>
              </a:pPr>
              <a:t>4</a:t>
            </a:fld>
            <a:endParaRPr lang="en-US" altLang="en-US" sz="15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401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85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398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3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095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639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134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323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938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222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56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347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037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995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074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330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404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247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535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779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37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30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6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52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9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26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77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418488-FC5D-4DF9-B359-E430F1F9F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066C7E8-16DC-4EA1-B032-A9B45FAEF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E9CDE0-E52E-4DC9-A5BB-A2DD02A45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9C53C8-3593-40C7-BAEE-DDE59BCD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8E8CDF-882B-4A5F-B1A2-5DB2BA174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4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1D2AF-98B1-4EDC-A916-79F7B1E5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1618C6-BFDD-4124-B702-FE814110B5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1E92EC-B791-4932-8058-8A5F6CAA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53ED69-F06F-43B1-986C-FB2FED7BE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8CEC34-0B2A-4EAC-83B0-E14E2A7E2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7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D6232FD-64C3-4D48-8A6D-F476D7E1D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7CCD3BC-68F3-4B7D-B90C-E20CFF07E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81878F-C695-42A2-B949-7EE79B42C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E6B87E-38A9-45A2-BB44-B5535908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21684E-AA3C-4D09-B57B-75C995AFB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5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82620B-647E-43B7-B4B4-56F79FF2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5F5BF9-1481-4E6A-8349-A589FA5BA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61C81B-7F6D-40B3-9A42-304305EC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9AF6F0-10B5-4036-95FF-0685745C1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F0D0E3-3B4E-44CD-A533-6802AD26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7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9F176D-A217-4688-8A3F-F4DAFDD81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79126A9-7FCF-45E8-ADE2-956DF404B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24CCB6-3CA7-483B-AE7B-766171B9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B377C5-6F71-4716-BDD7-2B81A4435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D38E41-6D12-4199-8EBC-328A5F1B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4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B3EC72-15DA-4F62-BBF1-2E8671D82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3CAE52-2EC1-4EB8-8D8C-40F87F2A9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D9E1C4E-B1D2-4309-9251-E704E529D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5D6DFE-62FE-4902-B2B3-FEEC762DC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55FD0B-7CFC-4666-9942-8A40B6A0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DDB8FBB-C344-499E-BD6C-39955881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4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18081-53F9-4B7F-AC62-D11DA0AF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30EF4E-9B63-4263-A939-BD61AC3B1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F364BC-CCED-4C93-A059-05FBBAC0F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80FD0C-A0A9-45F4-BC83-70AD283E8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2EE0AAB-35AF-4B7E-AC7A-512CD4A87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8697AD0-78AB-42E8-B895-752683E78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EA1B77C-50EA-438B-B9EC-B69C5A9B6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896F6ED-B910-4BD2-8319-80F8628EC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8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216DE6-A854-4DF9-9B47-38B52AC54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4C97C2E-67AD-4F6C-ABC3-34CDD7BD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0C60DDD-C927-4626-9374-FFDCE6FD8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DDD1F3-4168-4FE6-90DF-A36393C2C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9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98FC6F-A662-4F04-A281-F5588BBE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49DF8BF-D9E5-4B93-B5D6-881861395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51CC486-6307-4571-BF0A-4CD4DE3A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469149-BBD3-45FF-B1E2-E0E4FC5F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233A02-22A9-4883-AE2E-8530C998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5308CC-8BA2-4019-84E4-ED1B761D5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5CA3B8C-C99F-45BD-9670-6CF8F08BE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32FCF5-A36D-49D7-A766-BAD45482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A5675C-0E91-4420-ADD2-234706CB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9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EA40F-AE1B-4CC8-AC03-667DA9F46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DAC2B4E-D78A-48C9-9067-52F537036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84D6FBA-ABAD-428E-A5B0-D23602DD2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868B2E-1280-4342-9C6F-C6F31FE5F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3192B9-62A9-4C42-B926-F2DD90F9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94307C-5DC7-4D28-891C-9472BDD9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51474EB-24D6-499A-BF38-B3E034B8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38B61A-EEA6-4755-B884-0CA225A0E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1DCCD-216C-4EE5-9AF1-E2F97B931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A26A3-07A5-41A9-A017-9428DA893F44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6EA72D-C160-487C-9C54-CA46A01C8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2F2B23-4B69-45BC-927E-261F20AA3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isle.illinois.edu/sst/pubs/2007/hasegawa-johnson07icphs.pdf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isle.illinois.edu/sst/pubs/#meta_linguistics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isle.illinois.edu/sst/pubs/#meta_linguistics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0.png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4916" y="2284545"/>
            <a:ext cx="7858436" cy="43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69F29-6570-4371-9D77-BDDB7A425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47"/>
            <a:ext cx="9144000" cy="1768321"/>
          </a:xfrm>
        </p:spPr>
        <p:txBody>
          <a:bodyPr/>
          <a:lstStyle/>
          <a:p>
            <a:r>
              <a:rPr lang="en-US" dirty="0"/>
              <a:t>CS440/ECE448 Lecture </a:t>
            </a:r>
            <a:r>
              <a:rPr lang="en-US" dirty="0" smtClean="0"/>
              <a:t>17: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Bayesian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31637FF-3A15-4FF2-8080-4473607A5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156" y="1665081"/>
            <a:ext cx="5466735" cy="861807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Slides by Svetlana </a:t>
            </a:r>
            <a:r>
              <a:rPr lang="en-US" sz="2000" dirty="0" err="1"/>
              <a:t>Lazebnik</a:t>
            </a:r>
            <a:r>
              <a:rPr lang="en-US" sz="2000" dirty="0"/>
              <a:t>, 10/2016</a:t>
            </a:r>
          </a:p>
          <a:p>
            <a:pPr algn="l"/>
            <a:r>
              <a:rPr lang="en-US" sz="2000" dirty="0"/>
              <a:t>Modified by Mark Hasegawa-Johnson, </a:t>
            </a:r>
            <a:r>
              <a:rPr lang="en-US" sz="2000" dirty="0" smtClean="0"/>
              <a:t>3</a:t>
            </a:r>
            <a:r>
              <a:rPr lang="en-US" sz="2000" dirty="0" smtClean="0"/>
              <a:t>/2018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4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1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Review: Bayesian inference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Bayesian network: graph semantics</a:t>
            </a:r>
          </a:p>
          <a:p>
            <a:r>
              <a:rPr lang="en-US" dirty="0"/>
              <a:t>The Los Angeles burglar alarm example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Conditional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independence ≠ Independence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Constructing a Bayesian network: Structure learning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Constructing a Bayesian network: Hire an expert</a:t>
            </a:r>
            <a:endParaRPr lang="en-US" dirty="0"/>
          </a:p>
          <a:p>
            <a:pPr lvl="1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5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Los Angeles Burglar Alarm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I have a burglar alarm that is sometimes set off by minor earthquakes. My two neighbors, John and Mary, promised to call me at work if they hear the alarm</a:t>
            </a:r>
          </a:p>
          <a:p>
            <a:pPr lvl="1"/>
            <a:r>
              <a:rPr lang="en-US" sz="2000" dirty="0"/>
              <a:t>Example inference task: suppose Mary calls and John doesn’t call. What is the probability of a burglary?</a:t>
            </a:r>
          </a:p>
          <a:p>
            <a:r>
              <a:rPr lang="en-US" sz="2400" dirty="0"/>
              <a:t>What are the random variables? </a:t>
            </a:r>
          </a:p>
          <a:p>
            <a:pPr lvl="1"/>
            <a:r>
              <a:rPr lang="en-US" sz="2000" i="1" dirty="0">
                <a:solidFill>
                  <a:srgbClr val="0070C0"/>
                </a:solidFill>
              </a:rPr>
              <a:t>Burglary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i="1" dirty="0">
                <a:solidFill>
                  <a:srgbClr val="0070C0"/>
                </a:solidFill>
              </a:rPr>
              <a:t>Earthquake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i="1" dirty="0">
                <a:solidFill>
                  <a:srgbClr val="0070C0"/>
                </a:solidFill>
              </a:rPr>
              <a:t>Alarm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i="1" dirty="0" err="1">
                <a:solidFill>
                  <a:srgbClr val="0070C0"/>
                </a:solidFill>
              </a:rPr>
              <a:t>JohnCalls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i="1" dirty="0" err="1">
                <a:solidFill>
                  <a:srgbClr val="0070C0"/>
                </a:solidFill>
              </a:rPr>
              <a:t>MaryCalls</a:t>
            </a:r>
            <a:endParaRPr lang="en-US" sz="2000" dirty="0"/>
          </a:p>
          <a:p>
            <a:r>
              <a:rPr lang="en-US" sz="2400" dirty="0"/>
              <a:t>What are the direct influence relationships?</a:t>
            </a:r>
          </a:p>
          <a:p>
            <a:pPr lvl="1"/>
            <a:r>
              <a:rPr lang="en-US" sz="2000" dirty="0"/>
              <a:t>A burglar can set the alarm off</a:t>
            </a:r>
          </a:p>
          <a:p>
            <a:pPr lvl="1"/>
            <a:r>
              <a:rPr lang="en-US" sz="2000" dirty="0"/>
              <a:t>An earthquake can set the alarm off</a:t>
            </a:r>
          </a:p>
          <a:p>
            <a:pPr lvl="1"/>
            <a:r>
              <a:rPr lang="en-US" sz="2000" dirty="0"/>
              <a:t>The alarm can cause Mary to call</a:t>
            </a:r>
          </a:p>
          <a:p>
            <a:pPr lvl="1"/>
            <a:r>
              <a:rPr lang="en-US" sz="2000" dirty="0"/>
              <a:t>The alarm can cause John to call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7C27557-98CD-491B-910C-1582BB4F5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52" y="3192386"/>
            <a:ext cx="4439477" cy="294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8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r>
              <a:rPr lang="en-US" dirty="0"/>
              <a:t>Example: Burglar Alarm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8012" y="1447800"/>
            <a:ext cx="898378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629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Conditional independence and the joint distribution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76401"/>
            <a:ext cx="8991600" cy="4525963"/>
          </a:xfrm>
        </p:spPr>
        <p:txBody>
          <a:bodyPr/>
          <a:lstStyle/>
          <a:p>
            <a:r>
              <a:rPr lang="en-US" dirty="0"/>
              <a:t>Key property: each node is conditionally independent of its </a:t>
            </a:r>
            <a:r>
              <a:rPr lang="en-US" i="1" dirty="0"/>
              <a:t>non-descendants</a:t>
            </a:r>
            <a:r>
              <a:rPr lang="en-US" dirty="0"/>
              <a:t> given its </a:t>
            </a:r>
            <a:r>
              <a:rPr lang="en-US" i="1" dirty="0"/>
              <a:t>parents</a:t>
            </a:r>
          </a:p>
          <a:p>
            <a:r>
              <a:rPr lang="en-US" dirty="0"/>
              <a:t>Suppose the nodes </a:t>
            </a:r>
            <a:r>
              <a:rPr lang="en-US" dirty="0">
                <a:solidFill>
                  <a:srgbClr val="0066FF"/>
                </a:solidFill>
              </a:rPr>
              <a:t>X</a:t>
            </a:r>
            <a:r>
              <a:rPr lang="en-US" baseline="-25000" dirty="0">
                <a:solidFill>
                  <a:srgbClr val="0066FF"/>
                </a:solidFill>
              </a:rPr>
              <a:t>1</a:t>
            </a:r>
            <a:r>
              <a:rPr lang="en-US" dirty="0">
                <a:solidFill>
                  <a:srgbClr val="0066FF"/>
                </a:solidFill>
              </a:rPr>
              <a:t>, …, X</a:t>
            </a:r>
            <a:r>
              <a:rPr lang="en-US" baseline="-25000" dirty="0">
                <a:solidFill>
                  <a:srgbClr val="0066FF"/>
                </a:solidFill>
              </a:rPr>
              <a:t>n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/>
              <a:t>are sorted in topological order</a:t>
            </a:r>
          </a:p>
          <a:p>
            <a:r>
              <a:rPr lang="en-US" dirty="0"/>
              <a:t>To get the joint distribution </a:t>
            </a:r>
            <a:r>
              <a:rPr lang="en-US" dirty="0">
                <a:solidFill>
                  <a:srgbClr val="0066FF"/>
                </a:solidFill>
              </a:rPr>
              <a:t>P(X</a:t>
            </a:r>
            <a:r>
              <a:rPr lang="en-US" baseline="-25000" dirty="0">
                <a:solidFill>
                  <a:srgbClr val="0066FF"/>
                </a:solidFill>
              </a:rPr>
              <a:t>1</a:t>
            </a:r>
            <a:r>
              <a:rPr lang="en-US" dirty="0">
                <a:solidFill>
                  <a:srgbClr val="0066FF"/>
                </a:solidFill>
              </a:rPr>
              <a:t>, …, X</a:t>
            </a:r>
            <a:r>
              <a:rPr lang="en-US" baseline="-25000" dirty="0">
                <a:solidFill>
                  <a:srgbClr val="0066FF"/>
                </a:solidFill>
              </a:rPr>
              <a:t>n</a:t>
            </a:r>
            <a:r>
              <a:rPr lang="en-US" dirty="0">
                <a:solidFill>
                  <a:srgbClr val="0066FF"/>
                </a:solidFill>
              </a:rPr>
              <a:t>)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use chain rule: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802064" y="4724400"/>
          <a:ext cx="45354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4" imgW="2336760" imgH="431640" progId="Equation.3">
                  <p:embed/>
                </p:oleObj>
              </mc:Choice>
              <mc:Fallback>
                <p:oleObj name="Equation" r:id="rId4" imgW="2336760" imgH="43164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064" y="4724400"/>
                        <a:ext cx="453548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5476876" y="5638800"/>
          <a:ext cx="30575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6" imgW="1574640" imgH="431640" progId="Equation.3">
                  <p:embed/>
                </p:oleObj>
              </mc:Choice>
              <mc:Fallback>
                <p:oleObj name="Equation" r:id="rId6" imgW="1574640" imgH="43164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6" y="5638800"/>
                        <a:ext cx="30575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0B1D014-9268-434A-84B0-C18C436361EF}"/>
              </a:ext>
            </a:extLst>
          </p:cNvPr>
          <p:cNvSpPr/>
          <p:nvPr/>
        </p:nvSpPr>
        <p:spPr>
          <a:xfrm>
            <a:off x="3427562" y="4560498"/>
            <a:ext cx="5647427" cy="2099094"/>
          </a:xfrm>
          <a:prstGeom prst="rect">
            <a:avLst/>
          </a:prstGeom>
          <a:noFill/>
          <a:ln w="63500" cmpd="tri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5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8991600" cy="1143000"/>
          </a:xfrm>
        </p:spPr>
        <p:txBody>
          <a:bodyPr/>
          <a:lstStyle/>
          <a:p>
            <a:r>
              <a:rPr lang="en-US" dirty="0"/>
              <a:t>Conditional probability distributions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143001"/>
            <a:ext cx="8382000" cy="2438401"/>
          </a:xfrm>
        </p:spPr>
        <p:txBody>
          <a:bodyPr/>
          <a:lstStyle/>
          <a:p>
            <a:r>
              <a:rPr lang="en-US" sz="2400" dirty="0"/>
              <a:t>To specify the full joint distribution, we need to specify a </a:t>
            </a:r>
            <a:r>
              <a:rPr lang="en-US" sz="2400" i="1" dirty="0"/>
              <a:t>conditional</a:t>
            </a:r>
            <a:r>
              <a:rPr lang="en-US" sz="2400" dirty="0"/>
              <a:t> distribution for each node given its parents: </a:t>
            </a:r>
            <a:br>
              <a:rPr lang="en-US" sz="2400" dirty="0"/>
            </a:br>
            <a:r>
              <a:rPr lang="en-US" sz="2200" dirty="0">
                <a:solidFill>
                  <a:srgbClr val="0066FF"/>
                </a:solidFill>
              </a:rPr>
              <a:t>P</a:t>
            </a:r>
            <a:r>
              <a:rPr lang="en-US" sz="2200" b="1" dirty="0">
                <a:solidFill>
                  <a:srgbClr val="0066FF"/>
                </a:solidFill>
              </a:rPr>
              <a:t> </a:t>
            </a:r>
            <a:r>
              <a:rPr lang="en-US" sz="2200" dirty="0">
                <a:solidFill>
                  <a:srgbClr val="0066FF"/>
                </a:solidFill>
              </a:rPr>
              <a:t>(X</a:t>
            </a:r>
            <a:r>
              <a:rPr lang="en-US" sz="2200" baseline="-25000" dirty="0">
                <a:solidFill>
                  <a:srgbClr val="0066FF"/>
                </a:solidFill>
              </a:rPr>
              <a:t> </a:t>
            </a:r>
            <a:r>
              <a:rPr lang="en-US" sz="2200" dirty="0">
                <a:solidFill>
                  <a:srgbClr val="0066FF"/>
                </a:solidFill>
              </a:rPr>
              <a:t>| Parents(X))</a:t>
            </a:r>
          </a:p>
        </p:txBody>
      </p:sp>
      <p:sp>
        <p:nvSpPr>
          <p:cNvPr id="4" name="Oval 3"/>
          <p:cNvSpPr/>
          <p:nvPr/>
        </p:nvSpPr>
        <p:spPr>
          <a:xfrm>
            <a:off x="3755525" y="3429000"/>
            <a:ext cx="533400" cy="533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Z</a:t>
            </a:r>
            <a:r>
              <a:rPr lang="en-US" sz="1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4822325" y="3429000"/>
            <a:ext cx="533400" cy="533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Z</a:t>
            </a:r>
            <a:r>
              <a:rPr lang="en-US" sz="1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6422525" y="3429000"/>
            <a:ext cx="533400" cy="533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Z</a:t>
            </a:r>
            <a:r>
              <a:rPr lang="en-US" sz="1400" baseline="-25000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8" name="Straight Arrow Connector 7"/>
          <p:cNvCxnSpPr>
            <a:stCxn id="4" idx="4"/>
            <a:endCxn id="15" idx="1"/>
          </p:cNvCxnSpPr>
          <p:nvPr/>
        </p:nvCxnSpPr>
        <p:spPr>
          <a:xfrm rot="16200000" flipH="1">
            <a:off x="4003176" y="3981450"/>
            <a:ext cx="1221115" cy="118301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4"/>
            <a:endCxn id="15" idx="0"/>
          </p:cNvCxnSpPr>
          <p:nvPr/>
        </p:nvCxnSpPr>
        <p:spPr>
          <a:xfrm rot="16200000" flipH="1">
            <a:off x="4669925" y="4381500"/>
            <a:ext cx="1143000" cy="304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4"/>
            <a:endCxn id="15" idx="7"/>
          </p:cNvCxnSpPr>
          <p:nvPr/>
        </p:nvCxnSpPr>
        <p:spPr>
          <a:xfrm rot="5400000">
            <a:off x="5525262" y="4019551"/>
            <a:ext cx="1221115" cy="110681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127125" y="5105400"/>
            <a:ext cx="533400" cy="533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573242" y="3124201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22" name="Bent Arrow 21"/>
          <p:cNvSpPr/>
          <p:nvPr/>
        </p:nvSpPr>
        <p:spPr>
          <a:xfrm rot="5400000">
            <a:off x="6879725" y="4343400"/>
            <a:ext cx="990600" cy="1143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51020" y="5562601"/>
            <a:ext cx="23310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buFontTx/>
              <a:buNone/>
            </a:pPr>
            <a:r>
              <a:rPr lang="en-US" sz="2200" dirty="0">
                <a:solidFill>
                  <a:srgbClr val="0066FF"/>
                </a:solidFill>
              </a:rPr>
              <a:t>P</a:t>
            </a:r>
            <a:r>
              <a:rPr lang="en-US" sz="2200" b="1" dirty="0">
                <a:solidFill>
                  <a:srgbClr val="0066FF"/>
                </a:solidFill>
              </a:rPr>
              <a:t> </a:t>
            </a:r>
            <a:r>
              <a:rPr lang="en-US" sz="2200" dirty="0">
                <a:solidFill>
                  <a:srgbClr val="0066FF"/>
                </a:solidFill>
              </a:rPr>
              <a:t>(X</a:t>
            </a:r>
            <a:r>
              <a:rPr lang="en-US" sz="2200" baseline="-25000" dirty="0">
                <a:solidFill>
                  <a:srgbClr val="0066FF"/>
                </a:solidFill>
              </a:rPr>
              <a:t> </a:t>
            </a:r>
            <a:r>
              <a:rPr lang="en-US" sz="2200" dirty="0">
                <a:solidFill>
                  <a:srgbClr val="0066FF"/>
                </a:solidFill>
              </a:rPr>
              <a:t>| Z</a:t>
            </a:r>
            <a:r>
              <a:rPr lang="en-US" sz="2200" baseline="-25000" dirty="0">
                <a:solidFill>
                  <a:srgbClr val="0066FF"/>
                </a:solidFill>
              </a:rPr>
              <a:t>1</a:t>
            </a:r>
            <a:r>
              <a:rPr lang="en-US" sz="2200" dirty="0">
                <a:solidFill>
                  <a:srgbClr val="0066FF"/>
                </a:solidFill>
              </a:rPr>
              <a:t>, …, Z</a:t>
            </a:r>
            <a:r>
              <a:rPr lang="en-US" sz="2200" baseline="-25000" dirty="0">
                <a:solidFill>
                  <a:srgbClr val="0066FF"/>
                </a:solidFill>
              </a:rPr>
              <a:t>n</a:t>
            </a:r>
            <a:r>
              <a:rPr lang="en-US" sz="2200" dirty="0">
                <a:solidFill>
                  <a:srgbClr val="0066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88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r>
              <a:rPr lang="en-US" dirty="0"/>
              <a:t>Example: Burglar Alarm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4105" y="1408471"/>
            <a:ext cx="898378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C5E1041F-6188-471E-9D7A-82E02147E5CF}"/>
                  </a:ext>
                </a:extLst>
              </p:cNvPr>
              <p:cNvSpPr txBox="1"/>
              <p:nvPr/>
            </p:nvSpPr>
            <p:spPr>
              <a:xfrm>
                <a:off x="1989836" y="1768411"/>
                <a:ext cx="10696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E1041F-6188-471E-9D7A-82E02147E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836" y="1768411"/>
                <a:ext cx="106967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7472C6DF-2A2A-48ED-9CA9-CEFE8BAD764F}"/>
                  </a:ext>
                </a:extLst>
              </p:cNvPr>
              <p:cNvSpPr txBox="1"/>
              <p:nvPr/>
            </p:nvSpPr>
            <p:spPr>
              <a:xfrm>
                <a:off x="8393475" y="891389"/>
                <a:ext cx="10696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472C6DF-2A2A-48ED-9CA9-CEFE8BAD7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475" y="891389"/>
                <a:ext cx="1069676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D4DF86CE-F760-4F3C-9324-81AFAB537A5E}"/>
                  </a:ext>
                </a:extLst>
              </p:cNvPr>
              <p:cNvSpPr txBox="1"/>
              <p:nvPr/>
            </p:nvSpPr>
            <p:spPr>
              <a:xfrm>
                <a:off x="6113233" y="3390176"/>
                <a:ext cx="18058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DF86CE-F760-4F3C-9324-81AFAB537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233" y="3390176"/>
                <a:ext cx="180581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02279112-9341-4592-BB40-7EB378F93312}"/>
                  </a:ext>
                </a:extLst>
              </p:cNvPr>
              <p:cNvSpPr txBox="1"/>
              <p:nvPr/>
            </p:nvSpPr>
            <p:spPr>
              <a:xfrm>
                <a:off x="7118063" y="4383504"/>
                <a:ext cx="13773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2279112-9341-4592-BB40-7EB378F93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063" y="4383504"/>
                <a:ext cx="1377378" cy="584775"/>
              </a:xfrm>
              <a:prstGeom prst="rect">
                <a:avLst/>
              </a:prstGeom>
              <a:blipFill rotWithShape="0">
                <a:blip r:embed="rId7"/>
                <a:stretch>
                  <a:fillRect r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84AEBCD5-9BD5-4CE9-B614-A2007ECB8B9B}"/>
                  </a:ext>
                </a:extLst>
              </p:cNvPr>
              <p:cNvSpPr txBox="1"/>
              <p:nvPr/>
            </p:nvSpPr>
            <p:spPr>
              <a:xfrm>
                <a:off x="1927895" y="4977987"/>
                <a:ext cx="13226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𝐽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4AEBCD5-9BD5-4CE9-B614-A2007ECB8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895" y="4977987"/>
                <a:ext cx="1322693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4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r>
              <a:rPr lang="en-US" dirty="0"/>
              <a:t>Example: Burglar Alarm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8012" y="1447800"/>
            <a:ext cx="898378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724400" y="1447800"/>
            <a:ext cx="12192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58200" y="1447800"/>
            <a:ext cx="12192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2819400"/>
            <a:ext cx="25908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51832" y="4953000"/>
            <a:ext cx="18288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15400" y="5105400"/>
            <a:ext cx="17526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C5E1041F-6188-471E-9D7A-82E02147E5CF}"/>
                  </a:ext>
                </a:extLst>
              </p:cNvPr>
              <p:cNvSpPr txBox="1"/>
              <p:nvPr/>
            </p:nvSpPr>
            <p:spPr>
              <a:xfrm>
                <a:off x="1989836" y="1768411"/>
                <a:ext cx="10696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E1041F-6188-471E-9D7A-82E02147E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836" y="1768411"/>
                <a:ext cx="106967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7472C6DF-2A2A-48ED-9CA9-CEFE8BAD764F}"/>
                  </a:ext>
                </a:extLst>
              </p:cNvPr>
              <p:cNvSpPr txBox="1"/>
              <p:nvPr/>
            </p:nvSpPr>
            <p:spPr>
              <a:xfrm>
                <a:off x="8393475" y="1805791"/>
                <a:ext cx="10696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72C6DF-2A2A-48ED-9CA9-CEFE8BAD7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475" y="1805791"/>
                <a:ext cx="106967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D4DF86CE-F760-4F3C-9324-81AFAB537A5E}"/>
                  </a:ext>
                </a:extLst>
              </p:cNvPr>
              <p:cNvSpPr txBox="1"/>
              <p:nvPr/>
            </p:nvSpPr>
            <p:spPr>
              <a:xfrm>
                <a:off x="6113233" y="3390176"/>
                <a:ext cx="18058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DF86CE-F760-4F3C-9324-81AFAB537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233" y="3390176"/>
                <a:ext cx="180581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02279112-9341-4592-BB40-7EB378F93312}"/>
                  </a:ext>
                </a:extLst>
              </p:cNvPr>
              <p:cNvSpPr txBox="1"/>
              <p:nvPr/>
            </p:nvSpPr>
            <p:spPr>
              <a:xfrm>
                <a:off x="8819045" y="5474888"/>
                <a:ext cx="13773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279112-9341-4592-BB40-7EB378F93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045" y="5474888"/>
                <a:ext cx="1377378" cy="584775"/>
              </a:xfrm>
              <a:prstGeom prst="rect">
                <a:avLst/>
              </a:prstGeom>
              <a:blipFill>
                <a:blip r:embed="rId7"/>
                <a:stretch>
                  <a:fillRect r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84AEBCD5-9BD5-4CE9-B614-A2007ECB8B9B}"/>
                  </a:ext>
                </a:extLst>
              </p:cNvPr>
              <p:cNvSpPr txBox="1"/>
              <p:nvPr/>
            </p:nvSpPr>
            <p:spPr>
              <a:xfrm>
                <a:off x="1495272" y="5489264"/>
                <a:ext cx="13226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𝐽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lang="en-US" sz="32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AEBCD5-9BD5-4CE9-B614-A2007ECB8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272" y="5489264"/>
                <a:ext cx="1322693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D701194-EFDB-4DD5-8B64-3586C7667ED4}"/>
              </a:ext>
            </a:extLst>
          </p:cNvPr>
          <p:cNvSpPr txBox="1"/>
          <p:nvPr/>
        </p:nvSpPr>
        <p:spPr>
          <a:xfrm>
            <a:off x="8159150" y="2704378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A “model” is a complete specification of the dependencies.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The conditional probability tables are the</a:t>
            </a:r>
            <a:r>
              <a:rPr lang="en-US" sz="2400" i="1" dirty="0">
                <a:solidFill>
                  <a:srgbClr val="0000FF"/>
                </a:solidFill>
              </a:rPr>
              <a:t> model parameters.</a:t>
            </a:r>
          </a:p>
        </p:txBody>
      </p:sp>
    </p:spTree>
    <p:extLst>
      <p:ext uri="{BB962C8B-B14F-4D97-AF65-F5344CB8AC3E}">
        <p14:creationId xmlns:p14="http://schemas.microsoft.com/office/powerpoint/2010/main" val="30818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1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Review: Bayesian inference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Bayesian network: graph semantics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The Los Angeles burglar alarm example</a:t>
            </a:r>
          </a:p>
          <a:p>
            <a:r>
              <a:rPr lang="en-US" dirty="0" smtClean="0"/>
              <a:t>Conditional </a:t>
            </a:r>
            <a:r>
              <a:rPr lang="en-US" dirty="0"/>
              <a:t>independence ≠ Independence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Constructing a Bayesian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network: Structure learning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Constructing a Bayesian network: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Hire an expert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7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joint 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6981" y="4594124"/>
                <a:ext cx="11747089" cy="10766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For example,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0066FF"/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0066FF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0066FF"/>
                          </a:solidFill>
                        </a:rPr>
                        <m:t>j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0066FF"/>
                          </a:solidFill>
                        </a:rPr>
                        <m:t>, 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0066FF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0066FF"/>
                          </a:solidFill>
                        </a:rPr>
                        <m:t>, 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0066FF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0066FF"/>
                          </a:solidFill>
                        </a:rPr>
                        <m:t>, </m:t>
                      </m:r>
                      <m:r>
                        <a:rPr lang="en-US" sz="36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0066FF"/>
                          </a:solidFill>
                        </a:rPr>
                        <m:t>b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0066FF"/>
                          </a:solidFill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0066FF"/>
                          </a:solidFill>
                        </a:rPr>
                        <m:t>e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rgbClr val="0066FF"/>
                          </a:solidFill>
                        </a:rPr>
                        <m:t>) 	= 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b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) 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e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) 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|</m:t>
                      </m:r>
                      <m:r>
                        <a:rPr lang="en-US" sz="36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b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e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) 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j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|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) 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|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66FF"/>
                          </a:solidFill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6981" y="4594124"/>
                <a:ext cx="11747089" cy="1076633"/>
              </a:xfrm>
              <a:blipFill>
                <a:blip r:embed="rId4"/>
                <a:stretch>
                  <a:fillRect l="-778" t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676236" y="1828800"/>
          <a:ext cx="684876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5" imgW="2425680" imgH="431640" progId="Equation.3">
                  <p:embed/>
                </p:oleObj>
              </mc:Choice>
              <mc:Fallback>
                <p:oleObj name="Equation" r:id="rId5" imgW="2425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236" y="1828800"/>
                        <a:ext cx="6848765" cy="1219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 descr="burglary-sma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62153" y="3276601"/>
            <a:ext cx="1209675" cy="1209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81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725" y="94891"/>
            <a:ext cx="8991600" cy="1143000"/>
          </a:xfrm>
        </p:spPr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335651" y="1085491"/>
                <a:ext cx="9941943" cy="392896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pt-BR" dirty="0" smtClean="0"/>
                  <a:t>By saying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are independent, we mean that </a:t>
                </a:r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are independent if and only if they have no common ancestors</a:t>
                </a:r>
                <a:endParaRPr lang="en-US" i="1" dirty="0"/>
              </a:p>
              <a:p>
                <a:r>
                  <a:rPr lang="en-US" dirty="0"/>
                  <a:t>Example: </a:t>
                </a:r>
                <a:r>
                  <a:rPr lang="en-US" i="1" dirty="0"/>
                  <a:t>independent coin flips</a:t>
                </a:r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:r>
                  <a:rPr lang="en-US" dirty="0"/>
                  <a:t>Another example: Weather is independent of all other variables in this model.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35651" y="1085491"/>
                <a:ext cx="9941943" cy="3928961"/>
              </a:xfrm>
              <a:blipFill rotWithShape="0">
                <a:blip r:embed="rId3"/>
                <a:stretch>
                  <a:fillRect l="-920" t="-3566" r="-613"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xmlns="" id="{B6A06FE8-50F6-4B15-A3A9-CF9A0B93C10E}"/>
              </a:ext>
            </a:extLst>
          </p:cNvPr>
          <p:cNvSpPr/>
          <p:nvPr/>
        </p:nvSpPr>
        <p:spPr>
          <a:xfrm>
            <a:off x="3886200" y="2970361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17EBF0E-890B-486E-9AE9-6955BDFABCA3}"/>
              </a:ext>
            </a:extLst>
          </p:cNvPr>
          <p:cNvSpPr/>
          <p:nvPr/>
        </p:nvSpPr>
        <p:spPr>
          <a:xfrm>
            <a:off x="5257800" y="2970361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A66A9CB-0F25-46E6-94CF-36739D05E624}"/>
              </a:ext>
            </a:extLst>
          </p:cNvPr>
          <p:cNvSpPr/>
          <p:nvPr/>
        </p:nvSpPr>
        <p:spPr>
          <a:xfrm>
            <a:off x="7315200" y="2970361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B42DDA0-07CD-41E1-AF0C-6090F6410E82}"/>
              </a:ext>
            </a:extLst>
          </p:cNvPr>
          <p:cNvSpPr/>
          <p:nvPr/>
        </p:nvSpPr>
        <p:spPr>
          <a:xfrm>
            <a:off x="6389717" y="2817962"/>
            <a:ext cx="12838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…</a:t>
            </a:r>
          </a:p>
        </p:txBody>
      </p:sp>
      <p:pic>
        <p:nvPicPr>
          <p:cNvPr id="9" name="Picture 4" descr="dentist-network">
            <a:extLst>
              <a:ext uri="{FF2B5EF4-FFF2-40B4-BE49-F238E27FC236}">
                <a16:creationId xmlns:a16="http://schemas.microsoft.com/office/drawing/2014/main" xmlns="" id="{3704F3C4-7859-4B6A-A5B4-3DBE10CD5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643678"/>
            <a:ext cx="3581400" cy="1768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593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503238"/>
            <a:ext cx="8229600" cy="868363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dirty="0"/>
              <a:t>Review: Bayesian inference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828800" y="1447800"/>
            <a:ext cx="8686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-2841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</a:rPr>
              <a:t>A general scenario:</a:t>
            </a:r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r>
              <a:rPr lang="en-US" altLang="en-US" sz="2000" dirty="0">
                <a:solidFill>
                  <a:srgbClr val="000000"/>
                </a:solidFill>
              </a:rPr>
              <a:t>Query </a:t>
            </a:r>
            <a:r>
              <a:rPr lang="en-US" altLang="en-US" sz="2000" i="1" dirty="0">
                <a:solidFill>
                  <a:srgbClr val="000000"/>
                </a:solidFill>
              </a:rPr>
              <a:t>variables: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X</a:t>
            </a:r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r>
              <a:rPr lang="en-US" altLang="en-US" sz="2000" i="1" dirty="0">
                <a:solidFill>
                  <a:srgbClr val="000000"/>
                </a:solidFill>
              </a:rPr>
              <a:t>Evidence </a:t>
            </a:r>
            <a:r>
              <a:rPr lang="en-US" altLang="en-US" sz="2000" dirty="0">
                <a:solidFill>
                  <a:srgbClr val="000000"/>
                </a:solidFill>
              </a:rPr>
              <a:t>(</a:t>
            </a:r>
            <a:r>
              <a:rPr lang="en-US" altLang="en-US" sz="2000" i="1" dirty="0">
                <a:solidFill>
                  <a:srgbClr val="000000"/>
                </a:solidFill>
              </a:rPr>
              <a:t>observed</a:t>
            </a:r>
            <a:r>
              <a:rPr lang="en-US" altLang="en-US" sz="2000" dirty="0">
                <a:solidFill>
                  <a:srgbClr val="000000"/>
                </a:solidFill>
              </a:rPr>
              <a:t>) variables and their values: </a:t>
            </a:r>
            <a:r>
              <a:rPr lang="en-US" altLang="en-US" sz="2000" b="1" dirty="0">
                <a:solidFill>
                  <a:srgbClr val="0000FF"/>
                </a:solidFill>
              </a:rPr>
              <a:t>E</a:t>
            </a:r>
            <a:r>
              <a:rPr lang="en-US" altLang="en-US" sz="2000" dirty="0">
                <a:solidFill>
                  <a:srgbClr val="0000FF"/>
                </a:solidFill>
              </a:rPr>
              <a:t> = </a:t>
            </a:r>
            <a:r>
              <a:rPr lang="en-US" altLang="en-US" sz="2000" b="1" dirty="0">
                <a:solidFill>
                  <a:srgbClr val="0000FF"/>
                </a:solidFill>
              </a:rPr>
              <a:t>e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>
                <a:solidFill>
                  <a:srgbClr val="000000"/>
                </a:solidFill>
              </a:rPr>
              <a:t>  </a:t>
            </a:r>
          </a:p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b="1" dirty="0">
                <a:solidFill>
                  <a:srgbClr val="000000"/>
                </a:solidFill>
              </a:rPr>
              <a:t>Inference problem</a:t>
            </a:r>
            <a:r>
              <a:rPr lang="en-US" altLang="en-US" sz="2400" dirty="0">
                <a:solidFill>
                  <a:srgbClr val="000000"/>
                </a:solidFill>
              </a:rPr>
              <a:t>: answer questions about the query variables given the evidence variables</a:t>
            </a:r>
          </a:p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</a:rPr>
              <a:t>This can be done using the posterior distribution </a:t>
            </a:r>
            <a:r>
              <a:rPr lang="en-US" altLang="en-US" sz="2400" dirty="0">
                <a:solidFill>
                  <a:srgbClr val="0000FF"/>
                </a:solidFill>
              </a:rPr>
              <a:t>P(</a:t>
            </a:r>
            <a:r>
              <a:rPr lang="en-US" altLang="en-US" sz="2400" b="1" dirty="0">
                <a:solidFill>
                  <a:srgbClr val="0000FF"/>
                </a:solidFill>
              </a:rPr>
              <a:t>X</a:t>
            </a:r>
            <a:r>
              <a:rPr lang="en-US" altLang="en-US" sz="2400" dirty="0">
                <a:solidFill>
                  <a:srgbClr val="0000FF"/>
                </a:solidFill>
              </a:rPr>
              <a:t> | </a:t>
            </a:r>
            <a:r>
              <a:rPr lang="en-US" altLang="en-US" sz="2400" b="1" dirty="0">
                <a:solidFill>
                  <a:srgbClr val="0000FF"/>
                </a:solidFill>
              </a:rPr>
              <a:t>E</a:t>
            </a:r>
            <a:r>
              <a:rPr lang="en-US" altLang="en-US" sz="2400" dirty="0">
                <a:solidFill>
                  <a:srgbClr val="0000FF"/>
                </a:solidFill>
              </a:rPr>
              <a:t> = </a:t>
            </a:r>
            <a:r>
              <a:rPr lang="en-US" altLang="en-US" sz="2400" b="1" dirty="0">
                <a:solidFill>
                  <a:srgbClr val="0000FF"/>
                </a:solidFill>
              </a:rPr>
              <a:t>e</a:t>
            </a:r>
            <a:r>
              <a:rPr lang="en-US" altLang="en-US" sz="2400" dirty="0">
                <a:solidFill>
                  <a:srgbClr val="0000FF"/>
                </a:solidFill>
              </a:rPr>
              <a:t>)</a:t>
            </a:r>
          </a:p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/>
              <a:t>Example of a useful question: </a:t>
            </a:r>
            <a:r>
              <a:rPr lang="en-US" altLang="en-US" sz="2400" b="1" dirty="0"/>
              <a:t>Which X is true?</a:t>
            </a:r>
          </a:p>
          <a:p>
            <a:pPr lvl="1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/>
              <a:t>More formally: what value of </a:t>
            </a:r>
            <a:r>
              <a:rPr lang="en-US" altLang="en-US" sz="2400" b="1" dirty="0"/>
              <a:t>X</a:t>
            </a:r>
            <a:r>
              <a:rPr lang="en-US" altLang="en-US" sz="2400" dirty="0"/>
              <a:t> has the least probability of being wrong?</a:t>
            </a:r>
          </a:p>
          <a:p>
            <a:pPr lvl="1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/>
              <a:t>Answer: </a:t>
            </a:r>
            <a:r>
              <a:rPr lang="en-US" altLang="en-US" sz="2400" b="1" dirty="0"/>
              <a:t>MPE = MAP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argmin</a:t>
            </a:r>
            <a:r>
              <a:rPr lang="en-US" altLang="en-US" sz="2400" dirty="0"/>
              <a:t> P(error) = </a:t>
            </a:r>
            <a:r>
              <a:rPr lang="en-US" altLang="en-US" sz="2400" dirty="0" err="1"/>
              <a:t>argmax</a:t>
            </a:r>
            <a:r>
              <a:rPr lang="en-US" altLang="en-US" sz="2400" dirty="0"/>
              <a:t> P(X=</a:t>
            </a:r>
            <a:r>
              <a:rPr lang="en-US" altLang="en-US" sz="2400" dirty="0" err="1"/>
              <a:t>x|E</a:t>
            </a:r>
            <a:r>
              <a:rPr lang="en-US" altLang="en-US" sz="2400" dirty="0"/>
              <a:t>=e))</a:t>
            </a:r>
          </a:p>
        </p:txBody>
      </p:sp>
    </p:spTree>
    <p:extLst>
      <p:ext uri="{BB962C8B-B14F-4D97-AF65-F5344CB8AC3E}">
        <p14:creationId xmlns:p14="http://schemas.microsoft.com/office/powerpoint/2010/main" val="29028071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725" y="94891"/>
            <a:ext cx="8991600" cy="1143000"/>
          </a:xfrm>
        </p:spPr>
        <p:txBody>
          <a:bodyPr/>
          <a:lstStyle/>
          <a:p>
            <a:r>
              <a:rPr lang="en-US" dirty="0"/>
              <a:t>Conditional independence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335651" y="1137250"/>
                <a:ext cx="9941943" cy="244628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pt-BR" dirty="0" smtClean="0"/>
                  <a:t>By saying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are conditionally independent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BR" dirty="0"/>
                  <a:t>, we mean that </a:t>
                </a:r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are conditionally independent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if and only if they have no common ancestors other than the ancestors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</a:t>
                </a:r>
                <a:endParaRPr lang="en-US" i="1" dirty="0"/>
              </a:p>
              <a:p>
                <a:r>
                  <a:rPr lang="en-US" dirty="0"/>
                  <a:t>Example: </a:t>
                </a:r>
                <a:r>
                  <a:rPr lang="en-US" i="1" dirty="0"/>
                  <a:t>naïve Bayes model:</a:t>
                </a:r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35651" y="1137250"/>
                <a:ext cx="9941943" cy="2446283"/>
              </a:xfrm>
              <a:blipFill rotWithShape="0">
                <a:blip r:embed="rId3"/>
                <a:stretch>
                  <a:fillRect l="-920" t="-4738" b="-4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xmlns="" id="{A827A574-1A00-43DB-B3D2-9AA3BEB0E891}"/>
              </a:ext>
            </a:extLst>
          </p:cNvPr>
          <p:cNvSpPr/>
          <p:nvPr/>
        </p:nvSpPr>
        <p:spPr>
          <a:xfrm>
            <a:off x="3414252" y="5672571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8560222-D4CC-4BD1-8112-902FBEBF5BA9}"/>
              </a:ext>
            </a:extLst>
          </p:cNvPr>
          <p:cNvSpPr/>
          <p:nvPr/>
        </p:nvSpPr>
        <p:spPr>
          <a:xfrm>
            <a:off x="4785852" y="5672571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6383A1E-337A-4B69-9DED-0DBC44C20599}"/>
              </a:ext>
            </a:extLst>
          </p:cNvPr>
          <p:cNvSpPr/>
          <p:nvPr/>
        </p:nvSpPr>
        <p:spPr>
          <a:xfrm>
            <a:off x="6843252" y="5672571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582E504-32C2-4AA4-BDA5-8B7D9DFFF91D}"/>
              </a:ext>
            </a:extLst>
          </p:cNvPr>
          <p:cNvSpPr/>
          <p:nvPr/>
        </p:nvSpPr>
        <p:spPr>
          <a:xfrm>
            <a:off x="5917769" y="5520172"/>
            <a:ext cx="12838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96A632A-DCE4-45FA-958E-7D52FBC3D435}"/>
              </a:ext>
            </a:extLst>
          </p:cNvPr>
          <p:cNvSpPr/>
          <p:nvPr/>
        </p:nvSpPr>
        <p:spPr>
          <a:xfrm>
            <a:off x="5090652" y="4072371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EB6EBE91-7B22-4646-9E01-739A42A073AB}"/>
              </a:ext>
            </a:extLst>
          </p:cNvPr>
          <p:cNvCxnSpPr>
            <a:stCxn id="9" idx="3"/>
            <a:endCxn id="5" idx="0"/>
          </p:cNvCxnSpPr>
          <p:nvPr/>
        </p:nvCxnSpPr>
        <p:spPr>
          <a:xfrm rot="5400000">
            <a:off x="4138154" y="4586161"/>
            <a:ext cx="819711" cy="135311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8D4D27EA-57C1-4AE4-A516-9C2D689725C3}"/>
              </a:ext>
            </a:extLst>
          </p:cNvPr>
          <p:cNvCxnSpPr>
            <a:endCxn id="6" idx="0"/>
          </p:cNvCxnSpPr>
          <p:nvPr/>
        </p:nvCxnSpPr>
        <p:spPr>
          <a:xfrm rot="5400000">
            <a:off x="4976352" y="5253471"/>
            <a:ext cx="685800" cy="152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47A4E9FC-5DA2-4B8B-B7B8-8CF96C63BE3B}"/>
              </a:ext>
            </a:extLst>
          </p:cNvPr>
          <p:cNvCxnSpPr>
            <a:stCxn id="9" idx="5"/>
            <a:endCxn id="7" idx="0"/>
          </p:cNvCxnSpPr>
          <p:nvPr/>
        </p:nvCxnSpPr>
        <p:spPr>
          <a:xfrm rot="16200000" flipH="1">
            <a:off x="6175942" y="4548060"/>
            <a:ext cx="819711" cy="142931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4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969" y="884238"/>
            <a:ext cx="5732020" cy="5873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Common </a:t>
            </a:r>
            <a:r>
              <a:rPr lang="en-US" dirty="0" smtClean="0"/>
              <a:t>cause: Conditionally Independent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72044" y="884239"/>
            <a:ext cx="5092369" cy="4571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Common </a:t>
            </a:r>
            <a:r>
              <a:rPr lang="en-US" dirty="0" smtClean="0"/>
              <a:t>effect: Independent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5916" y="1316965"/>
            <a:ext cx="177129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6883" y="1328466"/>
            <a:ext cx="172801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1931183F-7D56-48EA-9D2C-15619985D0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7316" y="4377931"/>
                <a:ext cx="5869672" cy="24944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 smtClean="0"/>
                  <a:t>Are X and Z independent?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No</a:t>
                </a:r>
                <a:endParaRPr lang="en-US" sz="2000" b="1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b="0" i="1" dirty="0" smtClean="0">
                  <a:solidFill>
                    <a:srgbClr val="0066FF"/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20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0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66FF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/>
                  <a:t>Are they conditionally independent given </a:t>
                </a:r>
                <a:r>
                  <a:rPr lang="en-US" sz="2000" dirty="0" smtClean="0"/>
                  <a:t>Y?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Yes</a:t>
                </a:r>
                <a:endParaRPr lang="en-US" sz="2000" b="1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0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00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00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66FF"/>
                  </a:solidFill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931183F-7D56-48EA-9D2C-15619985D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16" y="4377931"/>
                <a:ext cx="5869672" cy="2494451"/>
              </a:xfrm>
              <a:prstGeom prst="rect">
                <a:avLst/>
              </a:prstGeom>
              <a:blipFill rotWithShape="0">
                <a:blip r:embed="rId5"/>
                <a:stretch>
                  <a:fillRect l="-1038" t="-2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xmlns="" id="{54F69319-4756-43D1-9D4D-41FFA61655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26988" y="4377931"/>
                <a:ext cx="6165012" cy="24714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 smtClean="0"/>
                  <a:t>Are X and Z independent?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Yes</a:t>
                </a:r>
                <a:endParaRPr lang="en-US" sz="2000" b="1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 smtClean="0">
                  <a:solidFill>
                    <a:srgbClr val="0066FF"/>
                  </a:solidFill>
                </a:endParaRPr>
              </a:p>
              <a:p>
                <a:pPr marL="457200" lvl="1" indent="0">
                  <a:buNone/>
                </a:pPr>
                <a:endParaRPr lang="en-US" sz="2000" dirty="0">
                  <a:solidFill>
                    <a:srgbClr val="0066FF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/>
                  <a:t>Are they conditionally independent given </a:t>
                </a:r>
                <a:r>
                  <a:rPr lang="en-US" sz="2000" dirty="0" smtClean="0"/>
                  <a:t>Y?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No</a:t>
                </a:r>
                <a:endParaRPr lang="en-US" sz="2000" b="1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0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rgbClr val="0066FF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0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66FF"/>
                  </a:solidFill>
                </a:endParaRPr>
              </a:p>
              <a:p>
                <a:pPr marL="457200" lvl="1" indent="0">
                  <a:buNone/>
                </a:pPr>
                <a:endParaRPr lang="en-US" sz="2000" dirty="0">
                  <a:solidFill>
                    <a:srgbClr val="0066FF"/>
                  </a:solidFill>
                </a:endParaRPr>
              </a:p>
            </p:txBody>
          </p:sp>
        </mc:Choice>
        <mc:Fallback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4F69319-4756-43D1-9D4D-41FFA6165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988" y="4377931"/>
                <a:ext cx="6165012" cy="2471437"/>
              </a:xfrm>
              <a:prstGeom prst="rect">
                <a:avLst/>
              </a:prstGeom>
              <a:blipFill rotWithShape="0">
                <a:blip r:embed="rId6"/>
                <a:stretch>
                  <a:fillRect l="-1088" t="-2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5F2A2A28-7C7E-437D-AC53-552B220261F6}"/>
              </a:ext>
            </a:extLst>
          </p:cNvPr>
          <p:cNvSpPr txBox="1">
            <a:spLocks noChangeArrowheads="1"/>
          </p:cNvSpPr>
          <p:nvPr/>
        </p:nvSpPr>
        <p:spPr>
          <a:xfrm>
            <a:off x="1749725" y="46006"/>
            <a:ext cx="9872932" cy="106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Conditional independence ≠ Independence</a:t>
            </a:r>
          </a:p>
        </p:txBody>
      </p:sp>
    </p:spTree>
    <p:extLst>
      <p:ext uri="{BB962C8B-B14F-4D97-AF65-F5344CB8AC3E}">
        <p14:creationId xmlns:p14="http://schemas.microsoft.com/office/powerpoint/2010/main" val="21417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969" y="884238"/>
            <a:ext cx="5732020" cy="5873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Common </a:t>
            </a:r>
            <a:r>
              <a:rPr lang="en-US" dirty="0" smtClean="0"/>
              <a:t>cause: Conditionally Independent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72044" y="884239"/>
            <a:ext cx="5092369" cy="4571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Common </a:t>
            </a:r>
            <a:r>
              <a:rPr lang="en-US" dirty="0" smtClean="0"/>
              <a:t>effect: Independent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5916" y="1316965"/>
            <a:ext cx="177129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6883" y="1328466"/>
            <a:ext cx="172801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1931183F-7D56-48EA-9D2C-15619985D041}"/>
              </a:ext>
            </a:extLst>
          </p:cNvPr>
          <p:cNvSpPr txBox="1">
            <a:spLocks/>
          </p:cNvSpPr>
          <p:nvPr/>
        </p:nvSpPr>
        <p:spPr>
          <a:xfrm>
            <a:off x="157316" y="4377931"/>
            <a:ext cx="5869672" cy="2494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Are X and Z independent? </a:t>
            </a:r>
            <a:r>
              <a:rPr lang="en-US" sz="2000" b="1" dirty="0" smtClean="0">
                <a:solidFill>
                  <a:srgbClr val="FF0000"/>
                </a:solidFill>
              </a:rPr>
              <a:t>No</a:t>
            </a: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66FF"/>
                </a:solidFill>
              </a:rPr>
              <a:t>Knowing X tells you about Y, which tells you about Z.</a:t>
            </a:r>
          </a:p>
          <a:p>
            <a:pPr marL="0" indent="0">
              <a:buNone/>
            </a:pPr>
            <a:r>
              <a:rPr lang="en-US" sz="2000" dirty="0" smtClean="0"/>
              <a:t>Are </a:t>
            </a:r>
            <a:r>
              <a:rPr lang="en-US" sz="2000" dirty="0"/>
              <a:t>they conditionally independent given </a:t>
            </a:r>
            <a:r>
              <a:rPr lang="en-US" sz="2000" dirty="0" smtClean="0"/>
              <a:t>Y? </a:t>
            </a:r>
            <a:r>
              <a:rPr lang="en-US" sz="2000" b="1" dirty="0" smtClean="0">
                <a:solidFill>
                  <a:srgbClr val="FF0000"/>
                </a:solidFill>
              </a:rPr>
              <a:t>Yes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66FF"/>
                </a:solidFill>
              </a:rPr>
              <a:t>If you already know Y, then X gives you no useful information about Z.</a:t>
            </a:r>
            <a:endParaRPr lang="en-US" sz="2000" dirty="0">
              <a:solidFill>
                <a:srgbClr val="0066FF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54F69319-4756-43D1-9D4D-41FFA6165596}"/>
              </a:ext>
            </a:extLst>
          </p:cNvPr>
          <p:cNvSpPr txBox="1">
            <a:spLocks/>
          </p:cNvSpPr>
          <p:nvPr/>
        </p:nvSpPr>
        <p:spPr>
          <a:xfrm>
            <a:off x="6026988" y="4377931"/>
            <a:ext cx="6165012" cy="2471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Are X and Z independent? </a:t>
            </a:r>
            <a:r>
              <a:rPr lang="en-US" sz="2000" b="1" dirty="0" smtClean="0">
                <a:solidFill>
                  <a:srgbClr val="FF0000"/>
                </a:solidFill>
              </a:rPr>
              <a:t>Yes</a:t>
            </a: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Knowing X tells you nothing about Z.</a:t>
            </a: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dirty="0"/>
              <a:t>Are they conditionally independent given </a:t>
            </a:r>
            <a:r>
              <a:rPr lang="en-US" sz="2000" dirty="0" smtClean="0"/>
              <a:t>Y? </a:t>
            </a:r>
            <a:r>
              <a:rPr lang="en-US" sz="2000" b="1" dirty="0" smtClean="0">
                <a:solidFill>
                  <a:srgbClr val="FF0000"/>
                </a:solidFill>
              </a:rPr>
              <a:t>No</a:t>
            </a:r>
            <a:endParaRPr lang="en-US" sz="20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66FF"/>
                </a:solidFill>
              </a:rPr>
              <a:t>If Y is true, then either X or Z must be true.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66FF"/>
                </a:solidFill>
              </a:rPr>
              <a:t>Knowing that X is false means Z must be true.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66FF"/>
                </a:solidFill>
              </a:rPr>
              <a:t>We say that X “</a:t>
            </a:r>
            <a:r>
              <a:rPr lang="en-US" sz="2000" smtClean="0">
                <a:solidFill>
                  <a:srgbClr val="0066FF"/>
                </a:solidFill>
              </a:rPr>
              <a:t>explains away” Z.</a:t>
            </a:r>
            <a:endParaRPr lang="en-US" sz="2000" dirty="0" smtClean="0">
              <a:solidFill>
                <a:srgbClr val="0066FF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5F2A2A28-7C7E-437D-AC53-552B220261F6}"/>
              </a:ext>
            </a:extLst>
          </p:cNvPr>
          <p:cNvSpPr txBox="1">
            <a:spLocks noChangeArrowheads="1"/>
          </p:cNvSpPr>
          <p:nvPr/>
        </p:nvSpPr>
        <p:spPr>
          <a:xfrm>
            <a:off x="1749725" y="46006"/>
            <a:ext cx="9872932" cy="106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Conditional independence ≠ Independence</a:t>
            </a:r>
          </a:p>
        </p:txBody>
      </p:sp>
    </p:spTree>
    <p:extLst>
      <p:ext uri="{BB962C8B-B14F-4D97-AF65-F5344CB8AC3E}">
        <p14:creationId xmlns:p14="http://schemas.microsoft.com/office/powerpoint/2010/main" val="287564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725" y="94891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Conditional independence ≠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30376" y="4098981"/>
                <a:ext cx="10886535" cy="248009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pt-BR" dirty="0"/>
                  <a:t>Being conditionally independent given X does NOT mean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independent.  Quite the opposite.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. </a:t>
                </a:r>
                <a:r>
                  <a:rPr lang="en-US" b="0" dirty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dirty="0"/>
                  <a:t>, b</a:t>
                </a:r>
                <a:r>
                  <a:rPr lang="en-US" dirty="0"/>
                  <a:t>ut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30376" y="4098981"/>
                <a:ext cx="10886535" cy="2480094"/>
              </a:xfrm>
              <a:blipFill>
                <a:blip r:embed="rId3"/>
                <a:stretch>
                  <a:fillRect l="-1176" t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xmlns="" id="{A827A574-1A00-43DB-B3D2-9AA3BEB0E891}"/>
              </a:ext>
            </a:extLst>
          </p:cNvPr>
          <p:cNvSpPr/>
          <p:nvPr/>
        </p:nvSpPr>
        <p:spPr>
          <a:xfrm>
            <a:off x="3414252" y="2613058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8560222-D4CC-4BD1-8112-902FBEBF5BA9}"/>
              </a:ext>
            </a:extLst>
          </p:cNvPr>
          <p:cNvSpPr/>
          <p:nvPr/>
        </p:nvSpPr>
        <p:spPr>
          <a:xfrm>
            <a:off x="4785852" y="2613058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6383A1E-337A-4B69-9DED-0DBC44C20599}"/>
              </a:ext>
            </a:extLst>
          </p:cNvPr>
          <p:cNvSpPr/>
          <p:nvPr/>
        </p:nvSpPr>
        <p:spPr>
          <a:xfrm>
            <a:off x="6843252" y="2613058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582E504-32C2-4AA4-BDA5-8B7D9DFFF91D}"/>
              </a:ext>
            </a:extLst>
          </p:cNvPr>
          <p:cNvSpPr/>
          <p:nvPr/>
        </p:nvSpPr>
        <p:spPr>
          <a:xfrm>
            <a:off x="5917769" y="2460659"/>
            <a:ext cx="12838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96A632A-DCE4-45FA-958E-7D52FBC3D435}"/>
              </a:ext>
            </a:extLst>
          </p:cNvPr>
          <p:cNvSpPr/>
          <p:nvPr/>
        </p:nvSpPr>
        <p:spPr>
          <a:xfrm>
            <a:off x="5090652" y="1012858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EB6EBE91-7B22-4646-9E01-739A42A073AB}"/>
              </a:ext>
            </a:extLst>
          </p:cNvPr>
          <p:cNvCxnSpPr>
            <a:stCxn id="9" idx="3"/>
            <a:endCxn id="5" idx="0"/>
          </p:cNvCxnSpPr>
          <p:nvPr/>
        </p:nvCxnSpPr>
        <p:spPr>
          <a:xfrm rot="5400000">
            <a:off x="4138154" y="1526648"/>
            <a:ext cx="819711" cy="135311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8D4D27EA-57C1-4AE4-A516-9C2D689725C3}"/>
              </a:ext>
            </a:extLst>
          </p:cNvPr>
          <p:cNvCxnSpPr>
            <a:endCxn id="6" idx="0"/>
          </p:cNvCxnSpPr>
          <p:nvPr/>
        </p:nvCxnSpPr>
        <p:spPr>
          <a:xfrm rot="5400000">
            <a:off x="4976352" y="2193958"/>
            <a:ext cx="685800" cy="152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47A4E9FC-5DA2-4B8B-B7B8-8CF96C63BE3B}"/>
              </a:ext>
            </a:extLst>
          </p:cNvPr>
          <p:cNvCxnSpPr>
            <a:stCxn id="9" idx="5"/>
            <a:endCxn id="7" idx="0"/>
          </p:cNvCxnSpPr>
          <p:nvPr/>
        </p:nvCxnSpPr>
        <p:spPr>
          <a:xfrm rot="16200000" flipH="1">
            <a:off x="6175942" y="1488547"/>
            <a:ext cx="819711" cy="142931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7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725" y="94891"/>
            <a:ext cx="8991600" cy="1143000"/>
          </a:xfrm>
        </p:spPr>
        <p:txBody>
          <a:bodyPr/>
          <a:lstStyle/>
          <a:p>
            <a:r>
              <a:rPr lang="en-US" dirty="0"/>
              <a:t>Conditional independence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335651" y="1085491"/>
                <a:ext cx="9941943" cy="54820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Another example: </a:t>
                </a:r>
                <a:r>
                  <a:rPr lang="en-US" i="1" dirty="0"/>
                  <a:t>causal chain</a:t>
                </a:r>
              </a:p>
              <a:p>
                <a:endParaRPr lang="en-US" i="1" dirty="0"/>
              </a:p>
              <a:p>
                <a:endParaRPr lang="en-US" i="1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X </a:t>
                </a:r>
                <a:r>
                  <a:rPr lang="en-US" dirty="0"/>
                  <a:t>and Z are conditionally independent given </a:t>
                </a:r>
                <a:r>
                  <a:rPr lang="en-US" dirty="0" smtClean="0"/>
                  <a:t>Y, because they have no common ancestors other than the ancestors of Y. 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Being conditionally independent given Y does NOT mean that X and Z are independent.  Quite the opposite.  For example,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)=0.5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=0.8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. Then we can calculate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=0.64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)=0.5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35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35651" y="1085491"/>
                <a:ext cx="9941943" cy="5482085"/>
              </a:xfrm>
              <a:blipFill rotWithShape="0">
                <a:blip r:embed="rId3"/>
                <a:stretch>
                  <a:fillRect l="-1226" t="-1780" r="-552" b="-2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2459" y="1675672"/>
            <a:ext cx="68865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15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1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Review: Bayesian inference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Bayesian network: graph semantics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The Los Angeles burglar alarm example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Conditional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independence ≠ Independence</a:t>
            </a:r>
          </a:p>
          <a:p>
            <a:r>
              <a:rPr lang="en-US" dirty="0"/>
              <a:t>Constructing a Bayesian </a:t>
            </a:r>
            <a:r>
              <a:rPr lang="en-US" dirty="0" smtClean="0"/>
              <a:t>network: Structure learning</a:t>
            </a:r>
            <a:endParaRPr lang="en-US" dirty="0"/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Constructing a Bayesian network: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Hire an expert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4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a Bayes Network: Two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935" y="1415844"/>
            <a:ext cx="11356259" cy="527992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“Structure Learning” a.k.a. “Analysis of Causality:”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Suppose you know the variables, but you don’t know which variables depend on which others.  You can learn this from data.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This is an exciting new area of research in statistics, where it goes by the name of “analysis of causality.”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… but it’s almost harder than method #2, and I don’t recommend using it unless you really have to.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“Hire an Expert:”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Find somebody who knows how to solve the problem. 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Get her to tell you what are the important variables, and which variables depend on which others.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THIS IS ALMOST ALWAYS THE BEST WAY.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0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Bayesian networks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Choose an ordering of variables X</a:t>
            </a:r>
            <a:r>
              <a:rPr lang="en-US" sz="2400" baseline="-25000" dirty="0"/>
              <a:t>1</a:t>
            </a:r>
            <a:r>
              <a:rPr lang="en-US" sz="2400" dirty="0"/>
              <a:t>, … , X</a:t>
            </a:r>
            <a:r>
              <a:rPr lang="en-US" sz="2400" baseline="-25000" dirty="0"/>
              <a:t>n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= 1 to n</a:t>
            </a:r>
          </a:p>
          <a:p>
            <a:pPr marL="914400" lvl="1" indent="-457200"/>
            <a:r>
              <a:rPr lang="en-US" dirty="0"/>
              <a:t>add X</a:t>
            </a:r>
            <a:r>
              <a:rPr lang="en-US" baseline="-25000" dirty="0"/>
              <a:t>i</a:t>
            </a:r>
            <a:r>
              <a:rPr lang="en-US" dirty="0"/>
              <a:t> to the network</a:t>
            </a:r>
          </a:p>
          <a:p>
            <a:pPr marL="914400" lvl="1" indent="-457200"/>
            <a:r>
              <a:rPr lang="en-US" dirty="0"/>
              <a:t>select parents from X</a:t>
            </a:r>
            <a:r>
              <a:rPr lang="en-US" baseline="-25000" dirty="0"/>
              <a:t>1</a:t>
            </a:r>
            <a:r>
              <a:rPr lang="en-US" dirty="0"/>
              <a:t>, … ,X</a:t>
            </a:r>
            <a:r>
              <a:rPr lang="en-US" baseline="-25000" dirty="0"/>
              <a:t>i-1</a:t>
            </a:r>
            <a:r>
              <a:rPr lang="en-US" dirty="0"/>
              <a:t> such that</a:t>
            </a:r>
            <a:br>
              <a:rPr lang="en-US" dirty="0"/>
            </a:br>
            <a:r>
              <a:rPr lang="fr-FR" dirty="0">
                <a:solidFill>
                  <a:srgbClr val="0066FF"/>
                </a:solidFill>
              </a:rPr>
              <a:t>P(X</a:t>
            </a:r>
            <a:r>
              <a:rPr lang="fr-FR" baseline="-25000" dirty="0">
                <a:solidFill>
                  <a:srgbClr val="0066FF"/>
                </a:solidFill>
              </a:rPr>
              <a:t>i</a:t>
            </a:r>
            <a:r>
              <a:rPr lang="fr-FR" dirty="0">
                <a:solidFill>
                  <a:srgbClr val="0066FF"/>
                </a:solidFill>
              </a:rPr>
              <a:t> | Parents(X</a:t>
            </a:r>
            <a:r>
              <a:rPr lang="fr-FR" baseline="-25000" dirty="0">
                <a:solidFill>
                  <a:srgbClr val="0066FF"/>
                </a:solidFill>
              </a:rPr>
              <a:t>i</a:t>
            </a:r>
            <a:r>
              <a:rPr lang="fr-FR" dirty="0">
                <a:solidFill>
                  <a:srgbClr val="0066FF"/>
                </a:solidFill>
              </a:rPr>
              <a:t>)) = P(X</a:t>
            </a:r>
            <a:r>
              <a:rPr lang="fr-FR" baseline="-25000" dirty="0">
                <a:solidFill>
                  <a:srgbClr val="0066FF"/>
                </a:solidFill>
              </a:rPr>
              <a:t>i</a:t>
            </a:r>
            <a:r>
              <a:rPr lang="fr-FR" dirty="0">
                <a:solidFill>
                  <a:srgbClr val="0066FF"/>
                </a:solidFill>
              </a:rPr>
              <a:t> | X</a:t>
            </a:r>
            <a:r>
              <a:rPr lang="fr-FR" baseline="-25000" dirty="0">
                <a:solidFill>
                  <a:srgbClr val="0066FF"/>
                </a:solidFill>
              </a:rPr>
              <a:t>1</a:t>
            </a:r>
            <a:r>
              <a:rPr lang="fr-FR" dirty="0">
                <a:solidFill>
                  <a:srgbClr val="0066FF"/>
                </a:solidFill>
              </a:rPr>
              <a:t>, ... X</a:t>
            </a:r>
            <a:r>
              <a:rPr lang="fr-FR" baseline="-25000" dirty="0">
                <a:solidFill>
                  <a:srgbClr val="0066FF"/>
                </a:solidFill>
              </a:rPr>
              <a:t>i-1</a:t>
            </a:r>
            <a:r>
              <a:rPr lang="fr-FR" dirty="0">
                <a:solidFill>
                  <a:srgbClr val="0066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920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pic>
        <p:nvPicPr>
          <p:cNvPr id="20486" name="Picture 6" descr="burglary-make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6830" y="2587752"/>
            <a:ext cx="3425571" cy="2981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76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E</a:t>
            </a:r>
          </a:p>
        </p:txBody>
      </p:sp>
      <p:pic>
        <p:nvPicPr>
          <p:cNvPr id="12294" name="Picture 6" descr="burglary-make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497" y="2587752"/>
            <a:ext cx="3425571" cy="2981516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5486400" y="3657600"/>
            <a:ext cx="990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9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What if P(X,E) is complicated?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Very, very common problem: P(X,E) is complicated because both X and E depend on some hidden variable Y</a:t>
            </a:r>
          </a:p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Draw a bunch of circles and arrows that represent the dependence</a:t>
            </a:r>
          </a:p>
          <a:p>
            <a:pPr lvl="1"/>
            <a:r>
              <a:rPr lang="en-US" dirty="0"/>
              <a:t>When your algorithm performs inference, make sure it does so in the order of the graph</a:t>
            </a:r>
          </a:p>
          <a:p>
            <a:r>
              <a:rPr lang="en-US" dirty="0"/>
              <a:t>FORMALISM: Bayesian Network</a:t>
            </a:r>
          </a:p>
        </p:txBody>
      </p:sp>
    </p:spTree>
    <p:extLst>
      <p:ext uri="{BB962C8B-B14F-4D97-AF65-F5344CB8AC3E}">
        <p14:creationId xmlns:p14="http://schemas.microsoft.com/office/powerpoint/2010/main" val="96035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E</a:t>
            </a:r>
          </a:p>
        </p:txBody>
      </p:sp>
      <p:pic>
        <p:nvPicPr>
          <p:cNvPr id="12294" name="Picture 6" descr="burglary-make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497" y="2587752"/>
            <a:ext cx="3425571" cy="2981516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50498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E</a:t>
            </a:r>
            <a:endParaRPr lang="en-US" sz="2400" i="1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pic>
        <p:nvPicPr>
          <p:cNvPr id="17414" name="Picture 6" descr="burglary-make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497" y="2587752"/>
            <a:ext cx="3425571" cy="298151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0" y="4495800"/>
            <a:ext cx="1219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0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E</a:t>
            </a:r>
            <a:endParaRPr lang="en-US" sz="2400" i="1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pic>
        <p:nvPicPr>
          <p:cNvPr id="17414" name="Picture 6" descr="burglary-make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497" y="2587752"/>
            <a:ext cx="3425571" cy="2981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23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E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pic>
        <p:nvPicPr>
          <p:cNvPr id="18438" name="Picture 6" descr="burglary-make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497" y="2587752"/>
            <a:ext cx="3425571" cy="298151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62281" y="4736434"/>
            <a:ext cx="1557719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2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E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pic>
        <p:nvPicPr>
          <p:cNvPr id="18438" name="Picture 6" descr="burglary-make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497" y="2587752"/>
            <a:ext cx="3425571" cy="2981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965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pic>
        <p:nvPicPr>
          <p:cNvPr id="19462" name="Picture 6" descr="burglary-make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496" y="2590800"/>
            <a:ext cx="3414124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50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/>
          <a:lstStyle/>
          <a:p>
            <a:r>
              <a:rPr lang="en-US" dirty="0"/>
              <a:t>Example contd.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400" dirty="0"/>
              <a:t>Deciding conditional independence is hard in </a:t>
            </a:r>
            <a:r>
              <a:rPr lang="en-US" sz="2400" dirty="0" err="1"/>
              <a:t>noncausal</a:t>
            </a:r>
            <a:r>
              <a:rPr lang="en-US" sz="2400" dirty="0"/>
              <a:t> directions</a:t>
            </a:r>
          </a:p>
          <a:p>
            <a:pPr lvl="1"/>
            <a:r>
              <a:rPr lang="en-US" sz="2000" dirty="0"/>
              <a:t>The causal direction seems much more natural</a:t>
            </a:r>
          </a:p>
          <a:p>
            <a:r>
              <a:rPr lang="en-US" sz="2400" dirty="0"/>
              <a:t>Network is less compact: 1 + 2 + 4 + 2 + 4 = 13 numbers needed (vs. 1+1+4+2+2=10 for the causal ordering)</a:t>
            </a:r>
          </a:p>
        </p:txBody>
      </p:sp>
      <p:pic>
        <p:nvPicPr>
          <p:cNvPr id="16389" name="Picture 5" descr="burglary-make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798" y="1371600"/>
            <a:ext cx="2743200" cy="2387600"/>
          </a:xfrm>
          <a:prstGeom prst="rect">
            <a:avLst/>
          </a:prstGeom>
          <a:noFill/>
        </p:spPr>
      </p:pic>
      <p:pic>
        <p:nvPicPr>
          <p:cNvPr id="5" name="Picture 4" descr="burglary-small">
            <a:extLst>
              <a:ext uri="{FF2B5EF4-FFF2-40B4-BE49-F238E27FC236}">
                <a16:creationId xmlns:a16="http://schemas.microsoft.com/office/drawing/2014/main" xmlns="" id="{D1809B7F-6DA4-48EB-8D7E-AE15CF2F9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5191" y="1524000"/>
            <a:ext cx="2180253" cy="218025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4DB0C30-F943-478B-ACB9-A580E394AE99}"/>
              </a:ext>
            </a:extLst>
          </p:cNvPr>
          <p:cNvSpPr txBox="1"/>
          <p:nvPr/>
        </p:nvSpPr>
        <p:spPr>
          <a:xfrm>
            <a:off x="5604387" y="2329429"/>
            <a:ext cx="1111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versus</a:t>
            </a:r>
          </a:p>
        </p:txBody>
      </p:sp>
    </p:spTree>
    <p:extLst>
      <p:ext uri="{BB962C8B-B14F-4D97-AF65-F5344CB8AC3E}">
        <p14:creationId xmlns:p14="http://schemas.microsoft.com/office/powerpoint/2010/main" val="109588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store it in causal order? A: Saves memory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have a Boolean variable X</a:t>
            </a:r>
            <a:r>
              <a:rPr lang="en-US" sz="2400" baseline="-25000" dirty="0"/>
              <a:t>i</a:t>
            </a:r>
            <a:r>
              <a:rPr lang="en-US" sz="2400" dirty="0"/>
              <a:t> with k Boolean parents. How many rows does its conditional probability table have? </a:t>
            </a:r>
          </a:p>
          <a:p>
            <a:pPr lvl="1"/>
            <a:r>
              <a:rPr lang="en-US" sz="2000" dirty="0">
                <a:solidFill>
                  <a:srgbClr val="0066FF"/>
                </a:solidFill>
              </a:rPr>
              <a:t>2</a:t>
            </a:r>
            <a:r>
              <a:rPr lang="en-US" sz="2000" baseline="30000" dirty="0">
                <a:solidFill>
                  <a:srgbClr val="0066FF"/>
                </a:solidFill>
              </a:rPr>
              <a:t>k</a:t>
            </a:r>
            <a:r>
              <a:rPr lang="en-US" sz="2000" dirty="0">
                <a:solidFill>
                  <a:srgbClr val="0066FF"/>
                </a:solidFill>
              </a:rPr>
              <a:t> </a:t>
            </a:r>
            <a:r>
              <a:rPr lang="en-US" sz="2000" dirty="0"/>
              <a:t>rows for all the combinations of parent values</a:t>
            </a:r>
          </a:p>
          <a:p>
            <a:pPr lvl="1"/>
            <a:r>
              <a:rPr lang="en-US" sz="2000" dirty="0"/>
              <a:t>Each row requires one number for </a:t>
            </a:r>
            <a:r>
              <a:rPr lang="en-US" sz="2000" dirty="0">
                <a:solidFill>
                  <a:srgbClr val="0066FF"/>
                </a:solidFill>
              </a:rPr>
              <a:t>P(X</a:t>
            </a:r>
            <a:r>
              <a:rPr lang="en-US" sz="2000" baseline="-25000" dirty="0">
                <a:solidFill>
                  <a:srgbClr val="0066FF"/>
                </a:solidFill>
              </a:rPr>
              <a:t>i</a:t>
            </a:r>
            <a:r>
              <a:rPr lang="en-US" sz="2000" dirty="0">
                <a:solidFill>
                  <a:srgbClr val="0066FF"/>
                </a:solidFill>
              </a:rPr>
              <a:t> = true | parent values)</a:t>
            </a:r>
            <a:endParaRPr lang="en-US" dirty="0">
              <a:solidFill>
                <a:srgbClr val="0066FF"/>
              </a:solidFill>
            </a:endParaRPr>
          </a:p>
          <a:p>
            <a:r>
              <a:rPr lang="en-US" sz="2400" dirty="0"/>
              <a:t>If each variable has no more than k parents, how many numbers does the complete network require? </a:t>
            </a:r>
          </a:p>
          <a:p>
            <a:pPr lvl="1"/>
            <a:r>
              <a:rPr lang="en-US" sz="2000" dirty="0">
                <a:solidFill>
                  <a:srgbClr val="0066FF"/>
                </a:solidFill>
              </a:rPr>
              <a:t>O(n </a:t>
            </a:r>
            <a:r>
              <a:rPr lang="en-US" sz="2000" dirty="0">
                <a:solidFill>
                  <a:srgbClr val="0066FF"/>
                </a:solidFill>
                <a:cs typeface="Arial" charset="0"/>
              </a:rPr>
              <a:t>·</a:t>
            </a:r>
            <a:r>
              <a:rPr lang="en-US" sz="2000" dirty="0">
                <a:solidFill>
                  <a:srgbClr val="0066FF"/>
                </a:solidFill>
              </a:rPr>
              <a:t> 2</a:t>
            </a:r>
            <a:r>
              <a:rPr lang="en-US" sz="2000" baseline="30000" dirty="0">
                <a:solidFill>
                  <a:srgbClr val="0066FF"/>
                </a:solidFill>
              </a:rPr>
              <a:t>k</a:t>
            </a:r>
            <a:r>
              <a:rPr lang="en-US" sz="2000" dirty="0">
                <a:solidFill>
                  <a:srgbClr val="0066FF"/>
                </a:solidFill>
              </a:rPr>
              <a:t>) </a:t>
            </a:r>
            <a:r>
              <a:rPr lang="en-US" sz="2000" dirty="0"/>
              <a:t>numbers – vs. </a:t>
            </a:r>
            <a:r>
              <a:rPr lang="en-US" sz="2000" dirty="0">
                <a:solidFill>
                  <a:srgbClr val="0066FF"/>
                </a:solidFill>
              </a:rPr>
              <a:t>O(2</a:t>
            </a:r>
            <a:r>
              <a:rPr lang="en-US" sz="2000" baseline="30000" dirty="0">
                <a:solidFill>
                  <a:srgbClr val="0066FF"/>
                </a:solidFill>
              </a:rPr>
              <a:t>n</a:t>
            </a:r>
            <a:r>
              <a:rPr lang="en-US" sz="2000" dirty="0">
                <a:solidFill>
                  <a:srgbClr val="0066FF"/>
                </a:solidFill>
              </a:rPr>
              <a:t>)</a:t>
            </a:r>
            <a:r>
              <a:rPr lang="en-US" sz="2000" dirty="0"/>
              <a:t> for the full joint distribution</a:t>
            </a:r>
            <a:endParaRPr lang="en-US" dirty="0"/>
          </a:p>
          <a:p>
            <a:r>
              <a:rPr lang="en-US" sz="2400" dirty="0"/>
              <a:t>How many nodes for the burglary network? </a:t>
            </a:r>
          </a:p>
          <a:p>
            <a:pPr lvl="1">
              <a:buNone/>
            </a:pPr>
            <a:r>
              <a:rPr lang="en-US" sz="2000" dirty="0"/>
              <a:t>1 + 1 + 4 + 2 + 2 = 10 numbers (vs. 2</a:t>
            </a:r>
            <a:r>
              <a:rPr lang="en-US" sz="2000" baseline="30000" dirty="0"/>
              <a:t>5</a:t>
            </a:r>
            <a:r>
              <a:rPr lang="en-US" sz="2000" dirty="0"/>
              <a:t>-1 = 31)</a:t>
            </a:r>
          </a:p>
        </p:txBody>
      </p:sp>
      <p:pic>
        <p:nvPicPr>
          <p:cNvPr id="9220" name="Picture 4" descr="burglary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7368" y="4800600"/>
            <a:ext cx="1209675" cy="1209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67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1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Review: Bayesian inference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Bayesian network: graph semantics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The Los Angeles burglar alarm example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Conditional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independence ≠ Independence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Constructing a Bayesian network: Structure learning</a:t>
            </a:r>
          </a:p>
          <a:p>
            <a:r>
              <a:rPr lang="en-US" dirty="0" smtClean="0"/>
              <a:t>Constructing </a:t>
            </a:r>
            <a:r>
              <a:rPr lang="en-US" dirty="0"/>
              <a:t>a Bayesian network: </a:t>
            </a:r>
            <a:r>
              <a:rPr lang="en-US" dirty="0" smtClean="0"/>
              <a:t>Hire an expert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1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 more realistic </a:t>
            </a:r>
            <a:r>
              <a:rPr lang="en-US" sz="3600" dirty="0" err="1"/>
              <a:t>Bayes</a:t>
            </a:r>
            <a:r>
              <a:rPr lang="en-US" sz="3600" dirty="0"/>
              <a:t> Network: </a:t>
            </a:r>
            <a:br>
              <a:rPr lang="en-US" sz="3600" dirty="0"/>
            </a:br>
            <a:r>
              <a:rPr lang="en-US" sz="3600" dirty="0"/>
              <a:t>Car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65238"/>
            <a:ext cx="8686800" cy="4906963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Initial observation:</a:t>
            </a:r>
            <a:r>
              <a:rPr lang="en-US" sz="2000" dirty="0"/>
              <a:t> car won’t start</a:t>
            </a:r>
          </a:p>
          <a:p>
            <a:r>
              <a:rPr lang="en-US" sz="2000" dirty="0">
                <a:solidFill>
                  <a:srgbClr val="FFC000"/>
                </a:solidFill>
              </a:rPr>
              <a:t>Orange:</a:t>
            </a:r>
            <a:r>
              <a:rPr lang="en-US" sz="2000" dirty="0"/>
              <a:t> “broken, so fix it” nodes</a:t>
            </a:r>
          </a:p>
          <a:p>
            <a:r>
              <a:rPr lang="en-US" sz="2000" dirty="0">
                <a:solidFill>
                  <a:srgbClr val="00B050"/>
                </a:solidFill>
              </a:rPr>
              <a:t>Green:</a:t>
            </a:r>
            <a:r>
              <a:rPr lang="en-US" sz="2000" dirty="0"/>
              <a:t> testable evidence</a:t>
            </a:r>
          </a:p>
          <a:p>
            <a:r>
              <a:rPr lang="en-US" sz="2000" dirty="0">
                <a:solidFill>
                  <a:srgbClr val="B2B2B2"/>
                </a:solidFill>
              </a:rPr>
              <a:t>Gray:</a:t>
            </a:r>
            <a:r>
              <a:rPr lang="en-US" sz="2000" dirty="0"/>
              <a:t> “hidden variables” to ensure sparse structure, reduce parameters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819400"/>
            <a:ext cx="7543800" cy="397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79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503238"/>
            <a:ext cx="8229600" cy="868363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dirty="0"/>
              <a:t>Hidden Variables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828800" y="1447800"/>
            <a:ext cx="8686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-2841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</a:rPr>
              <a:t>A general scenario:</a:t>
            </a:r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r>
              <a:rPr lang="en-US" altLang="en-US" sz="2000" dirty="0">
                <a:solidFill>
                  <a:srgbClr val="000000"/>
                </a:solidFill>
              </a:rPr>
              <a:t>Query </a:t>
            </a:r>
            <a:r>
              <a:rPr lang="en-US" altLang="en-US" sz="2000" i="1" dirty="0">
                <a:solidFill>
                  <a:srgbClr val="000000"/>
                </a:solidFill>
              </a:rPr>
              <a:t>variables: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X</a:t>
            </a:r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r>
              <a:rPr lang="en-US" altLang="en-US" sz="2000" i="1" dirty="0">
                <a:solidFill>
                  <a:srgbClr val="000000"/>
                </a:solidFill>
              </a:rPr>
              <a:t>Evidence </a:t>
            </a:r>
            <a:r>
              <a:rPr lang="en-US" altLang="en-US" sz="2000" dirty="0">
                <a:solidFill>
                  <a:srgbClr val="000000"/>
                </a:solidFill>
              </a:rPr>
              <a:t>(</a:t>
            </a:r>
            <a:r>
              <a:rPr lang="en-US" altLang="en-US" sz="2000" i="1" dirty="0">
                <a:solidFill>
                  <a:srgbClr val="000000"/>
                </a:solidFill>
              </a:rPr>
              <a:t>observed</a:t>
            </a:r>
            <a:r>
              <a:rPr lang="en-US" altLang="en-US" sz="2000" dirty="0">
                <a:solidFill>
                  <a:srgbClr val="000000"/>
                </a:solidFill>
              </a:rPr>
              <a:t>) variables and their values: </a:t>
            </a:r>
            <a:r>
              <a:rPr lang="en-US" altLang="en-US" sz="2000" b="1" dirty="0">
                <a:solidFill>
                  <a:srgbClr val="0000FF"/>
                </a:solidFill>
              </a:rPr>
              <a:t>E</a:t>
            </a:r>
            <a:r>
              <a:rPr lang="en-US" altLang="en-US" sz="2000" dirty="0">
                <a:solidFill>
                  <a:srgbClr val="0000FF"/>
                </a:solidFill>
              </a:rPr>
              <a:t> = </a:t>
            </a:r>
            <a:r>
              <a:rPr lang="en-US" altLang="en-US" sz="2000" b="1" dirty="0">
                <a:solidFill>
                  <a:srgbClr val="0000FF"/>
                </a:solidFill>
              </a:rPr>
              <a:t>e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r>
              <a:rPr lang="en-US" altLang="en-US" sz="2000" i="1" dirty="0">
                <a:solidFill>
                  <a:srgbClr val="000000"/>
                </a:solidFill>
              </a:rPr>
              <a:t>Unobserved </a:t>
            </a:r>
            <a:r>
              <a:rPr lang="en-US" altLang="en-US" sz="2000" dirty="0">
                <a:solidFill>
                  <a:srgbClr val="000000"/>
                </a:solidFill>
              </a:rPr>
              <a:t>variables: </a:t>
            </a:r>
            <a:r>
              <a:rPr lang="en-US" altLang="en-US" sz="2000" b="1" dirty="0">
                <a:solidFill>
                  <a:srgbClr val="0000FF"/>
                </a:solidFill>
              </a:rPr>
              <a:t>Y</a:t>
            </a:r>
            <a:r>
              <a:rPr lang="en-US" altLang="en-US" sz="2000" dirty="0">
                <a:solidFill>
                  <a:srgbClr val="000000"/>
                </a:solidFill>
              </a:rPr>
              <a:t>  </a:t>
            </a:r>
          </a:p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b="1" dirty="0">
                <a:solidFill>
                  <a:srgbClr val="000000"/>
                </a:solidFill>
              </a:rPr>
              <a:t>Inference problem</a:t>
            </a:r>
            <a:r>
              <a:rPr lang="en-US" altLang="en-US" sz="2400" dirty="0">
                <a:solidFill>
                  <a:srgbClr val="000000"/>
                </a:solidFill>
              </a:rPr>
              <a:t>: answer questions about the query variables given the evidence variables</a:t>
            </a:r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r>
              <a:rPr lang="en-US" altLang="en-US" sz="2000" dirty="0">
                <a:solidFill>
                  <a:srgbClr val="000000"/>
                </a:solidFill>
              </a:rPr>
              <a:t>This can be done using the posterior distribution </a:t>
            </a:r>
            <a:r>
              <a:rPr lang="en-US" altLang="en-US" sz="2000" dirty="0">
                <a:solidFill>
                  <a:srgbClr val="0000FF"/>
                </a:solidFill>
              </a:rPr>
              <a:t>P(</a:t>
            </a:r>
            <a:r>
              <a:rPr lang="en-US" altLang="en-US" sz="2000" b="1" dirty="0">
                <a:solidFill>
                  <a:srgbClr val="0000FF"/>
                </a:solidFill>
              </a:rPr>
              <a:t>X</a:t>
            </a:r>
            <a:r>
              <a:rPr lang="en-US" altLang="en-US" sz="2000" dirty="0">
                <a:solidFill>
                  <a:srgbClr val="0000FF"/>
                </a:solidFill>
              </a:rPr>
              <a:t> | </a:t>
            </a:r>
            <a:r>
              <a:rPr lang="en-US" altLang="en-US" sz="2000" b="1" dirty="0">
                <a:solidFill>
                  <a:srgbClr val="0000FF"/>
                </a:solidFill>
              </a:rPr>
              <a:t>E</a:t>
            </a:r>
            <a:r>
              <a:rPr lang="en-US" altLang="en-US" sz="2000" dirty="0">
                <a:solidFill>
                  <a:srgbClr val="0000FF"/>
                </a:solidFill>
              </a:rPr>
              <a:t> = </a:t>
            </a:r>
            <a:r>
              <a:rPr lang="en-US" altLang="en-US" sz="2000" b="1" dirty="0">
                <a:solidFill>
                  <a:srgbClr val="0000FF"/>
                </a:solidFill>
              </a:rPr>
              <a:t>e</a:t>
            </a:r>
            <a:r>
              <a:rPr lang="en-US" altLang="en-US" sz="2000" dirty="0">
                <a:solidFill>
                  <a:srgbClr val="0000FF"/>
                </a:solidFill>
              </a:rPr>
              <a:t>)</a:t>
            </a:r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r>
              <a:rPr lang="en-US" altLang="en-US" sz="2000" dirty="0">
                <a:solidFill>
                  <a:srgbClr val="000000"/>
                </a:solidFill>
              </a:rPr>
              <a:t>In turn, the posterior needs to be derived from the full joint </a:t>
            </a:r>
            <a:r>
              <a:rPr lang="en-US" altLang="en-US" sz="2000" dirty="0">
                <a:solidFill>
                  <a:srgbClr val="0000FF"/>
                </a:solidFill>
              </a:rPr>
              <a:t>P(</a:t>
            </a:r>
            <a:r>
              <a:rPr lang="en-US" altLang="en-US" sz="2000" b="1" dirty="0">
                <a:solidFill>
                  <a:srgbClr val="0000FF"/>
                </a:solidFill>
              </a:rPr>
              <a:t>X</a:t>
            </a:r>
            <a:r>
              <a:rPr lang="en-US" altLang="en-US" sz="2000" dirty="0">
                <a:solidFill>
                  <a:srgbClr val="0000FF"/>
                </a:solidFill>
              </a:rPr>
              <a:t>, </a:t>
            </a:r>
            <a:r>
              <a:rPr lang="en-US" altLang="en-US" sz="2000" b="1" dirty="0">
                <a:solidFill>
                  <a:srgbClr val="0000FF"/>
                </a:solidFill>
              </a:rPr>
              <a:t>E</a:t>
            </a:r>
            <a:r>
              <a:rPr lang="en-US" altLang="en-US" sz="2000" dirty="0">
                <a:solidFill>
                  <a:srgbClr val="0000FF"/>
                </a:solidFill>
              </a:rPr>
              <a:t>, </a:t>
            </a:r>
            <a:r>
              <a:rPr lang="en-US" altLang="en-US" sz="2000" b="1" dirty="0">
                <a:solidFill>
                  <a:srgbClr val="0000FF"/>
                </a:solidFill>
              </a:rPr>
              <a:t>Y</a:t>
            </a:r>
            <a:r>
              <a:rPr lang="en-US" altLang="en-US" sz="2000" dirty="0">
                <a:solidFill>
                  <a:srgbClr val="0000FF"/>
                </a:solidFill>
              </a:rPr>
              <a:t>)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defTabSz="457200" eaLnBrk="1" hangingPunct="0">
              <a:spcAft>
                <a:spcPts val="1425"/>
              </a:spcAft>
            </a:pPr>
            <a:endParaRPr lang="en-US" altLang="en-US" sz="2400" dirty="0">
              <a:solidFill>
                <a:srgbClr val="000000"/>
              </a:solidFill>
            </a:endParaRPr>
          </a:p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</a:rPr>
              <a:t>Bayesian networks are a tool for representing joint probability distributions efficiently</a:t>
            </a:r>
            <a:endParaRPr lang="en-US" sz="2400" dirty="0"/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724400"/>
            <a:ext cx="4902200" cy="82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8270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50838"/>
            <a:ext cx="8229600" cy="6397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Car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9234" y="1143000"/>
            <a:ext cx="884636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06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27037"/>
            <a:ext cx="8229600" cy="715962"/>
          </a:xfrm>
        </p:spPr>
        <p:txBody>
          <a:bodyPr/>
          <a:lstStyle/>
          <a:p>
            <a:r>
              <a:rPr lang="en-US" dirty="0"/>
              <a:t>In research literature…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913438"/>
            <a:ext cx="8229600" cy="944563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600" b="1" dirty="0"/>
              <a:t>Causal Protein-Signaling Networks Derived from </a:t>
            </a:r>
            <a:r>
              <a:rPr lang="en-US" sz="1600" b="1" dirty="0" err="1"/>
              <a:t>Multiparameter</a:t>
            </a:r>
            <a:r>
              <a:rPr lang="en-US" sz="1600" b="1" dirty="0"/>
              <a:t> Single-Cell Data </a:t>
            </a:r>
          </a:p>
          <a:p>
            <a:pPr>
              <a:buNone/>
            </a:pPr>
            <a:r>
              <a:rPr lang="en-US" sz="1600" dirty="0"/>
              <a:t>Karen Sachs, Omar Perez, Dana </a:t>
            </a:r>
            <a:r>
              <a:rPr lang="en-US" sz="1600" dirty="0" err="1"/>
              <a:t>Pe'er</a:t>
            </a:r>
            <a:r>
              <a:rPr lang="en-US" sz="1600" dirty="0"/>
              <a:t>, Douglas A. </a:t>
            </a:r>
            <a:r>
              <a:rPr lang="en-US" sz="1600" dirty="0" err="1"/>
              <a:t>Lauffenburger</a:t>
            </a:r>
            <a:r>
              <a:rPr lang="en-US" sz="1600" dirty="0"/>
              <a:t>, and Garry P. Nolan</a:t>
            </a:r>
          </a:p>
          <a:p>
            <a:pPr>
              <a:buNone/>
            </a:pPr>
            <a:r>
              <a:rPr lang="en-US" sz="1600" dirty="0"/>
              <a:t>(22 April 2005) </a:t>
            </a:r>
            <a:r>
              <a:rPr lang="en-US" sz="1600" b="1" i="1" dirty="0"/>
              <a:t>Science</a:t>
            </a:r>
            <a:r>
              <a:rPr lang="en-US" sz="1600" dirty="0"/>
              <a:t> </a:t>
            </a:r>
            <a:r>
              <a:rPr lang="en-US" sz="1600" b="1" dirty="0"/>
              <a:t>308</a:t>
            </a:r>
            <a:r>
              <a:rPr lang="en-US" sz="1600" dirty="0"/>
              <a:t> (5721), 523.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265238"/>
            <a:ext cx="5403338" cy="445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431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27037"/>
            <a:ext cx="8229600" cy="715962"/>
          </a:xfrm>
        </p:spPr>
        <p:txBody>
          <a:bodyPr/>
          <a:lstStyle/>
          <a:p>
            <a:r>
              <a:rPr lang="en-US" dirty="0"/>
              <a:t>In research literature…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5892801"/>
            <a:ext cx="8001000" cy="9652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600" b="1" dirty="0"/>
              <a:t>Describing Visual Scenes Using Transformed Objects and Parts</a:t>
            </a:r>
          </a:p>
          <a:p>
            <a:pPr>
              <a:buNone/>
            </a:pPr>
            <a:r>
              <a:rPr lang="en-US" sz="1600" dirty="0"/>
              <a:t>E. </a:t>
            </a:r>
            <a:r>
              <a:rPr lang="en-US" sz="1600" dirty="0" err="1"/>
              <a:t>Sudderth</a:t>
            </a:r>
            <a:r>
              <a:rPr lang="en-US" sz="1600" dirty="0"/>
              <a:t>, A. </a:t>
            </a:r>
            <a:r>
              <a:rPr lang="en-US" sz="1600" dirty="0" err="1"/>
              <a:t>Torralba</a:t>
            </a:r>
            <a:r>
              <a:rPr lang="en-US" sz="1600" dirty="0"/>
              <a:t>, W. T. Freeman, and A. </a:t>
            </a:r>
            <a:r>
              <a:rPr lang="en-US" sz="1600" dirty="0" err="1"/>
              <a:t>Willsky</a:t>
            </a:r>
            <a:r>
              <a:rPr lang="en-US" sz="1600" dirty="0"/>
              <a:t>.</a:t>
            </a:r>
          </a:p>
          <a:p>
            <a:pPr>
              <a:buNone/>
            </a:pPr>
            <a:r>
              <a:rPr lang="en-US" sz="1600" b="1" i="1" dirty="0"/>
              <a:t>International Journal of Computer Vision</a:t>
            </a:r>
            <a:r>
              <a:rPr lang="en-US" sz="1600" dirty="0"/>
              <a:t>, No. 1-3, May 2008, pp. 291-330.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6864" y="1427163"/>
            <a:ext cx="90582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611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27037"/>
            <a:ext cx="8229600" cy="715962"/>
          </a:xfrm>
        </p:spPr>
        <p:txBody>
          <a:bodyPr/>
          <a:lstStyle/>
          <a:p>
            <a:r>
              <a:rPr lang="en-US" dirty="0"/>
              <a:t>In research literature…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5511800"/>
            <a:ext cx="8305800" cy="965200"/>
          </a:xfrm>
          <a:noFill/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600" b="1" dirty="0">
                <a:hlinkClick r:id="rId3"/>
              </a:rPr>
              <a:t>Audiovisual Speech Recognition with Articulator Positions as Hidden Variables</a:t>
            </a:r>
            <a:endParaRPr lang="en-US" sz="1600" b="1" dirty="0"/>
          </a:p>
          <a:p>
            <a:pPr>
              <a:buNone/>
            </a:pPr>
            <a:r>
              <a:rPr lang="en-US" sz="1600" dirty="0"/>
              <a:t>Mark Hasegawa-Johnson, Karen Livescu, Partha Lal and Kate </a:t>
            </a:r>
            <a:r>
              <a:rPr lang="en-US" sz="1600" dirty="0" err="1"/>
              <a:t>Saenko</a:t>
            </a:r>
            <a:endParaRPr lang="en-US" sz="1600" dirty="0"/>
          </a:p>
          <a:p>
            <a:pPr>
              <a:buNone/>
            </a:pPr>
            <a:r>
              <a:rPr lang="en-US" sz="1600" b="1" i="1" dirty="0"/>
              <a:t>International Congress on Phonetic Sciences</a:t>
            </a:r>
            <a:r>
              <a:rPr lang="en-US" sz="1600" dirty="0"/>
              <a:t> 1719:299-302, 2007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88" y="2057400"/>
            <a:ext cx="3186112" cy="2299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896" y="1265880"/>
            <a:ext cx="4930904" cy="391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5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27037"/>
            <a:ext cx="8229600" cy="715962"/>
          </a:xfrm>
        </p:spPr>
        <p:txBody>
          <a:bodyPr/>
          <a:lstStyle/>
          <a:p>
            <a:r>
              <a:rPr lang="en-US" dirty="0"/>
              <a:t>In research literature…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5816600"/>
            <a:ext cx="8305800" cy="965200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600" b="1" dirty="0">
                <a:hlinkClick r:id="rId3"/>
              </a:rPr>
              <a:t>Detecting interaction links in a collaborating group using manually annotated data</a:t>
            </a:r>
            <a:endParaRPr lang="en-US" sz="1600" b="1" dirty="0"/>
          </a:p>
          <a:p>
            <a:pPr>
              <a:buNone/>
            </a:pPr>
            <a:r>
              <a:rPr lang="en-US" sz="1600" dirty="0"/>
              <a:t>S. Mathur, M.S. Poole, F. Pena-Mora, M. Hasegawa-Johnson, N. Contractor</a:t>
            </a:r>
          </a:p>
          <a:p>
            <a:pPr>
              <a:buNone/>
            </a:pPr>
            <a:r>
              <a:rPr lang="en-US" sz="1600" b="1" i="1" dirty="0"/>
              <a:t>Social Networks</a:t>
            </a:r>
            <a:r>
              <a:rPr lang="en-US" sz="1600" dirty="0"/>
              <a:t> 10.1016/j.socnet.2012.04.002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124" y="1142999"/>
            <a:ext cx="7541877" cy="467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5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27037"/>
            <a:ext cx="8229600" cy="715962"/>
          </a:xfrm>
        </p:spPr>
        <p:txBody>
          <a:bodyPr/>
          <a:lstStyle/>
          <a:p>
            <a:r>
              <a:rPr lang="en-US" dirty="0"/>
              <a:t>In research literature…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5816600"/>
            <a:ext cx="8305800" cy="965200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600" b="1" dirty="0">
                <a:hlinkClick r:id="rId3"/>
              </a:rPr>
              <a:t>Detecting interaction links in a collaborating group using manually annotated data</a:t>
            </a:r>
            <a:endParaRPr lang="en-US" sz="1600" b="1" dirty="0"/>
          </a:p>
          <a:p>
            <a:pPr>
              <a:buNone/>
            </a:pPr>
            <a:r>
              <a:rPr lang="en-US" sz="1600" dirty="0"/>
              <a:t>S. Mathur, M.S. Poole, F. Pena-Mora, M. Hasegawa-Johnson, N. Contractor</a:t>
            </a:r>
          </a:p>
          <a:p>
            <a:pPr>
              <a:buNone/>
            </a:pPr>
            <a:r>
              <a:rPr lang="en-US" sz="1600" b="1" i="1" dirty="0"/>
              <a:t>Social Networks</a:t>
            </a:r>
            <a:r>
              <a:rPr lang="en-US" sz="1600" dirty="0"/>
              <a:t> 10.1016/j.socnet.2012.04.002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74894"/>
            <a:ext cx="6172200" cy="4219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01000" y="1219200"/>
                <a:ext cx="2514600" cy="4499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u="sng" dirty="0"/>
                  <a:t>Link: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if #i is listening to #j.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u="sng" dirty="0"/>
                  <a:t>Indirect: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if #i and #j are both listening to the same person.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u="sng" dirty="0"/>
                  <a:t>Speaking</a:t>
                </a:r>
                <a:r>
                  <a:rPr lang="en-US" sz="2000" u="sng" dirty="0"/>
                  <a:t>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if the </a:t>
                </a:r>
                <a:r>
                  <a:rPr lang="en-US" sz="2000" dirty="0" err="1"/>
                  <a:t>i’th</a:t>
                </a:r>
                <a:r>
                  <a:rPr lang="en-US" sz="2000" dirty="0"/>
                  <a:t> person is speaking.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u="sng" dirty="0"/>
                  <a:t>Gaze: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r>
                  <a:rPr lang="en-US" sz="2000" dirty="0"/>
                  <a:t> if #i is looking at #j.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u="sng" dirty="0"/>
                  <a:t>Neighborhood: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if they’re near one another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1219200"/>
                <a:ext cx="2514600" cy="4499950"/>
              </a:xfrm>
              <a:prstGeom prst="rect">
                <a:avLst/>
              </a:prstGeom>
              <a:blipFill>
                <a:blip r:embed="rId5"/>
                <a:stretch>
                  <a:fillRect l="-2184" t="-542" r="-4612" b="-1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48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Bayesian networks provide a natural representation for (causally induced) conditional independence</a:t>
            </a:r>
          </a:p>
          <a:p>
            <a:r>
              <a:rPr lang="en-US" dirty="0"/>
              <a:t>Topology + conditional probability tables</a:t>
            </a:r>
          </a:p>
          <a:p>
            <a:r>
              <a:rPr lang="en-US" dirty="0"/>
              <a:t>Generally easy for domain experts to construct</a:t>
            </a:r>
          </a:p>
        </p:txBody>
      </p:sp>
    </p:spTree>
    <p:extLst>
      <p:ext uri="{BB962C8B-B14F-4D97-AF65-F5344CB8AC3E}">
        <p14:creationId xmlns:p14="http://schemas.microsoft.com/office/powerpoint/2010/main" val="22554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Bayesian networks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41438"/>
            <a:ext cx="8229600" cy="4525963"/>
          </a:xfrm>
        </p:spPr>
        <p:txBody>
          <a:bodyPr/>
          <a:lstStyle/>
          <a:p>
            <a:r>
              <a:rPr lang="en-US" dirty="0"/>
              <a:t>More commonly called </a:t>
            </a:r>
            <a:r>
              <a:rPr lang="en-US" i="1" dirty="0">
                <a:solidFill>
                  <a:srgbClr val="0070C0"/>
                </a:solidFill>
              </a:rPr>
              <a:t>graphical models</a:t>
            </a:r>
          </a:p>
          <a:p>
            <a:r>
              <a:rPr lang="en-US" dirty="0"/>
              <a:t>A way to depict conditional independence relationships between random variables</a:t>
            </a:r>
          </a:p>
          <a:p>
            <a:r>
              <a:rPr lang="en-US" dirty="0"/>
              <a:t>A compact specification of full joint distributions</a:t>
            </a:r>
          </a:p>
        </p:txBody>
      </p:sp>
      <p:pic>
        <p:nvPicPr>
          <p:cNvPr id="101378" name="Picture 2" descr="http://pgm.stanford.edu/Images/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46" y="3533775"/>
            <a:ext cx="2799054" cy="313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1380" name="Picture 4" descr="http://www.flazx.us/covers/large-15586047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3533775"/>
            <a:ext cx="1999317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04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1"/>
            <a:ext cx="8229600" cy="4525963"/>
          </a:xfrm>
        </p:spPr>
        <p:txBody>
          <a:bodyPr/>
          <a:lstStyle/>
          <a:p>
            <a:r>
              <a:rPr lang="en-US" dirty="0"/>
              <a:t>Review: Bayesian inference</a:t>
            </a:r>
          </a:p>
          <a:p>
            <a:r>
              <a:rPr lang="en-US" dirty="0"/>
              <a:t>Bayesian network: graph semantics</a:t>
            </a:r>
          </a:p>
          <a:p>
            <a:r>
              <a:rPr lang="en-US" dirty="0"/>
              <a:t>The Los Angeles burglar alarm example</a:t>
            </a:r>
          </a:p>
          <a:p>
            <a:r>
              <a:rPr lang="en-US" dirty="0" smtClean="0"/>
              <a:t>Conditional </a:t>
            </a:r>
            <a:r>
              <a:rPr lang="en-US" dirty="0"/>
              <a:t>independence ≠ Independence</a:t>
            </a:r>
          </a:p>
          <a:p>
            <a:r>
              <a:rPr lang="en-US" dirty="0"/>
              <a:t>Constructing a Bayesian network: Structure learning</a:t>
            </a:r>
          </a:p>
          <a:p>
            <a:r>
              <a:rPr lang="en-US" dirty="0"/>
              <a:t>Constructing a Bayesian network: Hire an expert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5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networks: Structure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2941638"/>
            <a:ext cx="8229600" cy="2773363"/>
          </a:xfrm>
        </p:spPr>
        <p:txBody>
          <a:bodyPr/>
          <a:lstStyle/>
          <a:p>
            <a:r>
              <a:rPr lang="en-US" b="1" dirty="0"/>
              <a:t>Nodes:</a:t>
            </a:r>
            <a:r>
              <a:rPr lang="en-US" dirty="0"/>
              <a:t> random variables</a:t>
            </a:r>
          </a:p>
          <a:p>
            <a:pPr>
              <a:buFontTx/>
              <a:buNone/>
            </a:pPr>
            <a:endParaRPr lang="en-US" sz="2400" dirty="0"/>
          </a:p>
          <a:p>
            <a:r>
              <a:rPr lang="en-US" b="1" dirty="0"/>
              <a:t>Arcs:</a:t>
            </a:r>
            <a:r>
              <a:rPr lang="en-US" dirty="0"/>
              <a:t> interactions</a:t>
            </a:r>
          </a:p>
          <a:p>
            <a:pPr lvl="1"/>
            <a:r>
              <a:rPr lang="en-US" dirty="0"/>
              <a:t>An arrow from one variable to another indicates </a:t>
            </a:r>
            <a:br>
              <a:rPr lang="en-US" dirty="0"/>
            </a:br>
            <a:r>
              <a:rPr lang="en-US" dirty="0"/>
              <a:t>direct influence</a:t>
            </a:r>
          </a:p>
          <a:p>
            <a:pPr lvl="1"/>
            <a:r>
              <a:rPr lang="en-US" dirty="0"/>
              <a:t>Must form a directed, </a:t>
            </a:r>
            <a:r>
              <a:rPr lang="en-US" i="1" dirty="0"/>
              <a:t>acyclic</a:t>
            </a:r>
            <a:r>
              <a:rPr lang="en-US" dirty="0"/>
              <a:t> graph</a:t>
            </a:r>
          </a:p>
        </p:txBody>
      </p:sp>
      <p:pic>
        <p:nvPicPr>
          <p:cNvPr id="6148" name="Picture 4" descr="dentist-net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888770"/>
            <a:ext cx="3581400" cy="1768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869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 independent </a:t>
            </a:r>
            <a:br>
              <a:rPr lang="en-US" dirty="0"/>
            </a:br>
            <a:r>
              <a:rPr lang="en-US" dirty="0"/>
              <a:t>coin flips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5001"/>
            <a:ext cx="8229600" cy="4221163"/>
          </a:xfrm>
        </p:spPr>
        <p:txBody>
          <a:bodyPr/>
          <a:lstStyle/>
          <a:p>
            <a:r>
              <a:rPr lang="en-US" dirty="0"/>
              <a:t>Complete independence: no interactions</a:t>
            </a:r>
          </a:p>
        </p:txBody>
      </p:sp>
      <p:sp>
        <p:nvSpPr>
          <p:cNvPr id="4" name="Oval 3"/>
          <p:cNvSpPr/>
          <p:nvPr/>
        </p:nvSpPr>
        <p:spPr>
          <a:xfrm>
            <a:off x="3886200" y="3810000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5257800" y="3810000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7315200" y="3810000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9717" y="3657601"/>
            <a:ext cx="12838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822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334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Naïve Bayes document model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variables:</a:t>
            </a:r>
          </a:p>
          <a:p>
            <a:pPr lvl="1"/>
            <a:r>
              <a:rPr lang="en-US" dirty="0">
                <a:solidFill>
                  <a:srgbClr val="0066FF"/>
                </a:solidFill>
              </a:rPr>
              <a:t>X</a:t>
            </a:r>
            <a:r>
              <a:rPr lang="en-US" dirty="0"/>
              <a:t>: document class</a:t>
            </a:r>
          </a:p>
          <a:p>
            <a:pPr lvl="1"/>
            <a:r>
              <a:rPr lang="en-US" dirty="0">
                <a:solidFill>
                  <a:srgbClr val="0066FF"/>
                </a:solidFill>
              </a:rPr>
              <a:t>W</a:t>
            </a:r>
            <a:r>
              <a:rPr lang="en-US" baseline="-25000" dirty="0">
                <a:solidFill>
                  <a:srgbClr val="0066FF"/>
                </a:solidFill>
              </a:rPr>
              <a:t>1</a:t>
            </a:r>
            <a:r>
              <a:rPr lang="en-US" dirty="0">
                <a:solidFill>
                  <a:srgbClr val="0066FF"/>
                </a:solidFill>
              </a:rPr>
              <a:t>, …, W</a:t>
            </a:r>
            <a:r>
              <a:rPr lang="en-US" baseline="-25000" dirty="0">
                <a:solidFill>
                  <a:srgbClr val="0066FF"/>
                </a:solidFill>
              </a:rPr>
              <a:t>n</a:t>
            </a:r>
            <a:r>
              <a:rPr lang="en-US" dirty="0"/>
              <a:t>: words in the document</a:t>
            </a:r>
          </a:p>
        </p:txBody>
      </p:sp>
      <p:sp>
        <p:nvSpPr>
          <p:cNvPr id="4" name="Oval 3"/>
          <p:cNvSpPr/>
          <p:nvPr/>
        </p:nvSpPr>
        <p:spPr>
          <a:xfrm>
            <a:off x="3886200" y="5257800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5257800" y="5257800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7315200" y="5257800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9717" y="5105401"/>
            <a:ext cx="12838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8" name="Oval 7"/>
          <p:cNvSpPr/>
          <p:nvPr/>
        </p:nvSpPr>
        <p:spPr>
          <a:xfrm>
            <a:off x="5562600" y="3657600"/>
            <a:ext cx="914400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8" idx="3"/>
            <a:endCxn id="4" idx="0"/>
          </p:cNvCxnSpPr>
          <p:nvPr/>
        </p:nvCxnSpPr>
        <p:spPr>
          <a:xfrm rot="5400000">
            <a:off x="4610102" y="4171390"/>
            <a:ext cx="819711" cy="135311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5" idx="0"/>
          </p:cNvCxnSpPr>
          <p:nvPr/>
        </p:nvCxnSpPr>
        <p:spPr>
          <a:xfrm rot="5400000">
            <a:off x="5448300" y="4838700"/>
            <a:ext cx="685800" cy="152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5"/>
            <a:endCxn id="6" idx="0"/>
          </p:cNvCxnSpPr>
          <p:nvPr/>
        </p:nvCxnSpPr>
        <p:spPr>
          <a:xfrm rot="16200000" flipH="1">
            <a:off x="6647890" y="4133289"/>
            <a:ext cx="819711" cy="142931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60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1847</Words>
  <Application>Microsoft Office PowerPoint</Application>
  <PresentationFormat>Widescreen</PresentationFormat>
  <Paragraphs>330</Paragraphs>
  <Slides>46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Equation</vt:lpstr>
      <vt:lpstr>CS440/ECE448 Lecture 17: Bayesian Networks</vt:lpstr>
      <vt:lpstr>Review: Bayesian inference</vt:lpstr>
      <vt:lpstr>Today: What if P(X,E) is complicated?</vt:lpstr>
      <vt:lpstr>Hidden Variables</vt:lpstr>
      <vt:lpstr>Bayesian networks</vt:lpstr>
      <vt:lpstr>Outline</vt:lpstr>
      <vt:lpstr>Bayesian networks: Structure</vt:lpstr>
      <vt:lpstr>Example: N independent  coin flips</vt:lpstr>
      <vt:lpstr>Example: Naïve Bayes document model</vt:lpstr>
      <vt:lpstr>Outline</vt:lpstr>
      <vt:lpstr>Example: Los Angeles Burglar Alarm</vt:lpstr>
      <vt:lpstr>Example: Burglar Alarm</vt:lpstr>
      <vt:lpstr>Conditional independence and the joint distribution</vt:lpstr>
      <vt:lpstr>Conditional probability distributions</vt:lpstr>
      <vt:lpstr>Example: Burglar Alarm</vt:lpstr>
      <vt:lpstr>Example: Burglar Alarm</vt:lpstr>
      <vt:lpstr>Outline</vt:lpstr>
      <vt:lpstr>The joint probability distribution</vt:lpstr>
      <vt:lpstr>Independence</vt:lpstr>
      <vt:lpstr>Conditional independence</vt:lpstr>
      <vt:lpstr>PowerPoint Presentation</vt:lpstr>
      <vt:lpstr>PowerPoint Presentation</vt:lpstr>
      <vt:lpstr>Conditional independence ≠ Independence</vt:lpstr>
      <vt:lpstr>Conditional independence</vt:lpstr>
      <vt:lpstr>Outline</vt:lpstr>
      <vt:lpstr>Constructing a Bayes Network: Two Methods</vt:lpstr>
      <vt:lpstr>Constructing Bayesian networks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 contd.</vt:lpstr>
      <vt:lpstr>Why store it in causal order? A: Saves memory</vt:lpstr>
      <vt:lpstr>Outline</vt:lpstr>
      <vt:lpstr>A more realistic Bayes Network:  Car diagnosis</vt:lpstr>
      <vt:lpstr>Car insurance</vt:lpstr>
      <vt:lpstr>In research literature…</vt:lpstr>
      <vt:lpstr>In research literature…</vt:lpstr>
      <vt:lpstr>In research literature…</vt:lpstr>
      <vt:lpstr>In research literature…</vt:lpstr>
      <vt:lpstr>In research literature…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18: Bayesian Networks</dc:title>
  <dc:creator>Hasegawa-Johnson, Mark Allan</dc:creator>
  <cp:lastModifiedBy>Mark Hasegawa-Johnson</cp:lastModifiedBy>
  <cp:revision>31</cp:revision>
  <cp:lastPrinted>2018-03-27T01:28:07Z</cp:lastPrinted>
  <dcterms:created xsi:type="dcterms:W3CDTF">2017-10-25T23:47:02Z</dcterms:created>
  <dcterms:modified xsi:type="dcterms:W3CDTF">2018-03-27T02:03:25Z</dcterms:modified>
</cp:coreProperties>
</file>