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96" r:id="rId4"/>
    <p:sldId id="262" r:id="rId5"/>
    <p:sldId id="263" r:id="rId6"/>
    <p:sldId id="298" r:id="rId7"/>
    <p:sldId id="300" r:id="rId8"/>
    <p:sldId id="301" r:id="rId9"/>
    <p:sldId id="302" r:id="rId10"/>
    <p:sldId id="303" r:id="rId11"/>
    <p:sldId id="304" r:id="rId12"/>
    <p:sldId id="306" r:id="rId13"/>
    <p:sldId id="305" r:id="rId14"/>
    <p:sldId id="308" r:id="rId15"/>
    <p:sldId id="309" r:id="rId16"/>
    <p:sldId id="310" r:id="rId17"/>
    <p:sldId id="311" r:id="rId18"/>
    <p:sldId id="307" r:id="rId19"/>
    <p:sldId id="312" r:id="rId20"/>
    <p:sldId id="313" r:id="rId21"/>
    <p:sldId id="314" r:id="rId22"/>
    <p:sldId id="315" r:id="rId23"/>
    <p:sldId id="289" r:id="rId24"/>
    <p:sldId id="290" r:id="rId25"/>
    <p:sldId id="316" r:id="rId26"/>
    <p:sldId id="317" r:id="rId27"/>
    <p:sldId id="318" r:id="rId28"/>
    <p:sldId id="319" r:id="rId29"/>
    <p:sldId id="320" r:id="rId30"/>
    <p:sldId id="292" r:id="rId31"/>
    <p:sldId id="293" r:id="rId32"/>
    <p:sldId id="294" r:id="rId33"/>
    <p:sldId id="322" r:id="rId34"/>
    <p:sldId id="323" r:id="rId35"/>
    <p:sldId id="324" r:id="rId36"/>
    <p:sldId id="325" r:id="rId37"/>
    <p:sldId id="321" r:id="rId38"/>
    <p:sldId id="326" r:id="rId3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A38A699-56E5-40FA-B32B-50BA6BD334D0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445462B-E077-45AE-8546-149D13F1D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3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12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4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78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8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D0F1F-090C-4750-A6D8-8D3576AB0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B5DED9-45CD-4084-888B-5F6C6DEC0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45415E-2DBF-472E-BF75-D1B6F9C1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585109-C6BE-420A-8D67-A101DA5F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B8D746-9115-4669-A3CB-2BB75A7E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8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727AB-248B-4EA1-9C1A-76FA391E8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88D97D4-A4DC-40E2-BDC3-27A31C722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CF4441-7C51-46C8-82C8-A0D2C3AF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55D440-C6BA-4E44-BCDE-D6E87C1C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EEB54-E605-4E8A-94C2-6D6A48F4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8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479DBAB-C0D1-4C8F-85FF-3D662FE1D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E0A133-162C-43D3-91C4-7EA0371A4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931944-4E90-44C4-B12F-D003E32E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7AA0B3-2BA4-4BF1-8F8D-06B34213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9E33F7-A7CE-4431-8BCF-A561737F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2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3654FB-C90A-46E6-826F-B79D895A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31E5B0-6DAC-4057-9A4F-17FADD2E8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A956AF-E10D-425A-8716-A1CEFFAC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FDF4AF-FED8-4CCC-A8D8-94CEEF97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1EAF49-029D-4DB8-9FFE-EE5CCFB4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7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B14792-B21A-4530-B8C8-5DFEA6B29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DC5736-5A74-46E6-B934-CE02BED57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10B7D8-9712-4B96-B3EC-B5D83CD09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66AED3-7C8D-47FD-9C1B-9CD9F6B1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2371C8-111D-4872-A891-186B6AA3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2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C093C3-7056-44EE-908D-54CCF606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BB1474-F3E7-4285-84BD-0549C97E2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C1996C-1F64-4E2B-A383-CDDC374B2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38E118-4326-4741-8AF9-8F8DB6E8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8A5E6C-4021-47A0-A5F5-FEC13392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1DF565-7678-4BEC-B41B-952993FF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7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32646-8E2A-4CE2-8C86-CCA829BE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ACD6F7-2288-4C8E-951F-9D63DA568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26A4DF-43C0-42A2-87B0-9E8DAE06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7DF4BD-5ECF-4DAB-9BAE-AB8EAB2F1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859C860-E1A6-4F4D-807C-54DF414B03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C3603E0-F82B-4446-9159-A1E9BBF5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C03ABC8-2E78-46F8-934F-04E610C2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DFB447E-5ED5-491F-A4DE-CFCB9EE1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5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ABFF99-55CF-4B81-B954-BFF3F96F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6576DF-37F7-4D1A-9351-6C348ED1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10E6F3-3C24-40AC-8064-6F4CB691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5F56D3-62B4-4782-9A99-C98C9AC8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9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E66EA9B-A0A7-448F-898D-4C061B22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997E035-3510-4754-B2E7-A70F74BA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444FBD-7DF8-42DD-9DF7-403CFE5C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8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1B83D8-40F8-4A53-8CC9-6B6FD3D28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E4FF6F-5977-4009-BFBC-E0C8E7B9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A0B965-EC7B-48F7-93C8-D1F2F1F14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D810FA-446B-448F-A841-7646A634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75CB38-EBE9-41B0-A2B5-234251805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138511-7B49-4AFE-8A8A-BC077820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0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EB7D7E-3C92-4C0E-8E24-33314631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3C84C0-A0E2-4E29-96DA-8E942B4412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008549-5EBC-491B-B54B-84472C5B6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D6CBE9-FE08-435F-BDAC-38D50EE0F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5A5D12-4669-4C6E-8196-4C931380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A0137E-2468-4BB2-A7F5-219B9EC1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9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C5280A5-BE05-4935-8477-19AC0F7A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685A7E-81BD-48B7-8BBD-6E15A4390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03FB71-3BFF-4258-A80A-9D13E6416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1BD67-10A8-4945-940A-075EB539D32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8B937D-DAF9-4007-A282-0154EFEC2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CA0855-6D3D-41CD-BCB9-BD510EAB2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7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34" y="1522035"/>
            <a:ext cx="7798027" cy="5335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7472EE-1D49-49D1-93C4-78DFA0E42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63" y="358795"/>
            <a:ext cx="11857092" cy="147000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CS440/ECE448 Lecture </a:t>
            </a:r>
            <a:r>
              <a:rPr lang="en-US" dirty="0" smtClean="0"/>
              <a:t>15: </a:t>
            </a:r>
            <a:br>
              <a:rPr lang="en-US" dirty="0" smtClean="0"/>
            </a:br>
            <a:r>
              <a:rPr lang="en-US" dirty="0" smtClean="0"/>
              <a:t>Linear Classifiers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EB8BFA0-E61B-4A45-B080-D437D61BD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0440" y="196638"/>
            <a:ext cx="3942740" cy="1406020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/>
              <a:t>Mark </a:t>
            </a:r>
            <a:r>
              <a:rPr lang="en-US" sz="2000" dirty="0"/>
              <a:t>Hasegawa-Johnson, </a:t>
            </a:r>
            <a:r>
              <a:rPr lang="en-US" sz="2000" dirty="0" smtClean="0"/>
              <a:t>3/2018</a:t>
            </a:r>
          </a:p>
          <a:p>
            <a:pPr algn="r"/>
            <a:r>
              <a:rPr lang="en-US" sz="2000" dirty="0" smtClean="0"/>
              <a:t>Including Slides by </a:t>
            </a:r>
          </a:p>
          <a:p>
            <a:pPr algn="r"/>
            <a:r>
              <a:rPr lang="en-US" sz="2000" dirty="0" smtClean="0"/>
              <a:t>Svetlana Lazebnik, 10/2016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32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5"/>
            <a:ext cx="10515600" cy="1325563"/>
          </a:xfrm>
        </p:spPr>
        <p:txBody>
          <a:bodyPr/>
          <a:lstStyle/>
          <a:p>
            <a:r>
              <a:rPr lang="en-US" dirty="0" smtClean="0"/>
              <a:t>Feature = One Bit Per </a:t>
            </a:r>
            <a:r>
              <a:rPr lang="en-US" b="1" dirty="0" smtClean="0">
                <a:solidFill>
                  <a:srgbClr val="FF0000"/>
                </a:solidFill>
              </a:rPr>
              <a:t>Document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7418" y="1205345"/>
                <a:ext cx="10536382" cy="53557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Classification: </a:t>
                </a:r>
                <a:endParaRPr lang="en-US" b="0" dirty="0" smtClean="0">
                  <a:cs typeface="Times New Roman"/>
                </a:endParaRP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∗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/>
                        </a:rPr>
                        <m:t>arg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Times New Roman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𝑐</m:t>
                                  </m:r>
                                </m:sub>
                              </m:sSub>
                              <m:nary>
                                <m:naryPr>
                                  <m:chr m:val="∏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𝑉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Times New Roman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imes New Roman"/>
                                                    </a:rPr>
                                                    <m:t>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Times New Roman"/>
                                                    </a:rPr>
                                                    <m:t>𝑐𝑤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Times New Roman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imes New Roman"/>
                                                    </a:rPr>
                                                    <m:t>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Times New Roman"/>
                                                    </a:rPr>
                                                    <m:t>𝑐𝑤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𝑐𝑤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𝑐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)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>
                  <a:cs typeface="Times New Roman"/>
                </a:endParaRPr>
              </a:p>
              <a:p>
                <a:pPr marL="457200" lvl="1" indent="0" algn="ctr">
                  <a:buNone/>
                </a:pPr>
                <a:endParaRPr lang="en-US" dirty="0" smtClean="0">
                  <a:cs typeface="Times New Roman"/>
                </a:endParaRPr>
              </a:p>
              <a:p>
                <a:pPr marL="457200" lvl="1" indent="0" algn="ctr">
                  <a:buNone/>
                </a:pPr>
                <a:endParaRPr lang="en-US" dirty="0" smtClean="0">
                  <a:cs typeface="Times New Roman"/>
                </a:endParaRP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∗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/>
                        </a:rPr>
                        <m:t>arg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Times New Roman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𝑉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𝑐𝑤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𝑐𝑤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>
                  <a:cs typeface="Times New Roman"/>
                </a:endParaRPr>
              </a:p>
              <a:p>
                <a:pPr marL="457200" lvl="1" indent="0" algn="ctr">
                  <a:buNone/>
                </a:pPr>
                <a:endParaRPr lang="en-US" dirty="0" smtClean="0">
                  <a:cs typeface="Times New Roman"/>
                </a:endParaRP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Times New Roman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𝑐𝑤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𝑐𝑤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,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Times New Roman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𝑐</m:t>
                                  </m:r>
                                </m:sub>
                              </m:sSub>
                              <m:nary>
                                <m:naryPr>
                                  <m:chr m:val="∏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𝑉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𝑐𝑤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) 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418" y="1205345"/>
                <a:ext cx="10536382" cy="5355711"/>
              </a:xfrm>
              <a:blipFill rotWithShape="0">
                <a:blip r:embed="rId2"/>
                <a:stretch>
                  <a:fillRect l="-1157" t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6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5"/>
            <a:ext cx="10515600" cy="1325563"/>
          </a:xfrm>
        </p:spPr>
        <p:txBody>
          <a:bodyPr/>
          <a:lstStyle/>
          <a:p>
            <a:r>
              <a:rPr lang="en-US" dirty="0" smtClean="0"/>
              <a:t>Feature = One Bit Per </a:t>
            </a:r>
            <a:r>
              <a:rPr lang="en-US" b="1" dirty="0" smtClean="0">
                <a:solidFill>
                  <a:srgbClr val="FF0000"/>
                </a:solidFill>
              </a:rPr>
              <a:t>Word Token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7418" y="1205345"/>
                <a:ext cx="10536382" cy="53557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Classification: </a:t>
                </a:r>
                <a:endParaRPr lang="en-US" b="0" dirty="0" smtClean="0">
                  <a:cs typeface="Times New Roman"/>
                </a:endParaRP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∗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/>
                        </a:rPr>
                        <m:t>arg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Times New Roman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𝑐</m:t>
                                  </m:r>
                                </m:sub>
                              </m:sSub>
                              <m:nary>
                                <m:naryPr>
                                  <m:chr m:val="∏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𝑉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𝑐𝑤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𝑤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>
                  <a:cs typeface="Times New Roman"/>
                </a:endParaRPr>
              </a:p>
              <a:p>
                <a:pPr marL="457200" lvl="1" indent="0" algn="ctr">
                  <a:buNone/>
                </a:pPr>
                <a:r>
                  <a:rPr lang="en-US" dirty="0" smtClean="0">
                    <a:cs typeface="Times New Roman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𝑤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</m:oMath>
                </a14:m>
                <a:r>
                  <a:rPr lang="en-US" dirty="0" smtClean="0">
                    <a:cs typeface="Times New Roman"/>
                  </a:rPr>
                  <a:t> number of times w occurred in the document!!  So…</a:t>
                </a:r>
              </a:p>
              <a:p>
                <a:pPr marL="457200" lvl="1" indent="0" algn="ctr">
                  <a:buNone/>
                </a:pPr>
                <a:endParaRPr lang="en-US" dirty="0">
                  <a:cs typeface="Times New Roman"/>
                </a:endParaRP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∗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/>
                        </a:rPr>
                        <m:t>arg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Times New Roman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𝑉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𝑐𝑤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𝑐𝑤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>
                  <a:cs typeface="Times New Roman"/>
                </a:endParaRPr>
              </a:p>
              <a:p>
                <a:pPr marL="457200" lvl="1" indent="0" algn="ctr">
                  <a:buNone/>
                </a:pPr>
                <a:endParaRPr lang="en-US" dirty="0" smtClean="0">
                  <a:cs typeface="Times New Roman"/>
                </a:endParaRP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Times New Roman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𝑐𝑤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,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Times New Roman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𝑐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 smtClean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418" y="1205345"/>
                <a:ext cx="10536382" cy="5355711"/>
              </a:xfrm>
              <a:blipFill rotWithShape="0">
                <a:blip r:embed="rId2"/>
                <a:stretch>
                  <a:fillRect l="-1157" t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4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33"/>
            <a:ext cx="10515600" cy="1269711"/>
          </a:xfrm>
        </p:spPr>
        <p:txBody>
          <a:bodyPr/>
          <a:lstStyle/>
          <a:p>
            <a:r>
              <a:rPr lang="en-US" dirty="0" smtClean="0"/>
              <a:t>Linear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860"/>
            <a:ext cx="10515600" cy="526790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Naïve Bayes/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BoW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classifiers</a:t>
            </a:r>
          </a:p>
          <a:p>
            <a:r>
              <a:rPr lang="en-US" sz="3200" dirty="0" smtClean="0"/>
              <a:t>Linear Classifiers in General</a:t>
            </a:r>
          </a:p>
          <a:p>
            <a:r>
              <a:rPr lang="en-US" sz="3200" dirty="0" smtClean="0"/>
              <a:t>Perceptron</a:t>
            </a:r>
            <a:endParaRPr lang="en-US" sz="3200" dirty="0"/>
          </a:p>
          <a:p>
            <a:r>
              <a:rPr lang="en-US" sz="3200" dirty="0" smtClean="0"/>
              <a:t>Differential </a:t>
            </a:r>
            <a:r>
              <a:rPr lang="en-US" sz="3200" dirty="0"/>
              <a:t>Perceptron/Neural </a:t>
            </a:r>
            <a:r>
              <a:rPr lang="en-US" sz="3200" dirty="0" smtClean="0"/>
              <a:t>Net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30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5"/>
            <a:ext cx="10515600" cy="1325563"/>
          </a:xfrm>
        </p:spPr>
        <p:txBody>
          <a:bodyPr/>
          <a:lstStyle/>
          <a:p>
            <a:r>
              <a:rPr lang="en-US" dirty="0" smtClean="0"/>
              <a:t>Linear Classifiers in General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7418" y="1205345"/>
                <a:ext cx="10536382" cy="17246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cs typeface="Times New Roman"/>
                  </a:rPr>
                  <a:t>The function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𝑐𝑤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𝑐𝑤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>
                    <a:cs typeface="Times New Roman"/>
                  </a:rPr>
                  <a:t>  is an affine function of the 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𝑐𝑤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/>
                  </a:rPr>
                  <a:t>.  That means that its contours are all straight lines.  Here is an example of such a function, plotted as variations of color in a two-dimensional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/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/>
                  </a:rPr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418" y="1205345"/>
                <a:ext cx="10536382" cy="1724668"/>
              </a:xfrm>
              <a:blipFill rotWithShape="0">
                <a:blip r:embed="rId2"/>
                <a:stretch>
                  <a:fillRect l="-1157" t="-5654" b="-4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32" y="3005413"/>
            <a:ext cx="9484329" cy="32184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234869" y="6135025"/>
                <a:ext cx="62023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869" y="6135025"/>
                <a:ext cx="62023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94141" y="4242311"/>
                <a:ext cx="62972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141" y="4242311"/>
                <a:ext cx="629724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7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5"/>
            <a:ext cx="10515600" cy="1325563"/>
          </a:xfrm>
        </p:spPr>
        <p:txBody>
          <a:bodyPr/>
          <a:lstStyle/>
          <a:p>
            <a:r>
              <a:rPr lang="en-US" dirty="0" smtClean="0"/>
              <a:t>Linear Classifiers in General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7418" y="1205344"/>
                <a:ext cx="10536382" cy="2593061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cs typeface="Times New Roman"/>
                  </a:rPr>
                  <a:t>Consider the classifier  </a:t>
                </a:r>
                <a:endParaRPr lang="en-US" i="1" dirty="0" smtClean="0">
                  <a:latin typeface="Cambria Math" panose="02040503050406030204" pitchFamily="18" charset="0"/>
                  <a:cs typeface="Times New Roman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=1   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/>
                          </a:rPr>
                          <m:t>if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   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𝑐𝑤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𝑐𝑤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cs typeface="Times New Roman"/>
                      </a:rPr>
                      <m:t>&gt;0</m:t>
                    </m:r>
                  </m:oMath>
                </a14:m>
                <a:r>
                  <a:rPr lang="en-US" dirty="0" smtClean="0">
                    <a:cs typeface="Times New Roman"/>
                  </a:rPr>
                  <a:t> 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  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Times New Roman"/>
                            </a:rPr>
                            <m:t>if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 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𝑉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𝑐𝑤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𝑐𝑤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&lt;0</m:t>
                      </m:r>
                    </m:oMath>
                  </m:oMathPara>
                </a14:m>
                <a:endParaRPr lang="en-US" dirty="0" smtClean="0"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cs typeface="Times New Roman"/>
                  </a:rPr>
                  <a:t>This is called a “linear classifier” because the boundary between the two classes is a line.  Here is an example of such a classifier, with its boundary plotted as a line in the two-dimensional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/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/>
                  </a:rPr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418" y="1205344"/>
                <a:ext cx="10536382" cy="2593061"/>
              </a:xfrm>
              <a:blipFill rotWithShape="0">
                <a:blip r:embed="rId2"/>
                <a:stretch>
                  <a:fillRect l="-868" t="-12000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80" y="3836833"/>
            <a:ext cx="6800131" cy="2386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26716" y="6207791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716" y="6207791"/>
                <a:ext cx="460006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64181" y="4580550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181" y="4580550"/>
                <a:ext cx="46704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43729" y="5063305"/>
                <a:ext cx="147008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𝐶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∗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729" y="5063305"/>
                <a:ext cx="1470082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41182" y="4153819"/>
                <a:ext cx="147008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𝐶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∗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182" y="4153819"/>
                <a:ext cx="1470082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5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35" y="764665"/>
            <a:ext cx="5429847" cy="5429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5"/>
            <a:ext cx="10515600" cy="1325563"/>
          </a:xfrm>
        </p:spPr>
        <p:txBody>
          <a:bodyPr/>
          <a:lstStyle/>
          <a:p>
            <a:r>
              <a:rPr lang="en-US" dirty="0" smtClean="0"/>
              <a:t>Linear Classifiers in General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8" y="1205344"/>
                <a:ext cx="5160595" cy="548059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cs typeface="Times New Roman"/>
                  </a:rPr>
                  <a:t>Consider the classifier  </a:t>
                </a:r>
                <a:endParaRPr lang="en-US" i="1" dirty="0" smtClean="0">
                  <a:latin typeface="Cambria Math" panose="02040503050406030204" pitchFamily="18" charset="0"/>
                  <a:cs typeface="Times New Roman"/>
                </a:endParaRP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∗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/>
                        </a:rPr>
                        <m:t>arg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Times New Roman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𝑉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𝑐𝑤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𝑐𝑤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r>
                  <a:rPr lang="en-US" dirty="0" smtClean="0">
                    <a:cs typeface="Times New Roman"/>
                  </a:rPr>
                  <a:t>This is called a “multi-class linear classifier.” </a:t>
                </a:r>
              </a:p>
              <a:p>
                <a:r>
                  <a:rPr lang="en-US" dirty="0" smtClean="0">
                    <a:cs typeface="Times New Roman"/>
                  </a:rPr>
                  <a:t>The regions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/>
                      </a:rPr>
                      <m:t>=0</m:t>
                    </m:r>
                  </m:oMath>
                </a14:m>
                <a:r>
                  <a:rPr lang="en-US" dirty="0" smtClean="0"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</m:oMath>
                </a14:m>
                <a:r>
                  <a:rPr lang="en-US" dirty="0" smtClean="0"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</m:oMath>
                </a14:m>
                <a:r>
                  <a:rPr lang="en-US" dirty="0" smtClean="0">
                    <a:cs typeface="Times New Roman"/>
                  </a:rPr>
                  <a:t> etc. are called “</a:t>
                </a:r>
                <a:r>
                  <a:rPr lang="en-US" dirty="0" err="1" smtClean="0">
                    <a:cs typeface="Times New Roman"/>
                  </a:rPr>
                  <a:t>Voronoi</a:t>
                </a:r>
                <a:r>
                  <a:rPr lang="en-US" dirty="0" smtClean="0">
                    <a:cs typeface="Times New Roman"/>
                  </a:rPr>
                  <a:t> regions.”  </a:t>
                </a:r>
              </a:p>
              <a:p>
                <a:r>
                  <a:rPr lang="en-US" dirty="0" smtClean="0">
                    <a:cs typeface="Times New Roman"/>
                  </a:rPr>
                  <a:t>They are regions with piece-wise linear boundaries. Here is an example from Wikipedia of </a:t>
                </a:r>
                <a:r>
                  <a:rPr lang="en-US" dirty="0" err="1" smtClean="0">
                    <a:cs typeface="Times New Roman"/>
                  </a:rPr>
                  <a:t>Voronoi</a:t>
                </a:r>
                <a:r>
                  <a:rPr lang="en-US" dirty="0" smtClean="0">
                    <a:cs typeface="Times New Roman"/>
                  </a:rPr>
                  <a:t> regions plotted in the two-dimensional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/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/>
                  </a:rPr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8" y="1205344"/>
                <a:ext cx="5160595" cy="5480591"/>
              </a:xfrm>
              <a:blipFill rotWithShape="0">
                <a:blip r:embed="rId3"/>
                <a:stretch>
                  <a:fillRect l="-2479" t="-2558" r="-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341873" y="6178295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1873" y="6178295"/>
                <a:ext cx="460006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59443" y="3361348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443" y="3361348"/>
                <a:ext cx="46704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914350" y="1528597"/>
                <a:ext cx="909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350" y="1528597"/>
                <a:ext cx="90986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538699" y="756762"/>
                <a:ext cx="909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699" y="756762"/>
                <a:ext cx="90986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487514" y="761675"/>
                <a:ext cx="909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514" y="761675"/>
                <a:ext cx="90986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406832" y="746925"/>
                <a:ext cx="909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832" y="746925"/>
                <a:ext cx="90986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559232" y="1253287"/>
                <a:ext cx="909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232" y="1253287"/>
                <a:ext cx="90986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173749" y="1592501"/>
                <a:ext cx="909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749" y="1592501"/>
                <a:ext cx="90986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1093067" y="1744901"/>
                <a:ext cx="909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3067" y="1744901"/>
                <a:ext cx="90986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828750" y="1971045"/>
                <a:ext cx="909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750" y="1971045"/>
                <a:ext cx="909864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8492428" y="2408582"/>
            <a:ext cx="476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…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61598" y="2403665"/>
            <a:ext cx="476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…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62466" y="3067343"/>
            <a:ext cx="476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…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250377" y="3839177"/>
            <a:ext cx="476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…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0938" y="2556065"/>
            <a:ext cx="476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…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653506" y="3308232"/>
            <a:ext cx="476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…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5"/>
            <a:ext cx="10515600" cy="1325563"/>
          </a:xfrm>
        </p:spPr>
        <p:txBody>
          <a:bodyPr/>
          <a:lstStyle/>
          <a:p>
            <a:r>
              <a:rPr lang="en-US" dirty="0" smtClean="0"/>
              <a:t>Linear Classifiers in General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205344"/>
                <a:ext cx="6074992" cy="54805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cs typeface="Times New Roman"/>
                  </a:rPr>
                  <a:t>When the features are binary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𝑤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{0,1}</m:t>
                    </m:r>
                  </m:oMath>
                </a14:m>
                <a:r>
                  <a:rPr lang="en-US" dirty="0" smtClean="0"/>
                  <a:t>)</a:t>
                </a:r>
                <a:r>
                  <a:rPr lang="en-US" dirty="0" smtClean="0">
                    <a:cs typeface="Times New Roman"/>
                  </a:rPr>
                  <a:t>, many (but not all!) binary functions can be re-written as linear functions.  For example, the function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endParaRPr lang="en-US" dirty="0" smtClean="0"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cs typeface="Times New Roman"/>
                  </a:rPr>
                  <a:t> can be re-written as 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cs typeface="Times New Roman"/>
                  </a:rPr>
                  <a:t>C*=1 </a:t>
                </a:r>
                <a:r>
                  <a:rPr lang="en-US" dirty="0" err="1" smtClean="0">
                    <a:cs typeface="Times New Roman"/>
                  </a:rPr>
                  <a:t>iff</a:t>
                </a:r>
                <a:r>
                  <a:rPr lang="en-US" dirty="0" smtClean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/>
                      </a:rPr>
                      <m:t>−0.5&gt;0</m:t>
                    </m:r>
                  </m:oMath>
                </a14:m>
                <a:endParaRPr lang="en-US" dirty="0" smtClean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205344"/>
                <a:ext cx="6074992" cy="5480591"/>
              </a:xfrm>
              <a:blipFill rotWithShape="0">
                <a:blip r:embed="rId2"/>
                <a:stretch>
                  <a:fillRect l="-2106" t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914399" y="6264322"/>
            <a:ext cx="3575714" cy="272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487606" y="4804013"/>
            <a:ext cx="40943" cy="18819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914399" y="5117910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811436" y="614633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59116" y="505678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355672" y="5018115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382966" y="6137239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578795" y="6000873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795" y="6000873"/>
                <a:ext cx="460006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64097" y="4384937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97" y="4384937"/>
                <a:ext cx="467045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 txBox="1">
                <a:spLocks/>
              </p:cNvSpPr>
              <p:nvPr/>
            </p:nvSpPr>
            <p:spPr>
              <a:xfrm>
                <a:off x="6121355" y="1234917"/>
                <a:ext cx="6074992" cy="54805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cs typeface="Times New Roman"/>
                  </a:rPr>
                  <a:t>Similarly, the function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 smtClean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𝐶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endParaRPr lang="en-US" dirty="0" smtClean="0">
                  <a:cs typeface="Times New Roman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cs typeface="Times New Roman"/>
                  </a:rPr>
                  <a:t> can be re-written as 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 smtClean="0">
                    <a:cs typeface="Times New Roman"/>
                  </a:rPr>
                  <a:t>C*=1 </a:t>
                </a:r>
                <a:r>
                  <a:rPr lang="en-US" dirty="0" err="1" smtClean="0">
                    <a:cs typeface="Times New Roman"/>
                  </a:rPr>
                  <a:t>iff</a:t>
                </a:r>
                <a:r>
                  <a:rPr lang="en-US" dirty="0" smtClean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.5&gt;0</m:t>
                    </m:r>
                  </m:oMath>
                </a14:m>
                <a:endParaRPr lang="en-US" dirty="0" smtClean="0">
                  <a:cs typeface="Times New Roman"/>
                </a:endParaRPr>
              </a:p>
            </p:txBody>
          </p:sp>
        </mc:Choice>
        <mc:Fallback xmlns="">
          <p:sp>
            <p:nvSpPr>
              <p:cNvPr id="3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355" y="1234917"/>
                <a:ext cx="6074992" cy="5480591"/>
              </a:xfrm>
              <a:prstGeom prst="rect">
                <a:avLst/>
              </a:prstGeom>
              <a:blipFill rotWithShape="0">
                <a:blip r:embed="rId5"/>
                <a:stretch>
                  <a:fillRect l="-2006" t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6621455" y="6293895"/>
            <a:ext cx="3575714" cy="272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7194662" y="4833586"/>
            <a:ext cx="40943" cy="18819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7481266" y="4697105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8518492" y="617590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466172" y="5086360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062728" y="5047688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090022" y="616681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0285851" y="6030446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851" y="6030446"/>
                <a:ext cx="460006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671153" y="4414510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153" y="4414510"/>
                <a:ext cx="467045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5"/>
            <a:ext cx="10515600" cy="1325563"/>
          </a:xfrm>
        </p:spPr>
        <p:txBody>
          <a:bodyPr/>
          <a:lstStyle/>
          <a:p>
            <a:r>
              <a:rPr lang="en-US" dirty="0" smtClean="0"/>
              <a:t>Linear Classifiers in General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299" y="1205344"/>
            <a:ext cx="11213594" cy="5480591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cs typeface="Times New Roman"/>
              </a:rPr>
              <a:t>Not all logical functions can be written as linear classifiers! </a:t>
            </a:r>
          </a:p>
          <a:p>
            <a:r>
              <a:rPr lang="en-US" sz="3600" dirty="0" smtClean="0">
                <a:cs typeface="Times New Roman"/>
              </a:rPr>
              <a:t>Minsky and </a:t>
            </a:r>
            <a:r>
              <a:rPr lang="en-US" sz="3600" dirty="0" err="1" smtClean="0">
                <a:cs typeface="Times New Roman"/>
              </a:rPr>
              <a:t>Papert</a:t>
            </a:r>
            <a:r>
              <a:rPr lang="en-US" sz="3600" dirty="0" smtClean="0">
                <a:cs typeface="Times New Roman"/>
              </a:rPr>
              <a:t> wrote a book called </a:t>
            </a:r>
            <a:r>
              <a:rPr lang="en-US" sz="3600" i="1" dirty="0" err="1" smtClean="0">
                <a:cs typeface="Times New Roman"/>
              </a:rPr>
              <a:t>Perceptrons</a:t>
            </a:r>
            <a:r>
              <a:rPr lang="en-US" sz="3600" dirty="0" smtClean="0">
                <a:cs typeface="Times New Roman"/>
              </a:rPr>
              <a:t> in 1969.  Although the book said many other things, the only thing most people remembered about the book was that:</a:t>
            </a:r>
          </a:p>
          <a:p>
            <a:r>
              <a:rPr lang="en-US" sz="4000" b="1" dirty="0" smtClean="0">
                <a:solidFill>
                  <a:srgbClr val="FF0000"/>
                </a:solidFill>
                <a:cs typeface="Times New Roman"/>
              </a:rPr>
              <a:t>“A linear classifier cannot learn an XOR function.”</a:t>
            </a:r>
          </a:p>
          <a:p>
            <a:r>
              <a:rPr lang="en-US" sz="3600" dirty="0" smtClean="0">
                <a:cs typeface="Times New Roman"/>
              </a:rPr>
              <a:t>Because of that statement, most people gave up working on neural networks from about 1969 to about 2006.</a:t>
            </a:r>
          </a:p>
          <a:p>
            <a:r>
              <a:rPr lang="en-US" sz="3600" dirty="0" smtClean="0">
                <a:cs typeface="Times New Roman"/>
              </a:rPr>
              <a:t>Minsky and </a:t>
            </a:r>
            <a:r>
              <a:rPr lang="en-US" sz="3600" dirty="0" err="1" smtClean="0">
                <a:cs typeface="Times New Roman"/>
              </a:rPr>
              <a:t>Papert</a:t>
            </a:r>
            <a:r>
              <a:rPr lang="en-US" sz="3600" dirty="0" smtClean="0">
                <a:cs typeface="Times New Roman"/>
              </a:rPr>
              <a:t> also proved that a two-layer neural net can learn an XOR function.  But most people didn’t notice.</a:t>
            </a:r>
          </a:p>
        </p:txBody>
      </p:sp>
    </p:spTree>
    <p:extLst>
      <p:ext uri="{BB962C8B-B14F-4D97-AF65-F5344CB8AC3E}">
        <p14:creationId xmlns:p14="http://schemas.microsoft.com/office/powerpoint/2010/main" val="25462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5"/>
            <a:ext cx="10515600" cy="1325563"/>
          </a:xfrm>
        </p:spPr>
        <p:txBody>
          <a:bodyPr/>
          <a:lstStyle/>
          <a:p>
            <a:r>
              <a:rPr lang="en-US" dirty="0" smtClean="0"/>
              <a:t>Linear Classifiers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7418" y="1205345"/>
                <a:ext cx="10536382" cy="53557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Classification: </a:t>
                </a:r>
                <a:endParaRPr lang="en-US" b="0" dirty="0" smtClean="0">
                  <a:cs typeface="Times New Roman"/>
                </a:endParaRP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∗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/>
                        </a:rPr>
                        <m:t>arg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Times New Roman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𝑉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𝑐𝑤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𝑐𝑤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>
                  <a:cs typeface="Times New Roman"/>
                </a:endParaRPr>
              </a:p>
              <a:p>
                <a:pPr marL="457200" lvl="1" indent="0" algn="ctr">
                  <a:buNone/>
                </a:pPr>
                <a:endParaRPr lang="en-US" dirty="0" smtClean="0">
                  <a:cs typeface="Times New Roman"/>
                </a:endParaRPr>
              </a:p>
              <a:p>
                <a:r>
                  <a:rPr lang="en-US" dirty="0" smtClean="0">
                    <a:cs typeface="Times New Roman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𝑐𝑤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/>
                  </a:rPr>
                  <a:t> are the features (binary, integer, or real),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𝑐𝑤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/>
                  </a:rPr>
                  <a:t> are the feature weights,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/>
                  </a:rPr>
                  <a:t> is the offset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418" y="1205345"/>
                <a:ext cx="10536382" cy="5355711"/>
              </a:xfrm>
              <a:blipFill rotWithShape="0">
                <a:blip r:embed="rId2"/>
                <a:stretch>
                  <a:fillRect l="-1157" t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6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33"/>
            <a:ext cx="10515600" cy="1269711"/>
          </a:xfrm>
        </p:spPr>
        <p:txBody>
          <a:bodyPr/>
          <a:lstStyle/>
          <a:p>
            <a:r>
              <a:rPr lang="en-US" dirty="0" smtClean="0"/>
              <a:t>Linear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860"/>
            <a:ext cx="10515600" cy="526790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Naïve Bayes/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BoW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classifiers</a:t>
            </a:r>
          </a:p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Linear Classifiers in General</a:t>
            </a:r>
          </a:p>
          <a:p>
            <a:r>
              <a:rPr lang="en-US" sz="3200" dirty="0" smtClean="0"/>
              <a:t>Perceptron</a:t>
            </a:r>
            <a:endParaRPr lang="en-US" sz="3200" dirty="0"/>
          </a:p>
          <a:p>
            <a:r>
              <a:rPr lang="en-US" sz="3200" dirty="0" smtClean="0"/>
              <a:t>Differential </a:t>
            </a:r>
            <a:r>
              <a:rPr lang="en-US" sz="3200" dirty="0"/>
              <a:t>Perceptron/Neural </a:t>
            </a:r>
            <a:r>
              <a:rPr lang="en-US" sz="3200" dirty="0" smtClean="0"/>
              <a:t>Net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55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33"/>
            <a:ext cx="10515600" cy="1269711"/>
          </a:xfrm>
        </p:spPr>
        <p:txBody>
          <a:bodyPr/>
          <a:lstStyle/>
          <a:p>
            <a:r>
              <a:rPr lang="en-US" dirty="0" smtClean="0"/>
              <a:t>Linear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860"/>
            <a:ext cx="10515600" cy="5267904"/>
          </a:xfrm>
        </p:spPr>
        <p:txBody>
          <a:bodyPr>
            <a:noAutofit/>
          </a:bodyPr>
          <a:lstStyle/>
          <a:p>
            <a:r>
              <a:rPr lang="en-US" sz="3200" dirty="0"/>
              <a:t>Naïve Bayes/</a:t>
            </a:r>
            <a:r>
              <a:rPr lang="en-US" sz="3200" dirty="0" err="1"/>
              <a:t>BoW</a:t>
            </a:r>
            <a:r>
              <a:rPr lang="en-US" sz="3200" dirty="0"/>
              <a:t> classifiers</a:t>
            </a:r>
          </a:p>
          <a:p>
            <a:r>
              <a:rPr lang="en-US" sz="3200" dirty="0" smtClean="0"/>
              <a:t>Linear Classifiers in General</a:t>
            </a:r>
          </a:p>
          <a:p>
            <a:r>
              <a:rPr lang="en-US" sz="3200" dirty="0" smtClean="0"/>
              <a:t>Perceptron</a:t>
            </a:r>
            <a:endParaRPr lang="en-US" sz="3200" dirty="0"/>
          </a:p>
          <a:p>
            <a:r>
              <a:rPr lang="en-US" sz="3200" dirty="0" smtClean="0"/>
              <a:t>Differential </a:t>
            </a:r>
            <a:r>
              <a:rPr lang="en-US" sz="3200" dirty="0"/>
              <a:t>Perceptron/Neural </a:t>
            </a:r>
            <a:r>
              <a:rPr lang="en-US" sz="3200" dirty="0" smtClean="0"/>
              <a:t>Net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91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33"/>
            <a:ext cx="10515600" cy="1269711"/>
          </a:xfrm>
        </p:spPr>
        <p:txBody>
          <a:bodyPr/>
          <a:lstStyle/>
          <a:p>
            <a:r>
              <a:rPr lang="en-US" dirty="0" smtClean="0"/>
              <a:t>The Giant Squid Axon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6578220" y="235034"/>
            <a:ext cx="5336275" cy="5267904"/>
          </a:xfrm>
        </p:spPr>
        <p:txBody>
          <a:bodyPr>
            <a:noAutofit/>
          </a:bodyPr>
          <a:lstStyle/>
          <a:p>
            <a:r>
              <a:rPr lang="en-US" sz="3200" dirty="0" smtClean="0"/>
              <a:t>1909: Williams discovers that the giant squid has a giant neuron (axon 1mm thick)</a:t>
            </a:r>
          </a:p>
          <a:p>
            <a:r>
              <a:rPr lang="en-US" sz="3200" dirty="0" smtClean="0"/>
              <a:t>1939: Young finds a giant synapse (fig. shown: </a:t>
            </a:r>
            <a:r>
              <a:rPr lang="en-US" sz="3200" dirty="0" err="1" smtClean="0"/>
              <a:t>Llinás</a:t>
            </a:r>
            <a:r>
              <a:rPr lang="en-US" sz="3200" dirty="0" smtClean="0"/>
              <a:t>, 1999, via Wikipedia).  Hodgkin &amp; Huxley put in voltage clamps.</a:t>
            </a:r>
          </a:p>
          <a:p>
            <a:r>
              <a:rPr lang="en-US" sz="3200" dirty="0" smtClean="0"/>
              <a:t>1952: Hodgkin &amp; Huxley publish an electrical current model for the generation of binary action potentials from real-valued inputs.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4" y="1160060"/>
            <a:ext cx="6300716" cy="420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33"/>
            <a:ext cx="10515600" cy="1269711"/>
          </a:xfrm>
        </p:spPr>
        <p:txBody>
          <a:bodyPr/>
          <a:lstStyle/>
          <a:p>
            <a:r>
              <a:rPr lang="en-US" dirty="0" smtClean="0"/>
              <a:t>Perceptron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6578220" y="235034"/>
            <a:ext cx="5336275" cy="5267904"/>
          </a:xfrm>
        </p:spPr>
        <p:txBody>
          <a:bodyPr>
            <a:noAutofit/>
          </a:bodyPr>
          <a:lstStyle/>
          <a:p>
            <a:r>
              <a:rPr lang="en-US" sz="3200" dirty="0" smtClean="0"/>
              <a:t>1959: Rosenblatt is granted a patent for the “perceptron,” an electrical circuit model of a neuron.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1160059"/>
            <a:ext cx="4403215" cy="540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7" y="37580"/>
            <a:ext cx="10515600" cy="1325563"/>
          </a:xfrm>
        </p:spPr>
        <p:txBody>
          <a:bodyPr/>
          <a:lstStyle/>
          <a:p>
            <a:r>
              <a:rPr lang="en-US" dirty="0" err="1" smtClean="0"/>
              <a:t>Perceptron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2443309" y="3536082"/>
            <a:ext cx="1143000" cy="1143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5509" y="2621682"/>
            <a:ext cx="1524000" cy="1219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995509" y="3459882"/>
            <a:ext cx="14478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995509" y="4221882"/>
            <a:ext cx="1447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endCxn id="5" idx="3"/>
          </p:cNvCxnSpPr>
          <p:nvPr/>
        </p:nvCxnSpPr>
        <p:spPr bwMode="auto">
          <a:xfrm flipV="1">
            <a:off x="995510" y="4511694"/>
            <a:ext cx="1615189" cy="13103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586309" y="4145682"/>
            <a:ext cx="2209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62109" y="224068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941" y="3074417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109" y="5589017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33741" y="254548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33741" y="3226817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8909" y="4141217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2109" y="3912617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8909" y="536488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233509" y="140248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Input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1738" y="2007617"/>
            <a:ext cx="95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Weights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109" y="4374283"/>
            <a:ext cx="269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26" name="Elbow Connector 25"/>
          <p:cNvCxnSpPr/>
          <p:nvPr/>
        </p:nvCxnSpPr>
        <p:spPr>
          <a:xfrm flipV="1">
            <a:off x="2671909" y="3824749"/>
            <a:ext cx="685800" cy="6096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38710" y="3596149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Output:</a:t>
            </a:r>
            <a:r>
              <a:rPr lang="en-US" dirty="0"/>
              <a:t> </a:t>
            </a:r>
            <a:r>
              <a:rPr lang="en-US" dirty="0" err="1">
                <a:sym typeface="Symbol"/>
              </a:rPr>
              <a:t>sgn</a:t>
            </a:r>
            <a:r>
              <a:rPr lang="en-US" dirty="0"/>
              <a:t>(</a:t>
            </a:r>
            <a:r>
              <a:rPr lang="en-US" b="1" dirty="0" err="1"/>
              <a:t>w</a:t>
            </a:r>
            <a:r>
              <a:rPr lang="en-US" b="1" dirty="0" err="1">
                <a:sym typeface="Symbol"/>
              </a:rPr>
              <a:t>x</a:t>
            </a:r>
            <a:r>
              <a:rPr lang="en-US" b="1" dirty="0">
                <a:sym typeface="Symbol"/>
              </a:rPr>
              <a:t> </a:t>
            </a:r>
            <a:r>
              <a:rPr lang="en-US" dirty="0">
                <a:sym typeface="Symbol"/>
              </a:rPr>
              <a:t>+ b)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29309" y="5243022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incorporate bias as component of the weight vector by always including a feature with value set to 1</a:t>
            </a:r>
          </a:p>
        </p:txBody>
      </p:sp>
      <p:cxnSp>
        <p:nvCxnSpPr>
          <p:cNvPr id="19" name="Straight Arrow Connector 18"/>
          <p:cNvCxnSpPr>
            <a:stCxn id="3" idx="0"/>
          </p:cNvCxnSpPr>
          <p:nvPr/>
        </p:nvCxnSpPr>
        <p:spPr>
          <a:xfrm flipH="1" flipV="1">
            <a:off x="5872309" y="3965481"/>
            <a:ext cx="266700" cy="12775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08955" y="242235"/>
                <a:ext cx="5228128" cy="50007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Perceptron model: action potential = </a:t>
                </a:r>
                <a:r>
                  <a:rPr lang="en-US" dirty="0" err="1" smtClean="0"/>
                  <a:t>signum</a:t>
                </a:r>
                <a:r>
                  <a:rPr lang="en-US" dirty="0" smtClean="0"/>
                  <a:t>(affine function of the features)</a:t>
                </a:r>
                <a:endParaRPr lang="en-US" dirty="0"/>
              </a:p>
              <a:p>
                <a:endParaRPr lang="en-US" sz="1200" dirty="0"/>
              </a:p>
              <a:p>
                <a:pPr>
                  <a:buNone/>
                </a:pPr>
                <a:r>
                  <a:rPr lang="en-US" dirty="0" smtClean="0"/>
                  <a:t>C* </a:t>
                </a:r>
                <a:r>
                  <a:rPr lang="en-US" dirty="0"/>
                  <a:t>= </a:t>
                </a:r>
                <a:r>
                  <a:rPr lang="en-US" dirty="0" err="1" smtClean="0"/>
                  <a:t>sgn</a:t>
                </a:r>
                <a:r>
                  <a:rPr lang="en-US" dirty="0" smtClean="0"/>
                  <a:t>(</a:t>
                </a:r>
                <a:r>
                  <a:rPr lang="el-GR" dirty="0" smtClean="0"/>
                  <a:t>α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f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/>
                  <a:t>+ </a:t>
                </a:r>
                <a:r>
                  <a:rPr lang="el-GR" dirty="0" smtClean="0"/>
                  <a:t>α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f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+ … + </a:t>
                </a:r>
                <a:r>
                  <a:rPr lang="el-GR" dirty="0" smtClean="0"/>
                  <a:t>α</a:t>
                </a:r>
                <a:r>
                  <a:rPr lang="en-US" baseline="-25000" dirty="0" err="1" smtClean="0"/>
                  <a:t>V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V</a:t>
                </a:r>
                <a:r>
                  <a:rPr lang="en-US" baseline="-25000" dirty="0" smtClean="0"/>
                  <a:t> </a:t>
                </a:r>
                <a:r>
                  <a:rPr lang="en-US" dirty="0"/>
                  <a:t>+ </a:t>
                </a:r>
                <a:r>
                  <a:rPr lang="el-GR" dirty="0" smtClean="0"/>
                  <a:t>β</a:t>
                </a:r>
                <a:r>
                  <a:rPr lang="en-US" dirty="0" smtClean="0"/>
                  <a:t>) </a:t>
                </a:r>
                <a:r>
                  <a:rPr lang="en-US" dirty="0"/>
                  <a:t>= </a:t>
                </a:r>
                <a:r>
                  <a:rPr lang="en-US" dirty="0" err="1"/>
                  <a:t>sgn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>
                  <a:buNone/>
                </a:pPr>
                <a:r>
                  <a:rPr lang="en-US" dirty="0"/>
                  <a:t>a</a:t>
                </a:r>
                <a:r>
                  <a:rPr lang="en-US" dirty="0" smtClean="0"/>
                  <a:t>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8955" y="242235"/>
                <a:ext cx="5228128" cy="5000786"/>
              </a:xfrm>
              <a:blipFill rotWithShape="0">
                <a:blip r:embed="rId3"/>
                <a:stretch>
                  <a:fillRect l="-2450" t="-2073" r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3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0" y="0"/>
            <a:ext cx="9965140" cy="1143000"/>
          </a:xfrm>
        </p:spPr>
        <p:txBody>
          <a:bodyPr/>
          <a:lstStyle/>
          <a:p>
            <a:r>
              <a:rPr lang="en-US" dirty="0" smtClean="0"/>
              <a:t>Perceptron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33" y="1036638"/>
            <a:ext cx="5854889" cy="5668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Rosenblatt’s big innovation: the perceptron learns from examples.</a:t>
            </a:r>
          </a:p>
          <a:p>
            <a:r>
              <a:rPr lang="en-US" sz="3600" dirty="0" smtClean="0"/>
              <a:t>Initialize weights randomly</a:t>
            </a:r>
            <a:endParaRPr lang="en-US" sz="3600" dirty="0"/>
          </a:p>
          <a:p>
            <a:r>
              <a:rPr lang="en-US" sz="3600" dirty="0">
                <a:sym typeface="Symbol"/>
              </a:rPr>
              <a:t>Cycle through training examples in multiple passes (</a:t>
            </a:r>
            <a:r>
              <a:rPr lang="en-US" sz="3600" i="1" dirty="0">
                <a:sym typeface="Symbol"/>
              </a:rPr>
              <a:t>epochs</a:t>
            </a:r>
            <a:r>
              <a:rPr lang="en-US" sz="3600" dirty="0">
                <a:sym typeface="Symbol"/>
              </a:rPr>
              <a:t>)</a:t>
            </a:r>
          </a:p>
          <a:p>
            <a:r>
              <a:rPr lang="en-US" sz="3600" dirty="0">
                <a:sym typeface="Symbol"/>
              </a:rPr>
              <a:t>For each training example:</a:t>
            </a:r>
          </a:p>
          <a:p>
            <a:pPr lvl="1"/>
            <a:r>
              <a:rPr lang="en-US" sz="3600" dirty="0" smtClean="0">
                <a:sym typeface="Symbol"/>
              </a:rPr>
              <a:t>If classified correctly, do nothing</a:t>
            </a:r>
          </a:p>
          <a:p>
            <a:pPr lvl="1"/>
            <a:r>
              <a:rPr lang="en-US" sz="3600" dirty="0" smtClean="0">
                <a:sym typeface="Symbol"/>
              </a:rPr>
              <a:t>If classified incorrectly, update weights</a:t>
            </a:r>
            <a:endParaRPr lang="en-US" sz="3600" dirty="0">
              <a:sym typeface="Symbol"/>
            </a:endParaRPr>
          </a:p>
          <a:p>
            <a:pPr lvl="1"/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136" y="0"/>
            <a:ext cx="6523630" cy="65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0" y="0"/>
            <a:ext cx="3423316" cy="1143000"/>
          </a:xfrm>
        </p:spPr>
        <p:txBody>
          <a:bodyPr/>
          <a:lstStyle/>
          <a:p>
            <a:r>
              <a:rPr lang="en-US" dirty="0" smtClean="0"/>
              <a:t>Perceptron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71" y="924635"/>
                <a:ext cx="11313995" cy="57081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For each training instance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3200" dirty="0" smtClean="0"/>
                  <a:t> with label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{−1,1}</m:t>
                    </m:r>
                  </m:oMath>
                </a14:m>
                <a:r>
                  <a:rPr lang="en-US" sz="3200" dirty="0" smtClean="0"/>
                  <a:t>:</a:t>
                </a:r>
              </a:p>
              <a:p>
                <a:pPr lvl="1"/>
                <a:r>
                  <a:rPr lang="en-US" sz="3200" dirty="0" smtClean="0"/>
                  <a:t>Classify with current weights: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’ = </m:t>
                    </m:r>
                    <m:r>
                      <m:rPr>
                        <m:sty m:val="p"/>
                      </m:rPr>
                      <a:rPr lang="en-US" sz="3600" i="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 </a:t>
                </a:r>
              </a:p>
              <a:p>
                <a:pPr lvl="2"/>
                <a:r>
                  <a:rPr lang="en-US" sz="3200" dirty="0" smtClean="0"/>
                  <a:t>Notice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3200" dirty="0" smtClean="0"/>
                  <a:t>too.</a:t>
                </a:r>
              </a:p>
              <a:p>
                <a:pPr lvl="1"/>
                <a:r>
                  <a:rPr lang="en-US" sz="3200" dirty="0" smtClean="0"/>
                  <a:t>Update weights:   </a:t>
                </a:r>
              </a:p>
              <a:p>
                <a:pPr lvl="2"/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3200" dirty="0" smtClean="0"/>
                  <a:t> then do nothing</a:t>
                </a:r>
                <a:endParaRPr lang="en-US" sz="3200" b="1" dirty="0" smtClean="0">
                  <a:solidFill>
                    <a:srgbClr val="0000FF"/>
                  </a:solidFill>
                </a:endParaRPr>
              </a:p>
              <a:p>
                <a:pPr lvl="2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then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+ </a:t>
                </a:r>
                <a:r>
                  <a:rPr lang="el-GR" sz="3200" dirty="0" smtClean="0">
                    <a:solidFill>
                      <a:srgbClr val="0000FF"/>
                    </a:solidFill>
                  </a:rPr>
                  <a:t>η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3200" dirty="0">
                    <a:solidFill>
                      <a:srgbClr val="0000FF"/>
                    </a:solidFill>
                  </a:rPr>
                  <a:t>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3200" b="1" dirty="0" smtClean="0">
                  <a:solidFill>
                    <a:srgbClr val="0000FF"/>
                  </a:solidFill>
                </a:endParaRPr>
              </a:p>
              <a:p>
                <a:pPr lvl="2"/>
                <a:r>
                  <a:rPr lang="el-GR" sz="3200" dirty="0">
                    <a:solidFill>
                      <a:srgbClr val="0000FF"/>
                    </a:solidFill>
                  </a:rPr>
                  <a:t>η</a:t>
                </a:r>
                <a:r>
                  <a:rPr lang="en-US" sz="3200" dirty="0" smtClean="0"/>
                  <a:t> (eta) is a “learning rate.”  More about that later.</a:t>
                </a:r>
                <a:endParaRPr lang="en-US" sz="3200" b="1" dirty="0" smtClean="0"/>
              </a:p>
              <a:p>
                <a:pPr lvl="2"/>
                <a:endParaRPr lang="en-US" sz="3200" b="1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1" y="924635"/>
                <a:ext cx="11313995" cy="5708180"/>
              </a:xfrm>
              <a:blipFill rotWithShape="0">
                <a:blip r:embed="rId2"/>
                <a:stretch>
                  <a:fillRect l="-1401" t="-2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9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" y="0"/>
            <a:ext cx="1032908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Perceptron: Proof of Convergence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71" y="924635"/>
                <a:ext cx="11313995" cy="570818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/>
                  <a:t>If the data are linearly separable (if there exists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3600" dirty="0" smtClean="0"/>
                  <a:t> vector such that the true label is given by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’ = </m:t>
                    </m:r>
                    <m:r>
                      <m:rPr>
                        <m:sty m:val="p"/>
                      </m:rPr>
                      <a:rPr lang="en-US" sz="36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sz="3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3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3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), then the perceptron algorithm is guarantee to converge, even with a constant learning rate, even </a:t>
                </a:r>
                <a:r>
                  <a:rPr lang="el-GR" sz="3600" dirty="0" smtClean="0">
                    <a:solidFill>
                      <a:srgbClr val="0000FF"/>
                    </a:solidFill>
                  </a:rPr>
                  <a:t>η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=1.</a:t>
                </a:r>
              </a:p>
              <a:p>
                <a:r>
                  <a:rPr lang="en-US" sz="3600" dirty="0" smtClean="0"/>
                  <a:t>In fact, training a perceptron is often the fastest way to find out if the data are linearly separable.  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3600" dirty="0" smtClean="0"/>
                  <a:t> converges, then the data are separable; 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3600" dirty="0" smtClean="0"/>
                  <a:t> diverges toward infinity, then no.</a:t>
                </a:r>
              </a:p>
              <a:p>
                <a:r>
                  <a:rPr lang="en-US" sz="3600" dirty="0" smtClean="0"/>
                  <a:t>If the data are not linearly separable, then perceptron converges </a:t>
                </a:r>
                <a:r>
                  <a:rPr lang="en-US" sz="3600" dirty="0" err="1" smtClean="0"/>
                  <a:t>iff</a:t>
                </a:r>
                <a:r>
                  <a:rPr lang="en-US" sz="3600" dirty="0" smtClean="0"/>
                  <a:t> the learning rate decreases, e.g., </a:t>
                </a:r>
                <a:r>
                  <a:rPr lang="el-GR" sz="3600" dirty="0" smtClean="0">
                    <a:solidFill>
                      <a:srgbClr val="0000FF"/>
                    </a:solidFill>
                  </a:rPr>
                  <a:t>η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=1/n</a:t>
                </a:r>
                <a:r>
                  <a:rPr lang="en-US" sz="3600" dirty="0" smtClean="0"/>
                  <a:t> for the </a:t>
                </a:r>
                <a:r>
                  <a:rPr lang="en-US" sz="3600" dirty="0" err="1" smtClean="0"/>
                  <a:t>n’th</a:t>
                </a:r>
                <a:r>
                  <a:rPr lang="en-US" sz="3600" dirty="0" smtClean="0"/>
                  <a:t> training sample.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1" y="924635"/>
                <a:ext cx="11313995" cy="5708180"/>
              </a:xfrm>
              <a:blipFill rotWithShape="0">
                <a:blip r:embed="rId2"/>
                <a:stretch>
                  <a:fillRect l="-1509" t="-2671" r="-1239" b="-5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2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" y="0"/>
            <a:ext cx="1032908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Perceptron: Proof of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1" y="924635"/>
            <a:ext cx="11313995" cy="57081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Suppose the data are linearly separable.  For example, suppose red dots are the class </a:t>
            </a:r>
            <a:r>
              <a:rPr lang="en-US" sz="3600" dirty="0" smtClean="0">
                <a:solidFill>
                  <a:srgbClr val="FF0000"/>
                </a:solidFill>
              </a:rPr>
              <a:t>y=1</a:t>
            </a:r>
            <a:r>
              <a:rPr lang="en-US" sz="3600" dirty="0" smtClean="0"/>
              <a:t>, and blue dots are the class </a:t>
            </a:r>
            <a:r>
              <a:rPr lang="en-US" sz="3600" dirty="0" smtClean="0">
                <a:solidFill>
                  <a:srgbClr val="0070C0"/>
                </a:solidFill>
              </a:rPr>
              <a:t>y=-1</a:t>
            </a:r>
            <a:r>
              <a:rPr lang="en-US" sz="3600" dirty="0" smtClean="0"/>
              <a:t>: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06472" y="4176209"/>
            <a:ext cx="6250681" cy="1091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498182" y="2497540"/>
            <a:ext cx="0" cy="38213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878476" y="392174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03074" y="305056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22712" y="301189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27429" y="413101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645835" y="399465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3994650"/>
                <a:ext cx="460006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31137" y="2378714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137" y="2378714"/>
                <a:ext cx="467045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6571402" y="465190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47313" y="336901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788330" y="341223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11676" y="5557209"/>
            <a:ext cx="272956" cy="2544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99548" y="4740615"/>
            <a:ext cx="272956" cy="2544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51948" y="5261505"/>
            <a:ext cx="272956" cy="2544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25922" y="3680637"/>
            <a:ext cx="272956" cy="2544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59956" y="4624610"/>
            <a:ext cx="272956" cy="2544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" y="0"/>
            <a:ext cx="1032908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Perceptron: Proof of Convergence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71" y="924635"/>
                <a:ext cx="11313995" cy="3084724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/>
                  <a:t>Instead of plotting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600" dirty="0" smtClean="0"/>
                  <a:t>, plot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600" dirty="0" smtClean="0"/>
                  <a:t>.  The red dots are unchanged; the blue dots are multiplied by -1.  </a:t>
                </a:r>
              </a:p>
              <a:p>
                <a:r>
                  <a:rPr lang="en-US" sz="3600" dirty="0" smtClean="0"/>
                  <a:t>Since the original data were linearly separable, the new data are all in the same half of the feature space.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1" y="924635"/>
                <a:ext cx="11313995" cy="3084724"/>
              </a:xfrm>
              <a:blipFill rotWithShape="0">
                <a:blip r:embed="rId2"/>
                <a:stretch>
                  <a:fillRect l="-1509" t="-4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2330245" y="5759204"/>
            <a:ext cx="6226908" cy="1091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498182" y="4080535"/>
            <a:ext cx="0" cy="26054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878476" y="5504739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03074" y="4633559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22712" y="459488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27429" y="571401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645835" y="5577645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/>
                        </a:rPr>
                        <m:t>𝑦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5577645"/>
                <a:ext cx="460006" cy="584775"/>
              </a:xfrm>
              <a:prstGeom prst="rect">
                <a:avLst/>
              </a:prstGeom>
              <a:blipFill rotWithShape="0">
                <a:blip r:embed="rId3"/>
                <a:stretch>
                  <a:fillRect r="-46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99124" y="3961709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𝑦𝑥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124" y="3961709"/>
                <a:ext cx="467045" cy="584775"/>
              </a:xfrm>
              <a:prstGeom prst="rect">
                <a:avLst/>
              </a:prstGeom>
              <a:blipFill rotWithShape="0">
                <a:blip r:embed="rId4"/>
                <a:stretch>
                  <a:fillRect r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6571402" y="623490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47313" y="495200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788330" y="4995228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10919" y="3728258"/>
            <a:ext cx="272956" cy="2544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09484" y="5013424"/>
            <a:ext cx="272956" cy="2544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43521" y="4074000"/>
            <a:ext cx="272956" cy="2544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770133" y="6191685"/>
            <a:ext cx="272956" cy="2544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13350" y="5320499"/>
            <a:ext cx="272956" cy="2544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" y="0"/>
            <a:ext cx="1032908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Perceptron: Proof of Convergence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71" y="924635"/>
                <a:ext cx="11313995" cy="3084724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/>
                  <a:t>Remember the perceptron training rule: if any example is misclassified, then we use it to update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36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3600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+ 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600" dirty="0" smtClean="0"/>
                  <a:t>.</a:t>
                </a:r>
              </a:p>
              <a:p>
                <a:r>
                  <a:rPr lang="en-US" sz="3600" dirty="0" smtClean="0"/>
                  <a:t>So eventually,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3600" dirty="0" smtClean="0"/>
                  <a:t> becomes just a weighted average of </a:t>
                </a:r>
                <a:r>
                  <a:rPr lang="en-US" sz="3600" dirty="0">
                    <a:solidFill>
                      <a:srgbClr val="0000FF"/>
                    </a:solidFill>
                  </a:rPr>
                  <a:t>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600" dirty="0" smtClean="0"/>
                  <a:t>.</a:t>
                </a:r>
              </a:p>
              <a:p>
                <a:r>
                  <a:rPr lang="en-US" sz="3600" dirty="0" smtClean="0"/>
                  <a:t>… and the perpendicular line,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3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600" dirty="0" smtClean="0"/>
                  <a:t>, is the classifier boundary.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1" y="924635"/>
                <a:ext cx="11313995" cy="3084724"/>
              </a:xfrm>
              <a:blipFill rotWithShape="0">
                <a:blip r:embed="rId2"/>
                <a:stretch>
                  <a:fillRect l="-1509" t="-4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2330245" y="5759204"/>
            <a:ext cx="6226908" cy="1091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498182" y="4080535"/>
            <a:ext cx="0" cy="26054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878476" y="5504739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03074" y="4633559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22712" y="459488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27429" y="571401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645835" y="5577645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/>
                        </a:rPr>
                        <m:t>𝑦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5577645"/>
                <a:ext cx="460006" cy="584775"/>
              </a:xfrm>
              <a:prstGeom prst="rect">
                <a:avLst/>
              </a:prstGeom>
              <a:blipFill rotWithShape="0">
                <a:blip r:embed="rId3"/>
                <a:stretch>
                  <a:fillRect r="-46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85476" y="3961709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𝑦𝑥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476" y="3961709"/>
                <a:ext cx="467045" cy="584775"/>
              </a:xfrm>
              <a:prstGeom prst="rect">
                <a:avLst/>
              </a:prstGeom>
              <a:blipFill rotWithShape="0">
                <a:blip r:embed="rId4"/>
                <a:stretch>
                  <a:fillRect r="-44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6571402" y="623490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47313" y="495200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788330" y="4995228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10919" y="3728258"/>
            <a:ext cx="272956" cy="2544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09484" y="5013424"/>
            <a:ext cx="272956" cy="2544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43521" y="4074000"/>
            <a:ext cx="272956" cy="2544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770133" y="6191685"/>
            <a:ext cx="272956" cy="2544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13350" y="5320499"/>
            <a:ext cx="272956" cy="2544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460955" y="3982723"/>
            <a:ext cx="2962897" cy="270321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508014" y="3777419"/>
            <a:ext cx="1954670" cy="2030945"/>
          </a:xfrm>
          <a:prstGeom prst="straightConnector1">
            <a:avLst/>
          </a:prstGeom>
          <a:ln w="508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417440" y="3449055"/>
                <a:ext cx="45731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440" y="3449055"/>
                <a:ext cx="457317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0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" y="0"/>
            <a:ext cx="1032908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Perceptron: Proof of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1" y="924635"/>
            <a:ext cx="11313995" cy="5708180"/>
          </a:xfrm>
        </p:spPr>
        <p:txBody>
          <a:bodyPr>
            <a:noAutofit/>
          </a:bodyPr>
          <a:lstStyle/>
          <a:p>
            <a:r>
              <a:rPr lang="en-US" sz="3600" dirty="0" smtClean="0"/>
              <a:t>If the data are not linearly separable, then perceptron converges </a:t>
            </a:r>
            <a:r>
              <a:rPr lang="en-US" sz="3600" dirty="0" err="1" smtClean="0"/>
              <a:t>iff</a:t>
            </a:r>
            <a:r>
              <a:rPr lang="en-US" sz="3600" dirty="0" smtClean="0"/>
              <a:t> the learning rate decreases, e.g., </a:t>
            </a:r>
            <a:r>
              <a:rPr lang="el-GR" sz="3600" dirty="0" smtClean="0">
                <a:solidFill>
                  <a:srgbClr val="0000FF"/>
                </a:solidFill>
              </a:rPr>
              <a:t>η</a:t>
            </a:r>
            <a:r>
              <a:rPr lang="en-US" sz="3600" dirty="0" smtClean="0">
                <a:solidFill>
                  <a:srgbClr val="0000FF"/>
                </a:solidFill>
              </a:rPr>
              <a:t>=1/n</a:t>
            </a:r>
            <a:r>
              <a:rPr lang="en-US" sz="3600" dirty="0" smtClean="0"/>
              <a:t> for the </a:t>
            </a:r>
            <a:r>
              <a:rPr lang="en-US" sz="3600" dirty="0" err="1" smtClean="0"/>
              <a:t>n’th</a:t>
            </a:r>
            <a:r>
              <a:rPr lang="en-US" sz="3600" dirty="0" smtClean="0"/>
              <a:t> training sample.</a:t>
            </a:r>
          </a:p>
        </p:txBody>
      </p:sp>
    </p:spTree>
    <p:extLst>
      <p:ext uri="{BB962C8B-B14F-4D97-AF65-F5344CB8AC3E}">
        <p14:creationId xmlns:p14="http://schemas.microsoft.com/office/powerpoint/2010/main" val="24574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19" y="122238"/>
            <a:ext cx="8229600" cy="868362"/>
          </a:xfrm>
        </p:spPr>
        <p:txBody>
          <a:bodyPr/>
          <a:lstStyle/>
          <a:p>
            <a:r>
              <a:rPr lang="en-US" dirty="0" smtClean="0"/>
              <a:t>Naïve Bayes/Bag-of-Words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66801"/>
            <a:ext cx="8915400" cy="5059363"/>
          </a:xfrm>
        </p:spPr>
        <p:txBody>
          <a:bodyPr/>
          <a:lstStyle/>
          <a:p>
            <a:r>
              <a:rPr lang="en-US" sz="2400" dirty="0">
                <a:cs typeface="Times New Roman"/>
              </a:rPr>
              <a:t>Model parameters: feature likelihoods </a:t>
            </a:r>
            <a:r>
              <a:rPr lang="en-US" sz="2400" dirty="0">
                <a:solidFill>
                  <a:srgbClr val="0066FF"/>
                </a:solidFill>
              </a:rPr>
              <a:t>P(word | class) </a:t>
            </a:r>
            <a:r>
              <a:rPr lang="en-US" sz="2400" dirty="0">
                <a:cs typeface="Times New Roman"/>
              </a:rPr>
              <a:t>and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 </a:t>
            </a:r>
            <a:r>
              <a:rPr lang="en-US" sz="2400" dirty="0">
                <a:cs typeface="Times New Roman"/>
              </a:rPr>
              <a:t>priors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P(class) </a:t>
            </a:r>
          </a:p>
          <a:p>
            <a:pPr lvl="1"/>
            <a:r>
              <a:rPr lang="en-US" sz="2000" dirty="0">
                <a:cs typeface="Times New Roman"/>
              </a:rPr>
              <a:t>How do we obtain the values of these parameters?</a:t>
            </a:r>
          </a:p>
          <a:p>
            <a:pPr lvl="1"/>
            <a:r>
              <a:rPr lang="en-US" sz="2000" dirty="0">
                <a:cs typeface="Times New Roman"/>
              </a:rPr>
              <a:t>Need </a:t>
            </a:r>
            <a:r>
              <a:rPr lang="en-US" sz="2000" i="1" dirty="0">
                <a:cs typeface="Times New Roman"/>
              </a:rPr>
              <a:t>training set </a:t>
            </a:r>
            <a:r>
              <a:rPr lang="en-US" sz="2000" dirty="0">
                <a:cs typeface="Times New Roman"/>
              </a:rPr>
              <a:t>of labeled samples from both classes</a:t>
            </a:r>
          </a:p>
          <a:p>
            <a:pPr lvl="1"/>
            <a:endParaRPr lang="en-US" dirty="0">
              <a:cs typeface="Times New Roman"/>
            </a:endParaRPr>
          </a:p>
          <a:p>
            <a:pPr lvl="1">
              <a:buNone/>
            </a:pPr>
            <a:endParaRPr lang="en-US" dirty="0">
              <a:cs typeface="Times New Roman"/>
            </a:endParaRPr>
          </a:p>
          <a:p>
            <a:pPr lvl="1">
              <a:buNone/>
            </a:pPr>
            <a:r>
              <a:rPr lang="en-US" dirty="0">
                <a:cs typeface="Times New Roman"/>
              </a:rPr>
              <a:t/>
            </a:r>
            <a:br>
              <a:rPr lang="en-US" dirty="0">
                <a:cs typeface="Times New Roman"/>
              </a:rPr>
            </a:br>
            <a:endParaRPr lang="en-US" sz="1000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This is the </a:t>
            </a:r>
            <a:r>
              <a:rPr lang="en-US" i="1" dirty="0">
                <a:cs typeface="Times New Roman"/>
              </a:rPr>
              <a:t>maximum likelihood </a:t>
            </a:r>
            <a:r>
              <a:rPr lang="en-US" dirty="0">
                <a:cs typeface="Times New Roman"/>
              </a:rPr>
              <a:t>(ML) estimate, or estimate that maximizes the likelihood of the training data: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/>
            </a:r>
            <a:br>
              <a:rPr lang="en-US" dirty="0">
                <a:cs typeface="Times New Roman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3181290"/>
            <a:ext cx="1982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 P(word | class) =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343401" y="2876490"/>
            <a:ext cx="5550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# of occurrences of this word in docs from this class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088652" y="3333690"/>
            <a:ext cx="5655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total # of words in docs from this class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419600" y="3333690"/>
            <a:ext cx="5791200" cy="19110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4291013" y="4770438"/>
          <a:ext cx="3663950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4" imgW="1409400" imgH="444240" progId="Equation.3">
                  <p:embed/>
                </p:oleObj>
              </mc:Choice>
              <mc:Fallback>
                <p:oleObj name="Equation" r:id="rId4" imgW="1409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013" y="4770438"/>
                        <a:ext cx="3663950" cy="115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307775" y="5924490"/>
            <a:ext cx="5177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d</a:t>
            </a:r>
            <a:r>
              <a:rPr lang="en-US" sz="2000" dirty="0"/>
              <a:t>: index of training document, </a:t>
            </a:r>
            <a:r>
              <a:rPr lang="en-US" sz="2000" i="1" dirty="0" err="1"/>
              <a:t>i</a:t>
            </a:r>
            <a:r>
              <a:rPr lang="en-US" sz="2000" dirty="0"/>
              <a:t>: index of a word</a:t>
            </a:r>
          </a:p>
        </p:txBody>
      </p:sp>
    </p:spTree>
    <p:extLst>
      <p:ext uri="{BB962C8B-B14F-4D97-AF65-F5344CB8AC3E}">
        <p14:creationId xmlns:p14="http://schemas.microsoft.com/office/powerpoint/2010/main" val="25458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1"/>
            <a:ext cx="8382000" cy="4525963"/>
          </a:xfrm>
        </p:spPr>
        <p:txBody>
          <a:bodyPr/>
          <a:lstStyle/>
          <a:p>
            <a:r>
              <a:rPr lang="en-US" dirty="0"/>
              <a:t>Bias (add feature dimension with value fixed to 1) vs. no bias</a:t>
            </a:r>
          </a:p>
          <a:p>
            <a:r>
              <a:rPr lang="en-US" dirty="0"/>
              <a:t>Initialization of weights: all zeros vs. random</a:t>
            </a:r>
          </a:p>
          <a:p>
            <a:r>
              <a:rPr lang="en-US" dirty="0"/>
              <a:t>Learning rate decay function</a:t>
            </a:r>
          </a:p>
          <a:p>
            <a:r>
              <a:rPr lang="en-US" dirty="0"/>
              <a:t>Number of epochs (passes through the training data)</a:t>
            </a:r>
          </a:p>
          <a:p>
            <a:r>
              <a:rPr lang="en-US" dirty="0"/>
              <a:t>Order of cycling through training examples (random)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Multi-class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One-</a:t>
            </a:r>
            <a:r>
              <a:rPr lang="en-US" i="1" dirty="0" err="1" smtClean="0"/>
              <a:t>vs</a:t>
            </a:r>
            <a:r>
              <a:rPr lang="en-US" i="1" dirty="0" smtClean="0"/>
              <a:t>-others</a:t>
            </a:r>
            <a:r>
              <a:rPr lang="en-US" dirty="0" smtClean="0"/>
              <a:t> framework: Need to keep a weight vector </a:t>
            </a:r>
            <a:r>
              <a:rPr lang="en-US" b="1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 for each class c</a:t>
            </a:r>
          </a:p>
          <a:p>
            <a:r>
              <a:rPr lang="en-US" dirty="0" smtClean="0"/>
              <a:t>Decision rule: </a:t>
            </a:r>
            <a:r>
              <a:rPr lang="en-US" dirty="0" smtClean="0">
                <a:solidFill>
                  <a:srgbClr val="0000FF"/>
                </a:solidFill>
              </a:rPr>
              <a:t>c = </a:t>
            </a:r>
            <a:r>
              <a:rPr lang="en-US" dirty="0" err="1" smtClean="0">
                <a:solidFill>
                  <a:srgbClr val="0000FF"/>
                </a:solidFill>
              </a:rPr>
              <a:t>argmax</a:t>
            </a:r>
            <a:r>
              <a:rPr lang="en-US" baseline="-25000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 x</a:t>
            </a:r>
          </a:p>
          <a:p>
            <a:r>
              <a:rPr lang="en-US" dirty="0" smtClean="0">
                <a:sym typeface="Symbol"/>
              </a:rPr>
              <a:t>Update rule: suppose example from class c gets misclassified as c’</a:t>
            </a:r>
          </a:p>
          <a:p>
            <a:pPr lvl="1"/>
            <a:r>
              <a:rPr lang="en-US" dirty="0" smtClean="0">
                <a:sym typeface="Symbol"/>
              </a:rPr>
              <a:t>Update for c: </a:t>
            </a:r>
            <a:r>
              <a:rPr lang="en-US" b="1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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+ </a:t>
            </a:r>
            <a:r>
              <a:rPr lang="el-GR" dirty="0">
                <a:solidFill>
                  <a:srgbClr val="0000FF"/>
                </a:solidFill>
              </a:rPr>
              <a:t>η</a:t>
            </a:r>
            <a:r>
              <a:rPr lang="en-US" sz="800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x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Update for c’: </a:t>
            </a:r>
            <a:r>
              <a:rPr lang="en-US" b="1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</a:rPr>
              <a:t>c</a:t>
            </a:r>
            <a:r>
              <a:rPr lang="en-US" baseline="-25000" dirty="0" smtClean="0">
                <a:solidFill>
                  <a:srgbClr val="0000FF"/>
                </a:solidFill>
              </a:rPr>
              <a:t>’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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</a:rPr>
              <a:t>c</a:t>
            </a:r>
            <a:r>
              <a:rPr lang="en-US" baseline="-25000" dirty="0" smtClean="0">
                <a:solidFill>
                  <a:srgbClr val="0000FF"/>
                </a:solidFill>
              </a:rPr>
              <a:t>’</a:t>
            </a:r>
            <a:r>
              <a:rPr lang="en-US" dirty="0" smtClean="0">
                <a:solidFill>
                  <a:srgbClr val="0000FF"/>
                </a:solidFill>
              </a:rPr>
              <a:t> – </a:t>
            </a:r>
            <a:r>
              <a:rPr lang="el-GR" dirty="0">
                <a:solidFill>
                  <a:srgbClr val="0000FF"/>
                </a:solidFill>
              </a:rPr>
              <a:t>η</a:t>
            </a:r>
            <a:r>
              <a:rPr lang="en-US" sz="800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x</a:t>
            </a:r>
          </a:p>
          <a:p>
            <a:pPr lvl="1"/>
            <a:r>
              <a:rPr lang="en-US" dirty="0" smtClean="0">
                <a:sym typeface="Symbol"/>
              </a:rPr>
              <a:t>Update for all classes other than c and c’: no change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Multi-class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One-</a:t>
            </a:r>
            <a:r>
              <a:rPr lang="en-US" i="1" dirty="0" err="1" smtClean="0"/>
              <a:t>vs</a:t>
            </a:r>
            <a:r>
              <a:rPr lang="en-US" i="1" dirty="0" smtClean="0"/>
              <a:t>-others</a:t>
            </a:r>
            <a:r>
              <a:rPr lang="en-US" dirty="0" smtClean="0"/>
              <a:t> framework: Need to keep a weight vector </a:t>
            </a:r>
            <a:r>
              <a:rPr lang="en-US" b="1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 for each class c</a:t>
            </a:r>
          </a:p>
          <a:p>
            <a:r>
              <a:rPr lang="en-US" dirty="0" smtClean="0"/>
              <a:t>Decision rule: </a:t>
            </a:r>
            <a:r>
              <a:rPr lang="en-US" dirty="0" smtClean="0">
                <a:solidFill>
                  <a:srgbClr val="0000FF"/>
                </a:solidFill>
              </a:rPr>
              <a:t>c = </a:t>
            </a:r>
            <a:r>
              <a:rPr lang="en-US" dirty="0" err="1" smtClean="0">
                <a:solidFill>
                  <a:srgbClr val="0000FF"/>
                </a:solidFill>
              </a:rPr>
              <a:t>argmax</a:t>
            </a:r>
            <a:r>
              <a:rPr lang="en-US" baseline="-25000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 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1" y="3632200"/>
            <a:ext cx="3285417" cy="238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8920" y="61722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586740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Perceptrons</a:t>
            </a:r>
            <a:r>
              <a:rPr lang="en-US" dirty="0"/>
              <a:t> w/ weights </a:t>
            </a:r>
            <a:r>
              <a:rPr lang="en-US" b="1" dirty="0" err="1"/>
              <a:t>w</a:t>
            </a:r>
            <a:r>
              <a:rPr lang="en-US" b="1" baseline="-25000" dirty="0" err="1"/>
              <a:t>c</a:t>
            </a:r>
            <a:endParaRPr lang="en-US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703856" y="525780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18159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33"/>
            <a:ext cx="10515600" cy="1269711"/>
          </a:xfrm>
        </p:spPr>
        <p:txBody>
          <a:bodyPr/>
          <a:lstStyle/>
          <a:p>
            <a:r>
              <a:rPr lang="en-US" dirty="0" smtClean="0"/>
              <a:t>Linear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860"/>
            <a:ext cx="10515600" cy="526790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Naïve Bayes/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BoW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classifiers</a:t>
            </a:r>
          </a:p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Linear Classifiers in General</a:t>
            </a:r>
          </a:p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Perceptron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3200" dirty="0" smtClean="0"/>
              <a:t>Differential </a:t>
            </a:r>
            <a:r>
              <a:rPr lang="en-US" sz="3200" dirty="0"/>
              <a:t>Perceptron/Neural </a:t>
            </a:r>
            <a:r>
              <a:rPr lang="en-US" sz="3200" dirty="0" smtClean="0"/>
              <a:t>Net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01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33"/>
            <a:ext cx="10515600" cy="1269711"/>
          </a:xfrm>
        </p:spPr>
        <p:txBody>
          <a:bodyPr/>
          <a:lstStyle/>
          <a:p>
            <a:r>
              <a:rPr lang="en-US" dirty="0" smtClean="0"/>
              <a:t>Differential Perceptron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8537"/>
                <a:ext cx="10515600" cy="5267904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Also known as a “one-layer feedforward neural network,” also known as “logistic regression.”  Has been re-invented many times by many different people.</a:t>
                </a:r>
              </a:p>
              <a:p>
                <a:r>
                  <a:rPr lang="en-US" dirty="0" smtClean="0"/>
                  <a:t>Basic idea: replace the non-differentiable decision function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m:rPr>
                          <m:sty m:val="p"/>
                        </m:rPr>
                        <a:rPr lang="en-US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sgn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p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with a differentiable decision function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’ =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tanh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8537"/>
                <a:ext cx="10515600" cy="5267904"/>
              </a:xfrm>
              <a:blipFill rotWithShape="0">
                <a:blip r:embed="rId2"/>
                <a:stretch>
                  <a:fillRect l="-1217" t="-1968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2" y="4028767"/>
            <a:ext cx="3499982" cy="2624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24" y="3908319"/>
            <a:ext cx="3932909" cy="29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33"/>
            <a:ext cx="10515600" cy="1269711"/>
          </a:xfrm>
        </p:spPr>
        <p:txBody>
          <a:bodyPr/>
          <a:lstStyle/>
          <a:p>
            <a:r>
              <a:rPr lang="en-US" dirty="0" smtClean="0"/>
              <a:t>Differential Perceptron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8537"/>
                <a:ext cx="10515600" cy="526790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Suppose we have n training vectors,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.  Each one has an associated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en-US" dirty="0" smtClean="0"/>
                  <a:t>.  Then we replace the true error,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sgn</m:t>
                                  </m:r>
                                  <m: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with a differentiable </a:t>
                </a:r>
                <a:r>
                  <a:rPr lang="en-US" dirty="0" smtClean="0"/>
                  <a:t>error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tanh</m:t>
                                  </m:r>
                                  <m: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8537"/>
                <a:ext cx="10515600" cy="5267904"/>
              </a:xfrm>
              <a:blipFill rotWithShape="0">
                <a:blip r:embed="rId2"/>
                <a:stretch>
                  <a:fillRect l="-1217" t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50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33"/>
            <a:ext cx="10515600" cy="1269711"/>
          </a:xfrm>
        </p:spPr>
        <p:txBody>
          <a:bodyPr/>
          <a:lstStyle/>
          <a:p>
            <a:r>
              <a:rPr lang="en-US" dirty="0" smtClean="0"/>
              <a:t>Differential Perceptron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8537"/>
                <a:ext cx="5464277" cy="526790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And then the weights get updated according to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8537"/>
                <a:ext cx="5464277" cy="5267904"/>
              </a:xfrm>
              <a:blipFill rotWithShape="0">
                <a:blip r:embed="rId2"/>
                <a:stretch>
                  <a:fillRect t="-1968" r="-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79" y="1641987"/>
            <a:ext cx="6935322" cy="52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76" y="207808"/>
            <a:ext cx="8256639" cy="10175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Differentiable Multi-class </a:t>
            </a:r>
            <a:r>
              <a:rPr lang="en-US" sz="4000" dirty="0" err="1" smtClean="0"/>
              <a:t>perceptrons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5522"/>
            <a:ext cx="10515600" cy="19792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Same idea works for multi-class </a:t>
            </a:r>
            <a:r>
              <a:rPr lang="en-US" dirty="0" err="1" smtClean="0"/>
              <a:t>perceptrons</a:t>
            </a:r>
            <a:r>
              <a:rPr lang="en-US" dirty="0" smtClean="0"/>
              <a:t>.  We replace the non-differentiable</a:t>
            </a:r>
            <a:r>
              <a:rPr lang="en-US" dirty="0"/>
              <a:t> </a:t>
            </a:r>
            <a:r>
              <a:rPr lang="en-US" dirty="0" smtClean="0"/>
              <a:t>decision rule </a:t>
            </a:r>
            <a:r>
              <a:rPr lang="en-US" dirty="0" smtClean="0">
                <a:solidFill>
                  <a:srgbClr val="0000FF"/>
                </a:solidFill>
              </a:rPr>
              <a:t>c = </a:t>
            </a:r>
            <a:r>
              <a:rPr lang="en-US" dirty="0" err="1" smtClean="0">
                <a:solidFill>
                  <a:srgbClr val="0000FF"/>
                </a:solidFill>
              </a:rPr>
              <a:t>argmax</a:t>
            </a:r>
            <a:r>
              <a:rPr lang="en-US" baseline="-25000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 x</a:t>
            </a:r>
            <a:r>
              <a:rPr lang="en-US" dirty="0" smtClean="0">
                <a:sym typeface="Symbol"/>
              </a:rPr>
              <a:t> with the differentiable decision rule </a:t>
            </a:r>
            <a:r>
              <a:rPr lang="en-US" dirty="0">
                <a:solidFill>
                  <a:srgbClr val="0000FF"/>
                </a:solidFill>
              </a:rPr>
              <a:t>c = </a:t>
            </a:r>
            <a:r>
              <a:rPr lang="en-US" dirty="0" err="1" smtClean="0">
                <a:solidFill>
                  <a:srgbClr val="0000FF"/>
                </a:solidFill>
              </a:rPr>
              <a:t>softmax</a:t>
            </a:r>
            <a:r>
              <a:rPr lang="en-US" baseline="-25000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w</a:t>
            </a:r>
            <a:r>
              <a:rPr lang="en-US" baseline="-25000" dirty="0" err="1">
                <a:solidFill>
                  <a:srgbClr val="0000FF"/>
                </a:solidFill>
              </a:rPr>
              <a:t>c</a:t>
            </a:r>
            <a:r>
              <a:rPr lang="en-US" b="1" dirty="0">
                <a:solidFill>
                  <a:srgbClr val="0000FF"/>
                </a:solidFill>
                <a:sym typeface="Symbol"/>
              </a:rPr>
              <a:t>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x</a:t>
            </a:r>
            <a:r>
              <a:rPr lang="en-US" dirty="0" smtClean="0">
                <a:sym typeface="Symbol"/>
              </a:rPr>
              <a:t>, where the </a:t>
            </a:r>
            <a:r>
              <a:rPr lang="en-US" dirty="0" err="1" smtClean="0">
                <a:sym typeface="Symbol"/>
              </a:rPr>
              <a:t>softmax</a:t>
            </a:r>
            <a:r>
              <a:rPr lang="en-US" dirty="0" smtClean="0">
                <a:sym typeface="Symbol"/>
              </a:rPr>
              <a:t> function is defined 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589" y="3327399"/>
            <a:ext cx="3285417" cy="238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8708" y="586739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6988" y="5562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Perceptrons</a:t>
            </a:r>
            <a:r>
              <a:rPr lang="en-US" dirty="0"/>
              <a:t> w/ weights </a:t>
            </a:r>
            <a:r>
              <a:rPr lang="en-US" b="1" dirty="0" err="1"/>
              <a:t>w</a:t>
            </a:r>
            <a:r>
              <a:rPr lang="en-US" b="1" baseline="-25000" dirty="0" err="1"/>
              <a:t>c</a:t>
            </a:r>
            <a:endParaRPr lang="en-US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9233644" y="4952999"/>
            <a:ext cx="9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Softmax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325229"/>
              </p:ext>
            </p:extLst>
          </p:nvPr>
        </p:nvGraphicFramePr>
        <p:xfrm>
          <a:off x="2177105" y="4232787"/>
          <a:ext cx="2989729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4" imgW="1473200" imgH="647700" progId="Equation.3">
                  <p:embed/>
                </p:oleObj>
              </mc:Choice>
              <mc:Fallback>
                <p:oleObj name="Equation" r:id="rId4" imgW="14732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7105" y="4232787"/>
                        <a:ext cx="2989729" cy="131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39104" y="3623188"/>
            <a:ext cx="1289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Softmax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485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33"/>
            <a:ext cx="10515600" cy="1269711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529" y="1208873"/>
            <a:ext cx="10515600" cy="5267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You now know SEVEN!! different types of linear classifiers:</a:t>
            </a:r>
          </a:p>
          <a:p>
            <a:r>
              <a:rPr lang="en-US" sz="3200" dirty="0" smtClean="0"/>
              <a:t>One bit per document Naïve Bayes</a:t>
            </a:r>
          </a:p>
          <a:p>
            <a:r>
              <a:rPr lang="en-US" sz="3200" dirty="0" smtClean="0"/>
              <a:t>One bit per word token Naïve Bayes</a:t>
            </a:r>
            <a:endParaRPr lang="en-US" sz="3200" dirty="0"/>
          </a:p>
          <a:p>
            <a:r>
              <a:rPr lang="en-US" sz="3200" dirty="0" smtClean="0"/>
              <a:t>Linear classifier can implement some logical functions, like AND </a:t>
            </a:r>
            <a:r>
              <a:rPr lang="en-US" sz="3200" dirty="0" err="1" smtClean="0"/>
              <a:t>and</a:t>
            </a:r>
            <a:r>
              <a:rPr lang="en-US" sz="3200" dirty="0" smtClean="0"/>
              <a:t> OR, but not others, like XOR</a:t>
            </a:r>
          </a:p>
          <a:p>
            <a:r>
              <a:rPr lang="en-US" sz="3200" dirty="0" smtClean="0"/>
              <a:t>Perceptron</a:t>
            </a:r>
          </a:p>
          <a:p>
            <a:r>
              <a:rPr lang="en-US" sz="3200" dirty="0" smtClean="0"/>
              <a:t>Multi-class Perceptron</a:t>
            </a:r>
          </a:p>
          <a:p>
            <a:r>
              <a:rPr lang="en-US" sz="3200" dirty="0" smtClean="0"/>
              <a:t>Differentiable Perceptron</a:t>
            </a:r>
          </a:p>
          <a:p>
            <a:r>
              <a:rPr lang="en-US" sz="3200" dirty="0" smtClean="0"/>
              <a:t>Differentiable Multi-class perceptron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96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186928"/>
            <a:ext cx="10113818" cy="762000"/>
          </a:xfrm>
        </p:spPr>
        <p:txBody>
          <a:bodyPr>
            <a:normAutofit/>
          </a:bodyPr>
          <a:lstStyle/>
          <a:p>
            <a:r>
              <a:rPr lang="en-US" sz="4000" dirty="0"/>
              <a:t>Indexing in </a:t>
            </a:r>
            <a:r>
              <a:rPr lang="en-US" sz="4000" dirty="0" err="1"/>
              <a:t>BoW</a:t>
            </a:r>
            <a:r>
              <a:rPr lang="en-US" sz="4000" dirty="0"/>
              <a:t>: Types vs. Tokens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7309" y="948928"/>
                <a:ext cx="9725891" cy="5680473"/>
              </a:xfrm>
            </p:spPr>
            <p:txBody>
              <a:bodyPr>
                <a:noAutofit/>
              </a:bodyPr>
              <a:lstStyle/>
              <a:p>
                <a:r>
                  <a:rPr lang="en-US" sz="3200" u="sng" dirty="0">
                    <a:cs typeface="Times New Roman"/>
                  </a:rPr>
                  <a:t>Indexing the training dataset</a:t>
                </a:r>
                <a:r>
                  <a:rPr lang="en-US" sz="3200" u="sng" dirty="0" smtClean="0">
                    <a:cs typeface="Times New Roman"/>
                  </a:rPr>
                  <a:t>: TOKENS</a:t>
                </a:r>
                <a:endParaRPr lang="en-US" sz="3200" u="sng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</m:oMath>
                </a14:m>
                <a:r>
                  <a:rPr lang="en-US" sz="3200" dirty="0">
                    <a:cs typeface="Times New Roman"/>
                  </a:rPr>
                  <a:t> = document token index,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/>
                      </a:rPr>
                      <m:t>𝑚</m:t>
                    </m:r>
                  </m:oMath>
                </a14:m>
                <a:r>
                  <a:rPr lang="en-US" sz="3200" dirty="0">
                    <a:cs typeface="Times New Roman"/>
                  </a:rPr>
                  <a:t> (there are n document tokens in the training dataset)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/>
                      </a:rPr>
                      <m:t>𝑗</m:t>
                    </m:r>
                  </m:oMath>
                </a14:m>
                <a:r>
                  <a:rPr lang="en-US" sz="3200" dirty="0">
                    <a:cs typeface="Times New Roman"/>
                  </a:rPr>
                  <a:t> = word token index,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/>
                      </a:rPr>
                      <m:t>𝑗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/>
                      </a:rPr>
                      <m:t>𝑛</m:t>
                    </m:r>
                  </m:oMath>
                </a14:m>
                <a:r>
                  <a:rPr lang="en-US" sz="3200" dirty="0">
                    <a:cs typeface="Times New Roman"/>
                  </a:rPr>
                  <a:t> (there are n word tokens in each document)</a:t>
                </a:r>
              </a:p>
              <a:p>
                <a:r>
                  <a:rPr lang="en-US" sz="3200" u="sng" dirty="0">
                    <a:cs typeface="Times New Roman"/>
                  </a:rPr>
                  <a:t>Indexing the dictionary</a:t>
                </a:r>
                <a:r>
                  <a:rPr lang="en-US" sz="3200" u="sng" dirty="0" smtClean="0">
                    <a:cs typeface="Times New Roman"/>
                  </a:rPr>
                  <a:t>: TYPES</a:t>
                </a:r>
                <a:endParaRPr lang="en-US" sz="3200" u="sng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/>
                      </a:rPr>
                      <m:t>𝑐</m:t>
                    </m:r>
                  </m:oMath>
                </a14:m>
                <a:r>
                  <a:rPr lang="en-US" sz="3200" dirty="0">
                    <a:cs typeface="Times New Roman"/>
                  </a:rPr>
                  <a:t> = class type,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/>
                      </a:rPr>
                      <m:t>𝑐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/>
                      </a:rPr>
                      <m:t>𝐶</m:t>
                    </m:r>
                  </m:oMath>
                </a14:m>
                <a:r>
                  <a:rPr lang="en-US" sz="3200" dirty="0">
                    <a:cs typeface="Times New Roman"/>
                  </a:rPr>
                  <a:t> (there are a total of C different class types)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/>
                      </a:rPr>
                      <m:t>𝑤</m:t>
                    </m:r>
                  </m:oMath>
                </a14:m>
                <a:r>
                  <a:rPr lang="en-US" sz="3200" dirty="0">
                    <a:cs typeface="Times New Roman"/>
                  </a:rPr>
                  <a:t> = word type,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/>
                      </a:rPr>
                      <m:t>𝑤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/>
                      </a:rPr>
                      <m:t>𝑉</m:t>
                    </m:r>
                  </m:oMath>
                </a14:m>
                <a:r>
                  <a:rPr lang="en-US" sz="3200" dirty="0">
                    <a:cs typeface="Times New Roman"/>
                  </a:rPr>
                  <a:t> (there are a total of V words in the dictionary, i.e., V different word types)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309" y="948928"/>
                <a:ext cx="9725891" cy="5680473"/>
              </a:xfrm>
              <a:blipFill rotWithShape="0">
                <a:blip r:embed="rId3"/>
                <a:stretch>
                  <a:fillRect l="-1442" t="-2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0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45" y="186928"/>
            <a:ext cx="8608636" cy="651272"/>
          </a:xfrm>
        </p:spPr>
        <p:txBody>
          <a:bodyPr>
            <a:normAutofit/>
          </a:bodyPr>
          <a:lstStyle/>
          <a:p>
            <a:r>
              <a:rPr lang="en-US" sz="4000" dirty="0"/>
              <a:t>Two Different </a:t>
            </a:r>
            <a:r>
              <a:rPr lang="en-US" sz="4000" dirty="0" err="1"/>
              <a:t>BoW</a:t>
            </a:r>
            <a:r>
              <a:rPr lang="en-US" sz="4000" dirty="0"/>
              <a:t>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6582" y="851943"/>
                <a:ext cx="9809018" cy="5867512"/>
              </a:xfrm>
            </p:spPr>
            <p:txBody>
              <a:bodyPr>
                <a:noAutofit/>
              </a:bodyPr>
              <a:lstStyle/>
              <a:p>
                <a:r>
                  <a:rPr lang="en-US" sz="3200" b="1" u="sng" dirty="0">
                    <a:solidFill>
                      <a:srgbClr val="FF0000"/>
                    </a:solidFill>
                    <a:cs typeface="Times New Roman"/>
                  </a:rPr>
                  <a:t>One bit per document</a:t>
                </a:r>
                <a:r>
                  <a:rPr lang="en-US" sz="3200" u="sng" dirty="0">
                    <a:cs typeface="Times New Roman"/>
                  </a:rPr>
                  <a:t>, per word type</a:t>
                </a:r>
                <a:r>
                  <a:rPr lang="en-US" sz="3200" dirty="0">
                    <a:cs typeface="Times New Roman"/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/>
                          </a:rPr>
                          <m:t>𝑖𝑤</m:t>
                        </m:r>
                      </m:sub>
                    </m:sSub>
                  </m:oMath>
                </a14:m>
                <a:r>
                  <a:rPr lang="en-US" sz="3200" dirty="0">
                    <a:cs typeface="Times New Roman"/>
                  </a:rPr>
                  <a:t> = 1 if word “w” occurs anywhere in the </a:t>
                </a:r>
                <a:r>
                  <a:rPr lang="en-US" sz="3200" dirty="0" err="1">
                    <a:cs typeface="Times New Roman"/>
                  </a:rPr>
                  <a:t>i’th</a:t>
                </a:r>
                <a:r>
                  <a:rPr lang="en-US" sz="3200" dirty="0">
                    <a:cs typeface="Times New Roman"/>
                  </a:rPr>
                  <a:t> document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/>
                          </a:rPr>
                          <m:t>𝑖𝑤</m:t>
                        </m:r>
                      </m:sub>
                    </m:sSub>
                  </m:oMath>
                </a14:m>
                <a:r>
                  <a:rPr lang="en-US" sz="3200" dirty="0">
                    <a:cs typeface="Times New Roman"/>
                  </a:rPr>
                  <a:t> = 0 otherwise</a:t>
                </a:r>
              </a:p>
              <a:p>
                <a:r>
                  <a:rPr lang="en-US" sz="3200" b="1" u="sng" dirty="0">
                    <a:solidFill>
                      <a:srgbClr val="FF0000"/>
                    </a:solidFill>
                    <a:cs typeface="Times New Roman"/>
                  </a:rPr>
                  <a:t>One bit per word</a:t>
                </a:r>
                <a:r>
                  <a:rPr lang="en-US" sz="3200" u="sng" dirty="0">
                    <a:cs typeface="Times New Roman"/>
                  </a:rPr>
                  <a:t> token, per word type</a:t>
                </a:r>
                <a:r>
                  <a:rPr lang="en-US" sz="3200" dirty="0">
                    <a:cs typeface="Times New Roman"/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/>
                          </a:rPr>
                          <m:t>𝑗𝑤</m:t>
                        </m:r>
                      </m:sub>
                    </m:sSub>
                  </m:oMath>
                </a14:m>
                <a:r>
                  <a:rPr lang="en-US" sz="3200" dirty="0">
                    <a:cs typeface="Times New Roman"/>
                  </a:rPr>
                  <a:t> = 1 if the </a:t>
                </a:r>
                <a:r>
                  <a:rPr lang="en-US" sz="3200" dirty="0" err="1">
                    <a:cs typeface="Times New Roman"/>
                  </a:rPr>
                  <a:t>j’th</a:t>
                </a:r>
                <a:r>
                  <a:rPr lang="en-US" sz="3200" dirty="0">
                    <a:cs typeface="Times New Roman"/>
                  </a:rPr>
                  <a:t> word token is “w”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/>
                          </a:rPr>
                          <m:t>𝑗𝑤</m:t>
                        </m:r>
                      </m:sub>
                    </m:sSub>
                  </m:oMath>
                </a14:m>
                <a:r>
                  <a:rPr lang="en-US" sz="3200" dirty="0">
                    <a:cs typeface="Times New Roman"/>
                  </a:rPr>
                  <a:t> = 0 otherwise</a:t>
                </a:r>
              </a:p>
              <a:p>
                <a:pPr marL="0" indent="0">
                  <a:buNone/>
                </a:pPr>
                <a:endParaRPr lang="en-US" sz="3500" dirty="0"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en-US" sz="3500" dirty="0">
                    <a:cs typeface="Times New Roman"/>
                  </a:rPr>
                  <a:t>Example: “who saw who with who?”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𝐹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,"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𝑤h𝑜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"</m:t>
                          </m:r>
                        </m:sub>
                      </m:sSub>
                      <m:r>
                        <a:rPr lang="en-US" sz="3600" i="1" dirty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en-US" sz="3500" dirty="0"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𝐹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𝑗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,"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𝑤h𝑜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"</m:t>
                          </m:r>
                        </m:sub>
                      </m:sSub>
                      <m:r>
                        <a:rPr lang="en-US" sz="3600" i="1" dirty="0">
                          <a:latin typeface="Cambria Math" panose="02040503050406030204" pitchFamily="18" charset="0"/>
                          <a:cs typeface="Times New Roman"/>
                        </a:rPr>
                        <m:t>={1,0,1,0,1}</m:t>
                      </m:r>
                    </m:oMath>
                  </m:oMathPara>
                </a14:m>
                <a:endParaRPr lang="en-US" sz="35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6582" y="851943"/>
                <a:ext cx="9809018" cy="5867512"/>
              </a:xfrm>
              <a:blipFill rotWithShape="0">
                <a:blip r:embed="rId3"/>
                <a:stretch>
                  <a:fillRect l="-1865" t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8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5"/>
            <a:ext cx="10515600" cy="1325563"/>
          </a:xfrm>
        </p:spPr>
        <p:txBody>
          <a:bodyPr/>
          <a:lstStyle/>
          <a:p>
            <a:r>
              <a:rPr lang="en-US" dirty="0" smtClean="0"/>
              <a:t>Feature = One Bit Per </a:t>
            </a:r>
            <a:r>
              <a:rPr lang="en-US" b="1" dirty="0" smtClean="0">
                <a:solidFill>
                  <a:srgbClr val="FF0000"/>
                </a:solidFill>
              </a:rPr>
              <a:t>Document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7418" y="1205345"/>
                <a:ext cx="10536382" cy="535571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Features: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𝑖𝑤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= 1 if word “w” occurs anywhere in the </a:t>
                </a:r>
                <a:r>
                  <a:rPr lang="en-US" dirty="0" err="1">
                    <a:cs typeface="Times New Roman"/>
                  </a:rPr>
                  <a:t>i’th</a:t>
                </a:r>
                <a:r>
                  <a:rPr lang="en-US" dirty="0">
                    <a:cs typeface="Times New Roman"/>
                  </a:rPr>
                  <a:t> document </a:t>
                </a:r>
                <a:endParaRPr lang="en-US" dirty="0" smtClean="0"/>
              </a:p>
              <a:p>
                <a:r>
                  <a:rPr lang="en-US" dirty="0" smtClean="0"/>
                  <a:t>Parameters: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𝑐𝑤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𝑖𝑤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cs typeface="Times New Roman"/>
                      </a:rPr>
                      <m:t> = 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Note this means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𝑖𝑤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cs typeface="Times New Roman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cs typeface="Times New Roman"/>
                          </a:rPr>
                          <m:t>0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𝑐𝑤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Parameter Learning: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documents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containing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documents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containing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documents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NOT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containing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418" y="1205345"/>
                <a:ext cx="10536382" cy="5355711"/>
              </a:xfrm>
              <a:blipFill rotWithShape="0">
                <a:blip r:embed="rId2"/>
                <a:stretch>
                  <a:fillRect l="-752" t="-2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5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5"/>
            <a:ext cx="10515600" cy="1325563"/>
          </a:xfrm>
        </p:spPr>
        <p:txBody>
          <a:bodyPr/>
          <a:lstStyle/>
          <a:p>
            <a:r>
              <a:rPr lang="en-US" dirty="0" smtClean="0"/>
              <a:t>Feature = One Bit Per </a:t>
            </a:r>
            <a:r>
              <a:rPr lang="en-US" b="1" dirty="0" smtClean="0">
                <a:solidFill>
                  <a:srgbClr val="FF0000"/>
                </a:solidFill>
              </a:rPr>
              <a:t>Word Token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6411" y="1166016"/>
                <a:ext cx="10536382" cy="535571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Features: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= 1 if </a:t>
                </a:r>
                <a:r>
                  <a:rPr lang="en-US" dirty="0" smtClean="0">
                    <a:cs typeface="Times New Roman"/>
                  </a:rPr>
                  <a:t>the </a:t>
                </a:r>
                <a:r>
                  <a:rPr lang="en-US" dirty="0" err="1" smtClean="0">
                    <a:cs typeface="Times New Roman"/>
                  </a:rPr>
                  <a:t>j’th</a:t>
                </a:r>
                <a:r>
                  <a:rPr lang="en-US" dirty="0" smtClean="0">
                    <a:cs typeface="Times New Roman"/>
                  </a:rPr>
                  <a:t> word token is word “w” </a:t>
                </a:r>
                <a:endParaRPr lang="en-US" dirty="0" smtClean="0"/>
              </a:p>
              <a:p>
                <a:r>
                  <a:rPr lang="en-US" dirty="0" smtClean="0"/>
                  <a:t>Parameters: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𝑐𝑤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𝑗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𝑤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cs typeface="Times New Roman"/>
                          </a:rPr>
                          <m:t> = 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𝑊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cs typeface="Times New Roman"/>
                      </a:rPr>
                      <m:t> =</m:t>
                    </m:r>
                    <m:r>
                      <m:rPr>
                        <m:nor/>
                      </m:rPr>
                      <a:rPr lang="en-US" b="0" i="0" dirty="0" smtClean="0"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b="0" i="1" dirty="0" smtClean="0">
                        <a:cs typeface="Times New Roman"/>
                      </a:rPr>
                      <m:t>w</m:t>
                    </m:r>
                    <m:r>
                      <m:rPr>
                        <m:nor/>
                      </m:rPr>
                      <a:rPr lang="en-US" b="0" i="1" dirty="0" smtClean="0">
                        <a:cs typeface="Times New Roman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Note this means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𝑗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𝑤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cs typeface="Times New Roman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cs typeface="Times New Roman"/>
                          </a:rPr>
                          <m:t>0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Parameter Learning: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tokens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training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database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tokens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training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database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6411" y="1166016"/>
                <a:ext cx="10536382" cy="5355711"/>
              </a:xfrm>
              <a:blipFill rotWithShape="0">
                <a:blip r:embed="rId2"/>
                <a:stretch>
                  <a:fillRect l="-1042" t="-1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1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5"/>
            <a:ext cx="10515600" cy="1325563"/>
          </a:xfrm>
        </p:spPr>
        <p:txBody>
          <a:bodyPr/>
          <a:lstStyle/>
          <a:p>
            <a:r>
              <a:rPr lang="en-US" dirty="0" smtClean="0"/>
              <a:t>Feature = One Bit Per </a:t>
            </a:r>
            <a:r>
              <a:rPr lang="en-US" b="1" dirty="0" smtClean="0">
                <a:solidFill>
                  <a:srgbClr val="FF0000"/>
                </a:solidFill>
              </a:rPr>
              <a:t>Document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7418" y="1205345"/>
                <a:ext cx="10536382" cy="53557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Classification: </a:t>
                </a:r>
              </a:p>
              <a:p>
                <a:pPr marL="457200" lvl="1" indent="0" algn="ctr">
                  <a:buNone/>
                </a:pPr>
                <a:r>
                  <a:rPr lang="en-US" dirty="0" smtClean="0">
                    <a:cs typeface="Times New Roman"/>
                  </a:rPr>
                  <a:t>C* = </a:t>
                </a:r>
                <a:r>
                  <a:rPr lang="en-US" dirty="0" err="1" smtClean="0">
                    <a:cs typeface="Times New Roman"/>
                  </a:rPr>
                  <a:t>argmax</a:t>
                </a:r>
                <a:r>
                  <a:rPr lang="en-US" dirty="0" smtClean="0">
                    <a:cs typeface="Times New Roman"/>
                  </a:rPr>
                  <a:t> P(C=</a:t>
                </a:r>
                <a:r>
                  <a:rPr lang="en-US" dirty="0" err="1" smtClean="0">
                    <a:cs typeface="Times New Roman"/>
                  </a:rPr>
                  <a:t>c|document</a:t>
                </a:r>
                <a:r>
                  <a:rPr lang="en-US" dirty="0" smtClean="0">
                    <a:cs typeface="Times New Roman"/>
                  </a:rPr>
                  <a:t>) </a:t>
                </a:r>
              </a:p>
              <a:p>
                <a:pPr marL="457200" lvl="1" indent="0" algn="ctr">
                  <a:buNone/>
                </a:pPr>
                <a:endParaRPr lang="en-US" dirty="0" smtClean="0">
                  <a:cs typeface="Times New Roman"/>
                </a:endParaRPr>
              </a:p>
              <a:p>
                <a:pPr marL="457200" lvl="1" indent="0" algn="ctr">
                  <a:buNone/>
                </a:pPr>
                <a:r>
                  <a:rPr lang="en-US" dirty="0" smtClean="0">
                    <a:cs typeface="Times New Roman"/>
                  </a:rPr>
                  <a:t>= </a:t>
                </a:r>
                <a:r>
                  <a:rPr lang="en-US" dirty="0" err="1" smtClean="0">
                    <a:cs typeface="Times New Roman"/>
                  </a:rPr>
                  <a:t>argmax</a:t>
                </a:r>
                <a:r>
                  <a:rPr lang="en-US" dirty="0">
                    <a:cs typeface="Times New Roman"/>
                  </a:rPr>
                  <a:t> </a:t>
                </a:r>
                <a:r>
                  <a:rPr lang="en-US" dirty="0" smtClean="0">
                    <a:cs typeface="Times New Roman"/>
                  </a:rPr>
                  <a:t>P(C=c) P(</a:t>
                </a:r>
                <a:r>
                  <a:rPr lang="en-US" dirty="0" err="1" smtClean="0">
                    <a:cs typeface="Times New Roman"/>
                  </a:rPr>
                  <a:t>Document|C</a:t>
                </a:r>
                <a:r>
                  <a:rPr lang="en-US" dirty="0" smtClean="0">
                    <a:cs typeface="Times New Roman"/>
                  </a:rPr>
                  <a:t>=c)</a:t>
                </a:r>
              </a:p>
              <a:p>
                <a:pPr marL="457200" lvl="1" indent="0" algn="ctr">
                  <a:buNone/>
                </a:pPr>
                <a:endParaRPr lang="en-US" dirty="0" smtClean="0">
                  <a:cs typeface="Times New Roman"/>
                </a:endParaRP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/>
                        </a:rPr>
                        <m:t>arg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𝑐</m:t>
                                  </m:r>
                                </m:sub>
                              </m:sSub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: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𝑐𝑤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1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𝑐𝑤</m:t>
                                      </m:r>
                                    </m:sub>
                                  </m:sSub>
                                </m:e>
                              </m:nary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: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𝑐𝑤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𝑐𝑤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418" y="1205345"/>
                <a:ext cx="10536382" cy="5355711"/>
              </a:xfrm>
              <a:blipFill rotWithShape="0">
                <a:blip r:embed="rId2"/>
                <a:stretch>
                  <a:fillRect l="-1157" t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79639" y="5476568"/>
            <a:ext cx="934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P(C=c) * prod_{words that occurred}P(word </a:t>
            </a:r>
            <a:r>
              <a:rPr lang="en-US" dirty="0" err="1" smtClean="0"/>
              <a:t>ooccus|C</a:t>
            </a:r>
            <a:r>
              <a:rPr lang="en-US" dirty="0" smtClean="0"/>
              <a:t>=c) * prod_{didn’t occur} P(didn’t </a:t>
            </a:r>
            <a:r>
              <a:rPr lang="en-US" dirty="0" err="1" smtClean="0"/>
              <a:t>occur|C</a:t>
            </a:r>
            <a:r>
              <a:rPr lang="en-US" dirty="0" smtClean="0"/>
              <a:t>=c)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5"/>
            <a:ext cx="10515600" cy="1325563"/>
          </a:xfrm>
        </p:spPr>
        <p:txBody>
          <a:bodyPr/>
          <a:lstStyle/>
          <a:p>
            <a:r>
              <a:rPr lang="en-US" dirty="0" smtClean="0"/>
              <a:t>Feature = One Bit Per </a:t>
            </a:r>
            <a:r>
              <a:rPr lang="en-US" b="1" dirty="0" smtClean="0">
                <a:solidFill>
                  <a:srgbClr val="FF0000"/>
                </a:solidFill>
              </a:rPr>
              <a:t>Word Token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7418" y="1205345"/>
                <a:ext cx="10536382" cy="53557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Classification: </a:t>
                </a:r>
              </a:p>
              <a:p>
                <a:pPr marL="457200" lvl="1" indent="0" algn="ctr">
                  <a:buNone/>
                </a:pPr>
                <a:r>
                  <a:rPr lang="en-US" dirty="0" smtClean="0">
                    <a:cs typeface="Times New Roman"/>
                  </a:rPr>
                  <a:t>C* = </a:t>
                </a:r>
                <a:r>
                  <a:rPr lang="en-US" dirty="0" err="1" smtClean="0">
                    <a:cs typeface="Times New Roman"/>
                  </a:rPr>
                  <a:t>argmax</a:t>
                </a:r>
                <a:r>
                  <a:rPr lang="en-US" dirty="0" smtClean="0">
                    <a:cs typeface="Times New Roman"/>
                  </a:rPr>
                  <a:t> P(C=</a:t>
                </a:r>
                <a:r>
                  <a:rPr lang="en-US" dirty="0" err="1" smtClean="0">
                    <a:cs typeface="Times New Roman"/>
                  </a:rPr>
                  <a:t>c|document</a:t>
                </a:r>
                <a:r>
                  <a:rPr lang="en-US" dirty="0" smtClean="0">
                    <a:cs typeface="Times New Roman"/>
                  </a:rPr>
                  <a:t>) </a:t>
                </a:r>
              </a:p>
              <a:p>
                <a:pPr marL="457200" lvl="1" indent="0" algn="ctr">
                  <a:buNone/>
                </a:pPr>
                <a:endParaRPr lang="en-US" dirty="0" smtClean="0">
                  <a:cs typeface="Times New Roman"/>
                </a:endParaRPr>
              </a:p>
              <a:p>
                <a:pPr marL="457200" lvl="1" indent="0" algn="ctr">
                  <a:buNone/>
                </a:pPr>
                <a:r>
                  <a:rPr lang="en-US" dirty="0" smtClean="0">
                    <a:cs typeface="Times New Roman"/>
                  </a:rPr>
                  <a:t>= </a:t>
                </a:r>
                <a:r>
                  <a:rPr lang="en-US" dirty="0" err="1" smtClean="0">
                    <a:cs typeface="Times New Roman"/>
                  </a:rPr>
                  <a:t>argmax</a:t>
                </a:r>
                <a:r>
                  <a:rPr lang="en-US" dirty="0">
                    <a:cs typeface="Times New Roman"/>
                  </a:rPr>
                  <a:t> </a:t>
                </a:r>
                <a:r>
                  <a:rPr lang="en-US" dirty="0" smtClean="0">
                    <a:cs typeface="Times New Roman"/>
                  </a:rPr>
                  <a:t>P(C=c) P(</a:t>
                </a:r>
                <a:r>
                  <a:rPr lang="en-US" dirty="0" err="1" smtClean="0">
                    <a:cs typeface="Times New Roman"/>
                  </a:rPr>
                  <a:t>Document|C</a:t>
                </a:r>
                <a:r>
                  <a:rPr lang="en-US" dirty="0" smtClean="0">
                    <a:cs typeface="Times New Roman"/>
                  </a:rPr>
                  <a:t>=c)</a:t>
                </a:r>
              </a:p>
              <a:p>
                <a:pPr marL="457200" lvl="1" indent="0" algn="ctr">
                  <a:buNone/>
                </a:pPr>
                <a:endParaRPr lang="en-US" dirty="0" smtClean="0">
                  <a:cs typeface="Times New Roman"/>
                </a:endParaRP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/>
                        </a:rPr>
                        <m:t>arg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𝑐</m:t>
                                  </m:r>
                                </m:sub>
                              </m:sSub>
                              <m:nary>
                                <m:naryPr>
                                  <m:chr m:val="∏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𝑐</m:t>
                                      </m:r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418" y="1205345"/>
                <a:ext cx="10536382" cy="5355711"/>
              </a:xfrm>
              <a:blipFill rotWithShape="0">
                <a:blip r:embed="rId2"/>
                <a:stretch>
                  <a:fillRect l="-1157" t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43432" y="5263700"/>
            <a:ext cx="744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P(C=c) prod_{words in the document} P(get that particular word | C=c)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1171</Words>
  <Application>Microsoft Office PowerPoint</Application>
  <PresentationFormat>Widescreen</PresentationFormat>
  <Paragraphs>278</Paragraphs>
  <Slides>38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Equation</vt:lpstr>
      <vt:lpstr>CS440/ECE448 Lecture 15:  Linear Classifiers</vt:lpstr>
      <vt:lpstr>Linear Classifiers</vt:lpstr>
      <vt:lpstr>Naïve Bayes/Bag-of-Words</vt:lpstr>
      <vt:lpstr>Indexing in BoW: Types vs. Tokens</vt:lpstr>
      <vt:lpstr>Two Different BoW Algorithms</vt:lpstr>
      <vt:lpstr>Feature = One Bit Per Document</vt:lpstr>
      <vt:lpstr>Feature = One Bit Per Word Token</vt:lpstr>
      <vt:lpstr>Feature = One Bit Per Document</vt:lpstr>
      <vt:lpstr>Feature = One Bit Per Word Token</vt:lpstr>
      <vt:lpstr>Feature = One Bit Per Document</vt:lpstr>
      <vt:lpstr>Feature = One Bit Per Word Token</vt:lpstr>
      <vt:lpstr>Linear Classifiers</vt:lpstr>
      <vt:lpstr>Linear Classifiers in General</vt:lpstr>
      <vt:lpstr>Linear Classifiers in General</vt:lpstr>
      <vt:lpstr>Linear Classifiers in General</vt:lpstr>
      <vt:lpstr>Linear Classifiers in General</vt:lpstr>
      <vt:lpstr>Linear Classifiers in General</vt:lpstr>
      <vt:lpstr>Linear Classifiers</vt:lpstr>
      <vt:lpstr>Linear Classifiers</vt:lpstr>
      <vt:lpstr>The Giant Squid Axon</vt:lpstr>
      <vt:lpstr>Perceptron</vt:lpstr>
      <vt:lpstr>Perceptron</vt:lpstr>
      <vt:lpstr>Perceptron</vt:lpstr>
      <vt:lpstr>Perceptron</vt:lpstr>
      <vt:lpstr>Perceptron: Proof of Convergence</vt:lpstr>
      <vt:lpstr>Perceptron: Proof of Convergence</vt:lpstr>
      <vt:lpstr>Perceptron: Proof of Convergence</vt:lpstr>
      <vt:lpstr>Perceptron: Proof of Convergence</vt:lpstr>
      <vt:lpstr>Perceptron: Proof of Convergence</vt:lpstr>
      <vt:lpstr>Implementation details</vt:lpstr>
      <vt:lpstr>Multi-class perceptrons</vt:lpstr>
      <vt:lpstr>Review: Multi-class perceptrons</vt:lpstr>
      <vt:lpstr>Linear Classifiers</vt:lpstr>
      <vt:lpstr>Differential Perceptron</vt:lpstr>
      <vt:lpstr>Differential Perceptron</vt:lpstr>
      <vt:lpstr>Differential Perceptron</vt:lpstr>
      <vt:lpstr>Differentiable Multi-class perceptrons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17: Bayesian Inference</dc:title>
  <dc:creator>Mark Hasegawa-Johnson</dc:creator>
  <cp:lastModifiedBy>Mark Hasegawa-Johnson</cp:lastModifiedBy>
  <cp:revision>58</cp:revision>
  <cp:lastPrinted>2017-11-04T20:52:38Z</cp:lastPrinted>
  <dcterms:created xsi:type="dcterms:W3CDTF">2017-10-23T18:30:07Z</dcterms:created>
  <dcterms:modified xsi:type="dcterms:W3CDTF">2018-03-13T18:48:02Z</dcterms:modified>
</cp:coreProperties>
</file>