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5" r:id="rId6"/>
    <p:sldId id="296" r:id="rId7"/>
    <p:sldId id="267" r:id="rId8"/>
    <p:sldId id="269" r:id="rId9"/>
    <p:sldId id="271" r:id="rId10"/>
    <p:sldId id="298" r:id="rId11"/>
    <p:sldId id="297" r:id="rId12"/>
    <p:sldId id="293" r:id="rId13"/>
    <p:sldId id="299" r:id="rId14"/>
    <p:sldId id="300" r:id="rId15"/>
    <p:sldId id="274" r:id="rId16"/>
    <p:sldId id="275" r:id="rId17"/>
    <p:sldId id="301" r:id="rId18"/>
    <p:sldId id="278" r:id="rId19"/>
    <p:sldId id="279" r:id="rId20"/>
    <p:sldId id="280" r:id="rId21"/>
    <p:sldId id="281" r:id="rId22"/>
    <p:sldId id="286" r:id="rId23"/>
    <p:sldId id="282" r:id="rId24"/>
    <p:sldId id="283" r:id="rId25"/>
    <p:sldId id="284" r:id="rId26"/>
    <p:sldId id="302" r:id="rId27"/>
    <p:sldId id="287" r:id="rId28"/>
    <p:sldId id="303" r:id="rId29"/>
    <p:sldId id="304" r:id="rId30"/>
    <p:sldId id="306" r:id="rId31"/>
    <p:sldId id="307" r:id="rId32"/>
    <p:sldId id="308" r:id="rId33"/>
    <p:sldId id="288" r:id="rId34"/>
    <p:sldId id="289" r:id="rId35"/>
    <p:sldId id="290" r:id="rId36"/>
    <p:sldId id="291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A: </a:t>
            </a:r>
            <a:r>
              <a:rPr lang="en-US" baseline="0" dirty="0"/>
              <a:t>some unobservable aspect of the world that we are trying to predict (query variable)</a:t>
            </a:r>
          </a:p>
          <a:p>
            <a:r>
              <a:rPr lang="en-US" baseline="0" dirty="0"/>
              <a:t>B: observable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0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F47B0-8546-4514-985A-D1728D1D045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9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B2602-3E2A-4E87-A687-755031C0A5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172B4-8286-4FF8-B3A2-78FF36CE54B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3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2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9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70510-2B3D-4C2E-B966-D8384A2F482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8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loss</a:t>
            </a:r>
            <a:r>
              <a:rPr lang="en-US" baseline="0" dirty="0"/>
              <a:t> of a decision: P(decision is correct) * 0 + P(decision is wrong) *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r.ag/projects/preztag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ir.ag/projects/preztags/" TargetMode="Externa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chir.ag/projects/preztag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cvLAw-JRss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10" Type="http://schemas.openxmlformats.org/officeDocument/2006/relationships/hyperlink" Target="https://www.youtube.com/watch?v=BcvLAw-JRss" TargetMode="Externa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3" y="358795"/>
            <a:ext cx="6469928" cy="26389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CS440/ECE448 Lecture </a:t>
            </a:r>
            <a:r>
              <a:rPr lang="en-US" dirty="0" smtClean="0"/>
              <a:t>14: </a:t>
            </a:r>
            <a:r>
              <a:rPr lang="en-US" dirty="0"/>
              <a:t>Bayesian </a:t>
            </a:r>
            <a:r>
              <a:rPr lang="en-US" dirty="0" smtClean="0"/>
              <a:t>Inference and Bayesian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62" y="3196686"/>
            <a:ext cx="4923934" cy="7437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Slides by Svetlana </a:t>
            </a:r>
            <a:r>
              <a:rPr lang="en-US" sz="2000" dirty="0" err="1"/>
              <a:t>Lazebnik</a:t>
            </a:r>
            <a:r>
              <a:rPr lang="en-US" sz="2000" dirty="0"/>
              <a:t>, 10/2016</a:t>
            </a:r>
          </a:p>
          <a:p>
            <a:pPr algn="l"/>
            <a:r>
              <a:rPr lang="en-US" sz="2000" dirty="0"/>
              <a:t>Modified by Mark Hasegawa-Johnson, </a:t>
            </a:r>
            <a:r>
              <a:rPr lang="en-US" sz="2000" dirty="0" smtClean="0"/>
              <a:t>3/2018</a:t>
            </a:r>
            <a:endParaRPr lang="en-US" sz="2000" dirty="0"/>
          </a:p>
        </p:txBody>
      </p:sp>
      <p:pic>
        <p:nvPicPr>
          <p:cNvPr id="4" name="Picture 3" descr="Screen Shot 2015-10-20 at 1.1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89" y="573"/>
            <a:ext cx="4661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2" y="152400"/>
            <a:ext cx="8229600" cy="792162"/>
          </a:xfrm>
        </p:spPr>
        <p:txBody>
          <a:bodyPr/>
          <a:lstStyle/>
          <a:p>
            <a:r>
              <a:rPr lang="en-US" dirty="0" smtClean="0"/>
              <a:t>The Bayesian Decision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1639" y="1029383"/>
                <a:ext cx="9975918" cy="54512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observation, X, is another random variable.  Suppose the joint probability P(C=</a:t>
                </a:r>
                <a:r>
                  <a:rPr lang="en-US" dirty="0" err="1" smtClean="0"/>
                  <a:t>c,X</a:t>
                </a:r>
                <a:r>
                  <a:rPr lang="en-US" dirty="0" smtClean="0"/>
                  <a:t>=x) is known.</a:t>
                </a:r>
              </a:p>
              <a:p>
                <a:r>
                  <a:rPr lang="en-US" dirty="0" smtClean="0"/>
                  <a:t>The agent is allowed to observe the true value of X before it guesses the value of C.</a:t>
                </a:r>
              </a:p>
              <a:p>
                <a:r>
                  <a:rPr lang="en-US" dirty="0" smtClean="0"/>
                  <a:t>Suppose that the observed value of X is X=x.  Suppose the agent guesses that C=a.  Then its loss, L(</a:t>
                </a:r>
                <a:r>
                  <a:rPr lang="en-US" dirty="0" err="1" smtClean="0"/>
                  <a:t>C,a</a:t>
                </a:r>
                <a:r>
                  <a:rPr lang="en-US" dirty="0" smtClean="0"/>
                  <a:t>), is a conditional random variable: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)=0|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1639" y="1029383"/>
                <a:ext cx="9975918" cy="5451248"/>
              </a:xfrm>
              <a:blipFill rotWithShape="0">
                <a:blip r:embed="rId3"/>
                <a:stretch>
                  <a:fillRect l="-1100" t="-1902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1278" y="1029383"/>
                <a:ext cx="10001840" cy="5451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the agent chooses any particular action “a”, then its expected loss is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Which action, “a”, should the agent choose in order to minimize its expected loss?</a:t>
                </a:r>
                <a:endParaRPr lang="en-US" dirty="0"/>
              </a:p>
              <a:p>
                <a:r>
                  <a:rPr lang="en-US" dirty="0"/>
                  <a:t>The one that has the greatest posterior </a:t>
                </a:r>
                <a:r>
                  <a:rPr lang="en-US" dirty="0" smtClean="0"/>
                  <a:t>probability.  The best value of “a” to choose is the one  given by: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r>
                  <a:rPr lang="en-US" dirty="0"/>
                  <a:t>This is called the </a:t>
                </a:r>
                <a:r>
                  <a:rPr lang="en-US" dirty="0">
                    <a:solidFill>
                      <a:srgbClr val="0066FF"/>
                    </a:solidFill>
                  </a:rPr>
                  <a:t>Maximum a Posteriori (MAP) </a:t>
                </a:r>
                <a:r>
                  <a:rPr lang="en-US" dirty="0"/>
                  <a:t>decision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278" y="1029383"/>
                <a:ext cx="10001840" cy="5451248"/>
              </a:xfrm>
              <a:blipFill rotWithShape="0">
                <a:blip r:embed="rId3"/>
                <a:stretch>
                  <a:fillRect l="-1097" t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63482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Bayesian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55" y="152400"/>
            <a:ext cx="8229600" cy="792162"/>
          </a:xfrm>
        </p:spPr>
        <p:txBody>
          <a:bodyPr/>
          <a:lstStyle/>
          <a:p>
            <a:r>
              <a:rPr lang="en-US" dirty="0"/>
              <a:t>MAP decision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4973" y="1029383"/>
                <a:ext cx="10812545" cy="5451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action, “a”, should be the value of C that has the highest posterior probability given the observation X=x: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Maximum Likelihood (ML) decision: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973" y="1029383"/>
                <a:ext cx="10812545" cy="5451248"/>
              </a:xfrm>
              <a:blipFill rotWithShape="0">
                <a:blip r:embed="rId3"/>
                <a:stretch>
                  <a:fillRect l="-1127" t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F73D73-9FC7-4E6D-AD1E-5575CB6EFF8D}"/>
              </a:ext>
            </a:extLst>
          </p:cNvPr>
          <p:cNvSpPr txBox="1"/>
          <p:nvPr/>
        </p:nvSpPr>
        <p:spPr>
          <a:xfrm>
            <a:off x="6183835" y="4373330"/>
            <a:ext cx="139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likelihood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D02EEB-B179-4C4C-B2DF-2FF79DAC68F1}"/>
              </a:ext>
            </a:extLst>
          </p:cNvPr>
          <p:cNvSpPr txBox="1"/>
          <p:nvPr/>
        </p:nvSpPr>
        <p:spPr>
          <a:xfrm>
            <a:off x="8701542" y="434192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A08529-AFF7-4702-A8AD-EC1020F6B3F3}"/>
              </a:ext>
            </a:extLst>
          </p:cNvPr>
          <p:cNvSpPr txBox="1"/>
          <p:nvPr/>
        </p:nvSpPr>
        <p:spPr>
          <a:xfrm>
            <a:off x="3007179" y="4361376"/>
            <a:ext cx="132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posterior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68925" y="3799398"/>
                <a:ext cx="1004897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25" y="3799398"/>
                <a:ext cx="1004897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1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174"/>
            <a:ext cx="10515600" cy="1325563"/>
          </a:xfrm>
        </p:spPr>
        <p:txBody>
          <a:bodyPr/>
          <a:lstStyle/>
          <a:p>
            <a:r>
              <a:rPr lang="en-US" dirty="0" smtClean="0"/>
              <a:t>The Bayesian Terms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291" y="1112363"/>
                <a:ext cx="10689995" cy="56089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 is called the “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prior</a:t>
                </a:r>
                <a:r>
                  <a:rPr lang="en-US" dirty="0" smtClean="0"/>
                  <a:t>” (</a:t>
                </a:r>
                <a:r>
                  <a:rPr lang="en-US" i="1" dirty="0" smtClean="0"/>
                  <a:t>a priori</a:t>
                </a:r>
                <a:r>
                  <a:rPr lang="en-US" dirty="0" smtClean="0"/>
                  <a:t>, in Latin) because it represents your belief about the query variable before you see any observation.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called the “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posterior</a:t>
                </a:r>
                <a:r>
                  <a:rPr lang="en-US" dirty="0" smtClean="0"/>
                  <a:t>” (</a:t>
                </a:r>
                <a:r>
                  <a:rPr lang="en-US" i="1" dirty="0" smtClean="0"/>
                  <a:t>a posteriori</a:t>
                </a:r>
                <a:r>
                  <a:rPr lang="en-US" dirty="0" smtClean="0"/>
                  <a:t>, in Latin), because it represents your belief about the query variable after you see the observation.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is called the “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 smtClean="0"/>
                  <a:t>” because it tells you how much the observation, X=x, is like the observations you expect if C=c.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called the “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evidence distribution</a:t>
                </a:r>
                <a:r>
                  <a:rPr lang="en-US" dirty="0" smtClean="0"/>
                  <a:t>” because X is sometimes called the “evidence variable,”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its distribution.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1" y="1112363"/>
                <a:ext cx="10689995" cy="5608948"/>
              </a:xfrm>
              <a:blipFill rotWithShape="0">
                <a:blip r:embed="rId2"/>
                <a:stretch>
                  <a:fillRect t="-1737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 and Bayesia</a:t>
            </a:r>
            <a:r>
              <a:rPr lang="en-US" dirty="0" smtClean="0"/>
              <a:t>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Bayesian Inference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Bayesian “Decision”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“Naïve Bayesian” Assumption</a:t>
            </a:r>
          </a:p>
          <a:p>
            <a:pPr lvl="1"/>
            <a:r>
              <a:rPr lang="en-US" dirty="0"/>
              <a:t>Bag of Words (</a:t>
            </a:r>
            <a:r>
              <a:rPr lang="en-US" dirty="0" err="1"/>
              <a:t>BoW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Bayesian Learning</a:t>
            </a:r>
          </a:p>
          <a:p>
            <a:pPr lvl="1"/>
            <a:r>
              <a:rPr lang="en-US" dirty="0" smtClean="0"/>
              <a:t>Maximum Likelihood estimation of parameters</a:t>
            </a:r>
          </a:p>
          <a:p>
            <a:pPr lvl="1"/>
            <a:r>
              <a:rPr lang="en-US" dirty="0" smtClean="0"/>
              <a:t>Maximum A Posteriori estimation of parameters</a:t>
            </a:r>
          </a:p>
          <a:p>
            <a:pPr lvl="1"/>
            <a:r>
              <a:rPr lang="en-US" dirty="0" smtClean="0"/>
              <a:t>Laplace Smoothing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2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189038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ym typeface="Symbol"/>
                  </a:rPr>
                  <a:t>Suppose we have many different types of observations (symptoms, features) </a:t>
                </a:r>
                <a:r>
                  <a:rPr lang="en-US" sz="2400" i="1" dirty="0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2400" baseline="-25000" dirty="0" smtClean="0">
                    <a:solidFill>
                      <a:srgbClr val="0066FF"/>
                    </a:solidFill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66FF"/>
                    </a:solidFill>
                    <a:sym typeface="Symbol"/>
                  </a:rPr>
                  <a:t>, …, </a:t>
                </a:r>
                <a:r>
                  <a:rPr lang="en-US" sz="2400" i="1" dirty="0" err="1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2400" baseline="-25000" dirty="0" err="1" smtClean="0">
                    <a:solidFill>
                      <a:srgbClr val="0066FF"/>
                    </a:solidFill>
                    <a:sym typeface="Symbol"/>
                  </a:rPr>
                  <a:t>n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that we want to use to obtain evidence about an underlying hypothesis </a:t>
                </a:r>
                <a:r>
                  <a:rPr lang="en-US" sz="2400" i="1" dirty="0" smtClean="0">
                    <a:solidFill>
                      <a:srgbClr val="0066FF"/>
                    </a:solidFill>
                    <a:sym typeface="Symbol"/>
                  </a:rPr>
                  <a:t>C</a:t>
                </a:r>
                <a:endParaRPr lang="en-US" sz="2400" i="1" dirty="0">
                  <a:solidFill>
                    <a:srgbClr val="0066FF"/>
                  </a:solidFill>
                  <a:sym typeface="Symbol"/>
                </a:endParaRPr>
              </a:p>
              <a:p>
                <a:r>
                  <a:rPr lang="en-US" sz="2400" dirty="0">
                    <a:sym typeface="Symbol"/>
                  </a:rPr>
                  <a:t>MAP decision:</a:t>
                </a: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∝</m:t>
                      </m:r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sym typeface="Symbol"/>
                        </a:rPr>
                        <m:t>,…,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r>
                  <a:rPr lang="en-US" sz="3200" dirty="0">
                    <a:sym typeface="Symbol"/>
                  </a:rPr>
                  <a:t/>
                </a:r>
                <a:br>
                  <a:rPr lang="en-US" sz="3200" dirty="0">
                    <a:sym typeface="Symbol"/>
                  </a:rPr>
                </a:br>
                <a:endParaRPr lang="en-US" sz="3200" dirty="0">
                  <a:sym typeface="Symbol"/>
                </a:endParaRPr>
              </a:p>
              <a:p>
                <a:endParaRPr lang="en-US" sz="2400" dirty="0" smtClean="0">
                  <a:sym typeface="Symbol"/>
                </a:endParaRPr>
              </a:p>
              <a:p>
                <a:r>
                  <a:rPr lang="en-US" sz="2400" dirty="0" smtClean="0">
                    <a:sym typeface="Symbol"/>
                  </a:rPr>
                  <a:t>If </a:t>
                </a:r>
                <a:r>
                  <a:rPr lang="en-US" sz="2400" dirty="0">
                    <a:sym typeface="Symbol"/>
                  </a:rPr>
                  <a:t>each feature </a:t>
                </a:r>
                <a:r>
                  <a:rPr lang="en-US" sz="2400" i="1" dirty="0" smtClean="0">
                    <a:sym typeface="Symbol"/>
                  </a:rPr>
                  <a:t>X</a:t>
                </a:r>
                <a:r>
                  <a:rPr lang="en-US" sz="2400" baseline="-25000" dirty="0" smtClean="0">
                    <a:sym typeface="Symbol"/>
                  </a:rPr>
                  <a:t>i </a:t>
                </a:r>
                <a:r>
                  <a:rPr lang="en-US" sz="2400" dirty="0">
                    <a:sym typeface="Symbol"/>
                  </a:rPr>
                  <a:t>can take on </a:t>
                </a:r>
                <a:r>
                  <a:rPr lang="en-US" sz="2400" i="1" dirty="0">
                    <a:sym typeface="Symbol"/>
                  </a:rPr>
                  <a:t>k</a:t>
                </a:r>
                <a:r>
                  <a:rPr lang="en-US" sz="2400" dirty="0">
                    <a:sym typeface="Symbol"/>
                  </a:rPr>
                  <a:t> values, how many entries are in the (conditional) joint probability table </a:t>
                </a:r>
                <a:r>
                  <a:rPr lang="en-US" sz="2400" dirty="0" smtClean="0">
                    <a:sym typeface="Symbol"/>
                  </a:rPr>
                  <a:t>P(</a:t>
                </a:r>
                <a:r>
                  <a:rPr lang="en-US" sz="2400" i="1" dirty="0" smtClean="0">
                    <a:sym typeface="Symbol"/>
                  </a:rPr>
                  <a:t>X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, …, </a:t>
                </a:r>
                <a:r>
                  <a:rPr lang="en-US" sz="2400" i="1" dirty="0" err="1" smtClean="0">
                    <a:sym typeface="Symbol"/>
                  </a:rPr>
                  <a:t>X</a:t>
                </a:r>
                <a:r>
                  <a:rPr lang="en-US" sz="2400" baseline="-25000" dirty="0" err="1" smtClean="0">
                    <a:sym typeface="Symbol"/>
                  </a:rPr>
                  <a:t>n</a:t>
                </a:r>
                <a:r>
                  <a:rPr lang="en-US" sz="2400" dirty="0" smtClean="0">
                    <a:sym typeface="Symbol"/>
                  </a:rPr>
                  <a:t> |</a:t>
                </a:r>
                <a:r>
                  <a:rPr lang="en-US" sz="2400" i="1" dirty="0" smtClean="0">
                    <a:sym typeface="Symbol"/>
                  </a:rPr>
                  <a:t>C </a:t>
                </a:r>
                <a:r>
                  <a:rPr lang="en-US" sz="2400" i="1" dirty="0">
                    <a:sym typeface="Symbol"/>
                  </a:rPr>
                  <a:t>= </a:t>
                </a:r>
                <a:r>
                  <a:rPr lang="en-US" sz="2400" i="1" dirty="0" smtClean="0">
                    <a:sym typeface="Symbol"/>
                  </a:rPr>
                  <a:t>c</a:t>
                </a:r>
                <a:r>
                  <a:rPr lang="en-US" sz="2400" dirty="0" smtClean="0">
                    <a:sym typeface="Symbol"/>
                  </a:rPr>
                  <a:t>)?</a:t>
                </a:r>
                <a:endParaRPr lang="en-US" sz="2400" dirty="0">
                  <a:sym typeface="Symbol"/>
                </a:endParaRPr>
              </a:p>
              <a:p>
                <a:endParaRPr lang="en-US" sz="20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189038"/>
                <a:ext cx="8229600" cy="4525963"/>
              </a:xfrm>
              <a:blipFill rotWithShape="0">
                <a:blip r:embed="rId3"/>
                <a:stretch>
                  <a:fillRect l="-963" t="-188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5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291" y="1189038"/>
                <a:ext cx="10906812" cy="55165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>
                    <a:sym typeface="Symbol"/>
                  </a:rPr>
                  <a:t>Suppose we have many different types of observations (symptoms, features) </a:t>
                </a:r>
                <a:r>
                  <a:rPr lang="en-US" sz="2400" i="1" dirty="0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2400" baseline="-25000" dirty="0" smtClean="0">
                    <a:solidFill>
                      <a:srgbClr val="0066FF"/>
                    </a:solidFill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66FF"/>
                    </a:solidFill>
                    <a:sym typeface="Symbol"/>
                  </a:rPr>
                  <a:t>, …, </a:t>
                </a:r>
                <a:r>
                  <a:rPr lang="en-US" sz="2400" i="1" dirty="0" err="1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2400" baseline="-25000" dirty="0" err="1" smtClean="0">
                    <a:solidFill>
                      <a:srgbClr val="0066FF"/>
                    </a:solidFill>
                    <a:sym typeface="Symbol"/>
                  </a:rPr>
                  <a:t>n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that we want to use to obtain evidence about an underlying hypothesis </a:t>
                </a:r>
                <a:r>
                  <a:rPr lang="en-US" sz="2400" i="1" dirty="0" smtClean="0">
                    <a:solidFill>
                      <a:srgbClr val="0066FF"/>
                    </a:solidFill>
                    <a:sym typeface="Symbol"/>
                  </a:rPr>
                  <a:t>C</a:t>
                </a:r>
                <a:endParaRPr lang="en-US" sz="2400" i="1" dirty="0">
                  <a:solidFill>
                    <a:srgbClr val="0066FF"/>
                  </a:solidFill>
                  <a:sym typeface="Symbol"/>
                </a:endParaRPr>
              </a:p>
              <a:p>
                <a:pPr/>
                <a:r>
                  <a:rPr lang="en-US" sz="2400" dirty="0">
                    <a:sym typeface="Symbol"/>
                  </a:rPr>
                  <a:t>MAP decision</a:t>
                </a:r>
                <a:r>
                  <a:rPr lang="en-US" sz="2400" dirty="0" smtClean="0">
                    <a:sym typeface="Symbol"/>
                  </a:rPr>
                  <a:t>:</a:t>
                </a:r>
                <a:r>
                  <a:rPr lang="en-US" sz="2400" dirty="0">
                    <a:sym typeface="Symbol"/>
                  </a:rPr>
                  <a:t/>
                </a:r>
                <a:br>
                  <a:rPr lang="en-US" sz="2400" dirty="0"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∝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r>
                  <a:rPr lang="en-US" sz="2400" dirty="0">
                    <a:sym typeface="Symbol"/>
                  </a:rPr>
                  <a:t/>
                </a:r>
                <a:br>
                  <a:rPr lang="en-US" sz="2400" dirty="0">
                    <a:sym typeface="Symbol"/>
                  </a:rPr>
                </a:br>
                <a:endParaRPr lang="en-US" sz="2400" dirty="0">
                  <a:sym typeface="Symbol"/>
                </a:endParaRPr>
              </a:p>
              <a:p>
                <a:r>
                  <a:rPr lang="en-US" sz="2400" dirty="0" smtClean="0">
                    <a:sym typeface="Symbol"/>
                  </a:rPr>
                  <a:t>We </a:t>
                </a:r>
                <a:r>
                  <a:rPr lang="en-US" sz="2400" dirty="0">
                    <a:sym typeface="Symbol"/>
                  </a:rPr>
                  <a:t>can make the simplifying assumption that the different features are </a:t>
                </a:r>
                <a:r>
                  <a:rPr lang="en-US" sz="2400" dirty="0">
                    <a:solidFill>
                      <a:srgbClr val="0066FF"/>
                    </a:solidFill>
                    <a:sym typeface="Symbol"/>
                  </a:rPr>
                  <a:t>conditionally independent </a:t>
                </a:r>
                <a:r>
                  <a:rPr lang="en-US" sz="2400" i="1" dirty="0" smtClean="0">
                    <a:solidFill>
                      <a:srgbClr val="0066FF"/>
                    </a:solidFill>
                    <a:sym typeface="Symbol"/>
                  </a:rPr>
                  <a:t>given </a:t>
                </a:r>
                <a:r>
                  <a:rPr lang="en-US" sz="2400" i="1" dirty="0">
                    <a:solidFill>
                      <a:srgbClr val="0066FF"/>
                    </a:solidFill>
                    <a:sym typeface="Symbol"/>
                  </a:rPr>
                  <a:t>the hypothesis</a:t>
                </a:r>
                <a:r>
                  <a:rPr lang="en-US" sz="2400" dirty="0">
                    <a:sym typeface="Symbol"/>
                  </a:rPr>
                  <a:t>:</a:t>
                </a:r>
              </a:p>
              <a:p>
                <a:endParaRPr lang="en-US" sz="2400" dirty="0" smtClean="0"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If each observation and the hypothesis can take on </a:t>
                </a:r>
                <a:r>
                  <a:rPr lang="en-US" sz="2000" i="1" dirty="0">
                    <a:sym typeface="Symbol"/>
                  </a:rPr>
                  <a:t>k</a:t>
                </a:r>
                <a:r>
                  <a:rPr lang="en-US" sz="2000" dirty="0">
                    <a:sym typeface="Symbol"/>
                  </a:rPr>
                  <a:t> values, what is the complexity of storing the resulting distributions?</a:t>
                </a:r>
              </a:p>
              <a:p>
                <a:pPr lvl="1"/>
                <a:r>
                  <a:rPr lang="en-US" sz="2000" dirty="0" err="1">
                    <a:sym typeface="Symbol"/>
                  </a:rPr>
                  <a:t>W.o</a:t>
                </a:r>
                <a:r>
                  <a:rPr lang="en-US" sz="2000" dirty="0">
                    <a:sym typeface="Symbol"/>
                  </a:rPr>
                  <a:t> naïve Bayes: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−1)</m:t>
                    </m:r>
                  </m:oMath>
                </a14:m>
                <a:endParaRPr lang="en-US" sz="20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With naïve Bayes: 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000" dirty="0" smtClean="0">
                    <a:sym typeface="Symbol"/>
                  </a:rPr>
                  <a:t> </a:t>
                </a:r>
                <a:r>
                  <a:rPr lang="en-US" sz="2000" dirty="0">
                    <a:sym typeface="Symbol"/>
                  </a:rPr>
                  <a:t>requires (k-1)*k  (k values of </a:t>
                </a:r>
                <a:r>
                  <a:rPr lang="en-US" sz="2000" dirty="0" smtClean="0">
                    <a:sym typeface="Symbol"/>
                  </a:rPr>
                  <a:t>c, </a:t>
                </a:r>
                <a:r>
                  <a:rPr lang="en-US" sz="2000" dirty="0">
                    <a:sym typeface="Symbol"/>
                  </a:rPr>
                  <a:t>k-1 of </a:t>
                </a:r>
                <a:r>
                  <a:rPr lang="en-US" sz="2000" dirty="0" smtClean="0">
                    <a:sym typeface="Symbol"/>
                  </a:rPr>
                  <a:t>x)</a:t>
                </a:r>
                <a:endParaRPr lang="en-US" sz="20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There are n of them -&gt; n*(k-1)*k</a:t>
                </a: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1" y="1189038"/>
                <a:ext cx="10906812" cy="5516562"/>
              </a:xfrm>
              <a:blipFill rotWithShape="0">
                <a:blip r:embed="rId3"/>
                <a:stretch>
                  <a:fillRect l="-783" t="-2099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6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291" y="1189038"/>
                <a:ext cx="10906812" cy="55165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ym typeface="Symbol"/>
                  </a:rPr>
                  <a:t>Suppose we have many different types of observations (symptoms, features) </a:t>
                </a:r>
                <a:r>
                  <a:rPr lang="en-US" sz="3200" i="1" dirty="0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3200" baseline="-25000" dirty="0" smtClean="0">
                    <a:solidFill>
                      <a:srgbClr val="0066FF"/>
                    </a:solidFill>
                    <a:sym typeface="Symbol"/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  <a:sym typeface="Symbol"/>
                  </a:rPr>
                  <a:t>, …, </a:t>
                </a:r>
                <a:r>
                  <a:rPr lang="en-US" sz="3200" i="1" dirty="0" err="1" smtClean="0">
                    <a:solidFill>
                      <a:srgbClr val="0066FF"/>
                    </a:solidFill>
                    <a:sym typeface="Symbol"/>
                  </a:rPr>
                  <a:t>X</a:t>
                </a:r>
                <a:r>
                  <a:rPr lang="en-US" sz="3200" baseline="-25000" dirty="0" err="1" smtClean="0">
                    <a:solidFill>
                      <a:srgbClr val="0066FF"/>
                    </a:solidFill>
                    <a:sym typeface="Symbol"/>
                  </a:rPr>
                  <a:t>n</a:t>
                </a:r>
                <a:r>
                  <a:rPr lang="en-US" sz="3200" dirty="0" smtClean="0">
                    <a:sym typeface="Symbol"/>
                  </a:rPr>
                  <a:t> </a:t>
                </a:r>
                <a:r>
                  <a:rPr lang="en-US" sz="3200" dirty="0">
                    <a:sym typeface="Symbol"/>
                  </a:rPr>
                  <a:t>that we want to use to obtain evidence about an underlying hypothesis </a:t>
                </a:r>
                <a:r>
                  <a:rPr lang="en-US" sz="3200" i="1" dirty="0" smtClean="0">
                    <a:solidFill>
                      <a:srgbClr val="0066FF"/>
                    </a:solidFill>
                    <a:sym typeface="Symbol"/>
                  </a:rPr>
                  <a:t>C</a:t>
                </a:r>
                <a:endParaRPr lang="en-US" sz="3200" i="1" dirty="0">
                  <a:solidFill>
                    <a:srgbClr val="0066FF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3200" i="1" dirty="0">
                  <a:solidFill>
                    <a:srgbClr val="0066FF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ym typeface="Symbol"/>
                  </a:rPr>
                  <a:t>MAP </a:t>
                </a:r>
                <a:r>
                  <a:rPr lang="en-US" sz="3200" dirty="0">
                    <a:sym typeface="Symbol"/>
                  </a:rPr>
                  <a:t>decision</a:t>
                </a:r>
                <a:r>
                  <a:rPr lang="en-US" sz="3200" dirty="0" smtClean="0">
                    <a:sym typeface="Symbol"/>
                  </a:rPr>
                  <a:t>:</a:t>
                </a:r>
                <a:r>
                  <a:rPr lang="en-US" sz="3200" dirty="0">
                    <a:sym typeface="Symbol"/>
                  </a:rPr>
                  <a:t/>
                </a:r>
                <a:br>
                  <a:rPr lang="en-US" sz="3200" dirty="0"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sz="3200" i="1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endParaRPr>
              </a:p>
              <a:p>
                <a:pPr marL="0" indent="0" algn="ctr">
                  <a:buNone/>
                </a:pPr>
                <a:endParaRPr lang="en-US" sz="320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 smtClean="0">
                  <a:sym typeface="Symbol"/>
                </a:endParaRPr>
              </a:p>
              <a:p>
                <a:pPr marL="0" indent="0" algn="ctr">
                  <a:buNone/>
                </a:pPr>
                <a:endParaRPr lang="en-US" sz="3200" dirty="0"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argmax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1" y="1189038"/>
                <a:ext cx="10906812" cy="5516562"/>
              </a:xfrm>
              <a:blipFill rotWithShape="0">
                <a:blip r:embed="rId3"/>
                <a:stretch>
                  <a:fillRect l="-145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4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15400" cy="1600200"/>
          </a:xfrm>
        </p:spPr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Text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98638"/>
            <a:ext cx="9448800" cy="4525963"/>
          </a:xfrm>
        </p:spPr>
        <p:txBody>
          <a:bodyPr/>
          <a:lstStyle/>
          <a:p>
            <a:r>
              <a:rPr lang="en-US" sz="2400" b="1" dirty="0"/>
              <a:t>MAP decision: </a:t>
            </a:r>
            <a:r>
              <a:rPr lang="en-US" sz="2400" dirty="0"/>
              <a:t>assign a document to the class with the highest posterior </a:t>
            </a:r>
            <a:r>
              <a:rPr lang="en-US" sz="2400" dirty="0">
                <a:solidFill>
                  <a:srgbClr val="0066FF"/>
                </a:solidFill>
              </a:rPr>
              <a:t>P(class | document)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/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Example: spam classification</a:t>
            </a:r>
          </a:p>
          <a:p>
            <a:pPr lvl="1"/>
            <a:r>
              <a:rPr lang="en-US" sz="2000" dirty="0"/>
              <a:t>Classify a message as spam if </a:t>
            </a:r>
            <a:r>
              <a:rPr lang="en-US" sz="2000" dirty="0">
                <a:solidFill>
                  <a:srgbClr val="0066FF"/>
                </a:solidFill>
              </a:rPr>
              <a:t>P(spam | message) &gt; P(</a:t>
            </a:r>
            <a:r>
              <a:rPr lang="en-US" sz="2000" dirty="0">
                <a:solidFill>
                  <a:srgbClr val="0066FF"/>
                </a:solidFill>
                <a:cs typeface="Times New Roman"/>
              </a:rPr>
              <a:t>¬spam | message)</a:t>
            </a:r>
          </a:p>
          <a:p>
            <a:pPr lvl="1"/>
            <a:endParaRPr lang="en-US" sz="2000" dirty="0">
              <a:cs typeface="Times New Roman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7" y="3899400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88" y="4432800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2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15400" cy="1600200"/>
          </a:xfrm>
        </p:spPr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Text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98638"/>
            <a:ext cx="9144000" cy="4525963"/>
          </a:xfrm>
        </p:spPr>
        <p:txBody>
          <a:bodyPr/>
          <a:lstStyle/>
          <a:p>
            <a:r>
              <a:rPr lang="en-US" sz="2400" b="1" dirty="0"/>
              <a:t>MAP decision: </a:t>
            </a:r>
            <a:r>
              <a:rPr lang="en-US" sz="2400" dirty="0"/>
              <a:t>assign a document to the class with the highest posterior </a:t>
            </a:r>
            <a:r>
              <a:rPr lang="en-US" sz="2400" dirty="0">
                <a:solidFill>
                  <a:srgbClr val="0066FF"/>
                </a:solidFill>
              </a:rPr>
              <a:t>P(class | document)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/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We have  </a:t>
            </a:r>
            <a:r>
              <a:rPr lang="en-US" sz="2400" dirty="0">
                <a:solidFill>
                  <a:srgbClr val="0066FF"/>
                </a:solidFill>
              </a:rPr>
              <a:t>P(class | document) 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</a:t>
            </a:r>
            <a:r>
              <a:rPr lang="en-US" sz="2400" dirty="0">
                <a:solidFill>
                  <a:srgbClr val="0066FF"/>
                </a:solidFill>
                <a:sym typeface="Mathematica1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P(document | class)P(class)</a:t>
            </a:r>
            <a:r>
              <a:rPr lang="en-US" sz="2400" dirty="0"/>
              <a:t>  </a:t>
            </a:r>
            <a:br>
              <a:rPr lang="en-US" sz="2400" dirty="0"/>
            </a:br>
            <a:endParaRPr lang="en-US" sz="2400" dirty="0">
              <a:solidFill>
                <a:srgbClr val="0066FF"/>
              </a:solidFill>
              <a:cs typeface="Times New Roman"/>
            </a:endParaRPr>
          </a:p>
          <a:p>
            <a:r>
              <a:rPr lang="en-US" sz="2400" dirty="0">
                <a:cs typeface="Times New Roman"/>
              </a:rPr>
              <a:t>To enable classification, we need to be able to estimate the </a:t>
            </a:r>
            <a:r>
              <a:rPr lang="en-US" sz="2400" dirty="0">
                <a:solidFill>
                  <a:srgbClr val="FF0000"/>
                </a:solidFill>
                <a:cs typeface="Times New Roman"/>
              </a:rPr>
              <a:t>likelihoods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r>
              <a:rPr lang="en-US" sz="2400" dirty="0"/>
              <a:t>for all classes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br>
              <a:rPr lang="en-US" sz="2400" dirty="0">
                <a:solidFill>
                  <a:srgbClr val="0066FF"/>
                </a:solidFill>
                <a:cs typeface="Times New Roman"/>
              </a:rPr>
            </a:br>
            <a:r>
              <a:rPr lang="en-US" sz="2400" dirty="0">
                <a:solidFill>
                  <a:srgbClr val="FF0000"/>
                </a:solidFill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</a:t>
            </a:r>
            <a:endParaRPr lang="en-US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44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 and Bayesia</a:t>
            </a:r>
            <a:r>
              <a:rPr lang="en-US" dirty="0" smtClean="0"/>
              <a:t>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455"/>
          </a:xfrm>
        </p:spPr>
        <p:txBody>
          <a:bodyPr>
            <a:normAutofit/>
          </a:bodyPr>
          <a:lstStyle/>
          <a:p>
            <a:r>
              <a:rPr lang="en-US" dirty="0"/>
              <a:t>Bayes Rule</a:t>
            </a:r>
          </a:p>
          <a:p>
            <a:r>
              <a:rPr lang="en-US" dirty="0" smtClean="0"/>
              <a:t>Bayesian Inference</a:t>
            </a:r>
            <a:endParaRPr lang="en-US" dirty="0"/>
          </a:p>
          <a:p>
            <a:pPr lvl="1"/>
            <a:r>
              <a:rPr lang="en-US" dirty="0"/>
              <a:t>Misdiagnosis</a:t>
            </a:r>
          </a:p>
          <a:p>
            <a:pPr lvl="1"/>
            <a:r>
              <a:rPr lang="en-US" dirty="0" smtClean="0"/>
              <a:t>The Bayesian “Decision”</a:t>
            </a:r>
            <a:endParaRPr lang="en-US" dirty="0"/>
          </a:p>
          <a:p>
            <a:pPr lvl="1"/>
            <a:r>
              <a:rPr lang="en-US" dirty="0"/>
              <a:t>The “Naïve Bayesian” Assumption</a:t>
            </a:r>
          </a:p>
          <a:p>
            <a:pPr lvl="1"/>
            <a:r>
              <a:rPr lang="en-US" dirty="0"/>
              <a:t>Bag of Words (</a:t>
            </a:r>
            <a:r>
              <a:rPr lang="en-US" dirty="0" err="1"/>
              <a:t>BoW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Bayesian Learning</a:t>
            </a:r>
          </a:p>
          <a:p>
            <a:pPr lvl="1"/>
            <a:r>
              <a:rPr lang="en-US" dirty="0" smtClean="0"/>
              <a:t>Maximum Likelihood estimation of parameters</a:t>
            </a:r>
          </a:p>
          <a:p>
            <a:pPr lvl="1"/>
            <a:r>
              <a:rPr lang="en-US" dirty="0" smtClean="0"/>
              <a:t>Maximum A Posteriori estimation of parameters</a:t>
            </a:r>
          </a:p>
          <a:p>
            <a:pPr lvl="1"/>
            <a:r>
              <a:rPr lang="en-US" dirty="0" smtClean="0"/>
              <a:t>Laplace Smoothing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762000"/>
          </a:xfrm>
        </p:spPr>
        <p:txBody>
          <a:bodyPr/>
          <a:lstStyle/>
          <a:p>
            <a:r>
              <a:rPr lang="en-US" dirty="0"/>
              <a:t>Naïve Bayes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8"/>
            <a:ext cx="8229600" cy="45259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br>
              <a:rPr lang="en-US" sz="2400" dirty="0">
                <a:solidFill>
                  <a:srgbClr val="0066FF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priors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/>
              <a:t>Likelihood:</a:t>
            </a:r>
            <a:r>
              <a:rPr lang="en-US" sz="2400" b="1" i="1" dirty="0"/>
              <a:t> bag of words </a:t>
            </a:r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The document is a sequence of words </a:t>
            </a:r>
            <a:r>
              <a:rPr lang="en-US" sz="2000" dirty="0">
                <a:solidFill>
                  <a:srgbClr val="7030A0"/>
                </a:solidFill>
              </a:rPr>
              <a:t>(w</a:t>
            </a:r>
            <a:r>
              <a:rPr lang="en-US" sz="2000" baseline="-25000" dirty="0">
                <a:solidFill>
                  <a:srgbClr val="7030A0"/>
                </a:solidFill>
              </a:rPr>
              <a:t>1</a:t>
            </a:r>
            <a:r>
              <a:rPr lang="en-US" sz="2000" dirty="0">
                <a:solidFill>
                  <a:srgbClr val="7030A0"/>
                </a:solidFill>
              </a:rPr>
              <a:t>, …, </a:t>
            </a:r>
            <a:r>
              <a:rPr lang="en-US" sz="2000" dirty="0" err="1">
                <a:solidFill>
                  <a:srgbClr val="7030A0"/>
                </a:solidFill>
              </a:rPr>
              <a:t>w</a:t>
            </a:r>
            <a:r>
              <a:rPr lang="en-US" sz="2000" baseline="-25000" dirty="0" err="1">
                <a:solidFill>
                  <a:srgbClr val="7030A0"/>
                </a:solidFill>
              </a:rPr>
              <a:t>n</a:t>
            </a:r>
            <a:r>
              <a:rPr lang="en-US" sz="2000" dirty="0">
                <a:solidFill>
                  <a:srgbClr val="7030A0"/>
                </a:solidFill>
              </a:rPr>
              <a:t>) </a:t>
            </a:r>
            <a:endParaRPr lang="en-US" sz="2000" dirty="0"/>
          </a:p>
          <a:p>
            <a:pPr lvl="1"/>
            <a:r>
              <a:rPr lang="en-US" sz="2000" dirty="0"/>
              <a:t>The order of the words in the document is not important</a:t>
            </a:r>
          </a:p>
          <a:p>
            <a:pPr lvl="1"/>
            <a:r>
              <a:rPr lang="en-US" sz="2000" dirty="0"/>
              <a:t>Each word is conditionally independent of the others given document class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7" y="3810001"/>
            <a:ext cx="3962400" cy="28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988" y="4343401"/>
            <a:ext cx="4570413" cy="16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5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15400" cy="762000"/>
          </a:xfrm>
        </p:spPr>
        <p:txBody>
          <a:bodyPr/>
          <a:lstStyle/>
          <a:p>
            <a:r>
              <a:rPr lang="en-US" dirty="0"/>
              <a:t>Naïve Bayes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522" y="960438"/>
            <a:ext cx="10086680" cy="5789154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/>
              </a:rPr>
              <a:t>Goal: estimate likelihoods </a:t>
            </a:r>
            <a:r>
              <a:rPr lang="en-US" sz="2400" dirty="0">
                <a:solidFill>
                  <a:srgbClr val="0066FF"/>
                </a:solidFill>
              </a:rPr>
              <a:t>P(document | class) </a:t>
            </a:r>
            <a:br>
              <a:rPr lang="en-US" sz="2400" dirty="0">
                <a:solidFill>
                  <a:srgbClr val="0066FF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and priors 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P(class)</a:t>
            </a:r>
          </a:p>
          <a:p>
            <a:r>
              <a:rPr lang="en-US" sz="2400" dirty="0"/>
              <a:t>Likelihood:</a:t>
            </a:r>
            <a:r>
              <a:rPr lang="en-US" sz="2400" b="1" i="1" dirty="0"/>
              <a:t> bag of words </a:t>
            </a:r>
            <a:r>
              <a:rPr lang="en-US" sz="2400" dirty="0"/>
              <a:t>representation</a:t>
            </a:r>
          </a:p>
          <a:p>
            <a:pPr lvl="1"/>
            <a:r>
              <a:rPr lang="en-US" dirty="0"/>
              <a:t>The document is a sequence of words </a:t>
            </a:r>
            <a:r>
              <a:rPr lang="en-US" dirty="0">
                <a:solidFill>
                  <a:srgbClr val="7030A0"/>
                </a:solidFill>
              </a:rPr>
              <a:t>(w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, …, </a:t>
            </a:r>
            <a:r>
              <a:rPr lang="en-US" dirty="0" err="1">
                <a:solidFill>
                  <a:srgbClr val="7030A0"/>
                </a:solidFill>
              </a:rPr>
              <a:t>w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>
                <a:solidFill>
                  <a:srgbClr val="7030A0"/>
                </a:solidFill>
              </a:rPr>
              <a:t>) </a:t>
            </a:r>
            <a:endParaRPr lang="en-US" dirty="0"/>
          </a:p>
          <a:p>
            <a:pPr lvl="1"/>
            <a:r>
              <a:rPr lang="en-US" dirty="0"/>
              <a:t>The order of the words in the document is not important</a:t>
            </a:r>
          </a:p>
          <a:p>
            <a:pPr lvl="1"/>
            <a:r>
              <a:rPr lang="en-US" dirty="0"/>
              <a:t>Each word is conditionally independent of the others given document class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Thus, the problem is reduced to estimating marginal likelihoods of individual words </a:t>
            </a:r>
            <a:r>
              <a:rPr lang="en-US" dirty="0">
                <a:solidFill>
                  <a:srgbClr val="0066FF"/>
                </a:solidFill>
              </a:rPr>
              <a:t>P(</a:t>
            </a:r>
            <a:r>
              <a:rPr lang="en-US" dirty="0" err="1">
                <a:solidFill>
                  <a:srgbClr val="0066FF"/>
                </a:solidFill>
              </a:rPr>
              <a:t>w</a:t>
            </a:r>
            <a:r>
              <a:rPr lang="en-US" baseline="-25000" dirty="0" err="1">
                <a:solidFill>
                  <a:srgbClr val="0066FF"/>
                </a:solidFill>
              </a:rPr>
              <a:t>i</a:t>
            </a:r>
            <a:r>
              <a:rPr lang="en-US" dirty="0">
                <a:solidFill>
                  <a:srgbClr val="0066FF"/>
                </a:solidFill>
              </a:rPr>
              <a:t> | class)</a:t>
            </a:r>
            <a:r>
              <a:rPr lang="en-US" dirty="0"/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60584"/>
              </p:ext>
            </p:extLst>
          </p:nvPr>
        </p:nvGraphicFramePr>
        <p:xfrm>
          <a:off x="1898152" y="3830967"/>
          <a:ext cx="7795846" cy="97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152" y="3830967"/>
                        <a:ext cx="7795846" cy="976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9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868362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>
                <a:cs typeface="Times New Roman"/>
              </a:rPr>
              <a:t>How do we obtain the values of these parameters?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 l="23456"/>
          <a:stretch>
            <a:fillRect/>
          </a:stretch>
        </p:blipFill>
        <p:spPr bwMode="auto">
          <a:xfrm>
            <a:off x="3767373" y="3352800"/>
            <a:ext cx="67148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1" y="3505200"/>
            <a:ext cx="1976823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spam:  0.33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¬spam:  0.67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5559" y="3048000"/>
            <a:ext cx="1761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P(word |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¬spam)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08812" y="3048000"/>
            <a:ext cx="164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P(word |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spam)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30270" y="30480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126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2294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Picture 6" descr="speech6"/>
          <p:cNvPicPr>
            <a:picLocks noChangeAspect="1" noChangeArrowheads="1"/>
          </p:cNvPicPr>
          <p:nvPr/>
        </p:nvPicPr>
        <p:blipFill>
          <a:blip r:embed="rId4" cstate="print">
            <a:lum contrast="50000"/>
          </a:blip>
          <a:srcRect/>
          <a:stretch>
            <a:fillRect/>
          </a:stretch>
        </p:blipFill>
        <p:spPr bwMode="auto">
          <a:xfrm>
            <a:off x="2819401" y="2330451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5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Bag of words illustration</a:t>
            </a:r>
          </a:p>
        </p:txBody>
      </p:sp>
      <p:pic>
        <p:nvPicPr>
          <p:cNvPr id="13319" name="Picture 4" descr="speech1"/>
          <p:cNvPicPr>
            <a:picLocks noChangeAspect="1" noChangeArrowheads="1"/>
          </p:cNvPicPr>
          <p:nvPr/>
        </p:nvPicPr>
        <p:blipFill>
          <a:blip r:embed="rId3" cstate="print">
            <a:lum contrast="50000"/>
          </a:blip>
          <a:srcRect/>
          <a:stretch>
            <a:fillRect/>
          </a:stretch>
        </p:blipFill>
        <p:spPr bwMode="auto">
          <a:xfrm>
            <a:off x="2286000" y="1752600"/>
            <a:ext cx="6832600" cy="26114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4179435" y="6226175"/>
            <a:ext cx="383630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400" dirty="0"/>
              <a:t>US Presidential Speeches Tag Cloud</a:t>
            </a:r>
            <a:br>
              <a:rPr lang="en-US" sz="1400" dirty="0"/>
            </a:br>
            <a:r>
              <a:rPr lang="en-US" sz="1400" b="1" dirty="0">
                <a:latin typeface="Courier New" pitchFamily="49" charset="0"/>
                <a:hlinkClick r:id="rId4"/>
              </a:rPr>
              <a:t>http://chir.ag/projects/preztags/</a:t>
            </a:r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13316" name="Picture 6" descr="speech6"/>
          <p:cNvPicPr>
            <a:picLocks noChangeAspect="1" noChangeArrowheads="1"/>
          </p:cNvPicPr>
          <p:nvPr/>
        </p:nvPicPr>
        <p:blipFill>
          <a:blip r:embed="rId5" cstate="print">
            <a:lum contrast="50000"/>
          </a:blip>
          <a:srcRect/>
          <a:stretch>
            <a:fillRect/>
          </a:stretch>
        </p:blipFill>
        <p:spPr bwMode="auto">
          <a:xfrm>
            <a:off x="2819401" y="2330451"/>
            <a:ext cx="6932613" cy="26447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7" descr="speech2"/>
          <p:cNvPicPr>
            <a:picLocks noChangeAspect="1" noChangeArrowheads="1"/>
          </p:cNvPicPr>
          <p:nvPr/>
        </p:nvPicPr>
        <p:blipFill>
          <a:blip r:embed="rId6" cstate="print">
            <a:lum contrast="50000"/>
          </a:blip>
          <a:srcRect/>
          <a:stretch>
            <a:fillRect/>
          </a:stretch>
        </p:blipFill>
        <p:spPr bwMode="auto">
          <a:xfrm>
            <a:off x="3352800" y="2917826"/>
            <a:ext cx="6858000" cy="2536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3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 and Bayesia</a:t>
            </a:r>
            <a:r>
              <a:rPr lang="en-US" dirty="0" smtClean="0"/>
              <a:t>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Bayesian Inference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Misdiagnosis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Bayesian “Decision”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“Naïve Bayesian” Assumption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Bag of Words 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/>
              <a:t>Bayesian Learning</a:t>
            </a:r>
          </a:p>
          <a:p>
            <a:pPr lvl="1"/>
            <a:r>
              <a:rPr lang="en-US" dirty="0" smtClean="0"/>
              <a:t>Maximum Likelihood estimation of parameters</a:t>
            </a:r>
          </a:p>
          <a:p>
            <a:pPr lvl="1"/>
            <a:r>
              <a:rPr lang="en-US" dirty="0" smtClean="0"/>
              <a:t>Laplace Smoothing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19" y="122238"/>
            <a:ext cx="8229600" cy="868362"/>
          </a:xfrm>
        </p:spPr>
        <p:txBody>
          <a:bodyPr/>
          <a:lstStyle/>
          <a:p>
            <a:r>
              <a:rPr lang="en-US" dirty="0" smtClean="0"/>
              <a:t>Bayesian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5059363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Model parameters: feature likelihoods </a:t>
            </a:r>
            <a:r>
              <a:rPr lang="en-US" sz="2400" dirty="0">
                <a:solidFill>
                  <a:srgbClr val="0066FF"/>
                </a:solidFill>
              </a:rPr>
              <a:t>P(word | class) </a:t>
            </a:r>
            <a:r>
              <a:rPr lang="en-US" sz="2400" dirty="0">
                <a:cs typeface="Times New Roman"/>
              </a:rPr>
              <a:t>and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cs typeface="Times New Roman"/>
              </a:rPr>
              <a:t>priors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 </a:t>
            </a:r>
            <a:r>
              <a:rPr lang="en-US" sz="2400" dirty="0">
                <a:solidFill>
                  <a:srgbClr val="0066FF"/>
                </a:solidFill>
              </a:rPr>
              <a:t>P(class) </a:t>
            </a:r>
          </a:p>
          <a:p>
            <a:pPr lvl="1"/>
            <a:r>
              <a:rPr lang="en-US" sz="2000" dirty="0">
                <a:cs typeface="Times New Roman"/>
              </a:rPr>
              <a:t>How do we obtain the values of these parameters?</a:t>
            </a:r>
          </a:p>
          <a:p>
            <a:pPr lvl="1"/>
            <a:r>
              <a:rPr lang="en-US" sz="2000" dirty="0">
                <a:cs typeface="Times New Roman"/>
              </a:rPr>
              <a:t>Need </a:t>
            </a:r>
            <a:r>
              <a:rPr lang="en-US" sz="2000" i="1" dirty="0">
                <a:cs typeface="Times New Roman"/>
              </a:rPr>
              <a:t>training set </a:t>
            </a:r>
            <a:r>
              <a:rPr lang="en-US" sz="2000" dirty="0">
                <a:cs typeface="Times New Roman"/>
              </a:rPr>
              <a:t>of labeled samples from both classes</a:t>
            </a:r>
          </a:p>
          <a:p>
            <a:pPr lvl="1"/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pPr lvl="1">
              <a:buNone/>
            </a:pPr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sz="1000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This is the </a:t>
            </a:r>
            <a:r>
              <a:rPr lang="en-US" i="1" dirty="0">
                <a:cs typeface="Times New Roman"/>
              </a:rPr>
              <a:t>maximum likelihood </a:t>
            </a:r>
            <a:r>
              <a:rPr lang="en-US" dirty="0">
                <a:cs typeface="Times New Roman"/>
              </a:rPr>
              <a:t>(ML) estimate, or estimate that maximizes the likelihood of the training data: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18129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43401" y="2876490"/>
            <a:ext cx="555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88652" y="333369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333369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91013" y="4770438"/>
          <a:ext cx="36639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4" imgW="1409400" imgH="444240" progId="Equation.3">
                  <p:embed/>
                </p:oleObj>
              </mc:Choice>
              <mc:Fallback>
                <p:oleObj name="Equation" r:id="rId4" imgW="1409400" imgH="444240" progId="Equation.3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770438"/>
                        <a:ext cx="3663950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307775" y="5924490"/>
            <a:ext cx="51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d</a:t>
            </a:r>
            <a:r>
              <a:rPr lang="en-US" sz="2000" dirty="0"/>
              <a:t>: index of training document, </a:t>
            </a:r>
            <a:r>
              <a:rPr lang="en-US" sz="2000" i="1" dirty="0" err="1"/>
              <a:t>i</a:t>
            </a:r>
            <a:r>
              <a:rPr lang="en-US" sz="2000" dirty="0"/>
              <a:t>: index of a word</a:t>
            </a:r>
          </a:p>
        </p:txBody>
      </p:sp>
    </p:spTree>
    <p:extLst>
      <p:ext uri="{BB962C8B-B14F-4D97-AF65-F5344CB8AC3E}">
        <p14:creationId xmlns:p14="http://schemas.microsoft.com/office/powerpoint/2010/main" val="25458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“bag of words model” has the following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training data are a set of documents,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each with its associated class label,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likelihood of the training data is the probability of its observations given its labels.  If we assume that each document is independent of the others (“episodic”), then we get: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  <a:blipFill rotWithShape="0">
                <a:blip r:embed="rId2"/>
                <a:stretch>
                  <a:fillRect l="-1043" t="-1905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“bag of words model” has the following parameters: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document is a sequence of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we assume that each word is conditionally independent given the class (the naïve Bayes a.k.a. bag-of-words assumption), then we get: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  <a:blipFill rotWithShape="0">
                <a:blip r:embed="rId2"/>
                <a:stretch>
                  <a:fillRect l="-928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5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product rule gives us two ways to factor </a:t>
            </a:r>
            <a:br>
              <a:rPr lang="en-US" sz="2400" dirty="0"/>
            </a:br>
            <a:r>
              <a:rPr lang="en-US" sz="2400" dirty="0"/>
              <a:t>a joint probability: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1400" dirty="0"/>
          </a:p>
          <a:p>
            <a:r>
              <a:rPr lang="en-US" sz="2400" dirty="0"/>
              <a:t>Therefore,</a:t>
            </a:r>
          </a:p>
          <a:p>
            <a:endParaRPr lang="en-US" sz="2400" dirty="0"/>
          </a:p>
          <a:p>
            <a:r>
              <a:rPr lang="en-US" sz="2400" dirty="0"/>
              <a:t>Why is this useful?</a:t>
            </a:r>
          </a:p>
          <a:p>
            <a:pPr lvl="1"/>
            <a:r>
              <a:rPr lang="en-US" sz="2000" dirty="0"/>
              <a:t>Can update our beliefs about A based on evidence B</a:t>
            </a:r>
            <a:r>
              <a:rPr lang="en-US" sz="2000" i="1" dirty="0"/>
              <a:t> </a:t>
            </a:r>
          </a:p>
          <a:p>
            <a:pPr lvl="2"/>
            <a:r>
              <a:rPr lang="en-US" sz="1600" dirty="0"/>
              <a:t>P(A) is the </a:t>
            </a:r>
            <a:r>
              <a:rPr lang="en-US" sz="1600" i="1" dirty="0"/>
              <a:t>prior</a:t>
            </a:r>
            <a:r>
              <a:rPr lang="en-US" sz="1600" dirty="0"/>
              <a:t> and P(A|B) is the </a:t>
            </a:r>
            <a:r>
              <a:rPr lang="en-US" sz="1600" i="1" dirty="0"/>
              <a:t>posterior</a:t>
            </a:r>
          </a:p>
          <a:p>
            <a:pPr lvl="1"/>
            <a:r>
              <a:rPr lang="en-US" sz="2000" dirty="0"/>
              <a:t>Key tool for probabilistic inference: can get </a:t>
            </a:r>
            <a:r>
              <a:rPr lang="en-US" sz="2000" i="1" dirty="0"/>
              <a:t>diagnostic probability </a:t>
            </a:r>
            <a:r>
              <a:rPr lang="en-US" sz="2000" dirty="0"/>
              <a:t>from </a:t>
            </a:r>
            <a:r>
              <a:rPr lang="en-US" sz="2000" i="1" dirty="0"/>
              <a:t>causal probability</a:t>
            </a:r>
            <a:r>
              <a:rPr lang="en-US" sz="2000" dirty="0"/>
              <a:t> </a:t>
            </a:r>
            <a:endParaRPr lang="en-US" sz="2000" dirty="0">
              <a:solidFill>
                <a:srgbClr val="0066FF"/>
              </a:solidFill>
            </a:endParaRPr>
          </a:p>
          <a:p>
            <a:pPr lvl="2"/>
            <a:r>
              <a:rPr lang="en-US" sz="1600" dirty="0"/>
              <a:t>E.g.,</a:t>
            </a:r>
            <a:r>
              <a:rPr lang="en-US" sz="1600" dirty="0">
                <a:solidFill>
                  <a:srgbClr val="0066FF"/>
                </a:solidFill>
              </a:rPr>
              <a:t> P(Cavity = true | Toothache = true) </a:t>
            </a:r>
            <a:r>
              <a:rPr lang="en-US" sz="1600" dirty="0"/>
              <a:t>from</a:t>
            </a:r>
            <a:r>
              <a:rPr lang="en-US" sz="1600" dirty="0">
                <a:solidFill>
                  <a:srgbClr val="0066FF"/>
                </a:solidFill>
              </a:rPr>
              <a:t> </a:t>
            </a:r>
            <a:br>
              <a:rPr lang="en-US" sz="1600" dirty="0">
                <a:solidFill>
                  <a:srgbClr val="0066FF"/>
                </a:solidFill>
              </a:rPr>
            </a:br>
            <a:r>
              <a:rPr lang="en-US" sz="1600" dirty="0">
                <a:solidFill>
                  <a:srgbClr val="0066FF"/>
                </a:solidFill>
              </a:rPr>
              <a:t>P(Toothache = true | Cavity = true)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2438400"/>
          <a:ext cx="6496050" cy="53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2450880" imgH="203040" progId="Equation.3">
                  <p:embed/>
                </p:oleObj>
              </mc:Choice>
              <mc:Fallback>
                <p:oleObj name="Equation" r:id="rId4" imgW="2450880" imgH="203040" progId="Equation.3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8400"/>
                        <a:ext cx="6496050" cy="5385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43364" y="3219450"/>
          <a:ext cx="3563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536480" imgH="419040" progId="Equation.3">
                  <p:embed/>
                </p:oleObj>
              </mc:Choice>
              <mc:Fallback>
                <p:oleObj name="Equation" r:id="rId6" imgW="1536480" imgH="419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4" y="3219450"/>
                        <a:ext cx="35639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15401" y="152401"/>
            <a:ext cx="11359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753221" y="1367136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Rev. Thomas </a:t>
            </a:r>
            <a:r>
              <a:rPr lang="en-US" sz="1200" dirty="0" err="1"/>
              <a:t>Bayes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(1702-1761)</a:t>
            </a:r>
          </a:p>
        </p:txBody>
      </p:sp>
    </p:spTree>
    <p:extLst>
      <p:ext uri="{BB962C8B-B14F-4D97-AF65-F5344CB8AC3E}">
        <p14:creationId xmlns:p14="http://schemas.microsoft.com/office/powerpoint/2010/main" val="29731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data likelihood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maximized if we choose:</a:t>
                </a:r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occurrences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word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documents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words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documents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documents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documents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9128"/>
                <a:ext cx="10515600" cy="5121928"/>
              </a:xfrm>
              <a:blipFill rotWithShape="0">
                <a:blip r:embed="rId2"/>
                <a:stretch>
                  <a:fillRect l="-1217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3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 that the sun will fail to rise tomorrow?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 times we have observed the sun to rise = 100,000,000</a:t>
                </a:r>
              </a:p>
              <a:p>
                <a:r>
                  <a:rPr lang="en-US" dirty="0" smtClean="0"/>
                  <a:t># times we have observed the sun not to rise = 0</a:t>
                </a:r>
              </a:p>
              <a:p>
                <a:r>
                  <a:rPr lang="en-US" dirty="0" smtClean="0"/>
                  <a:t>Estimated probability the sun will not rise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0+100,000,000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5" y="3517900"/>
            <a:ext cx="3340100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4618" y="4722829"/>
            <a:ext cx="143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Oops….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8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5996"/>
                <a:ext cx="10515600" cy="4630967"/>
              </a:xfrm>
            </p:spPr>
            <p:txBody>
              <a:bodyPr/>
              <a:lstStyle/>
              <a:p>
                <a:r>
                  <a:rPr lang="en-US" dirty="0" smtClean="0"/>
                  <a:t>The basic idea: add 1 “unobserved observation” to every possible event</a:t>
                </a:r>
              </a:p>
              <a:p>
                <a:r>
                  <a:rPr lang="en-US" dirty="0" smtClean="0"/>
                  <a:t># times the sun has risen or might have ever risen = 100,000,000+1 = 100,000,001</a:t>
                </a:r>
              </a:p>
              <a:p>
                <a:r>
                  <a:rPr lang="en-US" dirty="0" smtClean="0"/>
                  <a:t># times the sun has failed to rise or might have ever failed to rise = 0+1 = 1</a:t>
                </a:r>
              </a:p>
              <a:p>
                <a:r>
                  <a:rPr lang="en-US" dirty="0" smtClean="0"/>
                  <a:t>Estimated probability the sun will not rise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1+100,000,001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=0.0000000099999998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5996"/>
                <a:ext cx="10515600" cy="4630967"/>
              </a:xfrm>
              <a:blipFill rotWithShape="0">
                <a:blip r:embed="rId2"/>
                <a:stretch>
                  <a:fillRect l="-1043" t="-2240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868362"/>
          </a:xfrm>
        </p:spPr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915400" cy="4191000"/>
          </a:xfrm>
        </p:spPr>
        <p:txBody>
          <a:bodyPr/>
          <a:lstStyle/>
          <a:p>
            <a:r>
              <a:rPr lang="en-US" sz="2400" dirty="0">
                <a:cs typeface="Times New Roman"/>
              </a:rPr>
              <a:t>ML (Maximum Likelihood) parameter estimate:</a:t>
            </a:r>
            <a:endParaRPr lang="en-US" sz="2000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pPr lvl="1">
              <a:buNone/>
            </a:pPr>
            <a:endParaRPr lang="en-US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Laplacian Smoothing estimate</a:t>
            </a:r>
          </a:p>
          <a:p>
            <a:pPr lvl="1"/>
            <a:r>
              <a:rPr lang="en-US" sz="2000" dirty="0">
                <a:cs typeface="Times New Roman"/>
              </a:rPr>
              <a:t>How can you estimate the probability of a word you never saw in the training set?  (Hint: what happens if you give it probability 0, then it actually occurs in a test document?)</a:t>
            </a:r>
          </a:p>
          <a:p>
            <a:pPr lvl="1"/>
            <a:r>
              <a:rPr lang="en-US" sz="2000" b="1" dirty="0" err="1">
                <a:cs typeface="Times New Roman"/>
              </a:rPr>
              <a:t>Laplacian</a:t>
            </a:r>
            <a:r>
              <a:rPr lang="en-US" sz="2000" b="1" dirty="0">
                <a:cs typeface="Times New Roman"/>
              </a:rPr>
              <a:t> smoothing: </a:t>
            </a:r>
            <a:r>
              <a:rPr lang="en-US" sz="2000" dirty="0">
                <a:cs typeface="Times New Roman"/>
              </a:rPr>
              <a:t>pretend you have seen every vocabulary word one more time than you actually did</a:t>
            </a:r>
            <a:br>
              <a:rPr lang="en-US" sz="2000" dirty="0">
                <a:cs typeface="Times New Roman"/>
              </a:rPr>
            </a:br>
            <a:r>
              <a:rPr lang="en-US" sz="2000" dirty="0">
                <a:cs typeface="Times New Roman"/>
              </a:rPr>
              <a:t/>
            </a:r>
            <a:br>
              <a:rPr lang="en-US" sz="2000" dirty="0">
                <a:cs typeface="Times New Roman"/>
              </a:rPr>
            </a:br>
            <a:endParaRPr lang="en-US" sz="2000" dirty="0"/>
          </a:p>
          <a:p>
            <a:pPr lvl="1">
              <a:buNone/>
            </a:pPr>
            <a:endParaRPr lang="en-US" sz="1000" dirty="0"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87680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4572000"/>
            <a:ext cx="5924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 + 1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783853" y="5029200"/>
            <a:ext cx="4551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 + V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50452" y="5029200"/>
            <a:ext cx="6265148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91932" y="5581710"/>
            <a:ext cx="372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(V: total number of unique words)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905000" y="2057400"/>
            <a:ext cx="19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 P(word | class) =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343401" y="1752600"/>
            <a:ext cx="555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# of occurrences of this word in docs from this class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088652" y="2209800"/>
            <a:ext cx="5655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total # of words in docs from this class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2209800"/>
            <a:ext cx="5791200" cy="1911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/>
          <a:lstStyle/>
          <a:p>
            <a:r>
              <a:rPr lang="en-US" dirty="0"/>
              <a:t>Summary: Naïve Bayes for Document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0038"/>
            <a:ext cx="8229600" cy="5059363"/>
          </a:xfrm>
        </p:spPr>
        <p:txBody>
          <a:bodyPr/>
          <a:lstStyle/>
          <a:p>
            <a:r>
              <a:rPr lang="en-US" dirty="0"/>
              <a:t>Naïve Bayes model: assign the document to the class with the highest posterior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Model parameters:</a:t>
            </a:r>
          </a:p>
          <a:p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>
            <p:extLst/>
          </p:nvPr>
        </p:nvGraphicFramePr>
        <p:xfrm>
          <a:off x="3224214" y="2627314"/>
          <a:ext cx="54371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2832100" imgH="457200" progId="Equation.3">
                  <p:embed/>
                </p:oleObj>
              </mc:Choice>
              <mc:Fallback>
                <p:oleObj name="Equation" r:id="rId4" imgW="2832100" imgH="45720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4" y="2627314"/>
                        <a:ext cx="54371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5142131"/>
            <a:ext cx="137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class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2578" y="4191001"/>
            <a:ext cx="114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class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0" y="43801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4837331"/>
            <a:ext cx="16002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0978" y="4191001"/>
            <a:ext cx="114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Likelihood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class 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675532"/>
            <a:ext cx="4154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85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/>
      <p:bldP spid="9" grpId="0"/>
      <p:bldP spid="11" grpId="0" animBg="1"/>
      <p:bldP spid="1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7056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4524" y="0"/>
            <a:ext cx="9956276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Learning and Bayesian Inference </a:t>
            </a:r>
            <a:r>
              <a:rPr lang="en-US" dirty="0" err="1" smtClean="0"/>
              <a:t>irl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81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1570038"/>
            <a:ext cx="2438400" cy="3078162"/>
            <a:chOff x="228600" y="1417320"/>
            <a:chExt cx="2438400" cy="2849880"/>
          </a:xfrm>
        </p:grpSpPr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7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Training Samples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7485"/>
              <a:ext cx="2438400" cy="28197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934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2075692" y="838200"/>
            <a:ext cx="1467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24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114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324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7345362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7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6576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1981200" y="4800600"/>
            <a:ext cx="1589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Inference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1981201" y="6396038"/>
            <a:ext cx="1670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Test Sample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8382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067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05600" y="39624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60960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7391400" y="5029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22376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6388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Bayesian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4525963"/>
          </a:xfrm>
        </p:spPr>
        <p:txBody>
          <a:bodyPr/>
          <a:lstStyle/>
          <a:p>
            <a:r>
              <a:rPr lang="en-US" dirty="0"/>
              <a:t>Suppose the agent has to make decisions about the value of an unobserved </a:t>
            </a:r>
            <a:r>
              <a:rPr lang="en-US" i="1" dirty="0"/>
              <a:t>query variable </a:t>
            </a:r>
            <a:r>
              <a:rPr lang="en-US" dirty="0" smtClean="0">
                <a:solidFill>
                  <a:srgbClr val="0066FF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/>
              <a:t>based on the values of an observed </a:t>
            </a:r>
            <a:r>
              <a:rPr lang="en-US" i="1" dirty="0"/>
              <a:t>evidence variable</a:t>
            </a:r>
            <a:r>
              <a:rPr lang="en-US" dirty="0"/>
              <a:t> </a:t>
            </a:r>
            <a:r>
              <a:rPr lang="en-US" dirty="0" smtClean="0">
                <a:solidFill>
                  <a:srgbClr val="0066FF"/>
                </a:solidFill>
              </a:rPr>
              <a:t>X </a:t>
            </a:r>
            <a:endParaRPr lang="en-US" dirty="0"/>
          </a:p>
          <a:p>
            <a:r>
              <a:rPr lang="en-US" b="1" dirty="0"/>
              <a:t>Inference problem: </a:t>
            </a:r>
            <a:r>
              <a:rPr lang="en-US" dirty="0"/>
              <a:t>given some observation </a:t>
            </a:r>
            <a:r>
              <a:rPr lang="en-US" dirty="0" smtClean="0">
                <a:solidFill>
                  <a:srgbClr val="0066FF"/>
                </a:solidFill>
              </a:rPr>
              <a:t>X </a:t>
            </a:r>
            <a:r>
              <a:rPr lang="en-US" dirty="0">
                <a:solidFill>
                  <a:srgbClr val="0066FF"/>
                </a:solidFill>
              </a:rPr>
              <a:t>=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/>
              <a:t>what is </a:t>
            </a:r>
            <a:r>
              <a:rPr lang="en-US" dirty="0" smtClean="0">
                <a:solidFill>
                  <a:srgbClr val="0066FF"/>
                </a:solidFill>
              </a:rPr>
              <a:t>P(C </a:t>
            </a:r>
            <a:r>
              <a:rPr lang="en-US" dirty="0">
                <a:solidFill>
                  <a:srgbClr val="0066FF"/>
                </a:solidFill>
              </a:rPr>
              <a:t>| </a:t>
            </a:r>
            <a:r>
              <a:rPr lang="en-US" dirty="0" smtClean="0">
                <a:solidFill>
                  <a:srgbClr val="0066FF"/>
                </a:solidFill>
              </a:rPr>
              <a:t>X=x)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/>
              <a:t>Learning problem: </a:t>
            </a:r>
            <a:r>
              <a:rPr lang="en-US" dirty="0"/>
              <a:t>estimate the parameters of the probabilistic model </a:t>
            </a:r>
            <a:r>
              <a:rPr lang="en-US" dirty="0" smtClean="0">
                <a:solidFill>
                  <a:srgbClr val="0066FF"/>
                </a:solidFill>
              </a:rPr>
              <a:t>P(c </a:t>
            </a:r>
            <a:r>
              <a:rPr lang="en-US" dirty="0">
                <a:solidFill>
                  <a:srgbClr val="0066FF"/>
                </a:solidFill>
              </a:rPr>
              <a:t>| </a:t>
            </a:r>
            <a:r>
              <a:rPr lang="en-US" dirty="0" smtClean="0">
                <a:solidFill>
                  <a:srgbClr val="0066FF"/>
                </a:solidFill>
              </a:rPr>
              <a:t>x) </a:t>
            </a:r>
            <a:r>
              <a:rPr lang="en-US" dirty="0"/>
              <a:t>given a </a:t>
            </a:r>
            <a:r>
              <a:rPr lang="en-US" i="1" dirty="0"/>
              <a:t>training sample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{(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solidFill>
                  <a:srgbClr val="0066FF"/>
                </a:solidFill>
              </a:rPr>
              <a:t>,c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), …, (</a:t>
            </a:r>
            <a:r>
              <a:rPr lang="en-US" dirty="0" err="1" smtClean="0">
                <a:solidFill>
                  <a:srgbClr val="0066FF"/>
                </a:solidFill>
              </a:rPr>
              <a:t>x</a:t>
            </a:r>
            <a:r>
              <a:rPr lang="en-US" baseline="-25000" dirty="0" err="1" smtClean="0">
                <a:solidFill>
                  <a:srgbClr val="0066FF"/>
                </a:solidFill>
              </a:rPr>
              <a:t>n</a:t>
            </a:r>
            <a:r>
              <a:rPr lang="en-US" dirty="0" err="1" smtClean="0">
                <a:solidFill>
                  <a:srgbClr val="0066FF"/>
                </a:solidFill>
              </a:rPr>
              <a:t>,c</a:t>
            </a:r>
            <a:r>
              <a:rPr lang="en-US" baseline="-25000" dirty="0" err="1" smtClean="0">
                <a:solidFill>
                  <a:srgbClr val="0066FF"/>
                </a:solidFill>
              </a:rPr>
              <a:t>n</a:t>
            </a:r>
            <a:r>
              <a:rPr lang="en-US" dirty="0">
                <a:solidFill>
                  <a:srgbClr val="0066FF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108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Dan &amp; Dana are 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</a:r>
          </a:p>
        </p:txBody>
      </p:sp>
    </p:spTree>
    <p:extLst>
      <p:ext uri="{BB962C8B-B14F-4D97-AF65-F5344CB8AC3E}">
        <p14:creationId xmlns:p14="http://schemas.microsoft.com/office/powerpoint/2010/main" val="2264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 Rule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86868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Dan &amp; Dana </a:t>
            </a:r>
            <a:r>
              <a:rPr lang="en-US" sz="2400" dirty="0" smtClean="0"/>
              <a:t>are</a:t>
            </a:r>
            <a:r>
              <a:rPr lang="en-US" sz="2400" dirty="0" smtClean="0"/>
              <a:t> </a:t>
            </a:r>
            <a:r>
              <a:rPr lang="en-US" sz="2400" dirty="0"/>
              <a:t>getting married tomorrow, at an outdoor ceremony in the desert. In recent years, it has rained only 5 days each year (5/365 = 0.014). Unfortunately, the weatherman has predicted rain for tomorrow. When it actually rains, the weatherman correctly forecasts rain 90% of the time. When it doesn't rain, he incorrectly forecasts rain 10% of the time. What is the probability that it will rain on their wedding?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711451" y="3821114"/>
          <a:ext cx="505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821114"/>
                        <a:ext cx="505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62276" y="5715000"/>
          <a:ext cx="6334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6" imgW="3263760" imgH="431640" progId="Equation.3">
                  <p:embed/>
                </p:oleObj>
              </mc:Choice>
              <mc:Fallback>
                <p:oleObj name="Equation" r:id="rId6" imgW="326376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6" y="5715000"/>
                        <a:ext cx="6334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38500" y="4711700"/>
          <a:ext cx="6483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8" imgW="3340100" imgH="431800" progId="Equation.3">
                  <p:embed/>
                </p:oleObj>
              </mc:Choice>
              <mc:Fallback>
                <p:oleObj name="Equation" r:id="rId8" imgW="3340100" imgH="431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711700"/>
                        <a:ext cx="6483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Inference and Bayesia</a:t>
            </a:r>
            <a:r>
              <a:rPr lang="en-US" dirty="0" smtClean="0"/>
              <a:t>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Bayes Rule</a:t>
            </a:r>
          </a:p>
          <a:p>
            <a:r>
              <a:rPr lang="en-US" dirty="0" smtClean="0"/>
              <a:t>Bayesian Inference</a:t>
            </a:r>
            <a:endParaRPr lang="en-US" dirty="0"/>
          </a:p>
          <a:p>
            <a:pPr lvl="1"/>
            <a:r>
              <a:rPr lang="en-US" dirty="0" smtClean="0"/>
              <a:t>Misdiagnosis</a:t>
            </a:r>
          </a:p>
          <a:p>
            <a:pPr lvl="1"/>
            <a:r>
              <a:rPr lang="en-US" dirty="0" smtClean="0"/>
              <a:t>The Bayesian “Decision”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“Naïve Bayesian” Assumption</a:t>
            </a:r>
          </a:p>
          <a:p>
            <a:pPr lvl="1"/>
            <a:r>
              <a:rPr lang="en-US" dirty="0"/>
              <a:t>Bag of Words (</a:t>
            </a:r>
            <a:r>
              <a:rPr lang="en-US" dirty="0" err="1"/>
              <a:t>BoW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Bayesian Learning</a:t>
            </a:r>
          </a:p>
          <a:p>
            <a:pPr lvl="1"/>
            <a:r>
              <a:rPr lang="en-US" dirty="0" smtClean="0"/>
              <a:t>Maximum Likelihood estimation of parameters</a:t>
            </a:r>
          </a:p>
          <a:p>
            <a:pPr lvl="1"/>
            <a:r>
              <a:rPr lang="en-US" dirty="0" smtClean="0"/>
              <a:t>Maximum A Posteriori estimation of parameters</a:t>
            </a:r>
          </a:p>
          <a:p>
            <a:pPr lvl="1"/>
            <a:r>
              <a:rPr lang="en-US" dirty="0" smtClean="0"/>
              <a:t>Laplace Smoothing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The Misdiagnosis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762001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1% of women at age forty who participate in routine screening have breast cancer.  80% of women with breast cancer will get positive </a:t>
            </a:r>
            <a:r>
              <a:rPr lang="en-US" sz="2400" dirty="0" err="1"/>
              <a:t>mammographies</a:t>
            </a:r>
            <a:r>
              <a:rPr lang="en-US" sz="2400" dirty="0"/>
              <a:t>. 9.6% of women without breast cancer will also get positive </a:t>
            </a:r>
            <a:r>
              <a:rPr lang="en-US" sz="2400" dirty="0" err="1"/>
              <a:t>mammographies</a:t>
            </a:r>
            <a:r>
              <a:rPr lang="en-US" sz="2400" dirty="0"/>
              <a:t>.  A woman in this age group had a positive mammography in a routine screening.  What is the probability that she actually has breast cancer?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/>
          </p:nvPr>
        </p:nvGraphicFramePr>
        <p:xfrm>
          <a:off x="2544764" y="3883025"/>
          <a:ext cx="53863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4" imgW="3187700" imgH="431800" progId="Equation.3">
                  <p:embed/>
                </p:oleObj>
              </mc:Choice>
              <mc:Fallback>
                <p:oleObj name="Equation" r:id="rId4" imgW="3187700" imgH="431800" progId="Equation.3">
                  <p:embed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4" y="3883025"/>
                        <a:ext cx="5386387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5638800"/>
          <a:ext cx="5410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6" imgW="3200400" imgH="431640" progId="Equation.3">
                  <p:embed/>
                </p:oleObj>
              </mc:Choice>
              <mc:Fallback>
                <p:oleObj name="Equation" r:id="rId6" imgW="3200400" imgH="431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54102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11513" y="4746626"/>
          <a:ext cx="69977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8" imgW="4140200" imgH="431800" progId="Equation.3">
                  <p:embed/>
                </p:oleObj>
              </mc:Choice>
              <mc:Fallback>
                <p:oleObj name="Equation" r:id="rId8" imgW="4140200" imgH="431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4746626"/>
                        <a:ext cx="69977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hlinkClick r:id="rId10"/>
          </p:cNvPr>
          <p:cNvSpPr txBox="1">
            <a:spLocks/>
          </p:cNvSpPr>
          <p:nvPr/>
        </p:nvSpPr>
        <p:spPr bwMode="auto">
          <a:xfrm>
            <a:off x="2133600" y="63246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hlinkClick r:id="rId10"/>
              </a:rPr>
              <a:t>https://www.youtube.com/watch?v=BcvLAw-JRss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262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4" y="152400"/>
            <a:ext cx="8229600" cy="792162"/>
          </a:xfrm>
        </p:spPr>
        <p:txBody>
          <a:bodyPr/>
          <a:lstStyle/>
          <a:p>
            <a:r>
              <a:rPr lang="en-US" dirty="0" smtClean="0"/>
              <a:t>The Bayesian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51" y="972221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agent </a:t>
            </a:r>
            <a:r>
              <a:rPr lang="en-US" dirty="0" smtClean="0"/>
              <a:t>is given some observations, </a:t>
            </a:r>
            <a:r>
              <a:rPr lang="en-US" dirty="0">
                <a:solidFill>
                  <a:srgbClr val="0066FF"/>
                </a:solidFill>
              </a:rPr>
              <a:t>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agent </a:t>
            </a:r>
            <a:r>
              <a:rPr lang="en-US" dirty="0" smtClean="0"/>
              <a:t>has </a:t>
            </a:r>
            <a:r>
              <a:rPr lang="en-US" dirty="0"/>
              <a:t>to make a decision about the value of an unobserved </a:t>
            </a:r>
            <a:r>
              <a:rPr lang="en-US" dirty="0" smtClean="0"/>
              <a:t>variable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066FF"/>
                </a:solidFill>
              </a:rPr>
              <a:t>C</a:t>
            </a:r>
            <a:r>
              <a:rPr lang="en-US" dirty="0" smtClean="0"/>
              <a:t>.  C is called the “query variable” or the “class variable” or the “category.”</a:t>
            </a:r>
            <a:endParaRPr lang="en-US" dirty="0"/>
          </a:p>
          <a:p>
            <a:pPr lvl="1"/>
            <a:r>
              <a:rPr lang="en-US" dirty="0"/>
              <a:t>Partially observable, stochastic, episodic environment</a:t>
            </a:r>
          </a:p>
          <a:p>
            <a:pPr lvl="1"/>
            <a:r>
              <a:rPr lang="en-US" dirty="0"/>
              <a:t>Examples: </a:t>
            </a:r>
            <a:r>
              <a:rPr lang="en-US" dirty="0" smtClean="0">
                <a:solidFill>
                  <a:srgbClr val="7030A0"/>
                </a:solidFill>
              </a:rPr>
              <a:t>C </a:t>
            </a:r>
            <a:r>
              <a:rPr lang="en-US" dirty="0">
                <a:solidFill>
                  <a:srgbClr val="7030A0"/>
                </a:solidFill>
              </a:rPr>
              <a:t>= {spam, not spam}, </a:t>
            </a:r>
            <a:r>
              <a:rPr lang="en-US" dirty="0" smtClean="0">
                <a:solidFill>
                  <a:srgbClr val="7030A0"/>
                </a:solidFill>
              </a:rPr>
              <a:t>x </a:t>
            </a:r>
            <a:r>
              <a:rPr lang="en-US" dirty="0">
                <a:solidFill>
                  <a:srgbClr val="7030A0"/>
                </a:solidFill>
              </a:rPr>
              <a:t>= email message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C </a:t>
            </a:r>
            <a:r>
              <a:rPr lang="en-US" dirty="0">
                <a:solidFill>
                  <a:srgbClr val="7030A0"/>
                </a:solidFill>
              </a:rPr>
              <a:t>= {zebra, giraffe, hippo}, </a:t>
            </a:r>
            <a:r>
              <a:rPr lang="en-US" dirty="0" smtClean="0">
                <a:solidFill>
                  <a:srgbClr val="7030A0"/>
                </a:solidFill>
              </a:rPr>
              <a:t>x </a:t>
            </a:r>
            <a:r>
              <a:rPr lang="en-US" dirty="0">
                <a:solidFill>
                  <a:srgbClr val="7030A0"/>
                </a:solidFill>
              </a:rPr>
              <a:t>= image features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3962400"/>
            <a:ext cx="2589213" cy="188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588" y="5715000"/>
            <a:ext cx="2589213" cy="95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Picture 6" descr="http://www.howdoeslooklike.com/wp-content/uploads/2012/08/giraffe_tgr-ns016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73650"/>
            <a:ext cx="2011182" cy="1436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0" name="Picture 2" descr="http://alumnus.caltech.edu/~kantner/zebras/pictures/zebra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86201"/>
            <a:ext cx="2078164" cy="138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http://i.dailymail.co.uk/i/pix/2008/12/17/article-0-02D28178000005DC-743_468x3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57801"/>
            <a:ext cx="1981200" cy="142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2" y="152400"/>
            <a:ext cx="8229600" cy="792162"/>
          </a:xfrm>
        </p:spPr>
        <p:txBody>
          <a:bodyPr/>
          <a:lstStyle/>
          <a:p>
            <a:r>
              <a:rPr lang="en-US" dirty="0" smtClean="0"/>
              <a:t>The Bayesian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29383"/>
            <a:ext cx="8763000" cy="5451248"/>
          </a:xfrm>
        </p:spPr>
        <p:txBody>
          <a:bodyPr>
            <a:normAutofit/>
          </a:bodyPr>
          <a:lstStyle/>
          <a:p>
            <a:r>
              <a:rPr lang="en-US" dirty="0" smtClean="0"/>
              <a:t>The query variable, C, is a random variable.  Assume its </a:t>
            </a:r>
            <a:r>
              <a:rPr lang="en-US" dirty="0" err="1" smtClean="0"/>
              <a:t>pmf</a:t>
            </a:r>
            <a:r>
              <a:rPr lang="en-US" dirty="0" smtClean="0"/>
              <a:t>, P(C=c) is known.</a:t>
            </a:r>
          </a:p>
          <a:p>
            <a:r>
              <a:rPr lang="en-US" dirty="0" smtClean="0"/>
              <a:t>Furthermore, the true value of C has already been determined --- we just don’t know what it is!</a:t>
            </a:r>
          </a:p>
          <a:p>
            <a:r>
              <a:rPr lang="en-US" dirty="0" smtClean="0"/>
              <a:t>The agent must ACT by saying “I believe that C=a”.</a:t>
            </a:r>
          </a:p>
          <a:p>
            <a:r>
              <a:rPr lang="en-US" dirty="0"/>
              <a:t>The agent has a </a:t>
            </a:r>
            <a:r>
              <a:rPr lang="en-US" b="1" dirty="0"/>
              <a:t>loss </a:t>
            </a:r>
            <a:r>
              <a:rPr lang="en-US" b="1" dirty="0" smtClean="0"/>
              <a:t>function</a:t>
            </a:r>
            <a:r>
              <a:rPr lang="en-US" dirty="0" smtClean="0"/>
              <a:t> L(</a:t>
            </a:r>
            <a:r>
              <a:rPr lang="en-US" dirty="0" err="1" smtClean="0"/>
              <a:t>c,a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c,a</a:t>
            </a:r>
            <a:r>
              <a:rPr lang="en-US" dirty="0" smtClean="0"/>
              <a:t>) is the loss if the true value is C=c, but the agent says “a”</a:t>
            </a:r>
            <a:endParaRPr lang="en-US" dirty="0" smtClean="0"/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c,a</a:t>
            </a:r>
            <a:r>
              <a:rPr lang="en-US" dirty="0" smtClean="0"/>
              <a:t>)=0 if c=a</a:t>
            </a:r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c,a</a:t>
            </a:r>
            <a:r>
              <a:rPr lang="en-US" dirty="0" smtClean="0"/>
              <a:t>)=1 if </a:t>
            </a:r>
            <a:r>
              <a:rPr lang="en-US" dirty="0" err="1" smtClean="0"/>
              <a:t>c≠a</a:t>
            </a:r>
            <a:endParaRPr lang="en-US" dirty="0" smtClean="0"/>
          </a:p>
          <a:p>
            <a:r>
              <a:rPr lang="en-US" dirty="0" smtClean="0"/>
              <a:t>L(</a:t>
            </a:r>
            <a:r>
              <a:rPr lang="en-US" dirty="0" err="1" smtClean="0"/>
              <a:t>C,a</a:t>
            </a:r>
            <a:r>
              <a:rPr lang="en-US" dirty="0" smtClean="0"/>
              <a:t>) is a binary random variable</a:t>
            </a:r>
          </a:p>
          <a:p>
            <a:pPr lvl="1"/>
            <a:r>
              <a:rPr lang="en-US" dirty="0" smtClean="0"/>
              <a:t>P(L(</a:t>
            </a:r>
            <a:r>
              <a:rPr lang="en-US" dirty="0" err="1" smtClean="0"/>
              <a:t>C,a</a:t>
            </a:r>
            <a:r>
              <a:rPr lang="en-US" dirty="0" smtClean="0"/>
              <a:t>)=0) = P(C=a)</a:t>
            </a:r>
          </a:p>
          <a:p>
            <a:pPr lvl="1"/>
            <a:r>
              <a:rPr lang="en-US" dirty="0" smtClean="0"/>
              <a:t>P(L(</a:t>
            </a:r>
            <a:r>
              <a:rPr lang="en-US" dirty="0" err="1" smtClean="0"/>
              <a:t>C,a</a:t>
            </a:r>
            <a:r>
              <a:rPr lang="en-US" dirty="0" smtClean="0"/>
              <a:t>)=1) </a:t>
            </a:r>
            <a:r>
              <a:rPr lang="en-US" dirty="0"/>
              <a:t>= </a:t>
            </a:r>
            <a:r>
              <a:rPr lang="en-US" dirty="0" smtClean="0"/>
              <a:t>P(</a:t>
            </a:r>
            <a:r>
              <a:rPr lang="en-US" dirty="0" err="1" smtClean="0"/>
              <a:t>C≠a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1667</Words>
  <Application>Microsoft Office PowerPoint</Application>
  <PresentationFormat>Widescreen</PresentationFormat>
  <Paragraphs>319</Paragraphs>
  <Slides>36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Mathematica1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Equation</vt:lpstr>
      <vt:lpstr>CS440/ECE448 Lecture 14: Bayesian Inference and Bayesian Learning</vt:lpstr>
      <vt:lpstr>Bayesian Inference and Bayesian Learning</vt:lpstr>
      <vt:lpstr>Bayes Rule</vt:lpstr>
      <vt:lpstr>Bayes Rule example</vt:lpstr>
      <vt:lpstr>Bayes Rule example</vt:lpstr>
      <vt:lpstr>Bayesian Inference and Bayesian Learning</vt:lpstr>
      <vt:lpstr>The Misdiagnosis Problem</vt:lpstr>
      <vt:lpstr>The Bayesian Decision</vt:lpstr>
      <vt:lpstr>The Bayesian Decision</vt:lpstr>
      <vt:lpstr>The Bayesian Decision</vt:lpstr>
      <vt:lpstr>PowerPoint Presentation</vt:lpstr>
      <vt:lpstr>MAP decision</vt:lpstr>
      <vt:lpstr>The Bayesian Terms</vt:lpstr>
      <vt:lpstr>Bayesian Inference and Bayesian Learning</vt:lpstr>
      <vt:lpstr>Naïve Bayes model</vt:lpstr>
      <vt:lpstr>Naïve Bayes model</vt:lpstr>
      <vt:lpstr>Naïve Bayes model</vt:lpstr>
      <vt:lpstr>Case study: Text document classification</vt:lpstr>
      <vt:lpstr>Case study: Text document classification</vt:lpstr>
      <vt:lpstr>Naïve Bayes Representation</vt:lpstr>
      <vt:lpstr>Naïve Bayes Representation</vt:lpstr>
      <vt:lpstr>Parameter estimation</vt:lpstr>
      <vt:lpstr>Bag of words illustration</vt:lpstr>
      <vt:lpstr>Bag of words illustration</vt:lpstr>
      <vt:lpstr>Bag of words illustration</vt:lpstr>
      <vt:lpstr>Bayesian Inference and Bayesian Learning</vt:lpstr>
      <vt:lpstr>Bayesian Learning</vt:lpstr>
      <vt:lpstr>Bayesian Learning</vt:lpstr>
      <vt:lpstr>Bayesian Learning</vt:lpstr>
      <vt:lpstr>Bayesian Learning</vt:lpstr>
      <vt:lpstr>What is the probability that the sun will fail to rise tomorrow?</vt:lpstr>
      <vt:lpstr>Laplace Smoothing</vt:lpstr>
      <vt:lpstr>Parameter estimation</vt:lpstr>
      <vt:lpstr>Summary: Naïve Bayes for Document Classification</vt:lpstr>
      <vt:lpstr>Bayesian Learning and Bayesian Inference irl:</vt:lpstr>
      <vt:lpstr>Review: Bayesian decision making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Mark Hasegawa-Johnson</cp:lastModifiedBy>
  <cp:revision>30</cp:revision>
  <cp:lastPrinted>2017-11-04T20:52:38Z</cp:lastPrinted>
  <dcterms:created xsi:type="dcterms:W3CDTF">2017-10-23T18:30:07Z</dcterms:created>
  <dcterms:modified xsi:type="dcterms:W3CDTF">2018-03-08T02:01:20Z</dcterms:modified>
</cp:coreProperties>
</file>