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58" r:id="rId3"/>
    <p:sldId id="296" r:id="rId4"/>
    <p:sldId id="297" r:id="rId5"/>
    <p:sldId id="298" r:id="rId6"/>
    <p:sldId id="299" r:id="rId7"/>
    <p:sldId id="300" r:id="rId8"/>
    <p:sldId id="301" r:id="rId9"/>
    <p:sldId id="309" r:id="rId10"/>
    <p:sldId id="302" r:id="rId11"/>
    <p:sldId id="310" r:id="rId12"/>
    <p:sldId id="307" r:id="rId13"/>
    <p:sldId id="308" r:id="rId14"/>
    <p:sldId id="311" r:id="rId15"/>
    <p:sldId id="312" r:id="rId16"/>
    <p:sldId id="313" r:id="rId17"/>
    <p:sldId id="314" r:id="rId18"/>
    <p:sldId id="315" r:id="rId19"/>
    <p:sldId id="316" r:id="rId20"/>
    <p:sldId id="317" r:id="rId21"/>
    <p:sldId id="318" r:id="rId22"/>
    <p:sldId id="324" r:id="rId23"/>
    <p:sldId id="319" r:id="rId24"/>
    <p:sldId id="320" r:id="rId25"/>
    <p:sldId id="321" r:id="rId26"/>
    <p:sldId id="322" r:id="rId27"/>
    <p:sldId id="323" r:id="rId28"/>
    <p:sldId id="325" r:id="rId29"/>
    <p:sldId id="326" r:id="rId30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42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8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3A38A699-56E5-40FA-B32B-50BA6BD334D0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C445462B-E077-45AE-8546-149D13F1D5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336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2DD0F1F-090C-4750-A6D8-8D3576AB02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96B5DED9-45CD-4084-888B-5F6C6DEC01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545415E-2DBF-472E-BF75-D1B6F9C18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BD67-10A8-4945-940A-075EB539D32F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D585109-C6BE-420A-8D67-A101DA5F5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9B8D746-9115-4669-A3CB-2BB75A7EF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0D538-CD8E-4AE3-AC34-D5693A2B0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181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16727AB-248B-4EA1-9C1A-76FA391E8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A88D97D4-A4DC-40E2-BDC3-27A31C7222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ECF4441-7C51-46C8-82C8-A0D2C3AFB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BD67-10A8-4945-940A-075EB539D32F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C55D440-C6BA-4E44-BCDE-D6E87C1C9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F5EEB54-E605-4E8A-94C2-6D6A48F40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0D538-CD8E-4AE3-AC34-D5693A2B0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185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E479DBAB-C0D1-4C8F-85FF-3D662FE1D8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BAE0A133-162C-43D3-91C4-7EA0371A43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8931944-4E90-44C4-B12F-D003E32ED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BD67-10A8-4945-940A-075EB539D32F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07AA0B3-2BA4-4BF1-8F8D-06B342132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E9E33F7-A7CE-4431-8BCF-A561737F5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0D538-CD8E-4AE3-AC34-D5693A2B0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525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83654FB-C90A-46E6-826F-B79D895A1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231E5B0-6DAC-4057-9A4F-17FADD2E86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AA956AF-E10D-425A-8716-A1CEFFAC1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BD67-10A8-4945-940A-075EB539D32F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3FDF4AF-FED8-4CCC-A8D8-94CEEF979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11EAF49-029D-4DB8-9FFE-EE5CCFB48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0D538-CD8E-4AE3-AC34-D5693A2B0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972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2B14792-B21A-4530-B8C8-5DFEA6B29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6CDC5736-5A74-46E6-B934-CE02BED57D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410B7D8-9712-4B96-B3EC-B5D83CD09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BD67-10A8-4945-940A-075EB539D32F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866AED3-7C8D-47FD-9C1B-9CD9F6B16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B2371C8-111D-4872-A891-186B6AA35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0D538-CD8E-4AE3-AC34-D5693A2B0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928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1C093C3-7056-44EE-908D-54CCF6068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7BB1474-F3E7-4285-84BD-0549C97E28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E6C1996C-1F64-4E2B-A383-CDDC374B28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438E118-4326-4741-8AF9-8F8DB6E8E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BD67-10A8-4945-940A-075EB539D32F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E8A5E6C-4021-47A0-A5F5-FEC133925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D81DF565-7678-4BEC-B41B-952993FF7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0D538-CD8E-4AE3-AC34-D5693A2B0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772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2C32646-8E2A-4CE2-8C86-CCA829BE6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52ACD6F7-2288-4C8E-951F-9D63DA5687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0926A4DF-43C0-42A2-87B0-9E8DAE06A8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567DF4BD-5ECF-4DAB-9BAE-AB8EAB2F10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5859C860-E1A6-4F4D-807C-54DF414B03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0C3603E0-F82B-4446-9159-A1E9BBF5C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BD67-10A8-4945-940A-075EB539D32F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EC03ABC8-2E78-46F8-934F-04E610C2D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FDFB447E-5ED5-491F-A4DE-CFCB9EE15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0D538-CD8E-4AE3-AC34-D5693A2B0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657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EABFF99-55CF-4B81-B954-BFF3F96F0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C26576DF-37F7-4D1A-9351-6C348ED1B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BD67-10A8-4945-940A-075EB539D32F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A510E6F3-3C24-40AC-8064-6F4CB6919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045F56D3-62B4-4782-9A99-C98C9AC89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0D538-CD8E-4AE3-AC34-D5693A2B0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294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8E66EA9B-A0A7-448F-898D-4C061B221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BD67-10A8-4945-940A-075EB539D32F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E997E035-3510-4754-B2E7-A70F74BA4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BA444FBD-7DF8-42DD-9DF7-403CFE5C9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0D538-CD8E-4AE3-AC34-D5693A2B0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485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21B83D8-40F8-4A53-8CC9-6B6FD3D28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0E4FF6F-5977-4009-BFBC-E0C8E7B909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3CA0B965-EC7B-48F7-93C8-D1F2F1F14D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08D810FA-446B-448F-A841-7646A634A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BD67-10A8-4945-940A-075EB539D32F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C875CB38-EBE9-41B0-A2B5-234251805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D7138511-7B49-4AFE-8A8A-BC0778206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0D538-CD8E-4AE3-AC34-D5693A2B0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705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4EB7D7E-3C92-4C0E-8E24-333146319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863C84C0-A0E2-4E29-96DA-8E942B4412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5E008549-5EBC-491B-B54B-84472C5B62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28D6CBE9-FE08-435F-BDAC-38D50EE0F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BD67-10A8-4945-940A-075EB539D32F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A5A5D12-4669-4C6E-8196-4C931380A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8A0137E-2468-4BB2-A7F5-219B9EC13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0D538-CD8E-4AE3-AC34-D5693A2B0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599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8C5280A5-BE05-4935-8477-19AC0F7A5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5685A7E-81BD-48B7-8BBD-6E15A4390C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403FB71-3BFF-4258-A80A-9D13E64166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11BD67-10A8-4945-940A-075EB539D32F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88B937D-DAF9-4007-A282-0154EFEC2E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4CA0855-6D3D-41CD-BCB9-BD510EAB2B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20D538-CD8E-4AE3-AC34-D5693A2B0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377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1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Dice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27472EE-1D49-49D1-93C4-78DFA0E425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8850"/>
            <a:ext cx="9144000" cy="1847080"/>
          </a:xfrm>
        </p:spPr>
        <p:txBody>
          <a:bodyPr/>
          <a:lstStyle/>
          <a:p>
            <a:r>
              <a:rPr lang="en-US" dirty="0"/>
              <a:t>CS440/ECE448 Lecture </a:t>
            </a:r>
            <a:r>
              <a:rPr lang="en-US" dirty="0" smtClean="0"/>
              <a:t>13: Random Variables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5EB8BFA0-E61B-4A45-B080-D437D61BD2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419" y="1848653"/>
            <a:ext cx="3764437" cy="432634"/>
          </a:xfrm>
        </p:spPr>
        <p:txBody>
          <a:bodyPr>
            <a:normAutofit/>
          </a:bodyPr>
          <a:lstStyle/>
          <a:p>
            <a:pPr algn="l"/>
            <a:r>
              <a:rPr lang="en-US" sz="2000" dirty="0" smtClean="0"/>
              <a:t>Mark </a:t>
            </a:r>
            <a:r>
              <a:rPr lang="en-US" sz="2000" dirty="0"/>
              <a:t>Hasegawa-Johnson, </a:t>
            </a:r>
            <a:r>
              <a:rPr lang="en-US" sz="2000" dirty="0" smtClean="0"/>
              <a:t>3/2018</a:t>
            </a: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8852" y="2144532"/>
            <a:ext cx="6079148" cy="4218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207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8640"/>
          </a:xfrm>
        </p:spPr>
        <p:txBody>
          <a:bodyPr/>
          <a:lstStyle/>
          <a:p>
            <a:r>
              <a:rPr lang="en-US" dirty="0" smtClean="0"/>
              <a:t>Random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0590"/>
            <a:ext cx="10515600" cy="5319892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Expected Value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Probability Mass Function</a:t>
            </a:r>
          </a:p>
          <a:p>
            <a:r>
              <a:rPr lang="en-US" dirty="0" smtClean="0"/>
              <a:t>Domain</a:t>
            </a:r>
            <a:r>
              <a:rPr lang="en-US" dirty="0" smtClean="0"/>
              <a:t> </a:t>
            </a:r>
            <a:r>
              <a:rPr lang="en-US" dirty="0" smtClean="0"/>
              <a:t>of </a:t>
            </a:r>
            <a:r>
              <a:rPr lang="en-US" dirty="0" smtClean="0"/>
              <a:t>a Random Variable</a:t>
            </a:r>
            <a:endParaRPr lang="en-US" dirty="0" smtClean="0"/>
          </a:p>
          <a:p>
            <a:pPr lvl="1"/>
            <a:r>
              <a:rPr lang="en-US" dirty="0" smtClean="0"/>
              <a:t>Domain Type: Categorical vs. Numerical</a:t>
            </a:r>
          </a:p>
          <a:p>
            <a:pPr lvl="1"/>
            <a:r>
              <a:rPr lang="en-US" dirty="0" smtClean="0"/>
              <a:t>Domain Size: Finite vs. Countably Infinite vs. </a:t>
            </a:r>
            <a:r>
              <a:rPr lang="en-US" dirty="0" err="1" smtClean="0"/>
              <a:t>Uncountably</a:t>
            </a:r>
            <a:r>
              <a:rPr lang="en-US" dirty="0" smtClean="0"/>
              <a:t> Infinite</a:t>
            </a:r>
            <a:endParaRPr lang="en-US" dirty="0"/>
          </a:p>
          <a:p>
            <a:r>
              <a:rPr lang="en-US" dirty="0" smtClean="0"/>
              <a:t>Joint, Marginal, and Conditional Random Variables</a:t>
            </a:r>
          </a:p>
          <a:p>
            <a:pPr lvl="1"/>
            <a:r>
              <a:rPr lang="en-US" dirty="0" smtClean="0"/>
              <a:t>Marginalization </a:t>
            </a:r>
            <a:r>
              <a:rPr lang="en-US" dirty="0" smtClean="0"/>
              <a:t>and Conditioning</a:t>
            </a:r>
          </a:p>
          <a:p>
            <a:pPr lvl="1"/>
            <a:r>
              <a:rPr lang="en-US" dirty="0"/>
              <a:t>Law of Total Probability</a:t>
            </a:r>
          </a:p>
          <a:p>
            <a:pPr lvl="1"/>
            <a:r>
              <a:rPr lang="en-US" dirty="0" smtClean="0"/>
              <a:t>Random Vectors</a:t>
            </a:r>
          </a:p>
          <a:p>
            <a:pPr lvl="1"/>
            <a:r>
              <a:rPr lang="en-US" dirty="0"/>
              <a:t>Jointly Random Class and Measurement Variables</a:t>
            </a:r>
            <a:endParaRPr lang="en-US" dirty="0" smtClean="0"/>
          </a:p>
          <a:p>
            <a:r>
              <a:rPr lang="en-US" dirty="0" smtClean="0"/>
              <a:t>Functions of Random Variables</a:t>
            </a:r>
          </a:p>
          <a:p>
            <a:pPr lvl="1"/>
            <a:r>
              <a:rPr lang="en-US" dirty="0" smtClean="0"/>
              <a:t>Probability Mass Function</a:t>
            </a:r>
          </a:p>
          <a:p>
            <a:pPr lvl="1"/>
            <a:r>
              <a:rPr lang="en-US" dirty="0" smtClean="0"/>
              <a:t>Expectation</a:t>
            </a:r>
          </a:p>
        </p:txBody>
      </p:sp>
    </p:spTree>
    <p:extLst>
      <p:ext uri="{BB962C8B-B14F-4D97-AF65-F5344CB8AC3E}">
        <p14:creationId xmlns:p14="http://schemas.microsoft.com/office/powerpoint/2010/main" val="435901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8640"/>
          </a:xfrm>
        </p:spPr>
        <p:txBody>
          <a:bodyPr/>
          <a:lstStyle/>
          <a:p>
            <a:r>
              <a:rPr lang="en-US" dirty="0" smtClean="0"/>
              <a:t>Domain of a Random Variable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0590"/>
            <a:ext cx="10515600" cy="53198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“Domain” of a Random Variable is the set of its possible values.</a:t>
            </a:r>
          </a:p>
        </p:txBody>
      </p:sp>
    </p:spTree>
    <p:extLst>
      <p:ext uri="{BB962C8B-B14F-4D97-AF65-F5344CB8AC3E}">
        <p14:creationId xmlns:p14="http://schemas.microsoft.com/office/powerpoint/2010/main" val="2723745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8640"/>
          </a:xfrm>
        </p:spPr>
        <p:txBody>
          <a:bodyPr/>
          <a:lstStyle/>
          <a:p>
            <a:r>
              <a:rPr lang="en-US" dirty="0" smtClean="0"/>
              <a:t>Domain of a Random Variable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0590"/>
            <a:ext cx="8240486" cy="5319892"/>
          </a:xfrm>
        </p:spPr>
        <p:txBody>
          <a:bodyPr>
            <a:normAutofit/>
          </a:bodyPr>
          <a:lstStyle/>
          <a:p>
            <a:r>
              <a:rPr lang="en-US" dirty="0" smtClean="0"/>
              <a:t>The domain can be numerical.  For example:</a:t>
            </a:r>
          </a:p>
          <a:p>
            <a:pPr lvl="1"/>
            <a:r>
              <a:rPr lang="en-US" dirty="0" smtClean="0"/>
              <a:t>The number of pips showing on a die</a:t>
            </a:r>
          </a:p>
          <a:p>
            <a:pPr lvl="1"/>
            <a:r>
              <a:rPr lang="en-US" dirty="0" smtClean="0"/>
              <a:t>The age, in years, of a person that you choose at random off the street</a:t>
            </a:r>
          </a:p>
          <a:p>
            <a:pPr lvl="1"/>
            <a:r>
              <a:rPr lang="en-US" dirty="0" smtClean="0"/>
              <a:t>The number of days of sunshine in the month of March</a:t>
            </a:r>
          </a:p>
          <a:p>
            <a:pPr lvl="1"/>
            <a:r>
              <a:rPr lang="en-US" dirty="0" smtClean="0"/>
              <a:t>The minimum temperature tonight, in degrees Celsius</a:t>
            </a:r>
          </a:p>
          <a:p>
            <a:r>
              <a:rPr lang="en-US" dirty="0" smtClean="0"/>
              <a:t>The domain can also be categorical.  For example:</a:t>
            </a:r>
          </a:p>
          <a:p>
            <a:pPr lvl="1"/>
            <a:r>
              <a:rPr lang="en-US" dirty="0" smtClean="0"/>
              <a:t>The color chosen by a spinner in the game of Twister</a:t>
            </a:r>
          </a:p>
          <a:p>
            <a:pPr lvl="1"/>
            <a:r>
              <a:rPr lang="en-US" dirty="0" smtClean="0"/>
              <a:t>The color of the shirt worn by a person chosen at random</a:t>
            </a:r>
          </a:p>
          <a:p>
            <a:pPr lvl="1"/>
            <a:r>
              <a:rPr lang="en-US" dirty="0" smtClean="0"/>
              <a:t>The type of weather tomorrow: { sunny, cloudy with no precipitation, raining, snowing, sleet }</a:t>
            </a:r>
          </a:p>
          <a:p>
            <a:pPr lvl="1"/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5789" y="1720943"/>
            <a:ext cx="2827240" cy="203047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7775" y="3910536"/>
            <a:ext cx="3143250" cy="2505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368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8640"/>
          </a:xfrm>
        </p:spPr>
        <p:txBody>
          <a:bodyPr/>
          <a:lstStyle/>
          <a:p>
            <a:r>
              <a:rPr lang="en-US" dirty="0" smtClean="0"/>
              <a:t>Expectation and PMF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0590"/>
            <a:ext cx="8240486" cy="5319892"/>
          </a:xfrm>
        </p:spPr>
        <p:txBody>
          <a:bodyPr>
            <a:normAutofit/>
          </a:bodyPr>
          <a:lstStyle/>
          <a:p>
            <a:r>
              <a:rPr lang="en-US" dirty="0" smtClean="0"/>
              <a:t>Expected Value is only well defined for numerical domains.  </a:t>
            </a:r>
          </a:p>
          <a:p>
            <a:pPr marL="0" indent="0" algn="ctr">
              <a:buNone/>
            </a:pPr>
            <a:r>
              <a:rPr lang="en-US" dirty="0" smtClean="0"/>
              <a:t>E[X] = sum value * P(X=value)</a:t>
            </a:r>
          </a:p>
          <a:p>
            <a:pPr marL="0" indent="0" algn="ctr">
              <a:buNone/>
            </a:pPr>
            <a:endParaRPr lang="en-US" dirty="0"/>
          </a:p>
          <a:p>
            <a:r>
              <a:rPr lang="en-US" dirty="0" smtClean="0"/>
              <a:t>PMF is well defined even for categorical domains. 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Example: X = color shown on the spinner</a:t>
            </a:r>
          </a:p>
          <a:p>
            <a:pPr marL="0" indent="0">
              <a:buNone/>
            </a:pPr>
            <a:r>
              <a:rPr lang="en-US" dirty="0" smtClean="0"/>
              <a:t>P(X=red) = (1/4)</a:t>
            </a:r>
          </a:p>
          <a:p>
            <a:pPr marL="0" indent="0">
              <a:buNone/>
            </a:pPr>
            <a:r>
              <a:rPr lang="en-US" dirty="0" smtClean="0"/>
              <a:t>P(X=blue) = (1/4)</a:t>
            </a:r>
          </a:p>
          <a:p>
            <a:pPr marL="0" indent="0">
              <a:buNone/>
            </a:pPr>
            <a:r>
              <a:rPr lang="en-US" dirty="0" smtClean="0"/>
              <a:t>P(X=green) = (1/4)</a:t>
            </a:r>
          </a:p>
          <a:p>
            <a:pPr marL="0" indent="0">
              <a:buNone/>
            </a:pPr>
            <a:r>
              <a:rPr lang="en-US" dirty="0" smtClean="0"/>
              <a:t>P(X=yellow) = (1/4)</a:t>
            </a:r>
          </a:p>
          <a:p>
            <a:endParaRPr lang="en-US" dirty="0"/>
          </a:p>
          <a:p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5789" y="1720943"/>
            <a:ext cx="2827240" cy="203047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7775" y="3910536"/>
            <a:ext cx="3143250" cy="2505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6044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864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Size of the Domain = # Different Possible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250590"/>
            <a:ext cx="10874829" cy="5319892"/>
          </a:xfrm>
        </p:spPr>
        <p:txBody>
          <a:bodyPr>
            <a:normAutofit/>
          </a:bodyPr>
          <a:lstStyle/>
          <a:p>
            <a:r>
              <a:rPr lang="en-US" u="sng" dirty="0" smtClean="0"/>
              <a:t>Domain of a random variable can be finite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Example: D = value, in dollars, of the next coin you find.   Domain = {1.00, 0.50, 0.25, 0.10, 0.05, 0.01}, Size of the domain=6.</a:t>
            </a:r>
          </a:p>
          <a:p>
            <a:r>
              <a:rPr lang="en-US" u="sng" dirty="0" smtClean="0"/>
              <a:t>Domain of a random variable can be “countably infinite</a:t>
            </a:r>
            <a:r>
              <a:rPr lang="en-US" dirty="0" smtClean="0"/>
              <a:t>.” </a:t>
            </a:r>
          </a:p>
          <a:p>
            <a:pPr marL="0" indent="0">
              <a:buNone/>
            </a:pPr>
            <a:r>
              <a:rPr lang="en-US" dirty="0" smtClean="0"/>
              <a:t>Example: X = number of words in the next Game of Thrones novel.  No matter how large you guess, it’s possible it might be even longer, so we say the domain is infinite. </a:t>
            </a:r>
          </a:p>
          <a:p>
            <a:pPr marL="0" indent="0">
              <a:buNone/>
            </a:pPr>
            <a:r>
              <a:rPr lang="en-US" dirty="0" smtClean="0"/>
              <a:t>Requirement: 1 = sum P(X=x)</a:t>
            </a:r>
            <a:endParaRPr lang="en-US" dirty="0"/>
          </a:p>
          <a:p>
            <a:r>
              <a:rPr lang="en-US" u="sng" dirty="0" smtClean="0"/>
              <a:t>Domain of a random variable can be “</a:t>
            </a:r>
            <a:r>
              <a:rPr lang="en-US" u="sng" dirty="0" err="1" smtClean="0"/>
              <a:t>uncountably</a:t>
            </a:r>
            <a:r>
              <a:rPr lang="en-US" u="sng" dirty="0" smtClean="0"/>
              <a:t> infinite.”</a:t>
            </a:r>
          </a:p>
          <a:p>
            <a:pPr marL="0" indent="0">
              <a:buNone/>
            </a:pPr>
            <a:r>
              <a:rPr lang="en-US" dirty="0" smtClean="0"/>
              <a:t>Example: a variable whose value can be ANY REAL NUMBER.</a:t>
            </a:r>
          </a:p>
          <a:p>
            <a:pPr marL="0" indent="0">
              <a:buNone/>
            </a:pPr>
            <a:r>
              <a:rPr lang="en-US" dirty="0" smtClean="0"/>
              <a:t>How we deal with this: P(X=x) is ill-defined, but P(</a:t>
            </a:r>
            <a:r>
              <a:rPr lang="en-US" dirty="0" err="1" smtClean="0"/>
              <a:t>a≤X</a:t>
            </a:r>
            <a:r>
              <a:rPr lang="en-US" dirty="0" smtClean="0"/>
              <a:t>&lt;b) is well-defined.</a:t>
            </a:r>
          </a:p>
        </p:txBody>
      </p:sp>
    </p:spTree>
    <p:extLst>
      <p:ext uri="{BB962C8B-B14F-4D97-AF65-F5344CB8AC3E}">
        <p14:creationId xmlns:p14="http://schemas.microsoft.com/office/powerpoint/2010/main" val="2315905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8640"/>
          </a:xfrm>
        </p:spPr>
        <p:txBody>
          <a:bodyPr/>
          <a:lstStyle/>
          <a:p>
            <a:r>
              <a:rPr lang="en-US" dirty="0" smtClean="0"/>
              <a:t>Expectation and PMF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0590"/>
            <a:ext cx="8240486" cy="5319892"/>
          </a:xfrm>
        </p:spPr>
        <p:txBody>
          <a:bodyPr>
            <a:normAutofit/>
          </a:bodyPr>
          <a:lstStyle/>
          <a:p>
            <a:r>
              <a:rPr lang="en-US" dirty="0" smtClean="0"/>
              <a:t>Expected value can be calculated from PMF only if the domain is finite, or countably infinite. </a:t>
            </a:r>
          </a:p>
          <a:p>
            <a:pPr marL="0" indent="0" algn="ctr">
              <a:buNone/>
            </a:pPr>
            <a:r>
              <a:rPr lang="en-US" dirty="0" smtClean="0"/>
              <a:t>E[X] = sum value * P(X=value)</a:t>
            </a:r>
          </a:p>
          <a:p>
            <a:pPr marL="0" indent="0" algn="ctr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Example: X = number of words in the next </a:t>
            </a:r>
            <a:r>
              <a:rPr lang="en-US" dirty="0" err="1" smtClean="0"/>
              <a:t>GoT</a:t>
            </a:r>
            <a:r>
              <a:rPr lang="en-US" dirty="0" smtClean="0"/>
              <a:t> novel.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E[X] = P(X=1) + 2*P(X=2) + 3*P(X=3) + …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If you know P(X=x) for all x (even if “all x” is an infinite set), then you can compute this expectation by solving the infinite series.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3742" y="1128196"/>
            <a:ext cx="2710540" cy="4421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2683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8640"/>
          </a:xfrm>
        </p:spPr>
        <p:txBody>
          <a:bodyPr/>
          <a:lstStyle/>
          <a:p>
            <a:r>
              <a:rPr lang="en-US" dirty="0" smtClean="0"/>
              <a:t>Random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0590"/>
            <a:ext cx="10515600" cy="5319892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Expected Value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Probability Mass Function</a:t>
            </a:r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Types of Random Variables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Domain Type: Categorical vs. Numerical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Domain Size: Finite vs. Countably Infinite vs.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Uncountably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Infinite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dirty="0" smtClean="0"/>
              <a:t>Joint, Marginal, and Conditional Random Variables</a:t>
            </a:r>
          </a:p>
          <a:p>
            <a:pPr lvl="1"/>
            <a:r>
              <a:rPr lang="en-US" dirty="0" smtClean="0"/>
              <a:t>Marginalization </a:t>
            </a:r>
            <a:r>
              <a:rPr lang="en-US" dirty="0"/>
              <a:t>and Conditioning</a:t>
            </a:r>
          </a:p>
          <a:p>
            <a:pPr lvl="1"/>
            <a:r>
              <a:rPr lang="en-US" dirty="0"/>
              <a:t>Law of Total Probability</a:t>
            </a:r>
          </a:p>
          <a:p>
            <a:pPr lvl="1"/>
            <a:r>
              <a:rPr lang="en-US" dirty="0" smtClean="0"/>
              <a:t>Random Vectors</a:t>
            </a:r>
          </a:p>
          <a:p>
            <a:pPr lvl="1"/>
            <a:r>
              <a:rPr lang="en-US" dirty="0" smtClean="0"/>
              <a:t>Jointly Random Class and Measurement Variables</a:t>
            </a:r>
            <a:endParaRPr lang="en-US" dirty="0" smtClean="0"/>
          </a:p>
          <a:p>
            <a:r>
              <a:rPr lang="en-US" dirty="0" smtClean="0"/>
              <a:t>Functions of Random Variables</a:t>
            </a:r>
          </a:p>
          <a:p>
            <a:pPr lvl="1"/>
            <a:r>
              <a:rPr lang="en-US" dirty="0" smtClean="0"/>
              <a:t>Probability Mass Function</a:t>
            </a:r>
          </a:p>
          <a:p>
            <a:pPr lvl="1"/>
            <a:r>
              <a:rPr lang="en-US" dirty="0" smtClean="0"/>
              <a:t>Expectation</a:t>
            </a:r>
          </a:p>
        </p:txBody>
      </p:sp>
    </p:spTree>
    <p:extLst>
      <p:ext uri="{BB962C8B-B14F-4D97-AF65-F5344CB8AC3E}">
        <p14:creationId xmlns:p14="http://schemas.microsoft.com/office/powerpoint/2010/main" val="2662074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Joint Random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26005"/>
            <a:ext cx="8249239" cy="212420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Jointly distributed random variables (W,X,Y,Y) have a joint </a:t>
            </a:r>
            <a:r>
              <a:rPr lang="en-US" dirty="0" err="1" smtClean="0"/>
              <a:t>pmf</a:t>
            </a:r>
            <a:r>
              <a:rPr lang="en-US" dirty="0" smtClean="0"/>
              <a:t>, which specifies the probability P(W=</a:t>
            </a:r>
            <a:r>
              <a:rPr lang="en-US" dirty="0" err="1" smtClean="0"/>
              <a:t>w,X</a:t>
            </a:r>
            <a:r>
              <a:rPr lang="en-US" dirty="0" smtClean="0"/>
              <a:t>=</a:t>
            </a:r>
            <a:r>
              <a:rPr lang="en-US" dirty="0" err="1" smtClean="0"/>
              <a:t>x,Y</a:t>
            </a:r>
            <a:r>
              <a:rPr lang="en-US" dirty="0" smtClean="0"/>
              <a:t>=</a:t>
            </a:r>
            <a:r>
              <a:rPr lang="en-US" dirty="0" err="1" smtClean="0"/>
              <a:t>y,Z</a:t>
            </a:r>
            <a:r>
              <a:rPr lang="en-US" dirty="0" smtClean="0"/>
              <a:t>=z) for every tuple of values (</a:t>
            </a:r>
            <a:r>
              <a:rPr lang="en-US" dirty="0" err="1" smtClean="0"/>
              <a:t>w,x,y,z</a:t>
            </a:r>
            <a:r>
              <a:rPr lang="en-US" dirty="0" smtClean="0"/>
              <a:t>).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Example: W=red, X=purple, Y=green, Z=blue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5368850"/>
              </p:ext>
            </p:extLst>
          </p:nvPr>
        </p:nvGraphicFramePr>
        <p:xfrm>
          <a:off x="1570088" y="3406304"/>
          <a:ext cx="9393287" cy="33055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548"/>
                <a:gridCol w="1565548"/>
                <a:gridCol w="1565548"/>
                <a:gridCol w="1565548"/>
                <a:gridCol w="313109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w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x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z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P(W=</a:t>
                      </a:r>
                      <a:r>
                        <a:rPr lang="en-US" sz="2400" dirty="0" err="1" smtClean="0"/>
                        <a:t>w,X</a:t>
                      </a:r>
                      <a:r>
                        <a:rPr lang="en-US" sz="2400" dirty="0" smtClean="0"/>
                        <a:t>=</a:t>
                      </a:r>
                      <a:r>
                        <a:rPr lang="en-US" sz="2400" dirty="0" err="1" smtClean="0"/>
                        <a:t>x,Y</a:t>
                      </a:r>
                      <a:r>
                        <a:rPr lang="en-US" sz="2400" dirty="0" smtClean="0"/>
                        <a:t>=</a:t>
                      </a:r>
                      <a:r>
                        <a:rPr lang="en-US" sz="2400" dirty="0" err="1" smtClean="0"/>
                        <a:t>y,Z</a:t>
                      </a:r>
                      <a:r>
                        <a:rPr lang="en-US" sz="2400" dirty="0" smtClean="0"/>
                        <a:t>=z)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1/1296</a:t>
                      </a:r>
                      <a:endParaRPr lang="en-US" sz="2400" dirty="0"/>
                    </a:p>
                  </a:txBody>
                  <a:tcPr/>
                </a:tc>
              </a:tr>
              <a:tr h="56237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1/1296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…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…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…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1/1296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1/1296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1/1296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8533" y="244443"/>
            <a:ext cx="2747521" cy="1892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750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Marginalization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)=</m:t>
                      </m:r>
                      <m:nary>
                        <m:naryPr>
                          <m:chr m:val="∑"/>
                          <m:supHide m:val="on"/>
                          <m:ctrlPr>
                            <a:rPr lang="pt-BR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𝑤</m:t>
                          </m:r>
                        </m:sub>
                        <m:sup/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pt-BR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sub>
                            <m:sup/>
                            <m:e>
                              <m:nary>
                                <m:naryPr>
                                  <m:chr m:val="∑"/>
                                  <m:supHide m:val="on"/>
                                  <m:ctrlPr>
                                    <a:rPr lang="pt-BR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7"/>
                                    </m:r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sub>
                                <m:sup/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𝑊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𝑍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</m:nary>
                            </m:e>
                          </m:nary>
                        </m:e>
                      </m:nary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Example: if W, X, Y, Z are four independent dice, then the marginal is just what you would expect: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𝑤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sup>
                        <m:e>
                          <m:nary>
                            <m:naryPr>
                              <m:chr m:val="∑"/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p>
                            <m:e>
                              <m:nary>
                                <m:naryPr>
                                  <m:chr m:val="∑"/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  <m:e>
                                  <m:d>
                                    <m:dPr>
                                      <m:ctrlPr>
                                        <a:rPr lang="en-US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n-US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num>
                                        <m:den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1296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</m:nary>
                            </m:e>
                          </m:nary>
                        </m:e>
                      </m:nary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30041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Conditioning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pt-BR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𝑍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𝑍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/>
                  <a:t>Example: if W, X, Y, Z are four independent dice, then the marginal is just what you would expect: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=3</m:t>
                          </m:r>
                        </m:e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𝑍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=3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B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=3,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𝑍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=3</m:t>
                              </m:r>
                            </m:e>
                          </m:d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𝑍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=3</m:t>
                              </m:r>
                            </m:e>
                          </m:d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1/36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1/6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72470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8640"/>
          </a:xfrm>
        </p:spPr>
        <p:txBody>
          <a:bodyPr/>
          <a:lstStyle/>
          <a:p>
            <a:r>
              <a:rPr lang="en-US" dirty="0" smtClean="0"/>
              <a:t>Random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0590"/>
            <a:ext cx="10515600" cy="531989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Expected Value</a:t>
            </a:r>
          </a:p>
          <a:p>
            <a:r>
              <a:rPr lang="en-US" dirty="0" smtClean="0"/>
              <a:t>Probability Mass Function</a:t>
            </a:r>
          </a:p>
          <a:p>
            <a:r>
              <a:rPr lang="en-US" dirty="0" smtClean="0"/>
              <a:t>Domain </a:t>
            </a:r>
            <a:r>
              <a:rPr lang="en-US" dirty="0" smtClean="0"/>
              <a:t>of </a:t>
            </a:r>
            <a:r>
              <a:rPr lang="en-US" dirty="0" smtClean="0"/>
              <a:t>a Random Variable</a:t>
            </a:r>
            <a:endParaRPr lang="en-US" dirty="0" smtClean="0"/>
          </a:p>
          <a:p>
            <a:pPr lvl="1"/>
            <a:r>
              <a:rPr lang="en-US" dirty="0" smtClean="0"/>
              <a:t>Domain Type: Categorical vs. </a:t>
            </a:r>
            <a:r>
              <a:rPr lang="en-US" dirty="0" smtClean="0"/>
              <a:t>Numerical</a:t>
            </a:r>
            <a:endParaRPr lang="en-US" dirty="0" smtClean="0"/>
          </a:p>
          <a:p>
            <a:pPr lvl="1"/>
            <a:r>
              <a:rPr lang="en-US" dirty="0" smtClean="0"/>
              <a:t>Domain Size: Finite vs. Countably Infinite vs. </a:t>
            </a:r>
            <a:r>
              <a:rPr lang="en-US" dirty="0" err="1" smtClean="0"/>
              <a:t>Uncountably</a:t>
            </a:r>
            <a:r>
              <a:rPr lang="en-US" dirty="0" smtClean="0"/>
              <a:t> Infinite</a:t>
            </a:r>
            <a:endParaRPr lang="en-US" dirty="0"/>
          </a:p>
          <a:p>
            <a:r>
              <a:rPr lang="en-US" dirty="0" smtClean="0"/>
              <a:t>Joint, Marginal, and Conditional Random Variables</a:t>
            </a:r>
          </a:p>
          <a:p>
            <a:pPr lvl="1"/>
            <a:r>
              <a:rPr lang="en-US" dirty="0" smtClean="0"/>
              <a:t>Marginalization </a:t>
            </a:r>
            <a:r>
              <a:rPr lang="en-US" dirty="0" smtClean="0"/>
              <a:t>and Conditioning</a:t>
            </a:r>
          </a:p>
          <a:p>
            <a:pPr lvl="1"/>
            <a:r>
              <a:rPr lang="en-US" dirty="0"/>
              <a:t>Law of Total Probability</a:t>
            </a:r>
          </a:p>
          <a:p>
            <a:pPr lvl="1"/>
            <a:r>
              <a:rPr lang="en-US" dirty="0" smtClean="0"/>
              <a:t>Random Vectors</a:t>
            </a:r>
          </a:p>
          <a:p>
            <a:pPr lvl="1"/>
            <a:r>
              <a:rPr lang="en-US" dirty="0"/>
              <a:t>Jointly Random Class and Measurement Variables</a:t>
            </a:r>
            <a:endParaRPr lang="en-US" dirty="0" smtClean="0"/>
          </a:p>
          <a:p>
            <a:r>
              <a:rPr lang="en-US" dirty="0" smtClean="0"/>
              <a:t>Functions of Random Variables</a:t>
            </a:r>
          </a:p>
          <a:p>
            <a:pPr lvl="1"/>
            <a:r>
              <a:rPr lang="en-US" dirty="0" smtClean="0"/>
              <a:t>Probability Mass Function</a:t>
            </a:r>
          </a:p>
          <a:p>
            <a:pPr lvl="1"/>
            <a:r>
              <a:rPr lang="en-US" dirty="0" smtClean="0"/>
              <a:t>Expectation</a:t>
            </a:r>
          </a:p>
        </p:txBody>
      </p:sp>
    </p:spTree>
    <p:extLst>
      <p:ext uri="{BB962C8B-B14F-4D97-AF65-F5344CB8AC3E}">
        <p14:creationId xmlns:p14="http://schemas.microsoft.com/office/powerpoint/2010/main" val="2419105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Law of total probability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/>
          </p:nvPr>
        </p:nvGraphicFramePr>
        <p:xfrm>
          <a:off x="2846388" y="2287588"/>
          <a:ext cx="6737350" cy="2635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7" name="Equation" r:id="rId3" imgW="2273040" imgH="888840" progId="Equation.3">
                  <p:embed/>
                </p:oleObj>
              </mc:Choice>
              <mc:Fallback>
                <p:oleObj name="Equation" r:id="rId3" imgW="2273040" imgH="8888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6388" y="2287588"/>
                        <a:ext cx="6737350" cy="26352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39957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4900" y="289547"/>
            <a:ext cx="4477970" cy="33833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 Vector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7966435" cy="4351338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A Random Vector,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acc>
                  </m:oMath>
                </a14:m>
                <a:r>
                  <a:rPr lang="en-US" dirty="0" smtClean="0"/>
                  <a:t>, is a vector of joint random variables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acc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=[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…,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 smtClean="0"/>
                  <a:t>.</a:t>
                </a:r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The PMF of the random vector is defined to be the Joint PMF of all of its component variables: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</m:acc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acc>
                            <m:accPr>
                              <m:chr m:val="⃗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i="1" dirty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i="1" dirty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dirty="0">
                          <a:latin typeface="Cambria Math" panose="02040503050406030204" pitchFamily="18" charset="0"/>
                        </a:rPr>
                        <m:t>…,</m:t>
                      </m:r>
                      <m:sSub>
                        <m:sSubPr>
                          <m:ctrlPr>
                            <a:rPr lang="en-US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7966435" cy="4351338"/>
              </a:xfrm>
              <a:blipFill rotWithShape="0">
                <a:blip r:embed="rId3"/>
                <a:stretch>
                  <a:fillRect l="-1608" t="-11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61666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Jointly Random Class and Measurement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171548" cy="487683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The most important case of joint random variables for AI:  jointly random categorical (class) and numerical (measurement) variables.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For example, Y= type of fruit, X = weight of the fruit.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We’ll talk A LOT more about this in the next lecture (Bayesian inference).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3347988"/>
              </p:ext>
            </p:extLst>
          </p:nvPr>
        </p:nvGraphicFramePr>
        <p:xfrm>
          <a:off x="2032000" y="3519423"/>
          <a:ext cx="8127999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/>
                <a:gridCol w="2709333"/>
                <a:gridCol w="270933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x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P(X=</a:t>
                      </a:r>
                      <a:r>
                        <a:rPr lang="en-US" sz="2400" dirty="0" err="1" smtClean="0"/>
                        <a:t>x,Y</a:t>
                      </a:r>
                      <a:r>
                        <a:rPr lang="en-US" sz="2400" dirty="0" smtClean="0"/>
                        <a:t>=y)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10g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Grape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0.68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10g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Apple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0.06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100g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Grape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0.02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100g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Apple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0.34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6898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8640"/>
          </a:xfrm>
        </p:spPr>
        <p:txBody>
          <a:bodyPr/>
          <a:lstStyle/>
          <a:p>
            <a:r>
              <a:rPr lang="en-US" dirty="0" smtClean="0"/>
              <a:t>Random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0590"/>
            <a:ext cx="10515600" cy="531989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Expected Value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Probability Mass Function</a:t>
            </a:r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Types of Random Variables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Domain Type: Categorical vs. Numerical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Domain Size: Finite vs. Countably Infinite vs.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Uncountably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Infinite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Joint, Marginal, and Conditional Random Variables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Marginalization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and Conditioning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Law of Total Probability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Random 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Vectors</a:t>
            </a:r>
          </a:p>
          <a:p>
            <a:r>
              <a:rPr lang="en-US" dirty="0" smtClean="0"/>
              <a:t>Functions of Random Variables</a:t>
            </a:r>
          </a:p>
          <a:p>
            <a:pPr lvl="1"/>
            <a:r>
              <a:rPr lang="en-US" dirty="0" smtClean="0"/>
              <a:t>Probability Mass Function</a:t>
            </a:r>
          </a:p>
          <a:p>
            <a:pPr lvl="1"/>
            <a:r>
              <a:rPr lang="en-US" dirty="0" smtClean="0"/>
              <a:t>Expectation</a:t>
            </a:r>
          </a:p>
        </p:txBody>
      </p:sp>
    </p:spTree>
    <p:extLst>
      <p:ext uri="{BB962C8B-B14F-4D97-AF65-F5344CB8AC3E}">
        <p14:creationId xmlns:p14="http://schemas.microsoft.com/office/powerpoint/2010/main" val="1811998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0028"/>
            <a:ext cx="10515600" cy="888640"/>
          </a:xfrm>
        </p:spPr>
        <p:txBody>
          <a:bodyPr/>
          <a:lstStyle/>
          <a:p>
            <a:r>
              <a:rPr lang="en-US" dirty="0" smtClean="0"/>
              <a:t>Functions of Random Variables: PMF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4090"/>
            <a:ext cx="10515600" cy="53198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PMF for a function of random variables is computed th</a:t>
            </a:r>
            <a:r>
              <a:rPr lang="en-US" dirty="0" smtClean="0"/>
              <a:t>e same way as any other marginal: by adding up the component probabilities.</a:t>
            </a:r>
          </a:p>
          <a:p>
            <a:pPr marL="0" indent="0">
              <a:buNone/>
            </a:pPr>
            <a:r>
              <a:rPr lang="en-US" dirty="0" smtClean="0"/>
              <a:t>Example: S = W+X+Y+Z</a:t>
            </a:r>
            <a:endParaRPr lang="en-US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4468742"/>
              </p:ext>
            </p:extLst>
          </p:nvPr>
        </p:nvGraphicFramePr>
        <p:xfrm>
          <a:off x="891358" y="2275087"/>
          <a:ext cx="10003235" cy="23357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0160"/>
                <a:gridCol w="1280160"/>
                <a:gridCol w="1280160"/>
                <a:gridCol w="1280160"/>
                <a:gridCol w="1280160"/>
                <a:gridCol w="3602435"/>
              </a:tblGrid>
              <a:tr h="4121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w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x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z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P(W=</a:t>
                      </a:r>
                      <a:r>
                        <a:rPr lang="en-US" sz="2400" dirty="0" err="1" smtClean="0"/>
                        <a:t>w,X</a:t>
                      </a:r>
                      <a:r>
                        <a:rPr lang="en-US" sz="2400" dirty="0" smtClean="0"/>
                        <a:t>=</a:t>
                      </a:r>
                      <a:r>
                        <a:rPr lang="en-US" sz="2400" dirty="0" err="1" smtClean="0"/>
                        <a:t>x,Y</a:t>
                      </a:r>
                      <a:r>
                        <a:rPr lang="en-US" sz="2400" dirty="0" smtClean="0"/>
                        <a:t>=</a:t>
                      </a:r>
                      <a:r>
                        <a:rPr lang="en-US" sz="2400" dirty="0" err="1" smtClean="0"/>
                        <a:t>y,Z</a:t>
                      </a:r>
                      <a:r>
                        <a:rPr lang="en-US" sz="2400" dirty="0" smtClean="0"/>
                        <a:t>=</a:t>
                      </a:r>
                      <a:r>
                        <a:rPr lang="en-US" sz="2400" dirty="0" err="1" smtClean="0"/>
                        <a:t>z,S</a:t>
                      </a:r>
                      <a:r>
                        <a:rPr lang="en-US" sz="2400" dirty="0" smtClean="0"/>
                        <a:t>=s)</a:t>
                      </a:r>
                      <a:endParaRPr lang="en-US" sz="2400" dirty="0"/>
                    </a:p>
                  </a:txBody>
                  <a:tcPr/>
                </a:tc>
              </a:tr>
              <a:tr h="4121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1/1296</a:t>
                      </a:r>
                      <a:endParaRPr lang="en-US" sz="2400" dirty="0"/>
                    </a:p>
                  </a:txBody>
                  <a:tcPr/>
                </a:tc>
              </a:tr>
              <a:tr h="50695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1/1296</a:t>
                      </a:r>
                      <a:endParaRPr lang="en-US" sz="2400" dirty="0"/>
                    </a:p>
                  </a:txBody>
                  <a:tcPr/>
                </a:tc>
              </a:tr>
              <a:tr h="4121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1/1296</a:t>
                      </a:r>
                      <a:endParaRPr lang="en-US" sz="2400" dirty="0"/>
                    </a:p>
                  </a:txBody>
                  <a:tcPr/>
                </a:tc>
              </a:tr>
              <a:tr h="4121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…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…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…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…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…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…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408092"/>
              </p:ext>
            </p:extLst>
          </p:nvPr>
        </p:nvGraphicFramePr>
        <p:xfrm>
          <a:off x="2032000" y="4820323"/>
          <a:ext cx="81280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P(S=s)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1/1296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4/1296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…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…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5618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0028"/>
            <a:ext cx="10515600" cy="888640"/>
          </a:xfrm>
        </p:spPr>
        <p:txBody>
          <a:bodyPr/>
          <a:lstStyle/>
          <a:p>
            <a:r>
              <a:rPr lang="en-US" dirty="0" smtClean="0"/>
              <a:t>Functions of Random Variables: PMF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28039"/>
            <a:ext cx="10515600" cy="53198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Example: A = X^2</a:t>
            </a:r>
            <a:endParaRPr lang="en-US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3290566"/>
              </p:ext>
            </p:extLst>
          </p:nvPr>
        </p:nvGraphicFramePr>
        <p:xfrm>
          <a:off x="2739011" y="2275087"/>
          <a:ext cx="6162755" cy="32501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0160"/>
                <a:gridCol w="1280160"/>
                <a:gridCol w="3602435"/>
              </a:tblGrid>
              <a:tr h="4121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w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P(A=a)</a:t>
                      </a:r>
                      <a:endParaRPr lang="en-US" sz="2400" dirty="0"/>
                    </a:p>
                  </a:txBody>
                  <a:tcPr/>
                </a:tc>
              </a:tr>
              <a:tr h="4121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1/6</a:t>
                      </a:r>
                      <a:endParaRPr lang="en-US" sz="2400" dirty="0"/>
                    </a:p>
                  </a:txBody>
                  <a:tcPr/>
                </a:tc>
              </a:tr>
              <a:tr h="50695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1/6</a:t>
                      </a:r>
                      <a:endParaRPr lang="en-US" sz="2400" dirty="0"/>
                    </a:p>
                  </a:txBody>
                  <a:tcPr/>
                </a:tc>
              </a:tr>
              <a:tr h="4121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1/6</a:t>
                      </a:r>
                      <a:endParaRPr lang="en-US" sz="2400" dirty="0"/>
                    </a:p>
                  </a:txBody>
                  <a:tcPr/>
                </a:tc>
              </a:tr>
              <a:tr h="4121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1/6</a:t>
                      </a:r>
                      <a:endParaRPr lang="en-US" sz="2400" dirty="0"/>
                    </a:p>
                  </a:txBody>
                  <a:tcPr/>
                </a:tc>
              </a:tr>
              <a:tr h="4121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1/6</a:t>
                      </a:r>
                      <a:endParaRPr lang="en-US" sz="2400" dirty="0"/>
                    </a:p>
                  </a:txBody>
                  <a:tcPr/>
                </a:tc>
              </a:tr>
              <a:tr h="4121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1/6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9981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0028"/>
            <a:ext cx="10515600" cy="888640"/>
          </a:xfrm>
        </p:spPr>
        <p:txBody>
          <a:bodyPr/>
          <a:lstStyle/>
          <a:p>
            <a:r>
              <a:rPr lang="en-US" dirty="0" smtClean="0"/>
              <a:t>Functions of Random Variables: Expectation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128039"/>
                <a:ext cx="10515600" cy="531989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It’s important to know that, for any function g(X),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]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𝑔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</m:d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  <m:sup/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</m:d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  <m:sup/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nary>
                        </m:e>
                      </m:d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Those are not the same thing!!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128039"/>
                <a:ext cx="10515600" cy="5319892"/>
              </a:xfrm>
              <a:blipFill rotWithShape="0">
                <a:blip r:embed="rId2"/>
                <a:stretch>
                  <a:fillRect l="-1217" t="-18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3835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0028"/>
            <a:ext cx="10515600" cy="888640"/>
          </a:xfrm>
        </p:spPr>
        <p:txBody>
          <a:bodyPr/>
          <a:lstStyle/>
          <a:p>
            <a:r>
              <a:rPr lang="en-US" dirty="0" smtClean="0"/>
              <a:t>Functions of Random Variables: Expectation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128039"/>
                <a:ext cx="10515600" cy="531989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Example: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[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]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𝐸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[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𝑋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]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den>
                          </m:f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4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den>
                          </m:f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+…+36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den>
                          </m:f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=15.1667</m:t>
                      </m:r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[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]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3.5)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=12.25</m:t>
                      </m:r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Those are not the same thing!!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128039"/>
                <a:ext cx="10515600" cy="5319892"/>
              </a:xfrm>
              <a:blipFill rotWithShape="0">
                <a:blip r:embed="rId2"/>
                <a:stretch>
                  <a:fillRect l="-1217" t="-18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99475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8640"/>
          </a:xfrm>
        </p:spPr>
        <p:txBody>
          <a:bodyPr/>
          <a:lstStyle/>
          <a:p>
            <a:r>
              <a:rPr lang="en-US" dirty="0" smtClean="0"/>
              <a:t>Summary: Random </a:t>
            </a:r>
            <a:r>
              <a:rPr lang="en-US" dirty="0" smtClean="0"/>
              <a:t>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0590"/>
            <a:ext cx="10515600" cy="531989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Expected Value</a:t>
            </a:r>
          </a:p>
          <a:p>
            <a:r>
              <a:rPr lang="en-US" dirty="0" smtClean="0"/>
              <a:t>Probability Mass Function</a:t>
            </a:r>
          </a:p>
          <a:p>
            <a:r>
              <a:rPr lang="en-US" dirty="0" smtClean="0"/>
              <a:t>Domain </a:t>
            </a:r>
            <a:r>
              <a:rPr lang="en-US" dirty="0" smtClean="0"/>
              <a:t>of </a:t>
            </a:r>
            <a:r>
              <a:rPr lang="en-US" dirty="0" smtClean="0"/>
              <a:t>a Random Variable</a:t>
            </a:r>
            <a:endParaRPr lang="en-US" dirty="0" smtClean="0"/>
          </a:p>
          <a:p>
            <a:pPr lvl="1"/>
            <a:r>
              <a:rPr lang="en-US" dirty="0" smtClean="0"/>
              <a:t>Domain Type: Categorical vs. </a:t>
            </a:r>
            <a:r>
              <a:rPr lang="en-US" dirty="0" smtClean="0"/>
              <a:t>Numerical</a:t>
            </a:r>
            <a:endParaRPr lang="en-US" dirty="0" smtClean="0"/>
          </a:p>
          <a:p>
            <a:pPr lvl="1"/>
            <a:r>
              <a:rPr lang="en-US" dirty="0" smtClean="0"/>
              <a:t>Domain Size: Finite vs. Countably Infinite vs. </a:t>
            </a:r>
            <a:r>
              <a:rPr lang="en-US" dirty="0" err="1" smtClean="0"/>
              <a:t>Uncountably</a:t>
            </a:r>
            <a:r>
              <a:rPr lang="en-US" dirty="0" smtClean="0"/>
              <a:t> Infinite</a:t>
            </a:r>
            <a:endParaRPr lang="en-US" dirty="0"/>
          </a:p>
          <a:p>
            <a:r>
              <a:rPr lang="en-US" dirty="0" smtClean="0"/>
              <a:t>Joint, Marginal, and Conditional Random Variables</a:t>
            </a:r>
          </a:p>
          <a:p>
            <a:pPr lvl="1"/>
            <a:r>
              <a:rPr lang="en-US" dirty="0" smtClean="0"/>
              <a:t>Marginalization </a:t>
            </a:r>
            <a:r>
              <a:rPr lang="en-US" dirty="0" smtClean="0"/>
              <a:t>and Conditioning</a:t>
            </a:r>
          </a:p>
          <a:p>
            <a:pPr lvl="1"/>
            <a:r>
              <a:rPr lang="en-US" dirty="0"/>
              <a:t>Law of Total Probability</a:t>
            </a:r>
          </a:p>
          <a:p>
            <a:pPr lvl="1"/>
            <a:r>
              <a:rPr lang="en-US" dirty="0" smtClean="0"/>
              <a:t>Random Vectors</a:t>
            </a:r>
          </a:p>
          <a:p>
            <a:pPr lvl="1"/>
            <a:r>
              <a:rPr lang="en-US" dirty="0"/>
              <a:t>Jointly Random Class and Measurement Variables</a:t>
            </a:r>
            <a:endParaRPr lang="en-US" dirty="0" smtClean="0"/>
          </a:p>
          <a:p>
            <a:r>
              <a:rPr lang="en-US" dirty="0" smtClean="0"/>
              <a:t>Functions of Random Variables</a:t>
            </a:r>
          </a:p>
          <a:p>
            <a:pPr lvl="1"/>
            <a:r>
              <a:rPr lang="en-US" dirty="0" smtClean="0"/>
              <a:t>Probability Mass Function</a:t>
            </a:r>
          </a:p>
          <a:p>
            <a:pPr lvl="1"/>
            <a:r>
              <a:rPr lang="en-US" dirty="0" smtClean="0"/>
              <a:t>Expectation</a:t>
            </a:r>
          </a:p>
        </p:txBody>
      </p:sp>
    </p:spTree>
    <p:extLst>
      <p:ext uri="{BB962C8B-B14F-4D97-AF65-F5344CB8AC3E}">
        <p14:creationId xmlns:p14="http://schemas.microsoft.com/office/powerpoint/2010/main" val="3482167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688" y="211913"/>
            <a:ext cx="9215382" cy="6565959"/>
          </a:xfrm>
        </p:spPr>
      </p:pic>
    </p:spTree>
    <p:extLst>
      <p:ext uri="{BB962C8B-B14F-4D97-AF65-F5344CB8AC3E}">
        <p14:creationId xmlns:p14="http://schemas.microsoft.com/office/powerpoint/2010/main" val="1917766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Expected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Expected Value of a random variable = the average value, averaged over an infinite number of independent trials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087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Expected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Example: D = number of pips showing on a die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Expected Value of a random variable = the average value, averaged over an infinite number of independent </a:t>
            </a:r>
            <a:r>
              <a:rPr lang="en-US" dirty="0" smtClean="0"/>
              <a:t>trials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E[D] = </a:t>
            </a:r>
            <a:r>
              <a:rPr lang="en-US" dirty="0" err="1" smtClean="0"/>
              <a:t>lim</a:t>
            </a:r>
            <a:r>
              <a:rPr lang="en-US" dirty="0" smtClean="0"/>
              <a:t>(</a:t>
            </a:r>
            <a:r>
              <a:rPr lang="en-US" sz="2200" dirty="0" smtClean="0"/>
              <a:t>n-&gt;∞</a:t>
            </a:r>
            <a:r>
              <a:rPr lang="en-US" dirty="0" smtClean="0"/>
              <a:t>)  (1/n) * (1*(#times D=1)+2*(#times D=2)+…+6*(#times D=6))</a:t>
            </a:r>
          </a:p>
          <a:p>
            <a:pPr marL="0" indent="0">
              <a:buNone/>
            </a:pPr>
            <a:r>
              <a:rPr lang="en-US" dirty="0" smtClean="0"/>
              <a:t>= 1*(1/6) + 2*(1/6) + …. + 6*(1/6)</a:t>
            </a:r>
          </a:p>
          <a:p>
            <a:pPr marL="0" indent="0">
              <a:buNone/>
            </a:pPr>
            <a:r>
              <a:rPr lang="en-US" dirty="0" smtClean="0"/>
              <a:t>= (1+2+3+4+5+6)/6</a:t>
            </a:r>
          </a:p>
          <a:p>
            <a:pPr marL="0" indent="0">
              <a:buNone/>
            </a:pPr>
            <a:r>
              <a:rPr lang="en-US" dirty="0" smtClean="0"/>
              <a:t>= 3.5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5675" y="479972"/>
            <a:ext cx="3099381" cy="2225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5467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Expected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Expected Value of a random variable = the average value, averaged over an infinite number of independent trials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= sum{  value * P(variable=value)  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817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Center of Mass (from physics)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Center of Mass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= sum{  position * Mass(position)  }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5238" y="1690688"/>
            <a:ext cx="4628562" cy="4628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080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Expected Value = Center of Probability “Mass”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Expected Value of a random variable = the average value, averaged over an infinite number of independent trials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= sum{  value * P(variable=value)  }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1393" y="2824718"/>
            <a:ext cx="4000581" cy="272766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231118" y="5731496"/>
            <a:ext cx="55380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Wikipedia: “The </a:t>
            </a:r>
            <a:r>
              <a:rPr lang="en-US" sz="2000" dirty="0"/>
              <a:t>mass of probability distribution is balanced at the expected </a:t>
            </a:r>
            <a:r>
              <a:rPr lang="en-US" sz="2000" dirty="0" smtClean="0"/>
              <a:t>value.”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82297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Probability Mass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194196" cy="4351338"/>
          </a:xfrm>
        </p:spPr>
        <p:txBody>
          <a:bodyPr/>
          <a:lstStyle/>
          <a:p>
            <a:r>
              <a:rPr lang="en-US" dirty="0" smtClean="0"/>
              <a:t>The “Probability Mass Function” (</a:t>
            </a:r>
            <a:r>
              <a:rPr lang="en-US" dirty="0" err="1" smtClean="0"/>
              <a:t>pmf</a:t>
            </a:r>
            <a:r>
              <a:rPr lang="en-US" dirty="0" smtClean="0"/>
              <a:t>) of a random variable X is defined to be the function P(X=value), as a function of the different possible values.</a:t>
            </a:r>
          </a:p>
          <a:p>
            <a:r>
              <a:rPr lang="en-US" dirty="0" smtClean="0"/>
              <a:t>Why it’s useful: expected value = center of mass.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2161" y="1338605"/>
            <a:ext cx="4795888" cy="209275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569724" y="4025243"/>
            <a:ext cx="397740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Wikipedia: “The </a:t>
            </a:r>
            <a:r>
              <a:rPr lang="en-US" sz="2400" dirty="0"/>
              <a:t>probability mass function of a </a:t>
            </a:r>
            <a:r>
              <a:rPr lang="en-US" sz="2400" dirty="0">
                <a:hlinkClick r:id="rId3" tooltip="Dice"/>
              </a:rPr>
              <a:t>fair die</a:t>
            </a:r>
            <a:r>
              <a:rPr lang="en-US" sz="2400" dirty="0"/>
              <a:t>. All the numbers on the </a:t>
            </a:r>
            <a:r>
              <a:rPr lang="en-US" sz="2400" dirty="0" smtClean="0">
                <a:hlinkClick r:id="rId3" tooltip="Dice"/>
              </a:rPr>
              <a:t>die</a:t>
            </a:r>
            <a:r>
              <a:rPr lang="en-US" sz="2400" dirty="0" smtClean="0"/>
              <a:t> have </a:t>
            </a:r>
            <a:r>
              <a:rPr lang="en-US" sz="2400" dirty="0"/>
              <a:t>an equal chance of appearing on top when the die stops rolling</a:t>
            </a:r>
            <a:r>
              <a:rPr lang="en-US" sz="2400" dirty="0" smtClean="0"/>
              <a:t>.”  The </a:t>
            </a:r>
            <a:r>
              <a:rPr lang="en-US" sz="2400" b="1" dirty="0" smtClean="0"/>
              <a:t>expected value</a:t>
            </a:r>
            <a:r>
              <a:rPr lang="en-US" sz="2400" dirty="0" smtClean="0"/>
              <a:t> is 3.5.</a:t>
            </a:r>
            <a:endParaRPr lang="en-US" sz="2400" dirty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9522302" y="3000416"/>
            <a:ext cx="0" cy="518474"/>
          </a:xfrm>
          <a:prstGeom prst="straightConnector1">
            <a:avLst/>
          </a:prstGeom>
          <a:ln w="254000">
            <a:solidFill>
              <a:srgbClr val="FF0000"/>
            </a:solidFill>
            <a:tailEnd type="stealth" w="lg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1015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for a Probability Mass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27654"/>
            <a:ext cx="4822371" cy="4351338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Axioms of Probability</a:t>
            </a:r>
          </a:p>
          <a:p>
            <a:pPr marL="0" indent="0">
              <a:buNone/>
            </a:pPr>
            <a:r>
              <a:rPr lang="en-US" dirty="0" smtClean="0"/>
              <a:t>P(A) ≥ 0 for every event A</a:t>
            </a:r>
          </a:p>
          <a:p>
            <a:pPr marL="0" indent="0">
              <a:buNone/>
            </a:pPr>
            <a:r>
              <a:rPr lang="en-US" dirty="0" smtClean="0"/>
              <a:t>1 = P(True)</a:t>
            </a:r>
          </a:p>
          <a:p>
            <a:pPr marL="0" indent="0">
              <a:buNone/>
            </a:pPr>
            <a:r>
              <a:rPr lang="en-US" dirty="0"/>
              <a:t>P(</a:t>
            </a:r>
            <a:r>
              <a:rPr lang="en-US" dirty="0">
                <a:cs typeface="Times New Roman" pitchFamily="18" charset="0"/>
                <a:sym typeface="Symbol"/>
              </a:rPr>
              <a:t>A</a:t>
            </a:r>
            <a:r>
              <a:rPr lang="en-US" dirty="0"/>
              <a:t> </a:t>
            </a:r>
            <a:r>
              <a:rPr lang="en-US" dirty="0">
                <a:sym typeface="Symbol" pitchFamily="18" charset="2"/>
              </a:rPr>
              <a:t> </a:t>
            </a:r>
            <a:r>
              <a:rPr lang="en-US" dirty="0">
                <a:sym typeface="Symbol"/>
              </a:rPr>
              <a:t>B</a:t>
            </a:r>
            <a:r>
              <a:rPr lang="en-US" dirty="0"/>
              <a:t>) = P(</a:t>
            </a:r>
            <a:r>
              <a:rPr lang="en-US" dirty="0">
                <a:cs typeface="Times New Roman" pitchFamily="18" charset="0"/>
                <a:sym typeface="Symbol"/>
              </a:rPr>
              <a:t>A</a:t>
            </a:r>
            <a:r>
              <a:rPr lang="en-US" dirty="0"/>
              <a:t>) + P(</a:t>
            </a:r>
            <a:r>
              <a:rPr lang="en-US" dirty="0">
                <a:sym typeface="Symbol"/>
              </a:rPr>
              <a:t>B</a:t>
            </a:r>
            <a:r>
              <a:rPr lang="en-US" dirty="0"/>
              <a:t>) – P(</a:t>
            </a:r>
            <a:r>
              <a:rPr lang="en-US" dirty="0">
                <a:cs typeface="Times New Roman" pitchFamily="18" charset="0"/>
                <a:sym typeface="Symbol"/>
              </a:rPr>
              <a:t>A</a:t>
            </a:r>
            <a:r>
              <a:rPr lang="en-US" dirty="0"/>
              <a:t> </a:t>
            </a:r>
            <a:r>
              <a:rPr lang="en-US" dirty="0">
                <a:sym typeface="Symbol" pitchFamily="18" charset="2"/>
              </a:rPr>
              <a:t>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B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705594" y="1727654"/>
            <a:ext cx="482237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u="sng" dirty="0" smtClean="0"/>
              <a:t>Requirements for a PMF</a:t>
            </a:r>
          </a:p>
          <a:p>
            <a:pPr marL="0" indent="0">
              <a:buNone/>
            </a:pPr>
            <a:r>
              <a:rPr lang="en-US" dirty="0" smtClean="0"/>
              <a:t>P(X=x) </a:t>
            </a:r>
            <a:r>
              <a:rPr lang="en-US" dirty="0"/>
              <a:t>≥</a:t>
            </a:r>
            <a:r>
              <a:rPr lang="en-US" dirty="0" smtClean="0"/>
              <a:t> 0 for every x</a:t>
            </a:r>
          </a:p>
          <a:p>
            <a:pPr marL="0" indent="0">
              <a:buNone/>
            </a:pPr>
            <a:r>
              <a:rPr lang="en-US" dirty="0" smtClean="0"/>
              <a:t>1 = </a:t>
            </a:r>
            <a:r>
              <a:rPr lang="en-US" dirty="0" err="1" smtClean="0"/>
              <a:t>Sum_x</a:t>
            </a:r>
            <a:r>
              <a:rPr lang="en-US" dirty="0" smtClean="0"/>
              <a:t> P(X=x)</a:t>
            </a:r>
          </a:p>
          <a:p>
            <a:pPr marL="0" indent="0">
              <a:buNone/>
            </a:pPr>
            <a:r>
              <a:rPr lang="en-US" dirty="0" smtClean="0"/>
              <a:t>P(X=x </a:t>
            </a:r>
            <a:r>
              <a:rPr lang="en-US" dirty="0" smtClean="0">
                <a:sym typeface="Symbol" pitchFamily="18" charset="2"/>
              </a:rPr>
              <a:t> X=y) = P(X=x)+P(X=y)</a:t>
            </a:r>
          </a:p>
          <a:p>
            <a:pPr marL="0" indent="0">
              <a:buNone/>
            </a:pPr>
            <a:endParaRPr lang="en-US" dirty="0">
              <a:sym typeface="Symbol" pitchFamily="18" charset="2"/>
            </a:endParaRPr>
          </a:p>
          <a:p>
            <a:pPr marL="0" indent="0">
              <a:buNone/>
            </a:pPr>
            <a:r>
              <a:rPr lang="en-US" dirty="0" smtClean="0">
                <a:sym typeface="Symbol" pitchFamily="18" charset="2"/>
              </a:rPr>
              <a:t>Notice: the last one assumes that X=x and X=y are mutually exclusive events.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98057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1413</Words>
  <Application>Microsoft Office PowerPoint</Application>
  <PresentationFormat>Widescreen</PresentationFormat>
  <Paragraphs>306</Paragraphs>
  <Slides>29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7" baseType="lpstr">
      <vt:lpstr>Arial</vt:lpstr>
      <vt:lpstr>Calibri</vt:lpstr>
      <vt:lpstr>Calibri Light</vt:lpstr>
      <vt:lpstr>Cambria Math</vt:lpstr>
      <vt:lpstr>Symbol</vt:lpstr>
      <vt:lpstr>Times New Roman</vt:lpstr>
      <vt:lpstr>Office Theme</vt:lpstr>
      <vt:lpstr>Equation</vt:lpstr>
      <vt:lpstr>CS440/ECE448 Lecture 13: Random Variables</vt:lpstr>
      <vt:lpstr>Random Variables</vt:lpstr>
      <vt:lpstr>Expected Value</vt:lpstr>
      <vt:lpstr>Expected Value</vt:lpstr>
      <vt:lpstr>Expected Value</vt:lpstr>
      <vt:lpstr>Center of Mass (from physics)</vt:lpstr>
      <vt:lpstr>Expected Value = Center of Probability “Mass”</vt:lpstr>
      <vt:lpstr>Probability Mass Function</vt:lpstr>
      <vt:lpstr>Requirements for a Probability Mass Function</vt:lpstr>
      <vt:lpstr>Random Variables</vt:lpstr>
      <vt:lpstr>Domain of a Random Variable</vt:lpstr>
      <vt:lpstr>Domain of a Random Variable</vt:lpstr>
      <vt:lpstr>Expectation and PMF</vt:lpstr>
      <vt:lpstr>Size of the Domain = # Different Possible Values</vt:lpstr>
      <vt:lpstr>Expectation and PMF</vt:lpstr>
      <vt:lpstr>Random Variables</vt:lpstr>
      <vt:lpstr>Joint Random Variables</vt:lpstr>
      <vt:lpstr>Marginalization</vt:lpstr>
      <vt:lpstr>Conditioning</vt:lpstr>
      <vt:lpstr>Law of total probability</vt:lpstr>
      <vt:lpstr>Random Vector</vt:lpstr>
      <vt:lpstr>Jointly Random Class and Measurement Variables</vt:lpstr>
      <vt:lpstr>Random Variables</vt:lpstr>
      <vt:lpstr>Functions of Random Variables: PMF</vt:lpstr>
      <vt:lpstr>Functions of Random Variables: PMF</vt:lpstr>
      <vt:lpstr>Functions of Random Variables: Expectation</vt:lpstr>
      <vt:lpstr>Functions of Random Variables: Expectation</vt:lpstr>
      <vt:lpstr>Summary: Random Variables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CS440/ECE448 Lecture 17: Bayesian Inference</dc:title>
  <dc:creator>Mark Hasegawa-Johnson</dc:creator>
  <cp:lastModifiedBy>Mark Hasegawa-Johnson</cp:lastModifiedBy>
  <cp:revision>39</cp:revision>
  <cp:lastPrinted>2017-11-04T20:52:38Z</cp:lastPrinted>
  <dcterms:created xsi:type="dcterms:W3CDTF">2017-10-23T18:30:07Z</dcterms:created>
  <dcterms:modified xsi:type="dcterms:W3CDTF">2018-03-06T03:16:10Z</dcterms:modified>
</cp:coreProperties>
</file>