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8" r:id="rId11"/>
    <p:sldId id="269" r:id="rId12"/>
    <p:sldId id="302" r:id="rId13"/>
    <p:sldId id="270" r:id="rId14"/>
    <p:sldId id="271" r:id="rId15"/>
    <p:sldId id="272" r:id="rId16"/>
    <p:sldId id="273" r:id="rId17"/>
    <p:sldId id="274" r:id="rId18"/>
    <p:sldId id="275" r:id="rId19"/>
    <p:sldId id="298" r:id="rId20"/>
    <p:sldId id="300" r:id="rId21"/>
    <p:sldId id="276" r:id="rId22"/>
    <p:sldId id="303" r:id="rId23"/>
    <p:sldId id="277" r:id="rId24"/>
    <p:sldId id="278" r:id="rId25"/>
    <p:sldId id="279" r:id="rId26"/>
    <p:sldId id="299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2" r:id="rId38"/>
    <p:sldId id="293" r:id="rId39"/>
    <p:sldId id="294" r:id="rId40"/>
    <p:sldId id="295" r:id="rId41"/>
    <p:sldId id="296" r:id="rId42"/>
    <p:sldId id="304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D3698E-B9FD-4CF6-9BDB-D8ED54AA6715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2A3B54-F4EC-4190-A4BA-13771752E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86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559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5621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492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1433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582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90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6862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099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6112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7814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890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9630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1377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31432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69653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39540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94201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36289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52878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70329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4887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192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38108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49417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>
                <a:solidFill>
                  <a:prstClr val="black"/>
                </a:solidFill>
              </a:rPr>
              <a:pPr/>
              <a:t>39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73568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>
                <a:solidFill>
                  <a:prstClr val="black"/>
                </a:solidFill>
              </a:rPr>
              <a:pPr/>
              <a:t>40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66688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>
                <a:solidFill>
                  <a:prstClr val="black"/>
                </a:solidFill>
              </a:rPr>
              <a:pPr/>
              <a:t>41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34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3555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9760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521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</a:t>
            </a:r>
            <a:r>
              <a:rPr lang="en-US" baseline="0" dirty="0" smtClean="0"/>
              <a:t> A occurs, the agent wins $6. If A does not occur, the </a:t>
            </a:r>
            <a:r>
              <a:rPr lang="en-US" baseline="0" dirty="0" err="1" smtClean="0"/>
              <a:t>agend</a:t>
            </a:r>
            <a:r>
              <a:rPr lang="en-US" baseline="0" dirty="0" smtClean="0"/>
              <a:t> loses $4. EU(bet) = 0.4 * 6 – 0.6 * 4 = 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9749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6408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45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69B-AD0A-4DAB-B452-EF75C06D6B00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6A08-2A40-46B2-BCBF-20B4C3F60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13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69B-AD0A-4DAB-B452-EF75C06D6B00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6A08-2A40-46B2-BCBF-20B4C3F60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426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69B-AD0A-4DAB-B452-EF75C06D6B00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6A08-2A40-46B2-BCBF-20B4C3F60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704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69B-AD0A-4DAB-B452-EF75C06D6B00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6A08-2A40-46B2-BCBF-20B4C3F60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699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69B-AD0A-4DAB-B452-EF75C06D6B00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6A08-2A40-46B2-BCBF-20B4C3F60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047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69B-AD0A-4DAB-B452-EF75C06D6B00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6A08-2A40-46B2-BCBF-20B4C3F60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642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69B-AD0A-4DAB-B452-EF75C06D6B00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6A08-2A40-46B2-BCBF-20B4C3F60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34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69B-AD0A-4DAB-B452-EF75C06D6B00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6A08-2A40-46B2-BCBF-20B4C3F60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15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69B-AD0A-4DAB-B452-EF75C06D6B00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6A08-2A40-46B2-BCBF-20B4C3F60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707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69B-AD0A-4DAB-B452-EF75C06D6B00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6A08-2A40-46B2-BCBF-20B4C3F60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77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69B-AD0A-4DAB-B452-EF75C06D6B00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6A08-2A40-46B2-BCBF-20B4C3F60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86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9169B-AD0A-4DAB-B452-EF75C06D6B00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16A08-2A40-46B2-BCBF-20B4C3F60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7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11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1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Birthday_problem" TargetMode="Externa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002"/>
            <a:ext cx="9144000" cy="1847080"/>
          </a:xfrm>
        </p:spPr>
        <p:txBody>
          <a:bodyPr/>
          <a:lstStyle/>
          <a:p>
            <a:r>
              <a:rPr lang="en-US" dirty="0" smtClean="0"/>
              <a:t>CS 440/ECE 448 Lecture 12:</a:t>
            </a:r>
            <a:br>
              <a:rPr lang="en-US" dirty="0" smtClean="0"/>
            </a:br>
            <a:r>
              <a:rPr lang="en-US" dirty="0" smtClean="0"/>
              <a:t>Probability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421" y="1810947"/>
            <a:ext cx="5178458" cy="866267"/>
          </a:xfrm>
        </p:spPr>
        <p:txBody>
          <a:bodyPr>
            <a:normAutofit/>
          </a:bodyPr>
          <a:lstStyle/>
          <a:p>
            <a:pPr algn="l"/>
            <a:r>
              <a:rPr lang="en-US" sz="2000" dirty="0" smtClean="0"/>
              <a:t>Slides by Svetlana Lazebnik, 9/2016</a:t>
            </a:r>
          </a:p>
          <a:p>
            <a:pPr algn="l"/>
            <a:r>
              <a:rPr lang="en-US" sz="2000" dirty="0" smtClean="0"/>
              <a:t>Modified by Mark Hasegawa-Johnson, 10/2017</a:t>
            </a:r>
            <a:endParaRPr lang="en-US" sz="2000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2360" y="2725559"/>
            <a:ext cx="490728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5438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 probabilities come from?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600201"/>
            <a:ext cx="8534400" cy="4525963"/>
          </a:xfrm>
        </p:spPr>
        <p:txBody>
          <a:bodyPr/>
          <a:lstStyle/>
          <a:p>
            <a:r>
              <a:rPr lang="en-US" sz="2400" b="1" dirty="0" err="1">
                <a:solidFill>
                  <a:srgbClr val="0066FF"/>
                </a:solidFill>
              </a:rPr>
              <a:t>Frequentism</a:t>
            </a:r>
            <a:endParaRPr lang="en-US" sz="2400" b="1" dirty="0">
              <a:solidFill>
                <a:srgbClr val="0066FF"/>
              </a:solidFill>
            </a:endParaRPr>
          </a:p>
          <a:p>
            <a:pPr lvl="1"/>
            <a:r>
              <a:rPr lang="en-US" sz="2000" dirty="0"/>
              <a:t>Probabilities are relative frequencies</a:t>
            </a:r>
          </a:p>
          <a:p>
            <a:pPr lvl="1"/>
            <a:r>
              <a:rPr lang="en-US" sz="2000" dirty="0"/>
              <a:t>For example, if we toss a coin many times, </a:t>
            </a:r>
            <a:r>
              <a:rPr lang="en-US" sz="2000" dirty="0">
                <a:solidFill>
                  <a:srgbClr val="0066FF"/>
                </a:solidFill>
              </a:rPr>
              <a:t>P(heads)</a:t>
            </a:r>
            <a:r>
              <a:rPr lang="en-US" sz="2000" dirty="0"/>
              <a:t> is the proportion of the time the coin will come up heads</a:t>
            </a:r>
          </a:p>
          <a:p>
            <a:pPr lvl="1"/>
            <a:r>
              <a:rPr lang="en-US" sz="2000" dirty="0"/>
              <a:t>But what if we’re dealing with events that only happen once?</a:t>
            </a:r>
          </a:p>
          <a:p>
            <a:pPr lvl="2"/>
            <a:r>
              <a:rPr lang="en-US" sz="1600" dirty="0"/>
              <a:t>E.g., what is the probability that Team X will win the </a:t>
            </a:r>
            <a:r>
              <a:rPr lang="en-US" sz="1600" dirty="0" err="1"/>
              <a:t>Superbowl</a:t>
            </a:r>
            <a:r>
              <a:rPr lang="en-US" sz="1600" dirty="0"/>
              <a:t> this year?</a:t>
            </a:r>
          </a:p>
          <a:p>
            <a:pPr lvl="2"/>
            <a:r>
              <a:rPr lang="en-US" sz="1600" dirty="0"/>
              <a:t>“Reference class” problem</a:t>
            </a:r>
          </a:p>
          <a:p>
            <a:r>
              <a:rPr lang="en-US" sz="2400" b="1" dirty="0">
                <a:solidFill>
                  <a:srgbClr val="0066FF"/>
                </a:solidFill>
              </a:rPr>
              <a:t>Subjectivism</a:t>
            </a:r>
          </a:p>
          <a:p>
            <a:pPr lvl="1"/>
            <a:r>
              <a:rPr lang="en-US" sz="2000" dirty="0"/>
              <a:t>Probabilities are degrees of belief </a:t>
            </a:r>
          </a:p>
          <a:p>
            <a:pPr lvl="1"/>
            <a:r>
              <a:rPr lang="en-US" sz="2000" dirty="0"/>
              <a:t>But then, how do we assign belief values to statements?</a:t>
            </a:r>
          </a:p>
          <a:p>
            <a:pPr lvl="1"/>
            <a:r>
              <a:rPr lang="en-US" sz="2000" dirty="0"/>
              <a:t>What would constrain agents to hold consistent beliefs?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Rational Bettor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621" y="1600201"/>
            <a:ext cx="11076494" cy="4525963"/>
          </a:xfrm>
        </p:spPr>
        <p:txBody>
          <a:bodyPr>
            <a:noAutofit/>
          </a:bodyPr>
          <a:lstStyle/>
          <a:p>
            <a:r>
              <a:rPr lang="en-US" sz="2400" dirty="0"/>
              <a:t>Why should a rational agent hold beliefs that are consistent with axioms of probability?</a:t>
            </a:r>
          </a:p>
          <a:p>
            <a:pPr lvl="1"/>
            <a:r>
              <a:rPr lang="en-US" dirty="0"/>
              <a:t>For example, </a:t>
            </a:r>
            <a:r>
              <a:rPr lang="en-US" dirty="0">
                <a:solidFill>
                  <a:srgbClr val="0066FF"/>
                </a:solidFill>
              </a:rPr>
              <a:t>P(A) + P(</a:t>
            </a:r>
            <a:r>
              <a:rPr lang="en-US" dirty="0">
                <a:solidFill>
                  <a:srgbClr val="0066FF"/>
                </a:solidFill>
                <a:cs typeface="Times New Roman"/>
              </a:rPr>
              <a:t>¬</a:t>
            </a:r>
            <a:r>
              <a:rPr lang="en-US" dirty="0">
                <a:solidFill>
                  <a:srgbClr val="0066FF"/>
                </a:solidFill>
              </a:rPr>
              <a:t>A) = 1</a:t>
            </a:r>
          </a:p>
          <a:p>
            <a:endParaRPr lang="en-US" sz="2400" dirty="0"/>
          </a:p>
          <a:p>
            <a:r>
              <a:rPr lang="en-US" sz="2400" dirty="0" smtClean="0"/>
              <a:t>Suppose an agent believes that P(A)=0.7, and </a:t>
            </a:r>
            <a:r>
              <a:rPr lang="en-US" sz="2400" dirty="0"/>
              <a:t>P(</a:t>
            </a:r>
            <a:r>
              <a:rPr lang="en-US" sz="2400" dirty="0">
                <a:cs typeface="Times New Roman"/>
              </a:rPr>
              <a:t>¬</a:t>
            </a:r>
            <a:r>
              <a:rPr lang="en-US" sz="2400" dirty="0"/>
              <a:t>A</a:t>
            </a:r>
            <a:r>
              <a:rPr lang="en-US" sz="2400" dirty="0" smtClean="0"/>
              <a:t>)=0.7</a:t>
            </a:r>
          </a:p>
          <a:p>
            <a:r>
              <a:rPr lang="en-US" sz="2400" u="sng" dirty="0" smtClean="0"/>
              <a:t>Offer the following bet</a:t>
            </a:r>
            <a:r>
              <a:rPr lang="en-US" sz="2400" dirty="0" smtClean="0"/>
              <a:t>: if A occurs, agent wins $100.  If A doesn’t occur, agent loses $105.  Agent believes P(A)&gt;100/(100+105), so agent accepts the bet.</a:t>
            </a:r>
            <a:r>
              <a:rPr lang="en-US" sz="2400" dirty="0" smtClean="0">
                <a:solidFill>
                  <a:srgbClr val="0066FF"/>
                </a:solidFill>
              </a:rPr>
              <a:t> </a:t>
            </a:r>
          </a:p>
          <a:p>
            <a:r>
              <a:rPr lang="en-US" sz="2400" u="sng" dirty="0"/>
              <a:t>Offer </a:t>
            </a:r>
            <a:r>
              <a:rPr lang="en-US" sz="2400" u="sng" dirty="0" smtClean="0"/>
              <a:t>another bet</a:t>
            </a:r>
            <a:r>
              <a:rPr lang="en-US" sz="2400" dirty="0"/>
              <a:t>: if </a:t>
            </a:r>
            <a:r>
              <a:rPr lang="en-US" sz="2400" dirty="0">
                <a:cs typeface="Times New Roman"/>
              </a:rPr>
              <a:t>¬</a:t>
            </a:r>
            <a:r>
              <a:rPr lang="en-US" sz="2400" dirty="0" smtClean="0"/>
              <a:t>A </a:t>
            </a:r>
            <a:r>
              <a:rPr lang="en-US" sz="2400" dirty="0"/>
              <a:t>occurs, agent wins $100.  If </a:t>
            </a:r>
            <a:r>
              <a:rPr lang="en-US" sz="2400" dirty="0">
                <a:cs typeface="Times New Roman"/>
              </a:rPr>
              <a:t>¬</a:t>
            </a:r>
            <a:r>
              <a:rPr lang="en-US" sz="2400" dirty="0" smtClean="0"/>
              <a:t>A </a:t>
            </a:r>
            <a:r>
              <a:rPr lang="en-US" sz="2400" dirty="0"/>
              <a:t>doesn’t occur, agent loses $105.  Agent believes </a:t>
            </a:r>
            <a:r>
              <a:rPr lang="en-US" sz="2400" dirty="0" smtClean="0"/>
              <a:t>P(</a:t>
            </a:r>
            <a:r>
              <a:rPr lang="en-US" sz="2400" dirty="0" smtClean="0">
                <a:cs typeface="Times New Roman"/>
              </a:rPr>
              <a:t>¬</a:t>
            </a:r>
            <a:r>
              <a:rPr lang="en-US" sz="2400" dirty="0" smtClean="0"/>
              <a:t>A)&gt;100/(100+105), </a:t>
            </a:r>
            <a:r>
              <a:rPr lang="en-US" sz="2400" dirty="0"/>
              <a:t>so agent accepts the bet.</a:t>
            </a:r>
            <a:r>
              <a:rPr lang="en-US" sz="2400" dirty="0">
                <a:solidFill>
                  <a:srgbClr val="0066FF"/>
                </a:solidFill>
              </a:rPr>
              <a:t> </a:t>
            </a:r>
            <a:r>
              <a:rPr lang="en-US" sz="2400" dirty="0" smtClean="0">
                <a:solidFill>
                  <a:srgbClr val="0066FF"/>
                </a:solidFill>
              </a:rPr>
              <a:t>  Oops…</a:t>
            </a:r>
            <a:endParaRPr lang="en-US" sz="2400" dirty="0">
              <a:solidFill>
                <a:srgbClr val="0066FF"/>
              </a:solidFill>
            </a:endParaRPr>
          </a:p>
          <a:p>
            <a:pPr marL="457200" lvl="1" indent="0">
              <a:buNone/>
            </a:pPr>
            <a:endParaRPr lang="en-US" dirty="0"/>
          </a:p>
          <a:p>
            <a:r>
              <a:rPr lang="en-US" sz="2400" b="1" dirty="0"/>
              <a:t>Theorem:</a:t>
            </a:r>
            <a:r>
              <a:rPr lang="en-US" sz="2400" dirty="0"/>
              <a:t> An agent who holds beliefs inconsistent with axioms of probability can be convinced to accept a combination of bets that is guaranteed to lose them money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humans “rational bettors”?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71101"/>
            <a:ext cx="10515600" cy="4351338"/>
          </a:xfrm>
        </p:spPr>
        <p:txBody>
          <a:bodyPr>
            <a:noAutofit/>
          </a:bodyPr>
          <a:lstStyle/>
          <a:p>
            <a:r>
              <a:rPr lang="en-US" sz="2000" dirty="0" smtClean="0"/>
              <a:t>Humans are pretty good at estimating some probabilities, and pretty bad at estimating others.  What might cause humans to </a:t>
            </a:r>
            <a:r>
              <a:rPr lang="en-US" sz="2000" dirty="0" err="1" smtClean="0"/>
              <a:t>mis</a:t>
            </a:r>
            <a:r>
              <a:rPr lang="en-US" sz="2000" dirty="0" smtClean="0"/>
              <a:t>-estimate the probability of an event?</a:t>
            </a:r>
          </a:p>
          <a:p>
            <a:pPr lvl="1"/>
            <a:r>
              <a:rPr lang="en-US" sz="2000" dirty="0" smtClean="0"/>
              <a:t>Large-scale nonlinearities upset weather forecasts</a:t>
            </a:r>
          </a:p>
          <a:p>
            <a:pPr lvl="1"/>
            <a:r>
              <a:rPr lang="en-US" sz="2000" dirty="0" smtClean="0"/>
              <a:t>System might change over time</a:t>
            </a:r>
          </a:p>
          <a:p>
            <a:pPr lvl="1"/>
            <a:r>
              <a:rPr lang="en-US" sz="2000" dirty="0" smtClean="0"/>
              <a:t>Large number of options</a:t>
            </a:r>
          </a:p>
          <a:p>
            <a:pPr lvl="1"/>
            <a:r>
              <a:rPr lang="en-US" sz="2000" dirty="0" smtClean="0"/>
              <a:t>People over-estimate probability of very rare events</a:t>
            </a:r>
          </a:p>
          <a:p>
            <a:pPr lvl="1"/>
            <a:r>
              <a:rPr lang="en-US" sz="2000" dirty="0" smtClean="0"/>
              <a:t>Under-estimate (or over-estimate?) probability of very bad events</a:t>
            </a:r>
          </a:p>
          <a:p>
            <a:pPr lvl="1"/>
            <a:r>
              <a:rPr lang="en-US" sz="2000" dirty="0" smtClean="0"/>
              <a:t>Over-estimate how much we know about the situation</a:t>
            </a:r>
          </a:p>
          <a:p>
            <a:pPr lvl="1"/>
            <a:r>
              <a:rPr lang="en-US" sz="2000" dirty="0" smtClean="0"/>
              <a:t>Emotional attachment to any particular outcome</a:t>
            </a:r>
          </a:p>
          <a:p>
            <a:pPr lvl="1"/>
            <a:r>
              <a:rPr lang="en-US" sz="2000" dirty="0" smtClean="0"/>
              <a:t>Over-estimate probability of highly visible/much talked-of events</a:t>
            </a:r>
          </a:p>
          <a:p>
            <a:r>
              <a:rPr lang="en-US" sz="2000" dirty="0" smtClean="0"/>
              <a:t>What are some of the ways in which a “rational bettor” might take advantage of humans who </a:t>
            </a:r>
            <a:r>
              <a:rPr lang="en-US" sz="2000" dirty="0" err="1" smtClean="0"/>
              <a:t>mis</a:t>
            </a:r>
            <a:r>
              <a:rPr lang="en-US" sz="2000" dirty="0" smtClean="0"/>
              <a:t>-estimate probabilities?</a:t>
            </a:r>
          </a:p>
          <a:p>
            <a:pPr lvl="1"/>
            <a:r>
              <a:rPr lang="en-US" sz="2000" dirty="0" smtClean="0"/>
              <a:t>Insurance sales: over-estimate probability of bad events</a:t>
            </a:r>
          </a:p>
          <a:p>
            <a:pPr lvl="1"/>
            <a:r>
              <a:rPr lang="en-US" sz="2000" dirty="0" smtClean="0"/>
              <a:t>War &amp; politics</a:t>
            </a:r>
          </a:p>
          <a:p>
            <a:pPr lvl="1"/>
            <a:r>
              <a:rPr lang="en-US" sz="2000" dirty="0" smtClean="0"/>
              <a:t>Stock market</a:t>
            </a:r>
          </a:p>
          <a:p>
            <a:pPr lvl="1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05917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Motivation: Why use probability?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Laziness, Ignorance, and Randomness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Rational Bettor Theorem</a:t>
            </a:r>
          </a:p>
          <a:p>
            <a:r>
              <a:rPr lang="en-US" dirty="0" smtClean="0"/>
              <a:t>Review of Key Concepts</a:t>
            </a:r>
          </a:p>
          <a:p>
            <a:pPr lvl="1"/>
            <a:r>
              <a:rPr lang="en-US" dirty="0" smtClean="0"/>
              <a:t>Outcomes, Events, and Random Variables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Joint, Marginal, and Conditional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Independence and Conditional Independence</a:t>
            </a:r>
          </a:p>
          <a:p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Outcomes of an Experiment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112838"/>
            <a:ext cx="822960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dirty="0"/>
              <a:t>The SET OF POSSIBLE OUTCOMES (a.k.a. the “sample space”) is a listing of all of the things that might happen: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Mutually exclusive.  It’s not possible that two different outcomes might both happen.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Collectively exhaustive.  Every outcome that could possibly happen is one of the items in the list.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Finest grain.  After the experiment occurs, somebody tells you the outcome, and there is nothing else you need to know.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Example experiment</a:t>
            </a:r>
            <a:r>
              <a:rPr lang="en-US" sz="2400" dirty="0"/>
              <a:t>: Alice, Bob, Carol and Duane run a 10km race to decide who will buy pizza tonight.</a:t>
            </a:r>
          </a:p>
          <a:p>
            <a:pPr marL="0" indent="0">
              <a:buNone/>
            </a:pPr>
            <a:r>
              <a:rPr lang="en-US" sz="2400" b="1" dirty="0"/>
              <a:t>Outcome</a:t>
            </a:r>
            <a:r>
              <a:rPr lang="en-US" sz="2400" dirty="0"/>
              <a:t> = a listing of the exact finishing times of each participant.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112838"/>
            <a:ext cx="8229600" cy="4525963"/>
          </a:xfrm>
        </p:spPr>
        <p:txBody>
          <a:bodyPr/>
          <a:lstStyle/>
          <a:p>
            <a:r>
              <a:rPr lang="en-US" sz="2400" dirty="0"/>
              <a:t>Probabilistic statements are defined over </a:t>
            </a:r>
            <a:r>
              <a:rPr lang="en-US" sz="2400" i="1" dirty="0"/>
              <a:t>events</a:t>
            </a:r>
            <a:r>
              <a:rPr lang="en-US" sz="2400" dirty="0"/>
              <a:t>, or sets of world states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i="1" dirty="0">
                <a:solidFill>
                  <a:srgbClr val="0066FF"/>
                </a:solidFill>
              </a:rPr>
              <a:t>A = “It is raining”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i="1" dirty="0">
                <a:solidFill>
                  <a:srgbClr val="0066FF"/>
                </a:solidFill>
              </a:rPr>
              <a:t>B = “The weather is either cloudy or snowy”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i="1" dirty="0">
                <a:solidFill>
                  <a:srgbClr val="0066FF"/>
                </a:solidFill>
              </a:rPr>
              <a:t>C = “The sum of the two dice rolls is 11”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i="1" dirty="0">
                <a:solidFill>
                  <a:srgbClr val="0066FF"/>
                </a:solidFill>
              </a:rPr>
              <a:t>D = “My car is going between 30 and 50 miles per hour”</a:t>
            </a:r>
          </a:p>
          <a:p>
            <a:r>
              <a:rPr lang="en-US" sz="2400" dirty="0"/>
              <a:t>An EVENT is a SET of OUTCOMES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>
                <a:solidFill>
                  <a:srgbClr val="0066FF"/>
                </a:solidFill>
              </a:rPr>
              <a:t>B = { outcomes : cloudy OR snowy }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>
                <a:solidFill>
                  <a:srgbClr val="0066FF"/>
                </a:solidFill>
              </a:rPr>
              <a:t>C = { outcomes : d1+d2 = 11 }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>
                <a:solidFill>
                  <a:srgbClr val="0066FF"/>
                </a:solidFill>
              </a:rPr>
              <a:t> </a:t>
            </a:r>
            <a:r>
              <a:rPr lang="en-US" dirty="0" smtClean="0"/>
              <a:t>Notation: </a:t>
            </a:r>
            <a:r>
              <a:rPr lang="en-US" dirty="0" smtClean="0">
                <a:solidFill>
                  <a:srgbClr val="0066FF"/>
                </a:solidFill>
              </a:rPr>
              <a:t>p(</a:t>
            </a:r>
            <a:r>
              <a:rPr lang="en-US" dirty="0" smtClean="0">
                <a:solidFill>
                  <a:srgbClr val="0066FF"/>
                </a:solidFill>
                <a:cs typeface="Times New Roman" pitchFamily="18" charset="0"/>
                <a:sym typeface="Symbol"/>
              </a:rPr>
              <a:t>A</a:t>
            </a:r>
            <a:r>
              <a:rPr lang="en-US" dirty="0" smtClean="0">
                <a:solidFill>
                  <a:srgbClr val="0066FF"/>
                </a:solidFill>
              </a:rPr>
              <a:t>)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0066FF"/>
                </a:solidFill>
              </a:rPr>
              <a:t>P(</a:t>
            </a:r>
            <a:r>
              <a:rPr lang="en-US" dirty="0" smtClean="0">
                <a:solidFill>
                  <a:srgbClr val="0066FF"/>
                </a:solidFill>
                <a:cs typeface="Times New Roman" pitchFamily="18" charset="0"/>
                <a:sym typeface="Symbol"/>
              </a:rPr>
              <a:t>A</a:t>
            </a:r>
            <a:r>
              <a:rPr lang="en-US" dirty="0" smtClean="0">
                <a:solidFill>
                  <a:srgbClr val="0066FF"/>
                </a:solidFill>
              </a:rPr>
              <a:t>) </a:t>
            </a:r>
            <a:r>
              <a:rPr lang="en-US" dirty="0" smtClean="0"/>
              <a:t>is the probability of the set of world states (outcomes) in which proposition </a:t>
            </a:r>
            <a:r>
              <a:rPr lang="en-US" dirty="0" smtClean="0">
                <a:cs typeface="Times New Roman" pitchFamily="18" charset="0"/>
                <a:sym typeface="Symbol"/>
              </a:rPr>
              <a:t>A</a:t>
            </a:r>
            <a:r>
              <a:rPr lang="en-US" dirty="0" smtClean="0"/>
              <a:t> holds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9787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Kolmogorov’s</a:t>
            </a:r>
            <a:r>
              <a:rPr lang="en-US" dirty="0" smtClean="0"/>
              <a:t> axioms </a:t>
            </a:r>
            <a:r>
              <a:rPr lang="en-US" dirty="0"/>
              <a:t>of probability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For any propositions (events) </a:t>
            </a:r>
            <a:r>
              <a:rPr lang="en-US" sz="2400" dirty="0">
                <a:cs typeface="Times New Roman" pitchFamily="18" charset="0"/>
                <a:sym typeface="Symbol"/>
              </a:rPr>
              <a:t>A</a:t>
            </a:r>
            <a:r>
              <a:rPr lang="en-US" sz="2400" dirty="0"/>
              <a:t>, </a:t>
            </a:r>
            <a:r>
              <a:rPr lang="en-US" sz="2400" dirty="0">
                <a:sym typeface="Symbol"/>
              </a:rPr>
              <a:t>B</a:t>
            </a:r>
            <a:endParaRPr lang="en-US" sz="2400" dirty="0"/>
          </a:p>
          <a:p>
            <a:pPr lvl="1">
              <a:buFont typeface="Wingdings" pitchFamily="2" charset="2"/>
              <a:buChar char="§"/>
            </a:pPr>
            <a:r>
              <a:rPr lang="en-US" dirty="0">
                <a:solidFill>
                  <a:srgbClr val="0066FF"/>
                </a:solidFill>
              </a:rPr>
              <a:t>0 </a:t>
            </a:r>
            <a:r>
              <a:rPr lang="en-US" dirty="0">
                <a:solidFill>
                  <a:srgbClr val="0066FF"/>
                </a:solidFill>
                <a:cs typeface="Arial" charset="0"/>
              </a:rPr>
              <a:t>≤</a:t>
            </a:r>
            <a:r>
              <a:rPr lang="en-US" dirty="0">
                <a:solidFill>
                  <a:srgbClr val="0066FF"/>
                </a:solidFill>
              </a:rPr>
              <a:t> P(</a:t>
            </a:r>
            <a:r>
              <a:rPr lang="en-US" dirty="0">
                <a:solidFill>
                  <a:srgbClr val="0066FF"/>
                </a:solidFill>
                <a:cs typeface="Times New Roman" pitchFamily="18" charset="0"/>
                <a:sym typeface="Symbol"/>
              </a:rPr>
              <a:t>A</a:t>
            </a:r>
            <a:r>
              <a:rPr lang="en-US" dirty="0">
                <a:solidFill>
                  <a:srgbClr val="0066FF"/>
                </a:solidFill>
              </a:rPr>
              <a:t>) </a:t>
            </a:r>
            <a:r>
              <a:rPr lang="en-US" dirty="0">
                <a:solidFill>
                  <a:srgbClr val="0066FF"/>
                </a:solidFill>
                <a:cs typeface="Arial" charset="0"/>
              </a:rPr>
              <a:t>≤</a:t>
            </a:r>
            <a:r>
              <a:rPr lang="en-US" dirty="0">
                <a:solidFill>
                  <a:srgbClr val="0066FF"/>
                </a:solidFill>
              </a:rPr>
              <a:t> 1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>
                <a:solidFill>
                  <a:srgbClr val="0066FF"/>
                </a:solidFill>
              </a:rPr>
              <a:t>P(True) = 1 and P(False) = 0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>
                <a:solidFill>
                  <a:srgbClr val="0066FF"/>
                </a:solidFill>
              </a:rPr>
              <a:t>P(</a:t>
            </a:r>
            <a:r>
              <a:rPr lang="en-US" dirty="0">
                <a:solidFill>
                  <a:srgbClr val="0066FF"/>
                </a:solidFill>
                <a:cs typeface="Times New Roman" pitchFamily="18" charset="0"/>
                <a:sym typeface="Symbol"/>
              </a:rPr>
              <a:t>A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>
                <a:solidFill>
                  <a:srgbClr val="0066FF"/>
                </a:solidFill>
                <a:sym typeface="Symbol" pitchFamily="18" charset="2"/>
              </a:rPr>
              <a:t> </a:t>
            </a:r>
            <a:r>
              <a:rPr lang="en-US" dirty="0">
                <a:solidFill>
                  <a:srgbClr val="0066FF"/>
                </a:solidFill>
                <a:sym typeface="Symbol"/>
              </a:rPr>
              <a:t>B</a:t>
            </a:r>
            <a:r>
              <a:rPr lang="en-US" dirty="0">
                <a:solidFill>
                  <a:srgbClr val="0066FF"/>
                </a:solidFill>
              </a:rPr>
              <a:t>) = P(</a:t>
            </a:r>
            <a:r>
              <a:rPr lang="en-US" dirty="0">
                <a:solidFill>
                  <a:srgbClr val="0066FF"/>
                </a:solidFill>
                <a:cs typeface="Times New Roman" pitchFamily="18" charset="0"/>
                <a:sym typeface="Symbol"/>
              </a:rPr>
              <a:t>A</a:t>
            </a:r>
            <a:r>
              <a:rPr lang="en-US" dirty="0">
                <a:solidFill>
                  <a:srgbClr val="0066FF"/>
                </a:solidFill>
              </a:rPr>
              <a:t>) + P(</a:t>
            </a:r>
            <a:r>
              <a:rPr lang="en-US" dirty="0">
                <a:solidFill>
                  <a:srgbClr val="0066FF"/>
                </a:solidFill>
                <a:sym typeface="Symbol"/>
              </a:rPr>
              <a:t>B</a:t>
            </a:r>
            <a:r>
              <a:rPr lang="en-US" dirty="0">
                <a:solidFill>
                  <a:srgbClr val="0066FF"/>
                </a:solidFill>
              </a:rPr>
              <a:t>) – P(</a:t>
            </a:r>
            <a:r>
              <a:rPr lang="en-US" dirty="0">
                <a:solidFill>
                  <a:srgbClr val="0066FF"/>
                </a:solidFill>
                <a:cs typeface="Times New Roman" pitchFamily="18" charset="0"/>
                <a:sym typeface="Symbol"/>
              </a:rPr>
              <a:t>A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>
                <a:solidFill>
                  <a:srgbClr val="0066FF"/>
                </a:solidFill>
                <a:sym typeface="Symbol" pitchFamily="18" charset="2"/>
              </a:rPr>
              <a:t>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>
                <a:solidFill>
                  <a:srgbClr val="0066FF"/>
                </a:solidFill>
                <a:sym typeface="Symbol"/>
              </a:rPr>
              <a:t>B</a:t>
            </a:r>
            <a:r>
              <a:rPr lang="en-US" dirty="0">
                <a:solidFill>
                  <a:srgbClr val="0066FF"/>
                </a:solidFill>
              </a:rPr>
              <a:t>)</a:t>
            </a:r>
          </a:p>
          <a:p>
            <a:pPr lvl="2">
              <a:buFont typeface="Arial" pitchFamily="34" charset="0"/>
              <a:buChar char="–"/>
            </a:pPr>
            <a:r>
              <a:rPr lang="en-US" dirty="0" smtClean="0"/>
              <a:t>Subtraction accounts for double-counting</a:t>
            </a:r>
            <a:br>
              <a:rPr lang="en-US" dirty="0" smtClean="0"/>
            </a:b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/>
              <a:t>Based on these axioms, what is </a:t>
            </a:r>
            <a:r>
              <a:rPr lang="en-US" sz="2400" dirty="0">
                <a:solidFill>
                  <a:srgbClr val="0066FF"/>
                </a:solidFill>
              </a:rPr>
              <a:t>P(</a:t>
            </a:r>
            <a:r>
              <a:rPr lang="en-US" sz="2400" dirty="0">
                <a:solidFill>
                  <a:srgbClr val="0066FF"/>
                </a:solidFill>
                <a:cs typeface="Times New Roman"/>
              </a:rPr>
              <a:t>¬</a:t>
            </a:r>
            <a:r>
              <a:rPr lang="en-US" sz="2400" dirty="0">
                <a:solidFill>
                  <a:srgbClr val="0066FF"/>
                </a:solidFill>
                <a:cs typeface="Times New Roman" pitchFamily="18" charset="0"/>
                <a:sym typeface="Symbol"/>
              </a:rPr>
              <a:t>A</a:t>
            </a:r>
            <a:r>
              <a:rPr lang="en-US" sz="2400" dirty="0">
                <a:solidFill>
                  <a:srgbClr val="0066FF"/>
                </a:solidFill>
                <a:cs typeface="Times New Roman"/>
              </a:rPr>
              <a:t>)</a:t>
            </a:r>
            <a:r>
              <a:rPr lang="en-US" sz="2400" dirty="0">
                <a:cs typeface="Times New Roman"/>
              </a:rPr>
              <a:t>?</a:t>
            </a:r>
          </a:p>
          <a:p>
            <a:pPr>
              <a:buFont typeface="Arial" pitchFamily="34" charset="0"/>
              <a:buChar char="•"/>
            </a:pPr>
            <a:endParaRPr lang="en-US" sz="2400" dirty="0">
              <a:cs typeface="Times New Roman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>
                <a:cs typeface="Times New Roman"/>
              </a:rPr>
              <a:t>These axioms are sufficient to completely specify probability theory for </a:t>
            </a:r>
            <a:r>
              <a:rPr lang="en-US" sz="2400" i="1" dirty="0">
                <a:cs typeface="Times New Roman"/>
              </a:rPr>
              <a:t>discrete</a:t>
            </a:r>
            <a:r>
              <a:rPr lang="en-US" sz="2400" dirty="0">
                <a:cs typeface="Times New Roman"/>
              </a:rPr>
              <a:t> random variables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>
                <a:cs typeface="Times New Roman"/>
              </a:rPr>
              <a:t>For continuous variables, need </a:t>
            </a:r>
            <a:r>
              <a:rPr lang="en-US" sz="2000" i="1" dirty="0">
                <a:cs typeface="Times New Roman"/>
              </a:rPr>
              <a:t>density functions</a:t>
            </a:r>
            <a:endParaRPr lang="en-US" sz="2000" i="1" dirty="0"/>
          </a:p>
        </p:txBody>
      </p:sp>
      <p:pic>
        <p:nvPicPr>
          <p:cNvPr id="6146" name="Picture 2" descr="https://upload.wikimedia.org/wikipedia/commons/thumb/9/99/Venn0001.svg/220px-Venn0001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6251" y="1690688"/>
            <a:ext cx="3585908" cy="2607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909090" y="2771480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35765" y="2735345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8647518" y="2765195"/>
            <a:ext cx="729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cs typeface="Times New Roman" pitchFamily="18" charset="0"/>
                <a:sym typeface="Symbol"/>
              </a:rPr>
              <a:t>A</a:t>
            </a:r>
            <a:r>
              <a:rPr lang="en-US" sz="2400" b="1" dirty="0" smtClean="0">
                <a:solidFill>
                  <a:schemeClr val="bg1"/>
                </a:solidFill>
                <a:sym typeface="Symbol" pitchFamily="18" charset="2"/>
              </a:rPr>
              <a:t></a:t>
            </a:r>
            <a:r>
              <a:rPr lang="en-US" sz="2400" b="1" dirty="0" smtClean="0">
                <a:solidFill>
                  <a:schemeClr val="bg1"/>
                </a:solidFill>
                <a:sym typeface="Symbol"/>
              </a:rPr>
              <a:t>B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Outcomes = Atomic events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 i="1" dirty="0">
                <a:solidFill>
                  <a:srgbClr val="C00000"/>
                </a:solidFill>
              </a:rPr>
              <a:t>OUTCOME or ATOMIC EVENT:</a:t>
            </a:r>
            <a:r>
              <a:rPr lang="en-US" sz="2400" dirty="0"/>
              <a:t> is a complete specification of the state of the world, or a complete assignment of domain values to all random variables</a:t>
            </a:r>
          </a:p>
          <a:p>
            <a:pPr lvl="1"/>
            <a:r>
              <a:rPr lang="en-US" sz="2000" dirty="0"/>
              <a:t>Atomic events are mutually exclusive and exhaustive</a:t>
            </a:r>
            <a:br>
              <a:rPr lang="en-US" sz="2000" dirty="0"/>
            </a:br>
            <a:endParaRPr lang="en-US" sz="2000" dirty="0"/>
          </a:p>
          <a:p>
            <a:r>
              <a:rPr lang="en-US" sz="2400" dirty="0"/>
              <a:t>E.g., if the world consists of only two Boolean variables </a:t>
            </a:r>
            <a:r>
              <a:rPr lang="en-US" sz="2400" i="1" dirty="0"/>
              <a:t>Cavity</a:t>
            </a:r>
            <a:r>
              <a:rPr lang="en-US" sz="2400" dirty="0"/>
              <a:t> and </a:t>
            </a:r>
            <a:r>
              <a:rPr lang="en-US" sz="2400" i="1" dirty="0"/>
              <a:t>Toothache</a:t>
            </a:r>
            <a:r>
              <a:rPr lang="en-US" sz="2400" dirty="0"/>
              <a:t>, then there are four outcomes:</a:t>
            </a:r>
            <a:br>
              <a:rPr lang="en-US" sz="2400" dirty="0"/>
            </a:br>
            <a:r>
              <a:rPr lang="en-US" sz="2400" dirty="0"/>
              <a:t>		</a:t>
            </a:r>
            <a:r>
              <a:rPr lang="en-US" sz="2000" dirty="0">
                <a:solidFill>
                  <a:srgbClr val="0066FF"/>
                </a:solidFill>
                <a:cs typeface="Times New Roman"/>
              </a:rPr>
              <a:t>¬</a:t>
            </a:r>
            <a:r>
              <a:rPr lang="en-US" sz="2000" i="1" dirty="0">
                <a:solidFill>
                  <a:srgbClr val="0066FF"/>
                </a:solidFill>
              </a:rPr>
              <a:t>Cavity </a:t>
            </a:r>
            <a:r>
              <a:rPr lang="en-US" sz="2000" dirty="0">
                <a:solidFill>
                  <a:srgbClr val="0066FF"/>
                </a:solidFill>
                <a:sym typeface="Symbol" pitchFamily="18" charset="2"/>
              </a:rPr>
              <a:t> </a:t>
            </a:r>
            <a:r>
              <a:rPr lang="en-US" sz="2000" dirty="0">
                <a:solidFill>
                  <a:srgbClr val="0066FF"/>
                </a:solidFill>
                <a:cs typeface="Times New Roman"/>
              </a:rPr>
              <a:t>¬</a:t>
            </a:r>
            <a:r>
              <a:rPr lang="en-US" sz="2000" i="1" dirty="0">
                <a:solidFill>
                  <a:srgbClr val="0066FF"/>
                </a:solidFill>
              </a:rPr>
              <a:t>Toothache</a:t>
            </a:r>
            <a:br>
              <a:rPr lang="en-US" sz="2000" i="1" dirty="0">
                <a:solidFill>
                  <a:srgbClr val="0066FF"/>
                </a:solidFill>
              </a:rPr>
            </a:br>
            <a:r>
              <a:rPr lang="en-US" sz="2000" i="1" dirty="0">
                <a:solidFill>
                  <a:srgbClr val="0066FF"/>
                </a:solidFill>
              </a:rPr>
              <a:t>		</a:t>
            </a:r>
            <a:r>
              <a:rPr lang="en-US" sz="2000" dirty="0">
                <a:solidFill>
                  <a:srgbClr val="0066FF"/>
                </a:solidFill>
                <a:cs typeface="Times New Roman"/>
              </a:rPr>
              <a:t>¬</a:t>
            </a:r>
            <a:r>
              <a:rPr lang="en-US" sz="2000" i="1" dirty="0">
                <a:solidFill>
                  <a:srgbClr val="0066FF"/>
                </a:solidFill>
              </a:rPr>
              <a:t>Cavity </a:t>
            </a:r>
            <a:r>
              <a:rPr lang="en-US" sz="2000" dirty="0">
                <a:solidFill>
                  <a:srgbClr val="0066FF"/>
                </a:solidFill>
                <a:sym typeface="Symbol" pitchFamily="18" charset="2"/>
              </a:rPr>
              <a:t></a:t>
            </a:r>
            <a:r>
              <a:rPr lang="en-US" sz="2000" i="1" dirty="0">
                <a:solidFill>
                  <a:srgbClr val="0066FF"/>
                </a:solidFill>
              </a:rPr>
              <a:t> Toothache</a:t>
            </a:r>
            <a:br>
              <a:rPr lang="en-US" sz="2000" i="1" dirty="0">
                <a:solidFill>
                  <a:srgbClr val="0066FF"/>
                </a:solidFill>
              </a:rPr>
            </a:br>
            <a:r>
              <a:rPr lang="en-US" sz="2000" i="1" dirty="0">
                <a:solidFill>
                  <a:srgbClr val="0066FF"/>
                </a:solidFill>
              </a:rPr>
              <a:t>		Cavity </a:t>
            </a:r>
            <a:r>
              <a:rPr lang="en-US" sz="2000" dirty="0">
                <a:solidFill>
                  <a:srgbClr val="0066FF"/>
                </a:solidFill>
                <a:sym typeface="Symbol" pitchFamily="18" charset="2"/>
              </a:rPr>
              <a:t></a:t>
            </a:r>
            <a:r>
              <a:rPr lang="en-US" sz="2000" i="1" dirty="0">
                <a:solidFill>
                  <a:srgbClr val="0066FF"/>
                </a:solidFill>
              </a:rPr>
              <a:t>  </a:t>
            </a:r>
            <a:r>
              <a:rPr lang="en-US" sz="2000" dirty="0">
                <a:solidFill>
                  <a:srgbClr val="0066FF"/>
                </a:solidFill>
                <a:cs typeface="Times New Roman"/>
              </a:rPr>
              <a:t>¬</a:t>
            </a:r>
            <a:r>
              <a:rPr lang="en-US" sz="2000" i="1" dirty="0">
                <a:solidFill>
                  <a:srgbClr val="0066FF"/>
                </a:solidFill>
              </a:rPr>
              <a:t>Toothache</a:t>
            </a:r>
            <a:br>
              <a:rPr lang="en-US" sz="2000" i="1" dirty="0">
                <a:solidFill>
                  <a:srgbClr val="0066FF"/>
                </a:solidFill>
              </a:rPr>
            </a:br>
            <a:r>
              <a:rPr lang="en-US" sz="2000" i="1" dirty="0">
                <a:solidFill>
                  <a:srgbClr val="0066FF"/>
                </a:solidFill>
              </a:rPr>
              <a:t>		Cavity </a:t>
            </a:r>
            <a:r>
              <a:rPr lang="en-US" sz="2000" dirty="0">
                <a:solidFill>
                  <a:srgbClr val="0066FF"/>
                </a:solidFill>
                <a:sym typeface="Symbol" pitchFamily="18" charset="2"/>
              </a:rPr>
              <a:t></a:t>
            </a:r>
            <a:r>
              <a:rPr lang="en-US" sz="2000" i="1" dirty="0">
                <a:solidFill>
                  <a:srgbClr val="0066FF"/>
                </a:solidFill>
              </a:rPr>
              <a:t> Toothache</a:t>
            </a:r>
            <a:r>
              <a:rPr lang="en-US" sz="2400" i="1" dirty="0">
                <a:solidFill>
                  <a:srgbClr val="0066FF"/>
                </a:solidFill>
              </a:rPr>
              <a:t/>
            </a:r>
            <a:br>
              <a:rPr lang="en-US" sz="2400" i="1" dirty="0">
                <a:solidFill>
                  <a:srgbClr val="0066FF"/>
                </a:solidFill>
              </a:rPr>
            </a:br>
            <a:endParaRPr lang="en-US" sz="2400" i="1" dirty="0">
              <a:solidFill>
                <a:srgbClr val="00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868362"/>
          </a:xfrm>
        </p:spPr>
        <p:txBody>
          <a:bodyPr/>
          <a:lstStyle/>
          <a:p>
            <a:r>
              <a:rPr lang="en-US" dirty="0" smtClean="0"/>
              <a:t>Random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112838"/>
            <a:ext cx="8229600" cy="5211763"/>
          </a:xfrm>
        </p:spPr>
        <p:txBody>
          <a:bodyPr/>
          <a:lstStyle/>
          <a:p>
            <a:r>
              <a:rPr lang="en-US" sz="2400" dirty="0"/>
              <a:t>We describe the (uncertain) state of the world using </a:t>
            </a:r>
            <a:r>
              <a:rPr lang="en-US" sz="2400" b="1" i="1" dirty="0">
                <a:solidFill>
                  <a:srgbClr val="C00000"/>
                </a:solidFill>
              </a:rPr>
              <a:t>random variables</a:t>
            </a:r>
            <a:endParaRPr lang="en-US" sz="2000" b="1" dirty="0">
              <a:solidFill>
                <a:srgbClr val="C00000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000" dirty="0"/>
              <a:t>Denoted by capital letters</a:t>
            </a:r>
          </a:p>
          <a:p>
            <a:pPr lvl="1"/>
            <a:r>
              <a:rPr lang="en-US" sz="2000" b="1" dirty="0">
                <a:solidFill>
                  <a:srgbClr val="0066FF"/>
                </a:solidFill>
              </a:rPr>
              <a:t>R</a:t>
            </a:r>
            <a:r>
              <a:rPr lang="en-US" sz="2000" dirty="0">
                <a:solidFill>
                  <a:srgbClr val="0066FF"/>
                </a:solidFill>
              </a:rPr>
              <a:t>: </a:t>
            </a:r>
            <a:r>
              <a:rPr lang="en-US" sz="2000" i="1" dirty="0">
                <a:solidFill>
                  <a:srgbClr val="0066FF"/>
                </a:solidFill>
              </a:rPr>
              <a:t>Is it raining?</a:t>
            </a:r>
          </a:p>
          <a:p>
            <a:pPr lvl="1"/>
            <a:r>
              <a:rPr lang="en-US" sz="2000" b="1" dirty="0">
                <a:solidFill>
                  <a:srgbClr val="0066FF"/>
                </a:solidFill>
              </a:rPr>
              <a:t>W</a:t>
            </a:r>
            <a:r>
              <a:rPr lang="en-US" sz="2000" dirty="0">
                <a:solidFill>
                  <a:srgbClr val="0066FF"/>
                </a:solidFill>
              </a:rPr>
              <a:t>:</a:t>
            </a:r>
            <a:r>
              <a:rPr lang="en-US" sz="2000" i="1" dirty="0">
                <a:solidFill>
                  <a:srgbClr val="0066FF"/>
                </a:solidFill>
              </a:rPr>
              <a:t> What’s the weather?</a:t>
            </a:r>
          </a:p>
          <a:p>
            <a:pPr lvl="1"/>
            <a:r>
              <a:rPr lang="en-US" sz="2000" b="1" dirty="0">
                <a:solidFill>
                  <a:srgbClr val="0066FF"/>
                </a:solidFill>
              </a:rPr>
              <a:t>D</a:t>
            </a:r>
            <a:r>
              <a:rPr lang="en-US" sz="2000" dirty="0">
                <a:solidFill>
                  <a:srgbClr val="0066FF"/>
                </a:solidFill>
              </a:rPr>
              <a:t>: </a:t>
            </a:r>
            <a:r>
              <a:rPr lang="en-US" sz="2000" i="1" dirty="0">
                <a:solidFill>
                  <a:srgbClr val="0066FF"/>
                </a:solidFill>
              </a:rPr>
              <a:t>What is the outcome of rolling two dice?</a:t>
            </a:r>
          </a:p>
          <a:p>
            <a:pPr lvl="1"/>
            <a:r>
              <a:rPr lang="en-US" sz="2000" b="1" dirty="0">
                <a:solidFill>
                  <a:srgbClr val="0066FF"/>
                </a:solidFill>
              </a:rPr>
              <a:t>S</a:t>
            </a:r>
            <a:r>
              <a:rPr lang="en-US" sz="2000" dirty="0">
                <a:solidFill>
                  <a:srgbClr val="0066FF"/>
                </a:solidFill>
              </a:rPr>
              <a:t>: </a:t>
            </a:r>
            <a:r>
              <a:rPr lang="en-US" sz="2000" i="1" dirty="0">
                <a:solidFill>
                  <a:srgbClr val="0066FF"/>
                </a:solidFill>
              </a:rPr>
              <a:t>What is the speed of my car (in MPH)?</a:t>
            </a:r>
          </a:p>
          <a:p>
            <a:r>
              <a:rPr lang="en-US" sz="2400" dirty="0"/>
              <a:t>Just like variables in CSPs, random variables take on values in a </a:t>
            </a:r>
            <a:r>
              <a:rPr lang="en-US" sz="2400" i="1" dirty="0"/>
              <a:t>domain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/>
              <a:t>Domain values must be </a:t>
            </a:r>
            <a:r>
              <a:rPr lang="en-US" sz="2000" i="1" dirty="0"/>
              <a:t>mutually exclusive </a:t>
            </a:r>
            <a:r>
              <a:rPr lang="en-US" sz="2000" dirty="0"/>
              <a:t>and </a:t>
            </a:r>
            <a:r>
              <a:rPr lang="en-US" sz="2000" i="1" dirty="0"/>
              <a:t>exhaustive</a:t>
            </a:r>
          </a:p>
          <a:p>
            <a:pPr lvl="1"/>
            <a:r>
              <a:rPr lang="en-US" sz="2000" b="1" dirty="0">
                <a:solidFill>
                  <a:srgbClr val="0066FF"/>
                </a:solidFill>
              </a:rPr>
              <a:t>R</a:t>
            </a:r>
            <a:r>
              <a:rPr lang="en-US" sz="2000" dirty="0">
                <a:solidFill>
                  <a:srgbClr val="0066FF"/>
                </a:solidFill>
              </a:rPr>
              <a:t> </a:t>
            </a:r>
            <a:r>
              <a:rPr lang="en-US" sz="2000" dirty="0"/>
              <a:t>in</a:t>
            </a:r>
            <a:r>
              <a:rPr lang="en-US" sz="2000" dirty="0">
                <a:solidFill>
                  <a:srgbClr val="0066FF"/>
                </a:solidFill>
              </a:rPr>
              <a:t> {True, False}</a:t>
            </a:r>
          </a:p>
          <a:p>
            <a:pPr lvl="1"/>
            <a:r>
              <a:rPr lang="en-US" sz="2000" b="1" dirty="0">
                <a:solidFill>
                  <a:srgbClr val="0066FF"/>
                </a:solidFill>
              </a:rPr>
              <a:t>W</a:t>
            </a:r>
            <a:r>
              <a:rPr lang="en-US" sz="2000" dirty="0">
                <a:solidFill>
                  <a:srgbClr val="0066FF"/>
                </a:solidFill>
              </a:rPr>
              <a:t> </a:t>
            </a:r>
            <a:r>
              <a:rPr lang="en-US" sz="2000" dirty="0"/>
              <a:t>in</a:t>
            </a:r>
            <a:r>
              <a:rPr lang="en-US" sz="2000" dirty="0">
                <a:solidFill>
                  <a:srgbClr val="0066FF"/>
                </a:solidFill>
              </a:rPr>
              <a:t> {Sunny, Cloudy, Rainy, Snow}</a:t>
            </a:r>
          </a:p>
          <a:p>
            <a:pPr lvl="1"/>
            <a:r>
              <a:rPr lang="en-US" sz="2000" b="1" dirty="0">
                <a:solidFill>
                  <a:srgbClr val="0066FF"/>
                </a:solidFill>
                <a:sym typeface="Symbol"/>
              </a:rPr>
              <a:t>D</a:t>
            </a:r>
            <a:r>
              <a:rPr lang="en-US" sz="2000" dirty="0">
                <a:solidFill>
                  <a:srgbClr val="0066FF"/>
                </a:solidFill>
                <a:sym typeface="Symbol"/>
              </a:rPr>
              <a:t> </a:t>
            </a:r>
            <a:r>
              <a:rPr lang="en-US" sz="2000" dirty="0">
                <a:sym typeface="Symbol"/>
              </a:rPr>
              <a:t>in</a:t>
            </a:r>
            <a:r>
              <a:rPr lang="en-US" sz="2000" dirty="0">
                <a:solidFill>
                  <a:srgbClr val="0066FF"/>
                </a:solidFill>
                <a:sym typeface="Symbol"/>
              </a:rPr>
              <a:t> {(1,1), (1,2), … (6,6)}</a:t>
            </a:r>
          </a:p>
          <a:p>
            <a:pPr lvl="1"/>
            <a:r>
              <a:rPr lang="en-US" sz="2000" b="1" dirty="0">
                <a:solidFill>
                  <a:srgbClr val="0066FF"/>
                </a:solidFill>
              </a:rPr>
              <a:t>S</a:t>
            </a:r>
            <a:r>
              <a:rPr lang="en-US" sz="2000" dirty="0">
                <a:solidFill>
                  <a:srgbClr val="0066FF"/>
                </a:solidFill>
              </a:rPr>
              <a:t> </a:t>
            </a:r>
            <a:r>
              <a:rPr lang="en-US" sz="2000" dirty="0"/>
              <a:t>in </a:t>
            </a:r>
            <a:r>
              <a:rPr lang="en-US" sz="2000" dirty="0">
                <a:solidFill>
                  <a:srgbClr val="0066FF"/>
                </a:solidFill>
              </a:rPr>
              <a:t>[0, </a:t>
            </a:r>
            <a:r>
              <a:rPr lang="en-US" sz="2000" dirty="0">
                <a:solidFill>
                  <a:srgbClr val="0066FF"/>
                </a:solidFill>
                <a:sym typeface="Symbol"/>
              </a:rPr>
              <a:t>200]</a:t>
            </a:r>
          </a:p>
          <a:p>
            <a:pPr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8464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868362"/>
          </a:xfrm>
        </p:spPr>
        <p:txBody>
          <a:bodyPr/>
          <a:lstStyle/>
          <a:p>
            <a:r>
              <a:rPr lang="en-US" dirty="0" smtClean="0"/>
              <a:t>Random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112838"/>
            <a:ext cx="8229600" cy="5211763"/>
          </a:xfrm>
        </p:spPr>
        <p:txBody>
          <a:bodyPr/>
          <a:lstStyle/>
          <a:p>
            <a:r>
              <a:rPr lang="en-US" sz="2400" dirty="0" smtClean="0"/>
              <a:t>A random variable can be viewed as a function that maps from outcomes to real numbers (or integers, or strings)</a:t>
            </a:r>
          </a:p>
          <a:p>
            <a:r>
              <a:rPr lang="en-US" sz="2400" dirty="0" smtClean="0"/>
              <a:t>For example: the event “Speed=45mph” is the set of all outcomes for which the speed of my car is 45mph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3360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Motivation: Why use probability?</a:t>
            </a:r>
          </a:p>
          <a:p>
            <a:pPr lvl="1"/>
            <a:r>
              <a:rPr lang="en-US" dirty="0" smtClean="0"/>
              <a:t>Laziness, Ignorance, and Randomness</a:t>
            </a:r>
          </a:p>
          <a:p>
            <a:pPr lvl="1"/>
            <a:r>
              <a:rPr lang="en-US" dirty="0" smtClean="0"/>
              <a:t>Rational Bettor Theorem</a:t>
            </a:r>
          </a:p>
          <a:p>
            <a:r>
              <a:rPr lang="en-US" dirty="0" smtClean="0"/>
              <a:t>Review of Key Concepts</a:t>
            </a:r>
          </a:p>
          <a:p>
            <a:pPr lvl="1"/>
            <a:r>
              <a:rPr lang="en-US" dirty="0" smtClean="0"/>
              <a:t>Outcomes, Events</a:t>
            </a:r>
          </a:p>
          <a:p>
            <a:pPr lvl="1"/>
            <a:r>
              <a:rPr lang="en-US" dirty="0" smtClean="0"/>
              <a:t>Random Variables; probability mass function (</a:t>
            </a:r>
            <a:r>
              <a:rPr lang="en-US" dirty="0" err="1" smtClean="0"/>
              <a:t>pmf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Jointly random variables: Joint, Marginal, and Conditional </a:t>
            </a:r>
            <a:r>
              <a:rPr lang="en-US" dirty="0" err="1" smtClean="0"/>
              <a:t>pmf</a:t>
            </a:r>
            <a:endParaRPr lang="en-US" dirty="0" smtClean="0"/>
          </a:p>
          <a:p>
            <a:pPr lvl="1"/>
            <a:r>
              <a:rPr lang="en-US" dirty="0" smtClean="0"/>
              <a:t>Independent vs. Conditionally Independent events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1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r>
              <a:rPr lang="en-US" dirty="0" smtClean="0"/>
              <a:t>Probability Mass Function (</a:t>
            </a:r>
            <a:r>
              <a:rPr lang="en-US" dirty="0" err="1" smtClean="0"/>
              <a:t>pmf</a:t>
            </a:r>
            <a:r>
              <a:rPr lang="en-US" dirty="0" smtClean="0"/>
              <a:t>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752599" y="1189038"/>
                <a:ext cx="9179103" cy="5550809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We use a capital letter for a random variables (RV=the function that maps from outcomes to values), and a small letters for the actual value that it takes after any particular experiment. </a:t>
                </a:r>
              </a:p>
              <a:p>
                <a:r>
                  <a:rPr lang="en-US" dirty="0" smtClean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= 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</a:t>
                </a:r>
                <a:r>
                  <a:rPr lang="en-US" dirty="0" smtClean="0"/>
                  <a:t> is the event “random variable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  </a:t>
                </a:r>
                <a:r>
                  <a:rPr lang="en-US" dirty="0" smtClean="0"/>
                  <a:t>takes the value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</a:t>
                </a:r>
                <a:r>
                  <a:rPr lang="en-US" dirty="0" smtClean="0"/>
                  <a:t>”</a:t>
                </a:r>
              </a:p>
              <a:p>
                <a:r>
                  <a:rPr lang="en-US" dirty="0" smtClean="0">
                    <a:solidFill>
                      <a:srgbClr val="0066FF"/>
                    </a:solidFill>
                  </a:rPr>
                  <a:t>p(X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 </a:t>
                </a:r>
                <a:r>
                  <a:rPr lang="en-US" dirty="0">
                    <a:solidFill>
                      <a:srgbClr val="0066FF"/>
                    </a:solidFill>
                  </a:rPr>
                  <a:t>=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) </a:t>
                </a:r>
                <a:r>
                  <a:rPr lang="en-US" dirty="0" smtClean="0"/>
                  <a:t>is a </a:t>
                </a:r>
                <a:r>
                  <a:rPr lang="en-US" b="1" u="sng" dirty="0" smtClean="0"/>
                  <a:t>number</a:t>
                </a:r>
                <a:r>
                  <a:rPr lang="en-US" dirty="0" smtClean="0"/>
                  <a:t>: the probability that this event occurs.</a:t>
                </a:r>
                <a:endParaRPr lang="en-US" dirty="0"/>
              </a:p>
              <a:p>
                <a:pPr lvl="1"/>
                <a:r>
                  <a:rPr lang="en-US" dirty="0" smtClean="0"/>
                  <a:t>We call this number the “probability mass” of the event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= 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</a:t>
                </a:r>
                <a:endParaRPr lang="en-US" dirty="0" smtClean="0"/>
              </a:p>
              <a:p>
                <a:pPr lvl="1"/>
                <a:r>
                  <a:rPr lang="en-US" dirty="0" smtClean="0"/>
                  <a:t>The function is called the “probability mass function” or </a:t>
                </a:r>
                <a:r>
                  <a:rPr lang="en-US" dirty="0" err="1" smtClean="0"/>
                  <a:t>pmf</a:t>
                </a:r>
                <a:endParaRPr lang="en-US" dirty="0" smtClean="0"/>
              </a:p>
              <a:p>
                <a:pPr lvl="1"/>
                <a:r>
                  <a:rPr lang="en-US" dirty="0" smtClean="0"/>
                  <a:t>Shorthand</a:t>
                </a:r>
                <a:r>
                  <a:rPr lang="en-US" dirty="0"/>
                  <a:t>: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p(x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) </a:t>
                </a:r>
                <a:r>
                  <a:rPr lang="en-US" dirty="0" smtClean="0"/>
                  <a:t>using a small letter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</a:t>
                </a:r>
                <a:endParaRPr lang="en-US" dirty="0" smtClean="0">
                  <a:solidFill>
                    <a:srgbClr val="0066FF"/>
                  </a:solidFill>
                </a:endParaRPr>
              </a:p>
              <a:p>
                <a:pPr lvl="1"/>
                <a:r>
                  <a:rPr lang="en-US" dirty="0"/>
                  <a:t>S</a:t>
                </a:r>
                <a:r>
                  <a:rPr lang="en-US" dirty="0" smtClean="0"/>
                  <a:t>ubscript notation, which we won’t use in this class: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𝑿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sub>
                    </m:sSub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1" dirty="0"/>
              </a:p>
              <a:p>
                <a:r>
                  <a:rPr lang="en-US" dirty="0" smtClean="0">
                    <a:solidFill>
                      <a:srgbClr val="0066FF"/>
                    </a:solidFill>
                  </a:rPr>
                  <a:t>p(X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) </a:t>
                </a:r>
                <a:r>
                  <a:rPr lang="en-US" dirty="0" smtClean="0"/>
                  <a:t>using a capital letter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 </a:t>
                </a:r>
                <a:r>
                  <a:rPr lang="en-US" dirty="0" smtClean="0"/>
                  <a:t>is a </a:t>
                </a:r>
                <a:r>
                  <a:rPr lang="en-US" b="1" u="sng" dirty="0" smtClean="0"/>
                  <a:t>function</a:t>
                </a:r>
                <a:r>
                  <a:rPr lang="en-US" dirty="0" smtClean="0"/>
                  <a:t>: the entire table of the probabilities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= 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 </a:t>
                </a:r>
                <a:r>
                  <a:rPr lang="en-US" dirty="0" smtClean="0"/>
                  <a:t>for every possible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</a:t>
                </a:r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52599" y="1189038"/>
                <a:ext cx="9179103" cy="5550809"/>
              </a:xfrm>
              <a:blipFill rotWithShape="0">
                <a:blip r:embed="rId3"/>
                <a:stretch>
                  <a:fillRect l="-1129" t="-1756" r="-1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008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Events and Outcomes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81200" y="1112838"/>
                <a:ext cx="8229600" cy="4525963"/>
              </a:xfrm>
            </p:spPr>
            <p:txBody>
              <a:bodyPr/>
              <a:lstStyle/>
              <a:p>
                <a:r>
                  <a:rPr lang="en-US" sz="2400" dirty="0"/>
                  <a:t>An OUTCOME (ATOMIC EVENT) is a particular setting of all of the random variables</a:t>
                </a:r>
              </a:p>
              <a:p>
                <a:pPr lvl="1">
                  <a:buFont typeface="Wingdings" pitchFamily="2" charset="2"/>
                  <a:buChar char="§"/>
                </a:pPr>
                <a:r>
                  <a:rPr lang="en-US" sz="2000" i="1" dirty="0">
                    <a:solidFill>
                      <a:srgbClr val="0066FF"/>
                    </a:solidFill>
                  </a:rPr>
                  <a:t>Outcome = ( </a:t>
                </a:r>
                <a:r>
                  <a:rPr lang="en-US" sz="2000" i="1" dirty="0" smtClean="0">
                    <a:solidFill>
                      <a:srgbClr val="0066FF"/>
                    </a:solidFill>
                  </a:rPr>
                  <a:t>die 1 shows 5 dots, die </a:t>
                </a:r>
                <a:r>
                  <a:rPr lang="en-US" sz="2000" i="1" dirty="0">
                    <a:solidFill>
                      <a:srgbClr val="0066FF"/>
                    </a:solidFill>
                  </a:rPr>
                  <a:t>2 </a:t>
                </a:r>
                <a:r>
                  <a:rPr lang="en-US" sz="2000" i="1" dirty="0" smtClean="0">
                    <a:solidFill>
                      <a:srgbClr val="0066FF"/>
                    </a:solidFill>
                  </a:rPr>
                  <a:t>shows 6 dots )</a:t>
                </a:r>
                <a:endParaRPr lang="en-US" sz="2000" i="1" dirty="0">
                  <a:solidFill>
                    <a:srgbClr val="0066FF"/>
                  </a:solidFill>
                </a:endParaRPr>
              </a:p>
              <a:p>
                <a:r>
                  <a:rPr lang="en-US" sz="2400" dirty="0"/>
                  <a:t>An EVENT is a SET of OUTCOMES</a:t>
                </a:r>
              </a:p>
              <a:p>
                <a:pPr lvl="1">
                  <a:buFont typeface="Wingdings" pitchFamily="2" charset="2"/>
                  <a:buChar char="§"/>
                </a:pPr>
                <a:r>
                  <a:rPr lang="en-US" sz="2000" i="1" dirty="0">
                    <a:solidFill>
                      <a:srgbClr val="0066FF"/>
                    </a:solidFill>
                  </a:rPr>
                  <a:t>“The sum of the two dice rolls is 11” </a:t>
                </a:r>
                <a:r>
                  <a:rPr lang="en-US" sz="2000" dirty="0">
                    <a:solidFill>
                      <a:srgbClr val="0066FF"/>
                    </a:solidFill>
                  </a:rPr>
                  <a:t>= </a:t>
                </a:r>
                <a:r>
                  <a:rPr lang="en-US" sz="2000" dirty="0" smtClean="0">
                    <a:solidFill>
                      <a:srgbClr val="0066FF"/>
                    </a:solidFill>
                  </a:rPr>
                  <a:t>{ </a:t>
                </a:r>
                <a:r>
                  <a:rPr lang="en-US" sz="2000" dirty="0">
                    <a:solidFill>
                      <a:srgbClr val="0066FF"/>
                    </a:solidFill>
                  </a:rPr>
                  <a:t>set of all outcomes such that </a:t>
                </a:r>
                <a:r>
                  <a:rPr lang="en-US" sz="2000" dirty="0" smtClean="0">
                    <a:solidFill>
                      <a:srgbClr val="0066FF"/>
                    </a:solidFill>
                  </a:rPr>
                  <a:t>D1+D2 </a:t>
                </a:r>
                <a:r>
                  <a:rPr lang="en-US" sz="2000" dirty="0">
                    <a:solidFill>
                      <a:srgbClr val="0066FF"/>
                    </a:solidFill>
                  </a:rPr>
                  <a:t>= 11 </a:t>
                </a:r>
                <a:r>
                  <a:rPr lang="en-US" sz="2000" dirty="0" smtClean="0">
                    <a:solidFill>
                      <a:srgbClr val="0066FF"/>
                    </a:solidFill>
                  </a:rPr>
                  <a:t>}</a:t>
                </a:r>
              </a:p>
              <a:p>
                <a:pPr lvl="1">
                  <a:buFont typeface="Wingdings" pitchFamily="2" charset="2"/>
                  <a:buChar char="§"/>
                </a:pPr>
                <a:r>
                  <a:rPr lang="en-US" sz="2000" dirty="0" smtClean="0">
                    <a:solidFill>
                      <a:srgbClr val="0066FF"/>
                    </a:solidFill>
                  </a:rPr>
                  <a:t>“D1=5” = {set of all outcomes such that D1=5, regardless of what D2 is }</a:t>
                </a:r>
                <a:endParaRPr lang="en-US" sz="2000" dirty="0">
                  <a:solidFill>
                    <a:srgbClr val="0066FF"/>
                  </a:solidFill>
                </a:endParaRPr>
              </a:p>
              <a:p>
                <a:pPr>
                  <a:buFont typeface="Wingdings" pitchFamily="2" charset="2"/>
                  <a:buChar char="§"/>
                </a:pPr>
                <a:r>
                  <a:rPr lang="en-US" sz="2400" dirty="0">
                    <a:solidFill>
                      <a:srgbClr val="0066FF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P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𝐸𝑉𝐸𝑁𝑇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𝑢𝑡𝑐𝑜𝑚𝑒𝑠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𝐸𝑉𝐸𝑁𝑇</m:t>
                        </m:r>
                      </m:sub>
                      <m:sup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𝑜𝑢𝑡𝑐𝑜𝑚𝑒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1112838"/>
                <a:ext cx="8229600" cy="4525963"/>
              </a:xfrm>
              <a:blipFill rotWithShape="0">
                <a:blip r:embed="rId3"/>
                <a:stretch>
                  <a:fillRect l="-963" t="-1887" r="-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949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Functions of Random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112838"/>
            <a:ext cx="8229600" cy="4525963"/>
          </a:xfrm>
        </p:spPr>
        <p:txBody>
          <a:bodyPr/>
          <a:lstStyle/>
          <a:p>
            <a:r>
              <a:rPr lang="en-US" sz="2400" dirty="0" smtClean="0"/>
              <a:t>Suppose we are not really interested in any given random variable, instead we’re only interested in a function of the random variables</a:t>
            </a:r>
          </a:p>
          <a:p>
            <a:r>
              <a:rPr lang="en-US" sz="2400" dirty="0" smtClean="0"/>
              <a:t>Example: the game of craps.  We’re only interested in the sum of the two dice, e.g., what is the probability that the sum of the two dice is greater than 10.</a:t>
            </a:r>
          </a:p>
          <a:p>
            <a:r>
              <a:rPr lang="en-US" sz="2400" dirty="0" smtClean="0"/>
              <a:t>Define S=D1+D2.  How can we calculate the </a:t>
            </a:r>
            <a:r>
              <a:rPr lang="en-US" sz="2400" dirty="0" err="1" smtClean="0"/>
              <a:t>pmf</a:t>
            </a:r>
            <a:r>
              <a:rPr lang="en-US" sz="2400" dirty="0" smtClean="0"/>
              <a:t> for S?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591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Motivation: Why use probability?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Laziness, Ignorance, and Randomness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Rational Bettor Theorem</a:t>
            </a:r>
          </a:p>
          <a:p>
            <a:r>
              <a:rPr lang="en-US" dirty="0" smtClean="0"/>
              <a:t>Review of Key Concepts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Outcomes, Events, and Random Variables</a:t>
            </a:r>
          </a:p>
          <a:p>
            <a:pPr lvl="1"/>
            <a:r>
              <a:rPr lang="en-US" dirty="0" smtClean="0"/>
              <a:t>Joint, Marginal, and Conditional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Independence and Conditional Independence</a:t>
            </a: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8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Joint probability distributions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i="1" dirty="0">
                <a:solidFill>
                  <a:srgbClr val="C00000"/>
                </a:solidFill>
              </a:rPr>
              <a:t>joint distribution </a:t>
            </a:r>
            <a:r>
              <a:rPr lang="en-US" dirty="0"/>
              <a:t>is an assignment of probabilities to every possible atomic event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Why does it follow from the axioms of probability that the probabilities of all possible atomic events must sum to 1?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673040"/>
              </p:ext>
            </p:extLst>
          </p:nvPr>
        </p:nvGraphicFramePr>
        <p:xfrm>
          <a:off x="3048000" y="2870200"/>
          <a:ext cx="6096000" cy="1854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19600"/>
                <a:gridCol w="1676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Atomic event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0.8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Joint probability distributions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i="1" dirty="0">
                <a:solidFill>
                  <a:srgbClr val="C00000"/>
                </a:solidFill>
              </a:rPr>
              <a:t>joint distribution </a:t>
            </a:r>
            <a:r>
              <a:rPr lang="en-US" dirty="0"/>
              <a:t>is an assignment of probabilities to every possible atomic event</a:t>
            </a:r>
          </a:p>
          <a:p>
            <a:r>
              <a:rPr lang="en-US" dirty="0"/>
              <a:t>Suppose we have a joint distribution of </a:t>
            </a:r>
            <a:r>
              <a:rPr lang="en-US" i="1" dirty="0" smtClean="0">
                <a:solidFill>
                  <a:srgbClr val="FF00FF"/>
                </a:solidFill>
              </a:rPr>
              <a:t>N</a:t>
            </a:r>
            <a:r>
              <a:rPr lang="en-US" dirty="0" smtClean="0"/>
              <a:t> </a:t>
            </a:r>
            <a:r>
              <a:rPr lang="en-US" dirty="0"/>
              <a:t>random </a:t>
            </a:r>
            <a:r>
              <a:rPr lang="en-US" dirty="0" smtClean="0"/>
              <a:t>variables, each of which takes values from a domain of size </a:t>
            </a:r>
            <a:r>
              <a:rPr lang="en-US" i="1" dirty="0" smtClean="0">
                <a:solidFill>
                  <a:srgbClr val="FF00FF"/>
                </a:solidFill>
              </a:rPr>
              <a:t>D</a:t>
            </a:r>
            <a:endParaRPr lang="en-US" i="1" dirty="0">
              <a:solidFill>
                <a:srgbClr val="FF00FF"/>
              </a:solidFill>
            </a:endParaRPr>
          </a:p>
          <a:p>
            <a:pPr lvl="1"/>
            <a:r>
              <a:rPr lang="en-US" dirty="0"/>
              <a:t>What is the size of the probability table?</a:t>
            </a:r>
          </a:p>
          <a:p>
            <a:pPr lvl="1"/>
            <a:r>
              <a:rPr lang="en-US" dirty="0"/>
              <a:t>Impossible to write out completely for all but the smallest distributions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22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r>
              <a:rPr lang="en-US" dirty="0" smtClean="0"/>
              <a:t>Notation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752600" y="1189038"/>
                <a:ext cx="8686800" cy="4525963"/>
              </a:xfrm>
            </p:spPr>
            <p:txBody>
              <a:bodyPr/>
              <a:lstStyle/>
              <a:p>
                <a:r>
                  <a:rPr lang="en-US" dirty="0" smtClean="0">
                    <a:solidFill>
                      <a:srgbClr val="0066FF"/>
                    </a:solidFill>
                  </a:rPr>
                  <a:t>p(X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 </a:t>
                </a:r>
                <a:r>
                  <a:rPr lang="en-US" dirty="0">
                    <a:solidFill>
                      <a:srgbClr val="0066FF"/>
                    </a:solidFill>
                  </a:rPr>
                  <a:t>= x</a:t>
                </a:r>
                <a:r>
                  <a:rPr lang="en-US" baseline="-25000" dirty="0">
                    <a:solidFill>
                      <a:srgbClr val="0066FF"/>
                    </a:solidFill>
                  </a:rPr>
                  <a:t>1</a:t>
                </a:r>
                <a:r>
                  <a:rPr lang="en-US" dirty="0">
                    <a:solidFill>
                      <a:srgbClr val="0066FF"/>
                    </a:solidFill>
                  </a:rPr>
                  <a:t>, X</a:t>
                </a:r>
                <a:r>
                  <a:rPr lang="en-US" baseline="-25000" dirty="0">
                    <a:solidFill>
                      <a:srgbClr val="0066FF"/>
                    </a:solidFill>
                  </a:rPr>
                  <a:t>2 </a:t>
                </a:r>
                <a:r>
                  <a:rPr lang="en-US" dirty="0">
                    <a:solidFill>
                      <a:srgbClr val="0066FF"/>
                    </a:solidFill>
                  </a:rPr>
                  <a:t>= x</a:t>
                </a:r>
                <a:r>
                  <a:rPr lang="en-US" baseline="-25000" dirty="0">
                    <a:solidFill>
                      <a:srgbClr val="0066FF"/>
                    </a:solidFill>
                  </a:rPr>
                  <a:t>2</a:t>
                </a:r>
                <a:r>
                  <a:rPr lang="en-US" dirty="0">
                    <a:solidFill>
                      <a:srgbClr val="0066FF"/>
                    </a:solidFill>
                  </a:rPr>
                  <a:t>, …,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N </a:t>
                </a:r>
                <a:r>
                  <a:rPr lang="en-US" dirty="0">
                    <a:solidFill>
                      <a:srgbClr val="0066FF"/>
                    </a:solidFill>
                  </a:rPr>
                  <a:t>= </a:t>
                </a:r>
                <a:r>
                  <a:rPr lang="en-US" dirty="0" err="1" smtClean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 err="1" smtClean="0">
                    <a:solidFill>
                      <a:srgbClr val="0066FF"/>
                    </a:solidFill>
                  </a:rPr>
                  <a:t>N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) </a:t>
                </a:r>
                <a:r>
                  <a:rPr lang="en-US" dirty="0"/>
                  <a:t>refers to a single entry (atomic event) in the joint probability distribution table</a:t>
                </a:r>
              </a:p>
              <a:p>
                <a:pPr lvl="1"/>
                <a:r>
                  <a:rPr lang="en-US" dirty="0"/>
                  <a:t>Shorthand: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p(x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</a:t>
                </a:r>
                <a:r>
                  <a:rPr lang="en-US" dirty="0">
                    <a:solidFill>
                      <a:srgbClr val="0066FF"/>
                    </a:solidFill>
                  </a:rPr>
                  <a:t>, x</a:t>
                </a:r>
                <a:r>
                  <a:rPr lang="en-US" baseline="-25000" dirty="0">
                    <a:solidFill>
                      <a:srgbClr val="0066FF"/>
                    </a:solidFill>
                  </a:rPr>
                  <a:t>2</a:t>
                </a:r>
                <a:r>
                  <a:rPr lang="en-US" dirty="0">
                    <a:solidFill>
                      <a:srgbClr val="0066FF"/>
                    </a:solidFill>
                  </a:rPr>
                  <a:t>, …, </a:t>
                </a:r>
                <a:r>
                  <a:rPr lang="en-US" dirty="0" err="1" smtClean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 err="1" smtClean="0">
                    <a:solidFill>
                      <a:srgbClr val="0066FF"/>
                    </a:solidFill>
                  </a:rPr>
                  <a:t>N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)</a:t>
                </a:r>
              </a:p>
              <a:p>
                <a:pPr lvl="1"/>
                <a:r>
                  <a:rPr lang="en-US" dirty="0"/>
                  <a:t>S</a:t>
                </a:r>
                <a:r>
                  <a:rPr lang="en-US" dirty="0" smtClean="0"/>
                  <a:t>ubscript notation, which we won’t use in this class: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𝑿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𝑿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𝑿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𝑵</m:t>
                            </m:r>
                          </m:sub>
                        </m:sSub>
                      </m:sub>
                    </m:sSub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b="1" dirty="0" smtClean="0">
                    <a:solidFill>
                      <a:srgbClr val="0070C0"/>
                    </a:solidFill>
                  </a:rPr>
                  <a:t>…,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𝑵</m:t>
                        </m:r>
                      </m:sub>
                    </m:sSub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1" dirty="0"/>
              </a:p>
              <a:p>
                <a:r>
                  <a:rPr lang="en-US" dirty="0" smtClean="0">
                    <a:solidFill>
                      <a:srgbClr val="0066FF"/>
                    </a:solidFill>
                  </a:rPr>
                  <a:t>p(X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</a:t>
                </a:r>
                <a:r>
                  <a:rPr lang="en-US" dirty="0">
                    <a:solidFill>
                      <a:srgbClr val="0066FF"/>
                    </a:solidFill>
                  </a:rPr>
                  <a:t>, X</a:t>
                </a:r>
                <a:r>
                  <a:rPr lang="en-US" baseline="-25000" dirty="0">
                    <a:solidFill>
                      <a:srgbClr val="0066FF"/>
                    </a:solidFill>
                  </a:rPr>
                  <a:t>2</a:t>
                </a:r>
                <a:r>
                  <a:rPr lang="en-US" dirty="0">
                    <a:solidFill>
                      <a:srgbClr val="0066FF"/>
                    </a:solidFill>
                  </a:rPr>
                  <a:t>, …,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N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) </a:t>
                </a:r>
                <a:r>
                  <a:rPr lang="en-US" dirty="0"/>
                  <a:t>refers to the entire joint probability distribution table</a:t>
                </a:r>
              </a:p>
              <a:p>
                <a:r>
                  <a:rPr lang="en-US" dirty="0">
                    <a:solidFill>
                      <a:srgbClr val="0066FF"/>
                    </a:solidFill>
                  </a:rPr>
                  <a:t>P(A)</a:t>
                </a:r>
                <a:r>
                  <a:rPr lang="en-US" dirty="0"/>
                  <a:t> can also refer to the probability of an event </a:t>
                </a:r>
              </a:p>
              <a:p>
                <a:pPr lvl="1"/>
                <a:r>
                  <a:rPr lang="en-US" dirty="0"/>
                  <a:t>E.g., </a:t>
                </a:r>
                <a:r>
                  <a:rPr lang="en-US" dirty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>
                    <a:solidFill>
                      <a:srgbClr val="0066FF"/>
                    </a:solidFill>
                  </a:rPr>
                  <a:t>1 </a:t>
                </a:r>
                <a:r>
                  <a:rPr lang="en-US" dirty="0">
                    <a:solidFill>
                      <a:srgbClr val="0066FF"/>
                    </a:solidFill>
                  </a:rPr>
                  <a:t>= x</a:t>
                </a:r>
                <a:r>
                  <a:rPr lang="en-US" baseline="-25000" dirty="0">
                    <a:solidFill>
                      <a:srgbClr val="0066FF"/>
                    </a:solidFill>
                  </a:rPr>
                  <a:t>1</a:t>
                </a:r>
                <a:r>
                  <a:rPr lang="en-US" dirty="0">
                    <a:solidFill>
                      <a:srgbClr val="0066FF"/>
                    </a:solidFill>
                  </a:rPr>
                  <a:t> </a:t>
                </a:r>
                <a:r>
                  <a:rPr lang="en-US" dirty="0"/>
                  <a:t>is an event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52600" y="1189038"/>
                <a:ext cx="8686800" cy="4525963"/>
              </a:xfrm>
              <a:blipFill rotWithShape="0">
                <a:blip r:embed="rId3"/>
                <a:stretch>
                  <a:fillRect l="-1263" t="-21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582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Marginal probability distributions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600201"/>
            <a:ext cx="8382000" cy="4525963"/>
          </a:xfrm>
        </p:spPr>
        <p:txBody>
          <a:bodyPr/>
          <a:lstStyle/>
          <a:p>
            <a:r>
              <a:rPr lang="en-US" dirty="0"/>
              <a:t>From the joint distribution </a:t>
            </a:r>
            <a:r>
              <a:rPr lang="en-US" dirty="0" smtClean="0">
                <a:solidFill>
                  <a:srgbClr val="0066FF"/>
                </a:solidFill>
              </a:rPr>
              <a:t>p(X,Y</a:t>
            </a:r>
            <a:r>
              <a:rPr lang="en-US" dirty="0">
                <a:solidFill>
                  <a:srgbClr val="0066FF"/>
                </a:solidFill>
              </a:rPr>
              <a:t>)</a:t>
            </a:r>
            <a:r>
              <a:rPr lang="en-US" dirty="0"/>
              <a:t> we can find the </a:t>
            </a:r>
            <a:r>
              <a:rPr lang="en-US" b="1" i="1" dirty="0">
                <a:solidFill>
                  <a:srgbClr val="C00000"/>
                </a:solidFill>
              </a:rPr>
              <a:t>marginal distributions</a:t>
            </a:r>
            <a:r>
              <a:rPr lang="en-US" dirty="0"/>
              <a:t> </a:t>
            </a:r>
            <a:r>
              <a:rPr lang="en-US" dirty="0" smtClean="0">
                <a:solidFill>
                  <a:srgbClr val="0066FF"/>
                </a:solidFill>
              </a:rPr>
              <a:t>p(X</a:t>
            </a:r>
            <a:r>
              <a:rPr lang="en-US" dirty="0">
                <a:solidFill>
                  <a:srgbClr val="0066FF"/>
                </a:solidFill>
              </a:rPr>
              <a:t>) </a:t>
            </a:r>
            <a:r>
              <a:rPr lang="en-US" dirty="0"/>
              <a:t>and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smtClean="0">
                <a:solidFill>
                  <a:srgbClr val="0066FF"/>
                </a:solidFill>
              </a:rPr>
              <a:t>p(Y</a:t>
            </a:r>
            <a:r>
              <a:rPr lang="en-US" dirty="0">
                <a:solidFill>
                  <a:srgbClr val="0066FF"/>
                </a:solidFill>
              </a:rPr>
              <a:t>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baseline="-25000" dirty="0"/>
          </a:p>
          <a:p>
            <a:endParaRPr lang="en-US" baseline="-25000" dirty="0"/>
          </a:p>
          <a:p>
            <a:pPr>
              <a:buNone/>
            </a:pPr>
            <a:endParaRPr lang="en-US" baseline="-25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048000" y="3175000"/>
          <a:ext cx="6096000" cy="1854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19600"/>
                <a:gridCol w="1676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P(Cavity,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Toothache)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0.8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2311081"/>
              </p:ext>
            </p:extLst>
          </p:nvPr>
        </p:nvGraphicFramePr>
        <p:xfrm>
          <a:off x="2590800" y="5435600"/>
          <a:ext cx="3124200" cy="1112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81200"/>
                <a:gridCol w="1143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P(Cavity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8468"/>
              </p:ext>
            </p:extLst>
          </p:nvPr>
        </p:nvGraphicFramePr>
        <p:xfrm>
          <a:off x="6172200" y="5435600"/>
          <a:ext cx="3657600" cy="1112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19454"/>
                <a:gridCol w="133814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P(Toothache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err="1" smtClean="0">
                          <a:solidFill>
                            <a:srgbClr val="0066FF"/>
                          </a:solidFill>
                        </a:rPr>
                        <a:t>Toochache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Joint -&gt; Marginal by adding the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600201"/>
            <a:ext cx="8382000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From the joint distribution </a:t>
            </a:r>
            <a:r>
              <a:rPr lang="en-US" dirty="0" smtClean="0">
                <a:solidFill>
                  <a:srgbClr val="0066FF"/>
                </a:solidFill>
              </a:rPr>
              <a:t>p(X,Y</a:t>
            </a:r>
            <a:r>
              <a:rPr lang="en-US" dirty="0">
                <a:solidFill>
                  <a:srgbClr val="0066FF"/>
                </a:solidFill>
              </a:rPr>
              <a:t>)</a:t>
            </a:r>
            <a:r>
              <a:rPr lang="en-US" dirty="0"/>
              <a:t> we can find the </a:t>
            </a:r>
            <a:r>
              <a:rPr lang="en-US" b="1" i="1" dirty="0">
                <a:solidFill>
                  <a:srgbClr val="C00000"/>
                </a:solidFill>
              </a:rPr>
              <a:t>marginal distributions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0066FF"/>
                </a:solidFill>
              </a:rPr>
              <a:t>p(X</a:t>
            </a:r>
            <a:r>
              <a:rPr lang="en-US" dirty="0">
                <a:solidFill>
                  <a:srgbClr val="0066FF"/>
                </a:solidFill>
              </a:rPr>
              <a:t>) </a:t>
            </a:r>
            <a:r>
              <a:rPr lang="en-US" dirty="0"/>
              <a:t>and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smtClean="0">
                <a:solidFill>
                  <a:srgbClr val="0066FF"/>
                </a:solidFill>
              </a:rPr>
              <a:t>p(Y</a:t>
            </a:r>
            <a:r>
              <a:rPr lang="en-US" dirty="0">
                <a:solidFill>
                  <a:srgbClr val="0066FF"/>
                </a:solidFill>
              </a:rPr>
              <a:t>)</a:t>
            </a:r>
            <a:endParaRPr lang="en-US" dirty="0"/>
          </a:p>
          <a:p>
            <a:r>
              <a:rPr lang="en-US" dirty="0"/>
              <a:t>To find </a:t>
            </a:r>
            <a:r>
              <a:rPr lang="en-US" dirty="0" smtClean="0">
                <a:solidFill>
                  <a:srgbClr val="0066FF"/>
                </a:solidFill>
              </a:rPr>
              <a:t>p(X </a:t>
            </a:r>
            <a:r>
              <a:rPr lang="en-US" dirty="0">
                <a:solidFill>
                  <a:srgbClr val="0066FF"/>
                </a:solidFill>
              </a:rPr>
              <a:t>= x)</a:t>
            </a:r>
            <a:r>
              <a:rPr lang="en-US" dirty="0"/>
              <a:t>, sum the probabilities of all atomic events where </a:t>
            </a:r>
            <a:r>
              <a:rPr lang="en-US" dirty="0">
                <a:solidFill>
                  <a:srgbClr val="0066FF"/>
                </a:solidFill>
              </a:rPr>
              <a:t>X = x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dirty="0"/>
              <a:t>This is called </a:t>
            </a:r>
            <a:r>
              <a:rPr lang="en-US" b="1" i="1" dirty="0">
                <a:solidFill>
                  <a:srgbClr val="C00000"/>
                </a:solidFill>
              </a:rPr>
              <a:t>marginalization</a:t>
            </a:r>
            <a:r>
              <a:rPr lang="en-US" dirty="0"/>
              <a:t> (we are </a:t>
            </a:r>
            <a:r>
              <a:rPr lang="en-US" i="1" dirty="0"/>
              <a:t>marginalizing out</a:t>
            </a:r>
            <a:r>
              <a:rPr lang="en-US" dirty="0"/>
              <a:t> all the variables except X)</a:t>
            </a:r>
          </a:p>
          <a:p>
            <a:endParaRPr lang="en-US" baseline="-25000" dirty="0"/>
          </a:p>
          <a:p>
            <a:endParaRPr lang="en-US" baseline="-25000" dirty="0"/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828794" y="4025245"/>
                <a:ext cx="956723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=1,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=1,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=2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=1,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=3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+…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794" y="4025245"/>
                <a:ext cx="9567234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4887" y="228600"/>
            <a:ext cx="10820400" cy="944562"/>
          </a:xfrm>
        </p:spPr>
        <p:txBody>
          <a:bodyPr>
            <a:normAutofit/>
          </a:bodyPr>
          <a:lstStyle/>
          <a:p>
            <a:r>
              <a:rPr lang="en-US" dirty="0" smtClean="0"/>
              <a:t>Conditional Probability: renormalize (divide)</a:t>
            </a: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295401"/>
            <a:ext cx="8458200" cy="4525963"/>
          </a:xfrm>
        </p:spPr>
        <p:txBody>
          <a:bodyPr/>
          <a:lstStyle/>
          <a:p>
            <a:r>
              <a:rPr lang="en-US" sz="2400" dirty="0"/>
              <a:t>Probability of cavity given toothache: </a:t>
            </a:r>
            <a:br>
              <a:rPr lang="en-US" sz="2400" dirty="0"/>
            </a:br>
            <a:r>
              <a:rPr lang="en-US" sz="2400" dirty="0"/>
              <a:t>	</a:t>
            </a:r>
            <a:r>
              <a:rPr lang="en-US" sz="2400" dirty="0">
                <a:solidFill>
                  <a:srgbClr val="0066FF"/>
                </a:solidFill>
              </a:rPr>
              <a:t>P(</a:t>
            </a:r>
            <a:r>
              <a:rPr lang="en-US" sz="2400" i="1" dirty="0">
                <a:solidFill>
                  <a:srgbClr val="0066FF"/>
                </a:solidFill>
              </a:rPr>
              <a:t>Cavity = true</a:t>
            </a:r>
            <a:r>
              <a:rPr lang="en-US" sz="2400" dirty="0">
                <a:solidFill>
                  <a:srgbClr val="0066FF"/>
                </a:solidFill>
              </a:rPr>
              <a:t> | </a:t>
            </a:r>
            <a:r>
              <a:rPr lang="en-US" sz="2400" i="1" dirty="0">
                <a:solidFill>
                  <a:srgbClr val="0066FF"/>
                </a:solidFill>
              </a:rPr>
              <a:t>Toothache = true</a:t>
            </a:r>
            <a:r>
              <a:rPr lang="en-US" sz="2400" dirty="0">
                <a:solidFill>
                  <a:srgbClr val="0066FF"/>
                </a:solidFill>
              </a:rPr>
              <a:t>)</a:t>
            </a:r>
            <a:br>
              <a:rPr lang="en-US" sz="2400" dirty="0">
                <a:solidFill>
                  <a:srgbClr val="0066FF"/>
                </a:solidFill>
              </a:rPr>
            </a:br>
            <a:endParaRPr lang="en-US" sz="2400" dirty="0">
              <a:solidFill>
                <a:srgbClr val="0066FF"/>
              </a:solidFill>
            </a:endParaRPr>
          </a:p>
          <a:p>
            <a:r>
              <a:rPr lang="en-US" sz="2400" dirty="0"/>
              <a:t>For any two events A and B, 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9420647"/>
              </p:ext>
            </p:extLst>
          </p:nvPr>
        </p:nvGraphicFramePr>
        <p:xfrm>
          <a:off x="6172199" y="2285999"/>
          <a:ext cx="4934143" cy="10712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4" imgW="1930320" imgH="419040" progId="Equation.3">
                  <p:embed/>
                </p:oleObj>
              </mc:Choice>
              <mc:Fallback>
                <p:oleObj name="Equation" r:id="rId4" imgW="19303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199" y="2285999"/>
                        <a:ext cx="4934143" cy="107126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951318" y="3733800"/>
            <a:ext cx="4136107" cy="2819400"/>
            <a:chOff x="2427317" y="3733800"/>
            <a:chExt cx="4136107" cy="2819400"/>
          </a:xfrm>
        </p:grpSpPr>
        <p:sp>
          <p:nvSpPr>
            <p:cNvPr id="8" name="Oval 7"/>
            <p:cNvSpPr/>
            <p:nvPr/>
          </p:nvSpPr>
          <p:spPr>
            <a:xfrm>
              <a:off x="2895600" y="4572000"/>
              <a:ext cx="1981200" cy="1981200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962400" y="4572000"/>
              <a:ext cx="1981200" cy="1981200"/>
            </a:xfrm>
            <a:prstGeom prst="ellipse">
              <a:avLst/>
            </a:prstGeom>
            <a:solidFill>
              <a:srgbClr val="0066FF">
                <a:alpha val="5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427317" y="4495800"/>
              <a:ext cx="7072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P(A)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867400" y="4495800"/>
              <a:ext cx="6960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P(B)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886200" y="3733800"/>
              <a:ext cx="11977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P(A </a:t>
              </a:r>
              <a:r>
                <a:rPr lang="en-US" sz="2400" dirty="0">
                  <a:sym typeface="Symbol"/>
                </a:rPr>
                <a:t> B</a:t>
              </a:r>
              <a:r>
                <a:rPr lang="en-US" sz="2400" dirty="0"/>
                <a:t>)</a:t>
              </a:r>
            </a:p>
          </p:txBody>
        </p:sp>
        <p:cxnSp>
          <p:nvCxnSpPr>
            <p:cNvPr id="14" name="Straight Arrow Connector 13"/>
            <p:cNvCxnSpPr>
              <a:stCxn id="12" idx="2"/>
            </p:cNvCxnSpPr>
            <p:nvPr/>
          </p:nvCxnSpPr>
          <p:spPr>
            <a:xfrm flipH="1">
              <a:off x="4267203" y="4195465"/>
              <a:ext cx="217879" cy="144333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Motivation: Why use probability?</a:t>
            </a:r>
          </a:p>
          <a:p>
            <a:pPr lvl="1"/>
            <a:r>
              <a:rPr lang="en-US" dirty="0" smtClean="0"/>
              <a:t>Laziness, Ignorance, and Randomness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Rational Bettor Theorem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Review of Key Concepts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Outcomes, Events, and Random Variables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Joint, Marginal, and Conditional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Independence and Conditional Independence</a:t>
            </a: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83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868362"/>
          </a:xfrm>
        </p:spPr>
        <p:txBody>
          <a:bodyPr/>
          <a:lstStyle/>
          <a:p>
            <a:r>
              <a:rPr lang="en-US" dirty="0" smtClean="0"/>
              <a:t>Conditional probability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199" y="4724401"/>
            <a:ext cx="9197083" cy="1922979"/>
          </a:xfrm>
        </p:spPr>
        <p:txBody>
          <a:bodyPr>
            <a:normAutofit/>
          </a:bodyPr>
          <a:lstStyle/>
          <a:p>
            <a:r>
              <a:rPr lang="en-US" sz="2400" dirty="0"/>
              <a:t>What is </a:t>
            </a:r>
            <a:r>
              <a:rPr lang="en-US" sz="2400" dirty="0" smtClean="0">
                <a:solidFill>
                  <a:srgbClr val="0066FF"/>
                </a:solidFill>
              </a:rPr>
              <a:t>p(</a:t>
            </a:r>
            <a:r>
              <a:rPr lang="en-US" sz="2400" i="1" dirty="0" smtClean="0">
                <a:solidFill>
                  <a:srgbClr val="0066FF"/>
                </a:solidFill>
              </a:rPr>
              <a:t>Cavity </a:t>
            </a:r>
            <a:r>
              <a:rPr lang="en-US" sz="2400" i="1" dirty="0">
                <a:solidFill>
                  <a:srgbClr val="0066FF"/>
                </a:solidFill>
              </a:rPr>
              <a:t>= true</a:t>
            </a:r>
            <a:r>
              <a:rPr lang="en-US" sz="2400" dirty="0">
                <a:solidFill>
                  <a:srgbClr val="0066FF"/>
                </a:solidFill>
              </a:rPr>
              <a:t> | </a:t>
            </a:r>
            <a:r>
              <a:rPr lang="en-US" sz="2400" i="1" dirty="0">
                <a:solidFill>
                  <a:srgbClr val="0066FF"/>
                </a:solidFill>
              </a:rPr>
              <a:t>Toothache = false</a:t>
            </a:r>
            <a:r>
              <a:rPr lang="en-US" sz="2400" dirty="0" smtClean="0">
                <a:solidFill>
                  <a:srgbClr val="0066FF"/>
                </a:solidFill>
              </a:rPr>
              <a:t>)</a:t>
            </a:r>
            <a:r>
              <a:rPr lang="en-US" sz="2400" dirty="0" smtClean="0"/>
              <a:t>?</a:t>
            </a:r>
            <a:endParaRPr lang="en-US" sz="2400" dirty="0"/>
          </a:p>
          <a:p>
            <a:pPr lvl="1">
              <a:buNone/>
            </a:pPr>
            <a:r>
              <a:rPr lang="en-US" sz="2000" dirty="0" smtClean="0"/>
              <a:t>p(</a:t>
            </a:r>
            <a:r>
              <a:rPr lang="en-US" sz="2000" i="1" dirty="0" smtClean="0"/>
              <a:t>Cavity</a:t>
            </a:r>
            <a:r>
              <a:rPr lang="en-US" sz="2000" dirty="0" smtClean="0"/>
              <a:t>|</a:t>
            </a:r>
            <a:r>
              <a:rPr lang="en-US" sz="2000" dirty="0" smtClean="0">
                <a:cs typeface="Times New Roman"/>
              </a:rPr>
              <a:t>¬</a:t>
            </a:r>
            <a:r>
              <a:rPr lang="en-US" sz="2000" i="1" dirty="0" smtClean="0"/>
              <a:t>Toothache</a:t>
            </a:r>
            <a:r>
              <a:rPr lang="en-US" sz="2000" dirty="0" smtClean="0"/>
              <a:t>) = ?</a:t>
            </a:r>
            <a:endParaRPr lang="en-US" sz="2000" dirty="0"/>
          </a:p>
          <a:p>
            <a:r>
              <a:rPr lang="en-US" sz="2400" dirty="0"/>
              <a:t>What is </a:t>
            </a:r>
            <a:r>
              <a:rPr lang="en-US" sz="2400" dirty="0" smtClean="0">
                <a:solidFill>
                  <a:srgbClr val="0066FF"/>
                </a:solidFill>
              </a:rPr>
              <a:t>p(</a:t>
            </a:r>
            <a:r>
              <a:rPr lang="en-US" sz="2400" i="1" dirty="0" smtClean="0">
                <a:solidFill>
                  <a:srgbClr val="0066FF"/>
                </a:solidFill>
              </a:rPr>
              <a:t>Cavity </a:t>
            </a:r>
            <a:r>
              <a:rPr lang="en-US" sz="2400" i="1" dirty="0">
                <a:solidFill>
                  <a:srgbClr val="0066FF"/>
                </a:solidFill>
              </a:rPr>
              <a:t>= false</a:t>
            </a:r>
            <a:r>
              <a:rPr lang="en-US" sz="2400" dirty="0">
                <a:solidFill>
                  <a:srgbClr val="0066FF"/>
                </a:solidFill>
              </a:rPr>
              <a:t> | </a:t>
            </a:r>
            <a:r>
              <a:rPr lang="en-US" sz="2400" i="1" dirty="0">
                <a:solidFill>
                  <a:srgbClr val="0066FF"/>
                </a:solidFill>
              </a:rPr>
              <a:t>Toothache = true</a:t>
            </a:r>
            <a:r>
              <a:rPr lang="en-US" sz="2400" dirty="0">
                <a:solidFill>
                  <a:srgbClr val="0066FF"/>
                </a:solidFill>
              </a:rPr>
              <a:t>)</a:t>
            </a:r>
            <a:r>
              <a:rPr lang="en-US" sz="2400" dirty="0"/>
              <a:t>?</a:t>
            </a:r>
          </a:p>
          <a:p>
            <a:pPr lvl="1">
              <a:buNone/>
            </a:pPr>
            <a:r>
              <a:rPr lang="en-US" sz="2000" dirty="0" smtClean="0"/>
              <a:t>p(</a:t>
            </a:r>
            <a:r>
              <a:rPr lang="en-US" sz="2000" dirty="0" smtClean="0">
                <a:cs typeface="Times New Roman"/>
              </a:rPr>
              <a:t>¬</a:t>
            </a:r>
            <a:r>
              <a:rPr lang="en-US" sz="2000" i="1" dirty="0" err="1" smtClean="0"/>
              <a:t>Cavity</a:t>
            </a:r>
            <a:r>
              <a:rPr lang="en-US" sz="2000" dirty="0" err="1" smtClean="0"/>
              <a:t>|</a:t>
            </a:r>
            <a:r>
              <a:rPr lang="en-US" sz="2000" i="1" dirty="0" err="1" smtClean="0"/>
              <a:t>Toothache</a:t>
            </a:r>
            <a:r>
              <a:rPr lang="en-US" sz="2000" dirty="0" smtClean="0"/>
              <a:t>) = ?</a:t>
            </a: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0" y="1219200"/>
          <a:ext cx="6096000" cy="1854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19600"/>
                <a:gridCol w="1676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P(Cavity,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Toothache)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0.8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590800" y="3276600"/>
          <a:ext cx="3124200" cy="1112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81200"/>
                <a:gridCol w="1143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P(Cavity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0.9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172200" y="3276600"/>
          <a:ext cx="3657600" cy="1112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19454"/>
                <a:gridCol w="133814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P(Toothache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0.85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err="1" smtClean="0">
                          <a:solidFill>
                            <a:srgbClr val="0066FF"/>
                          </a:solidFill>
                        </a:rPr>
                        <a:t>Toochache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0.15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868362"/>
          </a:xfrm>
        </p:spPr>
        <p:txBody>
          <a:bodyPr/>
          <a:lstStyle/>
          <a:p>
            <a:r>
              <a:rPr lang="en-US" dirty="0" smtClean="0"/>
              <a:t>Conditional distributions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036638"/>
            <a:ext cx="8229600" cy="1401763"/>
          </a:xfrm>
        </p:spPr>
        <p:txBody>
          <a:bodyPr/>
          <a:lstStyle/>
          <a:p>
            <a:r>
              <a:rPr lang="en-US" sz="2400" dirty="0"/>
              <a:t>A conditional distribution is a distribution over the values of one variable given fixed values of other variables</a:t>
            </a: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0" y="1981200"/>
          <a:ext cx="6096000" cy="1854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19600"/>
                <a:gridCol w="1676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P(Cavity,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Toothache)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0.8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828800" y="4038600"/>
          <a:ext cx="4114800" cy="1112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49256"/>
                <a:gridCol w="76554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P(Cavity | Toothache = true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0.667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0.333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248400" y="4038600"/>
          <a:ext cx="4114800" cy="1112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49256"/>
                <a:gridCol w="76554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P(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Cavity|Toothache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= false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0.941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0.059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828800" y="5410200"/>
          <a:ext cx="4114800" cy="1112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49256"/>
                <a:gridCol w="76554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P(Toothache | Cavity = true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err="1" smtClean="0">
                          <a:solidFill>
                            <a:srgbClr val="0066FF"/>
                          </a:solidFill>
                        </a:rPr>
                        <a:t>Toochache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248400" y="5410200"/>
          <a:ext cx="4114800" cy="1112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49256"/>
                <a:gridCol w="76554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P(Toothache | Cavity = false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0.889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err="1" smtClean="0">
                          <a:solidFill>
                            <a:srgbClr val="0066FF"/>
                          </a:solidFill>
                        </a:rPr>
                        <a:t>Toochache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0.111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Normalization trick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036638"/>
            <a:ext cx="7696200" cy="4525963"/>
          </a:xfrm>
        </p:spPr>
        <p:txBody>
          <a:bodyPr/>
          <a:lstStyle/>
          <a:p>
            <a:r>
              <a:rPr lang="en-US" sz="2400" dirty="0"/>
              <a:t>To get the whole conditional distribution </a:t>
            </a:r>
            <a:r>
              <a:rPr lang="en-US" sz="2400" dirty="0" smtClean="0">
                <a:solidFill>
                  <a:srgbClr val="0066FF"/>
                </a:solidFill>
              </a:rPr>
              <a:t>p(X </a:t>
            </a:r>
            <a:r>
              <a:rPr lang="en-US" sz="2400" dirty="0">
                <a:solidFill>
                  <a:srgbClr val="0066FF"/>
                </a:solidFill>
              </a:rPr>
              <a:t>| Y = y)</a:t>
            </a:r>
            <a:r>
              <a:rPr lang="en-US" sz="2400" dirty="0"/>
              <a:t> at once, select all entries in the joint distribution table matching </a:t>
            </a:r>
            <a:r>
              <a:rPr lang="en-US" sz="2400" dirty="0">
                <a:solidFill>
                  <a:srgbClr val="0066FF"/>
                </a:solidFill>
              </a:rPr>
              <a:t>Y = y</a:t>
            </a:r>
            <a:r>
              <a:rPr lang="en-US" sz="2400" dirty="0"/>
              <a:t> and renormalize them to sum to one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0" y="2362200"/>
          <a:ext cx="6096000" cy="1767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19600"/>
                <a:gridCol w="167640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P(Cavity,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Toothache)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0.8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0.1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0.05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0.05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114800" y="4343400"/>
          <a:ext cx="4114800" cy="1036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49256"/>
                <a:gridCol w="765544"/>
              </a:tblGrid>
              <a:tr h="25400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Toothache, Cavity = false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0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0.8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54000">
                <a:tc>
                  <a:txBody>
                    <a:bodyPr/>
                    <a:lstStyle/>
                    <a:p>
                      <a:r>
                        <a:rPr lang="en-US" sz="1800" i="1" dirty="0" err="1" smtClean="0">
                          <a:solidFill>
                            <a:srgbClr val="0066FF"/>
                          </a:solidFill>
                        </a:rPr>
                        <a:t>Toochache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0.1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114800" y="5715000"/>
          <a:ext cx="4114800" cy="1036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49256"/>
                <a:gridCol w="765544"/>
              </a:tblGrid>
              <a:tr h="243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P(Toothache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|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Cavity = false)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0.889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43840">
                <a:tc>
                  <a:txBody>
                    <a:bodyPr/>
                    <a:lstStyle/>
                    <a:p>
                      <a:r>
                        <a:rPr lang="en-US" sz="1800" i="1" dirty="0" err="1" smtClean="0">
                          <a:solidFill>
                            <a:srgbClr val="0066FF"/>
                          </a:solidFill>
                        </a:rPr>
                        <a:t>Toochache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0.111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Down Arrow 6"/>
          <p:cNvSpPr/>
          <p:nvPr/>
        </p:nvSpPr>
        <p:spPr>
          <a:xfrm>
            <a:off x="5943600" y="3962400"/>
            <a:ext cx="3048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5943600" y="5334000"/>
            <a:ext cx="3048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324601" y="3897868"/>
            <a:ext cx="7489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Select</a:t>
            </a:r>
          </a:p>
        </p:txBody>
      </p:sp>
      <p:sp>
        <p:nvSpPr>
          <p:cNvPr id="10" name="Rectangle 9"/>
          <p:cNvSpPr/>
          <p:nvPr/>
        </p:nvSpPr>
        <p:spPr>
          <a:xfrm>
            <a:off x="6324600" y="5269468"/>
            <a:ext cx="13472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Renormalize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Normalization trick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036638"/>
            <a:ext cx="7696200" cy="4525963"/>
          </a:xfrm>
        </p:spPr>
        <p:txBody>
          <a:bodyPr/>
          <a:lstStyle/>
          <a:p>
            <a:r>
              <a:rPr lang="en-US" sz="2400" dirty="0"/>
              <a:t>To get the whole conditional distribution </a:t>
            </a:r>
            <a:r>
              <a:rPr lang="en-US" sz="2400" dirty="0" smtClean="0">
                <a:solidFill>
                  <a:srgbClr val="0066FF"/>
                </a:solidFill>
              </a:rPr>
              <a:t>p(X </a:t>
            </a:r>
            <a:r>
              <a:rPr lang="en-US" sz="2400" dirty="0">
                <a:solidFill>
                  <a:srgbClr val="0066FF"/>
                </a:solidFill>
              </a:rPr>
              <a:t>| Y = y)</a:t>
            </a:r>
            <a:r>
              <a:rPr lang="en-US" sz="2400" dirty="0"/>
              <a:t> at once, select all entries in the joint distribution table matching </a:t>
            </a:r>
            <a:r>
              <a:rPr lang="en-US" sz="2400" dirty="0">
                <a:solidFill>
                  <a:srgbClr val="0066FF"/>
                </a:solidFill>
              </a:rPr>
              <a:t>Y = y</a:t>
            </a:r>
            <a:r>
              <a:rPr lang="en-US" sz="2400" dirty="0"/>
              <a:t> and renormalize them to sum to one</a:t>
            </a:r>
          </a:p>
          <a:p>
            <a:r>
              <a:rPr lang="en-US" sz="2400" dirty="0"/>
              <a:t>Why does it work?</a:t>
            </a: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1650549"/>
              </p:ext>
            </p:extLst>
          </p:nvPr>
        </p:nvGraphicFramePr>
        <p:xfrm>
          <a:off x="3165476" y="2847976"/>
          <a:ext cx="3738563" cy="149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4" imgW="1333440" imgH="533160" progId="Equation.3">
                  <p:embed/>
                </p:oleObj>
              </mc:Choice>
              <mc:Fallback>
                <p:oleObj name="Equation" r:id="rId4" imgW="133344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5476" y="2847976"/>
                        <a:ext cx="3738563" cy="1495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7162800" y="3200401"/>
            <a:ext cx="24728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by marginalization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28600"/>
            <a:ext cx="8229600" cy="944562"/>
          </a:xfrm>
        </p:spPr>
        <p:txBody>
          <a:bodyPr/>
          <a:lstStyle/>
          <a:p>
            <a:r>
              <a:rPr lang="en-US" dirty="0" smtClean="0"/>
              <a:t>Product rule</a:t>
            </a: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95401"/>
            <a:ext cx="8229600" cy="4525963"/>
          </a:xfrm>
        </p:spPr>
        <p:txBody>
          <a:bodyPr/>
          <a:lstStyle/>
          <a:p>
            <a:r>
              <a:rPr lang="en-US" sz="2400" dirty="0"/>
              <a:t>Definition of conditional probability: </a:t>
            </a:r>
          </a:p>
          <a:p>
            <a:endParaRPr lang="en-US" sz="2400" dirty="0"/>
          </a:p>
          <a:p>
            <a:r>
              <a:rPr lang="en-US" sz="2400" dirty="0"/>
              <a:t>Sometimes we have the conditional probability and want to obtain the joint:</a:t>
            </a:r>
          </a:p>
          <a:p>
            <a:endParaRPr lang="en-US" sz="2400" dirty="0"/>
          </a:p>
          <a:p>
            <a:endParaRPr lang="en-US" sz="24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7356475" y="1066800"/>
          <a:ext cx="260508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0" name="Equation" r:id="rId4" imgW="1193760" imgH="419040" progId="Equation.3">
                  <p:embed/>
                </p:oleObj>
              </mc:Choice>
              <mc:Fallback>
                <p:oleObj name="Equation" r:id="rId4" imgW="11937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6475" y="1066800"/>
                        <a:ext cx="2605088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3409951" y="3200400"/>
          <a:ext cx="55149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1" name="Equation" r:id="rId6" imgW="2450880" imgH="203040" progId="Equation.3">
                  <p:embed/>
                </p:oleObj>
              </mc:Choice>
              <mc:Fallback>
                <p:oleObj name="Equation" r:id="rId6" imgW="24508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1" y="3200400"/>
                        <a:ext cx="55149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5638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2" name="Equation" r:id="rId8" imgW="914400" imgH="215640" progId="Equation.3">
                  <p:embed/>
                </p:oleObj>
              </mc:Choice>
              <mc:Fallback>
                <p:oleObj name="Equation" r:id="rId8" imgW="9144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32105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28600"/>
            <a:ext cx="8229600" cy="944562"/>
          </a:xfrm>
        </p:spPr>
        <p:txBody>
          <a:bodyPr/>
          <a:lstStyle/>
          <a:p>
            <a:r>
              <a:rPr lang="en-US" dirty="0" smtClean="0"/>
              <a:t>Product rule</a:t>
            </a: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95401"/>
            <a:ext cx="8229600" cy="4525963"/>
          </a:xfrm>
        </p:spPr>
        <p:txBody>
          <a:bodyPr/>
          <a:lstStyle/>
          <a:p>
            <a:r>
              <a:rPr lang="en-US" sz="2400" dirty="0"/>
              <a:t>Definition of conditional probability: </a:t>
            </a:r>
          </a:p>
          <a:p>
            <a:endParaRPr lang="en-US" sz="2400" dirty="0"/>
          </a:p>
          <a:p>
            <a:r>
              <a:rPr lang="en-US" sz="2400" dirty="0"/>
              <a:t>Sometimes we have the conditional probability and want to obtain the joint: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The chain rule: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7356475" y="1066800"/>
          <a:ext cx="260508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8" name="Equation" r:id="rId4" imgW="1193760" imgH="419040" progId="Equation.3">
                  <p:embed/>
                </p:oleObj>
              </mc:Choice>
              <mc:Fallback>
                <p:oleObj name="Equation" r:id="rId4" imgW="11937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6475" y="1066800"/>
                        <a:ext cx="2605088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3409951" y="3200400"/>
          <a:ext cx="55149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9" name="Equation" r:id="rId6" imgW="2450880" imgH="203040" progId="Equation.3">
                  <p:embed/>
                </p:oleObj>
              </mc:Choice>
              <mc:Fallback>
                <p:oleObj name="Equation" r:id="rId6" imgW="24508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1" y="3200400"/>
                        <a:ext cx="55149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5638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0" name="Equation" r:id="rId8" imgW="914400" imgH="215640" progId="Equation.3">
                  <p:embed/>
                </p:oleObj>
              </mc:Choice>
              <mc:Fallback>
                <p:oleObj name="Equation" r:id="rId8" imgW="9144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32105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2133601" y="4656138"/>
          <a:ext cx="8189913" cy="1363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1" name="Equation" r:id="rId10" imgW="3962160" imgH="660240" progId="Equation.3">
                  <p:embed/>
                </p:oleObj>
              </mc:Choice>
              <mc:Fallback>
                <p:oleObj name="Equation" r:id="rId10" imgW="3962160" imgH="660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1" y="4656138"/>
                        <a:ext cx="8189913" cy="1363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291" y="0"/>
            <a:ext cx="9475509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Product Rule Example: The Birthday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036638"/>
            <a:ext cx="8229600" cy="4525963"/>
          </a:xfrm>
        </p:spPr>
        <p:txBody>
          <a:bodyPr/>
          <a:lstStyle/>
          <a:p>
            <a:r>
              <a:rPr lang="en-US" sz="2400" dirty="0"/>
              <a:t>We have a set of </a:t>
            </a:r>
            <a:r>
              <a:rPr lang="en-US" sz="2400" i="1" dirty="0"/>
              <a:t>n</a:t>
            </a:r>
            <a:r>
              <a:rPr lang="en-US" sz="2400" dirty="0"/>
              <a:t> people. What is the probability that two of them share the same birthday?</a:t>
            </a:r>
          </a:p>
          <a:p>
            <a:r>
              <a:rPr lang="en-US" sz="2400" dirty="0"/>
              <a:t>Easier to calculate the probability that </a:t>
            </a:r>
            <a:r>
              <a:rPr lang="en-US" sz="2400" i="1" dirty="0"/>
              <a:t>n</a:t>
            </a:r>
            <a:r>
              <a:rPr lang="en-US" sz="2400" dirty="0"/>
              <a:t> people </a:t>
            </a:r>
            <a:r>
              <a:rPr lang="en-US" sz="2400" i="1" dirty="0"/>
              <a:t>do</a:t>
            </a:r>
            <a:r>
              <a:rPr lang="en-US" sz="2400" dirty="0"/>
              <a:t> </a:t>
            </a:r>
            <a:r>
              <a:rPr lang="en-US" sz="2400" i="1" dirty="0"/>
              <a:t>not</a:t>
            </a:r>
            <a:r>
              <a:rPr lang="en-US" sz="2400" dirty="0"/>
              <a:t> share the same birthday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45098" y="3374794"/>
                <a:ext cx="9945279" cy="17415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600" b="0" i="0" smtClean="0">
                              <a:latin typeface="Cambria Math" panose="02040503050406030204" pitchFamily="18" charset="0"/>
                            </a:rPr>
                            <m:t>distinct</m:t>
                          </m:r>
                        </m:e>
                      </m:d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600">
                              <a:latin typeface="Cambria Math" panose="02040503050406030204" pitchFamily="18" charset="0"/>
                            </a:rPr>
                            <m:t>distinct</m:t>
                          </m:r>
                        </m:e>
                      </m:d>
                      <m:r>
                        <a:rPr lang="en-US" sz="36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sz="3600">
                              <a:latin typeface="Cambria Math" panose="02040503050406030204" pitchFamily="18" charset="0"/>
                            </a:rPr>
                            <m:t>distinct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600">
                              <a:latin typeface="Cambria Math" panose="02040503050406030204" pitchFamily="18" charset="0"/>
                            </a:rPr>
                            <m:t>distinct</m:t>
                          </m:r>
                        </m:e>
                      </m:d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sz="3600" b="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sz="3600">
                              <a:latin typeface="Cambria Math" panose="02040503050406030204" pitchFamily="18" charset="0"/>
                            </a:rPr>
                            <m:t>distinct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…</m:t>
                          </m:r>
                          <m:sSub>
                            <m:sSub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600">
                              <a:latin typeface="Cambria Math" panose="02040503050406030204" pitchFamily="18" charset="0"/>
                            </a:rPr>
                            <m:t>distinct</m:t>
                          </m:r>
                        </m:e>
                      </m:d>
                    </m:oMath>
                  </m:oMathPara>
                </a14:m>
                <a:endParaRPr lang="en-US" sz="36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098" y="3374794"/>
                <a:ext cx="9945279" cy="1741567"/>
              </a:xfrm>
              <a:prstGeom prst="rect">
                <a:avLst/>
              </a:prstGeom>
              <a:blipFill rotWithShape="0">
                <a:blip r:embed="rId3"/>
                <a:stretch>
                  <a:fillRect r="-121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1282045" y="5250735"/>
                <a:ext cx="9937424" cy="9214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</a:rPr>
                      <m:t>distinct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)=</m:t>
                    </m:r>
                    <m:d>
                      <m:d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364</m:t>
                            </m:r>
                          </m:num>
                          <m:den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365</m:t>
                            </m:r>
                          </m:den>
                        </m:f>
                      </m:e>
                    </m:d>
                    <m:d>
                      <m:d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36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36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3600" dirty="0" smtClean="0"/>
                  <a:t>…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36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5−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+2</m:t>
                            </m:r>
                          </m:num>
                          <m:den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365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2045" y="5250735"/>
                <a:ext cx="9937424" cy="921471"/>
              </a:xfrm>
              <a:prstGeom prst="rect">
                <a:avLst/>
              </a:prstGeom>
              <a:blipFill rotWithShape="0">
                <a:blip r:embed="rId4"/>
                <a:stretch>
                  <a:fillRect b="-98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r>
              <a:rPr lang="en-US" dirty="0" smtClean="0"/>
              <a:t>The Birthday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65238"/>
            <a:ext cx="8229600" cy="4525963"/>
          </a:xfrm>
        </p:spPr>
        <p:txBody>
          <a:bodyPr/>
          <a:lstStyle/>
          <a:p>
            <a:r>
              <a:rPr lang="en-US" dirty="0" smtClean="0"/>
              <a:t>For 23 people, the probability of sharing a birthday is above 0.5!</a:t>
            </a:r>
            <a:endParaRPr lang="en-US" dirty="0"/>
          </a:p>
        </p:txBody>
      </p:sp>
      <p:pic>
        <p:nvPicPr>
          <p:cNvPr id="10854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2514600"/>
            <a:ext cx="5524500" cy="349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3962400" y="6260068"/>
            <a:ext cx="518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http://en.wikipedia.org/wiki/Birthday_problem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Motivation: Why use probability?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Laziness, Ignorance, and Randomness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Rational Bettor Theorem</a:t>
            </a:r>
          </a:p>
          <a:p>
            <a:r>
              <a:rPr lang="en-US" dirty="0" smtClean="0"/>
              <a:t>Review of Key Concepts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Outcomes, Events, and Random Variables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Joint, Marginal, and Conditional</a:t>
            </a:r>
          </a:p>
          <a:p>
            <a:pPr lvl="1"/>
            <a:r>
              <a:rPr lang="en-US" dirty="0" smtClean="0"/>
              <a:t>Independence and Conditional Independence</a:t>
            </a: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6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944562"/>
          </a:xfrm>
        </p:spPr>
        <p:txBody>
          <a:bodyPr/>
          <a:lstStyle/>
          <a:p>
            <a:r>
              <a:rPr lang="en-US" dirty="0" smtClean="0"/>
              <a:t>Independence ≠ Mutual</a:t>
            </a:r>
            <a:r>
              <a:rPr lang="en-US" dirty="0" smtClean="0"/>
              <a:t>ly Exclusive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65238"/>
            <a:ext cx="8229600" cy="4525963"/>
          </a:xfrm>
        </p:spPr>
        <p:txBody>
          <a:bodyPr/>
          <a:lstStyle/>
          <a:p>
            <a:r>
              <a:rPr lang="en-US" sz="2400" dirty="0"/>
              <a:t>Two events A and B are </a:t>
            </a:r>
            <a:r>
              <a:rPr lang="en-US" sz="2400" i="1" dirty="0">
                <a:solidFill>
                  <a:srgbClr val="FF0000"/>
                </a:solidFill>
              </a:rPr>
              <a:t>independent</a:t>
            </a:r>
            <a:r>
              <a:rPr lang="en-US" sz="2400" dirty="0"/>
              <a:t> if and only if </a:t>
            </a:r>
            <a:br>
              <a:rPr lang="en-US" sz="2400" dirty="0"/>
            </a:br>
            <a:r>
              <a:rPr lang="en-US" sz="2400" dirty="0" smtClean="0">
                <a:solidFill>
                  <a:srgbClr val="0066FF"/>
                </a:solidFill>
              </a:rPr>
              <a:t>p(A </a:t>
            </a:r>
            <a:r>
              <a:rPr lang="en-US" sz="2400" dirty="0">
                <a:solidFill>
                  <a:srgbClr val="0066FF"/>
                </a:solidFill>
                <a:sym typeface="Symbol"/>
              </a:rPr>
              <a:t> B) = </a:t>
            </a:r>
            <a:r>
              <a:rPr lang="en-US" sz="2400" dirty="0" smtClean="0">
                <a:solidFill>
                  <a:srgbClr val="0066FF"/>
                </a:solidFill>
                <a:sym typeface="Symbol"/>
              </a:rPr>
              <a:t>p(A</a:t>
            </a:r>
            <a:r>
              <a:rPr lang="en-US" sz="2400" dirty="0">
                <a:solidFill>
                  <a:srgbClr val="0066FF"/>
                </a:solidFill>
                <a:sym typeface="Symbol"/>
              </a:rPr>
              <a:t>, B) = </a:t>
            </a:r>
            <a:r>
              <a:rPr lang="en-US" sz="2400" dirty="0" smtClean="0">
                <a:solidFill>
                  <a:srgbClr val="0066FF"/>
                </a:solidFill>
                <a:sym typeface="Symbol"/>
              </a:rPr>
              <a:t>p(A</a:t>
            </a:r>
            <a:r>
              <a:rPr lang="en-US" sz="2400" dirty="0">
                <a:solidFill>
                  <a:srgbClr val="0066FF"/>
                </a:solidFill>
                <a:sym typeface="Symbol"/>
              </a:rPr>
              <a:t>) </a:t>
            </a:r>
            <a:r>
              <a:rPr lang="en-US" sz="2400" dirty="0" smtClean="0">
                <a:solidFill>
                  <a:srgbClr val="0066FF"/>
                </a:solidFill>
                <a:sym typeface="Symbol"/>
              </a:rPr>
              <a:t>p(B</a:t>
            </a:r>
            <a:r>
              <a:rPr lang="en-US" sz="2400" dirty="0">
                <a:solidFill>
                  <a:srgbClr val="0066FF"/>
                </a:solidFill>
                <a:sym typeface="Symbol"/>
              </a:rPr>
              <a:t>)</a:t>
            </a:r>
          </a:p>
          <a:p>
            <a:pPr lvl="1"/>
            <a:r>
              <a:rPr lang="en-US" dirty="0">
                <a:sym typeface="Symbol"/>
              </a:rPr>
              <a:t>In other words, </a:t>
            </a:r>
            <a:r>
              <a:rPr lang="en-US" dirty="0" smtClean="0">
                <a:solidFill>
                  <a:srgbClr val="0066FF"/>
                </a:solidFill>
                <a:sym typeface="Symbol"/>
              </a:rPr>
              <a:t>p(A </a:t>
            </a:r>
            <a:r>
              <a:rPr lang="en-US" dirty="0">
                <a:solidFill>
                  <a:srgbClr val="0066FF"/>
                </a:solidFill>
                <a:sym typeface="Symbol"/>
              </a:rPr>
              <a:t>| B) = </a:t>
            </a:r>
            <a:r>
              <a:rPr lang="en-US" dirty="0" smtClean="0">
                <a:solidFill>
                  <a:srgbClr val="0066FF"/>
                </a:solidFill>
                <a:sym typeface="Symbol"/>
              </a:rPr>
              <a:t>p(A</a:t>
            </a:r>
            <a:r>
              <a:rPr lang="en-US" dirty="0">
                <a:solidFill>
                  <a:srgbClr val="0066FF"/>
                </a:solidFill>
                <a:sym typeface="Symbol"/>
              </a:rPr>
              <a:t>) </a:t>
            </a:r>
            <a:r>
              <a:rPr lang="en-US" dirty="0">
                <a:sym typeface="Symbol"/>
              </a:rPr>
              <a:t>and </a:t>
            </a:r>
            <a:r>
              <a:rPr lang="en-US" dirty="0" smtClean="0">
                <a:solidFill>
                  <a:srgbClr val="0066FF"/>
                </a:solidFill>
                <a:sym typeface="Symbol"/>
              </a:rPr>
              <a:t>p(B </a:t>
            </a:r>
            <a:r>
              <a:rPr lang="en-US" dirty="0">
                <a:solidFill>
                  <a:srgbClr val="0066FF"/>
                </a:solidFill>
                <a:sym typeface="Symbol"/>
              </a:rPr>
              <a:t>| A) = </a:t>
            </a:r>
            <a:r>
              <a:rPr lang="en-US" dirty="0" smtClean="0">
                <a:solidFill>
                  <a:srgbClr val="0066FF"/>
                </a:solidFill>
                <a:sym typeface="Symbol"/>
              </a:rPr>
              <a:t>p(B</a:t>
            </a:r>
            <a:r>
              <a:rPr lang="en-US" dirty="0">
                <a:solidFill>
                  <a:srgbClr val="0066FF"/>
                </a:solidFill>
                <a:sym typeface="Symbol"/>
              </a:rPr>
              <a:t>)</a:t>
            </a:r>
          </a:p>
          <a:p>
            <a:pPr lvl="1"/>
            <a:r>
              <a:rPr lang="en-US" dirty="0">
                <a:sym typeface="Symbol"/>
              </a:rPr>
              <a:t>This is an important simplifying assumption for modeling, e.g., </a:t>
            </a:r>
            <a:r>
              <a:rPr lang="en-US" i="1" dirty="0">
                <a:solidFill>
                  <a:srgbClr val="0070C0"/>
                </a:solidFill>
                <a:sym typeface="Symbol"/>
              </a:rPr>
              <a:t>Toothache</a:t>
            </a:r>
            <a:r>
              <a:rPr lang="en-US" dirty="0">
                <a:sym typeface="Symbol"/>
              </a:rPr>
              <a:t> and </a:t>
            </a:r>
            <a:r>
              <a:rPr lang="en-US" i="1" dirty="0">
                <a:solidFill>
                  <a:srgbClr val="0070C0"/>
                </a:solidFill>
                <a:sym typeface="Symbol"/>
              </a:rPr>
              <a:t>Weather</a:t>
            </a:r>
            <a:r>
              <a:rPr lang="en-US" dirty="0">
                <a:sym typeface="Symbol"/>
              </a:rPr>
              <a:t> can be assumed to be </a:t>
            </a:r>
            <a:r>
              <a:rPr lang="en-US" dirty="0" smtClean="0">
                <a:sym typeface="Symbol"/>
              </a:rPr>
              <a:t>independent?</a:t>
            </a:r>
            <a:r>
              <a:rPr lang="en-US" dirty="0">
                <a:sym typeface="Symbol"/>
              </a:rPr>
              <a:t/>
            </a:r>
            <a:br>
              <a:rPr lang="en-US" dirty="0">
                <a:sym typeface="Symbol"/>
              </a:rPr>
            </a:br>
            <a:endParaRPr lang="en-US" sz="1000" dirty="0">
              <a:sym typeface="Symbol"/>
            </a:endParaRPr>
          </a:p>
          <a:p>
            <a:r>
              <a:rPr lang="en-US" sz="2400" dirty="0">
                <a:sym typeface="Symbol"/>
              </a:rPr>
              <a:t>Are two </a:t>
            </a:r>
            <a:r>
              <a:rPr lang="en-US" sz="2400" i="1" dirty="0">
                <a:solidFill>
                  <a:srgbClr val="FF0000"/>
                </a:solidFill>
                <a:sym typeface="Symbol"/>
              </a:rPr>
              <a:t>mutually exclusive </a:t>
            </a:r>
            <a:r>
              <a:rPr lang="en-US" sz="2400" dirty="0">
                <a:sym typeface="Symbol"/>
              </a:rPr>
              <a:t>events independent?</a:t>
            </a:r>
          </a:p>
          <a:p>
            <a:pPr lvl="1"/>
            <a:r>
              <a:rPr lang="en-US" dirty="0" smtClean="0">
                <a:sym typeface="Symbol"/>
              </a:rPr>
              <a:t>No!  Quite the opposite!  If you know A happened, then you know that B _didn’t_ happen!! </a:t>
            </a:r>
            <a:r>
              <a:rPr lang="en-US" dirty="0">
                <a:sym typeface="Symbol"/>
              </a:rPr>
              <a:t/>
            </a:r>
            <a:br>
              <a:rPr lang="en-US" dirty="0">
                <a:sym typeface="Symbol"/>
              </a:rPr>
            </a:br>
            <a:r>
              <a:rPr lang="en-US" dirty="0" smtClean="0">
                <a:solidFill>
                  <a:srgbClr val="0066FF"/>
                </a:solidFill>
                <a:sym typeface="Symbol"/>
              </a:rPr>
              <a:t>p(A </a:t>
            </a:r>
            <a:r>
              <a:rPr lang="en-US" dirty="0">
                <a:solidFill>
                  <a:srgbClr val="0066FF"/>
                </a:solidFill>
                <a:sym typeface="Symbol"/>
              </a:rPr>
              <a:t> B) = </a:t>
            </a:r>
            <a:r>
              <a:rPr lang="en-US" dirty="0" smtClean="0">
                <a:solidFill>
                  <a:srgbClr val="0066FF"/>
                </a:solidFill>
                <a:sym typeface="Symbol"/>
              </a:rPr>
              <a:t>p(A</a:t>
            </a:r>
            <a:r>
              <a:rPr lang="en-US" dirty="0">
                <a:solidFill>
                  <a:srgbClr val="0066FF"/>
                </a:solidFill>
                <a:sym typeface="Symbol"/>
              </a:rPr>
              <a:t>) + </a:t>
            </a:r>
            <a:r>
              <a:rPr lang="en-US" dirty="0" smtClean="0">
                <a:solidFill>
                  <a:srgbClr val="0066FF"/>
                </a:solidFill>
                <a:sym typeface="Symbol"/>
              </a:rPr>
              <a:t>p(B</a:t>
            </a:r>
            <a:r>
              <a:rPr lang="en-US" dirty="0">
                <a:solidFill>
                  <a:srgbClr val="0066FF"/>
                </a:solidFill>
                <a:sym typeface="Symbol"/>
              </a:rPr>
              <a:t>)</a:t>
            </a:r>
            <a:br>
              <a:rPr lang="en-US" dirty="0">
                <a:solidFill>
                  <a:srgbClr val="0066FF"/>
                </a:solidFill>
                <a:sym typeface="Symbol"/>
              </a:rPr>
            </a:br>
            <a:endParaRPr lang="en-US" sz="1000" dirty="0"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308397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Planning under uncertainty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676400" y="1981200"/>
            <a:ext cx="8915400" cy="4648200"/>
          </a:xfrm>
        </p:spPr>
        <p:txBody>
          <a:bodyPr/>
          <a:lstStyle/>
          <a:p>
            <a:r>
              <a:rPr lang="en-US" sz="2400" dirty="0"/>
              <a:t>Recall: representation for planning</a:t>
            </a:r>
          </a:p>
          <a:p>
            <a:r>
              <a:rPr lang="en-US" sz="2400" b="1" dirty="0"/>
              <a:t>States </a:t>
            </a:r>
            <a:r>
              <a:rPr lang="en-US" sz="2400" dirty="0"/>
              <a:t>are specified as conjunctions of predicates</a:t>
            </a:r>
          </a:p>
          <a:p>
            <a:pPr lvl="1"/>
            <a:r>
              <a:rPr lang="en-US" sz="2000" dirty="0"/>
              <a:t>Start state: </a:t>
            </a:r>
            <a:r>
              <a:rPr lang="en-US" sz="2000" dirty="0">
                <a:solidFill>
                  <a:srgbClr val="0000FF"/>
                </a:solidFill>
              </a:rPr>
              <a:t>At(P1, CMI) </a:t>
            </a:r>
            <a:r>
              <a:rPr lang="en-US" sz="2000" dirty="0">
                <a:solidFill>
                  <a:srgbClr val="0000FF"/>
                </a:solidFill>
                <a:sym typeface="Symbol"/>
              </a:rPr>
              <a:t> Plane(P1)  Airport(CMI)  Airport(ORD)</a:t>
            </a:r>
            <a:endParaRPr lang="en-US" sz="2000" dirty="0">
              <a:sym typeface="Symbol"/>
            </a:endParaRPr>
          </a:p>
          <a:p>
            <a:pPr lvl="1"/>
            <a:r>
              <a:rPr lang="en-US" sz="2000" dirty="0">
                <a:sym typeface="Symbol"/>
              </a:rPr>
              <a:t>G</a:t>
            </a:r>
            <a:r>
              <a:rPr lang="en-US" sz="2000" dirty="0"/>
              <a:t>oal state: </a:t>
            </a:r>
            <a:r>
              <a:rPr lang="en-US" sz="2000" dirty="0">
                <a:solidFill>
                  <a:srgbClr val="0000FF"/>
                </a:solidFill>
              </a:rPr>
              <a:t>At(P1, ORD)</a:t>
            </a:r>
          </a:p>
          <a:p>
            <a:r>
              <a:rPr lang="en-US" sz="2400" b="1" dirty="0"/>
              <a:t>Actions</a:t>
            </a:r>
            <a:r>
              <a:rPr lang="en-US" sz="2400" dirty="0"/>
              <a:t> are described in terms of preconditions and effects:</a:t>
            </a:r>
          </a:p>
          <a:p>
            <a:pPr lvl="1"/>
            <a:r>
              <a:rPr lang="en-US" sz="2000" dirty="0">
                <a:solidFill>
                  <a:srgbClr val="0000FF"/>
                </a:solidFill>
              </a:rPr>
              <a:t>Fly(p, source, </a:t>
            </a:r>
            <a:r>
              <a:rPr lang="en-US" sz="2000" dirty="0" err="1">
                <a:solidFill>
                  <a:srgbClr val="0000FF"/>
                </a:solidFill>
              </a:rPr>
              <a:t>dest</a:t>
            </a:r>
            <a:r>
              <a:rPr lang="en-US" sz="2000" dirty="0">
                <a:solidFill>
                  <a:srgbClr val="0000FF"/>
                </a:solidFill>
              </a:rPr>
              <a:t>)</a:t>
            </a:r>
          </a:p>
          <a:p>
            <a:pPr lvl="2"/>
            <a:r>
              <a:rPr lang="en-US" b="1" dirty="0" err="1">
                <a:solidFill>
                  <a:srgbClr val="0000FF"/>
                </a:solidFill>
              </a:rPr>
              <a:t>Precond</a:t>
            </a:r>
            <a:r>
              <a:rPr lang="en-US" b="1" dirty="0">
                <a:solidFill>
                  <a:srgbClr val="0000FF"/>
                </a:solidFill>
              </a:rPr>
              <a:t>:</a:t>
            </a:r>
            <a:r>
              <a:rPr lang="en-US" dirty="0">
                <a:solidFill>
                  <a:srgbClr val="0000FF"/>
                </a:solidFill>
              </a:rPr>
              <a:t> At(p, source) </a:t>
            </a:r>
            <a:r>
              <a:rPr lang="en-US" dirty="0">
                <a:solidFill>
                  <a:srgbClr val="0000FF"/>
                </a:solidFill>
                <a:sym typeface="Symbol"/>
              </a:rPr>
              <a:t> Plane(p)  Airport(source)  Airport(</a:t>
            </a:r>
            <a:r>
              <a:rPr lang="en-US" dirty="0" err="1">
                <a:solidFill>
                  <a:srgbClr val="0000FF"/>
                </a:solidFill>
                <a:sym typeface="Symbol"/>
              </a:rPr>
              <a:t>dest</a:t>
            </a:r>
            <a:r>
              <a:rPr lang="en-US" dirty="0">
                <a:solidFill>
                  <a:srgbClr val="0000FF"/>
                </a:solidFill>
                <a:sym typeface="Symbol"/>
              </a:rPr>
              <a:t>)</a:t>
            </a:r>
          </a:p>
          <a:p>
            <a:pPr lvl="2"/>
            <a:r>
              <a:rPr lang="en-US" b="1" dirty="0">
                <a:solidFill>
                  <a:srgbClr val="0000FF"/>
                </a:solidFill>
                <a:sym typeface="Symbol"/>
              </a:rPr>
              <a:t>Effect:</a:t>
            </a:r>
            <a:r>
              <a:rPr lang="en-US" dirty="0">
                <a:solidFill>
                  <a:srgbClr val="0000FF"/>
                </a:solidFill>
                <a:sym typeface="Symbol"/>
              </a:rPr>
              <a:t> </a:t>
            </a:r>
            <a:r>
              <a:rPr lang="en-US" dirty="0">
                <a:solidFill>
                  <a:srgbClr val="0000FF"/>
                </a:solidFill>
                <a:cs typeface="Times New Roman"/>
                <a:sym typeface="Symbol"/>
              </a:rPr>
              <a:t>¬</a:t>
            </a:r>
            <a:r>
              <a:rPr lang="en-US" dirty="0">
                <a:solidFill>
                  <a:srgbClr val="0000FF"/>
                </a:solidFill>
                <a:sym typeface="Symbol"/>
              </a:rPr>
              <a:t>At(p, source)  At(p, </a:t>
            </a:r>
            <a:r>
              <a:rPr lang="en-US" dirty="0" err="1">
                <a:solidFill>
                  <a:srgbClr val="0000FF"/>
                </a:solidFill>
                <a:sym typeface="Symbol"/>
              </a:rPr>
              <a:t>dest</a:t>
            </a:r>
            <a:r>
              <a:rPr lang="en-US" dirty="0">
                <a:solidFill>
                  <a:srgbClr val="0000FF"/>
                </a:solidFill>
                <a:sym typeface="Symbol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199" y="76200"/>
            <a:ext cx="9330965" cy="944562"/>
          </a:xfrm>
        </p:spPr>
        <p:txBody>
          <a:bodyPr>
            <a:normAutofit fontScale="90000"/>
          </a:bodyPr>
          <a:lstStyle/>
          <a:p>
            <a:r>
              <a:rPr lang="en-US" dirty="0"/>
              <a:t>Independence ≠ </a:t>
            </a:r>
            <a:r>
              <a:rPr lang="en-US" dirty="0" smtClean="0"/>
              <a:t>Conditional Independence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199" y="1265238"/>
            <a:ext cx="9032697" cy="5433513"/>
          </a:xfrm>
        </p:spPr>
        <p:txBody>
          <a:bodyPr/>
          <a:lstStyle/>
          <a:p>
            <a:r>
              <a:rPr lang="en-US" sz="2400" dirty="0"/>
              <a:t>Two events A and B are </a:t>
            </a:r>
            <a:r>
              <a:rPr lang="en-US" sz="2400" i="1" dirty="0">
                <a:solidFill>
                  <a:srgbClr val="FF0000"/>
                </a:solidFill>
              </a:rPr>
              <a:t>independent</a:t>
            </a:r>
            <a:r>
              <a:rPr lang="en-US" sz="2400" dirty="0"/>
              <a:t> if and only if </a:t>
            </a:r>
            <a:br>
              <a:rPr lang="en-US" sz="2400" dirty="0"/>
            </a:br>
            <a:r>
              <a:rPr lang="en-US" sz="2400" dirty="0" smtClean="0">
                <a:solidFill>
                  <a:srgbClr val="0066FF"/>
                </a:solidFill>
              </a:rPr>
              <a:t>p(A </a:t>
            </a:r>
            <a:r>
              <a:rPr lang="en-US" sz="2400" dirty="0">
                <a:solidFill>
                  <a:srgbClr val="0066FF"/>
                </a:solidFill>
                <a:sym typeface="Symbol"/>
              </a:rPr>
              <a:t> B) = </a:t>
            </a:r>
            <a:r>
              <a:rPr lang="en-US" sz="2400" dirty="0" smtClean="0">
                <a:solidFill>
                  <a:srgbClr val="0066FF"/>
                </a:solidFill>
                <a:sym typeface="Symbol"/>
              </a:rPr>
              <a:t>p(A</a:t>
            </a:r>
            <a:r>
              <a:rPr lang="en-US" sz="2400" dirty="0">
                <a:solidFill>
                  <a:srgbClr val="0066FF"/>
                </a:solidFill>
                <a:sym typeface="Symbol"/>
              </a:rPr>
              <a:t>) </a:t>
            </a:r>
            <a:r>
              <a:rPr lang="en-US" sz="2400" dirty="0" smtClean="0">
                <a:solidFill>
                  <a:srgbClr val="0066FF"/>
                </a:solidFill>
                <a:sym typeface="Symbol"/>
              </a:rPr>
              <a:t>p(B</a:t>
            </a:r>
            <a:r>
              <a:rPr lang="en-US" sz="2400" dirty="0">
                <a:solidFill>
                  <a:srgbClr val="0066FF"/>
                </a:solidFill>
                <a:sym typeface="Symbol"/>
              </a:rPr>
              <a:t>)</a:t>
            </a:r>
          </a:p>
          <a:p>
            <a:pPr lvl="1"/>
            <a:r>
              <a:rPr lang="en-US" dirty="0">
                <a:sym typeface="Symbol"/>
              </a:rPr>
              <a:t>In other words, </a:t>
            </a:r>
            <a:r>
              <a:rPr lang="en-US" dirty="0" smtClean="0">
                <a:solidFill>
                  <a:srgbClr val="0066FF"/>
                </a:solidFill>
                <a:sym typeface="Symbol"/>
              </a:rPr>
              <a:t>p(A </a:t>
            </a:r>
            <a:r>
              <a:rPr lang="en-US" dirty="0">
                <a:solidFill>
                  <a:srgbClr val="0066FF"/>
                </a:solidFill>
                <a:sym typeface="Symbol"/>
              </a:rPr>
              <a:t>| B) = </a:t>
            </a:r>
            <a:r>
              <a:rPr lang="en-US" dirty="0" smtClean="0">
                <a:solidFill>
                  <a:srgbClr val="0066FF"/>
                </a:solidFill>
                <a:sym typeface="Symbol"/>
              </a:rPr>
              <a:t>p(A</a:t>
            </a:r>
            <a:r>
              <a:rPr lang="en-US" dirty="0">
                <a:solidFill>
                  <a:srgbClr val="0066FF"/>
                </a:solidFill>
                <a:sym typeface="Symbol"/>
              </a:rPr>
              <a:t>) </a:t>
            </a:r>
            <a:r>
              <a:rPr lang="en-US" dirty="0">
                <a:sym typeface="Symbol"/>
              </a:rPr>
              <a:t>and </a:t>
            </a:r>
            <a:r>
              <a:rPr lang="en-US" dirty="0" smtClean="0">
                <a:solidFill>
                  <a:srgbClr val="0066FF"/>
                </a:solidFill>
                <a:sym typeface="Symbol"/>
              </a:rPr>
              <a:t>p(B </a:t>
            </a:r>
            <a:r>
              <a:rPr lang="en-US" dirty="0">
                <a:solidFill>
                  <a:srgbClr val="0066FF"/>
                </a:solidFill>
                <a:sym typeface="Symbol"/>
              </a:rPr>
              <a:t>| A) = </a:t>
            </a:r>
            <a:r>
              <a:rPr lang="en-US" dirty="0" smtClean="0">
                <a:solidFill>
                  <a:srgbClr val="0066FF"/>
                </a:solidFill>
                <a:sym typeface="Symbol"/>
              </a:rPr>
              <a:t>p(B</a:t>
            </a:r>
            <a:r>
              <a:rPr lang="en-US" dirty="0">
                <a:solidFill>
                  <a:srgbClr val="0066FF"/>
                </a:solidFill>
                <a:sym typeface="Symbol"/>
              </a:rPr>
              <a:t>)</a:t>
            </a:r>
          </a:p>
          <a:p>
            <a:pPr lvl="1"/>
            <a:r>
              <a:rPr lang="en-US" dirty="0">
                <a:sym typeface="Symbol"/>
              </a:rPr>
              <a:t>This is an important simplifying assumption for modeling, e.g., </a:t>
            </a:r>
            <a:r>
              <a:rPr lang="en-US" i="1" dirty="0">
                <a:solidFill>
                  <a:srgbClr val="0070C0"/>
                </a:solidFill>
                <a:sym typeface="Symbol"/>
              </a:rPr>
              <a:t>Toothache</a:t>
            </a:r>
            <a:r>
              <a:rPr lang="en-US" dirty="0">
                <a:sym typeface="Symbol"/>
              </a:rPr>
              <a:t> and </a:t>
            </a:r>
            <a:r>
              <a:rPr lang="en-US" i="1" dirty="0">
                <a:solidFill>
                  <a:srgbClr val="0070C0"/>
                </a:solidFill>
                <a:sym typeface="Symbol"/>
              </a:rPr>
              <a:t>Weather</a:t>
            </a:r>
            <a:r>
              <a:rPr lang="en-US" dirty="0">
                <a:sym typeface="Symbol"/>
              </a:rPr>
              <a:t> can be assumed to be independent</a:t>
            </a:r>
            <a:br>
              <a:rPr lang="en-US" dirty="0">
                <a:sym typeface="Symbol"/>
              </a:rPr>
            </a:br>
            <a:endParaRPr lang="en-US" sz="1000" dirty="0">
              <a:sym typeface="Symbol"/>
            </a:endParaRPr>
          </a:p>
          <a:p>
            <a:r>
              <a:rPr lang="en-US" sz="2400" b="1" dirty="0">
                <a:sym typeface="Symbol"/>
              </a:rPr>
              <a:t>Conditional independence</a:t>
            </a:r>
            <a:r>
              <a:rPr lang="en-US" sz="2400" dirty="0">
                <a:sym typeface="Symbol"/>
              </a:rPr>
              <a:t>: A and B are </a:t>
            </a:r>
            <a:r>
              <a:rPr lang="en-US" sz="2400" i="1" dirty="0">
                <a:solidFill>
                  <a:srgbClr val="FF0000"/>
                </a:solidFill>
                <a:sym typeface="Symbol"/>
              </a:rPr>
              <a:t>conditionally independent</a:t>
            </a:r>
            <a:r>
              <a:rPr lang="en-US" sz="2400" dirty="0">
                <a:sym typeface="Symbol"/>
              </a:rPr>
              <a:t> given C </a:t>
            </a:r>
            <a:r>
              <a:rPr lang="en-US" sz="2400" dirty="0" err="1">
                <a:sym typeface="Symbol"/>
              </a:rPr>
              <a:t>iff</a:t>
            </a:r>
            <a:r>
              <a:rPr lang="en-US" sz="2400" dirty="0">
                <a:sym typeface="Symbol"/>
              </a:rPr>
              <a:t>  </a:t>
            </a:r>
            <a:br>
              <a:rPr lang="en-US" sz="2400" dirty="0">
                <a:sym typeface="Symbol"/>
              </a:rPr>
            </a:br>
            <a:r>
              <a:rPr lang="en-US" sz="2400" dirty="0" smtClean="0">
                <a:solidFill>
                  <a:srgbClr val="0066FF"/>
                </a:solidFill>
                <a:sym typeface="Symbol"/>
              </a:rPr>
              <a:t>p(A </a:t>
            </a:r>
            <a:r>
              <a:rPr lang="en-US" sz="2400" dirty="0">
                <a:solidFill>
                  <a:srgbClr val="0066FF"/>
                </a:solidFill>
                <a:sym typeface="Symbol"/>
              </a:rPr>
              <a:t> B | C) = </a:t>
            </a:r>
            <a:r>
              <a:rPr lang="en-US" sz="2400" dirty="0" smtClean="0">
                <a:solidFill>
                  <a:srgbClr val="0066FF"/>
                </a:solidFill>
                <a:sym typeface="Symbol"/>
              </a:rPr>
              <a:t>p(A </a:t>
            </a:r>
            <a:r>
              <a:rPr lang="en-US" sz="2400" dirty="0">
                <a:solidFill>
                  <a:srgbClr val="0066FF"/>
                </a:solidFill>
                <a:sym typeface="Symbol"/>
              </a:rPr>
              <a:t>| C) </a:t>
            </a:r>
            <a:r>
              <a:rPr lang="en-US" sz="2400" dirty="0" smtClean="0">
                <a:solidFill>
                  <a:srgbClr val="0066FF"/>
                </a:solidFill>
                <a:sym typeface="Symbol"/>
              </a:rPr>
              <a:t>p(B </a:t>
            </a:r>
            <a:r>
              <a:rPr lang="en-US" sz="2400" dirty="0">
                <a:solidFill>
                  <a:srgbClr val="0066FF"/>
                </a:solidFill>
                <a:sym typeface="Symbol"/>
              </a:rPr>
              <a:t>| C) </a:t>
            </a:r>
          </a:p>
          <a:p>
            <a:pPr lvl="1"/>
            <a:r>
              <a:rPr lang="en-US" dirty="0" smtClean="0">
                <a:sym typeface="Symbol"/>
              </a:rPr>
              <a:t>Equivalent:</a:t>
            </a:r>
            <a:r>
              <a:rPr lang="en-US" dirty="0">
                <a:sym typeface="Symbol"/>
              </a:rPr>
              <a:t/>
            </a:r>
            <a:br>
              <a:rPr lang="en-US" dirty="0">
                <a:sym typeface="Symbol"/>
              </a:rPr>
            </a:br>
            <a:r>
              <a:rPr lang="en-US" dirty="0" smtClean="0">
                <a:solidFill>
                  <a:srgbClr val="0066FF"/>
                </a:solidFill>
                <a:sym typeface="Symbol"/>
              </a:rPr>
              <a:t>p(A </a:t>
            </a:r>
            <a:r>
              <a:rPr lang="en-US" dirty="0">
                <a:solidFill>
                  <a:srgbClr val="0066FF"/>
                </a:solidFill>
                <a:sym typeface="Symbol"/>
              </a:rPr>
              <a:t>| B, C) = </a:t>
            </a:r>
            <a:r>
              <a:rPr lang="en-US" dirty="0" smtClean="0">
                <a:solidFill>
                  <a:srgbClr val="0066FF"/>
                </a:solidFill>
                <a:sym typeface="Symbol"/>
              </a:rPr>
              <a:t>p(A </a:t>
            </a:r>
            <a:r>
              <a:rPr lang="en-US" dirty="0">
                <a:solidFill>
                  <a:srgbClr val="0066FF"/>
                </a:solidFill>
                <a:sym typeface="Symbol"/>
              </a:rPr>
              <a:t>| C</a:t>
            </a:r>
            <a:r>
              <a:rPr lang="en-US" dirty="0" smtClean="0">
                <a:solidFill>
                  <a:srgbClr val="0066FF"/>
                </a:solidFill>
                <a:sym typeface="Symbol"/>
              </a:rPr>
              <a:t>) </a:t>
            </a:r>
          </a:p>
          <a:p>
            <a:pPr lvl="1"/>
            <a:r>
              <a:rPr lang="en-US" dirty="0" smtClean="0">
                <a:sym typeface="Symbol"/>
              </a:rPr>
              <a:t>Equivalent: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olidFill>
                  <a:srgbClr val="0066FF"/>
                </a:solidFill>
                <a:sym typeface="Symbol"/>
              </a:rPr>
              <a:t>p(B | A, C) = p(B | C) </a:t>
            </a:r>
            <a:br>
              <a:rPr lang="en-US" dirty="0" smtClean="0">
                <a:solidFill>
                  <a:srgbClr val="0066FF"/>
                </a:solidFill>
                <a:sym typeface="Symbol"/>
              </a:rPr>
            </a:br>
            <a:r>
              <a:rPr lang="en-US" dirty="0">
                <a:solidFill>
                  <a:srgbClr val="0066FF"/>
                </a:solidFill>
                <a:sym typeface="Symbol"/>
              </a:rPr>
              <a:t/>
            </a:r>
            <a:br>
              <a:rPr lang="en-US" dirty="0">
                <a:solidFill>
                  <a:srgbClr val="0066FF"/>
                </a:solidFill>
                <a:sym typeface="Symbol"/>
              </a:rPr>
            </a:br>
            <a:r>
              <a:rPr lang="en-US" dirty="0">
                <a:solidFill>
                  <a:srgbClr val="0066FF"/>
                </a:solidFill>
                <a:sym typeface="Symbol"/>
              </a:rPr>
              <a:t> </a:t>
            </a:r>
          </a:p>
          <a:p>
            <a:pPr lvl="1"/>
            <a:endParaRPr lang="en-US" dirty="0">
              <a:solidFill>
                <a:srgbClr val="0066FF"/>
              </a:solidFill>
              <a:sym typeface="Symbol"/>
            </a:endParaRPr>
          </a:p>
          <a:p>
            <a:endParaRPr lang="en-US" sz="1000" dirty="0"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108736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</a:t>
            </a:r>
            <a:r>
              <a:rPr lang="en-US" dirty="0" smtClean="0"/>
              <a:t>independence: Example</a:t>
            </a: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722438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en-US" sz="2000" i="1" dirty="0">
                <a:solidFill>
                  <a:srgbClr val="0066FF"/>
                </a:solidFill>
              </a:rPr>
              <a:t>Toothache</a:t>
            </a:r>
            <a:r>
              <a:rPr lang="en-US" sz="2000" dirty="0">
                <a:solidFill>
                  <a:srgbClr val="0066FF"/>
                </a:solidFill>
              </a:rPr>
              <a:t>:</a:t>
            </a:r>
            <a:r>
              <a:rPr lang="en-US" sz="2000" dirty="0"/>
              <a:t> </a:t>
            </a:r>
            <a:r>
              <a:rPr lang="en-US" sz="2000" dirty="0" err="1"/>
              <a:t>boolean</a:t>
            </a:r>
            <a:r>
              <a:rPr lang="en-US" sz="2000" dirty="0"/>
              <a:t> variable indicating whether the patient has a toothache</a:t>
            </a:r>
          </a:p>
          <a:p>
            <a:r>
              <a:rPr lang="en-US" sz="2000" i="1" dirty="0">
                <a:solidFill>
                  <a:srgbClr val="0066FF"/>
                </a:solidFill>
              </a:rPr>
              <a:t>Cavity</a:t>
            </a:r>
            <a:r>
              <a:rPr lang="en-US" sz="2000" dirty="0">
                <a:solidFill>
                  <a:srgbClr val="0066FF"/>
                </a:solidFill>
              </a:rPr>
              <a:t>:</a:t>
            </a:r>
            <a:r>
              <a:rPr lang="en-US" sz="2000" dirty="0"/>
              <a:t> </a:t>
            </a:r>
            <a:r>
              <a:rPr lang="en-US" sz="2000" dirty="0" err="1"/>
              <a:t>boolean</a:t>
            </a:r>
            <a:r>
              <a:rPr lang="en-US" sz="2000" dirty="0"/>
              <a:t> variable indicating whether the patient has a cavity</a:t>
            </a:r>
          </a:p>
          <a:p>
            <a:r>
              <a:rPr lang="en-US" sz="2000" i="1" dirty="0">
                <a:solidFill>
                  <a:srgbClr val="0066FF"/>
                </a:solidFill>
              </a:rPr>
              <a:t>Catch</a:t>
            </a:r>
            <a:r>
              <a:rPr lang="en-US" sz="2000" dirty="0">
                <a:solidFill>
                  <a:srgbClr val="0066FF"/>
                </a:solidFill>
              </a:rPr>
              <a:t>:</a:t>
            </a:r>
            <a:r>
              <a:rPr lang="en-US" sz="2000" dirty="0"/>
              <a:t> whether the dentist’s probe catches in the cavity</a:t>
            </a:r>
          </a:p>
          <a:p>
            <a:endParaRPr lang="en-US" sz="1000" dirty="0"/>
          </a:p>
          <a:p>
            <a:r>
              <a:rPr lang="en-US" sz="2000" dirty="0"/>
              <a:t>If the patient has a cavity, the probability that the probe catches in it doesn't depend on whether he/she has a toothache</a:t>
            </a:r>
          </a:p>
          <a:p>
            <a:pPr lvl="1">
              <a:buFontTx/>
              <a:buNone/>
            </a:pPr>
            <a:r>
              <a:rPr lang="en-US" sz="2000" dirty="0" smtClean="0">
                <a:solidFill>
                  <a:srgbClr val="0066FF"/>
                </a:solidFill>
              </a:rPr>
              <a:t>p(</a:t>
            </a:r>
            <a:r>
              <a:rPr lang="en-US" sz="2000" i="1" dirty="0" err="1" smtClean="0">
                <a:solidFill>
                  <a:srgbClr val="0066FF"/>
                </a:solidFill>
              </a:rPr>
              <a:t>Catch</a:t>
            </a:r>
            <a:r>
              <a:rPr lang="en-US" sz="2000" dirty="0" err="1" smtClean="0">
                <a:solidFill>
                  <a:srgbClr val="0066FF"/>
                </a:solidFill>
              </a:rPr>
              <a:t>|</a:t>
            </a:r>
            <a:r>
              <a:rPr lang="en-US" sz="2000" i="1" dirty="0" err="1" smtClean="0">
                <a:solidFill>
                  <a:srgbClr val="0066FF"/>
                </a:solidFill>
              </a:rPr>
              <a:t>Toothache</a:t>
            </a:r>
            <a:r>
              <a:rPr lang="en-US" sz="2000" i="1" dirty="0">
                <a:solidFill>
                  <a:srgbClr val="0066FF"/>
                </a:solidFill>
              </a:rPr>
              <a:t>, Cavity</a:t>
            </a:r>
            <a:r>
              <a:rPr lang="en-US" sz="2000" dirty="0">
                <a:solidFill>
                  <a:srgbClr val="0066FF"/>
                </a:solidFill>
              </a:rPr>
              <a:t>) = </a:t>
            </a:r>
            <a:r>
              <a:rPr lang="en-US" sz="2000" dirty="0" smtClean="0">
                <a:solidFill>
                  <a:srgbClr val="0066FF"/>
                </a:solidFill>
              </a:rPr>
              <a:t>p(</a:t>
            </a:r>
            <a:r>
              <a:rPr lang="en-US" sz="2000" i="1" dirty="0" err="1" smtClean="0">
                <a:solidFill>
                  <a:srgbClr val="0066FF"/>
                </a:solidFill>
              </a:rPr>
              <a:t>Catch</a:t>
            </a:r>
            <a:r>
              <a:rPr lang="en-US" sz="2000" dirty="0" err="1" smtClean="0">
                <a:solidFill>
                  <a:srgbClr val="0066FF"/>
                </a:solidFill>
              </a:rPr>
              <a:t>|</a:t>
            </a:r>
            <a:r>
              <a:rPr lang="en-US" sz="2000" i="1" dirty="0" err="1" smtClean="0">
                <a:solidFill>
                  <a:srgbClr val="0066FF"/>
                </a:solidFill>
              </a:rPr>
              <a:t>Cavity</a:t>
            </a:r>
            <a:r>
              <a:rPr lang="en-US" sz="2000" dirty="0">
                <a:solidFill>
                  <a:srgbClr val="0066FF"/>
                </a:solidFill>
              </a:rPr>
              <a:t>)</a:t>
            </a:r>
            <a:endParaRPr lang="en-US" sz="2000" dirty="0"/>
          </a:p>
          <a:p>
            <a:r>
              <a:rPr lang="en-US" sz="2000" dirty="0"/>
              <a:t>Therefore</a:t>
            </a:r>
            <a:r>
              <a:rPr lang="en-US" sz="2000" i="1" dirty="0"/>
              <a:t>, </a:t>
            </a:r>
            <a:r>
              <a:rPr lang="en-US" sz="2000" i="1" dirty="0">
                <a:solidFill>
                  <a:srgbClr val="0066FF"/>
                </a:solidFill>
              </a:rPr>
              <a:t>Catch</a:t>
            </a:r>
            <a:r>
              <a:rPr lang="en-US" sz="2000" i="1" dirty="0"/>
              <a:t> </a:t>
            </a:r>
            <a:r>
              <a:rPr lang="en-US" sz="2000" dirty="0"/>
              <a:t>is conditionally independent of </a:t>
            </a:r>
            <a:r>
              <a:rPr lang="en-US" sz="2000" i="1" dirty="0">
                <a:solidFill>
                  <a:srgbClr val="0066FF"/>
                </a:solidFill>
              </a:rPr>
              <a:t>Toothache</a:t>
            </a:r>
            <a:r>
              <a:rPr lang="en-US" sz="2000" i="1" dirty="0"/>
              <a:t> </a:t>
            </a:r>
            <a:r>
              <a:rPr lang="en-US" sz="2000" dirty="0"/>
              <a:t>given </a:t>
            </a:r>
            <a:r>
              <a:rPr lang="en-US" sz="2000" i="1" dirty="0">
                <a:solidFill>
                  <a:srgbClr val="0066FF"/>
                </a:solidFill>
              </a:rPr>
              <a:t>Cavity</a:t>
            </a:r>
          </a:p>
          <a:p>
            <a:r>
              <a:rPr lang="en-US" sz="2000" dirty="0"/>
              <a:t>Likewise, </a:t>
            </a:r>
            <a:r>
              <a:rPr lang="en-US" sz="2000" i="1" dirty="0">
                <a:solidFill>
                  <a:srgbClr val="0066FF"/>
                </a:solidFill>
              </a:rPr>
              <a:t>Toothache</a:t>
            </a:r>
            <a:r>
              <a:rPr lang="en-US" sz="2000" i="1" dirty="0"/>
              <a:t> </a:t>
            </a:r>
            <a:r>
              <a:rPr lang="en-US" sz="2000" dirty="0"/>
              <a:t>is conditionally independent of </a:t>
            </a:r>
            <a:r>
              <a:rPr lang="en-US" sz="2000" i="1" dirty="0">
                <a:solidFill>
                  <a:srgbClr val="0066FF"/>
                </a:solidFill>
              </a:rPr>
              <a:t>Catch</a:t>
            </a:r>
            <a:r>
              <a:rPr lang="en-US" sz="2000" i="1" dirty="0"/>
              <a:t> </a:t>
            </a:r>
            <a:r>
              <a:rPr lang="en-US" sz="2000" dirty="0"/>
              <a:t>given </a:t>
            </a:r>
            <a:r>
              <a:rPr lang="en-US" sz="2000" i="1" dirty="0">
                <a:solidFill>
                  <a:srgbClr val="0066FF"/>
                </a:solidFill>
              </a:rPr>
              <a:t>Cavity</a:t>
            </a:r>
          </a:p>
          <a:p>
            <a:pPr>
              <a:buNone/>
            </a:pPr>
            <a:r>
              <a:rPr lang="en-US" sz="2000" i="1" dirty="0">
                <a:solidFill>
                  <a:srgbClr val="0066FF"/>
                </a:solidFill>
              </a:rPr>
              <a:t>	  </a:t>
            </a:r>
            <a:r>
              <a:rPr lang="en-US" sz="2000" dirty="0" smtClean="0">
                <a:solidFill>
                  <a:srgbClr val="0066FF"/>
                </a:solidFill>
              </a:rPr>
              <a:t>p(</a:t>
            </a:r>
            <a:r>
              <a:rPr lang="en-US" sz="2000" i="1" dirty="0" err="1" smtClean="0">
                <a:solidFill>
                  <a:srgbClr val="0066FF"/>
                </a:solidFill>
              </a:rPr>
              <a:t>Toothache</a:t>
            </a:r>
            <a:r>
              <a:rPr lang="en-US" sz="2000" dirty="0" err="1" smtClean="0">
                <a:solidFill>
                  <a:srgbClr val="0066FF"/>
                </a:solidFill>
              </a:rPr>
              <a:t>|</a:t>
            </a:r>
            <a:r>
              <a:rPr lang="en-US" sz="2000" i="1" dirty="0" err="1" smtClean="0">
                <a:solidFill>
                  <a:srgbClr val="0066FF"/>
                </a:solidFill>
              </a:rPr>
              <a:t>Catch</a:t>
            </a:r>
            <a:r>
              <a:rPr lang="en-US" sz="2000" i="1" dirty="0">
                <a:solidFill>
                  <a:srgbClr val="0066FF"/>
                </a:solidFill>
              </a:rPr>
              <a:t>, Cavity</a:t>
            </a:r>
            <a:r>
              <a:rPr lang="en-US" sz="2000" dirty="0">
                <a:solidFill>
                  <a:srgbClr val="0066FF"/>
                </a:solidFill>
              </a:rPr>
              <a:t>) = </a:t>
            </a:r>
            <a:r>
              <a:rPr lang="en-US" sz="2000" dirty="0" smtClean="0">
                <a:solidFill>
                  <a:srgbClr val="0066FF"/>
                </a:solidFill>
              </a:rPr>
              <a:t>p(</a:t>
            </a:r>
            <a:r>
              <a:rPr lang="en-US" sz="2000" i="1" dirty="0" smtClean="0">
                <a:solidFill>
                  <a:srgbClr val="0066FF"/>
                </a:solidFill>
              </a:rPr>
              <a:t>Toothache </a:t>
            </a:r>
            <a:r>
              <a:rPr lang="en-US" sz="2000" i="1" dirty="0">
                <a:solidFill>
                  <a:srgbClr val="0066FF"/>
                </a:solidFill>
              </a:rPr>
              <a:t>| Cavity</a:t>
            </a:r>
            <a:r>
              <a:rPr lang="en-US" sz="2000" dirty="0">
                <a:solidFill>
                  <a:srgbClr val="0066FF"/>
                </a:solidFill>
              </a:rPr>
              <a:t>)</a:t>
            </a:r>
          </a:p>
          <a:p>
            <a:r>
              <a:rPr lang="en-US" sz="2000" dirty="0"/>
              <a:t>Equivalent statement:</a:t>
            </a:r>
          </a:p>
          <a:p>
            <a:pPr lvl="1">
              <a:buFontTx/>
              <a:buNone/>
            </a:pPr>
            <a:r>
              <a:rPr lang="en-US" sz="2000" dirty="0" smtClean="0">
                <a:solidFill>
                  <a:srgbClr val="0066FF"/>
                </a:solidFill>
              </a:rPr>
              <a:t>p(</a:t>
            </a:r>
            <a:r>
              <a:rPr lang="en-US" sz="2000" i="1" dirty="0" smtClean="0">
                <a:solidFill>
                  <a:srgbClr val="0066FF"/>
                </a:solidFill>
              </a:rPr>
              <a:t>Toothache</a:t>
            </a:r>
            <a:r>
              <a:rPr lang="en-US" sz="2000" i="1" dirty="0">
                <a:solidFill>
                  <a:srgbClr val="0066FF"/>
                </a:solidFill>
              </a:rPr>
              <a:t>, </a:t>
            </a:r>
            <a:r>
              <a:rPr lang="en-US" sz="2000" i="1" dirty="0" err="1" smtClean="0">
                <a:solidFill>
                  <a:srgbClr val="0066FF"/>
                </a:solidFill>
              </a:rPr>
              <a:t>Catch</a:t>
            </a:r>
            <a:r>
              <a:rPr lang="en-US" sz="2000" dirty="0" err="1" smtClean="0">
                <a:solidFill>
                  <a:srgbClr val="0066FF"/>
                </a:solidFill>
              </a:rPr>
              <a:t>|</a:t>
            </a:r>
            <a:r>
              <a:rPr lang="en-US" sz="2000" i="1" dirty="0" err="1" smtClean="0">
                <a:solidFill>
                  <a:srgbClr val="0066FF"/>
                </a:solidFill>
              </a:rPr>
              <a:t>Cavity</a:t>
            </a:r>
            <a:r>
              <a:rPr lang="en-US" sz="2000" dirty="0">
                <a:solidFill>
                  <a:srgbClr val="0066FF"/>
                </a:solidFill>
              </a:rPr>
              <a:t>) = </a:t>
            </a:r>
            <a:r>
              <a:rPr lang="en-US" sz="2000" dirty="0" smtClean="0">
                <a:solidFill>
                  <a:srgbClr val="0066FF"/>
                </a:solidFill>
              </a:rPr>
              <a:t>p(</a:t>
            </a:r>
            <a:r>
              <a:rPr lang="en-US" sz="2000" i="1" dirty="0" err="1" smtClean="0">
                <a:solidFill>
                  <a:srgbClr val="0066FF"/>
                </a:solidFill>
              </a:rPr>
              <a:t>Toothache</a:t>
            </a:r>
            <a:r>
              <a:rPr lang="en-US" sz="2000" dirty="0" err="1" smtClean="0">
                <a:solidFill>
                  <a:srgbClr val="0066FF"/>
                </a:solidFill>
              </a:rPr>
              <a:t>|</a:t>
            </a:r>
            <a:r>
              <a:rPr lang="en-US" sz="2000" i="1" dirty="0" err="1" smtClean="0">
                <a:solidFill>
                  <a:srgbClr val="0066FF"/>
                </a:solidFill>
              </a:rPr>
              <a:t>Cavity</a:t>
            </a:r>
            <a:r>
              <a:rPr lang="en-US" sz="2000" dirty="0">
                <a:solidFill>
                  <a:srgbClr val="0066FF"/>
                </a:solidFill>
              </a:rPr>
              <a:t>) </a:t>
            </a:r>
            <a:r>
              <a:rPr lang="en-US" sz="2000" dirty="0" smtClean="0">
                <a:solidFill>
                  <a:srgbClr val="0066FF"/>
                </a:solidFill>
              </a:rPr>
              <a:t>p(</a:t>
            </a:r>
            <a:r>
              <a:rPr lang="en-US" sz="2000" i="1" dirty="0" err="1" smtClean="0">
                <a:solidFill>
                  <a:srgbClr val="0066FF"/>
                </a:solidFill>
              </a:rPr>
              <a:t>Catch</a:t>
            </a:r>
            <a:r>
              <a:rPr lang="en-US" sz="2000" dirty="0" err="1" smtClean="0">
                <a:solidFill>
                  <a:srgbClr val="0066FF"/>
                </a:solidFill>
              </a:rPr>
              <a:t>|</a:t>
            </a:r>
            <a:r>
              <a:rPr lang="en-US" sz="2000" i="1" dirty="0" err="1" smtClean="0">
                <a:solidFill>
                  <a:srgbClr val="0066FF"/>
                </a:solidFill>
              </a:rPr>
              <a:t>Cavity</a:t>
            </a:r>
            <a:r>
              <a:rPr lang="en-US" sz="2000" dirty="0">
                <a:solidFill>
                  <a:srgbClr val="0066FF"/>
                </a:solidFill>
              </a:rPr>
              <a:t>)</a:t>
            </a:r>
            <a:r>
              <a:rPr lang="en-US" sz="2000" dirty="0"/>
              <a:t>
</a:t>
            </a:r>
          </a:p>
        </p:txBody>
      </p:sp>
    </p:spTree>
    <p:extLst>
      <p:ext uri="{BB962C8B-B14F-4D97-AF65-F5344CB8AC3E}">
        <p14:creationId xmlns:p14="http://schemas.microsoft.com/office/powerpoint/2010/main" val="199879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Audience Participation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 some pairs of events that are independent</a:t>
            </a:r>
          </a:p>
          <a:p>
            <a:pPr lvl="1"/>
            <a:r>
              <a:rPr lang="en-US" dirty="0" smtClean="0"/>
              <a:t>… here is a pair of events ….</a:t>
            </a:r>
          </a:p>
          <a:p>
            <a:r>
              <a:rPr lang="en-US" dirty="0" smtClean="0"/>
              <a:t>List some pairs of events that are mutually exclusive</a:t>
            </a:r>
          </a:p>
          <a:p>
            <a:pPr lvl="1"/>
            <a:r>
              <a:rPr lang="en-US" dirty="0" smtClean="0"/>
              <a:t>…. </a:t>
            </a:r>
            <a:r>
              <a:rPr lang="en-US" dirty="0"/>
              <a:t>h</a:t>
            </a:r>
            <a:r>
              <a:rPr lang="en-US" dirty="0" smtClean="0"/>
              <a:t>ere is some different pair of events ….</a:t>
            </a:r>
          </a:p>
          <a:p>
            <a:r>
              <a:rPr lang="en-US" dirty="0" smtClean="0"/>
              <a:t>List some pairs of events that are conditionally independent given knowledge of some third event</a:t>
            </a:r>
          </a:p>
          <a:p>
            <a:pPr lvl="1"/>
            <a:r>
              <a:rPr lang="en-US" dirty="0" smtClean="0"/>
              <a:t>… whoa, now we need event triples.  </a:t>
            </a:r>
            <a:r>
              <a:rPr lang="en-US" smtClean="0"/>
              <a:t>…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127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Planning under uncertainty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6075" indent="-346075"/>
            <a:r>
              <a:rPr lang="en-US" sz="2400" dirty="0"/>
              <a:t>Let action </a:t>
            </a:r>
            <a:r>
              <a:rPr lang="en-US" sz="2400" i="1" dirty="0">
                <a:solidFill>
                  <a:srgbClr val="0066FF"/>
                </a:solidFill>
              </a:rPr>
              <a:t>A</a:t>
            </a:r>
            <a:r>
              <a:rPr lang="en-US" sz="2400" i="1" baseline="-25000" dirty="0">
                <a:solidFill>
                  <a:srgbClr val="0066FF"/>
                </a:solidFill>
              </a:rPr>
              <a:t>t</a:t>
            </a:r>
            <a:r>
              <a:rPr lang="en-US" sz="2400" dirty="0">
                <a:solidFill>
                  <a:srgbClr val="0066FF"/>
                </a:solidFill>
              </a:rPr>
              <a:t> = leave for airport </a:t>
            </a:r>
            <a:r>
              <a:rPr lang="en-US" sz="2400" i="1" dirty="0">
                <a:solidFill>
                  <a:srgbClr val="0066FF"/>
                </a:solidFill>
              </a:rPr>
              <a:t>t</a:t>
            </a:r>
            <a:r>
              <a:rPr lang="en-US" sz="2400" dirty="0">
                <a:solidFill>
                  <a:srgbClr val="0066FF"/>
                </a:solidFill>
              </a:rPr>
              <a:t> minutes before flight</a:t>
            </a:r>
          </a:p>
          <a:p>
            <a:pPr marL="746125" lvl="1" indent="-346075"/>
            <a:r>
              <a:rPr lang="en-US" sz="2000" dirty="0"/>
              <a:t>Will </a:t>
            </a:r>
            <a:r>
              <a:rPr lang="en-US" sz="2000" i="1" dirty="0"/>
              <a:t>A</a:t>
            </a:r>
            <a:r>
              <a:rPr lang="en-US" sz="2000" i="1" baseline="-25000" dirty="0"/>
              <a:t>t</a:t>
            </a:r>
            <a:r>
              <a:rPr lang="en-US" sz="2000" dirty="0"/>
              <a:t> succeed, i.e., get me to the airport in time for the flight?</a:t>
            </a:r>
            <a:endParaRPr lang="en-US" dirty="0"/>
          </a:p>
          <a:p>
            <a:pPr marL="346075" indent="-346075"/>
            <a:r>
              <a:rPr lang="en-US" sz="2400" dirty="0"/>
              <a:t>Problems:</a:t>
            </a:r>
          </a:p>
          <a:p>
            <a:pPr marL="746125" lvl="2" indent="-346075"/>
            <a:r>
              <a:rPr lang="en-US" dirty="0"/>
              <a:t>Partial </a:t>
            </a:r>
            <a:r>
              <a:rPr lang="en-US" dirty="0" err="1"/>
              <a:t>observability</a:t>
            </a:r>
            <a:r>
              <a:rPr lang="en-US" dirty="0"/>
              <a:t> (road state, other drivers' plans, etc.)</a:t>
            </a:r>
          </a:p>
          <a:p>
            <a:pPr marL="746125" lvl="2" indent="-346075"/>
            <a:r>
              <a:rPr lang="en-US" dirty="0"/>
              <a:t>Noisy sensors (traffic reports)</a:t>
            </a:r>
          </a:p>
          <a:p>
            <a:pPr marL="746125" lvl="2" indent="-346075"/>
            <a:r>
              <a:rPr lang="en-US" dirty="0"/>
              <a:t>Uncertainty in action outcomes (flat tire, etc.)</a:t>
            </a:r>
          </a:p>
          <a:p>
            <a:pPr marL="746125" lvl="2" indent="-346075"/>
            <a:r>
              <a:rPr lang="en-US" dirty="0"/>
              <a:t>Complexity of modeling and predicting traffic</a:t>
            </a:r>
            <a:endParaRPr lang="en-US" sz="2400" dirty="0"/>
          </a:p>
          <a:p>
            <a:pPr marL="346075" indent="-346075"/>
            <a:r>
              <a:rPr lang="en-US" sz="2400" dirty="0"/>
              <a:t>Hence a purely logical approach either</a:t>
            </a:r>
          </a:p>
          <a:p>
            <a:pPr marL="746125" lvl="2" indent="-346075"/>
            <a:r>
              <a:rPr lang="en-US" dirty="0"/>
              <a:t>Risks falsehood: “</a:t>
            </a:r>
            <a:r>
              <a:rPr lang="en-US" i="1" dirty="0"/>
              <a:t>A</a:t>
            </a:r>
            <a:r>
              <a:rPr lang="en-US" i="1" baseline="-25000" dirty="0"/>
              <a:t>25</a:t>
            </a:r>
            <a:r>
              <a:rPr lang="en-US" dirty="0"/>
              <a:t> will get me there on time,” or</a:t>
            </a:r>
          </a:p>
          <a:p>
            <a:pPr marL="746125" lvl="2" indent="-346075"/>
            <a:r>
              <a:rPr lang="en-US" dirty="0"/>
              <a:t>Leads to conclusions that are too weak for decision making:</a:t>
            </a:r>
            <a:endParaRPr lang="en-US" sz="2400" dirty="0"/>
          </a:p>
          <a:p>
            <a:pPr marL="1146175" lvl="2" indent="-346075"/>
            <a:r>
              <a:rPr lang="en-US" sz="1600" i="1" dirty="0"/>
              <a:t>A</a:t>
            </a:r>
            <a:r>
              <a:rPr lang="en-US" sz="1600" i="1" baseline="-25000" dirty="0"/>
              <a:t>25</a:t>
            </a:r>
            <a:r>
              <a:rPr lang="en-US" sz="1600" dirty="0"/>
              <a:t> will get me there on time if there's no accident on the bridge and it doesn't rain and my tires remain intact, etc., etc.</a:t>
            </a:r>
          </a:p>
          <a:p>
            <a:pPr marL="1146175" lvl="2" indent="-346075"/>
            <a:r>
              <a:rPr lang="en-US" sz="1600" i="1" dirty="0"/>
              <a:t>A</a:t>
            </a:r>
            <a:r>
              <a:rPr lang="en-US" sz="1600" i="1" baseline="-25000" dirty="0"/>
              <a:t>1440</a:t>
            </a:r>
            <a:r>
              <a:rPr lang="en-US" sz="1600" dirty="0"/>
              <a:t> will get me there on time but I’ll have to stay overnight in the airport</a:t>
            </a:r>
          </a:p>
        </p:txBody>
      </p:sp>
    </p:spTree>
    <p:extLst>
      <p:ext uri="{BB962C8B-B14F-4D97-AF65-F5344CB8AC3E}">
        <p14:creationId xmlns:p14="http://schemas.microsoft.com/office/powerpoint/2010/main" val="2238182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Probability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/>
              <a:t>Probabilistic assertions summarize effects of</a:t>
            </a:r>
          </a:p>
          <a:p>
            <a:pPr lvl="1"/>
            <a:r>
              <a:rPr lang="en-US" dirty="0"/>
              <a:t>Laziness: reluctance to enumerate exceptions, qualifications, etc</a:t>
            </a:r>
            <a:r>
              <a:rPr lang="en-US" dirty="0" smtClean="0"/>
              <a:t>.  --- possibly a deterministic and known environment, but with </a:t>
            </a:r>
            <a:r>
              <a:rPr lang="en-US" b="1" dirty="0" smtClean="0"/>
              <a:t>computational complexity limitations</a:t>
            </a:r>
            <a:endParaRPr lang="en-US" b="1" dirty="0"/>
          </a:p>
          <a:p>
            <a:pPr lvl="1"/>
            <a:r>
              <a:rPr lang="en-US" dirty="0"/>
              <a:t>Ignorance: lack of explicit theories, relevant facts, initial conditions, etc</a:t>
            </a:r>
            <a:r>
              <a:rPr lang="en-US" dirty="0" smtClean="0"/>
              <a:t>. --- environment that is </a:t>
            </a:r>
            <a:r>
              <a:rPr lang="en-US" b="1" dirty="0" smtClean="0"/>
              <a:t>unknown</a:t>
            </a:r>
            <a:r>
              <a:rPr lang="en-US" dirty="0" smtClean="0"/>
              <a:t> (we don’t know the transition function) or </a:t>
            </a:r>
            <a:r>
              <a:rPr lang="en-US" b="1" dirty="0" smtClean="0"/>
              <a:t>partially observable</a:t>
            </a:r>
            <a:r>
              <a:rPr lang="en-US" dirty="0" smtClean="0"/>
              <a:t> (we can’t measure the current state)</a:t>
            </a:r>
            <a:endParaRPr lang="en-US" b="1" dirty="0"/>
          </a:p>
          <a:p>
            <a:pPr lvl="1"/>
            <a:r>
              <a:rPr lang="en-US" dirty="0"/>
              <a:t>Intrinsically random </a:t>
            </a:r>
            <a:r>
              <a:rPr lang="en-US" dirty="0" smtClean="0"/>
              <a:t>phenomena – environment is </a:t>
            </a:r>
            <a:r>
              <a:rPr lang="en-US" b="1" dirty="0" smtClean="0"/>
              <a:t>stochastic</a:t>
            </a:r>
            <a:r>
              <a:rPr lang="en-US" dirty="0" smtClean="0"/>
              <a:t>, i.e., given a particular (</a:t>
            </a:r>
            <a:r>
              <a:rPr lang="en-US" dirty="0" err="1" smtClean="0"/>
              <a:t>action,current</a:t>
            </a:r>
            <a:r>
              <a:rPr lang="en-US" dirty="0" smtClean="0"/>
              <a:t> state), the (next state) is drawn at random with a particular probability distribution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Motivation: Why use probability?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Laziness, Ignorance, and Randomness</a:t>
            </a:r>
          </a:p>
          <a:p>
            <a:pPr lvl="1"/>
            <a:r>
              <a:rPr lang="en-US" dirty="0" smtClean="0"/>
              <a:t>Rational Bettor Theorem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Review of Key Concepts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Outcomes, Events, and Random Variables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Joint, Marginal, and Conditional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Independence and Conditional Independence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69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0"/>
            <a:ext cx="8991600" cy="1143000"/>
          </a:xfrm>
        </p:spPr>
        <p:txBody>
          <a:bodyPr/>
          <a:lstStyle/>
          <a:p>
            <a:r>
              <a:rPr lang="en-US" dirty="0"/>
              <a:t>Making decisions under uncertainty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1066801"/>
            <a:ext cx="8610600" cy="4525963"/>
          </a:xfrm>
        </p:spPr>
        <p:txBody>
          <a:bodyPr/>
          <a:lstStyle/>
          <a:p>
            <a:r>
              <a:rPr lang="en-US" sz="2400" dirty="0"/>
              <a:t>Suppose the agent believes the following:</a:t>
            </a:r>
          </a:p>
          <a:p>
            <a:pPr lvl="1">
              <a:buNone/>
            </a:pPr>
            <a:r>
              <a:rPr lang="en-US" sz="2000" dirty="0"/>
              <a:t>	</a:t>
            </a:r>
            <a:r>
              <a:rPr lang="en-US" sz="2000" dirty="0">
                <a:solidFill>
                  <a:srgbClr val="0066FF"/>
                </a:solidFill>
              </a:rPr>
              <a:t>P(A</a:t>
            </a:r>
            <a:r>
              <a:rPr lang="en-US" sz="2000" baseline="-25000" dirty="0">
                <a:solidFill>
                  <a:srgbClr val="0066FF"/>
                </a:solidFill>
              </a:rPr>
              <a:t>25</a:t>
            </a:r>
            <a:r>
              <a:rPr lang="en-US" sz="2000" dirty="0">
                <a:solidFill>
                  <a:srgbClr val="0066FF"/>
                </a:solidFill>
              </a:rPr>
              <a:t> gets me there on time) = 0.04 </a:t>
            </a:r>
          </a:p>
          <a:p>
            <a:pPr lvl="1">
              <a:buNone/>
            </a:pPr>
            <a:r>
              <a:rPr lang="en-US" sz="2000" dirty="0">
                <a:solidFill>
                  <a:srgbClr val="0066FF"/>
                </a:solidFill>
              </a:rPr>
              <a:t>	P(A</a:t>
            </a:r>
            <a:r>
              <a:rPr lang="en-US" sz="2000" baseline="-25000" dirty="0">
                <a:solidFill>
                  <a:srgbClr val="0066FF"/>
                </a:solidFill>
              </a:rPr>
              <a:t>90</a:t>
            </a:r>
            <a:r>
              <a:rPr lang="en-US" sz="2000" dirty="0">
                <a:solidFill>
                  <a:srgbClr val="0066FF"/>
                </a:solidFill>
              </a:rPr>
              <a:t> gets me there on time) = 0.70 </a:t>
            </a:r>
          </a:p>
          <a:p>
            <a:pPr lvl="1">
              <a:buNone/>
            </a:pPr>
            <a:r>
              <a:rPr lang="en-US" sz="2000" dirty="0">
                <a:solidFill>
                  <a:srgbClr val="0066FF"/>
                </a:solidFill>
              </a:rPr>
              <a:t>	P(A</a:t>
            </a:r>
            <a:r>
              <a:rPr lang="en-US" sz="2000" baseline="-25000" dirty="0">
                <a:solidFill>
                  <a:srgbClr val="0066FF"/>
                </a:solidFill>
              </a:rPr>
              <a:t>120 </a:t>
            </a:r>
            <a:r>
              <a:rPr lang="en-US" sz="2000" dirty="0">
                <a:solidFill>
                  <a:srgbClr val="0066FF"/>
                </a:solidFill>
              </a:rPr>
              <a:t>gets me there on time) = 0.95 </a:t>
            </a:r>
          </a:p>
          <a:p>
            <a:pPr lvl="1">
              <a:buNone/>
            </a:pPr>
            <a:r>
              <a:rPr lang="en-US" sz="2000" dirty="0">
                <a:solidFill>
                  <a:srgbClr val="0066FF"/>
                </a:solidFill>
              </a:rPr>
              <a:t>	P(A</a:t>
            </a:r>
            <a:r>
              <a:rPr lang="en-US" sz="2000" baseline="-25000" dirty="0">
                <a:solidFill>
                  <a:srgbClr val="0066FF"/>
                </a:solidFill>
              </a:rPr>
              <a:t>1440</a:t>
            </a:r>
            <a:r>
              <a:rPr lang="en-US" sz="2000" dirty="0">
                <a:solidFill>
                  <a:srgbClr val="0066FF"/>
                </a:solidFill>
              </a:rPr>
              <a:t> gets me there on time) = 0.9999 </a:t>
            </a:r>
            <a:endParaRPr lang="en-US" dirty="0">
              <a:solidFill>
                <a:srgbClr val="0066FF"/>
              </a:solidFill>
            </a:endParaRPr>
          </a:p>
          <a:p>
            <a:r>
              <a:rPr lang="en-US" sz="2400" dirty="0"/>
              <a:t>Which action should the agent choose?</a:t>
            </a:r>
          </a:p>
          <a:p>
            <a:pPr lvl="1"/>
            <a:r>
              <a:rPr lang="en-US" sz="2000" dirty="0"/>
              <a:t>Depends on preferences for missing flight vs. time spent waiting</a:t>
            </a:r>
          </a:p>
          <a:p>
            <a:pPr lvl="1"/>
            <a:r>
              <a:rPr lang="en-US" sz="2000" dirty="0"/>
              <a:t>Encapsulated by a </a:t>
            </a:r>
            <a:r>
              <a:rPr lang="en-US" sz="2000" i="1" dirty="0"/>
              <a:t>utility function</a:t>
            </a:r>
            <a:endParaRPr lang="en-US" sz="1600" i="1" dirty="0"/>
          </a:p>
          <a:p>
            <a:r>
              <a:rPr lang="en-US" sz="2400" dirty="0"/>
              <a:t>The agent should choose the action that maximizes the </a:t>
            </a:r>
            <a:r>
              <a:rPr lang="en-US" sz="2400" i="1" dirty="0"/>
              <a:t>expected utility</a:t>
            </a:r>
            <a:r>
              <a:rPr lang="en-US" sz="2400" dirty="0"/>
              <a:t>:</a:t>
            </a:r>
          </a:p>
          <a:p>
            <a:pPr lvl="1">
              <a:buNone/>
            </a:pPr>
            <a:r>
              <a:rPr lang="en-US" sz="1600" dirty="0"/>
              <a:t>		</a:t>
            </a:r>
            <a:r>
              <a:rPr lang="en-US" sz="2000" dirty="0">
                <a:solidFill>
                  <a:srgbClr val="0066FF"/>
                </a:solidFill>
              </a:rPr>
              <a:t>P(A</a:t>
            </a:r>
            <a:r>
              <a:rPr lang="en-US" sz="2000" i="1" baseline="-25000" dirty="0">
                <a:solidFill>
                  <a:srgbClr val="0066FF"/>
                </a:solidFill>
              </a:rPr>
              <a:t>t</a:t>
            </a:r>
            <a:r>
              <a:rPr lang="en-US" sz="2000" dirty="0">
                <a:solidFill>
                  <a:srgbClr val="0066FF"/>
                </a:solidFill>
              </a:rPr>
              <a:t> succeeds) * U(A</a:t>
            </a:r>
            <a:r>
              <a:rPr lang="en-US" sz="2000" i="1" baseline="-25000" dirty="0">
                <a:solidFill>
                  <a:srgbClr val="0066FF"/>
                </a:solidFill>
              </a:rPr>
              <a:t>t</a:t>
            </a:r>
            <a:r>
              <a:rPr lang="en-US" sz="2000" dirty="0">
                <a:solidFill>
                  <a:srgbClr val="0066FF"/>
                </a:solidFill>
              </a:rPr>
              <a:t> succeeds) + P(A</a:t>
            </a:r>
            <a:r>
              <a:rPr lang="en-US" sz="2000" i="1" baseline="-25000" dirty="0">
                <a:solidFill>
                  <a:srgbClr val="0066FF"/>
                </a:solidFill>
              </a:rPr>
              <a:t>t</a:t>
            </a:r>
            <a:r>
              <a:rPr lang="en-US" sz="2000" dirty="0">
                <a:solidFill>
                  <a:srgbClr val="0066FF"/>
                </a:solidFill>
              </a:rPr>
              <a:t> fails) * U(A</a:t>
            </a:r>
            <a:r>
              <a:rPr lang="en-US" sz="2000" i="1" baseline="-25000" dirty="0">
                <a:solidFill>
                  <a:srgbClr val="0066FF"/>
                </a:solidFill>
              </a:rPr>
              <a:t>t</a:t>
            </a:r>
            <a:r>
              <a:rPr lang="en-US" sz="2000" dirty="0">
                <a:solidFill>
                  <a:srgbClr val="0066FF"/>
                </a:solidFill>
              </a:rPr>
              <a:t> fails)</a:t>
            </a:r>
          </a:p>
          <a:p>
            <a:endParaRPr lang="en-US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52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0"/>
            <a:ext cx="8991600" cy="1143000"/>
          </a:xfrm>
        </p:spPr>
        <p:txBody>
          <a:bodyPr/>
          <a:lstStyle/>
          <a:p>
            <a:r>
              <a:rPr lang="en-US" dirty="0"/>
              <a:t>Making decisions under uncertainty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1066801"/>
            <a:ext cx="8610600" cy="4525963"/>
          </a:xfrm>
        </p:spPr>
        <p:txBody>
          <a:bodyPr/>
          <a:lstStyle/>
          <a:p>
            <a:r>
              <a:rPr lang="en-US" sz="2400" dirty="0"/>
              <a:t>More generally: the </a:t>
            </a:r>
            <a:r>
              <a:rPr lang="en-US" sz="2400" u="sng" dirty="0"/>
              <a:t>expected utility </a:t>
            </a:r>
            <a:r>
              <a:rPr lang="en-US" sz="2400" dirty="0"/>
              <a:t>of an action is defined as: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2"/>
                </a:solidFill>
              </a:rPr>
              <a:t>	</a:t>
            </a:r>
            <a:r>
              <a:rPr lang="en-US" sz="2400" dirty="0" smtClean="0">
                <a:solidFill>
                  <a:schemeClr val="accent2"/>
                </a:solidFill>
              </a:rPr>
              <a:t>EU(action) </a:t>
            </a:r>
            <a:r>
              <a:rPr lang="en-US" sz="2400" dirty="0">
                <a:solidFill>
                  <a:schemeClr val="accent2"/>
                </a:solidFill>
              </a:rPr>
              <a:t>= </a:t>
            </a:r>
            <a:r>
              <a:rPr lang="en-US" dirty="0" err="1" smtClean="0">
                <a:solidFill>
                  <a:schemeClr val="accent2"/>
                </a:solidFill>
                <a:latin typeface="Times New Roman"/>
                <a:cs typeface="Times New Roman"/>
              </a:rPr>
              <a:t>Σ</a:t>
            </a:r>
            <a:r>
              <a:rPr lang="en-US" sz="2400" baseline="-25000" dirty="0" err="1">
                <a:solidFill>
                  <a:schemeClr val="accent2"/>
                </a:solidFill>
              </a:rPr>
              <a:t>outcomes</a:t>
            </a:r>
            <a:r>
              <a:rPr lang="en-US" sz="2400" baseline="-25000" dirty="0">
                <a:solidFill>
                  <a:schemeClr val="accent2"/>
                </a:solidFill>
              </a:rPr>
              <a:t> of 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action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>
                <a:solidFill>
                  <a:schemeClr val="accent2"/>
                </a:solidFill>
              </a:rPr>
              <a:t>P(outcome</a:t>
            </a:r>
            <a:r>
              <a:rPr lang="en-US" sz="800" dirty="0">
                <a:solidFill>
                  <a:schemeClr val="accent2"/>
                </a:solidFill>
              </a:rPr>
              <a:t> </a:t>
            </a:r>
            <a:r>
              <a:rPr lang="en-US" sz="2400" dirty="0">
                <a:solidFill>
                  <a:schemeClr val="accent2"/>
                </a:solidFill>
              </a:rPr>
              <a:t>|</a:t>
            </a:r>
            <a:r>
              <a:rPr lang="en-US" sz="800" dirty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</a:rPr>
              <a:t>action) </a:t>
            </a:r>
            <a:r>
              <a:rPr lang="en-US" sz="2400" dirty="0">
                <a:solidFill>
                  <a:schemeClr val="accent2"/>
                </a:solidFill>
              </a:rPr>
              <a:t>U(outcome)</a:t>
            </a:r>
            <a:br>
              <a:rPr lang="en-US" sz="2400" dirty="0">
                <a:solidFill>
                  <a:schemeClr val="accent2"/>
                </a:solidFill>
              </a:rPr>
            </a:br>
            <a:endParaRPr lang="en-US" sz="2400" dirty="0">
              <a:solidFill>
                <a:schemeClr val="accent2"/>
              </a:solidFill>
            </a:endParaRPr>
          </a:p>
          <a:p>
            <a:r>
              <a:rPr lang="en-US" sz="2400" b="1" dirty="0">
                <a:solidFill>
                  <a:schemeClr val="accent2"/>
                </a:solidFill>
              </a:rPr>
              <a:t>Utility theory</a:t>
            </a:r>
            <a:r>
              <a:rPr lang="en-US" sz="2400" b="1" dirty="0"/>
              <a:t> </a:t>
            </a:r>
            <a:r>
              <a:rPr lang="en-US" sz="2400" dirty="0"/>
              <a:t>is used to represent and infer preferences</a:t>
            </a:r>
          </a:p>
          <a:p>
            <a:r>
              <a:rPr lang="en-US" sz="2400" b="1" dirty="0">
                <a:solidFill>
                  <a:schemeClr val="accent2"/>
                </a:solidFill>
              </a:rPr>
              <a:t>Decision theory</a:t>
            </a:r>
            <a:r>
              <a:rPr lang="en-US" sz="2400" b="1" dirty="0"/>
              <a:t> </a:t>
            </a:r>
            <a:r>
              <a:rPr lang="en-US" sz="2400" dirty="0"/>
              <a:t>= probability theory + utility theory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7604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2663</Words>
  <Application>Microsoft Office PowerPoint</Application>
  <PresentationFormat>Widescreen</PresentationFormat>
  <Paragraphs>431</Paragraphs>
  <Slides>42</Slides>
  <Notes>33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1" baseType="lpstr">
      <vt:lpstr>Arial</vt:lpstr>
      <vt:lpstr>Calibri</vt:lpstr>
      <vt:lpstr>Calibri Light</vt:lpstr>
      <vt:lpstr>Cambria Math</vt:lpstr>
      <vt:lpstr>Symbol</vt:lpstr>
      <vt:lpstr>Times New Roman</vt:lpstr>
      <vt:lpstr>Wingdings</vt:lpstr>
      <vt:lpstr>Office Theme</vt:lpstr>
      <vt:lpstr>Equation</vt:lpstr>
      <vt:lpstr>CS 440/ECE 448 Lecture 12: Probability</vt:lpstr>
      <vt:lpstr>Outline</vt:lpstr>
      <vt:lpstr>Outline</vt:lpstr>
      <vt:lpstr>Motivation: Planning under uncertainty</vt:lpstr>
      <vt:lpstr>Motivation: Planning under uncertainty</vt:lpstr>
      <vt:lpstr>Probability</vt:lpstr>
      <vt:lpstr>Outline</vt:lpstr>
      <vt:lpstr>Making decisions under uncertainty</vt:lpstr>
      <vt:lpstr>Making decisions under uncertainty</vt:lpstr>
      <vt:lpstr>Where do probabilities come from?</vt:lpstr>
      <vt:lpstr>The Rational Bettor Theorem</vt:lpstr>
      <vt:lpstr>Are humans “rational bettors”?</vt:lpstr>
      <vt:lpstr>Outline</vt:lpstr>
      <vt:lpstr>Outcomes of an Experiment</vt:lpstr>
      <vt:lpstr>Events</vt:lpstr>
      <vt:lpstr>Kolmogorov’s axioms of probability</vt:lpstr>
      <vt:lpstr>Outcomes = Atomic events</vt:lpstr>
      <vt:lpstr>Random variables</vt:lpstr>
      <vt:lpstr>Random variables</vt:lpstr>
      <vt:lpstr>Probability Mass Function (pmf)</vt:lpstr>
      <vt:lpstr>Events and Outcomes</vt:lpstr>
      <vt:lpstr>Functions of Random Variables</vt:lpstr>
      <vt:lpstr>Outline</vt:lpstr>
      <vt:lpstr>Joint probability distributions</vt:lpstr>
      <vt:lpstr>Joint probability distributions</vt:lpstr>
      <vt:lpstr>Notation</vt:lpstr>
      <vt:lpstr>Marginal probability distributions</vt:lpstr>
      <vt:lpstr>Joint -&gt; Marginal by adding the outcomes</vt:lpstr>
      <vt:lpstr>Conditional Probability: renormalize (divide)</vt:lpstr>
      <vt:lpstr>Conditional probability</vt:lpstr>
      <vt:lpstr>Conditional distributions</vt:lpstr>
      <vt:lpstr>Normalization trick</vt:lpstr>
      <vt:lpstr>Normalization trick</vt:lpstr>
      <vt:lpstr>Product rule</vt:lpstr>
      <vt:lpstr>Product rule</vt:lpstr>
      <vt:lpstr>Product Rule Example: The Birthday problem</vt:lpstr>
      <vt:lpstr>The Birthday problem</vt:lpstr>
      <vt:lpstr>Outline</vt:lpstr>
      <vt:lpstr>Independence ≠ Mutually Exclusive</vt:lpstr>
      <vt:lpstr>Independence ≠ Conditional Independence</vt:lpstr>
      <vt:lpstr>Conditional independence: Example</vt:lpstr>
      <vt:lpstr>Random Audience Participation Slide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 448 Lecture 12: Probability</dc:title>
  <dc:creator>Mark Hasegawa-Johnson</dc:creator>
  <cp:lastModifiedBy>Mark Hasegawa-Johnson</cp:lastModifiedBy>
  <cp:revision>29</cp:revision>
  <dcterms:created xsi:type="dcterms:W3CDTF">2017-10-10T01:55:43Z</dcterms:created>
  <dcterms:modified xsi:type="dcterms:W3CDTF">2018-03-01T01:24:46Z</dcterms:modified>
</cp:coreProperties>
</file>