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89" r:id="rId7"/>
    <p:sldId id="290" r:id="rId8"/>
    <p:sldId id="262" r:id="rId9"/>
    <p:sldId id="263" r:id="rId10"/>
    <p:sldId id="264" r:id="rId11"/>
    <p:sldId id="265" r:id="rId12"/>
    <p:sldId id="266" r:id="rId13"/>
    <p:sldId id="267" r:id="rId14"/>
    <p:sldId id="268" r:id="rId15"/>
    <p:sldId id="291" r:id="rId16"/>
    <p:sldId id="269" r:id="rId17"/>
    <p:sldId id="288" r:id="rId18"/>
    <p:sldId id="270" r:id="rId19"/>
    <p:sldId id="292" r:id="rId20"/>
    <p:sldId id="272" r:id="rId21"/>
    <p:sldId id="296" r:id="rId22"/>
    <p:sldId id="295" r:id="rId23"/>
    <p:sldId id="273" r:id="rId24"/>
    <p:sldId id="274" r:id="rId25"/>
    <p:sldId id="275" r:id="rId26"/>
    <p:sldId id="276" r:id="rId27"/>
    <p:sldId id="277" r:id="rId28"/>
    <p:sldId id="293" r:id="rId29"/>
    <p:sldId id="278" r:id="rId30"/>
    <p:sldId id="279" r:id="rId31"/>
    <p:sldId id="294" r:id="rId32"/>
    <p:sldId id="280" r:id="rId33"/>
    <p:sldId id="281" r:id="rId34"/>
    <p:sldId id="282" r:id="rId35"/>
    <p:sldId id="283" r:id="rId36"/>
    <p:sldId id="285" r:id="rId37"/>
    <p:sldId id="284" r:id="rId38"/>
    <p:sldId id="286" r:id="rId39"/>
    <p:sldId id="287" r:id="rId40"/>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2018/2/14</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289737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150439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117457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24831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23</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39942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 modeling</a:t>
            </a:r>
            <a:r>
              <a:rPr lang="en-US" baseline="0" dirty="0" smtClean="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162227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296566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32</a:t>
            </a:fld>
            <a:endParaRPr lang="en-US"/>
          </a:p>
        </p:txBody>
      </p:sp>
    </p:spTree>
    <p:extLst>
      <p:ext uri="{BB962C8B-B14F-4D97-AF65-F5344CB8AC3E}">
        <p14:creationId xmlns:p14="http://schemas.microsoft.com/office/powerpoint/2010/main" val="4446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33</a:t>
            </a:fld>
            <a:endParaRPr lang="en-US"/>
          </a:p>
        </p:txBody>
      </p:sp>
    </p:spTree>
    <p:extLst>
      <p:ext uri="{BB962C8B-B14F-4D97-AF65-F5344CB8AC3E}">
        <p14:creationId xmlns:p14="http://schemas.microsoft.com/office/powerpoint/2010/main" val="245579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34</a:t>
            </a:fld>
            <a:endParaRPr lang="en-US"/>
          </a:p>
        </p:txBody>
      </p:sp>
    </p:spTree>
    <p:extLst>
      <p:ext uri="{BB962C8B-B14F-4D97-AF65-F5344CB8AC3E}">
        <p14:creationId xmlns:p14="http://schemas.microsoft.com/office/powerpoint/2010/main" val="2892026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86713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36</a:t>
            </a:fld>
            <a:endParaRPr lang="en-US"/>
          </a:p>
        </p:txBody>
      </p:sp>
    </p:spTree>
    <p:extLst>
      <p:ext uri="{BB962C8B-B14F-4D97-AF65-F5344CB8AC3E}">
        <p14:creationId xmlns:p14="http://schemas.microsoft.com/office/powerpoint/2010/main" val="77376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37</a:t>
            </a:fld>
            <a:endParaRPr lang="en-US"/>
          </a:p>
        </p:txBody>
      </p:sp>
    </p:spTree>
    <p:extLst>
      <p:ext uri="{BB962C8B-B14F-4D97-AF65-F5344CB8AC3E}">
        <p14:creationId xmlns:p14="http://schemas.microsoft.com/office/powerpoint/2010/main" val="41011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38</a:t>
            </a:fld>
            <a:endParaRPr lang="en-US"/>
          </a:p>
        </p:txBody>
      </p:sp>
    </p:spTree>
    <p:extLst>
      <p:ext uri="{BB962C8B-B14F-4D97-AF65-F5344CB8AC3E}">
        <p14:creationId xmlns:p14="http://schemas.microsoft.com/office/powerpoint/2010/main" val="18003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146266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98751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87233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18873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29810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Diner’s dilemma </a:t>
            </a:r>
            <a:r>
              <a:rPr lang="en-US" smtClean="0"/>
              <a:t>[Wikipedia]:</a:t>
            </a:r>
            <a:r>
              <a:rPr lang="en-US" baseline="0" smtClean="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31112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smtClean="0"/>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smtClean="0"/>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2018/2/14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uperration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BOvAbjfJ0x0" TargetMode="External"/><Relationship Id="rId4" Type="http://schemas.openxmlformats.org/officeDocument/2006/relationships/hyperlink" Target="https://en.wikipedia.org/wiki/Categorical_imperati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Nash_equilibri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Ultimatum_ga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Chainstore_parado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pA-SNscNAD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lidd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wired.com/2015/09/facebook-doesnt-make-much-money-couldon-purpo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989"/>
            <a:ext cx="9144000" cy="1715105"/>
          </a:xfrm>
        </p:spPr>
        <p:txBody>
          <a:bodyPr>
            <a:normAutofit fontScale="90000"/>
          </a:bodyPr>
          <a:lstStyle/>
          <a:p>
            <a:r>
              <a:rPr lang="en-US" altLang="ja-JP" dirty="0" smtClean="0"/>
              <a:t>CS 440/ECE448 Lecture </a:t>
            </a:r>
            <a:r>
              <a:rPr lang="en-US" altLang="ja-JP" dirty="0" smtClean="0"/>
              <a:t>10:</a:t>
            </a:r>
            <a:r>
              <a:rPr lang="en-US" altLang="ja-JP" dirty="0" smtClean="0"/>
              <a:t/>
            </a:r>
            <a:br>
              <a:rPr lang="en-US" altLang="ja-JP" dirty="0" smtClean="0"/>
            </a:br>
            <a:r>
              <a:rPr lang="en-US" altLang="ja-JP" dirty="0" smtClean="0"/>
              <a:t>Game Theory</a:t>
            </a:r>
            <a:endParaRPr kumimoji="1" lang="ja-JP" altLang="en-US" dirty="0"/>
          </a:p>
        </p:txBody>
      </p:sp>
      <p:sp>
        <p:nvSpPr>
          <p:cNvPr id="3" name="Subtitle 2"/>
          <p:cNvSpPr>
            <a:spLocks noGrp="1"/>
          </p:cNvSpPr>
          <p:nvPr>
            <p:ph type="subTitle" idx="1"/>
          </p:nvPr>
        </p:nvSpPr>
        <p:spPr>
          <a:xfrm>
            <a:off x="53421" y="1603557"/>
            <a:ext cx="5235019" cy="790853"/>
          </a:xfrm>
        </p:spPr>
        <p:txBody>
          <a:bodyPr>
            <a:normAutofit/>
          </a:bodyPr>
          <a:lstStyle/>
          <a:p>
            <a:pPr algn="l"/>
            <a:r>
              <a:rPr kumimoji="1" lang="en-US" altLang="ja-JP" sz="2000" dirty="0" smtClean="0"/>
              <a:t>Slides by Svetlana Lazebnik, 9/2016</a:t>
            </a:r>
          </a:p>
          <a:p>
            <a:pPr algn="l"/>
            <a:r>
              <a:rPr lang="en-US" altLang="ja-JP" sz="2000" dirty="0" smtClean="0"/>
              <a:t>Modified by Mark Hasegawa-Johnson, </a:t>
            </a:r>
            <a:r>
              <a:rPr lang="en-US" altLang="ja-JP" sz="2000" dirty="0" smtClean="0"/>
              <a:t>2/2018</a:t>
            </a:r>
            <a:endParaRPr kumimoji="1" lang="ja-JP" altLang="en-US" sz="2000" dirty="0"/>
          </a:p>
        </p:txBody>
      </p:sp>
      <p:pic>
        <p:nvPicPr>
          <p:cNvPr id="4" name="Picture 3"/>
          <p:cNvPicPr>
            <a:picLocks noChangeAspect="1"/>
          </p:cNvPicPr>
          <p:nvPr/>
        </p:nvPicPr>
        <p:blipFill>
          <a:blip r:embed="rId2"/>
          <a:stretch>
            <a:fillRect/>
          </a:stretch>
        </p:blipFill>
        <p:spPr>
          <a:xfrm>
            <a:off x="1811650" y="2667343"/>
            <a:ext cx="8023649" cy="2837910"/>
          </a:xfrm>
          <a:prstGeom prst="rect">
            <a:avLst/>
          </a:prstGeom>
        </p:spPr>
      </p:pic>
      <p:sp>
        <p:nvSpPr>
          <p:cNvPr id="5" name="Subtitle 2"/>
          <p:cNvSpPr txBox="1">
            <a:spLocks/>
          </p:cNvSpPr>
          <p:nvPr/>
        </p:nvSpPr>
        <p:spPr>
          <a:xfrm>
            <a:off x="2147742" y="5394703"/>
            <a:ext cx="7609000" cy="38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smtClean="0"/>
              <a:t>https</a:t>
            </a:r>
            <a:r>
              <a:rPr lang="en-US" altLang="ja-JP" sz="2000" dirty="0"/>
              <a:t>://</a:t>
            </a:r>
            <a:r>
              <a:rPr lang="en-US" altLang="ja-JP" sz="2000" dirty="0" smtClean="0"/>
              <a:t>en.wikipedia.org/wiki/</a:t>
            </a:r>
            <a:r>
              <a:rPr lang="en-US" altLang="ja-JP" sz="2000" dirty="0" err="1" smtClean="0"/>
              <a:t>Prisoner’s_dilemma</a:t>
            </a:r>
            <a:endParaRPr lang="en-US" altLang="ja-JP" sz="2000" dirty="0" smtClean="0"/>
          </a:p>
        </p:txBody>
      </p:sp>
    </p:spTree>
    <p:extLst>
      <p:ext uri="{BB962C8B-B14F-4D97-AF65-F5344CB8AC3E}">
        <p14:creationId xmlns:p14="http://schemas.microsoft.com/office/powerpoint/2010/main" val="184378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1752600" y="1219200"/>
            <a:ext cx="5029200" cy="5029200"/>
          </a:xfrm>
        </p:spPr>
        <p:txBody>
          <a:bodyPr/>
          <a:lstStyle/>
          <a:p>
            <a:r>
              <a:rPr lang="en-US" sz="2400" dirty="0"/>
              <a:t>Alice’s reasoning:</a:t>
            </a:r>
            <a:endParaRPr lang="en-US" sz="2000" dirty="0"/>
          </a:p>
          <a:p>
            <a:pPr lvl="1"/>
            <a:r>
              <a:rPr lang="en-US" sz="2000" dirty="0"/>
              <a:t>Suppose Bob testifies. Then I get </a:t>
            </a:r>
            <a:br>
              <a:rPr lang="en-US" sz="2000" dirty="0"/>
            </a:br>
            <a:r>
              <a:rPr lang="en-US" sz="2000" dirty="0"/>
              <a:t>5 years if I testify and 10 years if </a:t>
            </a:r>
            <a:br>
              <a:rPr lang="en-US" sz="2000" dirty="0"/>
            </a:br>
            <a:r>
              <a:rPr lang="en-US" sz="2000" dirty="0"/>
              <a:t>I refuse. So I should testify.</a:t>
            </a:r>
          </a:p>
          <a:p>
            <a:pPr lvl="1"/>
            <a:r>
              <a:rPr lang="en-US" sz="2000" dirty="0"/>
              <a:t>Suppose Bob refuses. Then I go free if I testify, and get 1 year if </a:t>
            </a:r>
            <a:br>
              <a:rPr lang="en-US" sz="2000" dirty="0"/>
            </a:br>
            <a:r>
              <a:rPr lang="en-US" sz="2000" dirty="0"/>
              <a:t>I refuse. So I should testify.</a:t>
            </a:r>
          </a:p>
          <a:p>
            <a:r>
              <a:rPr lang="en-US" sz="2400" b="1" dirty="0"/>
              <a:t>Nash equilibrium: </a:t>
            </a:r>
            <a:r>
              <a:rPr lang="en-US" sz="2400" dirty="0"/>
              <a:t>A pair of strategies such that no player can get a bigger payoff by switching strategies, provided the other player sticks with the same strategy</a:t>
            </a:r>
          </a:p>
          <a:p>
            <a:pPr lvl="1"/>
            <a:r>
              <a:rPr lang="en-US" sz="2000" dirty="0"/>
              <a:t>(</a:t>
            </a:r>
            <a:r>
              <a:rPr lang="en-US" sz="2000" dirty="0">
                <a:solidFill>
                  <a:srgbClr val="0000FF"/>
                </a:solidFill>
              </a:rPr>
              <a:t>Testify</a:t>
            </a:r>
            <a:r>
              <a:rPr lang="en-US" sz="2000" dirty="0"/>
              <a:t>, </a:t>
            </a:r>
            <a:r>
              <a:rPr lang="en-US" sz="2000" dirty="0">
                <a:solidFill>
                  <a:srgbClr val="FF0000"/>
                </a:solidFill>
              </a:rPr>
              <a:t>testify</a:t>
            </a:r>
            <a:r>
              <a:rPr lang="en-US" sz="2000" dirty="0"/>
              <a:t>) is a </a:t>
            </a:r>
            <a:r>
              <a:rPr lang="en-US" sz="2000" i="1" dirty="0"/>
              <a:t>dominant strategy equilibrium</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52600" y="1066800"/>
                <a:ext cx="5029200" cy="5029200"/>
              </a:xfrm>
            </p:spPr>
            <p:txBody>
              <a:bodyPr>
                <a:normAutofit fontScale="92500" lnSpcReduction="10000"/>
              </a:bodyPr>
              <a:lstStyle/>
              <a:p>
                <a:r>
                  <a:rPr lang="en-US" sz="2400" b="1" dirty="0"/>
                  <a:t>Dominant strategy: </a:t>
                </a:r>
                <a:r>
                  <a:rPr lang="en-US" sz="2400" dirty="0"/>
                  <a:t>A strategy whose outcome is better for the player regardless of the strategy chosen by the other player</a:t>
                </a:r>
              </a:p>
              <a:p>
                <a:r>
                  <a:rPr lang="en-US" sz="2400" b="1" dirty="0"/>
                  <a:t>Pareto optimal outcome: </a:t>
                </a:r>
                <a:r>
                  <a:rPr lang="en-US" sz="2400" dirty="0"/>
                  <a:t>It is impossible to make one of the players better off without making another one worse off</a:t>
                </a:r>
              </a:p>
              <a:p>
                <a:r>
                  <a:rPr lang="en-US" sz="2400" dirty="0"/>
                  <a:t>In Prisoner’s dilemma, </a:t>
                </a:r>
                <a:endParaRPr lang="en-US" sz="2400" dirty="0" smtClean="0"/>
              </a:p>
              <a:p>
                <a:pPr lvl="1"/>
                <a:r>
                  <a:rPr lang="en-US" sz="2000" dirty="0" smtClean="0"/>
                  <a:t>Nash equilibrium = each player </a:t>
                </a:r>
                <a:r>
                  <a:rPr lang="en-US" sz="2000" smtClean="0"/>
                  <a:t>plays his\her </a:t>
                </a:r>
                <a:r>
                  <a:rPr lang="en-US" sz="2000" dirty="0" smtClean="0"/>
                  <a:t>dominant strategy</a:t>
                </a:r>
              </a:p>
              <a:p>
                <a:pPr lvl="1"/>
                <a:r>
                  <a:rPr lang="en-US" sz="2000" dirty="0" smtClean="0"/>
                  <a:t>Nash </a:t>
                </a:r>
                <a:r>
                  <a:rPr lang="en-US" sz="2000" dirty="0"/>
                  <a:t>equilibrium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Pareto optimal </a:t>
                </a:r>
                <a:r>
                  <a:rPr lang="en-US" sz="2000" dirty="0" smtClean="0"/>
                  <a:t>outcomes</a:t>
                </a:r>
                <a:endParaRPr lang="en-US" sz="2000" dirty="0"/>
              </a:p>
              <a:p>
                <a:r>
                  <a:rPr lang="en-US" sz="2400" dirty="0"/>
                  <a:t>Other games can be constructed in which there is no dominant strategy – we’ll see some later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52600" y="1066800"/>
                <a:ext cx="5029200" cy="5029200"/>
              </a:xfrm>
              <a:blipFill rotWithShape="0">
                <a:blip r:embed="rId3"/>
                <a:stretch>
                  <a:fillRect l="-1455" t="-2061" r="-727"/>
                </a:stretch>
              </a:blipFill>
            </p:spPr>
            <p:txBody>
              <a:bodyPr/>
              <a:lstStyle/>
              <a:p>
                <a:r>
                  <a:rPr lang="en-US">
                    <a:noFill/>
                  </a:rPr>
                  <a:t> </a:t>
                </a:r>
              </a:p>
            </p:txBody>
          </p:sp>
        </mc:Fallback>
      </mc:AlternateContent>
      <p:graphicFrame>
        <p:nvGraphicFramePr>
          <p:cNvPr id="5"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r>
              <a:rPr lang="en-US" sz="3600" dirty="0"/>
              <a:t>Recall: Multi-player, </a:t>
            </a:r>
            <a:r>
              <a:rPr lang="en-US" sz="3600"/>
              <a:t>non-zero-sum game</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2915744" y="1863726"/>
            <a:ext cx="6304456" cy="3546475"/>
          </a:xfrm>
          <a:prstGeom prst="rect">
            <a:avLst/>
          </a:prstGeom>
          <a:noFill/>
          <a:ln w="9525">
            <a:noFill/>
            <a:miter lim="800000"/>
            <a:headEnd/>
            <a:tailEnd/>
          </a:ln>
        </p:spPr>
      </p:pic>
      <p:sp>
        <p:nvSpPr>
          <p:cNvPr id="5" name="TextBox 4"/>
          <p:cNvSpPr txBox="1"/>
          <p:nvPr/>
        </p:nvSpPr>
        <p:spPr>
          <a:xfrm>
            <a:off x="2895600" y="38100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7" name="TextBox 6"/>
          <p:cNvSpPr txBox="1"/>
          <p:nvPr/>
        </p:nvSpPr>
        <p:spPr>
          <a:xfrm>
            <a:off x="44638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4</a:t>
            </a:r>
            <a:r>
              <a:rPr lang="en-US" sz="1600" dirty="0"/>
              <a:t>,</a:t>
            </a:r>
            <a:r>
              <a:rPr lang="en-US" sz="1600" dirty="0">
                <a:solidFill>
                  <a:srgbClr val="1D9328"/>
                </a:solidFill>
              </a:rPr>
              <a:t>1</a:t>
            </a:r>
          </a:p>
        </p:txBody>
      </p:sp>
      <p:sp>
        <p:nvSpPr>
          <p:cNvPr id="8" name="TextBox 7"/>
          <p:cNvSpPr txBox="1"/>
          <p:nvPr/>
        </p:nvSpPr>
        <p:spPr>
          <a:xfrm>
            <a:off x="3701878" y="28194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9" name="TextBox 8"/>
          <p:cNvSpPr txBox="1"/>
          <p:nvPr/>
        </p:nvSpPr>
        <p:spPr>
          <a:xfrm>
            <a:off x="6064078" y="38100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0" name="TextBox 9"/>
          <p:cNvSpPr txBox="1"/>
          <p:nvPr/>
        </p:nvSpPr>
        <p:spPr>
          <a:xfrm>
            <a:off x="74356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7</a:t>
            </a:r>
            <a:r>
              <a:rPr lang="en-US" sz="1600" dirty="0"/>
              <a:t>,</a:t>
            </a:r>
            <a:r>
              <a:rPr lang="en-US" sz="1600" dirty="0">
                <a:solidFill>
                  <a:srgbClr val="1D9328"/>
                </a:solidFill>
              </a:rPr>
              <a:t>1</a:t>
            </a:r>
          </a:p>
        </p:txBody>
      </p:sp>
      <p:sp>
        <p:nvSpPr>
          <p:cNvPr id="11" name="TextBox 10"/>
          <p:cNvSpPr txBox="1"/>
          <p:nvPr/>
        </p:nvSpPr>
        <p:spPr>
          <a:xfrm>
            <a:off x="6749878" y="28194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2" name="TextBox 11"/>
          <p:cNvSpPr txBox="1"/>
          <p:nvPr/>
        </p:nvSpPr>
        <p:spPr>
          <a:xfrm>
            <a:off x="5149678" y="19812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Tree>
    <p:extLst>
      <p:ext uri="{BB962C8B-B14F-4D97-AF65-F5344CB8AC3E}">
        <p14:creationId xmlns:p14="http://schemas.microsoft.com/office/powerpoint/2010/main" val="175135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Prisoner’s dilemma in real life</a:t>
            </a:r>
            <a:endParaRPr lang="en-US" dirty="0"/>
          </a:p>
        </p:txBody>
      </p:sp>
      <p:sp>
        <p:nvSpPr>
          <p:cNvPr id="3" name="Content Placeholder 2"/>
          <p:cNvSpPr>
            <a:spLocks noGrp="1"/>
          </p:cNvSpPr>
          <p:nvPr>
            <p:ph idx="1"/>
          </p:nvPr>
        </p:nvSpPr>
        <p:spPr>
          <a:xfrm>
            <a:off x="1981200" y="2362200"/>
            <a:ext cx="8229600"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a:p>
            <a:r>
              <a:rPr lang="en-US" dirty="0"/>
              <a:t>Collective action in politics</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523252279"/>
              </p:ext>
            </p:extLst>
          </p:nvPr>
        </p:nvGraphicFramePr>
        <p:xfrm>
          <a:off x="5791200" y="1897238"/>
          <a:ext cx="4114800" cy="2065163"/>
        </p:xfrm>
        <a:graphic>
          <a:graphicData uri="http://schemas.openxmlformats.org/drawingml/2006/table">
            <a:tbl>
              <a:tblPr>
                <a:tableStyleId>{F5AB1C69-6EDB-4FF4-983F-18BD219EF322}</a:tableStyleId>
              </a:tblPr>
              <a:tblGrid>
                <a:gridCol w="1371600"/>
                <a:gridCol w="1371600"/>
                <a:gridCol w="1371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 big </a:t>
                      </a:r>
                      <a:r>
                        <a:rPr lang="en-US" sz="1800" dirty="0" smtClean="0">
                          <a:solidFill>
                            <a:schemeClr val="tx1"/>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a:t>
                      </a:r>
                      <a:r>
                        <a:rPr lang="en-US" sz="1800" dirty="0" smtClean="0">
                          <a:solidFill>
                            <a:srgbClr val="FF0000"/>
                          </a:solidFill>
                        </a:rPr>
                        <a:t> </a:t>
                      </a:r>
                      <a:r>
                        <a:rPr lang="en-US" sz="1800" dirty="0" smtClean="0">
                          <a:solidFill>
                            <a:schemeClr val="tx1"/>
                          </a:solidFill>
                        </a:rPr>
                        <a:t>–</a:t>
                      </a:r>
                      <a:r>
                        <a:rPr lang="en-US" sz="1800" baseline="0" dirty="0" smtClean="0">
                          <a:solidFill>
                            <a:srgbClr val="FF0000"/>
                          </a:solidFill>
                        </a:rPr>
                        <a:t> lose</a:t>
                      </a:r>
                      <a:r>
                        <a:rPr lang="en-US" sz="1800" dirty="0" smtClean="0">
                          <a:solidFill>
                            <a:srgbClr val="FF0000"/>
                          </a:solidFill>
                        </a:rPr>
                        <a:t>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1143000"/>
          </a:xfrm>
        </p:spPr>
        <p:txBody>
          <a:bodyPr>
            <a:normAutofit fontScale="90000"/>
          </a:bodyPr>
          <a:lstStyle/>
          <a:p>
            <a:r>
              <a:rPr lang="en-US" dirty="0" smtClean="0"/>
              <a:t>Is there any way to get a better answer?</a:t>
            </a:r>
            <a:endParaRPr lang="en-US" dirty="0"/>
          </a:p>
        </p:txBody>
      </p:sp>
      <p:sp>
        <p:nvSpPr>
          <p:cNvPr id="3" name="Content Placeholder 2"/>
          <p:cNvSpPr>
            <a:spLocks noGrp="1"/>
          </p:cNvSpPr>
          <p:nvPr>
            <p:ph idx="1"/>
          </p:nvPr>
        </p:nvSpPr>
        <p:spPr>
          <a:xfrm>
            <a:off x="1981200" y="1676401"/>
            <a:ext cx="8229600" cy="4449763"/>
          </a:xfrm>
        </p:spPr>
        <p:txBody>
          <a:bodyPr>
            <a:normAutofit lnSpcReduction="10000"/>
          </a:bodyPr>
          <a:lstStyle/>
          <a:p>
            <a:r>
              <a:rPr lang="en-US" dirty="0">
                <a:hlinkClick r:id="rId3"/>
              </a:rPr>
              <a:t>Superrationality</a:t>
            </a:r>
            <a:r>
              <a:rPr lang="en-US" dirty="0"/>
              <a:t> </a:t>
            </a:r>
          </a:p>
          <a:p>
            <a:pPr lvl="1"/>
            <a:r>
              <a:rPr lang="en-US" dirty="0"/>
              <a:t>Assume that the answer to a symmetric problem will be the same for both players</a:t>
            </a:r>
          </a:p>
          <a:p>
            <a:pPr lvl="1"/>
            <a:r>
              <a:rPr lang="en-US" dirty="0"/>
              <a:t>Maximize the payoff to each player while considering only identical strategies</a:t>
            </a:r>
          </a:p>
          <a:p>
            <a:pPr lvl="1"/>
            <a:r>
              <a:rPr lang="en-US" dirty="0"/>
              <a:t>Not a conventional model in game </a:t>
            </a:r>
            <a:r>
              <a:rPr lang="en-US" dirty="0" smtClean="0"/>
              <a:t>theory</a:t>
            </a:r>
          </a:p>
          <a:p>
            <a:pPr lvl="1"/>
            <a:r>
              <a:rPr lang="en-US" dirty="0" smtClean="0"/>
              <a:t>… same thing as the </a:t>
            </a:r>
            <a:r>
              <a:rPr lang="en-US" dirty="0" smtClean="0">
                <a:hlinkClick r:id="rId4"/>
              </a:rPr>
              <a:t>Categorical Imperative</a:t>
            </a:r>
            <a:r>
              <a:rPr lang="en-US" dirty="0" smtClean="0"/>
              <a:t>?</a:t>
            </a:r>
            <a:endParaRPr lang="en-US" dirty="0"/>
          </a:p>
          <a:p>
            <a:r>
              <a:rPr lang="en-US" dirty="0" smtClean="0">
                <a:hlinkClick r:id="rId5"/>
              </a:rPr>
              <a:t>Repeated games</a:t>
            </a:r>
            <a:endParaRPr lang="en-US" dirty="0" smtClean="0"/>
          </a:p>
          <a:p>
            <a:pPr lvl="1"/>
            <a:r>
              <a:rPr lang="en-US" dirty="0"/>
              <a:t>If the number of rounds is fixed and known in advance, the equilibrium strategy is still to defect</a:t>
            </a:r>
          </a:p>
          <a:p>
            <a:pPr lvl="1"/>
            <a:r>
              <a:rPr lang="en-US" dirty="0"/>
              <a:t>If the number of rounds is unknown, cooperation may become an equilibrium strategy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The Stag Hunt: Coordination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4065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smtClean="0"/>
              <a:t>Stag hunt</a:t>
            </a:r>
            <a:endParaRPr lang="en-US" dirty="0"/>
          </a:p>
        </p:txBody>
      </p:sp>
      <p:sp>
        <p:nvSpPr>
          <p:cNvPr id="3" name="Content Placeholder 2"/>
          <p:cNvSpPr>
            <a:spLocks noGrp="1"/>
          </p:cNvSpPr>
          <p:nvPr>
            <p:ph idx="1"/>
          </p:nvPr>
        </p:nvSpPr>
        <p:spPr>
          <a:xfrm>
            <a:off x="1981200" y="3657601"/>
            <a:ext cx="9145712" cy="2468563"/>
          </a:xfrm>
        </p:spPr>
        <p:txBody>
          <a:bodyPr>
            <a:normAutofit lnSpcReduction="10000"/>
          </a:bodyPr>
          <a:lstStyle/>
          <a:p>
            <a:r>
              <a:rPr lang="en-US" dirty="0" smtClean="0"/>
              <a:t>Both hunters cooperate in hunting for the stag → each gets to take home half a stag</a:t>
            </a:r>
          </a:p>
          <a:p>
            <a:r>
              <a:rPr lang="en-US" dirty="0" smtClean="0"/>
              <a:t>Both hunters defect, and hunt for rabbit instead </a:t>
            </a:r>
            <a:r>
              <a:rPr lang="en-US" altLang="ja-JP" dirty="0" smtClean="0"/>
              <a:t>→ each gets to take home a rabbit</a:t>
            </a:r>
          </a:p>
          <a:p>
            <a:r>
              <a:rPr lang="en-US" dirty="0" smtClean="0"/>
              <a:t>One cooperates, one defects </a:t>
            </a:r>
            <a:r>
              <a:rPr lang="en-US" altLang="ja-JP" dirty="0" smtClean="0"/>
              <a:t>→ the defector gets a bunny, the cooperator gets nothing at all</a:t>
            </a:r>
            <a:endParaRPr lang="en-US" dirty="0"/>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gridCol w="1193800"/>
                <a:gridCol w="1193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Stag</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Hare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Hunter 2: Stag</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2</a:t>
                      </a:r>
                      <a:r>
                        <a:rPr lang="en-US" sz="1800" dirty="0" smtClean="0"/>
                        <a:t>,</a:t>
                      </a:r>
                      <a:r>
                        <a:rPr lang="en-US" sz="1800" dirty="0" smtClean="0">
                          <a:solidFill>
                            <a:srgbClr val="FF0000"/>
                          </a:solidFill>
                        </a:rPr>
                        <a:t>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Hunter 2: Hare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smtClean="0"/>
              <a:t>Stag hunt</a:t>
            </a:r>
            <a:endParaRPr lang="en-US" dirty="0"/>
          </a:p>
        </p:txBody>
      </p:sp>
      <p:sp>
        <p:nvSpPr>
          <p:cNvPr id="3" name="Content Placeholder 2"/>
          <p:cNvSpPr>
            <a:spLocks noGrp="1"/>
          </p:cNvSpPr>
          <p:nvPr>
            <p:ph idx="1"/>
          </p:nvPr>
        </p:nvSpPr>
        <p:spPr>
          <a:xfrm>
            <a:off x="1981200" y="3657601"/>
            <a:ext cx="8229600" cy="2468563"/>
          </a:xfrm>
        </p:spPr>
        <p:txBody>
          <a:bodyPr>
            <a:normAutofit/>
          </a:bodyPr>
          <a:lstStyle/>
          <a:p>
            <a:r>
              <a:rPr lang="en-US" dirty="0" smtClean="0"/>
              <a:t>What is the Pareto Optimal solution?</a:t>
            </a:r>
          </a:p>
          <a:p>
            <a:r>
              <a:rPr lang="en-US" dirty="0" smtClean="0"/>
              <a:t>Is there a Nash Equilibrium?</a:t>
            </a:r>
          </a:p>
          <a:p>
            <a:r>
              <a:rPr lang="en-US" dirty="0" smtClean="0"/>
              <a:t>Is </a:t>
            </a:r>
            <a:r>
              <a:rPr lang="en-US" dirty="0"/>
              <a:t>there a </a:t>
            </a:r>
            <a:r>
              <a:rPr lang="en-US" dirty="0" smtClean="0"/>
              <a:t>Dominant Strategy </a:t>
            </a:r>
            <a:r>
              <a:rPr lang="en-US" dirty="0"/>
              <a:t>for either player?</a:t>
            </a:r>
          </a:p>
          <a:p>
            <a:r>
              <a:rPr lang="en-US" dirty="0" smtClean="0"/>
              <a:t>Model </a:t>
            </a:r>
            <a:r>
              <a:rPr lang="en-US" dirty="0"/>
              <a:t>for cooperative </a:t>
            </a:r>
            <a:r>
              <a:rPr lang="en-US" dirty="0" smtClean="0"/>
              <a:t>activity under conditions of incomplete information (the issue: trust)</a:t>
            </a:r>
            <a:endParaRPr lang="en-US" dirty="0"/>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gridCol w="1193800"/>
                <a:gridCol w="1193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Stag</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Hare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Hunter 2: Stag</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2</a:t>
                      </a:r>
                      <a:r>
                        <a:rPr lang="en-US" sz="1800" dirty="0" smtClean="0"/>
                        <a:t>,</a:t>
                      </a:r>
                      <a:r>
                        <a:rPr lang="en-US" sz="1800" dirty="0" smtClean="0">
                          <a:solidFill>
                            <a:srgbClr val="FF0000"/>
                          </a:solidFill>
                        </a:rPr>
                        <a:t>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Hunter 2: Hare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extLst>
      <p:ext uri="{BB962C8B-B14F-4D97-AF65-F5344CB8AC3E}">
        <p14:creationId xmlns:p14="http://schemas.microsoft.com/office/powerpoint/2010/main" val="273178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a:t>
            </a:r>
            <a:br>
              <a:rPr lang="en-US" dirty="0" smtClean="0"/>
            </a:br>
            <a:r>
              <a:rPr lang="en-US" dirty="0" smtClean="0"/>
              <a:t>vs. stag hunt</a:t>
            </a:r>
            <a:endParaRPr lang="en-US" dirty="0"/>
          </a:p>
        </p:txBody>
      </p:sp>
      <p:graphicFrame>
        <p:nvGraphicFramePr>
          <p:cNvPr id="4" name="Content Placeholder 4"/>
          <p:cNvGraphicFramePr>
            <a:graphicFrameLocks/>
          </p:cNvGraphicFramePr>
          <p:nvPr/>
        </p:nvGraphicFramePr>
        <p:xfrm>
          <a:off x="1600200" y="2659238"/>
          <a:ext cx="4419600" cy="2065163"/>
        </p:xfrm>
        <a:graphic>
          <a:graphicData uri="http://schemas.openxmlformats.org/drawingml/2006/table">
            <a:tbl>
              <a:tblPr>
                <a:tableStyleId>{F5AB1C69-6EDB-4FF4-983F-18BD219EF322}</a:tableStyleId>
              </a:tblPr>
              <a:tblGrid>
                <a:gridCol w="1473200"/>
                <a:gridCol w="1473200"/>
                <a:gridCol w="14732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big </a:t>
                      </a:r>
                      <a:r>
                        <a:rPr lang="en-US" sz="1800" dirty="0" smtClean="0">
                          <a:solidFill>
                            <a:schemeClr val="tx1"/>
                          </a:solidFill>
                        </a:rPr>
                        <a:t>– </a:t>
                      </a:r>
                      <a:r>
                        <a:rPr lang="en-US" sz="1800" dirty="0" smtClean="0">
                          <a:solidFill>
                            <a:srgbClr val="FF0000"/>
                          </a:solidFill>
                        </a:rPr>
                        <a:t>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big</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4"/>
          <p:cNvGraphicFramePr>
            <a:graphicFrameLocks/>
          </p:cNvGraphicFramePr>
          <p:nvPr/>
        </p:nvGraphicFramePr>
        <p:xfrm>
          <a:off x="6172200" y="2659238"/>
          <a:ext cx="4343400" cy="2023181"/>
        </p:xfrm>
        <a:graphic>
          <a:graphicData uri="http://schemas.openxmlformats.org/drawingml/2006/table">
            <a:tbl>
              <a:tblPr>
                <a:tableStyleId>{F5AB1C69-6EDB-4FF4-983F-18BD219EF322}</a:tableStyleId>
              </a:tblPr>
              <a:tblGrid>
                <a:gridCol w="1447800"/>
                <a:gridCol w="1447800"/>
                <a:gridCol w="1447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a:t>
                      </a:r>
                      <a:r>
                        <a:rPr lang="en-US" sz="1800" dirty="0" smtClean="0">
                          <a:solidFill>
                            <a:schemeClr val="tx1"/>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401859" cy="461665"/>
          </a:xfrm>
          <a:prstGeom prst="rect">
            <a:avLst/>
          </a:prstGeom>
        </p:spPr>
        <p:txBody>
          <a:bodyPr wrap="none">
            <a:spAutoFit/>
          </a:bodyPr>
          <a:lstStyle/>
          <a:p>
            <a:r>
              <a:rPr lang="en-US" sz="2400" b="1" dirty="0"/>
              <a:t>Stag hunt</a:t>
            </a:r>
          </a:p>
        </p:txBody>
      </p:sp>
      <p:sp>
        <p:nvSpPr>
          <p:cNvPr id="8" name="Oval 7"/>
          <p:cNvSpPr/>
          <p:nvPr/>
        </p:nvSpPr>
        <p:spPr>
          <a:xfrm>
            <a:off x="4495796" y="337078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398178"/>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a:t>
            </a:r>
            <a:r>
              <a:rPr lang="en-US" sz="2400" dirty="0" smtClean="0"/>
              <a:t>improve their winnings by </a:t>
            </a:r>
            <a:r>
              <a:rPr lang="en-US" sz="2400" dirty="0"/>
              <a:t>defecting unilaterally</a:t>
            </a:r>
          </a:p>
        </p:txBody>
      </p:sp>
      <p:sp>
        <p:nvSpPr>
          <p:cNvPr id="12" name="Rectangle 11"/>
          <p:cNvSpPr/>
          <p:nvPr/>
        </p:nvSpPr>
        <p:spPr>
          <a:xfrm>
            <a:off x="7239000" y="5181601"/>
            <a:ext cx="3200400" cy="1200329"/>
          </a:xfrm>
          <a:prstGeom prst="rect">
            <a:avLst/>
          </a:prstGeom>
        </p:spPr>
        <p:txBody>
          <a:bodyPr wrap="square">
            <a:spAutoFit/>
          </a:bodyPr>
          <a:lstStyle/>
          <a:p>
            <a:pPr algn="ctr"/>
            <a:r>
              <a:rPr lang="en-US" sz="2400" dirty="0"/>
              <a:t>Players </a:t>
            </a:r>
            <a:r>
              <a:rPr lang="en-US" sz="2400" dirty="0" smtClean="0"/>
              <a:t>reduce their winnings </a:t>
            </a:r>
            <a:r>
              <a:rPr lang="en-US" sz="2400" dirty="0"/>
              <a:t>by defecting unilaterally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Chicken: Anti-Coordination Games, Mixed Strategies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8327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smtClean="0"/>
              <a:t>Game theory</a:t>
            </a:r>
            <a:endParaRPr lang="en-US" dirty="0"/>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Game of Chicken</a:t>
            </a:r>
            <a:endParaRPr lang="en-US" dirty="0"/>
          </a:p>
        </p:txBody>
      </p:sp>
      <p:sp>
        <p:nvSpPr>
          <p:cNvPr id="3" name="Content Placeholder 2"/>
          <p:cNvSpPr>
            <a:spLocks noGrp="1"/>
          </p:cNvSpPr>
          <p:nvPr>
            <p:ph idx="1"/>
          </p:nvPr>
        </p:nvSpPr>
        <p:spPr>
          <a:xfrm>
            <a:off x="1981200" y="2209800"/>
            <a:ext cx="8382000" cy="3124200"/>
          </a:xfrm>
        </p:spPr>
        <p:txBody>
          <a:bodyPr>
            <a:normAutofit/>
          </a:bodyPr>
          <a:lstStyle/>
          <a:p>
            <a:r>
              <a:rPr lang="en-US" dirty="0" smtClean="0"/>
              <a:t>Two players each bet $1000 that the other player will chicken out</a:t>
            </a:r>
          </a:p>
          <a:p>
            <a:r>
              <a:rPr lang="en-US" dirty="0" smtClean="0"/>
              <a:t>Outcomes:</a:t>
            </a:r>
          </a:p>
          <a:p>
            <a:pPr lvl="1"/>
            <a:r>
              <a:rPr lang="en-US" sz="2800" dirty="0" smtClean="0"/>
              <a:t>If one player chickens out, the other wins $1000</a:t>
            </a:r>
          </a:p>
          <a:p>
            <a:pPr lvl="1"/>
            <a:r>
              <a:rPr lang="en-US" sz="2800" dirty="0" smtClean="0"/>
              <a:t>If both players chicken out, neither wins anything</a:t>
            </a:r>
          </a:p>
          <a:p>
            <a:pPr lvl="1"/>
            <a:r>
              <a:rPr lang="en-US" sz="2800" dirty="0" smtClean="0"/>
              <a:t>If neither player chickens out, they both lose $10,000 (the cost of the car)</a:t>
            </a:r>
            <a:endParaRPr lang="en-US" sz="2800" dirty="0"/>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a:t>
            </a:r>
            <a:br>
              <a:rPr lang="en-US" dirty="0" smtClean="0"/>
            </a:br>
            <a:r>
              <a:rPr lang="en-US" dirty="0" smtClean="0"/>
              <a:t>vs. Chicken</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835311947"/>
              </p:ext>
            </p:extLst>
          </p:nvPr>
        </p:nvGraphicFramePr>
        <p:xfrm>
          <a:off x="1600200" y="2659238"/>
          <a:ext cx="4419600" cy="2065163"/>
        </p:xfrm>
        <a:graphic>
          <a:graphicData uri="http://schemas.openxmlformats.org/drawingml/2006/table">
            <a:tbl>
              <a:tblPr>
                <a:tableStyleId>{F5AB1C69-6EDB-4FF4-983F-18BD219EF322}</a:tableStyleId>
              </a:tblPr>
              <a:tblGrid>
                <a:gridCol w="1473200"/>
                <a:gridCol w="1473200"/>
                <a:gridCol w="14732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big </a:t>
                      </a:r>
                      <a:r>
                        <a:rPr lang="en-US" sz="1800" dirty="0" smtClean="0">
                          <a:solidFill>
                            <a:schemeClr val="tx1"/>
                          </a:solidFill>
                        </a:rPr>
                        <a:t>– </a:t>
                      </a:r>
                      <a:r>
                        <a:rPr lang="en-US" sz="1800" dirty="0" smtClean="0">
                          <a:solidFill>
                            <a:srgbClr val="FF0000"/>
                          </a:solidFill>
                        </a:rPr>
                        <a:t>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big</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2590886853"/>
              </p:ext>
            </p:extLst>
          </p:nvPr>
        </p:nvGraphicFramePr>
        <p:xfrm>
          <a:off x="6172200" y="2659238"/>
          <a:ext cx="4343400" cy="2023181"/>
        </p:xfrm>
        <a:graphic>
          <a:graphicData uri="http://schemas.openxmlformats.org/drawingml/2006/table">
            <a:tbl>
              <a:tblPr>
                <a:tableStyleId>{F5AB1C69-6EDB-4FF4-983F-18BD219EF322}</a:tableStyleId>
              </a:tblPr>
              <a:tblGrid>
                <a:gridCol w="1447800"/>
                <a:gridCol w="1447800"/>
                <a:gridCol w="1447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Chicken</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Straight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Chicken</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Nil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Nil</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a:t>
                      </a:r>
                      <a:r>
                        <a:rPr lang="en-US" sz="1800" dirty="0" smtClean="0">
                          <a:solidFill>
                            <a:schemeClr val="tx1"/>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Straight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rgbClr val="0000FF"/>
                          </a:solidFill>
                        </a:rPr>
                        <a:t>Lose big</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176541" cy="461665"/>
          </a:xfrm>
          <a:prstGeom prst="rect">
            <a:avLst/>
          </a:prstGeom>
        </p:spPr>
        <p:txBody>
          <a:bodyPr wrap="none">
            <a:spAutoFit/>
          </a:bodyPr>
          <a:lstStyle/>
          <a:p>
            <a:r>
              <a:rPr lang="en-US" sz="2400" b="1" dirty="0" smtClean="0"/>
              <a:t>Chicken</a:t>
            </a:r>
            <a:endParaRPr lang="en-US" sz="2400" b="1" dirty="0"/>
          </a:p>
        </p:txBody>
      </p:sp>
      <p:sp>
        <p:nvSpPr>
          <p:cNvPr id="8" name="Oval 7"/>
          <p:cNvSpPr/>
          <p:nvPr/>
        </p:nvSpPr>
        <p:spPr>
          <a:xfrm>
            <a:off x="4495796" y="4018051"/>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98380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a:t>
            </a:r>
            <a:r>
              <a:rPr lang="en-US" sz="2400" dirty="0" smtClean="0"/>
              <a:t>can’t improve their winnings by unilaterally cooperating</a:t>
            </a:r>
            <a:endParaRPr lang="en-US" sz="2400" dirty="0"/>
          </a:p>
        </p:txBody>
      </p:sp>
      <p:sp>
        <p:nvSpPr>
          <p:cNvPr id="12" name="Rectangle 11"/>
          <p:cNvSpPr/>
          <p:nvPr/>
        </p:nvSpPr>
        <p:spPr>
          <a:xfrm>
            <a:off x="7239000" y="5181601"/>
            <a:ext cx="3200400" cy="1569660"/>
          </a:xfrm>
          <a:prstGeom prst="rect">
            <a:avLst/>
          </a:prstGeom>
        </p:spPr>
        <p:txBody>
          <a:bodyPr wrap="square">
            <a:spAutoFit/>
          </a:bodyPr>
          <a:lstStyle/>
          <a:p>
            <a:pPr algn="ctr"/>
            <a:r>
              <a:rPr lang="en-US" sz="2400" dirty="0" smtClean="0"/>
              <a:t>The best strategy is always the opposite of what the other player does</a:t>
            </a:r>
            <a:endParaRPr lang="en-US" sz="2400" dirty="0"/>
          </a:p>
        </p:txBody>
      </p:sp>
    </p:spTree>
    <p:extLst>
      <p:ext uri="{BB962C8B-B14F-4D97-AF65-F5344CB8AC3E}">
        <p14:creationId xmlns:p14="http://schemas.microsoft.com/office/powerpoint/2010/main" val="365812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Game of Chicken</a:t>
            </a:r>
            <a:endParaRPr lang="en-US" dirty="0"/>
          </a:p>
        </p:txBody>
      </p:sp>
      <p:sp>
        <p:nvSpPr>
          <p:cNvPr id="3" name="Content Placeholder 2"/>
          <p:cNvSpPr>
            <a:spLocks noGrp="1"/>
          </p:cNvSpPr>
          <p:nvPr>
            <p:ph idx="1"/>
          </p:nvPr>
        </p:nvSpPr>
        <p:spPr>
          <a:xfrm>
            <a:off x="1981200" y="2209800"/>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smtClean="0"/>
              <a:t>(</a:t>
            </a:r>
            <a:r>
              <a:rPr lang="en-US" sz="2000" dirty="0" smtClean="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Pre-commitment or threats</a:t>
            </a:r>
          </a:p>
          <a:p>
            <a:pPr lvl="1"/>
            <a:r>
              <a:rPr lang="en-US" sz="2000" dirty="0"/>
              <a:t>Different roles: the “hawk” is the territory owner and the “dove” is the intruder, or vice versa</a:t>
            </a:r>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extLst>
      <p:ext uri="{BB962C8B-B14F-4D97-AF65-F5344CB8AC3E}">
        <p14:creationId xmlns:p14="http://schemas.microsoft.com/office/powerpoint/2010/main" val="431720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dirty="0" smtClean="0"/>
              <a:t>Mixed strategy </a:t>
            </a:r>
            <a:r>
              <a:rPr lang="en-US" dirty="0" err="1" smtClean="0"/>
              <a:t>equilibria</a:t>
            </a:r>
            <a:endParaRPr lang="en-US" dirty="0"/>
          </a:p>
        </p:txBody>
      </p:sp>
      <p:sp>
        <p:nvSpPr>
          <p:cNvPr id="3" name="Content Placeholder 2"/>
          <p:cNvSpPr>
            <a:spLocks noGrp="1"/>
          </p:cNvSpPr>
          <p:nvPr>
            <p:ph idx="1"/>
          </p:nvPr>
        </p:nvSpPr>
        <p:spPr>
          <a:xfrm>
            <a:off x="1981199" y="2514599"/>
            <a:ext cx="9135439" cy="4204699"/>
          </a:xfrm>
        </p:spPr>
        <p:txBody>
          <a:bodyPr>
            <a:normAutofit/>
          </a:bodyPr>
          <a:lstStyle/>
          <a:p>
            <a:r>
              <a:rPr lang="en-US" sz="2400" b="1" dirty="0"/>
              <a:t>Mixed strategy: </a:t>
            </a:r>
            <a:r>
              <a:rPr lang="en-US" sz="2400" dirty="0"/>
              <a:t>a player chooses between the moves according to a probability distribution</a:t>
            </a:r>
          </a:p>
          <a:p>
            <a:r>
              <a:rPr lang="en-US" sz="2400" dirty="0"/>
              <a:t>Suppose each player chooses S with probability </a:t>
            </a:r>
            <a:r>
              <a:rPr lang="en-US" sz="2400" dirty="0">
                <a:solidFill>
                  <a:srgbClr val="CC0099"/>
                </a:solidFill>
              </a:rPr>
              <a:t>1/10</a:t>
            </a:r>
            <a:r>
              <a:rPr lang="en-US" sz="2400" dirty="0"/>
              <a:t>. </a:t>
            </a:r>
            <a:br>
              <a:rPr lang="en-US" sz="2400" dirty="0"/>
            </a:br>
            <a:r>
              <a:rPr lang="en-US" sz="2400" dirty="0"/>
              <a:t>Is that a Nash equilibrium?</a:t>
            </a:r>
          </a:p>
          <a:p>
            <a:r>
              <a:rPr lang="en-US" sz="2400" dirty="0"/>
              <a:t>Consider payoffs to P1 while keeping P2’s strategy fixed</a:t>
            </a:r>
          </a:p>
          <a:p>
            <a:pPr lvl="1"/>
            <a:r>
              <a:rPr lang="en-US" sz="2000" dirty="0"/>
              <a:t>The payoff of P1 choosing S is </a:t>
            </a:r>
            <a:r>
              <a:rPr lang="en-US" sz="2000" dirty="0">
                <a:solidFill>
                  <a:srgbClr val="CC0099"/>
                </a:solidFill>
              </a:rPr>
              <a:t>(1/10)(–10) + (9/10)1 = –1/10</a:t>
            </a:r>
          </a:p>
          <a:p>
            <a:pPr lvl="1"/>
            <a:r>
              <a:rPr lang="en-US" sz="2000" dirty="0"/>
              <a:t>The payoff of P1 choosing C is </a:t>
            </a:r>
            <a:r>
              <a:rPr lang="en-US" sz="2000" dirty="0">
                <a:solidFill>
                  <a:srgbClr val="CC0099"/>
                </a:solidFill>
              </a:rPr>
              <a:t>(1/10)(–1) + (9/10)0 = –1/10</a:t>
            </a:r>
          </a:p>
          <a:p>
            <a:pPr lvl="1"/>
            <a:r>
              <a:rPr lang="en-US" sz="2000" dirty="0"/>
              <a:t>Can P1 change their strategy to get a better payoff?</a:t>
            </a:r>
          </a:p>
          <a:p>
            <a:pPr lvl="1"/>
            <a:r>
              <a:rPr lang="en-US" sz="2000" dirty="0"/>
              <a:t>Same reasoning applies to P2</a:t>
            </a:r>
          </a:p>
        </p:txBody>
      </p:sp>
      <p:graphicFrame>
        <p:nvGraphicFramePr>
          <p:cNvPr id="29"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0" name="Group 10"/>
          <p:cNvGrpSpPr/>
          <p:nvPr/>
        </p:nvGrpSpPr>
        <p:grpSpPr>
          <a:xfrm>
            <a:off x="1905000" y="1143000"/>
            <a:ext cx="5410200" cy="953350"/>
            <a:chOff x="457200" y="881979"/>
            <a:chExt cx="8077200" cy="1684361"/>
          </a:xfrm>
        </p:grpSpPr>
        <p:pic>
          <p:nvPicPr>
            <p:cNvPr id="31"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32" name="Rectangle 31"/>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33" name="Rectangle 32"/>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34" name="Rectangle 33"/>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35" name="Rectangle 34"/>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36" name="Rectangle 35"/>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7" name="Rectangle 36"/>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Tree>
    <p:extLst>
      <p:ext uri="{BB962C8B-B14F-4D97-AF65-F5344CB8AC3E}">
        <p14:creationId xmlns:p14="http://schemas.microsoft.com/office/powerpoint/2010/main" val="414619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Finding mixed strategy </a:t>
            </a:r>
            <a:r>
              <a:rPr lang="en-US" dirty="0" err="1" smtClean="0"/>
              <a:t>equilibria</a:t>
            </a:r>
            <a:endParaRPr lang="en-US" dirty="0"/>
          </a:p>
        </p:txBody>
      </p:sp>
      <p:sp>
        <p:nvSpPr>
          <p:cNvPr id="3" name="Content Placeholder 2"/>
          <p:cNvSpPr>
            <a:spLocks noGrp="1"/>
          </p:cNvSpPr>
          <p:nvPr>
            <p:ph idx="1"/>
          </p:nvPr>
        </p:nvSpPr>
        <p:spPr>
          <a:xfrm>
            <a:off x="1981200" y="3475038"/>
            <a:ext cx="8229600" cy="3001963"/>
          </a:xfrm>
        </p:spPr>
        <p:txBody>
          <a:bodyPr/>
          <a:lstStyle/>
          <a:p>
            <a:r>
              <a:rPr lang="en-US" sz="2400" dirty="0"/>
              <a:t>Expected payoffs for P1 given P2’s strategy: </a:t>
            </a:r>
          </a:p>
          <a:p>
            <a:pPr lvl="1">
              <a:buNone/>
            </a:pPr>
            <a:r>
              <a:rPr lang="en-US" sz="2000" dirty="0"/>
              <a:t>P1 chooses S: </a:t>
            </a:r>
            <a:r>
              <a:rPr lang="en-US" sz="2000" i="1" dirty="0">
                <a:solidFill>
                  <a:srgbClr val="CC0099"/>
                </a:solidFill>
              </a:rPr>
              <a:t>q</a:t>
            </a:r>
            <a:r>
              <a:rPr lang="en-US" sz="2000" dirty="0">
                <a:solidFill>
                  <a:srgbClr val="CC0099"/>
                </a:solidFill>
              </a:rPr>
              <a:t>(–10) +(1–</a:t>
            </a:r>
            <a:r>
              <a:rPr lang="en-US" sz="2000" i="1" dirty="0">
                <a:solidFill>
                  <a:srgbClr val="CC0099"/>
                </a:solidFill>
              </a:rPr>
              <a:t>q</a:t>
            </a:r>
            <a:r>
              <a:rPr lang="en-US" sz="2000" dirty="0">
                <a:solidFill>
                  <a:srgbClr val="CC0099"/>
                </a:solidFill>
              </a:rPr>
              <a:t>)1 = –11</a:t>
            </a:r>
            <a:r>
              <a:rPr lang="en-US" sz="2000" i="1" dirty="0">
                <a:solidFill>
                  <a:srgbClr val="CC0099"/>
                </a:solidFill>
              </a:rPr>
              <a:t>q</a:t>
            </a:r>
            <a:r>
              <a:rPr lang="en-US" sz="2000" dirty="0">
                <a:solidFill>
                  <a:srgbClr val="CC0099"/>
                </a:solidFill>
              </a:rPr>
              <a:t> + 1</a:t>
            </a:r>
          </a:p>
          <a:p>
            <a:pPr lvl="1">
              <a:buNone/>
            </a:pPr>
            <a:r>
              <a:rPr lang="en-US" sz="2000" dirty="0"/>
              <a:t>P1 chooses C:  </a:t>
            </a:r>
            <a:r>
              <a:rPr lang="en-US" sz="2000" i="1" dirty="0">
                <a:solidFill>
                  <a:srgbClr val="CC0099"/>
                </a:solidFill>
              </a:rPr>
              <a:t>q</a:t>
            </a:r>
            <a:r>
              <a:rPr lang="en-US" sz="2000" dirty="0">
                <a:solidFill>
                  <a:srgbClr val="CC0099"/>
                </a:solidFill>
              </a:rPr>
              <a:t>(–1) + (1–</a:t>
            </a:r>
            <a:r>
              <a:rPr lang="en-US" sz="2000" i="1" dirty="0">
                <a:solidFill>
                  <a:srgbClr val="CC0099"/>
                </a:solidFill>
              </a:rPr>
              <a:t>q</a:t>
            </a:r>
            <a:r>
              <a:rPr lang="en-US" sz="2000" dirty="0">
                <a:solidFill>
                  <a:srgbClr val="CC0099"/>
                </a:solidFill>
              </a:rPr>
              <a:t>)0 = –</a:t>
            </a:r>
            <a:r>
              <a:rPr lang="en-US" sz="2000" i="1" dirty="0">
                <a:solidFill>
                  <a:srgbClr val="CC0099"/>
                </a:solidFill>
              </a:rPr>
              <a:t>q</a:t>
            </a:r>
          </a:p>
          <a:p>
            <a:r>
              <a:rPr lang="en-US" sz="2400" dirty="0"/>
              <a:t>In order for P2’s strategy to be part of a Nash equilibrium, P1 has to be indifferent between its two actions:</a:t>
            </a:r>
          </a:p>
          <a:p>
            <a:pPr lvl="1">
              <a:buNone/>
            </a:pPr>
            <a:r>
              <a:rPr lang="en-US" sz="2000" dirty="0">
                <a:solidFill>
                  <a:srgbClr val="CC0099"/>
                </a:solidFill>
              </a:rPr>
              <a:t>–11</a:t>
            </a:r>
            <a:r>
              <a:rPr lang="en-US" sz="2000" i="1" dirty="0">
                <a:solidFill>
                  <a:srgbClr val="CC0099"/>
                </a:solidFill>
              </a:rPr>
              <a:t>q </a:t>
            </a:r>
            <a:r>
              <a:rPr lang="en-US" sz="2000" dirty="0">
                <a:solidFill>
                  <a:srgbClr val="CC0099"/>
                </a:solidFill>
              </a:rPr>
              <a:t>+ 1 = –</a:t>
            </a:r>
            <a:r>
              <a:rPr lang="en-US" sz="2000" i="1" dirty="0">
                <a:solidFill>
                  <a:srgbClr val="CC0099"/>
                </a:solidFill>
              </a:rPr>
              <a:t>q</a:t>
            </a:r>
            <a:r>
              <a:rPr lang="en-US" sz="2000" dirty="0">
                <a:solidFill>
                  <a:srgbClr val="CC0099"/>
                </a:solidFill>
              </a:rPr>
              <a:t>   </a:t>
            </a:r>
            <a:r>
              <a:rPr lang="en-US" sz="2000" dirty="0"/>
              <a:t>or   </a:t>
            </a:r>
            <a:r>
              <a:rPr lang="en-US" sz="2000" i="1" dirty="0">
                <a:solidFill>
                  <a:srgbClr val="CC0099"/>
                </a:solidFill>
              </a:rPr>
              <a:t>q</a:t>
            </a:r>
            <a:r>
              <a:rPr lang="en-US" sz="2000" dirty="0">
                <a:solidFill>
                  <a:srgbClr val="CC0099"/>
                </a:solidFill>
              </a:rPr>
              <a:t> = 1/10</a:t>
            </a:r>
          </a:p>
          <a:p>
            <a:pPr lvl="1">
              <a:buNone/>
            </a:pPr>
            <a:r>
              <a:rPr lang="en-US" sz="2000" dirty="0"/>
              <a:t>Similarly, </a:t>
            </a:r>
            <a:r>
              <a:rPr lang="en-US" sz="2000" i="1" dirty="0">
                <a:solidFill>
                  <a:srgbClr val="CC0099"/>
                </a:solidFill>
              </a:rPr>
              <a:t>p</a:t>
            </a:r>
            <a:r>
              <a:rPr lang="en-US" sz="2000" dirty="0">
                <a:solidFill>
                  <a:srgbClr val="CC0099"/>
                </a:solidFill>
              </a:rPr>
              <a:t> = 1/10</a:t>
            </a:r>
          </a:p>
        </p:txBody>
      </p:sp>
      <p:graphicFrame>
        <p:nvGraphicFramePr>
          <p:cNvPr id="10" name="Content Placeholder 4"/>
          <p:cNvGraphicFramePr>
            <a:graphicFrameLocks/>
          </p:cNvGraphicFramePr>
          <p:nvPr/>
        </p:nvGraphicFramePr>
        <p:xfrm>
          <a:off x="3657600" y="1127760"/>
          <a:ext cx="5257800" cy="1920240"/>
        </p:xfrm>
        <a:graphic>
          <a:graphicData uri="http://schemas.openxmlformats.org/drawingml/2006/table">
            <a:tbl>
              <a:tblPr>
                <a:tableStyleId>{F5AB1C69-6EDB-4FF4-983F-18BD219EF322}</a:tableStyleId>
              </a:tblPr>
              <a:tblGrid>
                <a:gridCol w="1752600"/>
                <a:gridCol w="1752600"/>
                <a:gridCol w="1752600"/>
              </a:tblGrid>
              <a:tr h="634041">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S</a:t>
                      </a:r>
                    </a:p>
                    <a:p>
                      <a:pPr algn="ctr"/>
                      <a:r>
                        <a:rPr lang="en-US" sz="1800" b="0" dirty="0" smtClean="0">
                          <a:solidFill>
                            <a:srgbClr val="0000FF"/>
                          </a:solidFill>
                        </a:rPr>
                        <a:t>with prob. </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C</a:t>
                      </a:r>
                    </a:p>
                    <a:p>
                      <a:pPr algn="ctr"/>
                      <a:r>
                        <a:rPr lang="en-US" sz="1800" b="0" dirty="0" smtClean="0">
                          <a:solidFill>
                            <a:srgbClr val="0000FF"/>
                          </a:solidFill>
                        </a:rPr>
                        <a:t>with prob. 1-</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079">
                <a:tc>
                  <a:txBody>
                    <a:bodyPr/>
                    <a:lstStyle/>
                    <a:p>
                      <a:pPr algn="ctr"/>
                      <a:r>
                        <a:rPr lang="en-US" sz="1800" b="1" dirty="0" smtClean="0">
                          <a:solidFill>
                            <a:srgbClr val="FF0000"/>
                          </a:solidFill>
                        </a:rPr>
                        <a:t>P2:</a:t>
                      </a:r>
                      <a:r>
                        <a:rPr lang="en-US" sz="1800" b="0" dirty="0" smtClean="0">
                          <a:solidFill>
                            <a:srgbClr val="FF0000"/>
                          </a:solidFill>
                        </a:rPr>
                        <a:t> Choose S with prob. </a:t>
                      </a:r>
                      <a:r>
                        <a:rPr lang="en-US" sz="1800" b="0" i="1"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079">
                <a:tc>
                  <a:txBody>
                    <a:bodyPr/>
                    <a:lstStyle/>
                    <a:p>
                      <a:pPr algn="ctr"/>
                      <a:r>
                        <a:rPr lang="en-US" sz="1800" b="1" dirty="0" smtClean="0">
                          <a:solidFill>
                            <a:srgbClr val="FF0000"/>
                          </a:solidFill>
                        </a:rPr>
                        <a:t>P2:</a:t>
                      </a:r>
                      <a:r>
                        <a:rPr lang="en-US" sz="1800" b="0" dirty="0" smtClean="0">
                          <a:solidFill>
                            <a:srgbClr val="FF0000"/>
                          </a:solidFill>
                        </a:rPr>
                        <a:t> Choose C with prob.</a:t>
                      </a:r>
                      <a:r>
                        <a:rPr lang="en-US" sz="1800" b="0" baseline="0" dirty="0" smtClean="0">
                          <a:solidFill>
                            <a:srgbClr val="FF0000"/>
                          </a:solidFill>
                        </a:rPr>
                        <a:t> 1-</a:t>
                      </a:r>
                      <a:r>
                        <a:rPr lang="en-US" sz="1800" b="0" i="1" baseline="0"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7831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of Nash </a:t>
            </a:r>
            <a:r>
              <a:rPr lang="en-US" dirty="0" err="1" smtClean="0"/>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a:t>
            </a:r>
            <a:r>
              <a:rPr lang="en-US" i="1" dirty="0"/>
              <a:t>strictly dominant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Nash </a:t>
            </a:r>
            <a:r>
              <a:rPr lang="en-US" dirty="0" err="1" smtClean="0"/>
              <a:t>equilibria</a:t>
            </a:r>
            <a:endParaRPr lang="en-US" dirty="0"/>
          </a:p>
        </p:txBody>
      </p:sp>
      <p:sp>
        <p:nvSpPr>
          <p:cNvPr id="3" name="Content Placeholder 2"/>
          <p:cNvSpPr>
            <a:spLocks noGrp="1"/>
          </p:cNvSpPr>
          <p:nvPr>
            <p:ph idx="1"/>
          </p:nvPr>
        </p:nvSpPr>
        <p:spPr>
          <a:xfrm>
            <a:off x="1752600" y="1600201"/>
            <a:ext cx="8686800" cy="4525963"/>
          </a:xfrm>
        </p:spPr>
        <p:txBody>
          <a:bodyPr/>
          <a:lstStyle/>
          <a:p>
            <a:r>
              <a:rPr lang="en-US" dirty="0"/>
              <a:t>For a two-player zero-sum game, simple linear programming problem</a:t>
            </a:r>
          </a:p>
          <a:p>
            <a:r>
              <a:rPr lang="en-US" dirty="0"/>
              <a:t>For non-zero-sum games, the algorithm has worst-case running time that is exponential in the number of actions</a:t>
            </a:r>
          </a:p>
          <a:p>
            <a:r>
              <a:rPr lang="en-US" dirty="0"/>
              <a:t>For more than two players, and for sequential games, things get pretty hairy</a:t>
            </a:r>
          </a:p>
        </p:txBody>
      </p:sp>
    </p:spTree>
    <p:extLst>
      <p:ext uri="{BB962C8B-B14F-4D97-AF65-F5344CB8AC3E}">
        <p14:creationId xmlns:p14="http://schemas.microsoft.com/office/powerpoint/2010/main" val="2340776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smtClean="0"/>
              <a:t>Nash </a:t>
            </a:r>
            <a:r>
              <a:rPr lang="en-US" dirty="0" err="1" smtClean="0"/>
              <a:t>equilibria</a:t>
            </a:r>
            <a:r>
              <a:rPr lang="en-US" dirty="0" smtClean="0"/>
              <a:t> and rational decisions</a:t>
            </a:r>
            <a:endParaRPr lang="en-US" dirty="0"/>
          </a:p>
        </p:txBody>
      </p:sp>
      <p:sp>
        <p:nvSpPr>
          <p:cNvPr id="3" name="Content Placeholder 2"/>
          <p:cNvSpPr>
            <a:spLocks noGrp="1"/>
          </p:cNvSpPr>
          <p:nvPr>
            <p:ph idx="1"/>
          </p:nvPr>
        </p:nvSpPr>
        <p:spPr/>
        <p:txBody>
          <a:bodyPr/>
          <a:lstStyle/>
          <a:p>
            <a:r>
              <a:rPr lang="en-US" dirty="0"/>
              <a:t>If a game has a </a:t>
            </a:r>
            <a:r>
              <a:rPr lang="en-US" i="1" dirty="0"/>
              <a:t>unique </a:t>
            </a:r>
            <a:r>
              <a:rPr lang="en-US" dirty="0"/>
              <a:t>Nash equilibrium, it will be adopted if each player</a:t>
            </a:r>
          </a:p>
          <a:p>
            <a:pPr lvl="1"/>
            <a:r>
              <a:rPr lang="en-US" dirty="0"/>
              <a:t>is rational and the payoff matrix is accurate</a:t>
            </a:r>
          </a:p>
          <a:p>
            <a:pPr lvl="1"/>
            <a:r>
              <a:rPr lang="en-US" dirty="0"/>
              <a:t>doesn’t make mistakes in execution</a:t>
            </a:r>
          </a:p>
          <a:p>
            <a:pPr lvl="1"/>
            <a:r>
              <a:rPr lang="en-US" dirty="0"/>
              <a:t>is capable of computing the Nash equilibrium </a:t>
            </a:r>
          </a:p>
          <a:p>
            <a:pPr lvl="1"/>
            <a:r>
              <a:rPr lang="en-US" dirty="0"/>
              <a:t>believes that a deviation in strategy on their part will not cause the other players to deviate</a:t>
            </a:r>
          </a:p>
          <a:p>
            <a:pPr lvl="1"/>
            <a:r>
              <a:rPr lang="en-US" dirty="0"/>
              <a:t>there is </a:t>
            </a:r>
            <a:r>
              <a:rPr lang="en-US" i="1" dirty="0"/>
              <a:t>common knowledge </a:t>
            </a:r>
            <a:r>
              <a:rPr lang="en-US" dirty="0"/>
              <a:t>that all players meet these conditions</a:t>
            </a:r>
          </a:p>
        </p:txBody>
      </p:sp>
      <p:sp>
        <p:nvSpPr>
          <p:cNvPr id="4" name="Rectangle 3"/>
          <p:cNvSpPr/>
          <p:nvPr/>
        </p:nvSpPr>
        <p:spPr>
          <a:xfrm>
            <a:off x="3505200" y="6183868"/>
            <a:ext cx="4724400" cy="369332"/>
          </a:xfrm>
          <a:prstGeom prst="rect">
            <a:avLst/>
          </a:prstGeom>
        </p:spPr>
        <p:txBody>
          <a:bodyPr wrap="square">
            <a:spAutoFit/>
          </a:bodyPr>
          <a:lstStyle/>
          <a:p>
            <a:r>
              <a:rPr lang="en-US" dirty="0">
                <a:hlinkClick r:id="rId3"/>
              </a:rPr>
              <a:t>http://en.wikipedia.org/wiki/Nash_equilibrium</a:t>
            </a:r>
            <a:endParaRPr lang="en-US" dirty="0"/>
          </a:p>
        </p:txBody>
      </p:sp>
    </p:spTree>
    <p:extLst>
      <p:ext uri="{BB962C8B-B14F-4D97-AF65-F5344CB8AC3E}">
        <p14:creationId xmlns:p14="http://schemas.microsoft.com/office/powerpoint/2010/main" val="2930489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smtClean="0"/>
              <a:t>The Ultimatum Game: Continuous and Repeated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27898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944562"/>
          </a:xfrm>
        </p:spPr>
        <p:txBody>
          <a:bodyPr>
            <a:normAutofit fontScale="90000"/>
          </a:bodyPr>
          <a:lstStyle/>
          <a:p>
            <a:r>
              <a:rPr lang="en-US" dirty="0" smtClean="0"/>
              <a:t>Continuous actions:</a:t>
            </a:r>
            <a:br>
              <a:rPr lang="en-US" dirty="0" smtClean="0"/>
            </a:br>
            <a:r>
              <a:rPr lang="en-US" dirty="0" smtClean="0"/>
              <a:t>Ultimatum game</a:t>
            </a:r>
            <a:endParaRPr lang="en-US" dirty="0"/>
          </a:p>
        </p:txBody>
      </p:sp>
      <p:sp>
        <p:nvSpPr>
          <p:cNvPr id="3" name="Content Placeholder 2"/>
          <p:cNvSpPr>
            <a:spLocks noGrp="1"/>
          </p:cNvSpPr>
          <p:nvPr>
            <p:ph idx="1"/>
          </p:nvPr>
        </p:nvSpPr>
        <p:spPr>
          <a:xfrm>
            <a:off x="1981200" y="1265238"/>
            <a:ext cx="8534400" cy="4525963"/>
          </a:xfrm>
        </p:spPr>
        <p:txBody>
          <a:bodyPr>
            <a:normAutofit lnSpcReduction="10000"/>
          </a:bodyPr>
          <a:lstStyle/>
          <a:p>
            <a:r>
              <a:rPr lang="en-US" sz="2400" dirty="0"/>
              <a:t>Alice and Bob are given a sum of money S to divide</a:t>
            </a:r>
          </a:p>
          <a:p>
            <a:pPr lvl="1"/>
            <a:r>
              <a:rPr lang="en-US" sz="2000" dirty="0"/>
              <a:t>Alice picks A, the amount she wants to keep for herself</a:t>
            </a:r>
          </a:p>
          <a:p>
            <a:pPr lvl="1"/>
            <a:r>
              <a:rPr lang="en-US" sz="2000" dirty="0"/>
              <a:t>Bob picks B, the smallest amount of money he is willing to accept</a:t>
            </a:r>
          </a:p>
          <a:p>
            <a:pPr lvl="1"/>
            <a:r>
              <a:rPr lang="en-US" sz="2000" dirty="0"/>
              <a:t>If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r>
              <a:rPr lang="en-US" sz="2000" dirty="0">
                <a:solidFill>
                  <a:srgbClr val="CC0099"/>
                </a:solidFill>
                <a:sym typeface="Symbol"/>
              </a:rPr>
              <a:t> B</a:t>
            </a:r>
            <a:r>
              <a:rPr lang="en-US" sz="2000" dirty="0">
                <a:sym typeface="Symbol"/>
              </a:rPr>
              <a:t>, Alice gets A and Bob gets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endParaRPr lang="en-US" sz="2000" dirty="0">
              <a:sym typeface="Symbol"/>
            </a:endParaRPr>
          </a:p>
          <a:p>
            <a:pPr lvl="1"/>
            <a:r>
              <a:rPr lang="en-US" sz="2000" dirty="0">
                <a:sym typeface="Symbol"/>
              </a:rPr>
              <a:t>If </a:t>
            </a:r>
            <a:r>
              <a:rPr lang="en-US" sz="2000" dirty="0">
                <a:solidFill>
                  <a:srgbClr val="CC0099"/>
                </a:solidFill>
                <a:sym typeface="Symbol"/>
              </a:rPr>
              <a:t>S – A &lt; B</a:t>
            </a:r>
            <a:r>
              <a:rPr lang="en-US" sz="2000" dirty="0">
                <a:sym typeface="Symbol"/>
              </a:rPr>
              <a:t>, both players get nothing</a:t>
            </a:r>
          </a:p>
          <a:p>
            <a:r>
              <a:rPr lang="en-US" sz="2400" dirty="0">
                <a:sym typeface="Symbol"/>
              </a:rPr>
              <a:t>What is the Nash equilibrium?</a:t>
            </a:r>
          </a:p>
          <a:p>
            <a:pPr lvl="1"/>
            <a:r>
              <a:rPr lang="en-US" sz="2000" dirty="0">
                <a:sym typeface="Symbol"/>
              </a:rPr>
              <a:t>Alice offers Bob the smallest amount of money he will accept:</a:t>
            </a:r>
            <a:br>
              <a:rPr lang="en-US" sz="2000" dirty="0">
                <a:sym typeface="Symbol"/>
              </a:rPr>
            </a:br>
            <a:r>
              <a:rPr lang="en-US" sz="2000" dirty="0">
                <a:solidFill>
                  <a:srgbClr val="CC0099"/>
                </a:solidFill>
                <a:sym typeface="Symbol"/>
              </a:rPr>
              <a:t>S – A = B </a:t>
            </a:r>
          </a:p>
          <a:p>
            <a:pPr lvl="1"/>
            <a:r>
              <a:rPr lang="en-US" sz="2000" dirty="0">
                <a:sym typeface="Symbol"/>
              </a:rPr>
              <a:t>Alice and Bob both want to keep the full amount: </a:t>
            </a:r>
            <a:r>
              <a:rPr lang="en-US" sz="2000" dirty="0">
                <a:solidFill>
                  <a:srgbClr val="CC0099"/>
                </a:solidFill>
                <a:sym typeface="Symbol"/>
              </a:rPr>
              <a:t>A = S</a:t>
            </a:r>
            <a:r>
              <a:rPr lang="en-US" sz="2000" dirty="0">
                <a:sym typeface="Symbol"/>
              </a:rPr>
              <a:t>, </a:t>
            </a:r>
            <a:r>
              <a:rPr lang="en-US" sz="2000" dirty="0">
                <a:solidFill>
                  <a:srgbClr val="CC0099"/>
                </a:solidFill>
                <a:sym typeface="Symbol"/>
              </a:rPr>
              <a:t>B = S </a:t>
            </a:r>
            <a:br>
              <a:rPr lang="en-US" sz="2000" dirty="0">
                <a:solidFill>
                  <a:srgbClr val="CC0099"/>
                </a:solidFill>
                <a:sym typeface="Symbol"/>
              </a:rPr>
            </a:br>
            <a:r>
              <a:rPr lang="en-US" sz="2000" dirty="0">
                <a:sym typeface="Symbol"/>
              </a:rPr>
              <a:t>(both players get nothing)</a:t>
            </a:r>
          </a:p>
          <a:p>
            <a:r>
              <a:rPr lang="en-US" sz="2400" dirty="0"/>
              <a:t>How would humans behave in this game?</a:t>
            </a:r>
          </a:p>
          <a:p>
            <a:pPr lvl="1"/>
            <a:r>
              <a:rPr lang="en-US" sz="2000" dirty="0"/>
              <a:t>If Bob perceives Alice’s offer as unfair, Bob will be likely to refuse</a:t>
            </a:r>
          </a:p>
          <a:p>
            <a:pPr lvl="1"/>
            <a:r>
              <a:rPr lang="en-US" sz="2000" dirty="0"/>
              <a:t>Is this rational?</a:t>
            </a:r>
          </a:p>
          <a:p>
            <a:pPr lvl="2"/>
            <a:r>
              <a:rPr lang="en-US" sz="1600" dirty="0"/>
              <a:t>Maybe Bob gets some positive utility for “punishing” Alice?</a:t>
            </a:r>
          </a:p>
        </p:txBody>
      </p:sp>
      <p:sp>
        <p:nvSpPr>
          <p:cNvPr id="4" name="Rectangle 3"/>
          <p:cNvSpPr/>
          <p:nvPr/>
        </p:nvSpPr>
        <p:spPr>
          <a:xfrm>
            <a:off x="2209800" y="6474024"/>
            <a:ext cx="7620000" cy="307777"/>
          </a:xfrm>
          <a:prstGeom prst="rect">
            <a:avLst/>
          </a:prstGeom>
        </p:spPr>
        <p:txBody>
          <a:bodyPr wrap="square">
            <a:spAutoFit/>
          </a:bodyPr>
          <a:lstStyle/>
          <a:p>
            <a:pPr algn="ctr"/>
            <a:r>
              <a:rPr lang="en-US" sz="1400" dirty="0">
                <a:hlinkClick r:id="rId3"/>
              </a:rPr>
              <a:t>http://en.wikipedia.org/wiki/Ultimatum_game</a:t>
            </a:r>
            <a:endParaRPr lang="en-US" sz="1400" dirty="0"/>
          </a:p>
        </p:txBody>
      </p:sp>
    </p:spTree>
    <p:extLst>
      <p:ext uri="{BB962C8B-B14F-4D97-AF65-F5344CB8AC3E}">
        <p14:creationId xmlns:p14="http://schemas.microsoft.com/office/powerpoint/2010/main" val="325282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686800" cy="1143000"/>
          </a:xfrm>
        </p:spPr>
        <p:txBody>
          <a:bodyPr/>
          <a:lstStyle/>
          <a:p>
            <a:r>
              <a:rPr lang="en-US" sz="3600" dirty="0"/>
              <a:t>Sequential/repeated games and threats:</a:t>
            </a:r>
            <a:br>
              <a:rPr lang="en-US" sz="3600" dirty="0"/>
            </a:br>
            <a:r>
              <a:rPr lang="en-US" sz="3600" dirty="0"/>
              <a:t>Chain store paradox</a:t>
            </a:r>
          </a:p>
        </p:txBody>
      </p:sp>
      <p:sp>
        <p:nvSpPr>
          <p:cNvPr id="3" name="Content Placeholder 2"/>
          <p:cNvSpPr>
            <a:spLocks noGrp="1"/>
          </p:cNvSpPr>
          <p:nvPr>
            <p:ph idx="1"/>
          </p:nvPr>
        </p:nvSpPr>
        <p:spPr>
          <a:xfrm>
            <a:off x="1676400" y="1600201"/>
            <a:ext cx="4800600" cy="4525963"/>
          </a:xfrm>
        </p:spPr>
        <p:txBody>
          <a:bodyPr/>
          <a:lstStyle/>
          <a:p>
            <a:r>
              <a:rPr lang="en-US" sz="2400" dirty="0"/>
              <a:t>A monopolist has branches in 20 towns and faces 20 competitors successively</a:t>
            </a:r>
          </a:p>
          <a:p>
            <a:pPr lvl="1"/>
            <a:r>
              <a:rPr lang="en-US" dirty="0"/>
              <a:t>Threat: respond to “in” </a:t>
            </a:r>
            <a:br>
              <a:rPr lang="en-US" dirty="0"/>
            </a:br>
            <a:r>
              <a:rPr lang="en-US" dirty="0"/>
              <a:t>with “aggressive”</a:t>
            </a:r>
          </a:p>
        </p:txBody>
      </p:sp>
      <p:cxnSp>
        <p:nvCxnSpPr>
          <p:cNvPr id="7" name="Straight Arrow Connector 6"/>
          <p:cNvCxnSpPr/>
          <p:nvPr/>
        </p:nvCxnSpPr>
        <p:spPr>
          <a:xfrm flipH="1">
            <a:off x="6190665"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333665"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629065"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257465"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629685"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7714666" y="3364468"/>
            <a:ext cx="1300957" cy="369332"/>
          </a:xfrm>
          <a:prstGeom prst="rect">
            <a:avLst/>
          </a:prstGeom>
          <a:noFill/>
        </p:spPr>
        <p:txBody>
          <a:bodyPr wrap="none" rtlCol="0">
            <a:spAutoFit/>
          </a:bodyPr>
          <a:lstStyle/>
          <a:p>
            <a:r>
              <a:rPr lang="en-US" dirty="0">
                <a:solidFill>
                  <a:srgbClr val="FF0000"/>
                </a:solidFill>
              </a:rPr>
              <a:t>Monopolist</a:t>
            </a:r>
          </a:p>
        </p:txBody>
      </p:sp>
      <p:sp>
        <p:nvSpPr>
          <p:cNvPr id="15" name="TextBox 14"/>
          <p:cNvSpPr txBox="1"/>
          <p:nvPr/>
        </p:nvSpPr>
        <p:spPr>
          <a:xfrm>
            <a:off x="5975887"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7957087"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9162466" y="3810000"/>
            <a:ext cx="1320105" cy="369332"/>
          </a:xfrm>
          <a:prstGeom prst="rect">
            <a:avLst/>
          </a:prstGeom>
          <a:noFill/>
        </p:spPr>
        <p:txBody>
          <a:bodyPr wrap="none" rtlCol="0">
            <a:spAutoFit/>
          </a:bodyPr>
          <a:lstStyle/>
          <a:p>
            <a:r>
              <a:rPr lang="en-US" dirty="0">
                <a:solidFill>
                  <a:srgbClr val="0000FF"/>
                </a:solidFill>
              </a:rPr>
              <a:t>Cooperative</a:t>
            </a:r>
          </a:p>
        </p:txBody>
      </p:sp>
      <p:sp>
        <p:nvSpPr>
          <p:cNvPr id="18" name="TextBox 17"/>
          <p:cNvSpPr txBox="1"/>
          <p:nvPr/>
        </p:nvSpPr>
        <p:spPr>
          <a:xfrm>
            <a:off x="6603899" y="3810000"/>
            <a:ext cx="1180195" cy="369332"/>
          </a:xfrm>
          <a:prstGeom prst="rect">
            <a:avLst/>
          </a:prstGeom>
          <a:noFill/>
        </p:spPr>
        <p:txBody>
          <a:bodyPr wrap="none" rtlCol="0">
            <a:spAutoFit/>
          </a:bodyPr>
          <a:lstStyle/>
          <a:p>
            <a:r>
              <a:rPr lang="en-US" dirty="0">
                <a:solidFill>
                  <a:srgbClr val="0000FF"/>
                </a:solidFill>
              </a:rPr>
              <a:t>Aggressive</a:t>
            </a:r>
          </a:p>
        </p:txBody>
      </p:sp>
      <p:sp>
        <p:nvSpPr>
          <p:cNvPr id="19" name="TextBox 18"/>
          <p:cNvSpPr txBox="1"/>
          <p:nvPr/>
        </p:nvSpPr>
        <p:spPr>
          <a:xfrm>
            <a:off x="5772040" y="3429000"/>
            <a:ext cx="670376" cy="369332"/>
          </a:xfrm>
          <a:prstGeom prst="rect">
            <a:avLst/>
          </a:prstGeom>
          <a:noFill/>
        </p:spPr>
        <p:txBody>
          <a:bodyPr wrap="none" rtlCol="0">
            <a:spAutoFit/>
          </a:bodyPr>
          <a:lstStyle/>
          <a:p>
            <a:r>
              <a:rPr lang="en-US" dirty="0">
                <a:solidFill>
                  <a:srgbClr val="0000FF"/>
                </a:solidFill>
              </a:rPr>
              <a:t>(1, </a:t>
            </a:r>
            <a:r>
              <a:rPr lang="en-US" dirty="0">
                <a:solidFill>
                  <a:srgbClr val="FF0000"/>
                </a:solidFill>
              </a:rPr>
              <a:t>5</a:t>
            </a:r>
            <a:r>
              <a:rPr lang="en-US" dirty="0">
                <a:solidFill>
                  <a:srgbClr val="0000FF"/>
                </a:solidFill>
              </a:rPr>
              <a:t>)</a:t>
            </a:r>
          </a:p>
        </p:txBody>
      </p:sp>
      <p:sp>
        <p:nvSpPr>
          <p:cNvPr id="20" name="TextBox 19"/>
          <p:cNvSpPr txBox="1"/>
          <p:nvPr/>
        </p:nvSpPr>
        <p:spPr>
          <a:xfrm>
            <a:off x="6876465" y="4964668"/>
            <a:ext cx="670376" cy="369332"/>
          </a:xfrm>
          <a:prstGeom prst="rect">
            <a:avLst/>
          </a:prstGeom>
          <a:noFill/>
        </p:spPr>
        <p:txBody>
          <a:bodyPr wrap="none" rtlCol="0">
            <a:spAutoFit/>
          </a:bodyPr>
          <a:lstStyle/>
          <a:p>
            <a:r>
              <a:rPr lang="en-US" dirty="0">
                <a:solidFill>
                  <a:srgbClr val="0000FF"/>
                </a:solidFill>
              </a:rPr>
              <a:t>(0, </a:t>
            </a:r>
            <a:r>
              <a:rPr lang="en-US" dirty="0">
                <a:solidFill>
                  <a:srgbClr val="FF0000"/>
                </a:solidFill>
              </a:rPr>
              <a:t>0</a:t>
            </a:r>
            <a:r>
              <a:rPr lang="en-US" dirty="0">
                <a:solidFill>
                  <a:srgbClr val="0000FF"/>
                </a:solidFill>
              </a:rPr>
              <a:t>)</a:t>
            </a:r>
          </a:p>
        </p:txBody>
      </p:sp>
      <p:sp>
        <p:nvSpPr>
          <p:cNvPr id="21" name="TextBox 20"/>
          <p:cNvSpPr txBox="1"/>
          <p:nvPr/>
        </p:nvSpPr>
        <p:spPr>
          <a:xfrm>
            <a:off x="9353440" y="4953000"/>
            <a:ext cx="670376" cy="369332"/>
          </a:xfrm>
          <a:prstGeom prst="rect">
            <a:avLst/>
          </a:prstGeom>
          <a:noFill/>
        </p:spPr>
        <p:txBody>
          <a:bodyPr wrap="none" rtlCol="0">
            <a:spAutoFit/>
          </a:bodyPr>
          <a:lstStyle/>
          <a:p>
            <a:r>
              <a:rPr lang="en-US" dirty="0">
                <a:solidFill>
                  <a:srgbClr val="0000FF"/>
                </a:solidFill>
              </a:rPr>
              <a:t>(2, </a:t>
            </a:r>
            <a:r>
              <a:rPr lang="en-US" dirty="0">
                <a:solidFill>
                  <a:srgbClr val="FF0000"/>
                </a:solidFill>
              </a:rPr>
              <a:t>2</a:t>
            </a:r>
            <a:r>
              <a:rPr lang="en-US" dirty="0">
                <a:solidFill>
                  <a:srgbClr val="0000FF"/>
                </a:solidFill>
              </a:rPr>
              <a:t>)</a:t>
            </a:r>
          </a:p>
        </p:txBody>
      </p:sp>
      <p:sp>
        <p:nvSpPr>
          <p:cNvPr id="22" name="Rectangle 21"/>
          <p:cNvSpPr/>
          <p:nvPr/>
        </p:nvSpPr>
        <p:spPr>
          <a:xfrm>
            <a:off x="3200400" y="6172200"/>
            <a:ext cx="5867400" cy="369332"/>
          </a:xfrm>
          <a:prstGeom prst="rect">
            <a:avLst/>
          </a:prstGeom>
        </p:spPr>
        <p:txBody>
          <a:bodyPr wrap="square">
            <a:spAutoFit/>
          </a:bodyPr>
          <a:lstStyle/>
          <a:p>
            <a:pPr algn="ctr"/>
            <a:r>
              <a:rPr lang="en-US" dirty="0">
                <a:hlinkClick r:id="rId2"/>
              </a:rPr>
              <a:t>https://</a:t>
            </a:r>
            <a:r>
              <a:rPr lang="en-US" dirty="0" err="1">
                <a:hlinkClick r:id="rId2"/>
              </a:rPr>
              <a:t>en.wikipedia.org</a:t>
            </a:r>
            <a:r>
              <a:rPr lang="en-US" dirty="0">
                <a:hlinkClick r:id="rId2"/>
              </a:rPr>
              <a:t>/wiki/</a:t>
            </a:r>
            <a:r>
              <a:rPr lang="en-US" dirty="0" err="1">
                <a:hlinkClick r:id="rId2"/>
              </a:rPr>
              <a:t>Chainstore_paradox</a:t>
            </a:r>
            <a:endParaRPr lang="en-US" dirty="0"/>
          </a:p>
        </p:txBody>
      </p:sp>
    </p:spTree>
    <p:extLst>
      <p:ext uri="{BB962C8B-B14F-4D97-AF65-F5344CB8AC3E}">
        <p14:creationId xmlns:p14="http://schemas.microsoft.com/office/powerpoint/2010/main" val="1982438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Mechanism Design: Inverse Game Theory</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623827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design </a:t>
            </a:r>
            <a:br>
              <a:rPr lang="en-US" dirty="0" smtClean="0"/>
            </a:br>
            <a:r>
              <a:rPr lang="en-US" dirty="0" smtClean="0"/>
              <a:t>(inverse game theory)</a:t>
            </a:r>
            <a:endParaRPr lang="en-US" dirty="0"/>
          </a:p>
        </p:txBody>
      </p:sp>
      <p:sp>
        <p:nvSpPr>
          <p:cNvPr id="3" name="Content Placeholder 2"/>
          <p:cNvSpPr>
            <a:spLocks noGrp="1"/>
          </p:cNvSpPr>
          <p:nvPr>
            <p:ph idx="1"/>
          </p:nvPr>
        </p:nvSpPr>
        <p:spPr>
          <a:xfrm>
            <a:off x="1828800" y="1722438"/>
            <a:ext cx="8458200" cy="4525963"/>
          </a:xfrm>
        </p:spPr>
        <p:txBody>
          <a:bodyPr/>
          <a:lstStyle/>
          <a:p>
            <a:r>
              <a:rPr lang="en-US" dirty="0"/>
              <a:t>Assuming that agents pick rational strategies, how should we design the game to achieve a socially desirable outcome?</a:t>
            </a:r>
          </a:p>
          <a:p>
            <a:r>
              <a:rPr lang="en-US" dirty="0"/>
              <a:t>We have multiple agents and a </a:t>
            </a:r>
            <a:r>
              <a:rPr lang="en-US" b="1" dirty="0"/>
              <a:t>center</a:t>
            </a:r>
            <a:r>
              <a:rPr lang="en-US" dirty="0"/>
              <a:t> that collects their choices and determines the outcome</a:t>
            </a:r>
          </a:p>
        </p:txBody>
      </p:sp>
    </p:spTree>
    <p:extLst>
      <p:ext uri="{BB962C8B-B14F-4D97-AF65-F5344CB8AC3E}">
        <p14:creationId xmlns:p14="http://schemas.microsoft.com/office/powerpoint/2010/main" val="144021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Auctions</a:t>
            </a:r>
            <a:endParaRPr lang="en-US" dirty="0"/>
          </a:p>
        </p:txBody>
      </p:sp>
      <p:sp>
        <p:nvSpPr>
          <p:cNvPr id="3" name="Content Placeholder 2"/>
          <p:cNvSpPr>
            <a:spLocks noGrp="1"/>
          </p:cNvSpPr>
          <p:nvPr>
            <p:ph idx="1"/>
          </p:nvPr>
        </p:nvSpPr>
        <p:spPr/>
        <p:txBody>
          <a:bodyPr/>
          <a:lstStyle/>
          <a:p>
            <a:r>
              <a:rPr lang="en-US" dirty="0"/>
              <a:t>Goals</a:t>
            </a:r>
          </a:p>
          <a:p>
            <a:pPr lvl="1"/>
            <a:r>
              <a:rPr lang="en-US" dirty="0"/>
              <a:t>Maximize revenue to the seller</a:t>
            </a:r>
          </a:p>
          <a:p>
            <a:pPr lvl="1"/>
            <a:r>
              <a:rPr lang="en-US" dirty="0"/>
              <a:t>Efficiency: make sure the buyer who values the goods the most gets them</a:t>
            </a:r>
          </a:p>
          <a:p>
            <a:pPr lvl="1"/>
            <a:r>
              <a:rPr lang="en-US" dirty="0"/>
              <a:t>Minimize transaction costs for buyer and sellers</a:t>
            </a:r>
          </a:p>
        </p:txBody>
      </p:sp>
    </p:spTree>
    <p:extLst>
      <p:ext uri="{BB962C8B-B14F-4D97-AF65-F5344CB8AC3E}">
        <p14:creationId xmlns:p14="http://schemas.microsoft.com/office/powerpoint/2010/main" val="26749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Ascending-bid auction</a:t>
            </a:r>
            <a:endParaRPr lang="en-US" dirty="0"/>
          </a:p>
        </p:txBody>
      </p:sp>
      <p:sp>
        <p:nvSpPr>
          <p:cNvPr id="3" name="Content Placeholder 2"/>
          <p:cNvSpPr>
            <a:spLocks noGrp="1"/>
          </p:cNvSpPr>
          <p:nvPr>
            <p:ph idx="1"/>
          </p:nvPr>
        </p:nvSpPr>
        <p:spPr>
          <a:xfrm>
            <a:off x="1828800" y="1600201"/>
            <a:ext cx="8610600" cy="4525963"/>
          </a:xfrm>
        </p:spPr>
        <p:txBody>
          <a:bodyPr/>
          <a:lstStyle/>
          <a:p>
            <a:r>
              <a:rPr lang="en-US" dirty="0"/>
              <a:t>What’s the optimal strategy for a buyer?</a:t>
            </a:r>
          </a:p>
          <a:p>
            <a:pPr lvl="1"/>
            <a:r>
              <a:rPr lang="en-US" dirty="0"/>
              <a:t>Bid until the current bid value exceeds your </a:t>
            </a:r>
            <a:r>
              <a:rPr lang="en-US" i="1" dirty="0"/>
              <a:t>private value</a:t>
            </a:r>
          </a:p>
          <a:p>
            <a:r>
              <a:rPr lang="en-US" dirty="0"/>
              <a:t>Usually revenue-maximizing and efficient, unless the reserve price is set too low or too high</a:t>
            </a:r>
          </a:p>
          <a:p>
            <a:r>
              <a:rPr lang="en-US" dirty="0"/>
              <a:t>Disadvantages</a:t>
            </a:r>
          </a:p>
          <a:p>
            <a:pPr lvl="1"/>
            <a:r>
              <a:rPr lang="en-US" dirty="0"/>
              <a:t>Collusion</a:t>
            </a:r>
          </a:p>
          <a:p>
            <a:pPr lvl="1"/>
            <a:r>
              <a:rPr lang="en-US" dirty="0"/>
              <a:t>Lack of competition</a:t>
            </a:r>
          </a:p>
          <a:p>
            <a:pPr lvl="1"/>
            <a:r>
              <a:rPr lang="en-US" dirty="0"/>
              <a:t>Has high communication costs</a:t>
            </a:r>
          </a:p>
        </p:txBody>
      </p:sp>
    </p:spTree>
    <p:extLst>
      <p:ext uri="{BB962C8B-B14F-4D97-AF65-F5344CB8AC3E}">
        <p14:creationId xmlns:p14="http://schemas.microsoft.com/office/powerpoint/2010/main" val="3262264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Sealed-bid auction</a:t>
            </a:r>
            <a:endParaRPr lang="en-US" dirty="0"/>
          </a:p>
        </p:txBody>
      </p:sp>
      <p:sp>
        <p:nvSpPr>
          <p:cNvPr id="3" name="Content Placeholder 2"/>
          <p:cNvSpPr>
            <a:spLocks noGrp="1"/>
          </p:cNvSpPr>
          <p:nvPr>
            <p:ph idx="1"/>
          </p:nvPr>
        </p:nvSpPr>
        <p:spPr>
          <a:xfrm>
            <a:off x="1524000" y="1600201"/>
            <a:ext cx="9144000" cy="4525963"/>
          </a:xfrm>
        </p:spPr>
        <p:txBody>
          <a:bodyPr/>
          <a:lstStyle/>
          <a:p>
            <a:r>
              <a:rPr lang="en-US" sz="2400" dirty="0"/>
              <a:t>Each buyer makes a single bid and communicates it to the auctioneer, but not to the other bidders</a:t>
            </a:r>
          </a:p>
          <a:p>
            <a:pPr lvl="1"/>
            <a:r>
              <a:rPr lang="en-US" sz="2000" dirty="0"/>
              <a:t>Simpler communication</a:t>
            </a:r>
          </a:p>
          <a:p>
            <a:pPr lvl="1"/>
            <a:r>
              <a:rPr lang="en-US" sz="2000" dirty="0"/>
              <a:t>More complicated decision-making: the strategy of a buyer depends on what they believe about the other buyers</a:t>
            </a:r>
          </a:p>
          <a:p>
            <a:pPr lvl="1"/>
            <a:r>
              <a:rPr lang="en-US" sz="2000" dirty="0"/>
              <a:t>Not necessarily efficient</a:t>
            </a:r>
          </a:p>
          <a:p>
            <a:r>
              <a:rPr lang="en-US" sz="2400" b="1" dirty="0"/>
              <a:t>Sealed-bid second-price auction:</a:t>
            </a:r>
            <a:r>
              <a:rPr lang="en-US" sz="2400" dirty="0"/>
              <a:t> the winner pays the price </a:t>
            </a:r>
            <a:br>
              <a:rPr lang="en-US" sz="2400" dirty="0"/>
            </a:br>
            <a:r>
              <a:rPr lang="en-US" sz="2400" dirty="0"/>
              <a:t>of the second-highest bid</a:t>
            </a:r>
          </a:p>
          <a:p>
            <a:pPr lvl="1"/>
            <a:r>
              <a:rPr lang="en-US" sz="2000" dirty="0"/>
              <a:t>Let </a:t>
            </a:r>
            <a:r>
              <a:rPr lang="en-US" sz="2000" dirty="0">
                <a:solidFill>
                  <a:srgbClr val="CC0099"/>
                </a:solidFill>
              </a:rPr>
              <a:t>V</a:t>
            </a:r>
            <a:r>
              <a:rPr lang="en-US" sz="2000" dirty="0"/>
              <a:t> be your private value and </a:t>
            </a:r>
            <a:r>
              <a:rPr lang="en-US" sz="2000" dirty="0">
                <a:solidFill>
                  <a:srgbClr val="CC0099"/>
                </a:solidFill>
              </a:rPr>
              <a:t>B</a:t>
            </a:r>
            <a:r>
              <a:rPr lang="en-US" sz="2000" dirty="0"/>
              <a:t> be the highest bid by any other buyer</a:t>
            </a:r>
          </a:p>
          <a:p>
            <a:pPr lvl="1"/>
            <a:r>
              <a:rPr lang="en-US" sz="2000" dirty="0"/>
              <a:t>If </a:t>
            </a:r>
            <a:r>
              <a:rPr lang="en-US" sz="2000" dirty="0">
                <a:solidFill>
                  <a:srgbClr val="CC0099"/>
                </a:solidFill>
              </a:rPr>
              <a:t>V &gt; B</a:t>
            </a:r>
            <a:r>
              <a:rPr lang="en-US" sz="2000" dirty="0"/>
              <a:t>, your optimal strategy is to bid above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If </a:t>
            </a:r>
            <a:r>
              <a:rPr lang="en-US" sz="2000" dirty="0">
                <a:solidFill>
                  <a:srgbClr val="CC0099"/>
                </a:solidFill>
              </a:rPr>
              <a:t>V &lt; B</a:t>
            </a:r>
            <a:r>
              <a:rPr lang="en-US" sz="2000" dirty="0"/>
              <a:t>, your optimal strategy is to bid below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Therefore, your dominant strategy is to bid </a:t>
            </a:r>
            <a:r>
              <a:rPr lang="en-US" sz="2000" dirty="0">
                <a:solidFill>
                  <a:srgbClr val="CC0099"/>
                </a:solidFill>
              </a:rPr>
              <a:t>V</a:t>
            </a:r>
          </a:p>
          <a:p>
            <a:pPr lvl="1"/>
            <a:r>
              <a:rPr lang="en-US" sz="2000" dirty="0"/>
              <a:t>This is a </a:t>
            </a:r>
            <a:r>
              <a:rPr lang="en-US" sz="2000" b="1" dirty="0"/>
              <a:t>truth revealing</a:t>
            </a:r>
            <a:r>
              <a:rPr lang="en-US" sz="2000" dirty="0"/>
              <a:t> mechanism</a:t>
            </a:r>
          </a:p>
        </p:txBody>
      </p:sp>
    </p:spTree>
    <p:extLst>
      <p:ext uri="{BB962C8B-B14F-4D97-AF65-F5344CB8AC3E}">
        <p14:creationId xmlns:p14="http://schemas.microsoft.com/office/powerpoint/2010/main" val="4005384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1752600" y="1066800"/>
            <a:ext cx="8686800" cy="5410200"/>
          </a:xfrm>
        </p:spPr>
        <p:txBody>
          <a:bodyPr/>
          <a:lstStyle/>
          <a:p>
            <a:pPr marL="0" indent="0">
              <a:buNone/>
            </a:pPr>
            <a:r>
              <a:rPr lang="en-US" sz="2400" dirty="0" smtClean="0"/>
              <a:t>A malevolent twist on the second-price auction:</a:t>
            </a:r>
          </a:p>
          <a:p>
            <a:r>
              <a:rPr lang="en-US" sz="2400" dirty="0" smtClean="0"/>
              <a:t>Highest bidder gets to buy the object, and pays whatever they bid</a:t>
            </a:r>
          </a:p>
          <a:p>
            <a:r>
              <a:rPr lang="en-US" sz="2400" dirty="0" smtClean="0"/>
              <a:t>Second-highest bidder is required to pay whatever they bid, but gets nothing at all in return</a:t>
            </a:r>
          </a:p>
          <a:p>
            <a:endParaRPr lang="en-US" sz="2400" dirty="0"/>
          </a:p>
          <a:p>
            <a:r>
              <a:rPr lang="en-US" sz="2400" dirty="0" smtClean="0"/>
              <a:t>Dramatization</a:t>
            </a:r>
            <a:r>
              <a:rPr lang="en-US" sz="2400" dirty="0"/>
              <a:t>: </a:t>
            </a:r>
            <a:r>
              <a:rPr lang="en-US" sz="2400" dirty="0">
                <a:hlinkClick r:id="rId3"/>
              </a:rPr>
              <a:t>https://www.youtube.com/watch?v=pA-SNscNADk</a:t>
            </a:r>
            <a:endParaRPr lang="en-US" sz="2400" dirty="0"/>
          </a:p>
        </p:txBody>
      </p:sp>
    </p:spTree>
    <p:extLst>
      <p:ext uri="{BB962C8B-B14F-4D97-AF65-F5344CB8AC3E}">
        <p14:creationId xmlns:p14="http://schemas.microsoft.com/office/powerpoint/2010/main" val="573090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1752600" y="1066800"/>
            <a:ext cx="8686800" cy="5410200"/>
          </a:xfrm>
        </p:spPr>
        <p:txBody>
          <a:bodyPr/>
          <a:lstStyle/>
          <a:p>
            <a:r>
              <a:rPr lang="en-US" sz="2400" dirty="0"/>
              <a:t>A dollar bill is auctioned off to the highest bidder, but the second-highest bidder has to pay the amount of his last bid</a:t>
            </a:r>
          </a:p>
          <a:p>
            <a:pPr lvl="1"/>
            <a:r>
              <a:rPr lang="en-US" sz="2000" dirty="0"/>
              <a:t>Player 1 bids 1 cent</a:t>
            </a:r>
          </a:p>
          <a:p>
            <a:pPr lvl="1"/>
            <a:r>
              <a:rPr lang="en-US" sz="2000" dirty="0"/>
              <a:t>Player 2 bids 2 cents</a:t>
            </a:r>
          </a:p>
          <a:p>
            <a:pPr lvl="1"/>
            <a:r>
              <a:rPr lang="en-US" sz="2000" dirty="0"/>
              <a:t>…</a:t>
            </a:r>
            <a:endParaRPr lang="en-US" dirty="0"/>
          </a:p>
          <a:p>
            <a:pPr lvl="1"/>
            <a:r>
              <a:rPr lang="en-US" sz="2000" dirty="0"/>
              <a:t>Player 2 bids 98 cents</a:t>
            </a:r>
          </a:p>
          <a:p>
            <a:pPr lvl="1"/>
            <a:r>
              <a:rPr lang="en-US" sz="2000" dirty="0"/>
              <a:t>Player 1 bids 99 cents</a:t>
            </a:r>
          </a:p>
          <a:p>
            <a:pPr lvl="2"/>
            <a:r>
              <a:rPr lang="en-US" sz="1600" dirty="0"/>
              <a:t>If Player 2 passes, he loses 98 cents, if he bids $1, he might still come out even</a:t>
            </a:r>
          </a:p>
          <a:p>
            <a:pPr lvl="1"/>
            <a:r>
              <a:rPr lang="en-US" sz="2000" dirty="0"/>
              <a:t>So Player 2 bids $1</a:t>
            </a:r>
          </a:p>
          <a:p>
            <a:pPr lvl="2"/>
            <a:r>
              <a:rPr lang="en-US" sz="1600" dirty="0"/>
              <a:t>Now, if Player 1 passes, he loses 99 cents, if he bids $1.01, he only loses 1 cent</a:t>
            </a:r>
          </a:p>
          <a:p>
            <a:pPr lvl="1"/>
            <a:r>
              <a:rPr lang="en-US" sz="2000" dirty="0"/>
              <a:t>…</a:t>
            </a:r>
          </a:p>
          <a:p>
            <a:r>
              <a:rPr lang="en-US" sz="2400" dirty="0"/>
              <a:t>What went wrong?</a:t>
            </a:r>
          </a:p>
          <a:p>
            <a:pPr lvl="1"/>
            <a:r>
              <a:rPr lang="en-US" sz="2000" dirty="0"/>
              <a:t>When figuring out the expected utility of a bid, a rational player should take into account the future course of the game</a:t>
            </a:r>
          </a:p>
          <a:p>
            <a:r>
              <a:rPr lang="en-US" sz="2400" dirty="0"/>
              <a:t>What if Player 1 starts by bidding 99 cents?</a:t>
            </a:r>
            <a:endParaRPr lang="en-US" sz="2000" dirty="0"/>
          </a:p>
        </p:txBody>
      </p:sp>
    </p:spTree>
    <p:extLst>
      <p:ext uri="{BB962C8B-B14F-4D97-AF65-F5344CB8AC3E}">
        <p14:creationId xmlns:p14="http://schemas.microsoft.com/office/powerpoint/2010/main" val="3565635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1020762"/>
          </a:xfrm>
        </p:spPr>
        <p:txBody>
          <a:bodyPr>
            <a:normAutofit fontScale="90000"/>
          </a:bodyPr>
          <a:lstStyle/>
          <a:p>
            <a:r>
              <a:rPr lang="en-US" dirty="0" smtClean="0"/>
              <a:t>Regulatory mechanism design: Tragedy of the commons</a:t>
            </a:r>
            <a:endParaRPr lang="en-US" dirty="0"/>
          </a:p>
        </p:txBody>
      </p:sp>
      <p:sp>
        <p:nvSpPr>
          <p:cNvPr id="3" name="Content Placeholder 2"/>
          <p:cNvSpPr>
            <a:spLocks noGrp="1"/>
          </p:cNvSpPr>
          <p:nvPr>
            <p:ph idx="1"/>
          </p:nvPr>
        </p:nvSpPr>
        <p:spPr>
          <a:xfrm>
            <a:off x="1981200" y="1570038"/>
            <a:ext cx="8229600" cy="4983163"/>
          </a:xfrm>
        </p:spPr>
        <p:txBody>
          <a:bodyPr/>
          <a:lstStyle/>
          <a:p>
            <a:r>
              <a:rPr lang="en-US" sz="2400" dirty="0"/>
              <a:t>States want to set their policies for controlling emissions</a:t>
            </a:r>
          </a:p>
          <a:p>
            <a:pPr lvl="1"/>
            <a:r>
              <a:rPr lang="en-US" sz="2000" dirty="0"/>
              <a:t>Each state can reduce their emissions at a cost of </a:t>
            </a:r>
            <a:r>
              <a:rPr lang="en-US" sz="2000" dirty="0">
                <a:solidFill>
                  <a:srgbClr val="CC0099"/>
                </a:solidFill>
              </a:rPr>
              <a:t>-10 </a:t>
            </a:r>
            <a:r>
              <a:rPr lang="en-US" sz="2000" dirty="0"/>
              <a:t/>
            </a:r>
            <a:br>
              <a:rPr lang="en-US" sz="2000" dirty="0"/>
            </a:br>
            <a:r>
              <a:rPr lang="en-US" sz="2000" dirty="0"/>
              <a:t>or continue to pollute at a cost of </a:t>
            </a:r>
            <a:r>
              <a:rPr lang="en-US" sz="2000" dirty="0">
                <a:solidFill>
                  <a:srgbClr val="CC0099"/>
                </a:solidFill>
              </a:rPr>
              <a:t>-5</a:t>
            </a:r>
          </a:p>
          <a:p>
            <a:pPr lvl="1"/>
            <a:r>
              <a:rPr lang="en-US" sz="2000" dirty="0"/>
              <a:t>If a state decides to pollute, </a:t>
            </a:r>
            <a:r>
              <a:rPr lang="en-US" sz="2000" dirty="0">
                <a:solidFill>
                  <a:srgbClr val="CC0099"/>
                </a:solidFill>
              </a:rPr>
              <a:t>-1</a:t>
            </a:r>
            <a:r>
              <a:rPr lang="en-US" sz="2000" dirty="0"/>
              <a:t> is added to the utility of every other state</a:t>
            </a:r>
          </a:p>
          <a:p>
            <a:r>
              <a:rPr lang="en-US" sz="2400" dirty="0"/>
              <a:t>What is the dominant strategy for each state?</a:t>
            </a:r>
          </a:p>
          <a:p>
            <a:pPr lvl="1"/>
            <a:r>
              <a:rPr lang="en-US" sz="2000" dirty="0"/>
              <a:t>Continue to pollute</a:t>
            </a:r>
          </a:p>
          <a:p>
            <a:pPr lvl="1"/>
            <a:r>
              <a:rPr lang="en-US" sz="2000" dirty="0"/>
              <a:t>Each state incurs cost of </a:t>
            </a:r>
            <a:r>
              <a:rPr lang="en-US" sz="2000" dirty="0">
                <a:solidFill>
                  <a:srgbClr val="CC0099"/>
                </a:solidFill>
              </a:rPr>
              <a:t>-5-49 = -54</a:t>
            </a:r>
          </a:p>
          <a:p>
            <a:pPr lvl="1"/>
            <a:r>
              <a:rPr lang="en-US" sz="2000" dirty="0"/>
              <a:t>If they all decided to deal with emissions, they would incur a cost of only </a:t>
            </a:r>
            <a:r>
              <a:rPr lang="en-US" sz="2000" dirty="0">
                <a:solidFill>
                  <a:srgbClr val="CC0099"/>
                </a:solidFill>
              </a:rPr>
              <a:t>-10 </a:t>
            </a:r>
            <a:r>
              <a:rPr lang="en-US" sz="2000" dirty="0"/>
              <a:t>each</a:t>
            </a:r>
          </a:p>
          <a:p>
            <a:r>
              <a:rPr lang="en-US" sz="2400" dirty="0"/>
              <a:t>Mechanism for fixing the problem:</a:t>
            </a:r>
          </a:p>
          <a:p>
            <a:pPr lvl="1"/>
            <a:r>
              <a:rPr lang="en-US" sz="2000" dirty="0"/>
              <a:t>Tax each state by the total amount by which they reduce the global utility (</a:t>
            </a:r>
            <a:r>
              <a:rPr lang="en-US" sz="2000" b="1" dirty="0"/>
              <a:t>externality cost</a:t>
            </a:r>
            <a:r>
              <a:rPr lang="en-US" sz="2000" dirty="0"/>
              <a:t>) </a:t>
            </a:r>
          </a:p>
          <a:p>
            <a:pPr lvl="1"/>
            <a:r>
              <a:rPr lang="en-US" sz="2000" dirty="0"/>
              <a:t>This way, continuing to pollute would now cost </a:t>
            </a:r>
            <a:r>
              <a:rPr lang="en-US" sz="2000" dirty="0">
                <a:solidFill>
                  <a:srgbClr val="CC0099"/>
                </a:solidFill>
              </a:rPr>
              <a:t>-54</a:t>
            </a:r>
          </a:p>
        </p:txBody>
      </p:sp>
    </p:spTree>
    <p:extLst>
      <p:ext uri="{BB962C8B-B14F-4D97-AF65-F5344CB8AC3E}">
        <p14:creationId xmlns:p14="http://schemas.microsoft.com/office/powerpoint/2010/main" val="207363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Game theory</a:t>
            </a:r>
            <a:endParaRPr lang="en-US" dirty="0"/>
          </a:p>
        </p:txBody>
      </p:sp>
      <p:sp>
        <p:nvSpPr>
          <p:cNvPr id="3" name="Content Placeholder 2"/>
          <p:cNvSpPr>
            <a:spLocks noGrp="1"/>
          </p:cNvSpPr>
          <p:nvPr>
            <p:ph idx="1"/>
          </p:nvPr>
        </p:nvSpPr>
        <p:spPr/>
        <p:txBody>
          <a:bodyPr/>
          <a:lstStyle/>
          <a:p>
            <a:r>
              <a:rPr lang="en-US" sz="2400" dirty="0"/>
              <a:t>Normal form representation of a game</a:t>
            </a:r>
          </a:p>
          <a:p>
            <a:r>
              <a:rPr lang="en-US" sz="2400" dirty="0"/>
              <a:t>Dominant strategies</a:t>
            </a:r>
          </a:p>
          <a:p>
            <a:r>
              <a:rPr lang="en-US" sz="2400" dirty="0"/>
              <a:t>Nash </a:t>
            </a:r>
            <a:r>
              <a:rPr lang="en-US" sz="2400" dirty="0" err="1"/>
              <a:t>equilibria</a:t>
            </a:r>
            <a:endParaRPr lang="en-US" sz="2400" dirty="0"/>
          </a:p>
          <a:p>
            <a:r>
              <a:rPr lang="en-US" sz="2400" dirty="0"/>
              <a:t>Pareto optimal outcomes</a:t>
            </a:r>
          </a:p>
          <a:p>
            <a:r>
              <a:rPr lang="en-US" sz="2400" dirty="0"/>
              <a:t>Pure strategies and mixed strategies</a:t>
            </a:r>
          </a:p>
          <a:p>
            <a:r>
              <a:rPr lang="en-US" sz="2400" dirty="0"/>
              <a:t>Examples of games</a:t>
            </a:r>
          </a:p>
          <a:p>
            <a:r>
              <a:rPr lang="en-US" sz="2400" dirty="0"/>
              <a:t>Mechanism design</a:t>
            </a:r>
          </a:p>
          <a:p>
            <a:pPr lvl="1"/>
            <a:r>
              <a:rPr lang="en-US" dirty="0"/>
              <a:t>Auctions: ascending bid, sealed bid, sealed bid second-price, “dollar auction”</a:t>
            </a:r>
          </a:p>
        </p:txBody>
      </p:sp>
    </p:spTree>
    <p:extLst>
      <p:ext uri="{BB962C8B-B14F-4D97-AF65-F5344CB8AC3E}">
        <p14:creationId xmlns:p14="http://schemas.microsoft.com/office/powerpoint/2010/main" val="263055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1064" y="6488668"/>
            <a:ext cx="2429872" cy="369332"/>
          </a:xfrm>
          <a:prstGeom prst="rect">
            <a:avLst/>
          </a:prstGeom>
        </p:spPr>
        <p:txBody>
          <a:bodyPr wrap="none">
            <a:spAutoFit/>
          </a:bodyPr>
          <a:lstStyle/>
          <a:p>
            <a:r>
              <a:rPr lang="en-US" dirty="0">
                <a:hlinkClick r:id="rId2"/>
              </a:rPr>
              <a:t>http://</a:t>
            </a:r>
            <a:r>
              <a:rPr lang="en-US" dirty="0" err="1">
                <a:hlinkClick r:id="rId2"/>
              </a:rPr>
              <a:t>www.spliddit.org</a:t>
            </a:r>
            <a:endParaRPr lang="en-US" dirty="0"/>
          </a:p>
        </p:txBody>
      </p:sp>
      <p:pic>
        <p:nvPicPr>
          <p:cNvPr id="7" name="Picture 6" descr="Screen Shot 2015-02-23 at 5.34.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
            <a:ext cx="6642100" cy="6482555"/>
          </a:xfrm>
          <a:prstGeom prst="rect">
            <a:avLst/>
          </a:prstGeom>
        </p:spPr>
      </p:pic>
    </p:spTree>
    <p:extLst>
      <p:ext uri="{BB962C8B-B14F-4D97-AF65-F5344CB8AC3E}">
        <p14:creationId xmlns:p14="http://schemas.microsoft.com/office/powerpoint/2010/main" val="181953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4 at 1.2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4381102" cy="4876800"/>
          </a:xfrm>
          <a:prstGeom prst="rect">
            <a:avLst/>
          </a:prstGeom>
        </p:spPr>
      </p:pic>
      <p:pic>
        <p:nvPicPr>
          <p:cNvPr id="6" name="Picture 5" descr="Screen Shot 2015-09-24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934" y="838200"/>
            <a:ext cx="4400667" cy="5105400"/>
          </a:xfrm>
          <a:prstGeom prst="rect">
            <a:avLst/>
          </a:prstGeom>
        </p:spPr>
      </p:pic>
      <p:pic>
        <p:nvPicPr>
          <p:cNvPr id="7" name="Picture 6" descr="Screen Shot 2015-09-24 at 1.2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52400"/>
            <a:ext cx="2070100" cy="609600"/>
          </a:xfrm>
          <a:prstGeom prst="rect">
            <a:avLst/>
          </a:prstGeom>
        </p:spPr>
      </p:pic>
      <p:sp>
        <p:nvSpPr>
          <p:cNvPr id="8" name="Rectangle 7"/>
          <p:cNvSpPr/>
          <p:nvPr/>
        </p:nvSpPr>
        <p:spPr>
          <a:xfrm>
            <a:off x="1524000" y="6248400"/>
            <a:ext cx="9144000" cy="369332"/>
          </a:xfrm>
          <a:prstGeom prst="rect">
            <a:avLst/>
          </a:prstGeom>
        </p:spPr>
        <p:txBody>
          <a:bodyPr wrap="square">
            <a:spAutoFit/>
          </a:bodyPr>
          <a:lstStyle/>
          <a:p>
            <a:pPr algn="ctr"/>
            <a:r>
              <a:rPr lang="en-US" dirty="0">
                <a:hlinkClick r:id="rId5"/>
              </a:rPr>
              <a:t>http://</a:t>
            </a:r>
            <a:r>
              <a:rPr lang="en-US" dirty="0" err="1">
                <a:hlinkClick r:id="rId5"/>
              </a:rPr>
              <a:t>www.wired.com</a:t>
            </a:r>
            <a:r>
              <a:rPr lang="en-US" dirty="0">
                <a:hlinkClick r:id="rId5"/>
              </a:rPr>
              <a:t>/2015/09/</a:t>
            </a:r>
            <a:r>
              <a:rPr lang="en-US" dirty="0" err="1">
                <a:hlinkClick r:id="rId5"/>
              </a:rPr>
              <a:t>facebook</a:t>
            </a:r>
            <a:r>
              <a:rPr lang="en-US" dirty="0">
                <a:hlinkClick r:id="rId5"/>
              </a:rPr>
              <a:t>-</a:t>
            </a:r>
            <a:r>
              <a:rPr lang="en-US" dirty="0" err="1">
                <a:hlinkClick r:id="rId5"/>
              </a:rPr>
              <a:t>doesnt</a:t>
            </a:r>
            <a:r>
              <a:rPr lang="en-US" dirty="0">
                <a:hlinkClick r:id="rId5"/>
              </a:rPr>
              <a:t>-make-much-money-</a:t>
            </a:r>
            <a:r>
              <a:rPr lang="en-US" dirty="0" err="1">
                <a:hlinkClick r:id="rId5"/>
              </a:rPr>
              <a:t>couldon</a:t>
            </a:r>
            <a:r>
              <a:rPr lang="en-US" dirty="0">
                <a:hlinkClick r:id="rId5"/>
              </a:rPr>
              <a:t>-purpose/</a:t>
            </a:r>
            <a:endParaRPr lang="en-US" dirty="0"/>
          </a:p>
        </p:txBody>
      </p:sp>
    </p:spTree>
    <p:extLst>
      <p:ext uri="{BB962C8B-B14F-4D97-AF65-F5344CB8AC3E}">
        <p14:creationId xmlns:p14="http://schemas.microsoft.com/office/powerpoint/2010/main" val="23411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Outline of today’s lecture</a:t>
            </a:r>
            <a:endParaRPr kumimoji="1" lang="ja-JP" altLang="en-US" dirty="0"/>
          </a:p>
        </p:txBody>
      </p:sp>
      <p:sp>
        <p:nvSpPr>
          <p:cNvPr id="3" name="Content Placeholder 2"/>
          <p:cNvSpPr>
            <a:spLocks noGrp="1"/>
          </p:cNvSpPr>
          <p:nvPr>
            <p:ph idx="1"/>
          </p:nvPr>
        </p:nvSpPr>
        <p:spPr/>
        <p:txBody>
          <a:bodyPr/>
          <a:lstStyle/>
          <a:p>
            <a:r>
              <a:rPr kumimoji="1" lang="en-US" altLang="ja-JP" dirty="0" smtClean="0"/>
              <a:t>Nash equilibrium, Dominant strategy, and Pareto optimality</a:t>
            </a:r>
          </a:p>
          <a:p>
            <a:r>
              <a:rPr lang="en-US" altLang="ja-JP" dirty="0" smtClean="0"/>
              <a:t>Stag Hunt: Coordination Games</a:t>
            </a:r>
          </a:p>
          <a:p>
            <a:r>
              <a:rPr lang="en-US" altLang="ja-JP" dirty="0" smtClean="0"/>
              <a:t>Chicken: Anti-Coordination Games, Mixed Strategies</a:t>
            </a:r>
          </a:p>
          <a:p>
            <a:r>
              <a:rPr lang="en-US" altLang="ja-JP" dirty="0" smtClean="0"/>
              <a:t>The Ultimatum Game: Continuous and Repeated Games</a:t>
            </a:r>
          </a:p>
          <a:p>
            <a:r>
              <a:rPr lang="en-US" altLang="ja-JP" dirty="0" smtClean="0"/>
              <a:t>Mechanism Design: Inverse Game Theory</a:t>
            </a:r>
            <a:endParaRPr kumimoji="1" lang="ja-JP" altLang="en-US" dirty="0"/>
          </a:p>
        </p:txBody>
      </p:sp>
    </p:spTree>
    <p:extLst>
      <p:ext uri="{BB962C8B-B14F-4D97-AF65-F5344CB8AC3E}">
        <p14:creationId xmlns:p14="http://schemas.microsoft.com/office/powerpoint/2010/main" val="132714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smtClean="0"/>
              <a:t>Nash Equilibria, Dominant Strategies, and Pareto Optimal Solutions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47318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563562"/>
          </a:xfrm>
        </p:spPr>
        <p:txBody>
          <a:bodyPr>
            <a:normAutofit fontScale="90000"/>
          </a:bodyPr>
          <a:lstStyle/>
          <a:p>
            <a:r>
              <a:rPr lang="en-US" sz="3600" dirty="0"/>
              <a:t>Simultaneous single-move games</a:t>
            </a:r>
          </a:p>
        </p:txBody>
      </p:sp>
      <p:sp>
        <p:nvSpPr>
          <p:cNvPr id="3" name="Content Placeholder 2"/>
          <p:cNvSpPr>
            <a:spLocks noGrp="1"/>
          </p:cNvSpPr>
          <p:nvPr>
            <p:ph idx="1"/>
          </p:nvPr>
        </p:nvSpPr>
        <p:spPr>
          <a:xfrm>
            <a:off x="1752600" y="990601"/>
            <a:ext cx="8686800" cy="5135563"/>
          </a:xfrm>
        </p:spPr>
        <p:txBody>
          <a:bodyPr/>
          <a:lstStyle/>
          <a:p>
            <a:r>
              <a:rPr lang="en-US" sz="2400" dirty="0"/>
              <a:t>Players must choose their actions at the same time, without knowing what the others will do </a:t>
            </a:r>
          </a:p>
          <a:p>
            <a:pPr lvl="1"/>
            <a:r>
              <a:rPr lang="en-US" dirty="0"/>
              <a:t>Form of partial </a:t>
            </a:r>
            <a:r>
              <a:rPr lang="en-US" dirty="0" err="1"/>
              <a:t>observability</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1866900" y="2819400"/>
            <a:ext cx="3314700" cy="2651760"/>
          </a:xfrm>
          <a:prstGeom prst="rect">
            <a:avLst/>
          </a:prstGeom>
          <a:noFill/>
          <a:ln w="9525">
            <a:noFill/>
            <a:miter lim="800000"/>
            <a:headEnd/>
            <a:tailEnd/>
          </a:ln>
        </p:spPr>
      </p:pic>
      <p:graphicFrame>
        <p:nvGraphicFramePr>
          <p:cNvPr id="5" name="Content Placeholder 4"/>
          <p:cNvGraphicFramePr>
            <a:graphicFrameLocks/>
          </p:cNvGraphicFramePr>
          <p:nvPr/>
        </p:nvGraphicFramePr>
        <p:xfrm>
          <a:off x="6914348" y="3741004"/>
          <a:ext cx="3008562" cy="1745397"/>
        </p:xfrm>
        <a:graphic>
          <a:graphicData uri="http://schemas.openxmlformats.org/drawingml/2006/table">
            <a:tbl>
              <a:tblPr>
                <a:tableStyleId>{F5AB1C69-6EDB-4FF4-983F-18BD219EF322}</a:tableStyleId>
              </a:tblPr>
              <a:tblGrid>
                <a:gridCol w="1002854"/>
                <a:gridCol w="1002854"/>
                <a:gridCol w="1002854"/>
              </a:tblGrid>
              <a:tr h="581799">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197498" y="4431268"/>
            <a:ext cx="947375" cy="369332"/>
          </a:xfrm>
          <a:prstGeom prst="rect">
            <a:avLst/>
          </a:prstGeom>
          <a:noFill/>
        </p:spPr>
        <p:txBody>
          <a:bodyPr wrap="none" rtlCol="0">
            <a:spAutoFit/>
          </a:bodyPr>
          <a:lstStyle/>
          <a:p>
            <a:r>
              <a:rPr lang="en-US" b="1" dirty="0">
                <a:solidFill>
                  <a:srgbClr val="FF0000"/>
                </a:solidFill>
              </a:rPr>
              <a:t>Player 2</a:t>
            </a:r>
          </a:p>
        </p:txBody>
      </p:sp>
      <p:sp>
        <p:nvSpPr>
          <p:cNvPr id="7" name="TextBox 6"/>
          <p:cNvSpPr txBox="1"/>
          <p:nvPr/>
        </p:nvSpPr>
        <p:spPr>
          <a:xfrm>
            <a:off x="7901260" y="2819400"/>
            <a:ext cx="947375" cy="369332"/>
          </a:xfrm>
          <a:prstGeom prst="rect">
            <a:avLst/>
          </a:prstGeom>
          <a:noFill/>
        </p:spPr>
        <p:txBody>
          <a:bodyPr wrap="none" rtlCol="0">
            <a:spAutoFit/>
          </a:bodyPr>
          <a:lstStyle/>
          <a:p>
            <a:r>
              <a:rPr lang="en-US" b="1" dirty="0">
                <a:solidFill>
                  <a:srgbClr val="0000FF"/>
                </a:solidFill>
              </a:rPr>
              <a:t>Player 1</a:t>
            </a:r>
          </a:p>
        </p:txBody>
      </p:sp>
      <p:sp>
        <p:nvSpPr>
          <p:cNvPr id="8" name="TextBox 7"/>
          <p:cNvSpPr txBox="1"/>
          <p:nvPr/>
        </p:nvSpPr>
        <p:spPr>
          <a:xfrm>
            <a:off x="6748598" y="5486400"/>
            <a:ext cx="3283719" cy="707886"/>
          </a:xfrm>
          <a:prstGeom prst="rect">
            <a:avLst/>
          </a:prstGeom>
          <a:noFill/>
        </p:spPr>
        <p:txBody>
          <a:bodyPr wrap="none" rtlCol="0">
            <a:spAutoFit/>
          </a:bodyPr>
          <a:lstStyle/>
          <a:p>
            <a:pPr algn="ctr"/>
            <a:r>
              <a:rPr lang="en-US" sz="2000" b="1" dirty="0"/>
              <a:t>Payoff matrix</a:t>
            </a:r>
          </a:p>
          <a:p>
            <a:pPr algn="ctr"/>
            <a:r>
              <a:rPr lang="en-US" sz="2000" dirty="0"/>
              <a:t>(Player 1’s utility is listed first)</a:t>
            </a:r>
          </a:p>
        </p:txBody>
      </p:sp>
      <p:pic>
        <p:nvPicPr>
          <p:cNvPr id="9" name="Picture 2"/>
          <p:cNvPicPr>
            <a:picLocks noChangeAspect="1" noChangeArrowheads="1"/>
          </p:cNvPicPr>
          <p:nvPr/>
        </p:nvPicPr>
        <p:blipFill>
          <a:blip r:embed="rId4" cstate="print"/>
          <a:srcRect/>
          <a:stretch>
            <a:fillRect/>
          </a:stretch>
        </p:blipFill>
        <p:spPr bwMode="auto">
          <a:xfrm>
            <a:off x="7185964" y="3316212"/>
            <a:ext cx="490385" cy="34138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271564" y="3881736"/>
            <a:ext cx="490385" cy="341389"/>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8209749" y="3276600"/>
            <a:ext cx="402153" cy="419638"/>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9200349" y="3200401"/>
            <a:ext cx="448591" cy="448591"/>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6304749" y="4380962"/>
            <a:ext cx="402153" cy="419638"/>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6313358" y="4953001"/>
            <a:ext cx="448591" cy="448591"/>
          </a:xfrm>
          <a:prstGeom prst="rect">
            <a:avLst/>
          </a:prstGeom>
          <a:noFill/>
          <a:ln w="9525">
            <a:noFill/>
            <a:miter lim="800000"/>
            <a:headEnd/>
            <a:tailEnd/>
          </a:ln>
        </p:spPr>
      </p:pic>
      <p:sp>
        <p:nvSpPr>
          <p:cNvPr id="15" name="TextBox 14"/>
          <p:cNvSpPr txBox="1"/>
          <p:nvPr/>
        </p:nvSpPr>
        <p:spPr>
          <a:xfrm>
            <a:off x="7020630" y="6331803"/>
            <a:ext cx="2739661" cy="400110"/>
          </a:xfrm>
          <a:prstGeom prst="rect">
            <a:avLst/>
          </a:prstGeom>
          <a:noFill/>
        </p:spPr>
        <p:txBody>
          <a:bodyPr wrap="none" rtlCol="0">
            <a:spAutoFit/>
          </a:bodyPr>
          <a:lstStyle/>
          <a:p>
            <a:pPr algn="ctr"/>
            <a:r>
              <a:rPr lang="en-US" sz="2000" dirty="0"/>
              <a:t>Is this a zero-sum game?</a:t>
            </a:r>
          </a:p>
        </p:txBody>
      </p:sp>
      <p:sp>
        <p:nvSpPr>
          <p:cNvPr id="16" name="TextBox 15"/>
          <p:cNvSpPr txBox="1"/>
          <p:nvPr/>
        </p:nvSpPr>
        <p:spPr>
          <a:xfrm>
            <a:off x="6838824" y="2362200"/>
            <a:ext cx="3221843" cy="400110"/>
          </a:xfrm>
          <a:prstGeom prst="rect">
            <a:avLst/>
          </a:prstGeom>
          <a:noFill/>
        </p:spPr>
        <p:txBody>
          <a:bodyPr wrap="none" rtlCol="0">
            <a:spAutoFit/>
          </a:bodyPr>
          <a:lstStyle/>
          <a:p>
            <a:pPr algn="ctr"/>
            <a:r>
              <a:rPr lang="en-US" sz="2000" b="1" i="1" dirty="0"/>
              <a:t>Normal form</a:t>
            </a:r>
            <a:r>
              <a:rPr lang="en-US" sz="2000" b="1" dirty="0"/>
              <a:t> </a:t>
            </a:r>
            <a:r>
              <a:rPr lang="en-US" sz="2000" dirty="0"/>
              <a:t>representation: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1752600" y="1219200"/>
            <a:ext cx="4876800"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a:t>
            </a:r>
            <a:br>
              <a:rPr lang="en-US" sz="2400" dirty="0"/>
            </a:br>
            <a:r>
              <a:rPr lang="en-US" sz="2400" dirty="0"/>
              <a:t>5-year sentence</a:t>
            </a:r>
          </a:p>
          <a:p>
            <a:r>
              <a:rPr lang="en-US" sz="2400" dirty="0"/>
              <a:t>If both refuse to testify, they each get a 1-year sentence</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8305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8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448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2132</Words>
  <Application>Microsoft Office PowerPoint</Application>
  <PresentationFormat>Widescreen</PresentationFormat>
  <Paragraphs>409</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Calibri Light</vt:lpstr>
      <vt:lpstr>Cambria Math</vt:lpstr>
      <vt:lpstr>Symbol</vt:lpstr>
      <vt:lpstr>Office Theme</vt:lpstr>
      <vt:lpstr>CS 440/ECE448 Lecture 10: Game Theory</vt:lpstr>
      <vt:lpstr>Game theory</vt:lpstr>
      <vt:lpstr>PowerPoint Presentation</vt:lpstr>
      <vt:lpstr>PowerPoint Presentation</vt:lpstr>
      <vt:lpstr>PowerPoint Presentation</vt:lpstr>
      <vt:lpstr>Outline of today’s lecture</vt:lpstr>
      <vt:lpstr>Nash Equilibria, Dominant Strategies, and Pareto Optimal Solutions</vt:lpstr>
      <vt:lpstr>Simultaneous single-move games</vt:lpstr>
      <vt:lpstr>Prisoner’s dilemma</vt:lpstr>
      <vt:lpstr>Prisoner’s dilemma</vt:lpstr>
      <vt:lpstr>Prisoner’s dilemma</vt:lpstr>
      <vt:lpstr>Recall: Multi-player, non-zero-sum game</vt:lpstr>
      <vt:lpstr>Prisoner’s dilemma in real life</vt:lpstr>
      <vt:lpstr>Is there any way to get a better answer?</vt:lpstr>
      <vt:lpstr>The Stag Hunt: Coordination Games</vt:lpstr>
      <vt:lpstr>Stag hunt</vt:lpstr>
      <vt:lpstr>Stag hunt</vt:lpstr>
      <vt:lpstr>Prisoner’s dilemma  vs. stag hunt</vt:lpstr>
      <vt:lpstr>Chicken: Anti-Coordination Games, Mixed Strategies</vt:lpstr>
      <vt:lpstr>Game of Chicken</vt:lpstr>
      <vt:lpstr>Prisoner’s dilemma  vs. Chicken</vt:lpstr>
      <vt:lpstr>Game of Chicken</vt:lpstr>
      <vt:lpstr>Mixed strategy equilibria</vt:lpstr>
      <vt:lpstr>Finding mixed strategy equilibria</vt:lpstr>
      <vt:lpstr>Existence of Nash equilibria</vt:lpstr>
      <vt:lpstr>Computing Nash equilibria</vt:lpstr>
      <vt:lpstr>Nash equilibria and rational decisions</vt:lpstr>
      <vt:lpstr>The Ultimatum Game: Continuous and Repeated Games</vt:lpstr>
      <vt:lpstr>Continuous actions: Ultimatum game</vt:lpstr>
      <vt:lpstr>Sequential/repeated games and threats: Chain store paradox</vt:lpstr>
      <vt:lpstr>Mechanism Design: Inverse Game Theory</vt:lpstr>
      <vt:lpstr>Mechanism design  (inverse game theory)</vt:lpstr>
      <vt:lpstr>Auctions</vt:lpstr>
      <vt:lpstr>Ascending-bid auction</vt:lpstr>
      <vt:lpstr>Sealed-bid auction</vt:lpstr>
      <vt:lpstr>Dollar auction</vt:lpstr>
      <vt:lpstr>Dollar auction</vt:lpstr>
      <vt:lpstr>Regulatory mechanism design: Tragedy of the commons</vt:lpstr>
      <vt:lpstr>Review: Game theory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Mark Hasegawa-Johnson</cp:lastModifiedBy>
  <cp:revision>19</cp:revision>
  <cp:lastPrinted>2017-10-12T16:58:58Z</cp:lastPrinted>
  <dcterms:created xsi:type="dcterms:W3CDTF">2017-10-02T23:17:27Z</dcterms:created>
  <dcterms:modified xsi:type="dcterms:W3CDTF">2018-02-15T00:07:53Z</dcterms:modified>
</cp:coreProperties>
</file>