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4" r:id="rId4"/>
    <p:sldId id="258" r:id="rId5"/>
    <p:sldId id="293" r:id="rId6"/>
    <p:sldId id="259" r:id="rId7"/>
    <p:sldId id="260" r:id="rId8"/>
    <p:sldId id="261" r:id="rId9"/>
    <p:sldId id="262" r:id="rId10"/>
    <p:sldId id="264" r:id="rId11"/>
    <p:sldId id="294" r:id="rId12"/>
    <p:sldId id="285" r:id="rId13"/>
    <p:sldId id="265" r:id="rId14"/>
    <p:sldId id="266" r:id="rId15"/>
    <p:sldId id="267" r:id="rId16"/>
    <p:sldId id="268" r:id="rId17"/>
    <p:sldId id="295" r:id="rId18"/>
    <p:sldId id="269" r:id="rId19"/>
    <p:sldId id="270" r:id="rId20"/>
    <p:sldId id="271" r:id="rId21"/>
    <p:sldId id="272" r:id="rId22"/>
    <p:sldId id="273" r:id="rId23"/>
    <p:sldId id="274" r:id="rId24"/>
    <p:sldId id="289" r:id="rId25"/>
    <p:sldId id="275" r:id="rId26"/>
    <p:sldId id="288" r:id="rId27"/>
    <p:sldId id="290" r:id="rId28"/>
    <p:sldId id="276" r:id="rId29"/>
    <p:sldId id="277" r:id="rId30"/>
    <p:sldId id="278" r:id="rId31"/>
    <p:sldId id="296" r:id="rId32"/>
    <p:sldId id="291" r:id="rId33"/>
    <p:sldId id="292" r:id="rId34"/>
    <p:sldId id="279" r:id="rId35"/>
    <p:sldId id="280" r:id="rId36"/>
    <p:sldId id="281" r:id="rId37"/>
    <p:sldId id="282" r:id="rId38"/>
    <p:sldId id="297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FEB9-C601-4E41-A9D4-0A5AE425DC27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28EE-D773-4981-A444-FA53BC212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7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2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8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3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</a:t>
            </a:r>
            <a:r>
              <a:rPr lang="en-US" baseline="0" dirty="0" smtClean="0"/>
              <a:t> we have done better with the right branch?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2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2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0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5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4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3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4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26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3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1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7262-AFC8-4379-8A7F-5D811BB839CF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cartoon+character+minnie&amp;id=7B8D2A79A0325AB6D14097C87939B5864C09247F&amp;FORM=IARRTH" TargetMode="External"/><Relationship Id="rId2" Type="http://schemas.openxmlformats.org/officeDocument/2006/relationships/hyperlink" Target="https://www.bing.com/images/search?q=cartoon+character+max&amp;qpvt=cartoon+character+ma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computerhistory.org/projects/chess/related_materials/text/2-0%20and%202-1.Programming_a_computer_for_playing_chess.shannon/2-0%20and%202-1.Programming_a_computer_for_playing_chess.shannon.06230300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dra_(chess)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83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841"/>
            <a:ext cx="9144000" cy="1847081"/>
          </a:xfrm>
        </p:spPr>
        <p:txBody>
          <a:bodyPr/>
          <a:lstStyle/>
          <a:p>
            <a:r>
              <a:rPr lang="en-US" altLang="ja-JP" dirty="0" smtClean="0"/>
              <a:t>CS440/ECE448 Lecture </a:t>
            </a:r>
            <a:r>
              <a:rPr lang="en-US" altLang="ja-JP" dirty="0" smtClean="0"/>
              <a:t>8: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Two-Player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48654"/>
            <a:ext cx="4829666" cy="828560"/>
          </a:xfrm>
        </p:spPr>
        <p:txBody>
          <a:bodyPr>
            <a:normAutofit fontScale="92500"/>
          </a:bodyPr>
          <a:lstStyle/>
          <a:p>
            <a:pPr algn="l"/>
            <a:r>
              <a:rPr kumimoji="1" lang="en-US" altLang="ja-JP" sz="2000" dirty="0" smtClean="0"/>
              <a:t>Slides by Svetlana Lazebnik 9/2016</a:t>
            </a:r>
          </a:p>
          <a:p>
            <a:pPr algn="l"/>
            <a:r>
              <a:rPr lang="en-US" altLang="ja-JP" sz="2000" dirty="0" smtClean="0"/>
              <a:t>Modified by Mark Hasegawa-Johnson </a:t>
            </a:r>
            <a:r>
              <a:rPr lang="en-US" altLang="ja-JP" sz="2000" dirty="0"/>
              <a:t>2</a:t>
            </a:r>
            <a:r>
              <a:rPr lang="en-US" altLang="ja-JP" sz="2000" dirty="0" smtClean="0"/>
              <a:t>/2018</a:t>
            </a:r>
            <a:endParaRPr kumimoji="1" lang="ja-JP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19" y="1848654"/>
            <a:ext cx="6716206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A more abstract game tree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45074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Terminal utilities (for MAX)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504086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i="1" dirty="0"/>
              <a:t>two-ply</a:t>
            </a:r>
            <a:r>
              <a:rPr lang="en-US" sz="2400" dirty="0"/>
              <a:t>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Minimax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9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rules of every game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683" y="1825625"/>
            <a:ext cx="9507876" cy="4351338"/>
          </a:xfrm>
        </p:spPr>
        <p:txBody>
          <a:bodyPr/>
          <a:lstStyle/>
          <a:p>
            <a:r>
              <a:rPr lang="en-US" altLang="ja-JP" dirty="0" smtClean="0"/>
              <a:t>Every possible outcome has a value (or “utility”) for me.</a:t>
            </a:r>
          </a:p>
          <a:p>
            <a:r>
              <a:rPr lang="en-US" altLang="ja-JP" dirty="0" smtClean="0"/>
              <a:t>Zero-sum game: if the value to me is +V, then the value to my opponent is –V.</a:t>
            </a:r>
          </a:p>
          <a:p>
            <a:r>
              <a:rPr lang="en-US" altLang="ja-JP" dirty="0" smtClean="0"/>
              <a:t>Phrased another way:</a:t>
            </a:r>
          </a:p>
          <a:p>
            <a:pPr lvl="1"/>
            <a:r>
              <a:rPr lang="en-US" altLang="ja-JP" dirty="0" smtClean="0"/>
              <a:t>My rational action, on each move, is to choose a move that will maximize the value of the outcome</a:t>
            </a:r>
          </a:p>
          <a:p>
            <a:pPr lvl="1"/>
            <a:r>
              <a:rPr kumimoji="1" lang="en-US" altLang="ja-JP" dirty="0" smtClean="0"/>
              <a:t>My opponent’s rational action is to choose a move that will minimize the value of the outcome</a:t>
            </a:r>
          </a:p>
          <a:p>
            <a:r>
              <a:rPr lang="en-US" altLang="ja-JP" dirty="0" smtClean="0"/>
              <a:t>Call me “</a:t>
            </a:r>
            <a:r>
              <a:rPr lang="en-US" altLang="ja-JP" dirty="0" smtClean="0">
                <a:hlinkClick r:id="rId2"/>
              </a:rPr>
              <a:t>Max</a:t>
            </a:r>
            <a:r>
              <a:rPr lang="en-US" altLang="ja-JP" dirty="0" smtClean="0"/>
              <a:t>”</a:t>
            </a:r>
          </a:p>
          <a:p>
            <a:r>
              <a:rPr kumimoji="1" lang="en-US" altLang="ja-JP" dirty="0" smtClean="0"/>
              <a:t>Call my opponent “</a:t>
            </a:r>
            <a:r>
              <a:rPr kumimoji="1" lang="en-US" altLang="ja-JP" dirty="0" smtClean="0">
                <a:hlinkClick r:id="rId3"/>
              </a:rPr>
              <a:t>Min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6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Game tree search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876800"/>
            <a:ext cx="8763000" cy="13716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Minimax value of a node</a:t>
            </a:r>
            <a:r>
              <a:rPr lang="en-US" sz="2400" dirty="0"/>
              <a:t>: the utility (for MAX) of being in the corresponding state, assuming perfect play on both sides</a:t>
            </a:r>
          </a:p>
          <a:p>
            <a:r>
              <a:rPr lang="en-US" sz="2400" b="1" dirty="0"/>
              <a:t>Minimax strategy: </a:t>
            </a:r>
            <a:r>
              <a:rPr lang="en-US" sz="2400" dirty="0"/>
              <a:t>Choose the move that gives the best worst-case payoff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8686800" cy="1143000"/>
          </a:xfrm>
        </p:spPr>
        <p:txBody>
          <a:bodyPr/>
          <a:lstStyle/>
          <a:p>
            <a:r>
              <a:rPr lang="en-US" sz="3600" dirty="0"/>
              <a:t>Computing the </a:t>
            </a:r>
            <a:r>
              <a:rPr lang="en-US" sz="3600" dirty="0" err="1"/>
              <a:t>minimax</a:t>
            </a:r>
            <a:r>
              <a:rPr lang="en-US" sz="3600" dirty="0"/>
              <a:t> value of a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770438"/>
            <a:ext cx="8686800" cy="2011363"/>
          </a:xfrm>
        </p:spPr>
        <p:txBody>
          <a:bodyPr/>
          <a:lstStyle/>
          <a:p>
            <a:r>
              <a:rPr lang="en-US" sz="2400" b="1" dirty="0" err="1">
                <a:solidFill>
                  <a:srgbClr val="CC0099"/>
                </a:solidFill>
              </a:rPr>
              <a:t>Minimax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Utility(</a:t>
            </a:r>
            <a:r>
              <a:rPr lang="en-US" i="1" dirty="0"/>
              <a:t>node</a:t>
            </a:r>
            <a:r>
              <a:rPr lang="en-US" dirty="0"/>
              <a:t>) if </a:t>
            </a:r>
            <a:r>
              <a:rPr lang="en-US" i="1" dirty="0"/>
              <a:t>node</a:t>
            </a:r>
            <a:r>
              <a:rPr lang="en-US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max</a:t>
            </a:r>
            <a:r>
              <a:rPr lang="en-US" i="1" baseline="-25000" dirty="0"/>
              <a:t>action</a:t>
            </a:r>
            <a:r>
              <a:rPr lang="en-US" dirty="0"/>
              <a:t>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min</a:t>
            </a:r>
            <a:r>
              <a:rPr lang="en-US" i="1" baseline="-25000" dirty="0" err="1"/>
              <a:t>action</a:t>
            </a:r>
            <a:r>
              <a:rPr lang="en-US" dirty="0"/>
              <a:t> 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MIN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</a:t>
            </a:r>
            <a:r>
              <a:rPr lang="en-US" dirty="0" err="1" smtClean="0"/>
              <a:t>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951038"/>
            <a:ext cx="5334001" cy="4525963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minimax</a:t>
            </a:r>
            <a:r>
              <a:rPr lang="en-US" sz="2400" dirty="0"/>
              <a:t> strategy is optimal against an optimal opponent</a:t>
            </a:r>
          </a:p>
          <a:p>
            <a:r>
              <a:rPr lang="en-US" sz="2400" dirty="0"/>
              <a:t>What if your opponent is suboptimal?</a:t>
            </a:r>
          </a:p>
          <a:p>
            <a:pPr lvl="1"/>
            <a:r>
              <a:rPr lang="en-US" sz="2000" dirty="0"/>
              <a:t>Your utility </a:t>
            </a:r>
            <a:r>
              <a:rPr lang="en-US" sz="2000" dirty="0" smtClean="0"/>
              <a:t>will ALWAYS BE HIGHER </a:t>
            </a:r>
            <a:r>
              <a:rPr lang="en-US" sz="2000" dirty="0"/>
              <a:t>than if you were playing an optimal opponent!</a:t>
            </a:r>
          </a:p>
          <a:p>
            <a:pPr lvl="1"/>
            <a:r>
              <a:rPr lang="en-US" sz="2000" dirty="0"/>
              <a:t>A different strategy may work better for a sub-optimal opponent, but it will necessarily be worse against an optimal opponent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0" y="2057400"/>
            <a:ext cx="3691335" cy="3352800"/>
            <a:chOff x="5333999" y="2057400"/>
            <a:chExt cx="3691335" cy="3352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2057400"/>
              <a:ext cx="369133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43860" y="4953000"/>
              <a:ext cx="437940" cy="369332"/>
            </a:xfrm>
            <a:prstGeom prst="rect">
              <a:avLst/>
            </a:prstGeom>
            <a:solidFill>
              <a:srgbClr val="B285D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77263" y="6553201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D. Klein and P. </a:t>
            </a:r>
            <a:r>
              <a:rPr lang="en-US" sz="1200" dirty="0" err="1"/>
              <a:t>Abbeel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More general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800601"/>
            <a:ext cx="8686800" cy="16303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More than two players, non-zero-sum</a:t>
            </a:r>
          </a:p>
          <a:p>
            <a:r>
              <a:rPr lang="en-US" sz="2400" dirty="0"/>
              <a:t>Utilities are now </a:t>
            </a:r>
            <a:r>
              <a:rPr lang="en-US" sz="2400" dirty="0" err="1"/>
              <a:t>tuples</a:t>
            </a:r>
            <a:endParaRPr lang="en-US" sz="2400" dirty="0"/>
          </a:p>
          <a:p>
            <a:r>
              <a:rPr lang="en-US" sz="2400" dirty="0"/>
              <a:t>Each player maximizes their own utility at their node</a:t>
            </a:r>
          </a:p>
          <a:p>
            <a:r>
              <a:rPr lang="en-US" sz="2400" dirty="0"/>
              <a:t>Utilities get propagated (</a:t>
            </a:r>
            <a:r>
              <a:rPr lang="en-US" sz="2400" i="1" dirty="0"/>
              <a:t>backed up</a:t>
            </a:r>
            <a:r>
              <a:rPr lang="en-US" sz="2400" dirty="0"/>
              <a:t>) from children to parents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744" y="949326"/>
            <a:ext cx="6304456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878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7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1878" y="19050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4078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5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678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7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7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9878" y="19050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5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9678" y="10668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Alpha-Beta Pruning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05800" cy="4525963"/>
          </a:xfrm>
        </p:spPr>
        <p:txBody>
          <a:bodyPr/>
          <a:lstStyle/>
          <a:p>
            <a:r>
              <a:rPr lang="en-US" dirty="0"/>
              <a:t>Games are a traditional hallmark of intelligence</a:t>
            </a:r>
          </a:p>
          <a:p>
            <a:r>
              <a:rPr lang="en-US" dirty="0"/>
              <a:t>Games are easy to formalize</a:t>
            </a:r>
          </a:p>
          <a:p>
            <a:r>
              <a:rPr lang="en-US" dirty="0"/>
              <a:t>Games can be a good model of real-world competitive or cooperative activities</a:t>
            </a:r>
          </a:p>
          <a:p>
            <a:pPr lvl="1"/>
            <a:r>
              <a:rPr lang="en-US" dirty="0"/>
              <a:t>Military confrontations, negotiation, auctions,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82803" y="3794700"/>
            <a:ext cx="2157707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07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2157707" y="2448232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615517" y="3794700"/>
            <a:ext cx="2015909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793481" y="3813048"/>
            <a:ext cx="1792225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1 h 2453700"/>
              <a:gd name="connsiteX1" fmla="*/ 13666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0 w 1868425"/>
              <a:gd name="connsiteY0" fmla="*/ 624901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1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868425"/>
              <a:gd name="connsiteY0" fmla="*/ 6249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868425"/>
              <a:gd name="connsiteY0" fmla="*/ 5487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225" h="2453700">
                <a:moveTo>
                  <a:pt x="0" y="548700"/>
                </a:moveTo>
                <a:cubicBezTo>
                  <a:pt x="430161" y="1312749"/>
                  <a:pt x="1001202" y="2088360"/>
                  <a:pt x="1143000" y="2453700"/>
                </a:cubicBezTo>
                <a:lnTo>
                  <a:pt x="1792225" y="2448232"/>
                </a:lnTo>
                <a:lnTo>
                  <a:pt x="1600496" y="0"/>
                </a:lnTo>
                <a:cubicBezTo>
                  <a:pt x="697157" y="652617"/>
                  <a:pt x="484263" y="85095"/>
                  <a:pt x="0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90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2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Alpha-Beta Pruning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Key point that I find most counter-intuitive: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 smtClean="0"/>
              <a:t>MIN needs to calculate which move MAX will make.</a:t>
            </a:r>
          </a:p>
          <a:p>
            <a:r>
              <a:rPr lang="en-US" altLang="ja-JP" dirty="0" smtClean="0"/>
              <a:t>MAX would never choose a suboptimal move.  </a:t>
            </a:r>
          </a:p>
          <a:p>
            <a:r>
              <a:rPr lang="en-US" altLang="ja-JP" dirty="0" smtClean="0"/>
              <a:t>So if MIN discovers that, at a particular node in the tree, she can make a move that’s REALLY </a:t>
            </a:r>
            <a:r>
              <a:rPr lang="en-US" altLang="ja-JP" dirty="0" err="1" smtClean="0"/>
              <a:t>REALLY</a:t>
            </a:r>
            <a:r>
              <a:rPr lang="en-US" altLang="ja-JP" dirty="0" smtClean="0"/>
              <a:t> GOOD for her…</a:t>
            </a:r>
          </a:p>
          <a:p>
            <a:r>
              <a:rPr kumimoji="1" lang="en-US" altLang="ja-JP" dirty="0" smtClean="0"/>
              <a:t>She can assume that MAX will never let her reach that node.</a:t>
            </a:r>
          </a:p>
          <a:p>
            <a:r>
              <a:rPr lang="en-US" altLang="ja-JP" dirty="0" smtClean="0"/>
              <a:t>… and she can prune it away from the search, and never consider it again.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5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 is the value of the best choice for the MAX 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 smtClean="0"/>
              <a:t>n</a:t>
            </a:r>
          </a:p>
          <a:p>
            <a:r>
              <a:rPr lang="en-US" sz="2400" dirty="0" smtClean="0"/>
              <a:t>More precisely: </a:t>
            </a:r>
            <a:r>
              <a:rPr lang="en-US" altLang="ja-JP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is the highest number that MAX knows how to force MIN to accept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want to compute the </a:t>
            </a:r>
            <a:br>
              <a:rPr lang="en-US" sz="2400" dirty="0"/>
            </a:br>
            <a:r>
              <a:rPr lang="en-US" sz="2400" dirty="0"/>
              <a:t>MIN-value at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 err="1"/>
              <a:t>n</a:t>
            </a:r>
            <a:r>
              <a:rPr lang="en-US" sz="2400" dirty="0" err="1"/>
              <a:t>’s</a:t>
            </a:r>
            <a:r>
              <a:rPr lang="en-US" sz="2400" dirty="0"/>
              <a:t> children, </a:t>
            </a:r>
            <a:br>
              <a:rPr lang="en-US" sz="2400" dirty="0"/>
            </a:br>
            <a:r>
              <a:rPr lang="en-US" sz="2400" dirty="0"/>
              <a:t>the MIN-value decreases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it drops below 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, MAX will never choose </a:t>
            </a:r>
            <a:r>
              <a:rPr lang="en-US" sz="2400" i="1" dirty="0"/>
              <a:t>n</a:t>
            </a:r>
            <a:r>
              <a:rPr lang="en-US" sz="2400" dirty="0"/>
              <a:t>, so we can ignore </a:t>
            </a:r>
            <a:r>
              <a:rPr lang="en-US" sz="2400" i="1" dirty="0"/>
              <a:t>n</a:t>
            </a:r>
            <a:r>
              <a:rPr lang="en-US" sz="2400" dirty="0"/>
              <a:t>’s remaining </a:t>
            </a:r>
            <a:r>
              <a:rPr lang="en-US" sz="2400" dirty="0" smtClean="0"/>
              <a:t>children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l-GR" altLang="ja-JP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/>
              <a:t> </a:t>
            </a:r>
            <a:r>
              <a:rPr lang="en-US" sz="2400" dirty="0"/>
              <a:t>is the value of the best choice for the </a:t>
            </a:r>
            <a:r>
              <a:rPr lang="en-US" sz="2400" b="1" u="sng" dirty="0" smtClean="0">
                <a:solidFill>
                  <a:schemeClr val="accent5"/>
                </a:solidFill>
              </a:rPr>
              <a:t>MIN</a:t>
            </a:r>
            <a:r>
              <a:rPr lang="en-US" sz="2400" dirty="0" smtClean="0"/>
              <a:t> </a:t>
            </a:r>
            <a:r>
              <a:rPr lang="en-US" sz="2400" dirty="0"/>
              <a:t>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/>
              <a:t>n</a:t>
            </a:r>
          </a:p>
          <a:p>
            <a:r>
              <a:rPr lang="en-US" altLang="ja-JP" sz="2400" dirty="0" smtClean="0"/>
              <a:t>More precisely: </a:t>
            </a:r>
            <a:r>
              <a:rPr lang="el-GR" altLang="ja-JP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is the lowest number that </a:t>
            </a:r>
            <a:r>
              <a:rPr lang="en-US" altLang="ja-JP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know how to force </a:t>
            </a:r>
            <a:r>
              <a:rPr lang="en-US" altLang="ja-JP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to accept</a:t>
            </a:r>
            <a:endParaRPr lang="en-US" altLang="ja-JP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We </a:t>
            </a:r>
            <a:r>
              <a:rPr lang="en-US" sz="2400" dirty="0"/>
              <a:t>want to compute the </a:t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MAX</a:t>
            </a:r>
            <a:r>
              <a:rPr lang="en-US" sz="2400" dirty="0" smtClean="0"/>
              <a:t>-value </a:t>
            </a:r>
            <a:r>
              <a:rPr lang="en-US" sz="2400" dirty="0"/>
              <a:t>at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’s </a:t>
            </a:r>
            <a:r>
              <a:rPr lang="en-US" sz="2400" dirty="0"/>
              <a:t>children, 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MAX</a:t>
            </a:r>
            <a:r>
              <a:rPr lang="en-US" sz="2400" dirty="0" smtClean="0"/>
              <a:t>-value increases</a:t>
            </a:r>
            <a:endParaRPr lang="en-US" sz="2400" dirty="0"/>
          </a:p>
          <a:p>
            <a:r>
              <a:rPr lang="en-US" sz="2400" dirty="0"/>
              <a:t>If it </a:t>
            </a:r>
            <a:r>
              <a:rPr lang="en-US" sz="2400" dirty="0" smtClean="0"/>
              <a:t>rises above </a:t>
            </a:r>
            <a:r>
              <a:rPr lang="el-GR" altLang="ja-JP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70C0"/>
                </a:solidFill>
              </a:rPr>
              <a:t>MIN</a:t>
            </a:r>
            <a:r>
              <a:rPr lang="en-US" sz="2400" dirty="0" smtClean="0"/>
              <a:t> </a:t>
            </a:r>
            <a:r>
              <a:rPr lang="en-US" sz="2400" dirty="0"/>
              <a:t>will never choose </a:t>
            </a:r>
            <a:r>
              <a:rPr lang="en-US" sz="2400" i="1" dirty="0" smtClean="0"/>
              <a:t>m</a:t>
            </a:r>
            <a:r>
              <a:rPr lang="en-US" sz="2400" dirty="0" smtClean="0"/>
              <a:t>, </a:t>
            </a:r>
            <a:r>
              <a:rPr lang="en-US" sz="2400" dirty="0"/>
              <a:t>so we can ignore </a:t>
            </a:r>
            <a:r>
              <a:rPr lang="en-US" sz="2400" i="1" dirty="0" smtClean="0"/>
              <a:t>m</a:t>
            </a:r>
            <a:r>
              <a:rPr lang="en-US" sz="2400" dirty="0" smtClean="0"/>
              <a:t>’s </a:t>
            </a:r>
            <a:r>
              <a:rPr lang="en-US" sz="2400" dirty="0"/>
              <a:t>remaining </a:t>
            </a:r>
            <a:r>
              <a:rPr lang="en-US" sz="2400" dirty="0" smtClean="0"/>
              <a:t>children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 smtClean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4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An unexpected result:</a:t>
                </a:r>
                <a:endParaRPr lang="en-US" sz="2400" i="1" dirty="0"/>
              </a:p>
              <a:p>
                <a:r>
                  <a:rPr lang="en-US" altLang="ja-JP" sz="2400" b="1" dirty="0" smtClean="0">
                    <a:solidFill>
                      <a:srgbClr val="CC0099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ja-JP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is the highest number that MAX knows how to force MIN to accept</a:t>
                </a:r>
                <a:endParaRPr lang="en-US" altLang="ja-JP" sz="2400" dirty="0" smtClean="0"/>
              </a:p>
              <a:p>
                <a:r>
                  <a:rPr lang="el-GR" altLang="ja-JP" sz="2400" b="1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lang="en-US" altLang="ja-JP" sz="2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is the lowest number that </a:t>
                </a:r>
                <a:r>
                  <a:rPr lang="en-US" altLang="ja-JP" sz="2400" b="1" u="sng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MIN</a:t>
                </a: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 know how to force </a:t>
                </a:r>
                <a:r>
                  <a:rPr lang="en-US" altLang="ja-JP" sz="2400" b="1" u="sng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 to accept</a:t>
                </a:r>
              </a:p>
              <a:p>
                <a:pPr marL="0" indent="0">
                  <a:buNone/>
                </a:pPr>
                <a:r>
                  <a:rPr lang="en-US" altLang="ja-JP" sz="2400" dirty="0" smtClean="0">
                    <a:latin typeface="Times New Roman" pitchFamily="18" charset="0"/>
                    <a:cs typeface="Times New Roman" pitchFamily="18" charset="0"/>
                  </a:rPr>
                  <a:t>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ja-JP" sz="2400" dirty="0" smtClean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  <a:blipFill rotWithShape="0">
                <a:blip r:embed="rId3"/>
                <a:stretch>
                  <a:fillRect l="-1882" t="-2019" r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 smtClean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2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704"/>
            <a:ext cx="8229600" cy="5410200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+∞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Min(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≤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0000FF"/>
                </a:solidFill>
              </a:rPr>
              <a:t> β</a:t>
            </a:r>
            <a:r>
              <a:rPr lang="en-US" sz="1800" dirty="0"/>
              <a:t> = Min(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 flipV="1"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0"/>
            <a:endCxn id="8" idx="0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  <a:endCxn id="6" idx="0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57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8648"/>
            <a:ext cx="8229600" cy="1245632"/>
          </a:xfrm>
        </p:spPr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699"/>
            <a:ext cx="8229600" cy="4525963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−∞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Max(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≥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= Max(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  <a:endCxn id="6" idx="3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02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AI: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Ernst </a:t>
            </a:r>
            <a:r>
              <a:rPr lang="en-US" dirty="0" err="1"/>
              <a:t>Zermelo</a:t>
            </a:r>
            <a:r>
              <a:rPr lang="en-US" dirty="0"/>
              <a:t>, 1912</a:t>
            </a:r>
          </a:p>
          <a:p>
            <a:r>
              <a:rPr lang="en-US" dirty="0"/>
              <a:t>Chess playing with evaluation function, quiescence search, selective search: </a:t>
            </a:r>
            <a:br>
              <a:rPr lang="en-US" dirty="0"/>
            </a:br>
            <a:r>
              <a:rPr lang="en-US" dirty="0"/>
              <a:t>Claude Shannon, 1949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</a:t>
            </a:r>
          </a:p>
          <a:p>
            <a:r>
              <a:rPr lang="en-US" dirty="0"/>
              <a:t>Alpha-beta search: John McCarthy, 1956 </a:t>
            </a:r>
          </a:p>
          <a:p>
            <a:r>
              <a:rPr lang="en-US" dirty="0"/>
              <a:t>Checkers program that learns its own evaluation function by playing against itself: Arthur Samuel,  1956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1"/>
            <a:ext cx="8458200" cy="4525963"/>
          </a:xfrm>
        </p:spPr>
        <p:txBody>
          <a:bodyPr/>
          <a:lstStyle/>
          <a:p>
            <a:r>
              <a:rPr lang="en-US" dirty="0"/>
              <a:t>Pruning does not affect final result</a:t>
            </a:r>
          </a:p>
          <a:p>
            <a:r>
              <a:rPr lang="en-US" dirty="0"/>
              <a:t>Amount of pruning depends on move ordering</a:t>
            </a:r>
          </a:p>
          <a:p>
            <a:pPr lvl="1"/>
            <a:r>
              <a:rPr lang="en-US" dirty="0"/>
              <a:t>Should start with the “best” moves (highest-value for MAX or lowest-value for MIN)</a:t>
            </a:r>
          </a:p>
          <a:p>
            <a:pPr lvl="1"/>
            <a:r>
              <a:rPr lang="en-US" dirty="0"/>
              <a:t>For chess, can try captures first, then threats, then forward moves, then backward moves</a:t>
            </a:r>
          </a:p>
          <a:p>
            <a:pPr lvl="1"/>
            <a:r>
              <a:rPr lang="en-US" dirty="0"/>
              <a:t>Can also try to remember “killer moves” from other branches of the tree</a:t>
            </a:r>
          </a:p>
          <a:p>
            <a:r>
              <a:rPr lang="en-US" dirty="0"/>
              <a:t>With perfect ordering, the time to find the best move is reduced to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m/2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from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/>
            <a:r>
              <a:rPr lang="en-US" dirty="0"/>
              <a:t>Depth of search is effectively doubled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Limited-Horizon Computation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8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</a:t>
            </a:r>
            <a:r>
              <a:rPr lang="en-US" dirty="0" smtClean="0"/>
              <a:t>single-agent search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</a:t>
            </a:r>
            <a:r>
              <a:rPr lang="en-US" dirty="0" smtClean="0"/>
              <a:t>single-agent search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  <a:p>
            <a:r>
              <a:rPr lang="en-US" dirty="0"/>
              <a:t>Efficiency is critical to playing well</a:t>
            </a:r>
          </a:p>
          <a:p>
            <a:pPr lvl="1"/>
            <a:r>
              <a:rPr lang="en-US" dirty="0"/>
              <a:t>The time to make a move is limited</a:t>
            </a:r>
          </a:p>
          <a:p>
            <a:pPr lvl="1"/>
            <a:r>
              <a:rPr lang="en-US" dirty="0"/>
              <a:t>The branching factor, search depth, and number of terminal configurations are huge</a:t>
            </a:r>
          </a:p>
          <a:p>
            <a:pPr lvl="2"/>
            <a:r>
              <a:rPr lang="en-US" dirty="0"/>
              <a:t>In chess, </a:t>
            </a:r>
            <a:r>
              <a:rPr lang="en-US" dirty="0">
                <a:solidFill>
                  <a:srgbClr val="CC0099"/>
                </a:solidFill>
              </a:rPr>
              <a:t>branching factor ≈ 35 </a:t>
            </a:r>
            <a:r>
              <a:rPr lang="en-US" dirty="0"/>
              <a:t>and </a:t>
            </a:r>
            <a:r>
              <a:rPr lang="en-US" dirty="0">
                <a:solidFill>
                  <a:srgbClr val="CC0099"/>
                </a:solidFill>
              </a:rPr>
              <a:t>depth ≈ 100</a:t>
            </a:r>
            <a:r>
              <a:rPr lang="en-US" dirty="0"/>
              <a:t>, giving a search tree of </a:t>
            </a:r>
            <a:r>
              <a:rPr lang="en-US" dirty="0">
                <a:solidFill>
                  <a:srgbClr val="CC0099"/>
                </a:solidFill>
              </a:rPr>
              <a:t>10</a:t>
            </a:r>
            <a:r>
              <a:rPr lang="en-US" baseline="30000" dirty="0">
                <a:solidFill>
                  <a:srgbClr val="CC0099"/>
                </a:solidFill>
              </a:rPr>
              <a:t>154</a:t>
            </a:r>
            <a:r>
              <a:rPr lang="en-US" dirty="0"/>
              <a:t> nodes</a:t>
            </a:r>
          </a:p>
          <a:p>
            <a:pPr lvl="3"/>
            <a:r>
              <a:rPr lang="en-US" sz="1600" dirty="0"/>
              <a:t>Number of atoms in the observable universe ≈ </a:t>
            </a:r>
            <a:r>
              <a:rPr lang="en-US" sz="1600" dirty="0">
                <a:solidFill>
                  <a:srgbClr val="CC0099"/>
                </a:solidFill>
              </a:rPr>
              <a:t>10</a:t>
            </a:r>
            <a:r>
              <a:rPr lang="en-US" sz="1600" baseline="30000" dirty="0">
                <a:solidFill>
                  <a:srgbClr val="CC0099"/>
                </a:solidFill>
              </a:rPr>
              <a:t>80</a:t>
            </a:r>
            <a:endParaRPr lang="en-US" sz="1600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This rules out searching all the way to the end of the game</a:t>
            </a:r>
          </a:p>
        </p:txBody>
      </p:sp>
    </p:spTree>
    <p:extLst>
      <p:ext uri="{BB962C8B-B14F-4D97-AF65-F5344CB8AC3E}">
        <p14:creationId xmlns:p14="http://schemas.microsoft.com/office/powerpoint/2010/main" val="17672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Evaluation function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1"/>
            <a:ext cx="8915400" cy="4525963"/>
          </a:xfrm>
        </p:spPr>
        <p:txBody>
          <a:bodyPr/>
          <a:lstStyle/>
          <a:p>
            <a:r>
              <a:rPr lang="en-US" sz="2400" dirty="0"/>
              <a:t>Cut off search at a certain depth and compute the value of an </a:t>
            </a:r>
            <a:r>
              <a:rPr lang="en-US" sz="2400" b="1" dirty="0"/>
              <a:t>evaluation function </a:t>
            </a:r>
            <a:r>
              <a:rPr lang="en-US" sz="2400" dirty="0"/>
              <a:t>for a state instead of its </a:t>
            </a:r>
            <a:r>
              <a:rPr lang="en-US" sz="2400" dirty="0" err="1"/>
              <a:t>minimax</a:t>
            </a:r>
            <a:r>
              <a:rPr lang="en-US" sz="2400" dirty="0"/>
              <a:t> value</a:t>
            </a:r>
          </a:p>
          <a:p>
            <a:pPr lvl="1"/>
            <a:r>
              <a:rPr lang="en-US" sz="2000" dirty="0"/>
              <a:t>The evaluation function may be thought of as the probability of winning from a given state or the </a:t>
            </a:r>
            <a:r>
              <a:rPr lang="en-US" sz="2000" i="1" dirty="0"/>
              <a:t>expected value</a:t>
            </a:r>
            <a:r>
              <a:rPr lang="en-US" sz="2000" dirty="0"/>
              <a:t> of that state</a:t>
            </a:r>
          </a:p>
          <a:p>
            <a:r>
              <a:rPr lang="en-US" sz="2400" dirty="0"/>
              <a:t>A common evaluation function is a weighted sum of </a:t>
            </a:r>
            <a:r>
              <a:rPr lang="en-US" sz="2400" i="1" dirty="0"/>
              <a:t>features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800" dirty="0"/>
          </a:p>
          <a:p>
            <a:pPr algn="ctr">
              <a:buFontTx/>
              <a:buNone/>
            </a:pPr>
            <a:r>
              <a:rPr lang="en-US" sz="2400" b="1" i="1" dirty="0" err="1">
                <a:solidFill>
                  <a:srgbClr val="CC0099"/>
                </a:solidFill>
              </a:rPr>
              <a:t>Eval</a:t>
            </a:r>
            <a:r>
              <a:rPr lang="en-US" sz="2400" b="1" i="1" dirty="0">
                <a:solidFill>
                  <a:srgbClr val="CC0099"/>
                </a:solidFill>
              </a:rPr>
              <a:t>(s) = w</a:t>
            </a:r>
            <a:r>
              <a:rPr lang="en-US" sz="2400" b="1" i="1" baseline="-25000" dirty="0">
                <a:solidFill>
                  <a:srgbClr val="CC0099"/>
                </a:solidFill>
              </a:rPr>
              <a:t>1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1</a:t>
            </a:r>
            <a:r>
              <a:rPr lang="en-US" sz="2400" b="1" i="1" dirty="0">
                <a:solidFill>
                  <a:srgbClr val="CC0099"/>
                </a:solidFill>
              </a:rPr>
              <a:t>(s) + w</a:t>
            </a:r>
            <a:r>
              <a:rPr lang="en-US" sz="2400" b="1" i="1" baseline="-25000" dirty="0">
                <a:solidFill>
                  <a:srgbClr val="CC0099"/>
                </a:solidFill>
              </a:rPr>
              <a:t>2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2</a:t>
            </a:r>
            <a:r>
              <a:rPr lang="en-US" sz="2400" b="1" i="1" dirty="0">
                <a:solidFill>
                  <a:srgbClr val="CC0099"/>
                </a:solidFill>
              </a:rPr>
              <a:t>(s) + … + </a:t>
            </a:r>
            <a:r>
              <a:rPr lang="en-US" sz="2400" b="1" i="1" dirty="0" err="1">
                <a:solidFill>
                  <a:srgbClr val="CC0099"/>
                </a:solidFill>
              </a:rPr>
              <a:t>w</a:t>
            </a:r>
            <a:r>
              <a:rPr lang="en-US" sz="2400" b="1" i="1" baseline="-25000" dirty="0" err="1">
                <a:solidFill>
                  <a:srgbClr val="CC0099"/>
                </a:solidFill>
              </a:rPr>
              <a:t>n</a:t>
            </a:r>
            <a:r>
              <a:rPr lang="en-US" sz="2400" b="1" i="1" baseline="-25000" dirty="0">
                <a:solidFill>
                  <a:srgbClr val="CC0099"/>
                </a:solidFill>
              </a:rPr>
              <a:t>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n</a:t>
            </a:r>
            <a:r>
              <a:rPr lang="en-US" sz="2400" b="1" i="1" dirty="0">
                <a:solidFill>
                  <a:srgbClr val="CC0099"/>
                </a:solidFill>
              </a:rPr>
              <a:t>(s)</a:t>
            </a:r>
            <a:r>
              <a:rPr lang="en-US" sz="2400" dirty="0"/>
              <a:t/>
            </a:r>
            <a:br>
              <a:rPr lang="en-US" sz="2400" dirty="0"/>
            </a:br>
            <a:endParaRPr lang="en-US" sz="800" dirty="0"/>
          </a:p>
          <a:p>
            <a:pPr lvl="1"/>
            <a:r>
              <a:rPr lang="en-US" sz="2000" dirty="0"/>
              <a:t>For chess, </a:t>
            </a:r>
            <a:r>
              <a:rPr lang="en-US" sz="2000" b="1" i="1" dirty="0">
                <a:solidFill>
                  <a:srgbClr val="CC0099"/>
                </a:solidFill>
              </a:rPr>
              <a:t>w</a:t>
            </a:r>
            <a:r>
              <a:rPr lang="en-US" sz="2000" b="1" i="1" baseline="-25000" dirty="0">
                <a:solidFill>
                  <a:srgbClr val="CC0099"/>
                </a:solidFill>
              </a:rPr>
              <a:t>k</a:t>
            </a:r>
            <a:r>
              <a:rPr lang="en-US" sz="2000" dirty="0"/>
              <a:t> may be the </a:t>
            </a:r>
            <a:r>
              <a:rPr lang="en-US" sz="2000" b="1" dirty="0"/>
              <a:t>material value</a:t>
            </a:r>
            <a:r>
              <a:rPr lang="en-US" sz="2000" dirty="0"/>
              <a:t> of a piece (pawn = 1, </a:t>
            </a:r>
            <a:br>
              <a:rPr lang="en-US" sz="2000" dirty="0"/>
            </a:br>
            <a:r>
              <a:rPr lang="en-US" sz="2000" dirty="0"/>
              <a:t>knight = 3, rook = 5, queen = 9) and </a:t>
            </a:r>
            <a:r>
              <a:rPr lang="en-US" sz="2000" b="1" i="1" dirty="0" err="1">
                <a:solidFill>
                  <a:srgbClr val="CC0099"/>
                </a:solidFill>
              </a:rPr>
              <a:t>f</a:t>
            </a:r>
            <a:r>
              <a:rPr lang="en-US" sz="2000" b="1" i="1" baseline="-25000" dirty="0" err="1">
                <a:solidFill>
                  <a:srgbClr val="CC0099"/>
                </a:solidFill>
              </a:rPr>
              <a:t>k</a:t>
            </a:r>
            <a:r>
              <a:rPr lang="en-US" sz="2000" b="1" i="1" dirty="0">
                <a:solidFill>
                  <a:srgbClr val="CC0099"/>
                </a:solidFill>
              </a:rPr>
              <a:t>(s)</a:t>
            </a:r>
            <a:r>
              <a:rPr lang="en-US" sz="2000" dirty="0"/>
              <a:t> may be the advantage in terms of that piece</a:t>
            </a:r>
          </a:p>
          <a:p>
            <a:r>
              <a:rPr lang="en-US" sz="2400" dirty="0"/>
              <a:t>Evaluation functions may be </a:t>
            </a:r>
            <a:r>
              <a:rPr lang="en-US" sz="2400" i="1" dirty="0"/>
              <a:t>learned</a:t>
            </a:r>
            <a:r>
              <a:rPr lang="en-US" sz="2400" dirty="0"/>
              <a:t> from game databases or by having the program play many games against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off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Horizon effect:</a:t>
            </a:r>
            <a:r>
              <a:rPr lang="en-US" dirty="0"/>
              <a:t> you may incorrectly estimate the value of a state by overlooking an event that is just beyond the depth limit</a:t>
            </a:r>
          </a:p>
          <a:p>
            <a:pPr lvl="1"/>
            <a:r>
              <a:rPr lang="en-US" dirty="0"/>
              <a:t>For example, a damaging move by the opponent that can be delayed but not avoided</a:t>
            </a:r>
          </a:p>
          <a:p>
            <a:r>
              <a:rPr lang="en-US" dirty="0"/>
              <a:t>Possible remedies</a:t>
            </a:r>
          </a:p>
          <a:p>
            <a:pPr lvl="1"/>
            <a:r>
              <a:rPr lang="en-US" b="1" dirty="0"/>
              <a:t>Quiescence search:</a:t>
            </a:r>
            <a:r>
              <a:rPr lang="en-US" dirty="0"/>
              <a:t> do not cut off search at positions that are unstable – for example, are you about to lose an important piece?</a:t>
            </a:r>
          </a:p>
          <a:p>
            <a:pPr lvl="1"/>
            <a:r>
              <a:rPr lang="en-US" b="1" dirty="0"/>
              <a:t>Singular extension: </a:t>
            </a:r>
            <a:r>
              <a:rPr lang="en-US" dirty="0"/>
              <a:t>a strong move that should be tried when the normal depth limit is reached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/>
          <a:lstStyle/>
          <a:p>
            <a:r>
              <a:rPr lang="en-US" b="1" dirty="0"/>
              <a:t>Transposition table </a:t>
            </a:r>
            <a:r>
              <a:rPr lang="en-US" dirty="0"/>
              <a:t>to store previously expanded states</a:t>
            </a:r>
          </a:p>
          <a:p>
            <a:r>
              <a:rPr lang="en-US" b="1" dirty="0"/>
              <a:t>Forward pruning </a:t>
            </a:r>
            <a:r>
              <a:rPr lang="en-US" dirty="0"/>
              <a:t>to avoid considering all possible moves</a:t>
            </a:r>
          </a:p>
          <a:p>
            <a:r>
              <a:rPr lang="en-US" b="1" dirty="0"/>
              <a:t>Lookup tables </a:t>
            </a:r>
            <a:r>
              <a:rPr lang="en-US" dirty="0"/>
              <a:t>for opening moves and endgames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Chess playing systems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1"/>
            <a:ext cx="8610600" cy="4983163"/>
          </a:xfrm>
        </p:spPr>
        <p:txBody>
          <a:bodyPr>
            <a:normAutofit lnSpcReduction="10000"/>
          </a:bodyPr>
          <a:lstStyle/>
          <a:p>
            <a:pPr marL="590550" indent="-533400"/>
            <a:r>
              <a:rPr lang="en-US" sz="2400" dirty="0"/>
              <a:t>Baseline system: 200 million node </a:t>
            </a:r>
            <a:r>
              <a:rPr lang="en-US" sz="2400" dirty="0" err="1"/>
              <a:t>evalutions</a:t>
            </a:r>
            <a:r>
              <a:rPr lang="en-US" sz="2400" dirty="0"/>
              <a:t> per move </a:t>
            </a:r>
            <a:br>
              <a:rPr lang="en-US" sz="2400" dirty="0"/>
            </a:br>
            <a:r>
              <a:rPr lang="en-US" sz="2400" dirty="0"/>
              <a:t>(3 min), </a:t>
            </a:r>
            <a:r>
              <a:rPr lang="en-US" sz="2400" dirty="0" err="1"/>
              <a:t>minimax</a:t>
            </a:r>
            <a:r>
              <a:rPr lang="en-US" sz="2400" dirty="0"/>
              <a:t> with a decent evaluation function and quiescence search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5-ply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 </a:t>
            </a:r>
            <a:r>
              <a:rPr lang="en-US" dirty="0"/>
              <a:t>human novice</a:t>
            </a:r>
          </a:p>
          <a:p>
            <a:pPr marL="590550" indent="-533400"/>
            <a:r>
              <a:rPr lang="en-US" sz="2400" dirty="0"/>
              <a:t>Add alpha-beta pruning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10-ply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typical PC, experienced player</a:t>
            </a:r>
          </a:p>
          <a:p>
            <a:pPr marL="590550" indent="-533400"/>
            <a:r>
              <a:rPr lang="en-US" sz="2400" dirty="0"/>
              <a:t>Deep Blue: 30 billion evaluations per move, singular extensions, evaluation function with 8000 features, </a:t>
            </a:r>
            <a:br>
              <a:rPr lang="en-US" sz="2400" dirty="0"/>
            </a:br>
            <a:r>
              <a:rPr lang="en-US" sz="2400" dirty="0"/>
              <a:t>large databases of opening and endgame moves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14-ply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Garry Kasparov</a:t>
            </a:r>
          </a:p>
          <a:p>
            <a:pPr marL="590550" indent="-533400"/>
            <a:r>
              <a:rPr lang="en-US" sz="2400" dirty="0"/>
              <a:t>More recent state of the art (</a:t>
            </a:r>
            <a:r>
              <a:rPr lang="en-US" sz="2400" dirty="0">
                <a:hlinkClick r:id="rId3"/>
              </a:rPr>
              <a:t>Hydra</a:t>
            </a:r>
            <a:r>
              <a:rPr lang="en-US" sz="2400" dirty="0"/>
              <a:t>, ca. 2006): 36 billion evaluations per second, advanced pruning techniques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18-ply</a:t>
            </a:r>
            <a:r>
              <a:rPr lang="en-US" dirty="0">
                <a:cs typeface="Arial" charset="0"/>
              </a:rPr>
              <a:t> ≈</a:t>
            </a:r>
            <a:r>
              <a:rPr lang="en-US" dirty="0"/>
              <a:t> better than any human alive?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A zero-sum game can be expressed as a minimax tree</a:t>
            </a:r>
          </a:p>
          <a:p>
            <a:r>
              <a:rPr lang="en-US" altLang="ja-JP" dirty="0" smtClean="0"/>
              <a:t>Alpha-beta pruning finds the correct solution.  In the best case, it has half the exponent of minimax (can search twice as deeply with a given computational complexity).</a:t>
            </a:r>
          </a:p>
          <a:p>
            <a:r>
              <a:rPr lang="en-US" altLang="ja-JP" dirty="0" smtClean="0"/>
              <a:t>Limited-horizon search is always necessary (you can’t search to the end of the game), and always suboptimal.</a:t>
            </a:r>
          </a:p>
          <a:p>
            <a:pPr lvl="1"/>
            <a:r>
              <a:rPr kumimoji="1" lang="en-US" altLang="ja-JP" dirty="0" smtClean="0"/>
              <a:t>Estimate your utility, at the end of your horizon, using some type of learned utility function</a:t>
            </a:r>
          </a:p>
          <a:p>
            <a:pPr lvl="1"/>
            <a:r>
              <a:rPr lang="en-US" altLang="ja-JP" dirty="0" smtClean="0"/>
              <a:t>Quiescence search: don’t cut off the search in an unstable position (need some way to measure “stability”)</a:t>
            </a:r>
          </a:p>
          <a:p>
            <a:pPr lvl="1"/>
            <a:r>
              <a:rPr kumimoji="1" lang="en-US" altLang="ja-JP" dirty="0" smtClean="0"/>
              <a:t>Singular extension: have one or two “super-moves” that you can test at the end of your horizon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 environments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3192"/>
              </p:ext>
            </p:extLst>
          </p:nvPr>
        </p:nvGraphicFramePr>
        <p:xfrm>
          <a:off x="1981200" y="1600201"/>
          <a:ext cx="8229600" cy="37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90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Stochastic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Perfect</a:t>
                      </a:r>
                      <a:r>
                        <a:rPr lang="en-US" sz="2800" baseline="0" dirty="0" smtClean="0"/>
                        <a:t> information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(fully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Imperfect information</a:t>
                      </a:r>
                    </a:p>
                    <a:p>
                      <a:r>
                        <a:rPr lang="en-US" sz="2800" dirty="0" smtClean="0"/>
                        <a:t>(partially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35419" y="2450068"/>
            <a:ext cx="273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Chess, checkers,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362201"/>
            <a:ext cx="2580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Backgammon, monopoly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621" y="3563956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Battleship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484412" y="3577205"/>
            <a:ext cx="1888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Scrabble, poker,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Zero-sum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3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two-player zero-sum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Players take turns</a:t>
            </a:r>
          </a:p>
          <a:p>
            <a:r>
              <a:rPr lang="en-US" dirty="0"/>
              <a:t>Each game outcome or </a:t>
            </a:r>
            <a:r>
              <a:rPr lang="en-US" b="1" dirty="0"/>
              <a:t>terminal state</a:t>
            </a:r>
            <a:r>
              <a:rPr lang="en-US" dirty="0"/>
              <a:t> has a </a:t>
            </a:r>
            <a:r>
              <a:rPr lang="en-US" b="1" dirty="0"/>
              <a:t>utility</a:t>
            </a:r>
            <a:r>
              <a:rPr lang="en-US" dirty="0"/>
              <a:t> for each player (e.g., 1 for win, 0 for loss)</a:t>
            </a:r>
          </a:p>
          <a:p>
            <a:r>
              <a:rPr lang="en-US" dirty="0"/>
              <a:t>The sum of both players’ utilities is a constant</a:t>
            </a:r>
          </a:p>
          <a:p>
            <a:endParaRPr lang="en-US" dirty="0"/>
          </a:p>
        </p:txBody>
      </p:sp>
      <p:pic>
        <p:nvPicPr>
          <p:cNvPr id="3074" name="Picture 2" descr="http://www.themorgan.org/collections/works/IlluminatingFashion/images/g24_25v-26r-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95183"/>
            <a:ext cx="5562600" cy="29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</a:t>
            </a:r>
            <a:r>
              <a:rPr lang="en-US" dirty="0" smtClean="0"/>
              <a:t>single-agent search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Game tree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838201"/>
            <a:ext cx="8610600" cy="4525963"/>
          </a:xfrm>
        </p:spPr>
        <p:txBody>
          <a:bodyPr/>
          <a:lstStyle/>
          <a:p>
            <a:r>
              <a:rPr lang="en-US" sz="2400" dirty="0"/>
              <a:t>A game of tic-tac-toe between two players, “max” and “min”</a:t>
            </a:r>
          </a:p>
        </p:txBody>
      </p:sp>
      <p:pic>
        <p:nvPicPr>
          <p:cNvPr id="6148" name="Picture 4" descr="tictact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6960162" cy="495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5878"/>
          <a:stretch>
            <a:fillRect/>
          </a:stretch>
        </p:blipFill>
        <p:spPr bwMode="auto">
          <a:xfrm>
            <a:off x="3180190" y="0"/>
            <a:ext cx="5659011" cy="69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4572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http://xkcd.com/832/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1432</Words>
  <Application>Microsoft Office PowerPoint</Application>
  <PresentationFormat>Widescreen</PresentationFormat>
  <Paragraphs>265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Office Theme</vt:lpstr>
      <vt:lpstr>CS440/ECE448 Lecture 8: Two-Player Games</vt:lpstr>
      <vt:lpstr>Why study games?</vt:lpstr>
      <vt:lpstr>Game AI: Origins</vt:lpstr>
      <vt:lpstr>Types of game environments</vt:lpstr>
      <vt:lpstr>Zero-sum Games</vt:lpstr>
      <vt:lpstr>Alternating two-player zero-sum games</vt:lpstr>
      <vt:lpstr>Games vs. single-agent search</vt:lpstr>
      <vt:lpstr>Game tree</vt:lpstr>
      <vt:lpstr>PowerPoint Presentation</vt:lpstr>
      <vt:lpstr>A more abstract game tree</vt:lpstr>
      <vt:lpstr>Minimax Search</vt:lpstr>
      <vt:lpstr>The rules of every game</vt:lpstr>
      <vt:lpstr>Game tree search</vt:lpstr>
      <vt:lpstr>Computing the minimax value of a node</vt:lpstr>
      <vt:lpstr>Optimality of minimax</vt:lpstr>
      <vt:lpstr>More general games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Limited-Horizon Computation</vt:lpstr>
      <vt:lpstr>Games vs. single-agent search</vt:lpstr>
      <vt:lpstr>Games vs. single-agent search</vt:lpstr>
      <vt:lpstr>Evaluation function</vt:lpstr>
      <vt:lpstr>Cutting off search</vt:lpstr>
      <vt:lpstr>Advanced techniques</vt:lpstr>
      <vt:lpstr>Chess playing systems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9: Minimax Search</dc:title>
  <dc:creator>Mark Hasegawa-Johnson</dc:creator>
  <cp:lastModifiedBy>Mark Hasegawa-Johnson</cp:lastModifiedBy>
  <cp:revision>17</cp:revision>
  <dcterms:created xsi:type="dcterms:W3CDTF">2017-09-26T00:41:02Z</dcterms:created>
  <dcterms:modified xsi:type="dcterms:W3CDTF">2018-02-07T22:51:24Z</dcterms:modified>
</cp:coreProperties>
</file>