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8" r:id="rId14"/>
    <p:sldId id="293" r:id="rId15"/>
    <p:sldId id="294" r:id="rId16"/>
    <p:sldId id="296" r:id="rId17"/>
    <p:sldId id="259" r:id="rId18"/>
    <p:sldId id="297" r:id="rId19"/>
    <p:sldId id="310" r:id="rId20"/>
    <p:sldId id="299" r:id="rId21"/>
    <p:sldId id="262" r:id="rId22"/>
    <p:sldId id="263" r:id="rId23"/>
    <p:sldId id="277" r:id="rId24"/>
    <p:sldId id="278" r:id="rId25"/>
    <p:sldId id="300" r:id="rId26"/>
    <p:sldId id="301" r:id="rId27"/>
    <p:sldId id="302" r:id="rId28"/>
    <p:sldId id="279" r:id="rId29"/>
    <p:sldId id="303" r:id="rId30"/>
    <p:sldId id="304" r:id="rId31"/>
    <p:sldId id="307" r:id="rId32"/>
    <p:sldId id="305" r:id="rId33"/>
    <p:sldId id="306" r:id="rId34"/>
    <p:sldId id="308" r:id="rId35"/>
    <p:sldId id="309" r:id="rId36"/>
    <p:sldId id="264" r:id="rId37"/>
    <p:sldId id="265" r:id="rId38"/>
    <p:sldId id="266" r:id="rId39"/>
    <p:sldId id="267" r:id="rId40"/>
    <p:sldId id="272" r:id="rId41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4AE716-E7D6-499F-B6B9-63803EDA8031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DC5419-FDA1-4E27-9A2F-E8090A1059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0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2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7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7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07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73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4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9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54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80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6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93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79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87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36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25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95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0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C26F-8B17-4790-A704-68AF76BED7E7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67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C26F-8B17-4790-A704-68AF76BED7E7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4427-60C3-40E5-A6BC-0DCF9F3F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41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By%20am%20not%20-https:/commons.wikimedia.org/w/index.php?curid=1865668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hyperlink" Target="https://commons.wikimedia.org/wiki/User:Trixx" TargetMode="External"/><Relationship Id="rId2" Type="http://schemas.openxmlformats.org/officeDocument/2006/relationships/hyperlink" Target="https://en.wikipedia.org/wiki/Tower_of_Hano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Tower_of_Hanoi" TargetMode="External"/><Relationship Id="rId5" Type="http://schemas.openxmlformats.org/officeDocument/2006/relationships/hyperlink" Target="https://thewalnut.io/visualizer/visualize/1322/342/" TargetMode="External"/><Relationship Id="rId4" Type="http://schemas.openxmlformats.org/officeDocument/2006/relationships/hyperlink" Target="http://thewalnut.io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RI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SPACE-comple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SPACE-comple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LNSkFnBYu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ngVOPThLc2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River_crossing_puzzle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River_crossing_puzzle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Missionaries_and_cannibals_problem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doi:10.1115/1.4001207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c.gatech.edu/inc/mark-ried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c.gatech.edu/inc/mark-ried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(Chapter 10)</a:t>
            </a:r>
            <a:br>
              <a:rPr lang="en-US" dirty="0" smtClean="0"/>
            </a:br>
            <a:r>
              <a:rPr lang="en-US" sz="1800" dirty="0" smtClean="0"/>
              <a:t>Slides by Svetlana Lazebnik, 9/2016</a:t>
            </a:r>
            <a:br>
              <a:rPr lang="en-US" sz="1800" dirty="0" smtClean="0"/>
            </a:br>
            <a:r>
              <a:rPr lang="en-US" sz="1800" dirty="0" smtClean="0"/>
              <a:t>with modifications by Mark Hasegawa-Johnson, 1/2018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90482" y="6521943"/>
            <a:ext cx="7894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CC </a:t>
            </a:r>
            <a:r>
              <a:rPr lang="en-US" sz="1400" dirty="0"/>
              <a:t>BY-SA 3.0, </a:t>
            </a:r>
            <a:r>
              <a:rPr lang="en-US" sz="1400" dirty="0">
                <a:hlinkClick r:id="rId2"/>
              </a:rPr>
              <a:t>https://commons.wikimedia.org/w/index.php?curid=18656684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2" y="1690687"/>
            <a:ext cx="8897529" cy="47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2" y="168965"/>
            <a:ext cx="11891618" cy="6689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Application of planning: the Gale-Church alignment algorithm for machine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2" y="168965"/>
            <a:ext cx="11891617" cy="6689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Application of planning: the Gale-Church alignment algorithm for machine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Tower </a:t>
            </a:r>
            <a:r>
              <a:rPr lang="en-US" dirty="0"/>
              <a:t>of Hanoi</a:t>
            </a:r>
            <a:br>
              <a:rPr lang="en-US" dirty="0"/>
            </a:b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en.wikipedia.org/wiki/Tower_of_Hanoi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68" y="2115899"/>
            <a:ext cx="3786784" cy="3786784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8249"/>
              </p:ext>
            </p:extLst>
          </p:nvPr>
        </p:nvGraphicFramePr>
        <p:xfrm>
          <a:off x="5122322" y="2970054"/>
          <a:ext cx="6927438" cy="1899920"/>
        </p:xfrm>
        <a:graphic>
          <a:graphicData uri="http://schemas.openxmlformats.org/drawingml/2006/table">
            <a:tbl>
              <a:tblPr/>
              <a:tblGrid>
                <a:gridCol w="1237838"/>
                <a:gridCol w="56896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effectLst/>
                        </a:rPr>
                        <a:t>Description</a:t>
                      </a:r>
                    </a:p>
                  </a:txBody>
                  <a:tcPr marL="31750" marR="31750" marT="31750" marB="3175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>
                          <a:effectLst/>
                        </a:rPr>
                        <a:t>English:</a:t>
                      </a:r>
                      <a:r>
                        <a:rPr lang="en-US">
                          <a:effectLst/>
                        </a:rPr>
                        <a:t> This is a visualization generated with </a:t>
                      </a:r>
                      <a:r>
                        <a:rPr lang="en-US" u="none" strike="noStrike">
                          <a:solidFill>
                            <a:srgbClr val="663366"/>
                          </a:solidFill>
                          <a:effectLst/>
                          <a:hlinkClick r:id="rId4"/>
                        </a:rPr>
                        <a:t>the walnut</a:t>
                      </a:r>
                      <a:r>
                        <a:rPr lang="en-US">
                          <a:effectLst/>
                        </a:rPr>
                        <a:t> based on my implementation at </a:t>
                      </a:r>
                      <a:r>
                        <a:rPr lang="en-US" u="none" strike="noStrike">
                          <a:solidFill>
                            <a:srgbClr val="663366"/>
                          </a:solidFill>
                          <a:effectLst/>
                          <a:hlinkClick r:id="rId5"/>
                        </a:rPr>
                        <a:t>[1]</a:t>
                      </a:r>
                      <a:r>
                        <a:rPr lang="en-US">
                          <a:effectLst/>
                        </a:rPr>
                        <a:t> of the iterative algorithm described in </a:t>
                      </a:r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6" tooltip="Tower of Hanoi"/>
                        </a:rPr>
                        <a:t>Tower of Hanoi</a:t>
                      </a:r>
                      <a:endParaRPr lang="en-US">
                        <a:effectLst/>
                      </a:endParaRPr>
                    </a:p>
                  </a:txBody>
                  <a:tcPr marL="31750" marR="31750" marT="31750" marB="3175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effectLst/>
                        </a:rPr>
                        <a:t>Date</a:t>
                      </a:r>
                    </a:p>
                  </a:txBody>
                  <a:tcPr marL="31750" marR="31750" marT="31750" marB="3175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30 April 2015</a:t>
                      </a:r>
                      <a:endParaRPr lang="en-US"/>
                    </a:p>
                  </a:txBody>
                  <a:tcPr marL="31750" marR="31750" marT="31750" marB="3175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effectLst/>
                        </a:rPr>
                        <a:t>Source</a:t>
                      </a:r>
                    </a:p>
                  </a:txBody>
                  <a:tcPr marL="31750" marR="31750" marT="31750" marB="3175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 designed this using </a:t>
                      </a:r>
                      <a:r>
                        <a:rPr lang="en-US" u="none" strike="noStrike">
                          <a:solidFill>
                            <a:srgbClr val="663366"/>
                          </a:solidFill>
                          <a:effectLst/>
                          <a:hlinkClick r:id="rId4"/>
                        </a:rPr>
                        <a:t>http://thewalnut.io/</a:t>
                      </a:r>
                      <a:endParaRPr lang="en-US"/>
                    </a:p>
                  </a:txBody>
                  <a:tcPr marL="31750" marR="31750" marT="31750" marB="3175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effectLst/>
                        </a:rPr>
                        <a:t>Author</a:t>
                      </a:r>
                    </a:p>
                  </a:txBody>
                  <a:tcPr marL="31750" marR="31750" marT="31750" marB="3175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 err="1">
                          <a:solidFill>
                            <a:srgbClr val="0B0080"/>
                          </a:solidFill>
                          <a:effectLst/>
                          <a:hlinkClick r:id="rId7" tooltip="User:Trixx"/>
                        </a:rPr>
                        <a:t>Trixx</a:t>
                      </a:r>
                      <a:endParaRPr lang="en-US" dirty="0"/>
                    </a:p>
                  </a:txBody>
                  <a:tcPr marL="31750" marR="31750" marT="31750" marB="3175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9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Examples: River Crossing, Cargo Delivery, Design-for-Disassembly, Story-Telling, Translation Alignment, Tower of Hanoi</a:t>
            </a:r>
          </a:p>
          <a:p>
            <a:r>
              <a:rPr lang="en-US" dirty="0" smtClean="0"/>
              <a:t>Planning as a search problem</a:t>
            </a:r>
          </a:p>
          <a:p>
            <a:pPr lvl="1"/>
            <a:r>
              <a:rPr lang="en-US" dirty="0" smtClean="0"/>
              <a:t>Formulation</a:t>
            </a:r>
          </a:p>
          <a:p>
            <a:pPr lvl="1"/>
            <a:r>
              <a:rPr lang="en-US" dirty="0" smtClean="0"/>
              <a:t>Computational Complexity: PSPACE &gt; NP</a:t>
            </a:r>
          </a:p>
          <a:p>
            <a:r>
              <a:rPr lang="en-US" dirty="0" smtClean="0"/>
              <a:t>Algorithms for planning</a:t>
            </a:r>
          </a:p>
          <a:p>
            <a:pPr lvl="1"/>
            <a:r>
              <a:rPr lang="en-US" dirty="0" smtClean="0"/>
              <a:t>Forward Chaining</a:t>
            </a:r>
          </a:p>
          <a:p>
            <a:pPr lvl="1"/>
            <a:r>
              <a:rPr lang="en-US" dirty="0" smtClean="0"/>
              <a:t>Backward Chaining</a:t>
            </a:r>
          </a:p>
          <a:p>
            <a:r>
              <a:rPr lang="en-US" dirty="0" smtClean="0"/>
              <a:t>Polynomial Heuristics that Reduce the Exponent</a:t>
            </a:r>
          </a:p>
          <a:p>
            <a:pPr lvl="1"/>
            <a:r>
              <a:rPr lang="en-US" dirty="0" smtClean="0"/>
              <a:t>Number of Steps</a:t>
            </a:r>
          </a:p>
          <a:p>
            <a:pPr lvl="1"/>
            <a:r>
              <a:rPr lang="en-US" dirty="0" smtClean="0"/>
              <a:t>Planning Graph</a:t>
            </a:r>
          </a:p>
          <a:p>
            <a:pPr lvl="1"/>
            <a:r>
              <a:rPr lang="en-US" dirty="0" err="1" smtClean="0"/>
              <a:t>Mutex</a:t>
            </a:r>
            <a:r>
              <a:rPr lang="en-US" dirty="0" smtClean="0"/>
              <a:t> (Mutually Exclusive) pairs</a:t>
            </a:r>
          </a:p>
        </p:txBody>
      </p:sp>
    </p:spTree>
    <p:extLst>
      <p:ext uri="{BB962C8B-B14F-4D97-AF65-F5344CB8AC3E}">
        <p14:creationId xmlns:p14="http://schemas.microsoft.com/office/powerpoint/2010/main" val="32325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search problem is defined by STATES and ACTIONS:</a:t>
            </a:r>
          </a:p>
          <a:p>
            <a:pPr lvl="1"/>
            <a:r>
              <a:rPr lang="en-US" sz="3200" dirty="0" smtClean="0"/>
              <a:t>States: Initial state, Goal state, Transition model</a:t>
            </a:r>
          </a:p>
          <a:p>
            <a:pPr lvl="1"/>
            <a:r>
              <a:rPr lang="en-US" sz="3200" dirty="0" smtClean="0"/>
              <a:t>Actions: Transition model, Cost</a:t>
            </a:r>
            <a:endParaRPr lang="en-US" sz="3200" dirty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470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as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10515600" cy="43719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600" dirty="0" smtClean="0"/>
              <a:t>States defined by variable=value tuples</a:t>
            </a:r>
          </a:p>
          <a:p>
            <a:pPr marL="0" lvl="1">
              <a:spcBef>
                <a:spcPts val="600"/>
              </a:spcBef>
            </a:pPr>
            <a:r>
              <a:rPr lang="en-US" sz="3200" dirty="0" smtClean="0"/>
              <a:t>Example: fox=left, goat=right, beans=left</a:t>
            </a:r>
          </a:p>
          <a:p>
            <a:pPr marL="0" lvl="1">
              <a:spcBef>
                <a:spcPts val="600"/>
              </a:spcBef>
            </a:pPr>
            <a:r>
              <a:rPr lang="en-US" sz="3200" dirty="0" smtClean="0"/>
              <a:t>Variables, Values determined by the problem</a:t>
            </a:r>
          </a:p>
          <a:p>
            <a:pPr marL="457200" lvl="2">
              <a:spcBef>
                <a:spcPts val="600"/>
              </a:spcBef>
            </a:pPr>
            <a:r>
              <a:rPr lang="en-US" sz="2800" dirty="0" smtClean="0"/>
              <a:t>Usually you have freedom to decide which is which</a:t>
            </a:r>
          </a:p>
          <a:p>
            <a:pPr marL="0" lvl="1">
              <a:spcBef>
                <a:spcPts val="600"/>
              </a:spcBef>
            </a:pPr>
            <a:r>
              <a:rPr lang="en-US" sz="3200" dirty="0" smtClean="0"/>
              <a:t>Initial state = particular setting of variables to values</a:t>
            </a:r>
          </a:p>
          <a:p>
            <a:pPr marL="0" lvl="1">
              <a:spcBef>
                <a:spcPts val="600"/>
              </a:spcBef>
            </a:pPr>
            <a:r>
              <a:rPr lang="en-US" sz="3200" dirty="0" smtClean="0"/>
              <a:t>Goal state = desired setting of variables to values</a:t>
            </a:r>
          </a:p>
          <a:p>
            <a:pPr marL="0" lvl="1">
              <a:spcBef>
                <a:spcPts val="600"/>
              </a:spcBef>
            </a:pPr>
            <a:r>
              <a:rPr lang="en-US" sz="3200" dirty="0" smtClean="0"/>
              <a:t>This is just like CSP!!!</a:t>
            </a:r>
          </a:p>
        </p:txBody>
      </p:sp>
    </p:spTree>
    <p:extLst>
      <p:ext uri="{BB962C8B-B14F-4D97-AF65-F5344CB8AC3E}">
        <p14:creationId xmlns:p14="http://schemas.microsoft.com/office/powerpoint/2010/main" val="17451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as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10515600" cy="437197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600" dirty="0" smtClean="0"/>
              <a:t>Pre-specified set of possible actions</a:t>
            </a:r>
          </a:p>
          <a:p>
            <a:pPr marL="0" lvl="1">
              <a:spcBef>
                <a:spcPts val="600"/>
              </a:spcBef>
            </a:pPr>
            <a:r>
              <a:rPr lang="en-US" sz="3200" dirty="0" smtClean="0"/>
              <a:t>Example: </a:t>
            </a:r>
            <a:r>
              <a:rPr lang="en-US" sz="3200" dirty="0" err="1" smtClean="0"/>
              <a:t>carry_left</a:t>
            </a:r>
            <a:r>
              <a:rPr lang="en-US" sz="3200" dirty="0" smtClean="0"/>
              <a:t>(beans), </a:t>
            </a:r>
            <a:r>
              <a:rPr lang="en-US" sz="3200" dirty="0" err="1" smtClean="0"/>
              <a:t>carry_right</a:t>
            </a:r>
            <a:r>
              <a:rPr lang="en-US" sz="3200" dirty="0" smtClean="0"/>
              <a:t>(goat)</a:t>
            </a:r>
          </a:p>
          <a:p>
            <a:pPr marL="0" lvl="1">
              <a:spcBef>
                <a:spcPts val="600"/>
              </a:spcBef>
            </a:pPr>
            <a:r>
              <a:rPr lang="en-US" sz="3200" dirty="0" smtClean="0"/>
              <a:t>Action = function of one or more variables</a:t>
            </a:r>
          </a:p>
          <a:p>
            <a:pPr marL="0" lvl="1">
              <a:spcBef>
                <a:spcPts val="600"/>
              </a:spcBef>
            </a:pPr>
            <a:r>
              <a:rPr lang="en-US" sz="3200" dirty="0" smtClean="0"/>
              <a:t>Result = variables changed in pre-defined way</a:t>
            </a:r>
          </a:p>
          <a:p>
            <a:pPr marL="457200" lvl="2">
              <a:spcBef>
                <a:spcPts val="600"/>
              </a:spcBef>
            </a:pPr>
            <a:r>
              <a:rPr lang="en-US" sz="2800" dirty="0" smtClean="0"/>
              <a:t>With pre-defined cost </a:t>
            </a:r>
          </a:p>
          <a:p>
            <a:pPr marL="0" lvl="1">
              <a:spcBef>
                <a:spcPts val="600"/>
              </a:spcBef>
            </a:pPr>
            <a:endParaRPr lang="en-US" sz="3200" dirty="0" smtClean="0"/>
          </a:p>
          <a:p>
            <a:pPr marL="0" lvl="1">
              <a:spcBef>
                <a:spcPts val="600"/>
              </a:spcBef>
            </a:pPr>
            <a:r>
              <a:rPr lang="en-US" sz="3200" dirty="0" smtClean="0"/>
              <a:t>This is not at all like CSP.  Order of the actions is important.</a:t>
            </a:r>
          </a:p>
          <a:p>
            <a:pPr marL="457200" lvl="2">
              <a:spcBef>
                <a:spcPts val="600"/>
              </a:spcBef>
            </a:pPr>
            <a:r>
              <a:rPr lang="en-US" sz="2800" dirty="0" smtClean="0"/>
              <a:t>Constraints apply not just to the goal state, but also to every intermediate state.</a:t>
            </a:r>
          </a:p>
        </p:txBody>
      </p:sp>
    </p:spTree>
    <p:extLst>
      <p:ext uri="{BB962C8B-B14F-4D97-AF65-F5344CB8AC3E}">
        <p14:creationId xmlns:p14="http://schemas.microsoft.com/office/powerpoint/2010/main" val="30125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219200"/>
          </a:xfrm>
        </p:spPr>
        <p:txBody>
          <a:bodyPr/>
          <a:lstStyle/>
          <a:p>
            <a:r>
              <a:rPr lang="en-US" dirty="0" smtClean="0"/>
              <a:t>A representation for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8915400" cy="5105400"/>
          </a:xfrm>
        </p:spPr>
        <p:txBody>
          <a:bodyPr/>
          <a:lstStyle/>
          <a:p>
            <a:r>
              <a:rPr lang="en-US" sz="2400" dirty="0">
                <a:hlinkClick r:id="rId3"/>
              </a:rPr>
              <a:t>STRIPS</a:t>
            </a:r>
            <a:r>
              <a:rPr lang="en-US" sz="2400" dirty="0"/>
              <a:t> (Stanford Research Institute Problem Solver): classical planning framework from the 1970s</a:t>
            </a:r>
          </a:p>
          <a:p>
            <a:r>
              <a:rPr lang="en-US" sz="2400" b="1" dirty="0"/>
              <a:t>States </a:t>
            </a:r>
            <a:r>
              <a:rPr lang="en-US" sz="2400" dirty="0"/>
              <a:t>are specified as conjunctions of predicates</a:t>
            </a:r>
          </a:p>
          <a:p>
            <a:pPr lvl="1"/>
            <a:r>
              <a:rPr lang="en-US" sz="2000" dirty="0"/>
              <a:t>Start state: </a:t>
            </a:r>
            <a:r>
              <a:rPr lang="en-US" sz="2000" dirty="0">
                <a:solidFill>
                  <a:srgbClr val="0000FF"/>
                </a:solidFill>
              </a:rPr>
              <a:t>At(home)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 Sells(SM, Milk)  Sells(SM, Bananas)  Sells(HW, drill)</a:t>
            </a:r>
            <a:endParaRPr lang="en-US" sz="2000" dirty="0">
              <a:sym typeface="Symbol"/>
            </a:endParaRPr>
          </a:p>
          <a:p>
            <a:pPr lvl="1"/>
            <a:r>
              <a:rPr lang="en-US" sz="2000" dirty="0">
                <a:sym typeface="Symbol"/>
              </a:rPr>
              <a:t>G</a:t>
            </a:r>
            <a:r>
              <a:rPr lang="en-US" sz="2000" dirty="0"/>
              <a:t>oal state: </a:t>
            </a:r>
            <a:r>
              <a:rPr lang="en-US" sz="2000" dirty="0">
                <a:solidFill>
                  <a:srgbClr val="0000FF"/>
                </a:solidFill>
              </a:rPr>
              <a:t>At(home)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 Have(Milk)  Have(Banana)  Have(drill)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400" b="1" dirty="0"/>
              <a:t>Actions</a:t>
            </a:r>
            <a:r>
              <a:rPr lang="en-US" sz="2400" dirty="0"/>
              <a:t> are described in terms of preconditions and effects: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Go(x, y)</a:t>
            </a:r>
          </a:p>
          <a:p>
            <a:pPr lvl="2"/>
            <a:r>
              <a:rPr lang="en-US" b="1" dirty="0" err="1">
                <a:solidFill>
                  <a:srgbClr val="0000FF"/>
                </a:solidFill>
              </a:rPr>
              <a:t>Precond</a:t>
            </a:r>
            <a:r>
              <a:rPr lang="en-US" b="1" dirty="0">
                <a:solidFill>
                  <a:srgbClr val="0000FF"/>
                </a:solidFill>
              </a:rPr>
              <a:t>:</a:t>
            </a:r>
            <a:r>
              <a:rPr lang="en-US" dirty="0">
                <a:solidFill>
                  <a:srgbClr val="0000FF"/>
                </a:solidFill>
              </a:rPr>
              <a:t> At(x)</a:t>
            </a:r>
          </a:p>
          <a:p>
            <a:pPr lvl="2"/>
            <a:r>
              <a:rPr lang="en-US" b="1" dirty="0">
                <a:solidFill>
                  <a:srgbClr val="0000FF"/>
                </a:solidFill>
              </a:rPr>
              <a:t>Effect: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cs typeface="Times New Roman"/>
                <a:sym typeface="Symbol"/>
              </a:rPr>
              <a:t>¬</a:t>
            </a:r>
            <a:r>
              <a:rPr lang="en-US" dirty="0">
                <a:solidFill>
                  <a:srgbClr val="0000FF"/>
                </a:solidFill>
                <a:sym typeface="Symbol"/>
              </a:rPr>
              <a:t>At(x)  At(y)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Buy(x, store)</a:t>
            </a:r>
          </a:p>
          <a:p>
            <a:pPr lvl="2"/>
            <a:r>
              <a:rPr lang="en-US" b="1" dirty="0" err="1">
                <a:solidFill>
                  <a:srgbClr val="0000FF"/>
                </a:solidFill>
              </a:rPr>
              <a:t>Precond</a:t>
            </a:r>
            <a:r>
              <a:rPr lang="en-US" b="1" dirty="0">
                <a:solidFill>
                  <a:srgbClr val="0000FF"/>
                </a:solidFill>
              </a:rPr>
              <a:t>:</a:t>
            </a:r>
            <a:r>
              <a:rPr lang="en-US" dirty="0">
                <a:solidFill>
                  <a:srgbClr val="0000FF"/>
                </a:solidFill>
              </a:rPr>
              <a:t> At(store)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 Sells(store, x)</a:t>
            </a:r>
          </a:p>
          <a:p>
            <a:pPr lvl="2"/>
            <a:r>
              <a:rPr lang="en-US" b="1" dirty="0">
                <a:solidFill>
                  <a:srgbClr val="0000FF"/>
                </a:solidFill>
                <a:sym typeface="Symbol"/>
              </a:rPr>
              <a:t>Effect: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cs typeface="Times New Roman"/>
                <a:sym typeface="Symbol"/>
              </a:rPr>
              <a:t>Have(x</a:t>
            </a:r>
            <a:r>
              <a:rPr lang="en-US" dirty="0">
                <a:solidFill>
                  <a:srgbClr val="0000FF"/>
                </a:solidFill>
                <a:sym typeface="Symbol"/>
              </a:rPr>
              <a:t>)</a:t>
            </a:r>
          </a:p>
          <a:p>
            <a:r>
              <a:rPr lang="en-US" sz="2400" dirty="0">
                <a:sym typeface="Symbol"/>
              </a:rPr>
              <a:t>Planning is “just” a search problem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8991600" cy="4617719"/>
          </a:xfrm>
        </p:spPr>
        <p:txBody>
          <a:bodyPr>
            <a:normAutofit/>
          </a:bodyPr>
          <a:lstStyle/>
          <a:p>
            <a:r>
              <a:rPr lang="en-US" dirty="0"/>
              <a:t>Planning is </a:t>
            </a:r>
            <a:r>
              <a:rPr lang="en-US" i="1" dirty="0" smtClean="0">
                <a:hlinkClick r:id="rId3"/>
              </a:rPr>
              <a:t>PSPACE-complete</a:t>
            </a:r>
            <a:r>
              <a:rPr lang="en-US" i="1" dirty="0" smtClean="0"/>
              <a:t> &gt; NP-complete</a:t>
            </a:r>
            <a:endParaRPr lang="en-US" i="1" dirty="0"/>
          </a:p>
          <a:p>
            <a:pPr lvl="1"/>
            <a:r>
              <a:rPr lang="en-US" dirty="0" smtClean="0"/>
              <a:t>The computational complexity of finding a plan is exponential</a:t>
            </a:r>
          </a:p>
          <a:p>
            <a:pPr lvl="1"/>
            <a:r>
              <a:rPr lang="en-US" dirty="0" smtClean="0"/>
              <a:t>The length of the plan is exponential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pace necessary to represent it</a:t>
            </a:r>
          </a:p>
          <a:p>
            <a:pPr lvl="2"/>
            <a:r>
              <a:rPr lang="en-US" dirty="0" smtClean="0"/>
              <a:t>Time necessary to implement it</a:t>
            </a:r>
          </a:p>
          <a:p>
            <a:pPr lvl="1"/>
            <a:r>
              <a:rPr lang="en-US" dirty="0" smtClean="0"/>
              <a:t>The only thing that’s polynomial: the amount of space necessary to represent the world state while finding or implementing a plan</a:t>
            </a:r>
            <a:endParaRPr lang="en-US" dirty="0"/>
          </a:p>
          <a:p>
            <a:r>
              <a:rPr lang="en-US" dirty="0"/>
              <a:t>Example: towers of Hanoi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80" y="5027295"/>
            <a:ext cx="3048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Planning is </a:t>
            </a:r>
            <a:r>
              <a:rPr lang="en-US" i="1" dirty="0">
                <a:hlinkClick r:id="rId3"/>
              </a:rPr>
              <a:t>PSPACE-complete</a:t>
            </a:r>
            <a:endParaRPr lang="en-US" i="1" dirty="0"/>
          </a:p>
          <a:p>
            <a:pPr lvl="1"/>
            <a:r>
              <a:rPr lang="en-US" dirty="0"/>
              <a:t>The length of a plan can be exponential in the number of “objects” in the problem!</a:t>
            </a:r>
          </a:p>
          <a:p>
            <a:pPr lvl="1"/>
            <a:r>
              <a:rPr lang="en-US" dirty="0"/>
              <a:t>So is game search</a:t>
            </a:r>
          </a:p>
          <a:p>
            <a:r>
              <a:rPr lang="en-US" dirty="0"/>
              <a:t>Archetypal PSPACE-complete problem: </a:t>
            </a:r>
            <a:r>
              <a:rPr lang="en-US" i="1" dirty="0"/>
              <a:t>quantified </a:t>
            </a:r>
            <a:r>
              <a:rPr lang="en-US" i="1" dirty="0" err="1"/>
              <a:t>boolean</a:t>
            </a:r>
            <a:r>
              <a:rPr lang="en-US" i="1" dirty="0"/>
              <a:t> formula </a:t>
            </a:r>
            <a:r>
              <a:rPr lang="en-US" dirty="0"/>
              <a:t>(QBF)</a:t>
            </a:r>
          </a:p>
          <a:p>
            <a:pPr lvl="1"/>
            <a:r>
              <a:rPr lang="en-US" dirty="0">
                <a:sym typeface="Symbol" pitchFamily="18" charset="2"/>
              </a:rPr>
              <a:t>Example: is this formula true?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 </a:t>
            </a:r>
            <a:br>
              <a:rPr lang="en-US" b="1" dirty="0">
                <a:solidFill>
                  <a:srgbClr val="CC0099"/>
                </a:solidFill>
                <a:sym typeface="Symbol" pitchFamily="18" charset="2"/>
              </a:rPr>
            </a:b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	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1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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2 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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3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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4</a:t>
            </a:r>
            <a:r>
              <a:rPr lang="en-US" b="1" dirty="0">
                <a:solidFill>
                  <a:srgbClr val="CC0099"/>
                </a:solidFill>
              </a:rPr>
              <a:t> (x</a:t>
            </a:r>
            <a:r>
              <a:rPr lang="en-US" b="1" baseline="-25000" dirty="0">
                <a:solidFill>
                  <a:srgbClr val="CC0099"/>
                </a:solidFill>
              </a:rPr>
              <a:t>1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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3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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4</a:t>
            </a:r>
            <a:r>
              <a:rPr lang="en-US" b="1" dirty="0">
                <a:solidFill>
                  <a:srgbClr val="CC0099"/>
                </a:solidFill>
              </a:rPr>
              <a:t>)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(x</a:t>
            </a:r>
            <a:r>
              <a:rPr lang="en-US" b="1" baseline="-25000" dirty="0">
                <a:solidFill>
                  <a:srgbClr val="CC0099"/>
                </a:solidFill>
              </a:rPr>
              <a:t>2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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3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</a:t>
            </a:r>
            <a:r>
              <a:rPr lang="en-US" b="1" dirty="0">
                <a:solidFill>
                  <a:srgbClr val="CC0099"/>
                </a:solidFill>
              </a:rPr>
              <a:t>x</a:t>
            </a:r>
            <a:r>
              <a:rPr lang="en-US" b="1" baseline="-25000" dirty="0">
                <a:solidFill>
                  <a:srgbClr val="CC0099"/>
                </a:solidFill>
              </a:rPr>
              <a:t>4</a:t>
            </a:r>
            <a:r>
              <a:rPr lang="en-US" b="1" dirty="0">
                <a:solidFill>
                  <a:srgbClr val="CC0099"/>
                </a:solidFill>
                <a:sym typeface="Symbol" pitchFamily="18" charset="2"/>
              </a:rPr>
              <a:t>)</a:t>
            </a:r>
            <a:endParaRPr lang="en-US" b="1" dirty="0">
              <a:solidFill>
                <a:srgbClr val="CC0099"/>
              </a:solidFill>
            </a:endParaRPr>
          </a:p>
          <a:p>
            <a:r>
              <a:rPr lang="en-US" dirty="0"/>
              <a:t>Compare to SAT:</a:t>
            </a:r>
            <a:br>
              <a:rPr lang="en-US" dirty="0"/>
            </a:br>
            <a:r>
              <a:rPr lang="en-US" dirty="0"/>
              <a:t>	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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1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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2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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3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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4</a:t>
            </a:r>
            <a:r>
              <a:rPr lang="en-US" sz="2400" b="1" dirty="0">
                <a:solidFill>
                  <a:srgbClr val="CC0099"/>
                </a:solidFill>
              </a:rPr>
              <a:t> (x</a:t>
            </a:r>
            <a:r>
              <a:rPr lang="en-US" sz="2400" b="1" baseline="-25000" dirty="0">
                <a:solidFill>
                  <a:srgbClr val="CC0099"/>
                </a:solidFill>
              </a:rPr>
              <a:t>1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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3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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4</a:t>
            </a:r>
            <a:r>
              <a:rPr lang="en-US" sz="2400" b="1" dirty="0">
                <a:solidFill>
                  <a:srgbClr val="CC0099"/>
                </a:solidFill>
              </a:rPr>
              <a:t>)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(x</a:t>
            </a:r>
            <a:r>
              <a:rPr lang="en-US" sz="2400" b="1" baseline="-25000" dirty="0">
                <a:solidFill>
                  <a:srgbClr val="CC0099"/>
                </a:solidFill>
              </a:rPr>
              <a:t>2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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3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</a:t>
            </a:r>
            <a:r>
              <a:rPr lang="en-US" sz="2400" b="1" dirty="0">
                <a:solidFill>
                  <a:srgbClr val="CC0099"/>
                </a:solidFill>
              </a:rPr>
              <a:t>x</a:t>
            </a:r>
            <a:r>
              <a:rPr lang="en-US" sz="2400" b="1" baseline="-25000" dirty="0">
                <a:solidFill>
                  <a:srgbClr val="CC0099"/>
                </a:solidFill>
              </a:rPr>
              <a:t>4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)</a:t>
            </a:r>
            <a:endParaRPr lang="en-US" sz="2400" b="1" dirty="0">
              <a:solidFill>
                <a:srgbClr val="CC0099"/>
              </a:solidFill>
            </a:endParaRPr>
          </a:p>
          <a:p>
            <a:r>
              <a:rPr lang="en-US" sz="2400" dirty="0"/>
              <a:t>Relationship between SAT and QBF is akin to the relationship between puzzles and games</a:t>
            </a:r>
          </a:p>
        </p:txBody>
      </p:sp>
    </p:spTree>
    <p:extLst>
      <p:ext uri="{BB962C8B-B14F-4D97-AF65-F5344CB8AC3E}">
        <p14:creationId xmlns:p14="http://schemas.microsoft.com/office/powerpoint/2010/main" val="32553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Examples: River Crossing, Cargo Delivery, Design-for-Disassembly, Story-Telling, Translation Alignment, Tower of Hanoi</a:t>
            </a:r>
          </a:p>
          <a:p>
            <a:r>
              <a:rPr lang="en-US" dirty="0" smtClean="0"/>
              <a:t>Planning as a search problem</a:t>
            </a:r>
          </a:p>
          <a:p>
            <a:pPr lvl="1"/>
            <a:r>
              <a:rPr lang="en-US" dirty="0" smtClean="0"/>
              <a:t>Formulation</a:t>
            </a:r>
          </a:p>
          <a:p>
            <a:pPr lvl="1"/>
            <a:r>
              <a:rPr lang="en-US" dirty="0" smtClean="0"/>
              <a:t>Computational Complexity: PSPACE &gt; NP</a:t>
            </a:r>
          </a:p>
          <a:p>
            <a:r>
              <a:rPr lang="en-US" dirty="0" smtClean="0"/>
              <a:t>Algorithms for planning</a:t>
            </a:r>
          </a:p>
          <a:p>
            <a:pPr lvl="1"/>
            <a:r>
              <a:rPr lang="en-US" dirty="0" smtClean="0"/>
              <a:t>Forward Chaining</a:t>
            </a:r>
          </a:p>
          <a:p>
            <a:pPr lvl="1"/>
            <a:r>
              <a:rPr lang="en-US" dirty="0" smtClean="0"/>
              <a:t>Backward Chaining</a:t>
            </a:r>
          </a:p>
          <a:p>
            <a:r>
              <a:rPr lang="en-US" dirty="0" smtClean="0"/>
              <a:t>Polynomial Heuristics that Reduce the Exponent</a:t>
            </a:r>
          </a:p>
          <a:p>
            <a:pPr lvl="1"/>
            <a:r>
              <a:rPr lang="en-US" dirty="0" smtClean="0"/>
              <a:t>Number of Steps</a:t>
            </a:r>
          </a:p>
          <a:p>
            <a:pPr lvl="1"/>
            <a:r>
              <a:rPr lang="en-US" dirty="0" smtClean="0"/>
              <a:t>Planning Graph</a:t>
            </a:r>
          </a:p>
          <a:p>
            <a:pPr lvl="1"/>
            <a:r>
              <a:rPr lang="en-US" dirty="0" err="1" smtClean="0"/>
              <a:t>Mutex</a:t>
            </a:r>
            <a:r>
              <a:rPr lang="en-US" dirty="0" smtClean="0"/>
              <a:t> (Mutually Exclusive) pairs</a:t>
            </a:r>
          </a:p>
        </p:txBody>
      </p:sp>
    </p:spTree>
    <p:extLst>
      <p:ext uri="{BB962C8B-B14F-4D97-AF65-F5344CB8AC3E}">
        <p14:creationId xmlns:p14="http://schemas.microsoft.com/office/powerpoint/2010/main" val="40685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Examples: River Crossing, Cargo Delivery, Design-for-Disassembly, Story-Telling, Translation Alignment, Tower of Hanoi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Planning as a search problem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Formulation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Computational Complexity: PSPACE &gt; NP</a:t>
            </a:r>
          </a:p>
          <a:p>
            <a:r>
              <a:rPr lang="en-US" dirty="0" smtClean="0"/>
              <a:t>Algorithms for planning</a:t>
            </a:r>
          </a:p>
          <a:p>
            <a:pPr lvl="1"/>
            <a:r>
              <a:rPr lang="en-US" dirty="0" smtClean="0"/>
              <a:t>Forward Chaining</a:t>
            </a:r>
          </a:p>
          <a:p>
            <a:pPr lvl="1"/>
            <a:r>
              <a:rPr lang="en-US" dirty="0" smtClean="0"/>
              <a:t>Backward Chaining</a:t>
            </a:r>
          </a:p>
          <a:p>
            <a:r>
              <a:rPr lang="en-US" dirty="0" smtClean="0"/>
              <a:t>Polynomial Heuristics that Reduce the Exponent</a:t>
            </a:r>
          </a:p>
          <a:p>
            <a:pPr lvl="1"/>
            <a:r>
              <a:rPr lang="en-US" dirty="0" smtClean="0"/>
              <a:t>Number of Steps</a:t>
            </a:r>
          </a:p>
          <a:p>
            <a:pPr lvl="1"/>
            <a:r>
              <a:rPr lang="en-US" dirty="0" smtClean="0"/>
              <a:t>Planning Graph</a:t>
            </a:r>
          </a:p>
          <a:p>
            <a:pPr lvl="1"/>
            <a:r>
              <a:rPr lang="en-US" dirty="0" err="1" smtClean="0"/>
              <a:t>Mutex</a:t>
            </a:r>
            <a:r>
              <a:rPr lang="en-US" dirty="0" smtClean="0"/>
              <a:t> (Mutually Exclusive) pairs</a:t>
            </a:r>
          </a:p>
        </p:txBody>
      </p:sp>
    </p:spTree>
    <p:extLst>
      <p:ext uri="{BB962C8B-B14F-4D97-AF65-F5344CB8AC3E}">
        <p14:creationId xmlns:p14="http://schemas.microsoft.com/office/powerpoint/2010/main" val="1972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14400"/>
          </a:xfrm>
        </p:spPr>
        <p:txBody>
          <a:bodyPr/>
          <a:lstStyle/>
          <a:p>
            <a:r>
              <a:rPr lang="en-US" dirty="0" smtClean="0"/>
              <a:t>Algorithms for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89038"/>
            <a:ext cx="8915400" cy="5440363"/>
          </a:xfrm>
        </p:spPr>
        <p:txBody>
          <a:bodyPr/>
          <a:lstStyle/>
          <a:p>
            <a:r>
              <a:rPr lang="en-US" sz="2400" b="1" dirty="0"/>
              <a:t>Forward (progression) state-space search: </a:t>
            </a:r>
            <a:r>
              <a:rPr lang="en-US" sz="2400" dirty="0"/>
              <a:t>starting with the start state, find all applicable actions (actions for which preconditions are satisfied), compute the successor state based on the effects, keep searching until goals are met</a:t>
            </a:r>
          </a:p>
          <a:p>
            <a:pPr lvl="1"/>
            <a:r>
              <a:rPr lang="en-US" sz="2000" dirty="0"/>
              <a:t>Can work well with good heuristics</a:t>
            </a:r>
          </a:p>
        </p:txBody>
      </p:sp>
      <p:pic>
        <p:nvPicPr>
          <p:cNvPr id="4" name="Picture 3" descr="Screen Shot 2015-10-06 at 10.24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3568701"/>
            <a:ext cx="4406900" cy="1064341"/>
          </a:xfrm>
          <a:prstGeom prst="rect">
            <a:avLst/>
          </a:prstGeom>
        </p:spPr>
      </p:pic>
      <p:sp>
        <p:nvSpPr>
          <p:cNvPr id="5" name="TextBox 4">
            <a:hlinkClick r:id="rId4"/>
          </p:cNvPr>
          <p:cNvSpPr txBox="1"/>
          <p:nvPr/>
        </p:nvSpPr>
        <p:spPr>
          <a:xfrm>
            <a:off x="2133600" y="511706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https://www.youtube.com/watch?v=QLNSkFnBYuM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14400"/>
          </a:xfrm>
        </p:spPr>
        <p:txBody>
          <a:bodyPr/>
          <a:lstStyle/>
          <a:p>
            <a:r>
              <a:rPr lang="en-US" dirty="0" smtClean="0"/>
              <a:t>Algorithms for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89038"/>
            <a:ext cx="8915400" cy="5440363"/>
          </a:xfrm>
        </p:spPr>
        <p:txBody>
          <a:bodyPr/>
          <a:lstStyle/>
          <a:p>
            <a:r>
              <a:rPr lang="en-US" sz="2400" b="1" dirty="0"/>
              <a:t>Forward (progression) state-space search: </a:t>
            </a:r>
            <a:r>
              <a:rPr lang="en-US" sz="2400" dirty="0"/>
              <a:t>starting with the start state, find all applicable actions (actions for which preconditions are satisfied), compute the successor state based on the effects, keep searching until goals are met</a:t>
            </a:r>
          </a:p>
          <a:p>
            <a:pPr lvl="1"/>
            <a:r>
              <a:rPr lang="en-US" sz="2000" dirty="0"/>
              <a:t>Can work well with good heuristics</a:t>
            </a:r>
          </a:p>
          <a:p>
            <a:r>
              <a:rPr lang="en-US" sz="2400" b="1" dirty="0"/>
              <a:t>Backward (regression) relevant-states search: </a:t>
            </a:r>
            <a:r>
              <a:rPr lang="en-US" sz="2400" dirty="0"/>
              <a:t>to achieve a goal, what must have been true in the previous state?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66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Forward-chaining: each step in the search finds a </a:t>
            </a:r>
            <a:r>
              <a:rPr kumimoji="1" lang="en-US" altLang="ja-JP" i="1" dirty="0" smtClean="0"/>
              <a:t>possible next state</a:t>
            </a:r>
            <a:endParaRPr kumimoji="1" lang="ja-JP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 forward-chaining, we start from a state, P, that the search process has already achieved</a:t>
            </a:r>
          </a:p>
          <a:p>
            <a:r>
              <a:rPr lang="en-US" altLang="ja-JP" dirty="0" smtClean="0"/>
              <a:t>We then check to see whether it is possible to apply </a:t>
            </a:r>
            <a:r>
              <a:rPr lang="en-US" altLang="ja-JP" i="1" dirty="0" smtClean="0"/>
              <a:t>modus ponens</a:t>
            </a:r>
            <a:r>
              <a:rPr lang="en-US" altLang="ja-JP" dirty="0" smtClean="0"/>
              <a:t>: given the current state P, is there any operation P→Q available?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9" y="3570632"/>
            <a:ext cx="5844209" cy="32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Backward</a:t>
            </a:r>
            <a:r>
              <a:rPr kumimoji="1" lang="en-US" altLang="ja-JP" dirty="0" smtClean="0"/>
              <a:t>-chaining: each step in the search finds a </a:t>
            </a:r>
            <a:r>
              <a:rPr kumimoji="1" lang="en-US" altLang="ja-JP" i="1" dirty="0" smtClean="0"/>
              <a:t>relevant previous state</a:t>
            </a:r>
            <a:endParaRPr kumimoji="1" lang="ja-JP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 backward-chaining, we start from a state, Q, that we want to achieve</a:t>
            </a:r>
          </a:p>
          <a:p>
            <a:r>
              <a:rPr lang="en-US" altLang="ja-JP" dirty="0" smtClean="0"/>
              <a:t>We then check to see whether it is possible to apply </a:t>
            </a:r>
            <a:r>
              <a:rPr lang="en-US" altLang="ja-JP" i="1" dirty="0" smtClean="0"/>
              <a:t>modus ponens</a:t>
            </a:r>
            <a:r>
              <a:rPr lang="en-US" altLang="ja-JP" dirty="0" smtClean="0"/>
              <a:t> in order to generate Q from any other state, P: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9" y="3570632"/>
            <a:ext cx="5844209" cy="32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Examples: River Crossing, Cargo Delivery, Design-for-Disassembly, Story-Telling, Translation Alignment, Tower of Hanoi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Planning as a search problem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Formulation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Computational Complexity: PSPACE &gt; NP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Algorithms for planning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Forward Chaining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Backward Chaining</a:t>
            </a:r>
          </a:p>
          <a:p>
            <a:r>
              <a:rPr lang="en-US" dirty="0" smtClean="0"/>
              <a:t>Polynomial Heuristics that Reduce the Exponent</a:t>
            </a:r>
          </a:p>
          <a:p>
            <a:pPr lvl="1"/>
            <a:r>
              <a:rPr lang="en-US" dirty="0" smtClean="0"/>
              <a:t>Number of Steps</a:t>
            </a:r>
          </a:p>
          <a:p>
            <a:pPr lvl="1"/>
            <a:r>
              <a:rPr lang="en-US" dirty="0" smtClean="0"/>
              <a:t>Planning Graph</a:t>
            </a:r>
          </a:p>
          <a:p>
            <a:pPr lvl="1"/>
            <a:r>
              <a:rPr lang="en-US" dirty="0" err="1" smtClean="0"/>
              <a:t>Mutex</a:t>
            </a:r>
            <a:r>
              <a:rPr lang="en-US" dirty="0" smtClean="0"/>
              <a:t> (Mutually Exclusive) pairs</a:t>
            </a:r>
          </a:p>
        </p:txBody>
      </p:sp>
    </p:spTree>
    <p:extLst>
      <p:ext uri="{BB962C8B-B14F-4D97-AF65-F5344CB8AC3E}">
        <p14:creationId xmlns:p14="http://schemas.microsoft.com/office/powerpoint/2010/main" val="31867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Heuristics by Constraint Relaxation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Heuristics from Constraint Relaxation: The heuristic h(n) is the number of steps it would take to get from n to G, if problem constraints were relaxed --- this guarantees that h(n) is admissible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dominates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computed by relaxing fewer constraints.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9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heuristic: number of </a:t>
            </a:r>
            <a:r>
              <a:rPr lang="en-US" dirty="0" smtClean="0"/>
              <a:t>goal </a:t>
            </a:r>
            <a:r>
              <a:rPr lang="en-US" dirty="0" err="1" smtClean="0"/>
              <a:t>fluents</a:t>
            </a:r>
            <a:r>
              <a:rPr lang="en-US" dirty="0" smtClean="0"/>
              <a:t> </a:t>
            </a:r>
            <a:r>
              <a:rPr lang="en-US" dirty="0" smtClean="0"/>
              <a:t>left to achieve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Terminology: the </a:t>
            </a:r>
            <a:r>
              <a:rPr lang="en-US" i="1" dirty="0"/>
              <a:t>fluent</a:t>
            </a:r>
            <a:r>
              <a:rPr lang="en-US" dirty="0"/>
              <a:t> </a:t>
            </a:r>
            <a:r>
              <a:rPr lang="en-US" dirty="0" err="1" smtClean="0"/>
              <a:t>Xk</a:t>
            </a:r>
            <a:r>
              <a:rPr lang="en-US" dirty="0" smtClean="0"/>
              <a:t> </a:t>
            </a:r>
            <a:r>
              <a:rPr lang="en-US" dirty="0"/>
              <a:t>is defined to be true </a:t>
            </a:r>
            <a:r>
              <a:rPr lang="en-US" dirty="0" err="1"/>
              <a:t>iff</a:t>
            </a:r>
            <a:r>
              <a:rPr lang="en-US" dirty="0"/>
              <a:t> the variable X is equal to the value </a:t>
            </a:r>
            <a:r>
              <a:rPr lang="en-US" dirty="0" smtClean="0"/>
              <a:t>k, </a:t>
            </a:r>
            <a:r>
              <a:rPr lang="en-US" dirty="0"/>
              <a:t>and false otherwise.</a:t>
            </a:r>
          </a:p>
          <a:p>
            <a:endParaRPr lang="en-US" dirty="0"/>
          </a:p>
          <a:p>
            <a:r>
              <a:rPr lang="en-US" dirty="0" smtClean="0"/>
              <a:t>Heuristic #1:  Count the number of actions necessary to generate all of the </a:t>
            </a:r>
            <a:r>
              <a:rPr lang="en-US" dirty="0" err="1" smtClean="0"/>
              <a:t>fluents</a:t>
            </a:r>
            <a:r>
              <a:rPr lang="en-US" dirty="0" smtClean="0"/>
              <a:t> in the goal state that aren’t already true.</a:t>
            </a:r>
          </a:p>
          <a:p>
            <a:pPr lvl="1"/>
            <a:r>
              <a:rPr lang="en-US" dirty="0" smtClean="0"/>
              <a:t>What got relaxed: we ignore action pre-requisites.</a:t>
            </a:r>
          </a:p>
          <a:p>
            <a:pPr lvl="1"/>
            <a:endParaRPr lang="en-US" dirty="0"/>
          </a:p>
          <a:p>
            <a:r>
              <a:rPr lang="en-US" dirty="0" smtClean="0"/>
              <a:t>Example: 6 people on left side of the river, we want 6 people on the right side, we have a 2-person boat.  Minimum # actions: h(n) = 3.</a:t>
            </a:r>
          </a:p>
        </p:txBody>
      </p:sp>
    </p:spTree>
    <p:extLst>
      <p:ext uri="{BB962C8B-B14F-4D97-AF65-F5344CB8AC3E}">
        <p14:creationId xmlns:p14="http://schemas.microsoft.com/office/powerpoint/2010/main" val="13219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Heuristics for planning: means-ends analysis</a:t>
            </a:r>
            <a:endParaRPr kumimoji="1" lang="ja-JP" altLang="en-US" i="1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402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242576"/>
            <a:ext cx="11764651" cy="93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problem that we’ll use for next two heuristics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7538"/>
                <a:ext cx="9851796" cy="17934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Example: two actions possible, Eat(Cake) and Bake(Cake)</a:t>
                </a:r>
              </a:p>
              <a:p>
                <a:r>
                  <a:rPr lang="en-US" dirty="0" smtClean="0"/>
                  <a:t>Initial state: Have(Cake),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Eaten(Cake)</a:t>
                </a:r>
              </a:p>
              <a:p>
                <a:r>
                  <a:rPr lang="en-US" dirty="0" smtClean="0"/>
                  <a:t>Goal state: </a:t>
                </a:r>
                <a:r>
                  <a:rPr lang="en-US" dirty="0"/>
                  <a:t>Have(Cake), </a:t>
                </a:r>
                <a:r>
                  <a:rPr lang="en-US" dirty="0" smtClean="0"/>
                  <a:t>Eaten(Cake)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7538"/>
                <a:ext cx="9851796" cy="1793499"/>
              </a:xfrm>
              <a:blipFill rotWithShape="0">
                <a:blip r:embed="rId2"/>
                <a:stretch>
                  <a:fillRect l="-1114" t="-5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7054"/>
            <a:ext cx="10058400" cy="24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River </a:t>
            </a:r>
            <a:r>
              <a:rPr lang="en-US" dirty="0"/>
              <a:t>Crossing Problems</a:t>
            </a:r>
            <a:br>
              <a:rPr lang="en-US" dirty="0"/>
            </a:br>
            <a:r>
              <a:rPr lang="en-US" sz="2200" dirty="0">
                <a:hlinkClick r:id="rId2"/>
              </a:rPr>
              <a:t>https://en.wikipedia.org/wiki/River_crossing_puzzle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farmer has a fox, a goat, and a bag of beans to get across the river</a:t>
            </a:r>
          </a:p>
          <a:p>
            <a:r>
              <a:rPr lang="en-US" dirty="0" smtClean="0"/>
              <a:t>His boat will only carry him + one object</a:t>
            </a:r>
          </a:p>
          <a:p>
            <a:r>
              <a:rPr lang="en-US" dirty="0" smtClean="0"/>
              <a:t>He can’t leave the fox with the goat</a:t>
            </a:r>
          </a:p>
          <a:p>
            <a:r>
              <a:rPr lang="en-US" dirty="0" smtClean="0"/>
              <a:t>He can’t leave the goat with the bag of beans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37" y="1825625"/>
            <a:ext cx="5436387" cy="2912350"/>
          </a:xfrm>
        </p:spPr>
      </p:pic>
    </p:spTree>
    <p:extLst>
      <p:ext uri="{BB962C8B-B14F-4D97-AF65-F5344CB8AC3E}">
        <p14:creationId xmlns:p14="http://schemas.microsoft.com/office/powerpoint/2010/main" val="36942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242576"/>
            <a:ext cx="11764651" cy="93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Heuristic #2: Get the </a:t>
            </a:r>
            <a:r>
              <a:rPr lang="en-US" dirty="0" err="1" smtClean="0"/>
              <a:t>fluents</a:t>
            </a:r>
            <a:r>
              <a:rPr lang="en-US" dirty="0" smtClean="0"/>
              <a:t> into the planning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7538"/>
                <a:ext cx="9851796" cy="256409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Planning Graph:</a:t>
                </a:r>
              </a:p>
              <a:p>
                <a:pPr lvl="1"/>
                <a:r>
                  <a:rPr lang="en-US" dirty="0" smtClean="0"/>
                  <a:t>At stage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list all of the </a:t>
                </a:r>
                <a:r>
                  <a:rPr lang="en-US" dirty="0" err="1" smtClean="0"/>
                  <a:t>fluents</a:t>
                </a:r>
                <a:r>
                  <a:rPr lang="en-US" dirty="0" smtClean="0"/>
                  <a:t> that COULD BE MADE TO BE TRUE after n actions</a:t>
                </a:r>
              </a:p>
              <a:p>
                <a:pPr lvl="1"/>
                <a:r>
                  <a:rPr lang="en-US" dirty="0" smtClean="0"/>
                  <a:t>At stage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list all of the actions whose pre-requisites are available in stage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Including the “persist” action, represented above as a small blank square</a:t>
                </a:r>
              </a:p>
              <a:p>
                <a:pPr lvl="1"/>
                <a:r>
                  <a:rPr lang="en-US" dirty="0" smtClean="0"/>
                  <a:t>If an action at stage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generates fluent F as an output, then fluent F is listed at stage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7538"/>
                <a:ext cx="9851796" cy="2564091"/>
              </a:xfrm>
              <a:blipFill rotWithShape="0">
                <a:blip r:embed="rId2"/>
                <a:stretch>
                  <a:fillRect l="-990" t="-3563" r="-928" b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7054"/>
            <a:ext cx="10058400" cy="24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242576"/>
            <a:ext cx="11764651" cy="93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Heuristic #2: Get the </a:t>
            </a:r>
            <a:r>
              <a:rPr lang="en-US" dirty="0" err="1" smtClean="0"/>
              <a:t>fluents</a:t>
            </a:r>
            <a:r>
              <a:rPr lang="en-US" dirty="0" smtClean="0"/>
              <a:t> into the planning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7538"/>
                <a:ext cx="9851796" cy="256409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Convergence of the Planning Graph:</a:t>
                </a:r>
              </a:p>
              <a:p>
                <a:pPr lvl="1"/>
                <a:r>
                  <a:rPr lang="en-US" dirty="0" err="1" smtClean="0"/>
                  <a:t>Fluents</a:t>
                </a:r>
                <a:r>
                  <a:rPr lang="en-US" dirty="0" smtClean="0"/>
                  <a:t> grow:  If a fluent is possible at stage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then it is also possible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Actions grow: If an action is possible at stage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then it is also possible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7538"/>
                <a:ext cx="9851796" cy="2564091"/>
              </a:xfrm>
              <a:blipFill rotWithShape="0">
                <a:blip r:embed="rId2"/>
                <a:stretch>
                  <a:fillRect l="-1114" t="-3800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7054"/>
            <a:ext cx="10058400" cy="24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242576"/>
            <a:ext cx="11764651" cy="93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Heuristic #2: Get the </a:t>
            </a:r>
            <a:r>
              <a:rPr lang="en-US" dirty="0" err="1" smtClean="0"/>
              <a:t>fluents</a:t>
            </a:r>
            <a:r>
              <a:rPr lang="en-US" dirty="0" smtClean="0"/>
              <a:t> into the planning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87538"/>
            <a:ext cx="9851796" cy="25640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Heuristic: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(n) = # stages between the current stage and the first stage at which all of the </a:t>
            </a:r>
            <a:r>
              <a:rPr lang="en-US" dirty="0" smtClean="0"/>
              <a:t>goal-state </a:t>
            </a:r>
            <a:r>
              <a:rPr lang="en-US" dirty="0" err="1" smtClean="0"/>
              <a:t>fluents</a:t>
            </a:r>
            <a:r>
              <a:rPr lang="en-US" dirty="0" smtClean="0"/>
              <a:t> </a:t>
            </a:r>
            <a:r>
              <a:rPr lang="en-US" dirty="0" smtClean="0"/>
              <a:t>COULD BE MADE TO BE </a:t>
            </a:r>
            <a:r>
              <a:rPr lang="en-US" dirty="0" smtClean="0"/>
              <a:t>TRUE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“Current stage” can be defined in a few different ways:</a:t>
            </a:r>
          </a:p>
          <a:p>
            <a:pPr lvl="2"/>
            <a:r>
              <a:rPr lang="en-US" dirty="0" smtClean="0"/>
              <a:t>Based on the number of actions you’ve already done, … or …</a:t>
            </a:r>
          </a:p>
          <a:p>
            <a:pPr lvl="2"/>
            <a:r>
              <a:rPr lang="en-US" dirty="0" smtClean="0"/>
              <a:t>The first stage at which all of the </a:t>
            </a:r>
            <a:r>
              <a:rPr lang="en-US" dirty="0" err="1" smtClean="0"/>
              <a:t>fluents</a:t>
            </a:r>
            <a:r>
              <a:rPr lang="en-US" dirty="0" smtClean="0"/>
              <a:t> in your current world state are already present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7054"/>
            <a:ext cx="10058400" cy="24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242576"/>
            <a:ext cx="11764651" cy="935774"/>
          </a:xfrm>
        </p:spPr>
        <p:txBody>
          <a:bodyPr>
            <a:normAutofit/>
          </a:bodyPr>
          <a:lstStyle/>
          <a:p>
            <a:r>
              <a:rPr lang="en-US" dirty="0" smtClean="0"/>
              <a:t>Heuristic #3: </a:t>
            </a:r>
            <a:r>
              <a:rPr lang="en-US" dirty="0" err="1" smtClean="0"/>
              <a:t>Mutex</a:t>
            </a:r>
            <a:r>
              <a:rPr lang="en-US" dirty="0" smtClean="0"/>
              <a:t> links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7538"/>
                <a:ext cx="9851796" cy="256409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err="1" smtClean="0"/>
                  <a:t>Mutex</a:t>
                </a:r>
                <a:r>
                  <a:rPr lang="en-US" dirty="0" smtClean="0"/>
                  <a:t> (mutually exclusive) link exists between </a:t>
                </a:r>
                <a:r>
                  <a:rPr lang="en-US" dirty="0" err="1" smtClean="0"/>
                  <a:t>fluents</a:t>
                </a:r>
                <a:r>
                  <a:rPr lang="en-US" dirty="0" smtClean="0"/>
                  <a:t> that are polar opposites, F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</a:t>
                </a:r>
              </a:p>
              <a:p>
                <a:r>
                  <a:rPr lang="en-US" dirty="0" err="1" smtClean="0"/>
                  <a:t>Mutex</a:t>
                </a:r>
                <a:r>
                  <a:rPr lang="en-US" dirty="0" smtClean="0"/>
                  <a:t> exists between actions whose pre-requisite states are </a:t>
                </a:r>
                <a:r>
                  <a:rPr lang="en-US" dirty="0" err="1" smtClean="0"/>
                  <a:t>mutex</a:t>
                </a:r>
                <a:r>
                  <a:rPr lang="en-US" dirty="0" smtClean="0"/>
                  <a:t>, e.g., one requires F, while the other requires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</a:t>
                </a:r>
              </a:p>
              <a:p>
                <a:r>
                  <a:rPr lang="en-US" dirty="0" err="1" smtClean="0"/>
                  <a:t>Mutex</a:t>
                </a:r>
                <a:r>
                  <a:rPr lang="en-US" dirty="0" smtClean="0"/>
                  <a:t> exists between any two </a:t>
                </a:r>
                <a:r>
                  <a:rPr lang="en-US" dirty="0" err="1" smtClean="0"/>
                  <a:t>fluents</a:t>
                </a:r>
                <a:r>
                  <a:rPr lang="en-US" dirty="0" smtClean="0"/>
                  <a:t>, A and B, if every action that generates fluent A is </a:t>
                </a:r>
                <a:r>
                  <a:rPr lang="en-US" dirty="0" err="1" smtClean="0"/>
                  <a:t>mutex</a:t>
                </a:r>
                <a:r>
                  <a:rPr lang="en-US" dirty="0" smtClean="0"/>
                  <a:t> with every action that generates fluent B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7538"/>
                <a:ext cx="9851796" cy="2564091"/>
              </a:xfrm>
              <a:blipFill rotWithShape="0">
                <a:blip r:embed="rId2"/>
                <a:stretch>
                  <a:fillRect l="-990" t="-3563" b="-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7054"/>
            <a:ext cx="10058400" cy="24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242576"/>
            <a:ext cx="11764651" cy="93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Heuristic #3: Get the </a:t>
            </a:r>
            <a:r>
              <a:rPr lang="en-US" dirty="0" err="1" smtClean="0"/>
              <a:t>fluents</a:t>
            </a:r>
            <a:r>
              <a:rPr lang="en-US" dirty="0" smtClean="0"/>
              <a:t> into the planning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7538"/>
                <a:ext cx="9851796" cy="256409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Convergence of the </a:t>
                </a:r>
                <a:r>
                  <a:rPr lang="en-US" dirty="0" err="1" smtClean="0"/>
                  <a:t>Mutex</a:t>
                </a:r>
                <a:r>
                  <a:rPr lang="en-US" dirty="0" smtClean="0"/>
                  <a:t> Links: </a:t>
                </a:r>
                <a:r>
                  <a:rPr lang="en-US" dirty="0" err="1" smtClean="0"/>
                  <a:t>Mutex</a:t>
                </a:r>
                <a:r>
                  <a:rPr lang="en-US" dirty="0" smtClean="0"/>
                  <a:t> links disappear: </a:t>
                </a:r>
              </a:p>
              <a:p>
                <a:pPr lvl="1"/>
                <a:r>
                  <a:rPr lang="en-US" dirty="0" smtClean="0"/>
                  <a:t>If two </a:t>
                </a:r>
                <a:r>
                  <a:rPr lang="en-US" dirty="0" err="1" smtClean="0"/>
                  <a:t>fluents</a:t>
                </a:r>
                <a:r>
                  <a:rPr lang="en-US" dirty="0" smtClean="0"/>
                  <a:t> are </a:t>
                </a:r>
                <a:r>
                  <a:rPr lang="en-US" dirty="0" err="1" smtClean="0"/>
                  <a:t>mutex</a:t>
                </a:r>
                <a:r>
                  <a:rPr lang="en-US" dirty="0" smtClean="0"/>
                  <a:t> at stage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, then they are also </a:t>
                </a:r>
                <a:r>
                  <a:rPr lang="en-US" dirty="0" err="1" smtClean="0"/>
                  <a:t>mutex</a:t>
                </a:r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If two </a:t>
                </a:r>
                <a:r>
                  <a:rPr lang="en-US" dirty="0" smtClean="0"/>
                  <a:t>actions </a:t>
                </a:r>
                <a:r>
                  <a:rPr lang="en-US" dirty="0"/>
                  <a:t>are </a:t>
                </a:r>
                <a:r>
                  <a:rPr lang="en-US" dirty="0" err="1"/>
                  <a:t>mutex</a:t>
                </a:r>
                <a:r>
                  <a:rPr lang="en-US" dirty="0"/>
                  <a:t> at stage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then they are also </a:t>
                </a:r>
                <a:r>
                  <a:rPr lang="en-US" dirty="0" err="1"/>
                  <a:t>mutex</a:t>
                </a:r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7538"/>
                <a:ext cx="9851796" cy="2564091"/>
              </a:xfrm>
              <a:blipFill rotWithShape="0">
                <a:blip r:embed="rId2"/>
                <a:stretch>
                  <a:fillRect l="-1114" t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7054"/>
            <a:ext cx="10058400" cy="24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242576"/>
            <a:ext cx="11764651" cy="93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Heuristic #3: Get the </a:t>
            </a:r>
            <a:r>
              <a:rPr lang="en-US" dirty="0" err="1" smtClean="0"/>
              <a:t>fluents</a:t>
            </a:r>
            <a:r>
              <a:rPr lang="en-US" dirty="0" smtClean="0"/>
              <a:t> into the planning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87538"/>
            <a:ext cx="9851796" cy="2564091"/>
          </a:xfrm>
        </p:spPr>
        <p:txBody>
          <a:bodyPr>
            <a:normAutofit/>
          </a:bodyPr>
          <a:lstStyle/>
          <a:p>
            <a:r>
              <a:rPr lang="en-US" dirty="0" smtClean="0"/>
              <a:t>Heuristic: h(n) = # stages from the current world state until the first stage at which the goal state is non-</a:t>
            </a:r>
            <a:r>
              <a:rPr lang="en-US" dirty="0" err="1" smtClean="0"/>
              <a:t>mutex</a:t>
            </a:r>
            <a:endParaRPr lang="en-US" dirty="0" smtClean="0"/>
          </a:p>
          <a:p>
            <a:r>
              <a:rPr lang="en-US" dirty="0" smtClean="0"/>
              <a:t>In fact, this is exactly the true path cost, if all constraints are binary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7054"/>
            <a:ext cx="10058400" cy="24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space planning vs. plan space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648199"/>
          </a:xfrm>
        </p:spPr>
        <p:txBody>
          <a:bodyPr/>
          <a:lstStyle/>
          <a:p>
            <a:r>
              <a:rPr lang="en-US" b="1" dirty="0">
                <a:solidFill>
                  <a:srgbClr val="CC0099"/>
                </a:solidFill>
              </a:rPr>
              <a:t>Situation space planners: </a:t>
            </a:r>
            <a:r>
              <a:rPr lang="en-US" dirty="0"/>
              <a:t>each node in the search space represents a world state, arcs are actions in the world</a:t>
            </a:r>
          </a:p>
          <a:p>
            <a:pPr lvl="1"/>
            <a:r>
              <a:rPr lang="en-US" dirty="0"/>
              <a:t>Plans are sequences of actions from start to finish</a:t>
            </a:r>
          </a:p>
          <a:p>
            <a:pPr lvl="1"/>
            <a:r>
              <a:rPr lang="en-US" dirty="0"/>
              <a:t>Must be </a:t>
            </a:r>
            <a:r>
              <a:rPr lang="en-US" i="1" dirty="0"/>
              <a:t>totally ordered</a:t>
            </a:r>
          </a:p>
          <a:p>
            <a:r>
              <a:rPr lang="en-US" b="1" dirty="0">
                <a:solidFill>
                  <a:srgbClr val="CC0099"/>
                </a:solidFill>
              </a:rPr>
              <a:t>Plan space planners: </a:t>
            </a:r>
            <a:r>
              <a:rPr lang="en-US" dirty="0"/>
              <a:t>nodes are (incomplete) plans, arcs are transformations between plans</a:t>
            </a:r>
          </a:p>
          <a:p>
            <a:pPr lvl="1"/>
            <a:r>
              <a:rPr lang="en-US" dirty="0"/>
              <a:t>Actions in the plan may be </a:t>
            </a:r>
            <a:r>
              <a:rPr lang="en-US" i="1" dirty="0"/>
              <a:t>partially ordered</a:t>
            </a:r>
          </a:p>
          <a:p>
            <a:pPr lvl="1"/>
            <a:r>
              <a:rPr lang="en-US" b="1" dirty="0"/>
              <a:t>Principle of least commitment:</a:t>
            </a:r>
            <a:r>
              <a:rPr lang="en-US" dirty="0"/>
              <a:t> avoid ordering plan steps unless absolutely necessary</a:t>
            </a:r>
          </a:p>
        </p:txBody>
      </p:sp>
    </p:spTree>
    <p:extLst>
      <p:ext uri="{BB962C8B-B14F-4D97-AF65-F5344CB8AC3E}">
        <p14:creationId xmlns:p14="http://schemas.microsoft.com/office/powerpoint/2010/main" val="33172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Partial order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12838"/>
            <a:ext cx="8229600" cy="4525963"/>
          </a:xfrm>
        </p:spPr>
        <p:txBody>
          <a:bodyPr/>
          <a:lstStyle/>
          <a:p>
            <a:r>
              <a:rPr lang="en-US" dirty="0" smtClean="0"/>
              <a:t>Task: put on socks and shoes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95525"/>
            <a:ext cx="29908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95526"/>
            <a:ext cx="51816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0" y="1685925"/>
            <a:ext cx="181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Partial order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2410" y="1838325"/>
            <a:ext cx="248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order (linear) plans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2410" y="2295526"/>
            <a:ext cx="1148591" cy="456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0053" y="2284283"/>
            <a:ext cx="1148591" cy="456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78644" y="2284282"/>
            <a:ext cx="1596781" cy="456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Partial Order Planning Example</a:t>
            </a:r>
            <a:endParaRPr lang="en-US" dirty="0"/>
          </a:p>
        </p:txBody>
      </p:sp>
      <p:sp useBgFill="1">
        <p:nvSpPr>
          <p:cNvPr id="5" name="Rectangle 4"/>
          <p:cNvSpPr/>
          <p:nvPr/>
        </p:nvSpPr>
        <p:spPr>
          <a:xfrm>
            <a:off x="4724400" y="6324600"/>
            <a:ext cx="2286000" cy="38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Finish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3289" y="175260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Sells(SM, Bananas)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3657" y="5867400"/>
            <a:ext cx="120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Have(Milk)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5867400"/>
            <a:ext cx="15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Have(Bananas)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4724400" y="1325562"/>
            <a:ext cx="2286000" cy="42703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1" y="1752600"/>
            <a:ext cx="109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At(Home)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6600" y="176426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Sells(SM, Milk)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867400" y="1752600"/>
            <a:ext cx="0" cy="457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04576" y="3500736"/>
            <a:ext cx="234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Start: empty plan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22716" y="4114801"/>
            <a:ext cx="750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Action: find flaw in the plan and modify plan to fix the flaw</a:t>
            </a:r>
          </a:p>
        </p:txBody>
      </p:sp>
    </p:spTree>
    <p:extLst>
      <p:ext uri="{BB962C8B-B14F-4D97-AF65-F5344CB8AC3E}">
        <p14:creationId xmlns:p14="http://schemas.microsoft.com/office/powerpoint/2010/main" val="395096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Partial Order Planning Example</a:t>
            </a:r>
            <a:endParaRPr lang="en-US" dirty="0"/>
          </a:p>
        </p:txBody>
      </p:sp>
      <p:sp useBgFill="1">
        <p:nvSpPr>
          <p:cNvPr id="5" name="Rectangle 4"/>
          <p:cNvSpPr/>
          <p:nvPr/>
        </p:nvSpPr>
        <p:spPr>
          <a:xfrm>
            <a:off x="4724400" y="6324600"/>
            <a:ext cx="2286000" cy="38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Finish</a:t>
            </a:r>
          </a:p>
        </p:txBody>
      </p:sp>
      <p:sp useBgFill="1">
        <p:nvSpPr>
          <p:cNvPr id="6" name="Rectangle 5"/>
          <p:cNvSpPr/>
          <p:nvPr/>
        </p:nvSpPr>
        <p:spPr>
          <a:xfrm>
            <a:off x="2133600" y="4431268"/>
            <a:ext cx="2286000" cy="38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Buy(x1, Milk)</a:t>
            </a:r>
          </a:p>
        </p:txBody>
      </p:sp>
      <p:sp useBgFill="1">
        <p:nvSpPr>
          <p:cNvPr id="7" name="Rectangle 6"/>
          <p:cNvSpPr/>
          <p:nvPr/>
        </p:nvSpPr>
        <p:spPr>
          <a:xfrm>
            <a:off x="7315200" y="4431268"/>
            <a:ext cx="2286000" cy="38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Buy(x2, Bananas)</a:t>
            </a:r>
          </a:p>
        </p:txBody>
      </p:sp>
      <p:sp useBgFill="1">
        <p:nvSpPr>
          <p:cNvPr id="8" name="Rectangle 7"/>
          <p:cNvSpPr/>
          <p:nvPr/>
        </p:nvSpPr>
        <p:spPr>
          <a:xfrm>
            <a:off x="7315200" y="2743200"/>
            <a:ext cx="2286000" cy="38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Go(x3, SM)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1" y="4038600"/>
            <a:ext cx="74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At(x2)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3289" y="175260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Sells(SM, Bananas)</a:t>
            </a:r>
          </a:p>
        </p:txBody>
      </p:sp>
      <p:cxnSp>
        <p:nvCxnSpPr>
          <p:cNvPr id="22" name="Straight Arrow Connector 21"/>
          <p:cNvCxnSpPr>
            <a:stCxn id="4" idx="2"/>
            <a:endCxn id="5" idx="0"/>
          </p:cNvCxnSpPr>
          <p:nvPr/>
        </p:nvCxnSpPr>
        <p:spPr>
          <a:xfrm>
            <a:off x="5867400" y="1752600"/>
            <a:ext cx="0" cy="457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6" idx="0"/>
          </p:cNvCxnSpPr>
          <p:nvPr/>
        </p:nvCxnSpPr>
        <p:spPr>
          <a:xfrm flipH="1">
            <a:off x="3276600" y="1752600"/>
            <a:ext cx="2590800" cy="2678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  <a:endCxn id="8" idx="0"/>
          </p:cNvCxnSpPr>
          <p:nvPr/>
        </p:nvCxnSpPr>
        <p:spPr>
          <a:xfrm>
            <a:off x="5881876" y="1752600"/>
            <a:ext cx="2576325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5" idx="0"/>
          </p:cNvCxnSpPr>
          <p:nvPr/>
        </p:nvCxnSpPr>
        <p:spPr>
          <a:xfrm>
            <a:off x="3276600" y="4812268"/>
            <a:ext cx="2590800" cy="1512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7" idx="0"/>
          </p:cNvCxnSpPr>
          <p:nvPr/>
        </p:nvCxnSpPr>
        <p:spPr>
          <a:xfrm>
            <a:off x="8458200" y="3124200"/>
            <a:ext cx="0" cy="1307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1" idx="0"/>
            <a:endCxn id="5" idx="0"/>
          </p:cNvCxnSpPr>
          <p:nvPr/>
        </p:nvCxnSpPr>
        <p:spPr>
          <a:xfrm flipH="1">
            <a:off x="5867401" y="4812268"/>
            <a:ext cx="2508859" cy="1512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6" idx="0"/>
          </p:cNvCxnSpPr>
          <p:nvPr/>
        </p:nvCxnSpPr>
        <p:spPr>
          <a:xfrm flipH="1">
            <a:off x="3276600" y="3124200"/>
            <a:ext cx="5181600" cy="1307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03657" y="5867400"/>
            <a:ext cx="120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Have(Milk)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5867400"/>
            <a:ext cx="15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Have(Bananas)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4055" y="4812268"/>
            <a:ext cx="15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Have(Bananas)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1" y="4812268"/>
            <a:ext cx="120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Have(Milk)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5282" y="4050268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Sells(x1, Milk)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54683" y="4038600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Sells(x2, Bananas)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2283" y="3135868"/>
            <a:ext cx="832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At(SM)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176426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Sells(SM, Milk)</a:t>
            </a:r>
          </a:p>
        </p:txBody>
      </p:sp>
      <p:cxnSp>
        <p:nvCxnSpPr>
          <p:cNvPr id="71" name="Straight Arrow Connector 70"/>
          <p:cNvCxnSpPr>
            <a:stCxn id="12" idx="2"/>
          </p:cNvCxnSpPr>
          <p:nvPr/>
        </p:nvCxnSpPr>
        <p:spPr>
          <a:xfrm>
            <a:off x="3267646" y="5181600"/>
            <a:ext cx="1304354" cy="762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1" idx="2"/>
          </p:cNvCxnSpPr>
          <p:nvPr/>
        </p:nvCxnSpPr>
        <p:spPr>
          <a:xfrm flipH="1">
            <a:off x="7391401" y="5181600"/>
            <a:ext cx="984859" cy="762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438400" y="2133600"/>
            <a:ext cx="1828800" cy="1905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1" y="4038600"/>
            <a:ext cx="74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At(x1)</a:t>
            </a:r>
          </a:p>
        </p:txBody>
      </p:sp>
      <p:cxnSp>
        <p:nvCxnSpPr>
          <p:cNvPr id="103" name="Curved Connector 102"/>
          <p:cNvCxnSpPr>
            <a:stCxn id="20" idx="3"/>
          </p:cNvCxnSpPr>
          <p:nvPr/>
        </p:nvCxnSpPr>
        <p:spPr>
          <a:xfrm>
            <a:off x="8789656" y="1937266"/>
            <a:ext cx="1421145" cy="2101334"/>
          </a:xfrm>
          <a:prstGeom prst="curvedConnector2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" name="Rectangle 3"/>
          <p:cNvSpPr/>
          <p:nvPr/>
        </p:nvSpPr>
        <p:spPr>
          <a:xfrm>
            <a:off x="4724400" y="1325562"/>
            <a:ext cx="2286000" cy="42703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740732" y="571500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x1 = SM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740732" y="603146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x2 = SM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0731" y="6336268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x3 = Home</a:t>
            </a:r>
          </a:p>
        </p:txBody>
      </p:sp>
      <p:cxnSp>
        <p:nvCxnSpPr>
          <p:cNvPr id="37" name="Straight Arrow Connector 36"/>
          <p:cNvCxnSpPr>
            <a:stCxn id="18" idx="0"/>
          </p:cNvCxnSpPr>
          <p:nvPr/>
        </p:nvCxnSpPr>
        <p:spPr>
          <a:xfrm>
            <a:off x="5881876" y="1752600"/>
            <a:ext cx="2576325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1" y="1752600"/>
            <a:ext cx="109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At(Home)</a:t>
            </a:r>
          </a:p>
        </p:txBody>
      </p:sp>
      <p:cxnSp>
        <p:nvCxnSpPr>
          <p:cNvPr id="80" name="Straight Arrow Connector 79"/>
          <p:cNvCxnSpPr>
            <a:stCxn id="17" idx="2"/>
            <a:endCxn id="15" idx="0"/>
          </p:cNvCxnSpPr>
          <p:nvPr/>
        </p:nvCxnSpPr>
        <p:spPr>
          <a:xfrm flipH="1">
            <a:off x="7612149" y="3505200"/>
            <a:ext cx="906563" cy="533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4876800" y="3429000"/>
            <a:ext cx="3276600" cy="838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8" idx="2"/>
          </p:cNvCxnSpPr>
          <p:nvPr/>
        </p:nvCxnSpPr>
        <p:spPr>
          <a:xfrm>
            <a:off x="5881876" y="2121932"/>
            <a:ext cx="1738125" cy="54506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76028" y="2286000"/>
            <a:ext cx="74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At(x3)</a:t>
            </a:r>
          </a:p>
        </p:txBody>
      </p:sp>
    </p:spTree>
    <p:extLst>
      <p:ext uri="{BB962C8B-B14F-4D97-AF65-F5344CB8AC3E}">
        <p14:creationId xmlns:p14="http://schemas.microsoft.com/office/powerpoint/2010/main" val="35357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/>
      <p:bldP spid="11" grpId="0"/>
      <p:bldP spid="12" grpId="0"/>
      <p:bldP spid="14" grpId="0"/>
      <p:bldP spid="16" grpId="0"/>
      <p:bldP spid="17" grpId="0"/>
      <p:bldP spid="13" grpId="0"/>
      <p:bldP spid="114" grpId="0"/>
      <p:bldP spid="115" grpId="0"/>
      <p:bldP spid="11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hlinkClick r:id="rId2"/>
              </a:rPr>
              <a:t>https://en.wikipedia.org/wiki/River_crossing_puzzle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</a:t>
            </a:r>
            <a:r>
              <a:rPr lang="en-US" dirty="0" err="1" smtClean="0"/>
              <a:t>gb</a:t>
            </a:r>
            <a:r>
              <a:rPr lang="en-US" dirty="0" smtClean="0"/>
              <a:t>  -----(farmer, goat)----</a:t>
            </a:r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dirty="0" err="1" smtClean="0">
                <a:sym typeface="Wingdings" panose="05000000000000000000" pitchFamily="2" charset="2"/>
              </a:rPr>
              <a:t>fGb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fGb</a:t>
            </a:r>
            <a:r>
              <a:rPr lang="en-US" dirty="0" smtClean="0">
                <a:sym typeface="Wingdings" panose="05000000000000000000" pitchFamily="2" charset="2"/>
              </a:rPr>
              <a:t> -----(farmer)----------- 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-----(</a:t>
            </a:r>
            <a:r>
              <a:rPr lang="en-US" dirty="0" err="1" smtClean="0">
                <a:sym typeface="Wingdings" panose="05000000000000000000" pitchFamily="2" charset="2"/>
              </a:rPr>
              <a:t>farmer,fox</a:t>
            </a:r>
            <a:r>
              <a:rPr lang="en-US" dirty="0" smtClean="0">
                <a:sym typeface="Wingdings" panose="05000000000000000000" pitchFamily="2" charset="2"/>
              </a:rPr>
              <a:t>)-----  </a:t>
            </a:r>
            <a:r>
              <a:rPr lang="en-US" dirty="0" err="1" smtClean="0">
                <a:sym typeface="Wingdings" panose="05000000000000000000" pitchFamily="2" charset="2"/>
              </a:rPr>
              <a:t>FGb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Fgb</a:t>
            </a:r>
            <a:r>
              <a:rPr lang="en-US" dirty="0" smtClean="0">
                <a:sym typeface="Wingdings" panose="05000000000000000000" pitchFamily="2" charset="2"/>
              </a:rPr>
              <a:t>  --(</a:t>
            </a:r>
            <a:r>
              <a:rPr lang="en-US" dirty="0" err="1" smtClean="0">
                <a:sym typeface="Wingdings" panose="05000000000000000000" pitchFamily="2" charset="2"/>
              </a:rPr>
              <a:t>farmer,goat</a:t>
            </a:r>
            <a:r>
              <a:rPr lang="en-US" dirty="0" smtClean="0">
                <a:sym typeface="Wingdings" panose="05000000000000000000" pitchFamily="2" charset="2"/>
              </a:rPr>
              <a:t>)------   </a:t>
            </a:r>
          </a:p>
          <a:p>
            <a:pPr marL="0" indent="0">
              <a:buNone/>
            </a:pPr>
            <a:r>
              <a:rPr lang="en-US" dirty="0" smtClean="0"/>
              <a:t>        -----(</a:t>
            </a:r>
            <a:r>
              <a:rPr lang="en-US" dirty="0" err="1" smtClean="0"/>
              <a:t>farmer,beans</a:t>
            </a:r>
            <a:r>
              <a:rPr lang="en-US" dirty="0" smtClean="0"/>
              <a:t>)---</a:t>
            </a:r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dirty="0" err="1" smtClean="0">
                <a:sym typeface="Wingdings" panose="05000000000000000000" pitchFamily="2" charset="2"/>
              </a:rPr>
              <a:t>FgB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FgB</a:t>
            </a:r>
            <a:r>
              <a:rPr lang="en-US" dirty="0" smtClean="0">
                <a:sym typeface="Wingdings" panose="05000000000000000000" pitchFamily="2" charset="2"/>
              </a:rPr>
              <a:t>  -------(farmer)--------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        -----(</a:t>
            </a:r>
            <a:r>
              <a:rPr lang="en-US" dirty="0" err="1" smtClean="0">
                <a:sym typeface="Wingdings" panose="05000000000000000000" pitchFamily="2" charset="2"/>
              </a:rPr>
              <a:t>farmer,goat</a:t>
            </a:r>
            <a:r>
              <a:rPr lang="en-US" dirty="0" smtClean="0">
                <a:sym typeface="Wingdings" panose="05000000000000000000" pitchFamily="2" charset="2"/>
              </a:rPr>
              <a:t>)----  FGB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82" y="1484878"/>
            <a:ext cx="4724431" cy="5316560"/>
          </a:xfrm>
        </p:spPr>
      </p:pic>
    </p:spTree>
    <p:extLst>
      <p:ext uri="{BB962C8B-B14F-4D97-AF65-F5344CB8AC3E}">
        <p14:creationId xmlns:p14="http://schemas.microsoft.com/office/powerpoint/2010/main" val="20631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Real-world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 </a:t>
            </a:r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Instead of “static,” the world is “</a:t>
            </a:r>
            <a:r>
              <a:rPr lang="en-US" dirty="0" err="1" smtClean="0"/>
              <a:t>semidynamic</a:t>
            </a:r>
            <a:r>
              <a:rPr lang="en-US" dirty="0" smtClean="0"/>
              <a:t>:” we can’t think forever</a:t>
            </a:r>
            <a:endParaRPr lang="en-US" dirty="0"/>
          </a:p>
          <a:p>
            <a:r>
              <a:rPr lang="en-US" dirty="0"/>
              <a:t>Actions at different levels of granularity: hierarchical </a:t>
            </a:r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In order to make the depth of the search smaller, we might convert the world from “fully observable” to “partially observable”</a:t>
            </a:r>
            <a:endParaRPr lang="en-US" dirty="0"/>
          </a:p>
          <a:p>
            <a:r>
              <a:rPr lang="en-US" dirty="0" smtClean="0"/>
              <a:t>Contingencies</a:t>
            </a:r>
            <a:r>
              <a:rPr lang="en-US" dirty="0"/>
              <a:t>: actions </a:t>
            </a:r>
            <a:r>
              <a:rPr lang="en-US" dirty="0" smtClean="0"/>
              <a:t>failing</a:t>
            </a:r>
          </a:p>
          <a:p>
            <a:pPr lvl="1"/>
            <a:r>
              <a:rPr lang="en-US" dirty="0" smtClean="0"/>
              <a:t>Instead of being “deterministic,” maybe the world is “stochastic”</a:t>
            </a:r>
            <a:endParaRPr lang="en-US" dirty="0"/>
          </a:p>
          <a:p>
            <a:r>
              <a:rPr lang="en-US" altLang="ja-JP" dirty="0" smtClean="0"/>
              <a:t>Incorporating sensing and feedback</a:t>
            </a:r>
          </a:p>
          <a:p>
            <a:pPr lvl="1"/>
            <a:r>
              <a:rPr lang="en-US" altLang="ja-JP" dirty="0" smtClean="0"/>
              <a:t>Possibly necessary to address stochastic or multi-agent environments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134" y="365125"/>
            <a:ext cx="810705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Jealous </a:t>
            </a:r>
            <a:r>
              <a:rPr lang="en-US" dirty="0"/>
              <a:t>husbands problem</a:t>
            </a:r>
            <a:br>
              <a:rPr lang="en-US" dirty="0"/>
            </a:br>
            <a:r>
              <a:rPr lang="en-US" sz="2200" dirty="0">
                <a:hlinkClick r:id="rId2"/>
              </a:rPr>
              <a:t>https://en.wikipedia.org/wiki/Missionaries_and_cannibals_problem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26551" cy="4264090"/>
          </a:xfrm>
        </p:spPr>
        <p:txBody>
          <a:bodyPr/>
          <a:lstStyle/>
          <a:p>
            <a:r>
              <a:rPr lang="en-US" dirty="0" smtClean="0"/>
              <a:t>Three couples come to a river.  The boat will only hold two people.</a:t>
            </a:r>
          </a:p>
          <a:p>
            <a:r>
              <a:rPr lang="en-US" dirty="0" smtClean="0"/>
              <a:t>No woman can be alone in the boat, or on either shore, with a man other than her husband.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69" y="5311"/>
            <a:ext cx="2460396" cy="6844377"/>
          </a:xfrm>
        </p:spPr>
      </p:pic>
    </p:spTree>
    <p:extLst>
      <p:ext uri="{BB962C8B-B14F-4D97-AF65-F5344CB8AC3E}">
        <p14:creationId xmlns:p14="http://schemas.microsoft.com/office/powerpoint/2010/main" val="39221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Cargo delivery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packages waiting for pickup at Atlanta, Boston, Charlotte, Denver, Edmonton, and Fairbanks</a:t>
            </a:r>
          </a:p>
          <a:p>
            <a:r>
              <a:rPr lang="en-US" dirty="0" smtClean="0"/>
              <a:t>They must be delivered to Albuquerque, Baltimore, Chicago, Des Moines, El Paso, and Frisco</a:t>
            </a:r>
          </a:p>
          <a:p>
            <a:r>
              <a:rPr lang="en-US" dirty="0" smtClean="0"/>
              <a:t>You have two trucks.  Each truck can hold only two packages at a time.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6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433" y="101175"/>
            <a:ext cx="10515600" cy="2378075"/>
          </a:xfrm>
        </p:spPr>
        <p:txBody>
          <a:bodyPr>
            <a:normAutofit/>
          </a:bodyPr>
          <a:lstStyle/>
          <a:p>
            <a:r>
              <a:rPr lang="en-US" dirty="0" smtClean="0"/>
              <a:t>Example: Design </a:t>
            </a:r>
            <a:r>
              <a:rPr lang="en-US" dirty="0"/>
              <a:t>for Disassembly</a:t>
            </a:r>
            <a:br>
              <a:rPr lang="en-US" dirty="0"/>
            </a:br>
            <a:r>
              <a:rPr lang="en-US" sz="2200" dirty="0" smtClean="0"/>
              <a:t>”Simultaneous </a:t>
            </a:r>
            <a:r>
              <a:rPr lang="en-US" sz="2200" dirty="0"/>
              <a:t>Selective Disassembly and End-of-Life Decision Making for Multiple Products That Share Disassembly </a:t>
            </a:r>
            <a:r>
              <a:rPr lang="en-US" sz="2200" dirty="0" smtClean="0"/>
              <a:t>Operations,” Sara </a:t>
            </a:r>
            <a:r>
              <a:rPr lang="en-US" sz="2200" dirty="0" err="1"/>
              <a:t>Behdad</a:t>
            </a:r>
            <a:r>
              <a:rPr lang="en-US" sz="2200" dirty="0"/>
              <a:t>, </a:t>
            </a:r>
            <a:r>
              <a:rPr lang="en-US" sz="2200" dirty="0" err="1"/>
              <a:t>Minjung</a:t>
            </a:r>
            <a:r>
              <a:rPr lang="en-US" sz="2200" dirty="0"/>
              <a:t> </a:t>
            </a:r>
            <a:r>
              <a:rPr lang="en-US" sz="2200" dirty="0" err="1"/>
              <a:t>Kwak</a:t>
            </a:r>
            <a:r>
              <a:rPr lang="en-US" sz="2200" dirty="0"/>
              <a:t>, Harrison Kim and Deborah </a:t>
            </a:r>
            <a:r>
              <a:rPr lang="en-US" sz="2200" dirty="0" smtClean="0"/>
              <a:t>Thurston. </a:t>
            </a:r>
            <a:r>
              <a:rPr lang="en-US" sz="2200" i="1" dirty="0" smtClean="0"/>
              <a:t>J</a:t>
            </a:r>
            <a:r>
              <a:rPr lang="en-US" sz="2200" i="1" dirty="0"/>
              <a:t>. Mech. Des</a:t>
            </a:r>
            <a:r>
              <a:rPr lang="en-US" sz="2200" dirty="0"/>
              <a:t> </a:t>
            </a:r>
            <a:r>
              <a:rPr lang="en-US" sz="2200" b="1" dirty="0"/>
              <a:t>132</a:t>
            </a:r>
            <a:r>
              <a:rPr lang="en-US" sz="2200" dirty="0"/>
              <a:t>(4</a:t>
            </a:r>
            <a:r>
              <a:rPr lang="en-US" sz="2200" dirty="0" smtClean="0"/>
              <a:t>), 2010, </a:t>
            </a:r>
            <a:r>
              <a:rPr lang="en-US" sz="2200" dirty="0" smtClean="0">
                <a:hlinkClick r:id="rId2"/>
              </a:rPr>
              <a:t>doi:10.1115/1.4001207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47794"/>
            <a:ext cx="5181600" cy="3924726"/>
          </a:xfrm>
        </p:spPr>
        <p:txBody>
          <a:bodyPr/>
          <a:lstStyle/>
          <a:p>
            <a:r>
              <a:rPr lang="en-US" dirty="0" smtClean="0"/>
              <a:t>Design decisions limit the sequence in which you can disassemble a product at the end of its life</a:t>
            </a:r>
          </a:p>
          <a:p>
            <a:r>
              <a:rPr lang="en-US" dirty="0" smtClean="0"/>
              <a:t>Problem statement: design the product in order to make disassembly as cheap as possible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43" y="2222173"/>
            <a:ext cx="5429838" cy="4591548"/>
          </a:xfrm>
        </p:spPr>
      </p:pic>
    </p:spTree>
    <p:extLst>
      <p:ext uri="{BB962C8B-B14F-4D97-AF65-F5344CB8AC3E}">
        <p14:creationId xmlns:p14="http://schemas.microsoft.com/office/powerpoint/2010/main" val="4279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planning: Automated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588532"/>
            <a:ext cx="6854135" cy="465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63362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https://research.cc.gatech.edu/inc/mark-riedl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planning: Automated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068763"/>
          </a:xfrm>
        </p:spPr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Personalized experience in games</a:t>
            </a:r>
          </a:p>
          <a:p>
            <a:pPr lvl="1"/>
            <a:r>
              <a:rPr lang="en-US" dirty="0" smtClean="0"/>
              <a:t>Automatically generating training scenarios (e.g., for the army)</a:t>
            </a:r>
          </a:p>
          <a:p>
            <a:pPr lvl="1"/>
            <a:r>
              <a:rPr lang="en-US" dirty="0" smtClean="0"/>
              <a:t>Therapy for kids with autism</a:t>
            </a:r>
          </a:p>
          <a:p>
            <a:pPr lvl="1"/>
            <a:r>
              <a:rPr lang="en-US" dirty="0" smtClean="0"/>
              <a:t>Computational study of creativity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63362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https://research.cc.gatech.edu/inc/mark-riedl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1901</Words>
  <Application>Microsoft Office PowerPoint</Application>
  <PresentationFormat>Widescreen</PresentationFormat>
  <Paragraphs>262</Paragraphs>
  <Slides>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Planning (Chapter 10) Slides by Svetlana Lazebnik, 9/2016 with modifications by Mark Hasegawa-Johnson, 1/2018</vt:lpstr>
      <vt:lpstr>Planning Problems</vt:lpstr>
      <vt:lpstr>Example: River Crossing Problems https://en.wikipedia.org/wiki/River_crossing_puzzle</vt:lpstr>
      <vt:lpstr>Solution https://en.wikipedia.org/wiki/River_crossing_puzzle</vt:lpstr>
      <vt:lpstr>Example: Jealous husbands problem https://en.wikipedia.org/wiki/Missionaries_and_cannibals_problem</vt:lpstr>
      <vt:lpstr>Example: Cargo delivery problem</vt:lpstr>
      <vt:lpstr>Example: Design for Disassembly ”Simultaneous Selective Disassembly and End-of-Life Decision Making for Multiple Products That Share Disassembly Operations,” Sara Behdad, Minjung Kwak, Harrison Kim and Deborah Thurston. J. Mech. Des 132(4), 2010, doi:10.1115/1.4001207</vt:lpstr>
      <vt:lpstr>Application of planning: Automated storytelling</vt:lpstr>
      <vt:lpstr>Application of planning: Automated storytelling</vt:lpstr>
      <vt:lpstr>Application of planning: the Gale-Church alignment algorithm for machine translation</vt:lpstr>
      <vt:lpstr>Application of planning: the Gale-Church alignment algorithm for machine translation</vt:lpstr>
      <vt:lpstr>Example: Tower of Hanoi https://en.wikipedia.org/wiki/Tower_of_Hanoi </vt:lpstr>
      <vt:lpstr>Planning Problems</vt:lpstr>
      <vt:lpstr>Search review</vt:lpstr>
      <vt:lpstr>Planning as Search</vt:lpstr>
      <vt:lpstr>Planning as Search</vt:lpstr>
      <vt:lpstr>A representation for planning</vt:lpstr>
      <vt:lpstr>Complexity</vt:lpstr>
      <vt:lpstr>Complexity of planning</vt:lpstr>
      <vt:lpstr>Planning Problems</vt:lpstr>
      <vt:lpstr>Algorithms for planning</vt:lpstr>
      <vt:lpstr>Algorithms for planning</vt:lpstr>
      <vt:lpstr>Forward-chaining: each step in the search finds a possible next state</vt:lpstr>
      <vt:lpstr>Backward-chaining: each step in the search finds a relevant previous state</vt:lpstr>
      <vt:lpstr>Planning Problems</vt:lpstr>
      <vt:lpstr>A* Heuristics by Constraint Relaxation</vt:lpstr>
      <vt:lpstr>First heuristic: number of goal fluents left to achieve</vt:lpstr>
      <vt:lpstr>Heuristics for planning: means-ends analysis</vt:lpstr>
      <vt:lpstr>Example problem that we’ll use for next two heuristics</vt:lpstr>
      <vt:lpstr>Heuristic #2: Get the fluents into the planning graph</vt:lpstr>
      <vt:lpstr>Heuristic #2: Get the fluents into the planning graph</vt:lpstr>
      <vt:lpstr>Heuristic #2: Get the fluents into the planning graph</vt:lpstr>
      <vt:lpstr>Heuristic #3: Mutex links</vt:lpstr>
      <vt:lpstr>Heuristic #3: Get the fluents into the planning graph</vt:lpstr>
      <vt:lpstr>Heuristic #3: Get the fluents into the planning graph</vt:lpstr>
      <vt:lpstr>Situation space planning vs. plan space planning</vt:lpstr>
      <vt:lpstr>Partial order planning</vt:lpstr>
      <vt:lpstr>Partial Order Planning Example</vt:lpstr>
      <vt:lpstr>Partial Order Planning Example</vt:lpstr>
      <vt:lpstr>Real-world planning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440/ECE 448 Lecture 8: Planning</dc:title>
  <dc:creator>Mark Hasegawa-Johnson</dc:creator>
  <cp:lastModifiedBy>Mark Hasegawa-Johnson</cp:lastModifiedBy>
  <cp:revision>29</cp:revision>
  <cp:lastPrinted>2018-02-26T23:26:09Z</cp:lastPrinted>
  <dcterms:created xsi:type="dcterms:W3CDTF">2017-09-21T02:18:37Z</dcterms:created>
  <dcterms:modified xsi:type="dcterms:W3CDTF">2018-02-26T23:26:17Z</dcterms:modified>
</cp:coreProperties>
</file>