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15" r:id="rId3"/>
    <p:sldId id="257" r:id="rId4"/>
    <p:sldId id="258" r:id="rId5"/>
    <p:sldId id="31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8" r:id="rId15"/>
    <p:sldId id="267" r:id="rId16"/>
    <p:sldId id="268" r:id="rId17"/>
    <p:sldId id="319" r:id="rId18"/>
    <p:sldId id="269" r:id="rId19"/>
    <p:sldId id="270" r:id="rId20"/>
    <p:sldId id="271" r:id="rId21"/>
    <p:sldId id="272" r:id="rId22"/>
    <p:sldId id="273" r:id="rId23"/>
    <p:sldId id="274" r:id="rId24"/>
    <p:sldId id="320" r:id="rId25"/>
    <p:sldId id="321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326" r:id="rId34"/>
    <p:sldId id="282" r:id="rId35"/>
    <p:sldId id="283" r:id="rId36"/>
    <p:sldId id="330" r:id="rId37"/>
    <p:sldId id="329" r:id="rId38"/>
    <p:sldId id="328" r:id="rId39"/>
    <p:sldId id="287" r:id="rId40"/>
    <p:sldId id="32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322" r:id="rId52"/>
    <p:sldId id="298" r:id="rId53"/>
    <p:sldId id="299" r:id="rId54"/>
    <p:sldId id="300" r:id="rId55"/>
    <p:sldId id="323" r:id="rId56"/>
    <p:sldId id="301" r:id="rId57"/>
    <p:sldId id="302" r:id="rId58"/>
    <p:sldId id="303" r:id="rId59"/>
    <p:sldId id="324" r:id="rId60"/>
    <p:sldId id="304" r:id="rId61"/>
    <p:sldId id="305" r:id="rId62"/>
    <p:sldId id="325" r:id="rId63"/>
    <p:sldId id="306" r:id="rId64"/>
    <p:sldId id="307" r:id="rId65"/>
    <p:sldId id="331" r:id="rId66"/>
    <p:sldId id="309" r:id="rId67"/>
    <p:sldId id="310" r:id="rId68"/>
    <p:sldId id="311" r:id="rId69"/>
    <p:sldId id="312" r:id="rId70"/>
    <p:sldId id="313" r:id="rId71"/>
    <p:sldId id="314" r:id="rId7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3BEC-0471-4EC1-96E7-F8D2402BEFAE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029-3AFA-4065-839D-D1B889293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9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0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21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6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52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60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1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2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42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63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1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3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2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5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3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56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6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1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3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0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5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07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1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20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70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6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54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9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05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8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7BEE-7BA7-4369-9E3D-FA3E2F4A54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1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5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6BA4-A694-4555-91E2-BA675899FC52}" type="datetimeFigureOut">
              <a:rPr kumimoji="1" lang="ja-JP" altLang="en-US" smtClean="0"/>
              <a:t>2018/1/31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lib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188ai.wikia.com/wiki/Tree_Structure_CSP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cs188ai.wikia.com/wiki/Tree_Structure_CSP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s188ai.wikia.com/wiki/Tree_Structure_CSP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s188ai.wikia.com/wiki/Tree_Structure_CSPs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olean_satisfiability_proble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en.wikipedia.org/wiki/P_versus_NP_problem" TargetMode="External"/><Relationship Id="rId4" Type="http://schemas.openxmlformats.org/officeDocument/2006/relationships/hyperlink" Target="http://en.wikipedia.org/wiki/Np_completeness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://en.wikipedia.org/wiki/David_Waltz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avid_Waltz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cc.gatech.edu/~phlosoft/files/schindler07cvpr.pdf" TargetMode="Externa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hyperlink" Target="http://www.cc.gatech.edu/~phlosoft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072" y="94843"/>
            <a:ext cx="9693897" cy="19790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CS440/ECE 448, Lecture 6:</a:t>
            </a:r>
            <a:br>
              <a:rPr kumimoji="1" lang="en-US" altLang="ja-JP" dirty="0" smtClean="0"/>
            </a:br>
            <a:r>
              <a:rPr lang="en-US" altLang="ja-JP" dirty="0" smtClean="0"/>
              <a:t>Constraint Satisfaction Problems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056042"/>
            <a:ext cx="4603422" cy="706012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sz="1800" dirty="0" smtClean="0"/>
              <a:t>Slides by Svetlana Lazebnik, 9/2016</a:t>
            </a:r>
          </a:p>
          <a:p>
            <a:pPr algn="l"/>
            <a:r>
              <a:rPr lang="en-US" altLang="ja-JP" sz="1800" dirty="0" smtClean="0"/>
              <a:t>Modified by Mark Hasegawa-Johnson, 1/2018</a:t>
            </a:r>
            <a:endParaRPr kumimoji="1" lang="ja-JP" altLang="en-US" sz="1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57" y="3175107"/>
            <a:ext cx="2911151" cy="291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54833"/>
              </p:ext>
            </p:extLst>
          </p:nvPr>
        </p:nvGraphicFramePr>
        <p:xfrm>
          <a:off x="7508974" y="2029990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66990"/>
              </p:ext>
            </p:extLst>
          </p:nvPr>
        </p:nvGraphicFramePr>
        <p:xfrm>
          <a:off x="4399701" y="3426729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39834"/>
              </p:ext>
            </p:extLst>
          </p:nvPr>
        </p:nvGraphicFramePr>
        <p:xfrm>
          <a:off x="5626759" y="3418873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47232"/>
              </p:ext>
            </p:extLst>
          </p:nvPr>
        </p:nvGraphicFramePr>
        <p:xfrm>
          <a:off x="6844387" y="3429868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75223"/>
              </p:ext>
            </p:extLst>
          </p:nvPr>
        </p:nvGraphicFramePr>
        <p:xfrm>
          <a:off x="8043161" y="3422010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57631"/>
              </p:ext>
            </p:extLst>
          </p:nvPr>
        </p:nvGraphicFramePr>
        <p:xfrm>
          <a:off x="9213658" y="3423581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45021"/>
              </p:ext>
            </p:extLst>
          </p:nvPr>
        </p:nvGraphicFramePr>
        <p:xfrm>
          <a:off x="10393580" y="3425153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570595"/>
              </p:ext>
            </p:extLst>
          </p:nvPr>
        </p:nvGraphicFramePr>
        <p:xfrm>
          <a:off x="4410697" y="4814042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4807670" y="3035830"/>
            <a:ext cx="3235491" cy="38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7" idx="0"/>
          </p:cNvCxnSpPr>
          <p:nvPr/>
        </p:nvCxnSpPr>
        <p:spPr>
          <a:xfrm flipH="1">
            <a:off x="6134251" y="3035830"/>
            <a:ext cx="1908910" cy="383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8" idx="0"/>
          </p:cNvCxnSpPr>
          <p:nvPr/>
        </p:nvCxnSpPr>
        <p:spPr>
          <a:xfrm flipH="1">
            <a:off x="7351879" y="3035830"/>
            <a:ext cx="691282" cy="39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9" idx="0"/>
          </p:cNvCxnSpPr>
          <p:nvPr/>
        </p:nvCxnSpPr>
        <p:spPr>
          <a:xfrm>
            <a:off x="8043161" y="3035830"/>
            <a:ext cx="507492" cy="38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0" idx="0"/>
          </p:cNvCxnSpPr>
          <p:nvPr/>
        </p:nvCxnSpPr>
        <p:spPr>
          <a:xfrm>
            <a:off x="8043161" y="3035830"/>
            <a:ext cx="1677989" cy="38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1" idx="0"/>
          </p:cNvCxnSpPr>
          <p:nvPr/>
        </p:nvCxnSpPr>
        <p:spPr>
          <a:xfrm>
            <a:off x="8043161" y="3035830"/>
            <a:ext cx="2857911" cy="389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18567"/>
              </p:ext>
            </p:extLst>
          </p:nvPr>
        </p:nvGraphicFramePr>
        <p:xfrm>
          <a:off x="5618901" y="4815614"/>
          <a:ext cx="1014984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/>
                <a:gridCol w="338328"/>
                <a:gridCol w="33832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Straight Connector 28"/>
          <p:cNvCxnSpPr>
            <a:endCxn id="12" idx="0"/>
          </p:cNvCxnSpPr>
          <p:nvPr/>
        </p:nvCxnSpPr>
        <p:spPr>
          <a:xfrm flipH="1">
            <a:off x="4918189" y="4424713"/>
            <a:ext cx="12030" cy="38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2"/>
            <a:endCxn id="27" idx="0"/>
          </p:cNvCxnSpPr>
          <p:nvPr/>
        </p:nvCxnSpPr>
        <p:spPr>
          <a:xfrm>
            <a:off x="4907193" y="4432569"/>
            <a:ext cx="1219200" cy="383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30219" y="4424713"/>
            <a:ext cx="2421660" cy="38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2"/>
          </p:cNvCxnSpPr>
          <p:nvPr/>
        </p:nvCxnSpPr>
        <p:spPr>
          <a:xfrm>
            <a:off x="4907193" y="4432569"/>
            <a:ext cx="3616765" cy="390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N-Queens: Alternative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732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Variables:</a:t>
            </a:r>
            <a:r>
              <a:rPr lang="en-US" dirty="0" smtClean="0"/>
              <a:t>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Domains:</a:t>
            </a:r>
            <a:r>
              <a:rPr lang="en-US" dirty="0" smtClean="0"/>
              <a:t> {1, … , 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Constraints: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non-threatening 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j</a:t>
            </a:r>
            <a:r>
              <a:rPr lang="en-US" dirty="0" smtClean="0">
                <a:sym typeface="Symbol"/>
              </a:rPr>
              <a:t>)</a:t>
            </a:r>
          </a:p>
          <a:p>
            <a:pPr lvl="1">
              <a:buNone/>
            </a:pPr>
            <a:endParaRPr lang="en-US" dirty="0" smtClean="0">
              <a:sym typeface="Symbol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1" y="2057400"/>
            <a:ext cx="2638425" cy="26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27432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2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251962" y="21336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1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239000" y="3377626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3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239000" y="3962401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/>
              <a:t>Q</a:t>
            </a:r>
            <a:r>
              <a:rPr lang="en-US" sz="3200" baseline="-25000" dirty="0"/>
              <a:t>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Cryptarithmetic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Variables:</a:t>
            </a:r>
            <a:r>
              <a:rPr lang="en-US" dirty="0" smtClean="0"/>
              <a:t> T, W, O, F, U, R, X, Y</a:t>
            </a:r>
            <a:endParaRPr lang="en-US" baseline="-25000" dirty="0" smtClean="0"/>
          </a:p>
          <a:p>
            <a:r>
              <a:rPr lang="en-US" b="1" dirty="0" smtClean="0"/>
              <a:t>Domains</a:t>
            </a:r>
            <a:r>
              <a:rPr lang="en-US" dirty="0" smtClean="0"/>
              <a:t>: {0, 1, 2, …, 9}</a:t>
            </a:r>
          </a:p>
          <a:p>
            <a:r>
              <a:rPr lang="en-US" b="1" dirty="0" smtClean="0"/>
              <a:t>Constraints: </a:t>
            </a:r>
          </a:p>
          <a:p>
            <a:pPr lvl="1">
              <a:buNone/>
            </a:pPr>
            <a:r>
              <a:rPr lang="en-US" dirty="0" smtClean="0"/>
              <a:t>O + O = R + 10 * Y</a:t>
            </a:r>
            <a:endParaRPr lang="en-US" baseline="-25000" dirty="0" smtClean="0"/>
          </a:p>
          <a:p>
            <a:pPr lvl="1">
              <a:buNone/>
            </a:pPr>
            <a:r>
              <a:rPr lang="en-US" dirty="0" smtClean="0"/>
              <a:t>W + W + Y = U + 10 * </a:t>
            </a:r>
            <a:r>
              <a:rPr lang="en-US" dirty="0"/>
              <a:t>X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 + T + </a:t>
            </a:r>
            <a:r>
              <a:rPr lang="en-US" dirty="0"/>
              <a:t>X</a:t>
            </a:r>
            <a:r>
              <a:rPr lang="en-US" dirty="0" smtClean="0"/>
              <a:t> = 10 * F</a:t>
            </a:r>
          </a:p>
          <a:p>
            <a:pPr lvl="1">
              <a:buNone/>
            </a:pPr>
            <a:r>
              <a:rPr lang="en-US" dirty="0" err="1"/>
              <a:t>Alldiff</a:t>
            </a:r>
            <a:r>
              <a:rPr lang="en-US" dirty="0"/>
              <a:t>(T, W, O, F, U, </a:t>
            </a:r>
            <a:r>
              <a:rPr lang="en-US" dirty="0" smtClean="0"/>
              <a:t>R, X, Y)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T </a:t>
            </a:r>
            <a:r>
              <a:rPr lang="en-US" dirty="0" smtClean="0">
                <a:cs typeface="Arial" charset="0"/>
              </a:rPr>
              <a:t>≠</a:t>
            </a:r>
            <a:r>
              <a:rPr lang="en-US" dirty="0" smtClean="0"/>
              <a:t> 0, F </a:t>
            </a:r>
            <a:r>
              <a:rPr lang="en-US" dirty="0" smtClean="0">
                <a:cs typeface="Arial" charset="0"/>
              </a:rPr>
              <a:t>≠</a:t>
            </a:r>
            <a:r>
              <a:rPr lang="en-US" dirty="0" smtClean="0"/>
              <a:t> 0, X</a:t>
            </a:r>
            <a:r>
              <a:rPr lang="en-US" altLang="ja-JP" dirty="0" smtClean="0"/>
              <a:t> </a:t>
            </a:r>
            <a:r>
              <a:rPr lang="en-US" altLang="ja-JP" dirty="0">
                <a:cs typeface="Arial" charset="0"/>
              </a:rPr>
              <a:t>≠</a:t>
            </a:r>
            <a:r>
              <a:rPr lang="en-US" altLang="ja-JP" dirty="0"/>
              <a:t> 0</a:t>
            </a:r>
            <a:endParaRPr lang="en-US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234097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283841" y="2133601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</a:t>
            </a:r>
            <a:r>
              <a:rPr lang="en-US" sz="3200" baseline="-25000" dirty="0"/>
              <a:t> </a:t>
            </a:r>
            <a:r>
              <a:rPr lang="en-US" sz="3200" dirty="0" smtClean="0"/>
              <a:t>  </a:t>
            </a:r>
            <a:r>
              <a:rPr lang="en-US" sz="3200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Variables: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ij</a:t>
            </a: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Domains:</a:t>
            </a:r>
            <a:r>
              <a:rPr lang="en-US" dirty="0" smtClean="0"/>
              <a:t> {1, 2, …, 9}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Constraints: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err="1" smtClean="0">
                <a:sym typeface="Symbol"/>
              </a:rPr>
              <a:t>Alldiff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X</a:t>
            </a:r>
            <a:r>
              <a:rPr lang="en-US" i="1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 in the same </a:t>
            </a:r>
            <a:r>
              <a:rPr lang="en-US" i="1" dirty="0" smtClean="0">
                <a:sym typeface="Symbol"/>
              </a:rPr>
              <a:t>unit</a:t>
            </a:r>
            <a:r>
              <a:rPr lang="en-US" dirty="0" smtClean="0">
                <a:sym typeface="Symbol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2209801"/>
            <a:ext cx="30384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517534" y="350520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</a:rPr>
              <a:t>X</a:t>
            </a:r>
            <a:r>
              <a:rPr lang="en-US" sz="2000" i="1" baseline="-25000" dirty="0">
                <a:solidFill>
                  <a:srgbClr val="0000FF"/>
                </a:solidFill>
              </a:rPr>
              <a:t>ij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CSPs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24000"/>
            <a:ext cx="8650288" cy="4495800"/>
          </a:xfrm>
        </p:spPr>
        <p:txBody>
          <a:bodyPr>
            <a:normAutofit/>
          </a:bodyPr>
          <a:lstStyle/>
          <a:p>
            <a:r>
              <a:rPr lang="en-US" dirty="0"/>
              <a:t>Assignment problems</a:t>
            </a:r>
          </a:p>
          <a:p>
            <a:pPr lvl="1"/>
            <a:r>
              <a:rPr lang="en-US" dirty="0"/>
              <a:t>e.g., who teaches what class</a:t>
            </a:r>
          </a:p>
          <a:p>
            <a:r>
              <a:rPr lang="en-US" dirty="0"/>
              <a:t>Timetable problems</a:t>
            </a:r>
          </a:p>
          <a:p>
            <a:pPr lvl="1"/>
            <a:r>
              <a:rPr lang="en-US" dirty="0"/>
              <a:t>e.g., which class is offered when and where?</a:t>
            </a:r>
          </a:p>
          <a:p>
            <a:r>
              <a:rPr lang="en-US" dirty="0"/>
              <a:t>Transportation scheduling</a:t>
            </a:r>
          </a:p>
          <a:p>
            <a:r>
              <a:rPr lang="en-US" dirty="0"/>
              <a:t>Factory scheduling</a:t>
            </a:r>
          </a:p>
          <a:p>
            <a:endParaRPr lang="en-US" dirty="0"/>
          </a:p>
          <a:p>
            <a:r>
              <a:rPr lang="en-US" dirty="0"/>
              <a:t>More examples of CSPs: </a:t>
            </a:r>
            <a:r>
              <a:rPr lang="en-US" dirty="0">
                <a:hlinkClick r:id="rId3"/>
              </a:rPr>
              <a:t>http://www.csplib.org/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Formulation as a standard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9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search formulation (incremental)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0" indent="-381000"/>
            <a:r>
              <a:rPr lang="en-US" sz="2400" b="1" dirty="0"/>
              <a:t>States: </a:t>
            </a:r>
          </a:p>
          <a:p>
            <a:pPr marL="781050" lvl="1" indent="-381000"/>
            <a:r>
              <a:rPr lang="en-US" dirty="0"/>
              <a:t>Variables and values assigned so far</a:t>
            </a:r>
          </a:p>
          <a:p>
            <a:pPr marL="381000" indent="-381000"/>
            <a:r>
              <a:rPr lang="en-US" sz="2400" b="1" dirty="0"/>
              <a:t>Initial state:</a:t>
            </a:r>
          </a:p>
          <a:p>
            <a:pPr marL="781050" lvl="1" indent="-381000"/>
            <a:r>
              <a:rPr lang="en-US" dirty="0"/>
              <a:t>The empty assignment </a:t>
            </a:r>
          </a:p>
          <a:p>
            <a:pPr marL="381000" indent="-381000"/>
            <a:r>
              <a:rPr lang="en-US" sz="2400" b="1" dirty="0"/>
              <a:t>Action:</a:t>
            </a:r>
          </a:p>
          <a:p>
            <a:pPr marL="781050" lvl="1" indent="-381000"/>
            <a:r>
              <a:rPr lang="en-US" dirty="0"/>
              <a:t>Choose any unassigned variable and assign to it a value that does not violate any constraints</a:t>
            </a:r>
          </a:p>
          <a:p>
            <a:pPr marL="1181100" lvl="2" indent="-381000"/>
            <a:r>
              <a:rPr lang="en-US" dirty="0" smtClean="0"/>
              <a:t>Fail </a:t>
            </a:r>
            <a:r>
              <a:rPr lang="en-US" dirty="0"/>
              <a:t>if no legal </a:t>
            </a:r>
            <a:r>
              <a:rPr lang="en-US" dirty="0" smtClean="0"/>
              <a:t>assignments</a:t>
            </a:r>
            <a:endParaRPr lang="en-US" dirty="0"/>
          </a:p>
          <a:p>
            <a:pPr marL="381000" indent="-381000"/>
            <a:r>
              <a:rPr lang="en-US" sz="2400" b="1" dirty="0"/>
              <a:t>Goal test:</a:t>
            </a:r>
            <a:r>
              <a:rPr lang="en-US" sz="2400" dirty="0"/>
              <a:t> </a:t>
            </a:r>
          </a:p>
          <a:p>
            <a:pPr marL="781050" lvl="1" indent="-381000"/>
            <a:r>
              <a:rPr lang="en-US" dirty="0"/>
              <a:t>The current assignment is complete and satisfies all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Standard search formulation (incremental)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13071" y="1588167"/>
            <a:ext cx="10515600" cy="4405915"/>
          </a:xfrm>
        </p:spPr>
        <p:txBody>
          <a:bodyPr>
            <a:noAutofit/>
          </a:bodyPr>
          <a:lstStyle/>
          <a:p>
            <a:pPr marL="381000" indent="-381000"/>
            <a:r>
              <a:rPr lang="en-US" sz="2400" dirty="0"/>
              <a:t>What is the depth of any solution (assuming </a:t>
            </a:r>
            <a:r>
              <a:rPr lang="en-US" sz="2400" b="1" i="1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 variables)? </a:t>
            </a:r>
          </a:p>
          <a:p>
            <a:pPr marL="781050" lvl="1" indent="-381000">
              <a:buNone/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/>
              <a:t>  (this is good</a:t>
            </a:r>
            <a:r>
              <a:rPr lang="en-US" dirty="0" smtClean="0"/>
              <a:t>)</a:t>
            </a:r>
            <a:endParaRPr lang="en-US" dirty="0"/>
          </a:p>
          <a:p>
            <a:pPr marL="381000" indent="-381000"/>
            <a:r>
              <a:rPr lang="en-US" sz="2400" dirty="0"/>
              <a:t>Given that there are </a:t>
            </a:r>
            <a:r>
              <a:rPr lang="en-US" sz="2400" b="1" i="1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 possible values for any variable, how many paths are there in the search tree?</a:t>
            </a:r>
          </a:p>
          <a:p>
            <a:pPr marL="781050" lvl="1" indent="-381000">
              <a:buNone/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! </a:t>
            </a:r>
            <a:r>
              <a:rPr lang="en-US" b="1" dirty="0">
                <a:solidFill>
                  <a:srgbClr val="C00000"/>
                </a:solidFill>
                <a:cs typeface="Arial" charset="0"/>
              </a:rPr>
              <a:t>· </a:t>
            </a:r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b="1" i="1" baseline="30000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/>
              <a:t>(this is </a:t>
            </a:r>
            <a:r>
              <a:rPr lang="en-US" dirty="0" smtClean="0"/>
              <a:t>bad</a:t>
            </a:r>
            <a:r>
              <a:rPr lang="en-US" dirty="0" smtClean="0"/>
              <a:t>)</a:t>
            </a:r>
          </a:p>
          <a:p>
            <a:pPr marL="323850" indent="-381000"/>
            <a:r>
              <a:rPr lang="en-US" sz="2400" dirty="0" smtClean="0"/>
              <a:t>All paths have the same depth, so complexity of DFS and BFS are the same (both O{</a:t>
            </a:r>
            <a:r>
              <a:rPr lang="en-US" sz="2400" b="1" i="1" dirty="0">
                <a:solidFill>
                  <a:srgbClr val="C00000"/>
                </a:solidFill>
              </a:rPr>
              <a:t>n</a:t>
            </a:r>
            <a:r>
              <a:rPr lang="en-US" sz="2400" b="1" dirty="0">
                <a:solidFill>
                  <a:srgbClr val="C00000"/>
                </a:solidFill>
              </a:rPr>
              <a:t>!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· </a:t>
            </a:r>
            <a:r>
              <a:rPr lang="en-US" sz="2400" b="1" i="1" dirty="0" err="1">
                <a:solidFill>
                  <a:srgbClr val="C00000"/>
                </a:solidFill>
              </a:rPr>
              <a:t>m</a:t>
            </a:r>
            <a:r>
              <a:rPr lang="en-US" sz="2400" b="1" i="1" baseline="30000" dirty="0" err="1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})</a:t>
            </a:r>
          </a:p>
          <a:p>
            <a:pPr marL="323850" indent="-381000"/>
            <a:r>
              <a:rPr lang="en-US" sz="2400" dirty="0" smtClean="0"/>
              <a:t>Other reasons to use DFS:</a:t>
            </a:r>
          </a:p>
          <a:p>
            <a:pPr marL="781050" lvl="1" indent="-381000"/>
            <a:r>
              <a:rPr lang="en-US" dirty="0" smtClean="0"/>
              <a:t>Maybe many possible solutions (at least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 smtClean="0">
                <a:solidFill>
                  <a:srgbClr val="C0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marL="781050" lvl="1" indent="-381000"/>
            <a:r>
              <a:rPr lang="en-US" dirty="0" smtClean="0"/>
              <a:t>Often, if a path fails, we can detect this early</a:t>
            </a:r>
            <a:endParaRPr lang="en-US" dirty="0"/>
          </a:p>
          <a:p>
            <a:pPr marL="381000" indent="-381000"/>
            <a:r>
              <a:rPr lang="en-US" sz="2400" dirty="0" smtClean="0"/>
              <a:t>Today’s goal: develop heuristics to reduce </a:t>
            </a:r>
            <a:r>
              <a:rPr lang="en-US" sz="2400" dirty="0"/>
              <a:t>the branching </a:t>
            </a:r>
            <a:r>
              <a:rPr lang="en-US" sz="2400" dirty="0" smtClean="0"/>
              <a:t>factor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Backtracking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2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CSP’s, variable assignments are </a:t>
            </a:r>
            <a:r>
              <a:rPr lang="en-US" sz="2400" b="1" dirty="0"/>
              <a:t>commutative</a:t>
            </a:r>
          </a:p>
          <a:p>
            <a:pPr lvl="1"/>
            <a:r>
              <a:rPr lang="en-US" dirty="0"/>
              <a:t>For example, </a:t>
            </a:r>
            <a:r>
              <a:rPr lang="en-US" i="1" dirty="0"/>
              <a:t>[WA =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dirty="0"/>
              <a:t> then NT = </a:t>
            </a:r>
            <a:r>
              <a:rPr lang="en-US" i="1" dirty="0">
                <a:solidFill>
                  <a:srgbClr val="008000"/>
                </a:solidFill>
              </a:rPr>
              <a:t>green</a:t>
            </a:r>
            <a:r>
              <a:rPr lang="en-US" i="1" dirty="0"/>
              <a:t>] </a:t>
            </a:r>
            <a:r>
              <a:rPr lang="en-US" dirty="0"/>
              <a:t>is the same as </a:t>
            </a:r>
            <a:r>
              <a:rPr lang="en-US" i="1" dirty="0"/>
              <a:t>[NT = </a:t>
            </a:r>
            <a:r>
              <a:rPr lang="en-US" i="1" dirty="0">
                <a:solidFill>
                  <a:srgbClr val="008000"/>
                </a:solidFill>
              </a:rPr>
              <a:t>green</a:t>
            </a:r>
            <a:r>
              <a:rPr lang="en-US" i="1" dirty="0"/>
              <a:t> then WA = </a:t>
            </a:r>
            <a:r>
              <a:rPr lang="en-US" i="1" dirty="0">
                <a:solidFill>
                  <a:srgbClr val="FF0000"/>
                </a:solidFill>
              </a:rPr>
              <a:t>red</a:t>
            </a:r>
            <a:r>
              <a:rPr lang="en-US" i="1" dirty="0"/>
              <a:t>]</a:t>
            </a:r>
          </a:p>
          <a:p>
            <a:r>
              <a:rPr lang="en-US" sz="2400" dirty="0"/>
              <a:t>We only need to consider assignments to a single variable at each level (i.e., we fix the order of assignments)</a:t>
            </a:r>
          </a:p>
          <a:p>
            <a:pPr lvl="1"/>
            <a:r>
              <a:rPr lang="en-US" dirty="0"/>
              <a:t> Then there are only </a:t>
            </a:r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b="1" i="1" baseline="30000" dirty="0">
                <a:solidFill>
                  <a:srgbClr val="C00000"/>
                </a:solidFill>
              </a:rPr>
              <a:t>n</a:t>
            </a:r>
            <a:r>
              <a:rPr lang="en-US" i="1" baseline="30000" dirty="0"/>
              <a:t>  </a:t>
            </a:r>
            <a:r>
              <a:rPr lang="en-US" dirty="0"/>
              <a:t>leaves</a:t>
            </a:r>
          </a:p>
          <a:p>
            <a:r>
              <a:rPr lang="en-US" sz="2400" dirty="0"/>
              <a:t>Depth-first search for CSPs with single-variable assignments is called </a:t>
            </a:r>
            <a:r>
              <a:rPr lang="en-US" sz="2400" b="1" dirty="0"/>
              <a:t>backtracking search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6388" name="Picture 4" descr="backtrack-progress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4" y="1619250"/>
            <a:ext cx="5857875" cy="36195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What is a CSP?  Why is it search?  Why is it special?</a:t>
            </a:r>
          </a:p>
          <a:p>
            <a:r>
              <a:rPr lang="en-US" altLang="ja-JP" dirty="0" smtClean="0"/>
              <a:t>Examples: Map Task, N-Queens, </a:t>
            </a:r>
            <a:r>
              <a:rPr lang="en-US" altLang="ja-JP" dirty="0" err="1" smtClean="0"/>
              <a:t>Crytparithmetic</a:t>
            </a:r>
            <a:r>
              <a:rPr lang="en-US" altLang="ja-JP" dirty="0" smtClean="0"/>
              <a:t>, Classroom Assignment</a:t>
            </a:r>
          </a:p>
          <a:p>
            <a:r>
              <a:rPr lang="en-US" altLang="ja-JP" dirty="0" smtClean="0"/>
              <a:t>Formulation as a standard search</a:t>
            </a:r>
          </a:p>
          <a:p>
            <a:r>
              <a:rPr kumimoji="1" lang="en-US" altLang="ja-JP" dirty="0" smtClean="0"/>
              <a:t>Backtracking Search</a:t>
            </a:r>
          </a:p>
          <a:p>
            <a:r>
              <a:rPr lang="en-US" altLang="ja-JP" dirty="0" smtClean="0"/>
              <a:t>Heuristics to improve backtracking search</a:t>
            </a:r>
          </a:p>
          <a:p>
            <a:r>
              <a:rPr lang="en-US" altLang="ja-JP" dirty="0" smtClean="0"/>
              <a:t>Tree-structured CSPs</a:t>
            </a:r>
          </a:p>
          <a:p>
            <a:r>
              <a:rPr kumimoji="1" lang="en-US" altLang="ja-JP" dirty="0" smtClean="0"/>
              <a:t>NP-completeness of CSP in general; the SAT problem</a:t>
            </a:r>
          </a:p>
          <a:p>
            <a:r>
              <a:rPr lang="en-US" altLang="ja-JP" dirty="0" smtClean="0"/>
              <a:t>Local search, e.g., hill-climbing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7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64" name="Picture 4" descr="backtrack-progress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4" y="1619250"/>
            <a:ext cx="5857875" cy="36195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1989" name="Picture 5" descr="backtrack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4" y="1619250"/>
            <a:ext cx="5857875" cy="36195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9460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326" y="1477848"/>
            <a:ext cx="5857875" cy="36195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9220201" y="5486400"/>
            <a:ext cx="11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</a:t>
            </a:r>
            <a:r>
              <a:rPr lang="en-US" dirty="0" smtClean="0"/>
              <a:t>search algorithm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51816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Making backtracking search efficient:</a:t>
            </a:r>
          </a:p>
          <a:p>
            <a:pPr lvl="1"/>
            <a:r>
              <a:rPr lang="en-US" dirty="0" smtClean="0"/>
              <a:t>Which variable should be assigned next?</a:t>
            </a:r>
          </a:p>
          <a:p>
            <a:pPr lvl="1"/>
            <a:r>
              <a:rPr lang="en-US" dirty="0" smtClean="0"/>
              <a:t>In what order should its values be tried?</a:t>
            </a:r>
          </a:p>
          <a:p>
            <a:pPr lvl="1"/>
            <a:r>
              <a:rPr lang="en-US" dirty="0" smtClean="0"/>
              <a:t>Can we detect inevitable failure early?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9" y="1447801"/>
            <a:ext cx="8734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57400" y="2133600"/>
            <a:ext cx="838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2438400"/>
            <a:ext cx="541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Heuristics for making backtracking search more efficient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Heuristics for making backtracking search more efficient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22" y="1844692"/>
            <a:ext cx="10515600" cy="4825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 smtClean="0"/>
              <a:t>Still DFS, but we use heuristics to decide which child to expand first.  You could call it GDFS…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Heuristics that choose the next variable to assign:</a:t>
            </a:r>
            <a:endParaRPr lang="en-US" altLang="ja-JP" dirty="0"/>
          </a:p>
          <a:p>
            <a:pPr lvl="1"/>
            <a:r>
              <a:rPr lang="en-US" altLang="ja-JP" dirty="0" smtClean="0"/>
              <a:t>Minimum </a:t>
            </a:r>
            <a:r>
              <a:rPr lang="en-US" altLang="ja-JP" dirty="0" smtClean="0"/>
              <a:t>Remaining Values (MRV)</a:t>
            </a:r>
          </a:p>
          <a:p>
            <a:pPr lvl="1"/>
            <a:r>
              <a:rPr lang="en-US" altLang="ja-JP" dirty="0" smtClean="0"/>
              <a:t>Most Constraining Variable (MCV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Heuristic that chooses a value for that variable: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Least Constraining Assignment (LCA)</a:t>
            </a:r>
          </a:p>
          <a:p>
            <a:r>
              <a:rPr lang="en-US" altLang="ja-JP" dirty="0" smtClean="0"/>
              <a:t>Early detection of failure: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Forward Checking</a:t>
            </a:r>
          </a:p>
          <a:p>
            <a:pPr lvl="1"/>
            <a:r>
              <a:rPr lang="en-US" altLang="ja-JP" dirty="0" smtClean="0"/>
              <a:t>Arc </a:t>
            </a:r>
            <a:r>
              <a:rPr lang="en-US" altLang="ja-JP" dirty="0" smtClean="0"/>
              <a:t>Consistency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6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variable should be assigned next?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Minimum Remaining Values (MRV) Heuristic: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variable with the fewest legal </a:t>
            </a:r>
            <a:r>
              <a:rPr lang="en-US" dirty="0" smtClean="0"/>
              <a:t>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variable should be assigned next?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Minimum Remaining Values (MRV) Heuristic: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variable with the fewest legal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57472" y="3657600"/>
            <a:ext cx="17099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3657600"/>
            <a:ext cx="16337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49312" y="3657600"/>
            <a:ext cx="1709928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99" y="2995562"/>
            <a:ext cx="5857875" cy="3619500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1237242" y="2318994"/>
            <a:ext cx="2392078" cy="3497344"/>
          </a:xfrm>
          <a:custGeom>
            <a:avLst/>
            <a:gdLst>
              <a:gd name="connsiteX0" fmla="*/ 1194873 w 2392078"/>
              <a:gd name="connsiteY0" fmla="*/ 0 h 3497344"/>
              <a:gd name="connsiteX1" fmla="*/ 35377 w 2392078"/>
              <a:gd name="connsiteY1" fmla="*/ 820132 h 3497344"/>
              <a:gd name="connsiteX2" fmla="*/ 2392078 w 2392078"/>
              <a:gd name="connsiteY2" fmla="*/ 3497344 h 34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078" h="3497344">
                <a:moveTo>
                  <a:pt x="1194873" y="0"/>
                </a:moveTo>
                <a:cubicBezTo>
                  <a:pt x="515358" y="118620"/>
                  <a:pt x="-164157" y="237241"/>
                  <a:pt x="35377" y="820132"/>
                </a:cubicBezTo>
                <a:cubicBezTo>
                  <a:pt x="234911" y="1403023"/>
                  <a:pt x="1313494" y="2450183"/>
                  <a:pt x="2392078" y="349734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82240" y="556768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??</a:t>
            </a:r>
            <a:endParaRPr kumimoji="1" lang="ja-JP" altLang="en-US" sz="4000" dirty="0"/>
          </a:p>
        </p:txBody>
      </p:sp>
      <p:pic>
        <p:nvPicPr>
          <p:cNvPr id="13" name="Picture 5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variable should be assigned next?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Most </a:t>
            </a:r>
            <a:r>
              <a:rPr lang="en-US" b="1" dirty="0"/>
              <a:t>C</a:t>
            </a:r>
            <a:r>
              <a:rPr lang="en-US" b="1" dirty="0" smtClean="0"/>
              <a:t>onstraining Variable (MCV) Heuristic:</a:t>
            </a:r>
            <a:endParaRPr lang="en-US" b="1" dirty="0"/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variable </a:t>
            </a:r>
            <a:r>
              <a:rPr lang="en-US" dirty="0" smtClean="0"/>
              <a:t>that imposes </a:t>
            </a:r>
            <a:r>
              <a:rPr lang="en-US" dirty="0"/>
              <a:t>the most constraints on </a:t>
            </a:r>
            <a:r>
              <a:rPr lang="en-US" dirty="0" smtClean="0"/>
              <a:t>the remaining variables</a:t>
            </a:r>
          </a:p>
          <a:p>
            <a:pPr lvl="1"/>
            <a:r>
              <a:rPr lang="en-US" dirty="0" smtClean="0"/>
              <a:t>Tie-breaker among variables that have equal numbers of MRV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variable should be assigned next?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1128" y="4191000"/>
            <a:ext cx="215188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48529" y="4191000"/>
            <a:ext cx="205599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5928" y="4191000"/>
            <a:ext cx="2151888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backtrack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99" y="2995562"/>
            <a:ext cx="5857875" cy="36195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129801" y="2075154"/>
            <a:ext cx="4511287" cy="1653566"/>
          </a:xfrm>
          <a:custGeom>
            <a:avLst/>
            <a:gdLst>
              <a:gd name="connsiteX0" fmla="*/ 1194873 w 2392078"/>
              <a:gd name="connsiteY0" fmla="*/ 0 h 3497344"/>
              <a:gd name="connsiteX1" fmla="*/ 35377 w 2392078"/>
              <a:gd name="connsiteY1" fmla="*/ 820132 h 3497344"/>
              <a:gd name="connsiteX2" fmla="*/ 2392078 w 2392078"/>
              <a:gd name="connsiteY2" fmla="*/ 3497344 h 349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2078" h="3497344">
                <a:moveTo>
                  <a:pt x="1194873" y="0"/>
                </a:moveTo>
                <a:cubicBezTo>
                  <a:pt x="515358" y="118620"/>
                  <a:pt x="-164157" y="237241"/>
                  <a:pt x="35377" y="820132"/>
                </a:cubicBezTo>
                <a:cubicBezTo>
                  <a:pt x="234911" y="1403023"/>
                  <a:pt x="1313494" y="2450183"/>
                  <a:pt x="2392078" y="349734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82240" y="3444240"/>
            <a:ext cx="65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??</a:t>
            </a:r>
            <a:endParaRPr kumimoji="1" lang="ja-JP" altLang="en-US" sz="4000" dirty="0"/>
          </a:p>
        </p:txBody>
      </p:sp>
      <p:pic>
        <p:nvPicPr>
          <p:cNvPr id="12" name="Picture 5" descr="austra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18360" y="1388745"/>
            <a:ext cx="10515600" cy="4351338"/>
          </a:xfrm>
        </p:spPr>
        <p:txBody>
          <a:bodyPr/>
          <a:lstStyle/>
          <a:p>
            <a:r>
              <a:rPr lang="en-US" altLang="ja-JP" b="1" dirty="0"/>
              <a:t>Most Constraining Variable (MCV) Heuristic:</a:t>
            </a:r>
          </a:p>
          <a:p>
            <a:pPr lvl="1"/>
            <a:r>
              <a:rPr lang="en-US" altLang="ja-JP" dirty="0"/>
              <a:t>Choose the variable that imposes the most constraints on the remaining variables</a:t>
            </a:r>
          </a:p>
          <a:p>
            <a:pPr lvl="1"/>
            <a:r>
              <a:rPr lang="en-US" altLang="ja-JP" dirty="0"/>
              <a:t>Tie-breaker among variables that have equal numbers of MRV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search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5638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Assumptions: single agent, deterministic, fully observable, discrete environment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Search for </a:t>
            </a:r>
            <a:r>
              <a:rPr lang="en-US" b="1" i="1" dirty="0" smtClean="0">
                <a:solidFill>
                  <a:srgbClr val="C00000"/>
                </a:solidFill>
              </a:rPr>
              <a:t>planning</a:t>
            </a:r>
          </a:p>
          <a:p>
            <a:pPr lvl="1"/>
            <a:r>
              <a:rPr lang="en-US" dirty="0" smtClean="0"/>
              <a:t>The path to the goal is the important thing</a:t>
            </a:r>
          </a:p>
          <a:p>
            <a:pPr lvl="1"/>
            <a:r>
              <a:rPr lang="en-US" dirty="0" smtClean="0"/>
              <a:t>Paths have various costs, depths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Search for </a:t>
            </a:r>
            <a:r>
              <a:rPr lang="en-US" b="1" i="1" dirty="0" smtClean="0">
                <a:solidFill>
                  <a:srgbClr val="C00000"/>
                </a:solidFill>
              </a:rPr>
              <a:t>assignment</a:t>
            </a:r>
          </a:p>
          <a:p>
            <a:pPr lvl="1"/>
            <a:r>
              <a:rPr lang="en-US" dirty="0" smtClean="0"/>
              <a:t>Assign values to variables while respecting certain constraints</a:t>
            </a:r>
          </a:p>
          <a:p>
            <a:pPr lvl="1"/>
            <a:r>
              <a:rPr lang="en-US" dirty="0" smtClean="0"/>
              <a:t>The goal (complete, consistent assignment) is the important thing</a:t>
            </a:r>
          </a:p>
          <a:p>
            <a:pPr lvl="1"/>
            <a:endParaRPr lang="en-US" dirty="0"/>
          </a:p>
        </p:txBody>
      </p:sp>
      <p:pic>
        <p:nvPicPr>
          <p:cNvPr id="4" name="Picture 10" descr="http://upload.wikimedia.org/wikipedia/commons/thumb/a/a6/Rubik's_cube.svg/220px-Rubik's_cub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8" y="1752600"/>
            <a:ext cx="241577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732" y="455676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6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variable, in which order should its values be tried?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Least </a:t>
            </a:r>
            <a:r>
              <a:rPr lang="en-US" b="1" dirty="0"/>
              <a:t>C</a:t>
            </a:r>
            <a:r>
              <a:rPr lang="en-US" b="1" dirty="0" smtClean="0"/>
              <a:t>onstraining Assignment (LCA) </a:t>
            </a:r>
            <a:r>
              <a:rPr lang="en-US" b="1" dirty="0" err="1" smtClean="0"/>
              <a:t>Heurstic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Try the following assignment first: to the variable you’re studying, the value </a:t>
            </a:r>
            <a:r>
              <a:rPr lang="en-US" dirty="0"/>
              <a:t>that rules out the fewest values in the remaining </a:t>
            </a:r>
            <a:r>
              <a:rPr lang="en-US" dirty="0" smtClean="0"/>
              <a:t>variables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variable, in which order should its values be tried?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altLang="ja-JP" b="1" dirty="0"/>
              <a:t>Least Constraining Assignment (LCA) </a:t>
            </a:r>
            <a:r>
              <a:rPr lang="en-US" altLang="ja-JP" b="1" dirty="0" err="1"/>
              <a:t>Heurstic</a:t>
            </a:r>
            <a:r>
              <a:rPr lang="en-US" altLang="ja-JP" dirty="0"/>
              <a:t>:</a:t>
            </a:r>
          </a:p>
          <a:p>
            <a:pPr lvl="1"/>
            <a:r>
              <a:rPr lang="en-US" altLang="ja-JP" dirty="0"/>
              <a:t>Try the following assignment first: to the variable you’re studying, the value that rules out the fewest values in the remaining variables</a:t>
            </a:r>
            <a:br>
              <a:rPr lang="en-US" altLang="ja-JP" dirty="0"/>
            </a:b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3556" name="Picture 4" descr="australia-least-constraining-va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868896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05800" y="3962400"/>
            <a:ext cx="2075688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048000"/>
            <a:ext cx="2125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assignment for Q should we choose?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1752601" y="4648200"/>
            <a:ext cx="12745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ustral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0575" y="3512369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detection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1" y="5638800"/>
            <a:ext cx="751522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Apply </a:t>
            </a:r>
            <a:r>
              <a:rPr lang="en-US" i="1" dirty="0"/>
              <a:t>inference</a:t>
            </a:r>
            <a:r>
              <a:rPr lang="en-US" dirty="0"/>
              <a:t> to reduce the space of possible assignments and detect failure early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752601"/>
            <a:ext cx="8734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-Turn Arrow 6"/>
          <p:cNvSpPr/>
          <p:nvPr/>
        </p:nvSpPr>
        <p:spPr>
          <a:xfrm rot="16200000">
            <a:off x="1028700" y="4152900"/>
            <a:ext cx="2514600" cy="1219200"/>
          </a:xfrm>
          <a:prstGeom prst="uturnArrow">
            <a:avLst>
              <a:gd name="adj1" fmla="val 14578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Forward Checking:</a:t>
            </a:r>
            <a:endParaRPr lang="en-US" b="1" dirty="0" smtClean="0"/>
          </a:p>
          <a:p>
            <a:pPr lvl="1"/>
            <a:r>
              <a:rPr lang="en-US" dirty="0" smtClean="0"/>
              <a:t>Check to make sure that every variable still has at least one possible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detection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604" y="4190999"/>
            <a:ext cx="7515225" cy="2296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Apply </a:t>
            </a:r>
            <a:r>
              <a:rPr lang="en-US" i="1" dirty="0"/>
              <a:t>inference</a:t>
            </a:r>
            <a:r>
              <a:rPr lang="en-US" dirty="0"/>
              <a:t> to reduce the space of possible assignments and detect failure early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(Reminder: there are only three colors, RGB…)</a:t>
            </a:r>
            <a:endParaRPr lang="en-US" dirty="0"/>
          </a:p>
        </p:txBody>
      </p:sp>
      <p:pic>
        <p:nvPicPr>
          <p:cNvPr id="6" name="Picture 4" descr="forward-checking-progress3c"/>
          <p:cNvPicPr>
            <a:picLocks noChangeAspect="1" noChangeArrowheads="1"/>
          </p:cNvPicPr>
          <p:nvPr/>
        </p:nvPicPr>
        <p:blipFill rotWithShape="1">
          <a:blip r:embed="rId3" cstate="print"/>
          <a:srcRect t="-2" r="26015" b="59848"/>
          <a:stretch/>
        </p:blipFill>
        <p:spPr bwMode="auto">
          <a:xfrm>
            <a:off x="2057400" y="2557326"/>
            <a:ext cx="7799832" cy="163367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085869" y="2438401"/>
            <a:ext cx="1744891" cy="15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7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failure:</a:t>
            </a:r>
            <a:br>
              <a:rPr lang="en-US" dirty="0" smtClean="0"/>
            </a:br>
            <a:r>
              <a:rPr lang="en-US" dirty="0" smtClean="0"/>
              <a:t>Forward checking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failure:</a:t>
            </a:r>
            <a:br>
              <a:rPr lang="en-US" dirty="0" smtClean="0"/>
            </a:br>
            <a:r>
              <a:rPr lang="en-US" dirty="0" smtClean="0"/>
              <a:t>Forward checking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73692"/>
            <a:ext cx="1879845" cy="150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WA             T               NT            NSW            Q                SA              V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4671110"/>
            <a:ext cx="7343548" cy="126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44250" y="2650156"/>
            <a:ext cx="4668745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failure:</a:t>
            </a:r>
            <a:br>
              <a:rPr lang="en-US" dirty="0" smtClean="0"/>
            </a:br>
            <a:r>
              <a:rPr lang="en-US" dirty="0" smtClean="0"/>
              <a:t>Forward checking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79896"/>
            <a:ext cx="1879845" cy="150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WA             T               NT            NSW            Q                SA              V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5070565"/>
            <a:ext cx="7343548" cy="86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9317" y="2650156"/>
            <a:ext cx="3213678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failure:</a:t>
            </a:r>
            <a:br>
              <a:rPr lang="en-US" dirty="0" smtClean="0"/>
            </a:br>
            <a:r>
              <a:rPr lang="en-US" dirty="0" smtClean="0"/>
              <a:t>Forward checking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83318"/>
            <a:ext cx="1879845" cy="149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WA             T               NT            NSW            Q                SA              V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14338" y="5475685"/>
            <a:ext cx="7343548" cy="459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83680" y="2727156"/>
            <a:ext cx="1690813" cy="1092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failure:</a:t>
            </a:r>
            <a:br>
              <a:rPr lang="en-US" dirty="0" smtClean="0"/>
            </a:br>
            <a:r>
              <a:rPr lang="en-US" dirty="0" smtClean="0"/>
              <a:t>Forward checking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458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Keep track of remaining legal values for unassigned variables</a:t>
            </a:r>
          </a:p>
          <a:p>
            <a:r>
              <a:rPr lang="en-US" sz="2400" dirty="0"/>
              <a:t>Terminate search when any variable has no legal values</a:t>
            </a:r>
          </a:p>
        </p:txBody>
      </p:sp>
      <p:pic>
        <p:nvPicPr>
          <p:cNvPr id="45060" name="Picture 4" descr="forward-checking-progress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1848" y="2785069"/>
            <a:ext cx="6895285" cy="30574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3103063" y="2727155"/>
            <a:ext cx="1141187" cy="10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39019" y="2446430"/>
            <a:ext cx="1879845" cy="1535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95" y="2759967"/>
            <a:ext cx="1168140" cy="94563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153542" y="3156281"/>
            <a:ext cx="4600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74" y="2779220"/>
            <a:ext cx="1041506" cy="1002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570" y="3912024"/>
            <a:ext cx="63823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WA             T               NT            NSW            Q                SA              V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75564" y="3705605"/>
            <a:ext cx="924025" cy="2541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74552" y="4777073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5639" y="5160479"/>
            <a:ext cx="248216" cy="20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sz="3200"/>
              <a:t>Constraint satisfaction problems (CSPs)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Definition: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State</a:t>
            </a:r>
            <a:r>
              <a:rPr lang="en-US" dirty="0"/>
              <a:t> is defined by </a:t>
            </a:r>
            <a:r>
              <a:rPr lang="en-US" dirty="0">
                <a:solidFill>
                  <a:srgbClr val="FF0000"/>
                </a:solidFill>
              </a:rPr>
              <a:t>variables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from </a:t>
            </a:r>
            <a:r>
              <a:rPr lang="en-US" dirty="0">
                <a:solidFill>
                  <a:srgbClr val="FF0000"/>
                </a:solidFill>
              </a:rPr>
              <a:t>domain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endParaRPr lang="en-US" dirty="0"/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Goal test</a:t>
            </a:r>
            <a:r>
              <a:rPr lang="en-US" b="1" dirty="0"/>
              <a:t> </a:t>
            </a:r>
            <a:r>
              <a:rPr lang="en-US" dirty="0"/>
              <a:t>is a set of </a:t>
            </a:r>
            <a:r>
              <a:rPr lang="en-US" dirty="0">
                <a:solidFill>
                  <a:srgbClr val="FF0000"/>
                </a:solidFill>
              </a:rPr>
              <a:t>constraints</a:t>
            </a:r>
            <a:r>
              <a:rPr lang="en-US" dirty="0"/>
              <a:t> specifying allowable combinations of values for subsets of variables</a:t>
            </a:r>
          </a:p>
          <a:p>
            <a:pPr lvl="1"/>
            <a:r>
              <a:rPr lang="en-US" b="1" dirty="0">
                <a:solidFill>
                  <a:srgbClr val="CC0000"/>
                </a:solidFill>
              </a:rPr>
              <a:t>Solution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complete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 assignment</a:t>
            </a:r>
          </a:p>
          <a:p>
            <a:endParaRPr lang="en-US" sz="2400" dirty="0"/>
          </a:p>
          <a:p>
            <a:r>
              <a:rPr lang="en-US" sz="2400" dirty="0"/>
              <a:t>How does this compare to the “generic” tree search formulation?</a:t>
            </a:r>
          </a:p>
          <a:p>
            <a:pPr lvl="1"/>
            <a:r>
              <a:rPr lang="en-US" dirty="0"/>
              <a:t>A more structured representation for states, expressed in a formal representation language</a:t>
            </a:r>
          </a:p>
          <a:p>
            <a:pPr lvl="1"/>
            <a:r>
              <a:rPr lang="en-US" dirty="0"/>
              <a:t>Allows useful general-purpose algorithms with more power than standard search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 of failure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Constraint propagation:</a:t>
            </a:r>
            <a:endParaRPr lang="en-US" b="1" dirty="0" smtClean="0"/>
          </a:p>
          <a:p>
            <a:pPr lvl="1"/>
            <a:r>
              <a:rPr lang="en-US" dirty="0" smtClean="0"/>
              <a:t>Check to make sure that every PAIR of variables still has a pair-wise assignment that satisfies all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propagation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Forward checking propagates information from assigned to unassigned variables, but doesn't provide early detection for all failures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NT and SA cannot both be blue!</a:t>
            </a:r>
          </a:p>
          <a:p>
            <a:r>
              <a:rPr lang="en-US" sz="2400" b="1" dirty="0"/>
              <a:t>Constraint propagation </a:t>
            </a:r>
            <a:r>
              <a:rPr lang="en-US" sz="2400" dirty="0"/>
              <a:t>repeatedly enforces constraints </a:t>
            </a:r>
            <a:r>
              <a:rPr lang="en-US" sz="2400" i="1" dirty="0"/>
              <a:t>locally</a:t>
            </a:r>
          </a:p>
        </p:txBody>
      </p:sp>
      <p:pic>
        <p:nvPicPr>
          <p:cNvPr id="12" name="Picture 4" descr="forward-checking-progress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095752"/>
            <a:ext cx="5133975" cy="1981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9832" y="2997200"/>
            <a:ext cx="8496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consistency</a:t>
            </a:r>
          </a:p>
        </p:txBody>
      </p:sp>
      <p:pic>
        <p:nvPicPr>
          <p:cNvPr id="50182" name="Picture 6" descr="ac-example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72200" y="5486400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pic>
        <p:nvPicPr>
          <p:cNvPr id="29702" name="Picture 6" descr="ac-exampl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78552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c-example1c"/>
          <p:cNvPicPr>
            <a:picLocks noChangeAspect="1" noChangeArrowheads="1"/>
          </p:cNvPicPr>
          <p:nvPr/>
        </p:nvPicPr>
        <p:blipFill rotWithShape="1">
          <a:blip r:embed="rId5" cstate="print"/>
          <a:srcRect t="47246" b="21620"/>
          <a:stretch/>
        </p:blipFill>
        <p:spPr bwMode="auto">
          <a:xfrm>
            <a:off x="3535681" y="4480560"/>
            <a:ext cx="5133975" cy="5486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2200" y="5486400"/>
            <a:ext cx="127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r>
              <a:rPr lang="en-US" sz="2400" dirty="0"/>
              <a:t>If </a:t>
            </a:r>
            <a:r>
              <a:rPr lang="en-US" sz="2400" i="1" dirty="0"/>
              <a:t>X</a:t>
            </a:r>
            <a:r>
              <a:rPr lang="en-US" sz="2400" dirty="0"/>
              <a:t> loses a value, all pairs </a:t>
            </a:r>
            <a:r>
              <a:rPr lang="en-US" sz="2400" i="1" dirty="0"/>
              <a:t>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/>
              <a:t> need to be rechecked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pic>
        <p:nvPicPr>
          <p:cNvPr id="29702" name="Picture 6" descr="ac-example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78552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8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r>
              <a:rPr lang="en-US" sz="2400" dirty="0"/>
              <a:t>If </a:t>
            </a:r>
            <a:r>
              <a:rPr lang="en-US" sz="2400" i="1" dirty="0"/>
              <a:t>X</a:t>
            </a:r>
            <a:r>
              <a:rPr lang="en-US" sz="2400" dirty="0"/>
              <a:t> loses a value, all pairs </a:t>
            </a:r>
            <a:r>
              <a:rPr lang="en-US" sz="2400" i="1" dirty="0"/>
              <a:t>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/>
              <a:t> need to be rechecked</a:t>
            </a:r>
          </a:p>
        </p:txBody>
      </p:sp>
      <p:pic>
        <p:nvPicPr>
          <p:cNvPr id="48134" name="Picture 6" descr="ac-exampl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c-example2c"/>
          <p:cNvPicPr>
            <a:picLocks noChangeAspect="1" noChangeArrowheads="1"/>
          </p:cNvPicPr>
          <p:nvPr/>
        </p:nvPicPr>
        <p:blipFill rotWithShape="1">
          <a:blip r:embed="rId5" cstate="print"/>
          <a:srcRect t="47241" b="21626"/>
          <a:stretch/>
        </p:blipFill>
        <p:spPr bwMode="auto">
          <a:xfrm>
            <a:off x="3526537" y="4480560"/>
            <a:ext cx="5133975" cy="54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r>
              <a:rPr lang="en-US" sz="2400" dirty="0"/>
              <a:t>If </a:t>
            </a:r>
            <a:r>
              <a:rPr lang="en-US" sz="2400" i="1" dirty="0"/>
              <a:t>X</a:t>
            </a:r>
            <a:r>
              <a:rPr lang="en-US" sz="2400" dirty="0"/>
              <a:t> loses a value, all pairs </a:t>
            </a:r>
            <a:r>
              <a:rPr lang="en-US" sz="2400" i="1" dirty="0"/>
              <a:t>Z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/>
              <a:t> need to be rechecked</a:t>
            </a:r>
          </a:p>
        </p:txBody>
      </p:sp>
      <p:pic>
        <p:nvPicPr>
          <p:cNvPr id="48134" name="Picture 6" descr="ac-example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7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pic>
        <p:nvPicPr>
          <p:cNvPr id="49158" name="Picture 6" descr="ac-exampl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c-example3c"/>
          <p:cNvPicPr>
            <a:picLocks noChangeAspect="1" noChangeArrowheads="1"/>
          </p:cNvPicPr>
          <p:nvPr/>
        </p:nvPicPr>
        <p:blipFill rotWithShape="1">
          <a:blip r:embed="rId5" cstate="print"/>
          <a:srcRect t="46701" b="19570"/>
          <a:stretch/>
        </p:blipFill>
        <p:spPr bwMode="auto">
          <a:xfrm>
            <a:off x="3526537" y="4480560"/>
            <a:ext cx="5133975" cy="594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86106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Simplest form of propagation makes each pair of variables </a:t>
            </a:r>
            <a:r>
              <a:rPr lang="en-US" sz="2400" b="1" dirty="0"/>
              <a:t>consistent:</a:t>
            </a:r>
            <a:endParaRPr lang="en-US" sz="2400" dirty="0"/>
          </a:p>
          <a:p>
            <a:pPr lvl="1"/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 is consistent </a:t>
            </a:r>
            <a:r>
              <a:rPr lang="en-US" sz="2000" dirty="0" err="1"/>
              <a:t>iff</a:t>
            </a:r>
            <a:r>
              <a:rPr lang="en-US" sz="2000" dirty="0"/>
              <a:t> for </a:t>
            </a:r>
            <a:r>
              <a:rPr lang="en-US" sz="2000" dirty="0">
                <a:solidFill>
                  <a:srgbClr val="FF0000"/>
                </a:solidFill>
              </a:rPr>
              <a:t>every</a:t>
            </a:r>
            <a:r>
              <a:rPr lang="en-US" sz="2000" dirty="0"/>
              <a:t> value of </a:t>
            </a:r>
            <a:r>
              <a:rPr lang="en-US" sz="2000" i="1" dirty="0"/>
              <a:t>X </a:t>
            </a: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some</a:t>
            </a:r>
            <a:r>
              <a:rPr lang="en-US" sz="2000" dirty="0"/>
              <a:t> allowed value of </a:t>
            </a:r>
            <a:r>
              <a:rPr lang="en-US" sz="2000" i="1" dirty="0"/>
              <a:t>Y</a:t>
            </a:r>
            <a:endParaRPr lang="en-US" sz="2000" dirty="0"/>
          </a:p>
          <a:p>
            <a:pPr lvl="1"/>
            <a:r>
              <a:rPr lang="en-US" sz="2000" dirty="0"/>
              <a:t>When checking </a:t>
            </a:r>
            <a:r>
              <a:rPr lang="en-US" sz="2000" i="1" dirty="0"/>
              <a:t>X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i="1" dirty="0"/>
              <a:t>Y</a:t>
            </a:r>
            <a:r>
              <a:rPr lang="en-US" sz="2000" dirty="0"/>
              <a:t>, throw out any values of X for which there isn’t an allowed value of Y</a:t>
            </a:r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2400" dirty="0"/>
              <a:t>Arc consistency detects failure earlier than forward checking</a:t>
            </a:r>
          </a:p>
          <a:p>
            <a:r>
              <a:rPr lang="en-US" sz="2400" dirty="0"/>
              <a:t>Can be run before or after each assignment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consistency</a:t>
            </a:r>
          </a:p>
        </p:txBody>
      </p:sp>
      <p:pic>
        <p:nvPicPr>
          <p:cNvPr id="49158" name="Picture 6" descr="ac-example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014" y="3648076"/>
            <a:ext cx="5133975" cy="17621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6730"/>
          <a:stretch>
            <a:fillRect/>
          </a:stretch>
        </p:blipFill>
        <p:spPr bwMode="auto">
          <a:xfrm>
            <a:off x="4023938" y="3581401"/>
            <a:ext cx="852863" cy="76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0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Arc consistency algorithm AC-3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9" y="1466850"/>
            <a:ext cx="85058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arc consistency always detect the lack of a solution?</a:t>
            </a:r>
            <a:endParaRPr lang="en-US" dirty="0"/>
          </a:p>
        </p:txBody>
      </p:sp>
      <p:sp>
        <p:nvSpPr>
          <p:cNvPr id="54" name="Content Placeholder 53"/>
          <p:cNvSpPr>
            <a:spLocks noGrp="1"/>
          </p:cNvSpPr>
          <p:nvPr>
            <p:ph idx="1"/>
          </p:nvPr>
        </p:nvSpPr>
        <p:spPr>
          <a:xfrm>
            <a:off x="1981200" y="5334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There exist stronger notions of consistency (path consistency, k-consistency), but we won’t  worry about them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2209800" y="1762654"/>
            <a:ext cx="7696200" cy="3266547"/>
            <a:chOff x="228600" y="1450749"/>
            <a:chExt cx="8610600" cy="3654651"/>
          </a:xfrm>
        </p:grpSpPr>
        <p:sp>
          <p:nvSpPr>
            <p:cNvPr id="4" name="Oval 3"/>
            <p:cNvSpPr/>
            <p:nvPr/>
          </p:nvSpPr>
          <p:spPr>
            <a:xfrm>
              <a:off x="228600" y="1676400"/>
              <a:ext cx="3429000" cy="34290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66800" y="2514600"/>
              <a:ext cx="1752600" cy="17526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  <a:endCxn id="6" idx="6"/>
            </p:cNvCxnSpPr>
            <p:nvPr/>
          </p:nvCxnSpPr>
          <p:spPr>
            <a:xfrm rot="10800000" flipH="1">
              <a:off x="1066800" y="3390900"/>
              <a:ext cx="17526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" idx="0"/>
              <a:endCxn id="6" idx="0"/>
            </p:cNvCxnSpPr>
            <p:nvPr/>
          </p:nvCxnSpPr>
          <p:spPr>
            <a:xfrm rot="16200000" flipH="1">
              <a:off x="1524000" y="2095500"/>
              <a:ext cx="838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562100" y="4686300"/>
              <a:ext cx="838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82872" y="3072825"/>
              <a:ext cx="47203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2667000"/>
              <a:ext cx="45589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3453825"/>
              <a:ext cx="452311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7471" y="3072825"/>
              <a:ext cx="489972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648200" y="29718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3000" y="3200400"/>
              <a:ext cx="6858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43800" y="29718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72400" y="32004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05800" y="32004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15240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24600" y="17526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0" y="17526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96000" y="4343400"/>
              <a:ext cx="1295400" cy="762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324600" y="4572000"/>
              <a:ext cx="304800" cy="3048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0" y="4572000"/>
              <a:ext cx="3048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3" idx="4"/>
              <a:endCxn id="26" idx="0"/>
            </p:cNvCxnSpPr>
            <p:nvPr/>
          </p:nvCxnSpPr>
          <p:spPr>
            <a:xfrm rot="5400000">
              <a:off x="5715000" y="3314700"/>
              <a:ext cx="20574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6"/>
              <a:endCxn id="20" idx="2"/>
            </p:cNvCxnSpPr>
            <p:nvPr/>
          </p:nvCxnSpPr>
          <p:spPr>
            <a:xfrm>
              <a:off x="5943600" y="3352800"/>
              <a:ext cx="16002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3"/>
            </p:cNvCxnSpPr>
            <p:nvPr/>
          </p:nvCxnSpPr>
          <p:spPr>
            <a:xfrm rot="5400000">
              <a:off x="5487357" y="2173452"/>
              <a:ext cx="797394" cy="7993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7239002" y="3733802"/>
              <a:ext cx="761999" cy="72119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26" idx="1"/>
            </p:cNvCxnSpPr>
            <p:nvPr/>
          </p:nvCxnSpPr>
          <p:spPr>
            <a:xfrm>
              <a:off x="5486400" y="3733800"/>
              <a:ext cx="799307" cy="721192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5"/>
            </p:cNvCxnSpPr>
            <p:nvPr/>
          </p:nvCxnSpPr>
          <p:spPr>
            <a:xfrm rot="16200000" flipH="1">
              <a:off x="7202650" y="2173450"/>
              <a:ext cx="797392" cy="799307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953000" y="2438400"/>
              <a:ext cx="47203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69884" y="1450749"/>
              <a:ext cx="455898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69884" y="4446619"/>
              <a:ext cx="452311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53400" y="2438400"/>
              <a:ext cx="489972" cy="65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Tree-structured CSPs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1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Certain kinds of CSPs can be solved without resorting to backtracking search!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C00000"/>
                </a:solidFill>
              </a:rPr>
              <a:t>T</a:t>
            </a:r>
            <a:r>
              <a:rPr lang="en-US" i="1" dirty="0" smtClean="0">
                <a:solidFill>
                  <a:srgbClr val="C00000"/>
                </a:solidFill>
              </a:rPr>
              <a:t>ree-structured CSP</a:t>
            </a:r>
            <a:r>
              <a:rPr lang="en-US" dirty="0" smtClean="0"/>
              <a:t>: constraint graph does not have any loops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80" y="2590800"/>
            <a:ext cx="376582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6477001"/>
            <a:ext cx="3208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P. </a:t>
            </a:r>
            <a:r>
              <a:rPr lang="en-US" sz="1400" dirty="0" err="1"/>
              <a:t>Abbeel</a:t>
            </a:r>
            <a:r>
              <a:rPr lang="en-US" sz="1400" dirty="0"/>
              <a:t>, D. Klein, L. </a:t>
            </a:r>
            <a:r>
              <a:rPr lang="en-US" sz="1400" dirty="0" err="1"/>
              <a:t>Zettlemoyer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19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1.wikia.nocookie.net/__cb20121008064158/cs188ai/images/a/ae/Tree_structure_csp_flatt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114800"/>
            <a:ext cx="8589755" cy="1978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1"/>
            <a:ext cx="8686800" cy="990599"/>
          </a:xfrm>
        </p:spPr>
        <p:txBody>
          <a:bodyPr>
            <a:normAutofit/>
          </a:bodyPr>
          <a:lstStyle/>
          <a:p>
            <a:r>
              <a:rPr lang="en-US" sz="2400" dirty="0"/>
              <a:t>Choose one variable as root, order variables from root to leaves such that every node's parent precedes it in the ordering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004404" y="6474024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http://cs188ai.wikia.com/wiki/Tree_Structure_CSPs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7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1"/>
            <a:ext cx="8686800" cy="2514599"/>
          </a:xfrm>
        </p:spPr>
        <p:txBody>
          <a:bodyPr>
            <a:normAutofit/>
          </a:bodyPr>
          <a:lstStyle/>
          <a:p>
            <a:r>
              <a:rPr lang="en-US" sz="2400" dirty="0"/>
              <a:t>Choose one variable as root, order variables from root to leaves such that every node's parent precedes it in the ordering</a:t>
            </a:r>
          </a:p>
          <a:p>
            <a:r>
              <a:rPr lang="en-US" sz="2400" dirty="0" smtClean="0"/>
              <a:t>Create a graph listing all of the values that can be assigned to each variable.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36348"/>
            <a:ext cx="8382000" cy="16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04404" y="6474024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http://cs188ai.wikia.com/wiki/Tree_Structure_CSPs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29" y="5614416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36" y="5513832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4" y="5303521"/>
            <a:ext cx="400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1"/>
            <a:ext cx="8686800" cy="2514599"/>
          </a:xfrm>
        </p:spPr>
        <p:txBody>
          <a:bodyPr>
            <a:normAutofit/>
          </a:bodyPr>
          <a:lstStyle/>
          <a:p>
            <a:r>
              <a:rPr lang="en-US" sz="2400" dirty="0"/>
              <a:t>Choose one variable as root, order variables from root to leaves such that every node's parent precedes it in the ordering</a:t>
            </a:r>
          </a:p>
          <a:p>
            <a:r>
              <a:rPr lang="en-US" altLang="ja-JP" sz="2400" dirty="0"/>
              <a:t>Create a graph listing all of the values that can be assigned to each variable.</a:t>
            </a:r>
          </a:p>
          <a:p>
            <a:r>
              <a:rPr lang="en-US" sz="2400" dirty="0" smtClean="0"/>
              <a:t>BACKWARD ARC CONSISTENCY: </a:t>
            </a:r>
            <a:r>
              <a:rPr lang="en-US" sz="2400" dirty="0"/>
              <a:t>check arc consistency starting from the rightmost node and going backwards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36348"/>
            <a:ext cx="8382000" cy="16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04404" y="6474024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http://cs188ai.wikia.com/wiki/Tree_Structure_CSPs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29" y="5614416"/>
            <a:ext cx="428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36" y="5513832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4" y="5303521"/>
            <a:ext cx="400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0400" y="544576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X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7040" y="51816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X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5520" y="541528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X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6868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Choose one variable as root, order variables from root to leaves such that every node's parent precedes it in the ordering</a:t>
            </a:r>
          </a:p>
          <a:p>
            <a:r>
              <a:rPr lang="en-US" altLang="ja-JP" sz="2400" dirty="0"/>
              <a:t>Create a graph listing all of the values that can be assigned to each variable.</a:t>
            </a:r>
          </a:p>
          <a:p>
            <a:r>
              <a:rPr lang="en-US" sz="2400" dirty="0" smtClean="0"/>
              <a:t>BACKWARD ARC CONSISTENCY: </a:t>
            </a:r>
            <a:r>
              <a:rPr lang="en-US" sz="2400" dirty="0"/>
              <a:t>check arc consistency starting from the rightmost node and going backwards</a:t>
            </a:r>
          </a:p>
          <a:p>
            <a:r>
              <a:rPr lang="en-US" sz="2400" dirty="0" smtClean="0"/>
              <a:t>FORWARD ASSIGNMENT PHASE: </a:t>
            </a:r>
            <a:r>
              <a:rPr lang="en-US" sz="2400" dirty="0"/>
              <a:t>select an element from the domain of each variable going left to right. We are guaranteed that there will be a valid assignment because each arc is consistent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04404" y="6474024"/>
            <a:ext cx="394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http://cs188ai.wikia.com/wiki/Tree_Structure_CSPs</a:t>
            </a: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343400"/>
            <a:ext cx="8382000" cy="18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If n is the number of variables and m is the domain size, what is the running time of this algorithm?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i="1" dirty="0" smtClean="0">
                <a:solidFill>
                  <a:srgbClr val="C00000"/>
                </a:solidFill>
              </a:rPr>
              <a:t>nm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w</a:t>
            </a:r>
            <a:r>
              <a:rPr lang="en-US" dirty="0" smtClean="0"/>
              <a:t>e have to check arc consistency once for every node in the graph (every node has one parent), which involves looking at pairs of domain values</a:t>
            </a:r>
          </a:p>
        </p:txBody>
      </p:sp>
    </p:spTree>
    <p:extLst>
      <p:ext uri="{BB962C8B-B14F-4D97-AF65-F5344CB8AC3E}">
        <p14:creationId xmlns:p14="http://schemas.microsoft.com/office/powerpoint/2010/main" val="27593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4084638"/>
            <a:ext cx="8534400" cy="2316163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Cutset</a:t>
            </a:r>
            <a:r>
              <a:rPr lang="en-US" b="1" dirty="0"/>
              <a:t> conditioning: </a:t>
            </a:r>
            <a:r>
              <a:rPr lang="en-US" dirty="0"/>
              <a:t>find a subset of variables whose removal makes the graph a tree, instantiate that set in all possible ways, prune the domains of the remaining variables and try to solve the resulting tree-structured CSP</a:t>
            </a:r>
          </a:p>
          <a:p>
            <a:r>
              <a:rPr lang="en-US" dirty="0" err="1"/>
              <a:t>Cutset</a:t>
            </a:r>
            <a:r>
              <a:rPr lang="en-US" dirty="0"/>
              <a:t> size </a:t>
            </a:r>
            <a:r>
              <a:rPr lang="en-US" i="1" dirty="0"/>
              <a:t>c</a:t>
            </a:r>
            <a:r>
              <a:rPr lang="en-US" dirty="0"/>
              <a:t> gives runtime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i="1" dirty="0">
                <a:solidFill>
                  <a:srgbClr val="C00000"/>
                </a:solidFill>
              </a:rPr>
              <a:t>m</a:t>
            </a:r>
            <a:r>
              <a:rPr lang="en-US" i="1" baseline="30000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en-US" i="1" dirty="0">
                <a:solidFill>
                  <a:srgbClr val="C00000"/>
                </a:solidFill>
              </a:rPr>
              <a:t>n </a:t>
            </a:r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en-US" i="1" dirty="0">
                <a:solidFill>
                  <a:srgbClr val="C00000"/>
                </a:solidFill>
              </a:rPr>
              <a:t>m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491288" cy="25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6477001"/>
            <a:ext cx="3208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P. </a:t>
            </a:r>
            <a:r>
              <a:rPr lang="en-US" sz="1400" dirty="0" err="1"/>
              <a:t>Abbeel</a:t>
            </a:r>
            <a:r>
              <a:rPr lang="en-US" sz="1400" dirty="0"/>
              <a:t>, D. Klein, L. </a:t>
            </a:r>
            <a:r>
              <a:rPr lang="en-US" sz="1400" dirty="0" err="1"/>
              <a:t>Zettlemoyer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39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NP-Completeness and the SAT Problem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6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Map Coloring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478626"/>
            <a:ext cx="8650288" cy="212248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Variables:</a:t>
            </a:r>
            <a:r>
              <a:rPr lang="en-US" sz="2400" dirty="0"/>
              <a:t> WA, NT, Q, NSW, V, SA, T </a:t>
            </a:r>
          </a:p>
          <a:p>
            <a:r>
              <a:rPr lang="en-US" sz="2400" b="1" dirty="0"/>
              <a:t>Domains:</a:t>
            </a:r>
            <a:r>
              <a:rPr lang="en-US" sz="2400" dirty="0"/>
              <a:t> {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}</a:t>
            </a:r>
          </a:p>
          <a:p>
            <a:r>
              <a:rPr lang="en-US" sz="2400" b="1" dirty="0"/>
              <a:t>Constraints:</a:t>
            </a:r>
            <a:r>
              <a:rPr lang="en-US" sz="2400" dirty="0"/>
              <a:t> adjacent regions must have different </a:t>
            </a:r>
            <a:r>
              <a:rPr lang="en-US" sz="2400" dirty="0" smtClean="0"/>
              <a:t>colors</a:t>
            </a:r>
            <a:endParaRPr lang="en-US" sz="2400" dirty="0"/>
          </a:p>
          <a:p>
            <a:pPr lvl="1"/>
            <a:r>
              <a:rPr lang="en-US" sz="2000" dirty="0" smtClean="0"/>
              <a:t>Logical representation: WA </a:t>
            </a:r>
            <a:r>
              <a:rPr lang="en-US" sz="2000" dirty="0">
                <a:cs typeface="Arial" charset="0"/>
              </a:rPr>
              <a:t>≠</a:t>
            </a:r>
            <a:r>
              <a:rPr lang="en-US" sz="2000" dirty="0"/>
              <a:t> </a:t>
            </a:r>
            <a:r>
              <a:rPr lang="en-US" sz="2000" dirty="0" smtClean="0"/>
              <a:t>NT</a:t>
            </a:r>
          </a:p>
          <a:p>
            <a:pPr lvl="1"/>
            <a:r>
              <a:rPr lang="en-US" sz="2000" dirty="0" smtClean="0"/>
              <a:t>Set representation: (</a:t>
            </a:r>
            <a:r>
              <a:rPr lang="en-US" sz="2000" dirty="0"/>
              <a:t>WA, NT) in {(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),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), (</a:t>
            </a:r>
            <a:r>
              <a:rPr lang="en-US" sz="2000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8000"/>
                </a:solidFill>
              </a:rPr>
              <a:t>green</a:t>
            </a:r>
            <a:r>
              <a:rPr lang="en-US" sz="2000" dirty="0"/>
              <a:t>)}</a:t>
            </a:r>
          </a:p>
        </p:txBody>
      </p:sp>
      <p:pic>
        <p:nvPicPr>
          <p:cNvPr id="6149" name="Picture 5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295400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for tree-structured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Running time is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i="1" dirty="0" smtClean="0">
                <a:solidFill>
                  <a:srgbClr val="C00000"/>
                </a:solidFill>
              </a:rPr>
              <a:t>nm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(n is the number of variables, m is the domain size)</a:t>
            </a:r>
          </a:p>
          <a:p>
            <a:pPr lvl="1"/>
            <a:r>
              <a:rPr lang="en-US" dirty="0" smtClean="0"/>
              <a:t>We have to check arc consistency once for every node in the graph (every node has one parent), which involves looking at pairs of domain values</a:t>
            </a:r>
          </a:p>
          <a:p>
            <a:r>
              <a:rPr lang="en-US" dirty="0" smtClean="0"/>
              <a:t>What about backtracking search for general CSPs?</a:t>
            </a:r>
          </a:p>
          <a:p>
            <a:pPr lvl="1"/>
            <a:r>
              <a:rPr lang="en-US" dirty="0" smtClean="0"/>
              <a:t>Worst case </a:t>
            </a:r>
            <a:r>
              <a:rPr lang="en-US" dirty="0" smtClean="0">
                <a:solidFill>
                  <a:srgbClr val="C00000"/>
                </a:solidFill>
              </a:rPr>
              <a:t>O(</a:t>
            </a:r>
            <a:r>
              <a:rPr lang="en-US" i="1" dirty="0" smtClean="0">
                <a:solidFill>
                  <a:srgbClr val="C00000"/>
                </a:solidFill>
              </a:rPr>
              <a:t>m</a:t>
            </a:r>
            <a:r>
              <a:rPr lang="en-US" i="1" baseline="30000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/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9654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Computational complexity of CSPs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The </a:t>
            </a:r>
            <a:r>
              <a:rPr lang="en-US" dirty="0" err="1" smtClean="0">
                <a:hlinkClick r:id="rId3"/>
              </a:rPr>
              <a:t>satisfiability</a:t>
            </a:r>
            <a:r>
              <a:rPr lang="en-US" dirty="0" smtClean="0">
                <a:hlinkClick r:id="rId3"/>
              </a:rPr>
              <a:t> (SAT) problem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Given a Boolean formula, is there an assignment of the variables that makes it evaluate to true?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SAT is </a:t>
            </a:r>
            <a:r>
              <a:rPr lang="en-US" i="1" dirty="0" smtClean="0">
                <a:hlinkClick r:id="rId4"/>
              </a:rPr>
              <a:t>NP-complete</a:t>
            </a:r>
            <a:endParaRPr lang="en-US" i="1" dirty="0"/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NP</a:t>
            </a:r>
            <a:r>
              <a:rPr lang="en-US" dirty="0" smtClean="0"/>
              <a:t>: a class of decision problems for which </a:t>
            </a:r>
          </a:p>
          <a:p>
            <a:pPr lvl="2"/>
            <a:r>
              <a:rPr lang="en-US" dirty="0" smtClean="0"/>
              <a:t>the “yes” answer can be verified in polynomial time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 known algorithm can find a “yes” answer, from scratch, in polynomial time 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NP-complete</a:t>
            </a:r>
            <a:r>
              <a:rPr lang="en-US" dirty="0" smtClean="0"/>
              <a:t> problem is in NP and every other problem in NP can be efficiently reduced to it (</a:t>
            </a:r>
            <a:r>
              <a:rPr lang="en-US" dirty="0"/>
              <a:t>Cook, 1971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NP-complete problems: graph coloring, </a:t>
            </a:r>
            <a:br>
              <a:rPr lang="en-US" dirty="0" smtClean="0"/>
            </a:br>
            <a:r>
              <a:rPr lang="en-US" dirty="0" smtClean="0"/>
              <a:t>n-puzzle, generalized </a:t>
            </a:r>
            <a:r>
              <a:rPr lang="en-US" dirty="0" err="1" smtClean="0"/>
              <a:t>sudoku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It is not known whether P = NP</a:t>
            </a:r>
            <a:r>
              <a:rPr lang="en-US" dirty="0" smtClean="0"/>
              <a:t>, i.e., no efficient algorithms for solving SAT in general are known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077084"/>
            <a:ext cx="5715000" cy="73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0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Local search, e.g., hill climbing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0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/>
              <a:t>Local search for CSPs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Start with “complete” states, i.e., all variables assigned </a:t>
            </a:r>
          </a:p>
          <a:p>
            <a:r>
              <a:rPr lang="en-US" sz="2400" dirty="0"/>
              <a:t>Allow states with unsatisfied constraints</a:t>
            </a:r>
          </a:p>
          <a:p>
            <a:r>
              <a:rPr lang="en-US" sz="2400" dirty="0"/>
              <a:t>Attempt to </a:t>
            </a:r>
            <a:r>
              <a:rPr lang="en-US" sz="2400" dirty="0">
                <a:solidFill>
                  <a:srgbClr val="FF0000"/>
                </a:solidFill>
              </a:rPr>
              <a:t>improve</a:t>
            </a:r>
            <a:r>
              <a:rPr lang="en-US" sz="2400" dirty="0"/>
              <a:t> states by reassigning variable values</a:t>
            </a:r>
          </a:p>
          <a:p>
            <a:r>
              <a:rPr lang="en-US" sz="2400" dirty="0"/>
              <a:t>Hill-climbing search:</a:t>
            </a:r>
          </a:p>
          <a:p>
            <a:pPr lvl="1"/>
            <a:r>
              <a:rPr lang="en-US" sz="2000" dirty="0"/>
              <a:t>In each iteration, randomly select any conflicted variable and choose value that violates the fewest constraints</a:t>
            </a:r>
          </a:p>
          <a:p>
            <a:pPr lvl="1"/>
            <a:r>
              <a:rPr lang="en-US" sz="2000" dirty="0"/>
              <a:t>I.e., attempt to greedily minimize total number of violated constraints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1" y="4114801"/>
            <a:ext cx="7094855" cy="22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634257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i="1" dirty="0"/>
              <a:t> </a:t>
            </a:r>
            <a:r>
              <a:rPr lang="en-US" dirty="0"/>
              <a:t>= number of conflicts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/>
              <a:t>Local search for CSPs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36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Start with “complete” states, i.e., all variables assigned </a:t>
            </a:r>
          </a:p>
          <a:p>
            <a:r>
              <a:rPr lang="en-US" sz="2400" dirty="0"/>
              <a:t>Allow states with unsatisfied constraints</a:t>
            </a:r>
          </a:p>
          <a:p>
            <a:r>
              <a:rPr lang="en-US" sz="2400" dirty="0"/>
              <a:t>Attempt to </a:t>
            </a:r>
            <a:r>
              <a:rPr lang="en-US" sz="2400" dirty="0">
                <a:solidFill>
                  <a:srgbClr val="FF0000"/>
                </a:solidFill>
              </a:rPr>
              <a:t>improve</a:t>
            </a:r>
            <a:r>
              <a:rPr lang="en-US" sz="2400" dirty="0"/>
              <a:t> states by reassigning variable values</a:t>
            </a:r>
          </a:p>
          <a:p>
            <a:r>
              <a:rPr lang="en-US" sz="2400" dirty="0"/>
              <a:t>Hill-climbing search:</a:t>
            </a:r>
          </a:p>
          <a:p>
            <a:pPr lvl="1"/>
            <a:r>
              <a:rPr lang="en-US" sz="2000" dirty="0"/>
              <a:t>In each iteration, randomly select any conflicted variable and choose value that violates the fewest constraints</a:t>
            </a:r>
          </a:p>
          <a:p>
            <a:pPr lvl="1"/>
            <a:r>
              <a:rPr lang="en-US" sz="2000" dirty="0"/>
              <a:t>I.e., attempt to greedily minimize total number of violated constraints</a:t>
            </a:r>
          </a:p>
          <a:p>
            <a:pPr lvl="1"/>
            <a:r>
              <a:rPr lang="en-US" sz="2000" dirty="0"/>
              <a:t>Problem: </a:t>
            </a:r>
            <a:r>
              <a:rPr lang="en-US" sz="2000" i="1" dirty="0"/>
              <a:t>local minima</a:t>
            </a:r>
          </a:p>
        </p:txBody>
      </p:sp>
      <p:pic>
        <p:nvPicPr>
          <p:cNvPr id="5" name="Picture 4" descr="8queens-local-minim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25146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1" y="5257800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 </a:t>
            </a:r>
            <a:r>
              <a:rPr lang="en-US" dirty="0"/>
              <a:t>= 1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831840" y="4429760"/>
            <a:ext cx="904240" cy="94488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Applications that look a lot like intelligence…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CSP in computer vision:</a:t>
            </a:r>
            <a:br>
              <a:rPr lang="en-US" dirty="0" smtClean="0"/>
            </a:br>
            <a:r>
              <a:rPr lang="en-US" dirty="0" smtClean="0"/>
              <a:t>Line drawing interpretation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568" y="4584366"/>
            <a:ext cx="3257033" cy="17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90801" y="1738867"/>
            <a:ext cx="343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polyhedron: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3875" y="305966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Domains:</a:t>
            </a:r>
            <a:r>
              <a:rPr lang="en-US" dirty="0"/>
              <a:t>  +, –, </a:t>
            </a:r>
            <a:r>
              <a:rPr lang="en-US" dirty="0">
                <a:sym typeface="Symbol"/>
              </a:rPr>
              <a:t>, 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4499" y="2450068"/>
            <a:ext cx="17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Variables:</a:t>
            </a:r>
            <a:r>
              <a:rPr lang="en-US" dirty="0"/>
              <a:t>  edges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6336268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David Waltz</a:t>
            </a:r>
            <a:r>
              <a:rPr lang="en-US" dirty="0"/>
              <a:t>, 1975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1066" y="2171246"/>
            <a:ext cx="3205334" cy="171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9588" y="4278867"/>
            <a:ext cx="227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Desired 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CSP in computer vision:</a:t>
            </a:r>
            <a:br>
              <a:rPr lang="en-US" dirty="0" smtClean="0"/>
            </a:br>
            <a:r>
              <a:rPr lang="en-US" dirty="0" smtClean="0"/>
              <a:t>Line drawing interpretation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1"/>
            <a:ext cx="2971800" cy="15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79332"/>
            <a:ext cx="275212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1" y="2299732"/>
            <a:ext cx="514759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59410" y="3733800"/>
            <a:ext cx="1870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Four vertex types: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9677" y="1918732"/>
            <a:ext cx="404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Constraints imposed by each vertex type: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0" y="6336268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David Waltz</a:t>
            </a:r>
            <a:r>
              <a:rPr lang="en-US" dirty="0"/>
              <a:t>, 1975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 smtClean="0"/>
              <a:t>CSP in computer vision: 4D Cities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567827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G. Schindler, F. </a:t>
            </a:r>
            <a:r>
              <a:rPr lang="en-US" dirty="0" err="1"/>
              <a:t>Dellaert</a:t>
            </a:r>
            <a:r>
              <a:rPr lang="en-US" dirty="0"/>
              <a:t>, and S.B. Kang, </a:t>
            </a:r>
            <a:r>
              <a:rPr lang="en-US" dirty="0">
                <a:hlinkClick r:id="rId3"/>
              </a:rPr>
              <a:t>Inferring Temporal Order of Images From 3D Structure</a:t>
            </a:r>
            <a:r>
              <a:rPr lang="en-US" dirty="0"/>
              <a:t>, IEEE Computer Society Conference on Computer Vision and Pattern Recognition (CVPR), 2007.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755809"/>
            <a:ext cx="5082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When was each photograph taken?</a:t>
            </a:r>
          </a:p>
          <a:p>
            <a:r>
              <a:rPr lang="en-US" sz="2400" dirty="0"/>
              <a:t>2. When did each building first appear?</a:t>
            </a:r>
          </a:p>
          <a:p>
            <a:r>
              <a:rPr lang="en-US" sz="2400" dirty="0"/>
              <a:t>3. When was each building removed?</a:t>
            </a:r>
          </a:p>
          <a:p>
            <a:endParaRPr lang="en-US" sz="2400" dirty="0"/>
          </a:p>
        </p:txBody>
      </p:sp>
      <p:grpSp>
        <p:nvGrpSpPr>
          <p:cNvPr id="3" name="Group 12"/>
          <p:cNvGrpSpPr/>
          <p:nvPr/>
        </p:nvGrpSpPr>
        <p:grpSpPr>
          <a:xfrm>
            <a:off x="3581401" y="2401670"/>
            <a:ext cx="5407089" cy="2991405"/>
            <a:chOff x="457200" y="1646238"/>
            <a:chExt cx="8318597" cy="4602162"/>
          </a:xfrm>
        </p:grpSpPr>
        <p:pic>
          <p:nvPicPr>
            <p:cNvPr id="14" name="Picture 13" descr="25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828800"/>
              <a:ext cx="2827036" cy="4419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3916994977_66394b3f12_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1646238"/>
              <a:ext cx="3606800" cy="2705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 descr="4041304510_c9d7b0f219_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4533900"/>
              <a:ext cx="2082800" cy="1562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 descr="4314747204_d1ee2d7cea_b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0" y="4114800"/>
              <a:ext cx="1854200" cy="1390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73c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7400" y="2895600"/>
              <a:ext cx="2908397" cy="1905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TextBox 18"/>
          <p:cNvSpPr txBox="1"/>
          <p:nvPr/>
        </p:nvSpPr>
        <p:spPr>
          <a:xfrm>
            <a:off x="1828801" y="2020670"/>
            <a:ext cx="269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Set of Photographs</a:t>
            </a:r>
            <a:r>
              <a:rPr lang="en-US" sz="2400" dirty="0"/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1712" y="2249270"/>
            <a:ext cx="2043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Set of Objects:</a:t>
            </a:r>
          </a:p>
          <a:p>
            <a:pPr algn="ctr"/>
            <a:r>
              <a:rPr lang="en-US" sz="2400" b="1" dirty="0"/>
              <a:t>Buildings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6336268"/>
            <a:ext cx="372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http://www.cc.gatech.edu/~phlosoft/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 smtClean="0"/>
              <a:t>CSP in computer vision: 4D Cities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1524000" y="5943600"/>
            <a:ext cx="9144000" cy="914400"/>
          </a:xfrm>
        </p:spPr>
        <p:txBody>
          <a:bodyPr>
            <a:normAutofit/>
          </a:bodyPr>
          <a:lstStyle/>
          <a:p>
            <a:r>
              <a:rPr lang="en-US" sz="2400" dirty="0"/>
              <a:t>Goal: reorder images (columns) to have as few violations as possible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524000"/>
            <a:ext cx="580792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905000" y="1143000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1143000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95254" y="1131332"/>
            <a:ext cx="304800" cy="304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43395" y="1143000"/>
            <a:ext cx="105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1" y="1154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4562" y="11430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occluded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96201" y="1524001"/>
            <a:ext cx="1776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Columns: images</a:t>
            </a:r>
          </a:p>
          <a:p>
            <a:r>
              <a:rPr lang="en-US" dirty="0"/>
              <a:t>Rows: points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34400" y="46365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915400" y="46365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96400" y="46365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534400" y="32649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915400" y="3264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296400" y="3264932"/>
            <a:ext cx="304800" cy="304800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34400" y="3645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915400" y="3645932"/>
            <a:ext cx="304800" cy="3048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296400" y="3645932"/>
            <a:ext cx="304800" cy="304800"/>
          </a:xfrm>
          <a:prstGeom prst="rect">
            <a:avLst/>
          </a:prstGeom>
          <a:solidFill>
            <a:srgbClr val="0000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979868" y="4191000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Violates constraints: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01001" y="2819400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Satisfies constraints: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Map Coloring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549775"/>
            <a:ext cx="8650288" cy="1582738"/>
          </a:xfrm>
        </p:spPr>
        <p:txBody>
          <a:bodyPr>
            <a:normAutofit/>
          </a:bodyPr>
          <a:lstStyle/>
          <a:p>
            <a:r>
              <a:rPr lang="en-US" b="1" dirty="0"/>
              <a:t>Solutions</a:t>
            </a:r>
            <a:r>
              <a:rPr lang="en-US" dirty="0"/>
              <a:t> are </a:t>
            </a:r>
            <a:r>
              <a:rPr lang="en-US" i="1" dirty="0"/>
              <a:t>complete</a:t>
            </a:r>
            <a:r>
              <a:rPr lang="en-US" dirty="0"/>
              <a:t> and </a:t>
            </a:r>
            <a:r>
              <a:rPr lang="en-US" i="1" dirty="0"/>
              <a:t>consistent </a:t>
            </a:r>
            <a:r>
              <a:rPr lang="en-US" dirty="0"/>
              <a:t>assignments, e.g., WA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NT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, Q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NSW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V =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SA = </a:t>
            </a:r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, T = </a:t>
            </a:r>
            <a:r>
              <a:rPr lang="en-US" dirty="0">
                <a:solidFill>
                  <a:srgbClr val="008000"/>
                </a:solidFill>
              </a:rPr>
              <a:t>green</a:t>
            </a:r>
            <a:endParaRPr lang="en-US" dirty="0"/>
          </a:p>
        </p:txBody>
      </p:sp>
      <p:pic>
        <p:nvPicPr>
          <p:cNvPr id="7172" name="Picture 4" descr="australia-s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1295400"/>
            <a:ext cx="37814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 smtClean="0"/>
              <a:t>CSP in computer vision: 4D Cities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b="1" dirty="0"/>
              <a:t>Goal:</a:t>
            </a:r>
            <a:r>
              <a:rPr lang="en-US" sz="2400" dirty="0"/>
              <a:t> reorder images (columns) to have as few violations as possible</a:t>
            </a:r>
          </a:p>
          <a:p>
            <a:r>
              <a:rPr lang="en-US" sz="2400" b="1" dirty="0"/>
              <a:t>Local search: </a:t>
            </a:r>
            <a:r>
              <a:rPr lang="en-US" sz="2400" dirty="0"/>
              <a:t>start with random ordering of columns, swap columns or groups of columns to reduce the number of conflicts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Can also reorder the rows to group together points that appear and disappear at the same time – that gives you buildings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6" y="2209800"/>
            <a:ext cx="6524625" cy="71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91000"/>
            <a:ext cx="4152900" cy="233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267201"/>
            <a:ext cx="2590800" cy="225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CSPs are a special kind of search problem:</a:t>
            </a:r>
          </a:p>
          <a:p>
            <a:pPr lvl="1"/>
            <a:r>
              <a:rPr lang="en-US" dirty="0"/>
              <a:t>States defined by values of a fixed set of variables</a:t>
            </a:r>
          </a:p>
          <a:p>
            <a:pPr lvl="1"/>
            <a:r>
              <a:rPr lang="en-US" dirty="0"/>
              <a:t>Goal test defined by constraints on variable values</a:t>
            </a:r>
          </a:p>
          <a:p>
            <a:r>
              <a:rPr lang="en-US" sz="2400" b="1" dirty="0"/>
              <a:t>Backtracking</a:t>
            </a:r>
            <a:r>
              <a:rPr lang="en-US" sz="2400" dirty="0"/>
              <a:t> = depth-first search where successor states are generated by considering assignments to a single variable</a:t>
            </a:r>
          </a:p>
          <a:p>
            <a:pPr lvl="1"/>
            <a:r>
              <a:rPr lang="en-US" sz="2000" b="1" dirty="0"/>
              <a:t>Variable ordering</a:t>
            </a:r>
            <a:r>
              <a:rPr lang="en-US" sz="2000" dirty="0"/>
              <a:t> and </a:t>
            </a:r>
            <a:r>
              <a:rPr lang="en-US" sz="2000" b="1" dirty="0"/>
              <a:t>value selection</a:t>
            </a:r>
            <a:r>
              <a:rPr lang="en-US" sz="2000" dirty="0"/>
              <a:t> heuristics can help significantly</a:t>
            </a:r>
          </a:p>
          <a:p>
            <a:pPr lvl="1"/>
            <a:r>
              <a:rPr lang="en-US" sz="2000" b="1" dirty="0"/>
              <a:t>Forward checking</a:t>
            </a:r>
            <a:r>
              <a:rPr lang="en-US" sz="2000" dirty="0"/>
              <a:t> prevents assignments that guarantee later failure</a:t>
            </a:r>
          </a:p>
          <a:p>
            <a:pPr lvl="1"/>
            <a:r>
              <a:rPr lang="en-US" sz="2000" b="1" dirty="0"/>
              <a:t>Constraint propagation</a:t>
            </a:r>
            <a:r>
              <a:rPr lang="en-US" sz="2000" dirty="0"/>
              <a:t> (e.g., arc consistency) does additional work to constrain values and detect inconsistencies</a:t>
            </a:r>
          </a:p>
          <a:p>
            <a:r>
              <a:rPr lang="en-US" sz="2400" dirty="0"/>
              <a:t>Complexity of CSPs</a:t>
            </a:r>
          </a:p>
          <a:p>
            <a:pPr lvl="1"/>
            <a:r>
              <a:rPr lang="en-US" sz="2000" dirty="0"/>
              <a:t>NP-complete in general (exponential worst-case running time)</a:t>
            </a:r>
          </a:p>
          <a:p>
            <a:pPr lvl="1"/>
            <a:r>
              <a:rPr lang="en-US" sz="2000" dirty="0"/>
              <a:t>Efficient solutions possible for special cases (e.g., tree-structured CSPs)</a:t>
            </a:r>
          </a:p>
          <a:p>
            <a:r>
              <a:rPr lang="en-US" sz="2400" dirty="0"/>
              <a:t>Alternatives to backtracking search: local 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i="1" dirty="0" smtClean="0"/>
              <a:t>n</a:t>
            </a:r>
            <a:r>
              <a:rPr lang="en-US" dirty="0" smtClean="0"/>
              <a:t>-queens problem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Put </a:t>
            </a:r>
            <a:r>
              <a:rPr lang="en-US" sz="2400" i="1" dirty="0"/>
              <a:t>n</a:t>
            </a:r>
            <a:r>
              <a:rPr lang="en-US" sz="2400" dirty="0"/>
              <a:t> queens on an </a:t>
            </a:r>
            <a:r>
              <a:rPr lang="en-US" sz="2400" i="1" dirty="0"/>
              <a:t>n </a:t>
            </a:r>
            <a:r>
              <a:rPr lang="en-US" sz="2400" i="1" dirty="0">
                <a:cs typeface="Arial" pitchFamily="34" charset="0"/>
              </a:rPr>
              <a:t>× </a:t>
            </a:r>
            <a:r>
              <a:rPr lang="en-US" sz="2400" i="1" dirty="0"/>
              <a:t>n</a:t>
            </a:r>
            <a:r>
              <a:rPr lang="en-US" sz="2400" dirty="0"/>
              <a:t> board with no two queens on the same row, column, or diagonal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743201"/>
            <a:ext cx="349486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530" y="2743201"/>
            <a:ext cx="34948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N-Queens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b="1" dirty="0" smtClean="0"/>
                  <a:t>Variables: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ij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dirty="0" smtClean="0"/>
                  <a:t>Domains:</a:t>
                </a:r>
                <a:r>
                  <a:rPr lang="en-US" dirty="0" smtClean="0"/>
                  <a:t> {0, 1}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b="1" dirty="0" smtClean="0"/>
                  <a:t>Constraints:</a:t>
                </a:r>
              </a:p>
              <a:p>
                <a:pPr>
                  <a:lnSpc>
                    <a:spcPct val="140000"/>
                  </a:lnSpc>
                  <a:buNone/>
                </a:pPr>
                <a:r>
                  <a:rPr lang="en-US" b="1" u="sng" dirty="0" smtClean="0">
                    <a:sym typeface="Symbol"/>
                  </a:rPr>
                  <a:t>Logic</a:t>
                </a:r>
                <a:r>
                  <a:rPr lang="en-US" dirty="0" smtClean="0">
                    <a:sym typeface="Symbol"/>
                  </a:rPr>
                  <a:t>			</a:t>
                </a:r>
                <a:r>
                  <a:rPr lang="en-US" b="1" u="sng" dirty="0" smtClean="0">
                    <a:sym typeface="Symbol"/>
                  </a:rPr>
                  <a:t>Set</a:t>
                </a:r>
              </a:p>
              <a:p>
                <a:pPr>
                  <a:lnSpc>
                    <a:spcPct val="140000"/>
                  </a:lnSpc>
                  <a:buNone/>
                </a:pPr>
                <a:r>
                  <a:rPr lang="en-US" dirty="0" smtClean="0">
                    <a:sym typeface="Symbol"/>
                  </a:rPr>
                  <a:t></a:t>
                </a:r>
                <a:r>
                  <a:rPr lang="en-US" i="1" baseline="-25000" dirty="0" err="1" smtClean="0"/>
                  <a:t>i,j</a:t>
                </a:r>
                <a:r>
                  <a:rPr lang="en-US" i="1" dirty="0" smtClean="0"/>
                  <a:t> X</a:t>
                </a:r>
                <a:r>
                  <a:rPr lang="en-US" i="1" baseline="-25000" dirty="0" smtClean="0"/>
                  <a:t>ij</a:t>
                </a:r>
                <a:r>
                  <a:rPr lang="en-US" i="1" dirty="0" smtClean="0"/>
                  <a:t> = N	</a:t>
                </a:r>
                <a:r>
                  <a:rPr lang="en-US" i="1" smtClean="0"/>
                  <a:t>	(??)</a:t>
                </a:r>
                <a:endParaRPr lang="en-US" dirty="0">
                  <a:sym typeface="Symbol"/>
                </a:endParaRP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altLang="ja-JP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 smtClean="0">
                        <a:latin typeface="Cambria Math" panose="02040503050406030204" pitchFamily="18" charset="0"/>
                      </a:rPr>
                      <m:t>𝑖𝑘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i="1" baseline="-25000" dirty="0" smtClean="0"/>
                  <a:t>		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ij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ik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ja-JP" i="1" baseline="-25000" dirty="0" err="1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	(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ij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kj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(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ij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i+k</a:t>
                </a:r>
                <a:r>
                  <a:rPr lang="en-US" i="1" baseline="-25000" dirty="0" smtClean="0"/>
                  <a:t>, </a:t>
                </a:r>
                <a:r>
                  <a:rPr lang="en-US" i="1" baseline="-25000" dirty="0" err="1" smtClean="0"/>
                  <a:t>j+k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Symbol"/>
                  </a:rPr>
                  <a:t> {(0, 0), (0, 1), (1, 0)}</a:t>
                </a:r>
              </a:p>
              <a:p>
                <a:pPr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(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ij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X</a:t>
                </a:r>
                <a:r>
                  <a:rPr lang="en-US" i="1" baseline="-25000" dirty="0" err="1" smtClean="0"/>
                  <a:t>i+k</a:t>
                </a:r>
                <a:r>
                  <a:rPr lang="en-US" i="1" baseline="-25000" dirty="0" smtClean="0"/>
                  <a:t>, j–k</a:t>
                </a:r>
                <a:r>
                  <a:rPr lang="en-US" dirty="0" smtClean="0"/>
                  <a:t>) </a:t>
                </a:r>
                <a:r>
                  <a:rPr lang="en-US" dirty="0" smtClean="0">
                    <a:sym typeface="Symbol"/>
                  </a:rPr>
                  <a:t> {(0, 0), (0, 1), (1, 0)}</a:t>
                </a:r>
              </a:p>
              <a:p>
                <a:pPr lvl="1">
                  <a:buNone/>
                </a:pPr>
                <a:endParaRPr lang="en-US" dirty="0" smtClean="0">
                  <a:sym typeface="Symbol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9881" y="2057400"/>
            <a:ext cx="2638425" cy="26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411879" y="2743201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FF"/>
                </a:solidFill>
              </a:rPr>
              <a:t>X</a:t>
            </a:r>
            <a:r>
              <a:rPr lang="en-US" sz="3200" i="1" baseline="-25000" dirty="0">
                <a:solidFill>
                  <a:srgbClr val="0000FF"/>
                </a:solidFill>
              </a:rPr>
              <a:t>ij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2741</Words>
  <Application>Microsoft Office PowerPoint</Application>
  <PresentationFormat>Widescreen</PresentationFormat>
  <Paragraphs>485</Paragraphs>
  <Slides>71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ＭＳ Ｐゴシック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CS440/ECE 448, Lecture 6: Constraint Satisfaction Problems</vt:lpstr>
      <vt:lpstr>Content</vt:lpstr>
      <vt:lpstr>What is search for?</vt:lpstr>
      <vt:lpstr>Constraint satisfaction problems (CSPs)</vt:lpstr>
      <vt:lpstr>Examples</vt:lpstr>
      <vt:lpstr>Example: Map Coloring</vt:lpstr>
      <vt:lpstr>Example: Map Coloring</vt:lpstr>
      <vt:lpstr>Example: n-queens problem</vt:lpstr>
      <vt:lpstr>Example: N-Queens</vt:lpstr>
      <vt:lpstr>N-Queens: Alternative formulation</vt:lpstr>
      <vt:lpstr>Example: Cryptarithmetic</vt:lpstr>
      <vt:lpstr>Example: Sudoku</vt:lpstr>
      <vt:lpstr>Real-world CSPs</vt:lpstr>
      <vt:lpstr>Formulation as a standard search</vt:lpstr>
      <vt:lpstr>Standard search formulation (incremental)</vt:lpstr>
      <vt:lpstr>Standard search formulation (incremental)</vt:lpstr>
      <vt:lpstr>Backtracking search</vt:lpstr>
      <vt:lpstr>Backtracking search</vt:lpstr>
      <vt:lpstr>Example</vt:lpstr>
      <vt:lpstr>Example</vt:lpstr>
      <vt:lpstr>Example</vt:lpstr>
      <vt:lpstr>Example</vt:lpstr>
      <vt:lpstr>Backtracking search algorithm</vt:lpstr>
      <vt:lpstr>Heuristics for making backtracking search more efficient</vt:lpstr>
      <vt:lpstr>Heuristics for making backtracking search more efficient</vt:lpstr>
      <vt:lpstr>Which variable should be assigned next?</vt:lpstr>
      <vt:lpstr>Which variable should be assigned next?</vt:lpstr>
      <vt:lpstr>Which variable should be assigned next?</vt:lpstr>
      <vt:lpstr>Which variable should be assigned next?</vt:lpstr>
      <vt:lpstr>Given a variable, in which order should its values be tried?</vt:lpstr>
      <vt:lpstr>Given a variable, in which order should its values be tried?</vt:lpstr>
      <vt:lpstr>Early detection of failure</vt:lpstr>
      <vt:lpstr>Early detection of failure</vt:lpstr>
      <vt:lpstr>Early detection of failure</vt:lpstr>
      <vt:lpstr>Early detection of failure: Forward checking</vt:lpstr>
      <vt:lpstr>Early detection of failure: Forward checking</vt:lpstr>
      <vt:lpstr>Early detection of failure: Forward checking</vt:lpstr>
      <vt:lpstr>Early detection of failure: Forward checking</vt:lpstr>
      <vt:lpstr>Early detection of failure: Forward checking</vt:lpstr>
      <vt:lpstr>Early detection of failure</vt:lpstr>
      <vt:lpstr>Constraint propagation</vt:lpstr>
      <vt:lpstr>Arc consistency</vt:lpstr>
      <vt:lpstr>Arc consistency</vt:lpstr>
      <vt:lpstr>Arc consistency</vt:lpstr>
      <vt:lpstr>Arc consistency</vt:lpstr>
      <vt:lpstr>Arc consistency</vt:lpstr>
      <vt:lpstr>Arc consistency</vt:lpstr>
      <vt:lpstr>Arc consistency</vt:lpstr>
      <vt:lpstr>Arc consistency algorithm AC-3</vt:lpstr>
      <vt:lpstr>Does arc consistency always detect the lack of a solution?</vt:lpstr>
      <vt:lpstr>Tree-structured CSPs</vt:lpstr>
      <vt:lpstr>Tree-structured CSPs</vt:lpstr>
      <vt:lpstr>Algorithm for tree-structured CSPs</vt:lpstr>
      <vt:lpstr>Algorithm for tree-structured CSPs</vt:lpstr>
      <vt:lpstr>Algorithm for tree-structured CSPs</vt:lpstr>
      <vt:lpstr>Algorithm for tree-structured CSPs</vt:lpstr>
      <vt:lpstr>Algorithm for tree-structured CSPs</vt:lpstr>
      <vt:lpstr>Nearly tree-structured CSPs</vt:lpstr>
      <vt:lpstr>NP-Completeness and the SAT Problem</vt:lpstr>
      <vt:lpstr>Algorithm for tree-structured CSPs</vt:lpstr>
      <vt:lpstr>Computational complexity of CSPs</vt:lpstr>
      <vt:lpstr>Local search, e.g., hill climbing</vt:lpstr>
      <vt:lpstr>Local search for CSPs</vt:lpstr>
      <vt:lpstr>Local search for CSPs</vt:lpstr>
      <vt:lpstr>Applications that look a lot like intelligence…</vt:lpstr>
      <vt:lpstr>CSP in computer vision: Line drawing interpretation</vt:lpstr>
      <vt:lpstr>CSP in computer vision: Line drawing interpretation</vt:lpstr>
      <vt:lpstr>CSP in computer vision: 4D Cities</vt:lpstr>
      <vt:lpstr>CSP in computer vision: 4D Cities</vt:lpstr>
      <vt:lpstr>CSP in computer vision: 4D Cities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448, Lecture 7: Constraint Satisfaction Problems</dc:title>
  <dc:creator>Mark Hasegawa-Johnson</dc:creator>
  <cp:lastModifiedBy>Mark Hasegawa-Johnson</cp:lastModifiedBy>
  <cp:revision>36</cp:revision>
  <dcterms:created xsi:type="dcterms:W3CDTF">2017-09-19T02:06:22Z</dcterms:created>
  <dcterms:modified xsi:type="dcterms:W3CDTF">2018-02-01T00:21:29Z</dcterms:modified>
</cp:coreProperties>
</file>