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79" r:id="rId4"/>
    <p:sldId id="280" r:id="rId5"/>
    <p:sldId id="281" r:id="rId6"/>
    <p:sldId id="282" r:id="rId7"/>
    <p:sldId id="319" r:id="rId8"/>
    <p:sldId id="261" r:id="rId9"/>
    <p:sldId id="320" r:id="rId10"/>
    <p:sldId id="258" r:id="rId11"/>
    <p:sldId id="259" r:id="rId12"/>
    <p:sldId id="262" r:id="rId13"/>
    <p:sldId id="260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7" r:id="rId28"/>
    <p:sldId id="321" r:id="rId29"/>
    <p:sldId id="283" r:id="rId30"/>
    <p:sldId id="284" r:id="rId31"/>
    <p:sldId id="323" r:id="rId32"/>
    <p:sldId id="286" r:id="rId33"/>
    <p:sldId id="324" r:id="rId34"/>
    <p:sldId id="326" r:id="rId35"/>
    <p:sldId id="329" r:id="rId36"/>
    <p:sldId id="330" r:id="rId37"/>
    <p:sldId id="331" r:id="rId38"/>
    <p:sldId id="332" r:id="rId39"/>
    <p:sldId id="290" r:id="rId40"/>
    <p:sldId id="291" r:id="rId41"/>
    <p:sldId id="292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33" r:id="rId51"/>
    <p:sldId id="308" r:id="rId52"/>
    <p:sldId id="309" r:id="rId53"/>
    <p:sldId id="310" r:id="rId54"/>
    <p:sldId id="311" r:id="rId55"/>
    <p:sldId id="312" r:id="rId56"/>
    <p:sldId id="313" r:id="rId57"/>
    <p:sldId id="318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1D4C8-EF29-46F7-B416-0024A993ADE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D9844-C364-415A-BA3A-94D9CD93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33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5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61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26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04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89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25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27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93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97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73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05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03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80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67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2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41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40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1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Dates back to 1968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3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4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14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701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162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431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182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097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25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838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017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911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8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590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54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04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68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1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8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5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3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9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4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8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9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0D1-0F93-4A1D-A505-20AAFF2E71F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1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470D1-0F93-4A1D-A505-20AAFF2E71F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C8D63-379F-464F-9D2A-04AA3BA8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7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xkcd.com/761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Astar_progress_animation.gif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urses.edx.org/static/content-berkeley-cs188x~fa12/handouts/slides/FA12%20cs188%20lecture%203%20--%20a-star%20search%20(2PP).pdf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edx.org/static/content-berkeley-cs188x~fa12/handouts/slides/FA12%20cs188%20lecture%203%20--%20a-star%20search%20(2PP)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edx.org/static/content-berkeley-cs188x~fa12/handouts/slides/FA12%20cs188%20lecture%203%20--%20a-star%20search%20(2PP)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025" y="0"/>
            <a:ext cx="9144000" cy="2108308"/>
          </a:xfrm>
        </p:spPr>
        <p:txBody>
          <a:bodyPr/>
          <a:lstStyle/>
          <a:p>
            <a:r>
              <a:rPr lang="en-US" dirty="0" smtClean="0"/>
              <a:t>CS440/ECE448 Lecture 5:</a:t>
            </a:r>
            <a:r>
              <a:rPr lang="en-US" dirty="0"/>
              <a:t/>
            </a:r>
            <a:br>
              <a:rPr lang="en-US" dirty="0"/>
            </a:br>
            <a:r>
              <a:rPr lang="en-US" smtClean="0"/>
              <a:t>Search Order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87" y="2348275"/>
            <a:ext cx="5244445" cy="809706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Slides by Svetlana Lazebnik, 9/2016</a:t>
            </a:r>
          </a:p>
          <a:p>
            <a:pPr algn="l"/>
            <a:r>
              <a:rPr lang="en-US" sz="1800" dirty="0" smtClean="0"/>
              <a:t>Revised by Mark Hasegawa-Johnson, 1/2018</a:t>
            </a:r>
            <a:endParaRPr lang="en-US" sz="1800" dirty="0"/>
          </a:p>
        </p:txBody>
      </p:sp>
      <p:sp>
        <p:nvSpPr>
          <p:cNvPr id="4" name="Oval 3"/>
          <p:cNvSpPr/>
          <p:nvPr/>
        </p:nvSpPr>
        <p:spPr>
          <a:xfrm>
            <a:off x="3176833" y="3499019"/>
            <a:ext cx="358219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0496" y="3830526"/>
            <a:ext cx="358219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64436" y="3860378"/>
            <a:ext cx="358219" cy="339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4" idx="3"/>
            <a:endCxn id="5" idx="7"/>
          </p:cNvCxnSpPr>
          <p:nvPr/>
        </p:nvCxnSpPr>
        <p:spPr>
          <a:xfrm flipH="1">
            <a:off x="2956255" y="3788685"/>
            <a:ext cx="273038" cy="91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  <a:endCxn id="6" idx="1"/>
          </p:cNvCxnSpPr>
          <p:nvPr/>
        </p:nvCxnSpPr>
        <p:spPr>
          <a:xfrm>
            <a:off x="3482592" y="3788685"/>
            <a:ext cx="334304" cy="121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161876" y="4491974"/>
            <a:ext cx="358219" cy="339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89310" y="4512400"/>
            <a:ext cx="358219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7"/>
          </p:cNvCxnSpPr>
          <p:nvPr/>
        </p:nvCxnSpPr>
        <p:spPr>
          <a:xfrm flipH="1">
            <a:off x="2467635" y="4139046"/>
            <a:ext cx="235326" cy="402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12" idx="0"/>
          </p:cNvCxnSpPr>
          <p:nvPr/>
        </p:nvCxnSpPr>
        <p:spPr>
          <a:xfrm>
            <a:off x="2956255" y="4120192"/>
            <a:ext cx="112165" cy="39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784856" y="4196020"/>
            <a:ext cx="97243" cy="316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060763" y="4159472"/>
            <a:ext cx="240034" cy="423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979014" y="4800493"/>
            <a:ext cx="235326" cy="402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67634" y="4781639"/>
            <a:ext cx="112165" cy="39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940539" y="5194274"/>
            <a:ext cx="358219" cy="339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12" idx="4"/>
            <a:endCxn id="30" idx="0"/>
          </p:cNvCxnSpPr>
          <p:nvPr/>
        </p:nvCxnSpPr>
        <p:spPr>
          <a:xfrm>
            <a:off x="3068420" y="4851765"/>
            <a:ext cx="51229" cy="34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392132" y="4541673"/>
            <a:ext cx="999241" cy="0"/>
          </a:xfrm>
          <a:prstGeom prst="straightConnector1">
            <a:avLst/>
          </a:prstGeom>
          <a:ln w="190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410" y="3280500"/>
            <a:ext cx="2501900" cy="2463800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flipH="1">
            <a:off x="2761334" y="5501533"/>
            <a:ext cx="235326" cy="402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249954" y="5482679"/>
            <a:ext cx="112165" cy="39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7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433146" y="2438400"/>
            <a:ext cx="6787054" cy="4343400"/>
            <a:chOff x="3671888" y="3301231"/>
            <a:chExt cx="5319712" cy="3404369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888" y="3301231"/>
              <a:ext cx="5319712" cy="3404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Oval 25"/>
            <p:cNvSpPr/>
            <p:nvPr/>
          </p:nvSpPr>
          <p:spPr>
            <a:xfrm>
              <a:off x="3886200" y="5334000"/>
              <a:ext cx="533400" cy="533400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305800" y="3657600"/>
              <a:ext cx="533400" cy="533400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 deepest unexpanded node</a:t>
            </a:r>
          </a:p>
          <a:p>
            <a:r>
              <a:rPr lang="en-US" dirty="0"/>
              <a:t>Implementation: </a:t>
            </a:r>
            <a:r>
              <a:rPr lang="en-US" i="1" dirty="0"/>
              <a:t>frontier </a:t>
            </a:r>
            <a:r>
              <a:rPr lang="en-US" dirty="0"/>
              <a:t>is a LIFO queue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280" y="388697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Example state space graph for a tiny search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20" y="1600201"/>
            <a:ext cx="3886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Expansion order: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s,d,b,a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c,a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e,h,p,q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q,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err="1" smtClean="0"/>
              <a:t>r,f,c,a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G</a:t>
            </a:r>
            <a:r>
              <a:rPr lang="en-US" dirty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248918"/>
            <a:ext cx="3619500" cy="209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17" y="3429000"/>
            <a:ext cx="584410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7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Properties of depth-first search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Complete</a:t>
            </a:r>
            <a:r>
              <a:rPr lang="en-US" b="1" dirty="0" smtClean="0">
                <a:solidFill>
                  <a:srgbClr val="FF0000"/>
                </a:solidFill>
              </a:rPr>
              <a:t>? (always finds a solution if one exists?)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dirty="0"/>
              <a:t>Fails in infinite-depth spaces, spaces with loops</a:t>
            </a:r>
          </a:p>
          <a:p>
            <a:pPr lvl="1">
              <a:buNone/>
            </a:pPr>
            <a:r>
              <a:rPr lang="en-US" dirty="0"/>
              <a:t>Modify to avoid repeated states along path</a:t>
            </a:r>
          </a:p>
          <a:p>
            <a:pPr lvl="2">
              <a:buFont typeface="Wingdings" pitchFamily="2" charset="2"/>
              <a:buNone/>
            </a:pP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complete in finite spaces</a:t>
            </a:r>
          </a:p>
          <a:p>
            <a:r>
              <a:rPr lang="en-US" b="1" dirty="0">
                <a:solidFill>
                  <a:srgbClr val="FF0000"/>
                </a:solidFill>
              </a:rPr>
              <a:t>Optimal</a:t>
            </a:r>
            <a:r>
              <a:rPr lang="en-US" b="1" dirty="0" smtClean="0">
                <a:solidFill>
                  <a:srgbClr val="FF0000"/>
                </a:solidFill>
              </a:rPr>
              <a:t>? (always finds an optimal solution?)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dirty="0"/>
              <a:t>No – returns the first solution it finds</a:t>
            </a:r>
          </a:p>
          <a:p>
            <a:r>
              <a:rPr lang="en-US" b="1" dirty="0">
                <a:solidFill>
                  <a:srgbClr val="FF0000"/>
                </a:solidFill>
              </a:rPr>
              <a:t>Time</a:t>
            </a:r>
            <a:r>
              <a:rPr lang="en-US" b="1" dirty="0" smtClean="0">
                <a:solidFill>
                  <a:srgbClr val="FF0000"/>
                </a:solidFill>
              </a:rPr>
              <a:t>? (how long does it take, in terms of b, d, m?)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dirty="0"/>
              <a:t>Could be the time to reach a solution at maximum depth </a:t>
            </a:r>
            <a:r>
              <a:rPr lang="en-US" i="1" dirty="0">
                <a:solidFill>
                  <a:srgbClr val="CC0099"/>
                </a:solidFill>
              </a:rPr>
              <a:t>m</a:t>
            </a:r>
            <a:r>
              <a:rPr lang="en-US" i="1" dirty="0"/>
              <a:t>: </a:t>
            </a:r>
            <a:r>
              <a:rPr lang="en-US" i="1" dirty="0">
                <a:solidFill>
                  <a:srgbClr val="CC0099"/>
                </a:solidFill>
              </a:rPr>
              <a:t>O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 err="1">
                <a:solidFill>
                  <a:srgbClr val="CC0099"/>
                </a:solidFill>
              </a:rPr>
              <a:t>b</a:t>
            </a:r>
            <a:r>
              <a:rPr lang="en-US" i="1" baseline="30000" dirty="0" err="1">
                <a:solidFill>
                  <a:srgbClr val="CC0099"/>
                </a:solidFill>
              </a:rPr>
              <a:t>m</a:t>
            </a:r>
            <a:r>
              <a:rPr lang="en-US" dirty="0">
                <a:solidFill>
                  <a:srgbClr val="CC0099"/>
                </a:solidFill>
              </a:rPr>
              <a:t>)</a:t>
            </a:r>
          </a:p>
          <a:p>
            <a:pPr lvl="1">
              <a:buNone/>
            </a:pPr>
            <a:r>
              <a:rPr lang="en-US" dirty="0"/>
              <a:t>Terrible if </a:t>
            </a:r>
            <a:r>
              <a:rPr lang="en-US" i="1" dirty="0">
                <a:solidFill>
                  <a:srgbClr val="CC0099"/>
                </a:solidFill>
              </a:rPr>
              <a:t>m</a:t>
            </a:r>
            <a:r>
              <a:rPr lang="en-US" dirty="0"/>
              <a:t> is much larger than </a:t>
            </a:r>
            <a:r>
              <a:rPr lang="en-US" i="1" dirty="0">
                <a:solidFill>
                  <a:srgbClr val="CC0099"/>
                </a:solidFill>
              </a:rPr>
              <a:t>d</a:t>
            </a:r>
          </a:p>
          <a:p>
            <a:pPr lvl="1">
              <a:buNone/>
            </a:pPr>
            <a:r>
              <a:rPr lang="en-US" dirty="0"/>
              <a:t>But if there are lots of solutions, may be much faster than BFS</a:t>
            </a:r>
          </a:p>
          <a:p>
            <a:r>
              <a:rPr lang="en-US" b="1" dirty="0">
                <a:solidFill>
                  <a:srgbClr val="FF0000"/>
                </a:solidFill>
              </a:rPr>
              <a:t>Space</a:t>
            </a:r>
            <a:r>
              <a:rPr lang="en-US" b="1" dirty="0" smtClean="0">
                <a:solidFill>
                  <a:srgbClr val="FF0000"/>
                </a:solidFill>
              </a:rPr>
              <a:t>? (how much storage space, in terms of b, d, m?)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i="1" dirty="0">
                <a:solidFill>
                  <a:srgbClr val="CC0099"/>
                </a:solidFill>
              </a:rPr>
              <a:t>O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 err="1">
                <a:solidFill>
                  <a:srgbClr val="CC0099"/>
                </a:solidFill>
              </a:rPr>
              <a:t>bm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/>
              <a:t>, </a:t>
            </a:r>
            <a:r>
              <a:rPr lang="en-US" dirty="0"/>
              <a:t>i.e., linear space!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5974"/>
            <a:ext cx="7711896" cy="651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20123" y="5710536"/>
            <a:ext cx="2897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4"/>
              </a:rPr>
              <a:t>http://xkcd.com/761/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1"/>
            <a:ext cx="8915400" cy="4525963"/>
          </a:xfrm>
        </p:spPr>
        <p:txBody>
          <a:bodyPr/>
          <a:lstStyle/>
          <a:p>
            <a:r>
              <a:rPr lang="en-US" dirty="0"/>
              <a:t>Expand shallowest unexpanded </a:t>
            </a:r>
            <a:r>
              <a:rPr lang="en-US" dirty="0" smtClean="0"/>
              <a:t>node</a:t>
            </a:r>
            <a:endParaRPr lang="en-US" dirty="0"/>
          </a:p>
          <a:p>
            <a:r>
              <a:rPr lang="en-US" dirty="0" smtClean="0"/>
              <a:t>Implementation: </a:t>
            </a:r>
            <a:r>
              <a:rPr lang="en-US" i="1" dirty="0" smtClean="0"/>
              <a:t>frontier</a:t>
            </a:r>
            <a:r>
              <a:rPr lang="en-US" dirty="0" smtClean="0"/>
              <a:t> </a:t>
            </a:r>
            <a:r>
              <a:rPr lang="en-US" dirty="0"/>
              <a:t>is a FIFO </a:t>
            </a:r>
            <a:r>
              <a:rPr lang="en-US" dirty="0" smtClean="0"/>
              <a:t>queue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387924" y="2895600"/>
            <a:ext cx="5975277" cy="3823900"/>
            <a:chOff x="3671888" y="3301231"/>
            <a:chExt cx="5319712" cy="3404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888" y="3301231"/>
              <a:ext cx="5319712" cy="3404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3886200" y="5334000"/>
              <a:ext cx="533400" cy="533400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305800" y="3657600"/>
              <a:ext cx="533400" cy="533400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24000" y="6581002"/>
            <a:ext cx="2437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P. </a:t>
            </a:r>
            <a:r>
              <a:rPr lang="en-US" sz="1200" dirty="0" err="1"/>
              <a:t>Abbeel</a:t>
            </a:r>
            <a:r>
              <a:rPr lang="en-US" sz="1200" dirty="0"/>
              <a:t> and D. Klein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93040" y="1615440"/>
            <a:ext cx="4272280" cy="45107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Expansion order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s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err="1" smtClean="0"/>
              <a:t>d,e,p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err="1" smtClean="0"/>
              <a:t>b,c,e,h,r,q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err="1" smtClean="0"/>
              <a:t>a,a,h,r,p,q,f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err="1" smtClean="0"/>
              <a:t>p,q,f,q,c,G</a:t>
            </a:r>
            <a:r>
              <a:rPr lang="en-US" dirty="0" smtClean="0"/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08617"/>
            <a:ext cx="3352800" cy="207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00400" y="3429001"/>
            <a:ext cx="5791200" cy="3310041"/>
            <a:chOff x="1676400" y="3429000"/>
            <a:chExt cx="5791200" cy="331004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429000"/>
              <a:ext cx="5791200" cy="3310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2651760" y="5029200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69336" y="5029200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55136" y="5029200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840736" y="5526024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297936" y="5526024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755136" y="5526024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648200" y="5029200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105400" y="5029200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562600" y="5029200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669536" y="5526024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55336" y="5526024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67400" y="5526024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42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Properties of breadth-first search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Complete?</a:t>
            </a:r>
            <a:r>
              <a:rPr lang="en-US" b="1" dirty="0">
                <a:solidFill>
                  <a:srgbClr val="CC0099"/>
                </a:solidFill>
              </a:rPr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Yes (if branching factor </a:t>
            </a:r>
            <a:r>
              <a:rPr lang="en-US" i="1" dirty="0">
                <a:solidFill>
                  <a:srgbClr val="CC0099"/>
                </a:solidFill>
              </a:rPr>
              <a:t>b</a:t>
            </a:r>
            <a:r>
              <a:rPr lang="en-US" dirty="0"/>
              <a:t> is finite</a:t>
            </a:r>
            <a:r>
              <a:rPr lang="en-US" dirty="0" smtClean="0"/>
              <a:t>).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Even w/o repeated-state checking, it still works.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Optimal? 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Yes – if cost = 1 per </a:t>
            </a:r>
            <a:r>
              <a:rPr lang="en-US" dirty="0" smtClean="0"/>
              <a:t>step (uniform cost search will fix this)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Time? 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Number of nodes in a </a:t>
            </a:r>
            <a:r>
              <a:rPr lang="en-US" i="1" dirty="0">
                <a:solidFill>
                  <a:srgbClr val="CC0099"/>
                </a:solidFill>
              </a:rPr>
              <a:t>b</a:t>
            </a:r>
            <a:r>
              <a:rPr lang="en-US" dirty="0"/>
              <a:t>-</a:t>
            </a:r>
            <a:r>
              <a:rPr lang="en-US" dirty="0" err="1"/>
              <a:t>ary</a:t>
            </a:r>
            <a:r>
              <a:rPr lang="en-US" dirty="0"/>
              <a:t> tree of depth </a:t>
            </a:r>
            <a:r>
              <a:rPr lang="en-US" i="1" dirty="0">
                <a:solidFill>
                  <a:srgbClr val="CC0099"/>
                </a:solidFill>
              </a:rPr>
              <a:t>d</a:t>
            </a:r>
            <a:r>
              <a:rPr lang="en-US" dirty="0"/>
              <a:t>: </a:t>
            </a:r>
            <a:r>
              <a:rPr lang="en-US" i="1" dirty="0">
                <a:solidFill>
                  <a:srgbClr val="CC0099"/>
                </a:solidFill>
              </a:rPr>
              <a:t>O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 err="1">
                <a:solidFill>
                  <a:srgbClr val="CC0099"/>
                </a:solidFill>
              </a:rPr>
              <a:t>b</a:t>
            </a:r>
            <a:r>
              <a:rPr lang="en-US" i="1" baseline="30000" dirty="0" err="1">
                <a:solidFill>
                  <a:srgbClr val="CC0099"/>
                </a:solidFill>
              </a:rPr>
              <a:t>d</a:t>
            </a:r>
            <a:r>
              <a:rPr lang="en-US" dirty="0">
                <a:solidFill>
                  <a:srgbClr val="CC0099"/>
                </a:solidFill>
              </a:rPr>
              <a:t>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is the depth of the optimal solution)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Space? </a:t>
            </a:r>
          </a:p>
          <a:p>
            <a:pPr lvl="1">
              <a:lnSpc>
                <a:spcPct val="90000"/>
              </a:lnSpc>
              <a:buNone/>
            </a:pPr>
            <a:r>
              <a:rPr lang="en-US" i="1" dirty="0">
                <a:solidFill>
                  <a:srgbClr val="CC0099"/>
                </a:solidFill>
              </a:rPr>
              <a:t>O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 err="1">
                <a:solidFill>
                  <a:srgbClr val="CC0099"/>
                </a:solidFill>
              </a:rPr>
              <a:t>b</a:t>
            </a:r>
            <a:r>
              <a:rPr lang="en-US" i="1" baseline="30000" dirty="0" err="1">
                <a:solidFill>
                  <a:srgbClr val="CC0099"/>
                </a:solidFill>
              </a:rPr>
              <a:t>d</a:t>
            </a:r>
            <a:r>
              <a:rPr lang="en-US" dirty="0">
                <a:solidFill>
                  <a:srgbClr val="CC0099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Space is the bigger problem (more than 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deepening search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DFS as a subroutine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Check the root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 a DFS searching for a path of length 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there is no path of length 1, do a DFS searching for a path of length 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there is no path of length 2, do a DFS searching for a path of length 3…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Iterative deepening search</a:t>
            </a:r>
          </a:p>
        </p:txBody>
      </p:sp>
      <p:pic>
        <p:nvPicPr>
          <p:cNvPr id="48132" name="Picture 4" descr="ids-progress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57350"/>
            <a:ext cx="7620000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Iterative deepening search</a:t>
            </a:r>
          </a:p>
        </p:txBody>
      </p:sp>
      <p:pic>
        <p:nvPicPr>
          <p:cNvPr id="49156" name="Picture 4" descr="ids-progress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38300"/>
            <a:ext cx="76200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85" y="1349115"/>
            <a:ext cx="10874115" cy="4827848"/>
          </a:xfrm>
        </p:spPr>
        <p:txBody>
          <a:bodyPr>
            <a:normAutofit/>
          </a:bodyPr>
          <a:lstStyle/>
          <a:p>
            <a:r>
              <a:rPr lang="en-US" dirty="0" smtClean="0"/>
              <a:t>Review: Tree Search vs. Dijkstra’s Algorithm</a:t>
            </a:r>
          </a:p>
          <a:p>
            <a:r>
              <a:rPr lang="en-US" dirty="0" smtClean="0"/>
              <a:t>Criteria for evaluating a search algorithm: completeness, optimality, computational cost, storage cost</a:t>
            </a:r>
          </a:p>
          <a:p>
            <a:r>
              <a:rPr lang="en-US" dirty="0" smtClean="0"/>
              <a:t>Search algorithms without side information: BFS, DFS, IDS, UCS</a:t>
            </a:r>
          </a:p>
          <a:p>
            <a:r>
              <a:rPr lang="en-US" dirty="0" smtClean="0"/>
              <a:t>Search algorithms with side information: GBFS vs. A*</a:t>
            </a:r>
          </a:p>
          <a:p>
            <a:pPr lvl="1"/>
            <a:r>
              <a:rPr lang="en-US" dirty="0" smtClean="0"/>
              <a:t>Heuristics to guide search</a:t>
            </a:r>
          </a:p>
          <a:p>
            <a:pPr lvl="1"/>
            <a:r>
              <a:rPr lang="en-US" dirty="0" smtClean="0"/>
              <a:t>Greedy best-first search</a:t>
            </a:r>
          </a:p>
          <a:p>
            <a:pPr lvl="1"/>
            <a:r>
              <a:rPr lang="en-US" dirty="0" smtClean="0"/>
              <a:t>A* search</a:t>
            </a:r>
          </a:p>
          <a:p>
            <a:pPr lvl="1"/>
            <a:r>
              <a:rPr lang="en-US" dirty="0" smtClean="0"/>
              <a:t>Admissible vs. Consistent heuristics</a:t>
            </a:r>
          </a:p>
          <a:p>
            <a:pPr lvl="1"/>
            <a:r>
              <a:rPr lang="en-US" dirty="0"/>
              <a:t>Designing heuristics: Relaxed problem, Sub-problem, Dominance, Max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Iterative deepening search</a:t>
            </a:r>
          </a:p>
        </p:txBody>
      </p:sp>
      <p:pic>
        <p:nvPicPr>
          <p:cNvPr id="50180" name="Picture 4" descr="ids-progress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52589"/>
            <a:ext cx="7620000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Iterative deepening search</a:t>
            </a:r>
          </a:p>
        </p:txBody>
      </p:sp>
      <p:pic>
        <p:nvPicPr>
          <p:cNvPr id="51204" name="Picture 4" descr="ids-progress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57350"/>
            <a:ext cx="76200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iterative deepening 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6600" y="4419600"/>
            <a:ext cx="1066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Complete?</a:t>
                </a:r>
              </a:p>
              <a:p>
                <a:pPr lvl="1">
                  <a:buNone/>
                </a:pPr>
                <a:r>
                  <a:rPr lang="en-US" dirty="0" smtClean="0"/>
                  <a:t>Yes – same completeness properties as BFS</a:t>
                </a:r>
                <a:endParaRPr lang="en-US" dirty="0"/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Optimal?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>
                  <a:buNone/>
                </a:pPr>
                <a:r>
                  <a:rPr lang="en-US" dirty="0" smtClean="0"/>
                  <a:t>Yes, if step cost = 1 – same as BFS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Time?</a:t>
                </a:r>
              </a:p>
              <a:p>
                <a:pPr lvl="1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CC0099"/>
                    </a:solidFill>
                  </a:rPr>
                  <a:t> </a:t>
                </a:r>
                <a:r>
                  <a:rPr lang="en-US" dirty="0" smtClean="0"/>
                  <a:t>– same order as BFS!  Increase in complexity is a factor of about (b+1)/b</a:t>
                </a:r>
                <a:endParaRPr lang="en-US" dirty="0">
                  <a:solidFill>
                    <a:srgbClr val="CC0099"/>
                  </a:solidFill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Space?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>
                  <a:buNone/>
                </a:pPr>
                <a:r>
                  <a:rPr lang="en-US" i="1" dirty="0" smtClean="0">
                    <a:solidFill>
                      <a:srgbClr val="CC0099"/>
                    </a:solidFill>
                  </a:rPr>
                  <a:t>O</a:t>
                </a:r>
                <a:r>
                  <a:rPr lang="en-US" dirty="0" smtClean="0">
                    <a:solidFill>
                      <a:srgbClr val="CC0099"/>
                    </a:solidFill>
                  </a:rPr>
                  <a:t>(</a:t>
                </a:r>
                <a:r>
                  <a:rPr lang="en-US" i="1" dirty="0" err="1" smtClean="0">
                    <a:solidFill>
                      <a:srgbClr val="CC0099"/>
                    </a:solidFill>
                  </a:rPr>
                  <a:t>bd</a:t>
                </a:r>
                <a:r>
                  <a:rPr lang="en-US" dirty="0" smtClean="0">
                    <a:solidFill>
                      <a:srgbClr val="CC0099"/>
                    </a:solidFill>
                  </a:rPr>
                  <a:t>) </a:t>
                </a:r>
                <a:r>
                  <a:rPr lang="en-US" dirty="0" smtClean="0"/>
                  <a:t>– same as DFS!</a:t>
                </a:r>
                <a:endParaRPr lang="en-US" dirty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532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2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with varying step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5105400"/>
            <a:ext cx="8229600" cy="1481592"/>
          </a:xfrm>
        </p:spPr>
        <p:txBody>
          <a:bodyPr/>
          <a:lstStyle/>
          <a:p>
            <a:r>
              <a:rPr lang="en-US" dirty="0" smtClean="0"/>
              <a:t>BFS finds the path with the fewest steps, but does not always find the cheapest path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1"/>
            <a:ext cx="6400800" cy="358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105912" y="3429000"/>
            <a:ext cx="533400" cy="53340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92112" y="2675790"/>
            <a:ext cx="533400" cy="53340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79664" y="4087368"/>
            <a:ext cx="533400" cy="53340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08264" y="3048000"/>
            <a:ext cx="533400" cy="53340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82000" y="1463040"/>
            <a:ext cx="533400" cy="53340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Uniform-cost search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8458200" cy="5562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For each frontier node, save the total cost of the path from the initial state to that node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Expand the frontier node with the lowest path cost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Implementation: </a:t>
            </a:r>
            <a:r>
              <a:rPr lang="en-US" i="1" dirty="0" smtClean="0"/>
              <a:t>frontier</a:t>
            </a:r>
            <a:r>
              <a:rPr lang="en-US" dirty="0" smtClean="0"/>
              <a:t> is a priority queue </a:t>
            </a:r>
            <a:r>
              <a:rPr lang="en-US" dirty="0"/>
              <a:t>ordered by path </a:t>
            </a:r>
            <a:r>
              <a:rPr lang="en-US" dirty="0" smtClean="0"/>
              <a:t>cost 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Equivalent to breadth-first if step costs all </a:t>
            </a:r>
            <a:r>
              <a:rPr lang="en-US" dirty="0" smtClean="0"/>
              <a:t>equal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Equivalent to Dijkstra’s algorithm, if Dijkstra’s algorithm is modified so that a node’s value is computed only when it </a:t>
            </a:r>
            <a:r>
              <a:rPr lang="en-US" smtClean="0"/>
              <a:t>becomes nonzero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Uniform-cost 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828800" y="1600200"/>
            <a:ext cx="8299012" cy="4648200"/>
            <a:chOff x="1219200" y="1371600"/>
            <a:chExt cx="6400800" cy="358502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371600"/>
              <a:ext cx="6400800" cy="3585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1581912" y="3429000"/>
              <a:ext cx="533400" cy="533400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8000" y="1463040"/>
              <a:ext cx="533400" cy="533400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88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Uniform-cost 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720" y="16002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Expansion order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s,p</a:t>
            </a:r>
            <a:r>
              <a:rPr lang="en-US" dirty="0" smtClean="0"/>
              <a:t>(1),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d(3),b(4),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e(5),r(7),f(8)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e(9),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G(10))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476172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0" y="3942081"/>
            <a:ext cx="7010400" cy="27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1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uniform-cost </a:t>
            </a:r>
            <a:r>
              <a:rPr lang="en-US" dirty="0"/>
              <a:t>search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8458200" cy="27432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endParaRPr lang="en-US" sz="900" u="sng" dirty="0">
              <a:solidFill>
                <a:srgbClr val="CC0099"/>
              </a:solidFill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FF0000"/>
                </a:solidFill>
              </a:rPr>
              <a:t>Complete? </a:t>
            </a:r>
          </a:p>
          <a:p>
            <a:pPr lvl="1">
              <a:lnSpc>
                <a:spcPct val="110000"/>
              </a:lnSpc>
              <a:buNone/>
            </a:pPr>
            <a:r>
              <a:rPr lang="en-US" dirty="0" smtClean="0"/>
              <a:t>Yes</a:t>
            </a:r>
            <a:r>
              <a:rPr lang="en-US" dirty="0"/>
              <a:t>, if step cost </a:t>
            </a:r>
            <a:r>
              <a:rPr lang="en-US" dirty="0" smtClean="0">
                <a:cs typeface="Arial" pitchFamily="34" charset="0"/>
              </a:rPr>
              <a:t>is greater than some positive constant </a:t>
            </a:r>
            <a:r>
              <a:rPr lang="el-GR" i="1" dirty="0" smtClean="0">
                <a:cs typeface="Arial" pitchFamily="34" charset="0"/>
              </a:rPr>
              <a:t>ε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(we don’t want infinite sequences of steps that have a finite total cost)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FF0000"/>
                </a:solidFill>
              </a:rPr>
              <a:t>Optimal?</a:t>
            </a:r>
          </a:p>
          <a:p>
            <a:pPr lvl="1">
              <a:lnSpc>
                <a:spcPct val="110000"/>
              </a:lnSpc>
              <a:buNone/>
            </a:pPr>
            <a:r>
              <a:rPr lang="en-US" dirty="0" smtClean="0"/>
              <a:t>Yes</a:t>
            </a:r>
            <a:endParaRPr lang="en-US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85" y="1349115"/>
            <a:ext cx="10874115" cy="48278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Review: Tree Search vs. Dijkstra’s Algorithm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Criteria for evaluating a search algorithm: completeness, optimality, computational cost, storage cost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Search algorithms without side information: BFS, DFS, IDS, UCS</a:t>
            </a:r>
          </a:p>
          <a:p>
            <a:r>
              <a:rPr lang="en-US" dirty="0" smtClean="0"/>
              <a:t>Search algorithms with side information: GBFS vs. A*</a:t>
            </a:r>
          </a:p>
          <a:p>
            <a:pPr lvl="1"/>
            <a:r>
              <a:rPr lang="en-US" dirty="0" smtClean="0"/>
              <a:t>Heuristics to guide search</a:t>
            </a:r>
          </a:p>
          <a:p>
            <a:pPr lvl="1"/>
            <a:r>
              <a:rPr lang="en-US" dirty="0" smtClean="0"/>
              <a:t>Greedy best-first search</a:t>
            </a:r>
          </a:p>
          <a:p>
            <a:pPr lvl="1"/>
            <a:r>
              <a:rPr lang="en-US" dirty="0" smtClean="0"/>
              <a:t>A* search</a:t>
            </a:r>
          </a:p>
          <a:p>
            <a:pPr lvl="1"/>
            <a:r>
              <a:rPr lang="en-US" dirty="0" smtClean="0"/>
              <a:t>Admissible vs. Consistent heuristics</a:t>
            </a:r>
          </a:p>
          <a:p>
            <a:pPr lvl="1"/>
            <a:r>
              <a:rPr lang="en-US" dirty="0" smtClean="0"/>
              <a:t>Designing heuristics: Relaxed problem, Sub-problem, Dominance, Max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6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Informed search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give the algorithm “hints” about the desirability of different states </a:t>
            </a:r>
          </a:p>
          <a:p>
            <a:pPr lvl="1"/>
            <a:r>
              <a:rPr lang="en-US" dirty="0" smtClean="0"/>
              <a:t>Use an </a:t>
            </a:r>
            <a:r>
              <a:rPr lang="en-US" b="1" i="1" dirty="0" smtClean="0">
                <a:solidFill>
                  <a:srgbClr val="FF0000"/>
                </a:solidFill>
              </a:rPr>
              <a:t>evaluation function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rank nodes and select the most promising one for expansion</a:t>
            </a:r>
          </a:p>
          <a:p>
            <a:pPr lvl="1"/>
            <a:endParaRPr lang="en-US" dirty="0"/>
          </a:p>
          <a:p>
            <a:r>
              <a:rPr lang="en-US" dirty="0" smtClean="0"/>
              <a:t>Greedy best-first search</a:t>
            </a:r>
          </a:p>
          <a:p>
            <a:r>
              <a:rPr lang="en-US" dirty="0" smtClean="0"/>
              <a:t>A*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Dijkstra’s Shortest Path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3743" y="1615765"/>
                <a:ext cx="7436371" cy="5099828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Initialize: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200" i="1" dirty="0" smtClean="0">
                    <a:latin typeface="Cambria Math" panose="02040503050406030204" pitchFamily="18" charset="0"/>
                  </a:rPr>
                  <a:t>=</a:t>
                </a:r>
                <a:r>
                  <a:rPr lang="en-US" sz="3200" dirty="0" smtClean="0">
                    <a:latin typeface="Cambria Math" panose="02040503050406030204" pitchFamily="18" charset="0"/>
                  </a:rPr>
                  <a:t> distance from n to l</a:t>
                </a:r>
                <a:endParaRPr lang="en-US" sz="32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 smtClean="0"/>
                  <a:t> for all vertices </a:t>
                </a:r>
                <a:r>
                  <a:rPr lang="en-US" sz="3200" dirty="0" smtClean="0"/>
                  <a:t>n</a:t>
                </a:r>
                <a:endParaRPr lang="en-US" sz="3200" dirty="0" smtClean="0"/>
              </a:p>
              <a:p>
                <a:pPr lvl="1"/>
                <a:r>
                  <a:rPr lang="en-US" sz="3200" dirty="0" smtClean="0"/>
                  <a:t>Unvisited =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𝑛𝑜𝑑𝑒𝑠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𝑏𝑢𝑡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 smtClean="0"/>
              </a:p>
              <a:p>
                <a:pPr lvl="1"/>
                <a:r>
                  <a:rPr lang="en-US" sz="3200" dirty="0" smtClean="0"/>
                  <a:t>k = Start Node</a:t>
                </a:r>
              </a:p>
              <a:p>
                <a:r>
                  <a:rPr lang="en-US" sz="3200" dirty="0"/>
                  <a:t>W</a:t>
                </a:r>
                <a:r>
                  <a:rPr lang="en-US" sz="3200" dirty="0" smtClean="0"/>
                  <a:t>hile Goal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 smtClean="0"/>
                  <a:t> Unvisited </a:t>
                </a:r>
              </a:p>
              <a:p>
                <a:pPr lvl="1"/>
                <a:r>
                  <a:rPr lang="en-US" sz="3200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 smtClean="0"/>
                  <a:t> Neighbor(k)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sz="3200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pPr lvl="1"/>
                <a:r>
                  <a:rPr lang="en-US" sz="3200" dirty="0" smtClean="0"/>
                  <a:t>k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𝑈𝑛𝑣𝑖𝑠𝑖𝑡𝑒𝑑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3200" dirty="0" smtClean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743" y="1615765"/>
                <a:ext cx="7436371" cy="5099828"/>
              </a:xfrm>
              <a:blipFill rotWithShape="0">
                <a:blip r:embed="rId2"/>
                <a:stretch>
                  <a:fillRect l="-1885" t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57" y="1499484"/>
            <a:ext cx="4526562" cy="452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Heuristic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= node we’re currently expanding</a:t>
            </a:r>
            <a:endParaRPr lang="en-US" b="1" dirty="0" smtClean="0"/>
          </a:p>
          <a:p>
            <a:r>
              <a:rPr lang="en-US" b="1" dirty="0" smtClean="0"/>
              <a:t>Most obvious thing to do: go toward the goal, i.e., 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135" y="320483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5253922" y="295317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1" y="265947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/>
          <p:cNvSpPr/>
          <p:nvPr/>
        </p:nvSpPr>
        <p:spPr>
          <a:xfrm rot="5400000">
            <a:off x="8465489" y="607385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94323" y="605283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6284046" y="440049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367074" y="4117523"/>
            <a:ext cx="3246" cy="34093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467941" y="4509259"/>
            <a:ext cx="318939" cy="11941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984241" y="4512258"/>
            <a:ext cx="304799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-Point Star 21"/>
          <p:cNvSpPr/>
          <p:nvPr/>
        </p:nvSpPr>
        <p:spPr>
          <a:xfrm>
            <a:off x="2281006" y="13626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841061" y="1959099"/>
            <a:ext cx="318939" cy="11941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Heuristic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760" y="1219201"/>
                <a:ext cx="7246375" cy="4525963"/>
              </a:xfrm>
            </p:spPr>
            <p:txBody>
              <a:bodyPr/>
              <a:lstStyle/>
              <a:p>
                <a:r>
                  <a:rPr lang="en-US" dirty="0" smtClean="0"/>
                  <a:t>h[n] = estimate of the distance from node n to goal</a:t>
                </a:r>
              </a:p>
              <a:p>
                <a:r>
                  <a:rPr lang="en-US" dirty="0" smtClean="0"/>
                  <a:t>Requirements: </a:t>
                </a:r>
              </a:p>
              <a:p>
                <a:pPr lvl="1"/>
                <a:r>
                  <a:rPr lang="en-US" dirty="0" smtClean="0"/>
                  <a:t>Very fast to compute</a:t>
                </a:r>
              </a:p>
              <a:p>
                <a:pPr lvl="1"/>
                <a:r>
                  <a:rPr lang="en-US" dirty="0" smtClean="0"/>
                  <a:t>Approximate true cost to goal?  Under-estimate?</a:t>
                </a:r>
              </a:p>
              <a:p>
                <a:r>
                  <a:rPr lang="en-US" dirty="0" smtClean="0"/>
                  <a:t>Example: Manhattan distance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) = location of node 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) = location of </a:t>
                </a:r>
                <a:r>
                  <a:rPr lang="en-US" dirty="0" smtClean="0"/>
                  <a:t>goal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760" y="1219201"/>
                <a:ext cx="7246375" cy="4525963"/>
              </a:xfrm>
              <a:blipFill rotWithShape="0">
                <a:blip r:embed="rId3"/>
                <a:stretch>
                  <a:fillRect l="-1514" t="-2156" r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135" y="320483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7539922" y="295317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62801" y="265947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/>
          <p:cNvSpPr/>
          <p:nvPr/>
        </p:nvSpPr>
        <p:spPr>
          <a:xfrm rot="5400000">
            <a:off x="10751489" y="607385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980323" y="605283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8570046" y="440049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653074" y="4117523"/>
            <a:ext cx="3246" cy="34093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753941" y="4509259"/>
            <a:ext cx="318939" cy="11941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270241" y="4512258"/>
            <a:ext cx="304799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01760" y="4521200"/>
            <a:ext cx="0" cy="176473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032240" y="6224975"/>
            <a:ext cx="1473200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3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best-first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825625"/>
            <a:ext cx="1095756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Expand the node that has the lowest value of the heuristic function </a:t>
            </a:r>
            <a:r>
              <a:rPr lang="en-US" i="1" dirty="0" smtClean="0">
                <a:solidFill>
                  <a:srgbClr val="CC0099"/>
                </a:solidFill>
              </a:rPr>
              <a:t>h</a:t>
            </a:r>
            <a:r>
              <a:rPr lang="en-US" dirty="0" smtClean="0">
                <a:solidFill>
                  <a:srgbClr val="CC0099"/>
                </a:solidFill>
              </a:rPr>
              <a:t>(</a:t>
            </a:r>
            <a:r>
              <a:rPr lang="en-US" i="1" dirty="0" smtClean="0">
                <a:solidFill>
                  <a:srgbClr val="CC0099"/>
                </a:solidFill>
              </a:rPr>
              <a:t>n</a:t>
            </a:r>
            <a:r>
              <a:rPr lang="en-US" dirty="0" smtClean="0">
                <a:solidFill>
                  <a:srgbClr val="CC0099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best-first search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135" y="320483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5253922" y="295317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1" y="265947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/>
          <p:cNvSpPr/>
          <p:nvPr/>
        </p:nvSpPr>
        <p:spPr>
          <a:xfrm rot="5400000">
            <a:off x="8465489" y="607385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94323" y="605283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5247726" y="32422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best-first search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135" y="320483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5253922" y="295317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1" y="265947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/>
          <p:cNvSpPr/>
          <p:nvPr/>
        </p:nvSpPr>
        <p:spPr>
          <a:xfrm rot="5400000">
            <a:off x="8465489" y="607385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94323" y="605283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5247726" y="32422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237566" y="34759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237566" y="3699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best-first search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135" y="320483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5253922" y="295317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1" y="265947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/>
          <p:cNvSpPr/>
          <p:nvPr/>
        </p:nvSpPr>
        <p:spPr>
          <a:xfrm rot="5400000">
            <a:off x="8465489" y="607385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94323" y="605283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5247726" y="32422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237566" y="34759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237566" y="3699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237566" y="39331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227406" y="41871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237566" y="43903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420446" y="44106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583006" y="442081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5593166" y="46443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5603326" y="48881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5613486" y="508121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5430606" y="50913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5237566" y="51015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5237566" y="54266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5430606" y="54266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633806" y="543681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908126" y="5446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6101166" y="5446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6284046" y="54571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6294206" y="56806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284046" y="589401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304366" y="612769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507566" y="61378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6720926" y="61378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6954606" y="614801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7289886" y="61378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7289886" y="592449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7300046" y="579241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7472766" y="579241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7665806" y="58025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7665806" y="597529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7675966" y="61378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best-first search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135" y="320483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5253922" y="295317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1" y="265947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/>
          <p:cNvSpPr/>
          <p:nvPr/>
        </p:nvSpPr>
        <p:spPr>
          <a:xfrm rot="5400000">
            <a:off x="8465489" y="607385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94323" y="605283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5247726" y="32422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237566" y="34759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237566" y="3699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237566" y="39331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227406" y="41871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237566" y="43903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420446" y="44106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583006" y="442081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5593166" y="46443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5603326" y="48881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5613486" y="508121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5430606" y="50913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5237566" y="51015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5237566" y="54266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5430606" y="54266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633806" y="543681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908126" y="5446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5918286" y="569081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5938606" y="592449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5948766" y="612769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5735406" y="61175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5522046" y="61378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5308686" y="612769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5217246" y="597529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5369646" y="579241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5562686" y="579241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best-first search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135" y="320483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5253922" y="295317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1" y="265947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/>
          <p:cNvSpPr/>
          <p:nvPr/>
        </p:nvSpPr>
        <p:spPr>
          <a:xfrm rot="5400000">
            <a:off x="8465489" y="607385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94323" y="605283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5247726" y="32422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237566" y="34759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237566" y="3699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237566" y="39331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227406" y="41871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237566" y="43903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420446" y="44106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583006" y="442081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5593166" y="46443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5410286" y="4735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5247726" y="47459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best-first search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135" y="320483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5253922" y="295317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1" y="265947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/>
          <p:cNvSpPr/>
          <p:nvPr/>
        </p:nvSpPr>
        <p:spPr>
          <a:xfrm rot="5400000">
            <a:off x="8465489" y="607385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94323" y="605283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5247726" y="32422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237566" y="347593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237566" y="3699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5430606" y="370961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5603326" y="3719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Properties of greedy best-first search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Complete?</a:t>
            </a:r>
          </a:p>
          <a:p>
            <a:pPr lvl="1">
              <a:buNone/>
            </a:pPr>
            <a:r>
              <a:rPr lang="en-US" dirty="0"/>
              <a:t>No – can get stuck in loops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Optimal? </a:t>
            </a:r>
          </a:p>
          <a:p>
            <a:pPr lvl="1">
              <a:buNone/>
            </a:pPr>
            <a:r>
              <a:rPr lang="en-US" dirty="0"/>
              <a:t>No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Time? </a:t>
            </a:r>
          </a:p>
          <a:p>
            <a:pPr lvl="1">
              <a:buNone/>
            </a:pPr>
            <a:r>
              <a:rPr lang="en-US" dirty="0"/>
              <a:t>Worst case: </a:t>
            </a:r>
            <a:r>
              <a:rPr lang="en-US" i="1" dirty="0">
                <a:solidFill>
                  <a:srgbClr val="CC0099"/>
                </a:solidFill>
              </a:rPr>
              <a:t>O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 err="1">
                <a:solidFill>
                  <a:srgbClr val="CC0099"/>
                </a:solidFill>
              </a:rPr>
              <a:t>b</a:t>
            </a:r>
            <a:r>
              <a:rPr lang="en-US" i="1" baseline="30000" dirty="0" err="1">
                <a:solidFill>
                  <a:srgbClr val="CC0099"/>
                </a:solidFill>
              </a:rPr>
              <a:t>m</a:t>
            </a:r>
            <a:r>
              <a:rPr lang="en-US" dirty="0">
                <a:solidFill>
                  <a:srgbClr val="CC0099"/>
                </a:solidFill>
              </a:rPr>
              <a:t>)</a:t>
            </a:r>
          </a:p>
          <a:p>
            <a:pPr lvl="1">
              <a:buNone/>
            </a:pPr>
            <a:r>
              <a:rPr lang="en-US" dirty="0"/>
              <a:t>Can be much better with a good heuristic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Space?</a:t>
            </a:r>
          </a:p>
          <a:p>
            <a:pPr lvl="1">
              <a:buNone/>
            </a:pPr>
            <a:r>
              <a:rPr lang="en-US" dirty="0"/>
              <a:t>Worst case: </a:t>
            </a:r>
            <a:r>
              <a:rPr lang="en-US" i="1" dirty="0">
                <a:solidFill>
                  <a:srgbClr val="CC0099"/>
                </a:solidFill>
              </a:rPr>
              <a:t>O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 err="1">
                <a:solidFill>
                  <a:srgbClr val="CC0099"/>
                </a:solidFill>
              </a:rPr>
              <a:t>b</a:t>
            </a:r>
            <a:r>
              <a:rPr lang="en-US" i="1" baseline="30000" dirty="0" err="1">
                <a:solidFill>
                  <a:srgbClr val="CC0099"/>
                </a:solidFill>
              </a:rPr>
              <a:t>m</a:t>
            </a:r>
            <a:r>
              <a:rPr lang="en-US" dirty="0">
                <a:solidFill>
                  <a:srgbClr val="CC0099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Dijkstra Algorithm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93230" y="1615765"/>
                <a:ext cx="11063990" cy="5099828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>Suppose there are V nodes, E edges</a:t>
                </a:r>
              </a:p>
              <a:p>
                <a:r>
                  <a:rPr lang="en-US" sz="3600" dirty="0" smtClean="0"/>
                  <a:t>Dijkstra’s algorithm computational complexity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sz="3600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i="1" dirty="0" err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: O{E} operations</a:t>
                </a:r>
              </a:p>
              <a:p>
                <a:pPr lvl="1"/>
                <a:r>
                  <a:rPr lang="en-US" sz="3600" dirty="0" smtClean="0"/>
                  <a:t>k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36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𝑈𝑛𝑣𝑖𝑠𝑖𝑡𝑒𝑑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3600" dirty="0" smtClean="0"/>
                  <a:t>:   O{|</a:t>
                </a:r>
                <a:r>
                  <a:rPr lang="en-US" sz="3600" dirty="0" err="1" smtClean="0"/>
                  <a:t>V|log|V</a:t>
                </a:r>
                <a:r>
                  <a:rPr lang="en-US" sz="3600" dirty="0" smtClean="0"/>
                  <a:t>|) operations</a:t>
                </a:r>
              </a:p>
              <a:p>
                <a:pPr lvl="1"/>
                <a:r>
                  <a:rPr lang="en-US" sz="3600" dirty="0" smtClean="0"/>
                  <a:t>Total: O{|E|+|</a:t>
                </a:r>
                <a:r>
                  <a:rPr lang="en-US" sz="3600" dirty="0" err="1" smtClean="0"/>
                  <a:t>V|log|V</a:t>
                </a:r>
                <a:r>
                  <a:rPr lang="en-US" sz="3600" dirty="0" smtClean="0"/>
                  <a:t>|}</a:t>
                </a:r>
              </a:p>
              <a:p>
                <a:r>
                  <a:rPr lang="en-US" sz="3600" dirty="0" smtClean="0"/>
                  <a:t>Dijkstra storage space: O{|V|+|E|}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93230" y="1615765"/>
                <a:ext cx="11063990" cy="5099828"/>
              </a:xfrm>
              <a:blipFill rotWithShape="0">
                <a:blip r:embed="rId2"/>
                <a:stretch>
                  <a:fillRect l="-1488" t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8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fix the greedy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1" y="2286000"/>
            <a:ext cx="744883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en-US" baseline="30000"/>
              <a:t>*</a:t>
            </a:r>
            <a:r>
              <a:rPr lang="en-US"/>
              <a:t> search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1"/>
            <a:ext cx="8610600" cy="4525963"/>
          </a:xfrm>
        </p:spPr>
        <p:txBody>
          <a:bodyPr/>
          <a:lstStyle/>
          <a:p>
            <a:r>
              <a:rPr lang="en-US" dirty="0"/>
              <a:t>Idea: avoid expanding paths that are already expensive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evaluation function </a:t>
            </a:r>
            <a:r>
              <a:rPr lang="en-US" i="1" dirty="0">
                <a:solidFill>
                  <a:srgbClr val="CC0099"/>
                </a:solidFill>
              </a:rPr>
              <a:t>f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 is the estimated total cost of the path through node </a:t>
            </a:r>
            <a:r>
              <a:rPr lang="en-US" i="1" dirty="0"/>
              <a:t>n</a:t>
            </a:r>
            <a:r>
              <a:rPr lang="en-US" dirty="0"/>
              <a:t> to the goal:</a:t>
            </a:r>
            <a:br>
              <a:rPr lang="en-US" dirty="0"/>
            </a:br>
            <a:endParaRPr lang="en-US" dirty="0"/>
          </a:p>
          <a:p>
            <a:pPr algn="ctr">
              <a:buNone/>
            </a:pPr>
            <a:r>
              <a:rPr lang="en-US" i="1" dirty="0">
                <a:solidFill>
                  <a:srgbClr val="CC0099"/>
                </a:solidFill>
              </a:rPr>
              <a:t>f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>
                <a:solidFill>
                  <a:srgbClr val="CC0099"/>
                </a:solidFill>
              </a:rPr>
              <a:t> = g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>
                <a:solidFill>
                  <a:srgbClr val="CC0099"/>
                </a:solidFill>
              </a:rPr>
              <a:t> + h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>
              <a:buNone/>
            </a:pPr>
            <a:r>
              <a:rPr lang="en-US" i="1" dirty="0" smtClean="0">
                <a:solidFill>
                  <a:srgbClr val="CC0099"/>
                </a:solidFill>
              </a:rPr>
              <a:t>g</a:t>
            </a:r>
            <a:r>
              <a:rPr lang="en-US" dirty="0" smtClean="0">
                <a:solidFill>
                  <a:srgbClr val="CC0099"/>
                </a:solidFill>
              </a:rPr>
              <a:t>(</a:t>
            </a:r>
            <a:r>
              <a:rPr lang="en-US" i="1" dirty="0" smtClean="0">
                <a:solidFill>
                  <a:srgbClr val="CC0099"/>
                </a:solidFill>
              </a:rPr>
              <a:t>n</a:t>
            </a:r>
            <a:r>
              <a:rPr lang="en-US" dirty="0" smtClean="0">
                <a:solidFill>
                  <a:srgbClr val="CC0099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cost so far to reach </a:t>
            </a:r>
            <a:r>
              <a:rPr lang="en-US" i="1" dirty="0" smtClean="0"/>
              <a:t>n </a:t>
            </a:r>
            <a:r>
              <a:rPr lang="en-US" dirty="0" smtClean="0"/>
              <a:t>(path cost)</a:t>
            </a:r>
            <a:endParaRPr lang="en-US" dirty="0"/>
          </a:p>
          <a:p>
            <a:pPr lvl="1">
              <a:buNone/>
            </a:pP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 smtClean="0">
                <a:solidFill>
                  <a:srgbClr val="CC0099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estimated cost from </a:t>
            </a:r>
            <a:r>
              <a:rPr lang="en-US" i="1" dirty="0"/>
              <a:t>n</a:t>
            </a:r>
            <a:r>
              <a:rPr lang="en-US" dirty="0"/>
              <a:t> to </a:t>
            </a:r>
            <a:r>
              <a:rPr lang="en-US" dirty="0" smtClean="0"/>
              <a:t>goal (heuristic)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vs. A*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le:Dijkstras progress 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35814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Astar_progress_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981200"/>
            <a:ext cx="37338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2214" y="6336268"/>
            <a:ext cx="18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admissible heuristic never overestimates the cost to reach the </a:t>
            </a:r>
            <a:r>
              <a:rPr lang="en-US" dirty="0" smtClean="0"/>
              <a:t>goal</a:t>
            </a:r>
            <a:endParaRPr lang="en-US" dirty="0"/>
          </a:p>
          <a:p>
            <a:r>
              <a:rPr lang="en-US" dirty="0"/>
              <a:t>A heuristic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admissible</a:t>
            </a:r>
            <a:r>
              <a:rPr lang="en-US" dirty="0"/>
              <a:t> if for every node 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/>
              <a:t>, </a:t>
            </a:r>
            <a:br>
              <a:rPr lang="en-US" dirty="0"/>
            </a:b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>
                <a:solidFill>
                  <a:srgbClr val="CC0099"/>
                </a:solidFill>
              </a:rPr>
              <a:t> </a:t>
            </a:r>
            <a:r>
              <a:rPr lang="en-US" dirty="0">
                <a:solidFill>
                  <a:srgbClr val="CC0099"/>
                </a:solidFill>
                <a:cs typeface="Arial" pitchFamily="34" charset="0"/>
              </a:rPr>
              <a:t>≤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i="1" baseline="30000" dirty="0">
                <a:solidFill>
                  <a:srgbClr val="CC0099"/>
                </a:solidFill>
              </a:rPr>
              <a:t>*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/>
              <a:t>, </a:t>
            </a:r>
            <a:r>
              <a:rPr lang="en-US" dirty="0"/>
              <a:t>where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i="1" baseline="30000" dirty="0">
                <a:solidFill>
                  <a:srgbClr val="CC0099"/>
                </a:solidFill>
              </a:rPr>
              <a:t>*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 </a:t>
            </a:r>
            <a:r>
              <a:rPr lang="en-US" dirty="0"/>
              <a:t>is the true cost to reach </a:t>
            </a:r>
            <a:br>
              <a:rPr lang="en-US" dirty="0"/>
            </a:br>
            <a:r>
              <a:rPr lang="en-US" dirty="0"/>
              <a:t>the goal state from 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endParaRPr lang="en-US" dirty="0">
              <a:solidFill>
                <a:srgbClr val="CC0099"/>
              </a:solidFill>
            </a:endParaRPr>
          </a:p>
          <a:p>
            <a:r>
              <a:rPr lang="en-US" dirty="0"/>
              <a:t>Example: </a:t>
            </a:r>
            <a:endParaRPr lang="en-US" dirty="0" smtClean="0"/>
          </a:p>
          <a:p>
            <a:pPr lvl="1"/>
            <a:r>
              <a:rPr lang="en-US" dirty="0" smtClean="0"/>
              <a:t>straight </a:t>
            </a:r>
            <a:r>
              <a:rPr lang="en-US" dirty="0"/>
              <a:t>line distance never overestimates the actual road </a:t>
            </a:r>
            <a:r>
              <a:rPr lang="en-US" dirty="0" smtClean="0"/>
              <a:t>distance</a:t>
            </a:r>
          </a:p>
          <a:p>
            <a:pPr lvl="1"/>
            <a:r>
              <a:rPr lang="en-US" dirty="0" smtClean="0"/>
              <a:t>Manhattan distance never overestimates actual road distance if all roads are on a Manhattan grid</a:t>
            </a:r>
            <a:endParaRPr lang="en-US" dirty="0"/>
          </a:p>
          <a:p>
            <a:r>
              <a:rPr lang="en-US" b="1" dirty="0">
                <a:solidFill>
                  <a:srgbClr val="CC0099"/>
                </a:solidFill>
              </a:rPr>
              <a:t>Theorem:</a:t>
            </a:r>
            <a:r>
              <a:rPr lang="en-US" dirty="0"/>
              <a:t> If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/>
              <a:t> </a:t>
            </a:r>
            <a:r>
              <a:rPr lang="en-US" dirty="0"/>
              <a:t>is admissible, </a:t>
            </a:r>
            <a:r>
              <a:rPr lang="en-US" dirty="0" smtClean="0"/>
              <a:t>and if we don’t do repeated-state detection, then A</a:t>
            </a:r>
            <a:r>
              <a:rPr lang="en-US" baseline="30000" dirty="0"/>
              <a:t>*</a:t>
            </a:r>
            <a:r>
              <a:rPr lang="en-US" dirty="0"/>
              <a:t> is optimal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Optimality of A*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382000" cy="45259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C0099"/>
                </a:solidFill>
              </a:rPr>
              <a:t>Theorem:</a:t>
            </a:r>
            <a:r>
              <a:rPr lang="en-US" dirty="0"/>
              <a:t> If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/>
              <a:t> </a:t>
            </a:r>
            <a:r>
              <a:rPr lang="en-US" dirty="0"/>
              <a:t>is admissible, A</a:t>
            </a:r>
            <a:r>
              <a:rPr lang="en-US" baseline="30000" dirty="0"/>
              <a:t>*</a:t>
            </a:r>
            <a:r>
              <a:rPr lang="en-US" dirty="0"/>
              <a:t> is optimal</a:t>
            </a:r>
            <a:br>
              <a:rPr lang="en-US" dirty="0"/>
            </a:br>
            <a:r>
              <a:rPr lang="en-US" dirty="0"/>
              <a:t>(</a:t>
            </a:r>
            <a:r>
              <a:rPr lang="en-US" sz="2400" dirty="0"/>
              <a:t>if we don’t do repeated state detection)</a:t>
            </a:r>
          </a:p>
          <a:p>
            <a:r>
              <a:rPr lang="en-US" dirty="0"/>
              <a:t>Proof sketch: </a:t>
            </a:r>
          </a:p>
          <a:p>
            <a:pPr lvl="1"/>
            <a:r>
              <a:rPr lang="en-US" dirty="0"/>
              <a:t>A* expands all nodes for which </a:t>
            </a:r>
            <a:r>
              <a:rPr lang="en-US" i="1" dirty="0">
                <a:solidFill>
                  <a:srgbClr val="CC0099"/>
                </a:solidFill>
              </a:rPr>
              <a:t>f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 ≤ </a:t>
            </a:r>
            <a:r>
              <a:rPr lang="en-US" i="1" dirty="0">
                <a:solidFill>
                  <a:srgbClr val="CC0099"/>
                </a:solidFill>
              </a:rPr>
              <a:t>C</a:t>
            </a:r>
            <a:r>
              <a:rPr lang="en-US" dirty="0">
                <a:solidFill>
                  <a:srgbClr val="CC0099"/>
                </a:solidFill>
              </a:rPr>
              <a:t>*</a:t>
            </a:r>
            <a:r>
              <a:rPr lang="en-US" dirty="0"/>
              <a:t>, i.e., the </a:t>
            </a:r>
            <a:r>
              <a:rPr lang="en-US" i="1" dirty="0"/>
              <a:t>estimated</a:t>
            </a:r>
            <a:r>
              <a:rPr lang="en-US" dirty="0"/>
              <a:t> path cost to the goal is less than or equal to the </a:t>
            </a:r>
            <a:r>
              <a:rPr lang="en-US" i="1" dirty="0"/>
              <a:t>actual</a:t>
            </a:r>
            <a:r>
              <a:rPr lang="en-US" dirty="0"/>
              <a:t> path cost to the first goal encountered  </a:t>
            </a:r>
          </a:p>
          <a:p>
            <a:pPr lvl="1"/>
            <a:r>
              <a:rPr lang="en-US" dirty="0"/>
              <a:t>When we reach the goal node, all the other nodes remaining on the frontier have </a:t>
            </a:r>
            <a:r>
              <a:rPr lang="en-US" i="1" dirty="0"/>
              <a:t>estimated</a:t>
            </a:r>
            <a:r>
              <a:rPr lang="en-US" dirty="0"/>
              <a:t> path costs to the goal that are at least as big as </a:t>
            </a:r>
            <a:r>
              <a:rPr lang="en-US" i="1" dirty="0"/>
              <a:t>C</a:t>
            </a:r>
            <a:r>
              <a:rPr lang="en-US" dirty="0"/>
              <a:t>*</a:t>
            </a:r>
          </a:p>
          <a:p>
            <a:pPr lvl="1"/>
            <a:r>
              <a:rPr lang="en-US" dirty="0"/>
              <a:t>Because we are using an admissible heuristic, the </a:t>
            </a:r>
            <a:r>
              <a:rPr lang="en-US" i="1" dirty="0"/>
              <a:t>true</a:t>
            </a:r>
            <a:r>
              <a:rPr lang="en-US" dirty="0"/>
              <a:t> path costs to the goal for these nodes cannot be less than </a:t>
            </a:r>
            <a:r>
              <a:rPr lang="en-US" i="1" dirty="0"/>
              <a:t>C</a:t>
            </a:r>
            <a:r>
              <a:rPr lang="en-US" dirty="0"/>
              <a:t>*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58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A* gone wrong?</a:t>
            </a:r>
            <a:endParaRPr lang="en-US" dirty="0"/>
          </a:p>
        </p:txBody>
      </p:sp>
      <p:pic>
        <p:nvPicPr>
          <p:cNvPr id="5" name="Picture 4" descr="Screen Shot 2015-03-09 at 3.41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8864"/>
            <a:ext cx="9144000" cy="4871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7977" y="6400801"/>
            <a:ext cx="1967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4"/>
              </a:rPr>
              <a:t>Berkeley CS188x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46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of heuristics</a:t>
            </a:r>
            <a:endParaRPr lang="en-US" dirty="0"/>
          </a:p>
        </p:txBody>
      </p:sp>
      <p:pic>
        <p:nvPicPr>
          <p:cNvPr id="5" name="Picture 4" descr="Screen Shot 2015-03-09 at 3.4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66564"/>
            <a:ext cx="9144000" cy="4077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7977" y="6400801"/>
            <a:ext cx="1967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Berkeley CS188x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600200" y="29718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85358" y="18404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h=4</a:t>
            </a:r>
          </a:p>
        </p:txBody>
      </p:sp>
    </p:spTree>
    <p:extLst>
      <p:ext uri="{BB962C8B-B14F-4D97-AF65-F5344CB8AC3E}">
        <p14:creationId xmlns:p14="http://schemas.microsoft.com/office/powerpoint/2010/main" val="9225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Optimality of A*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CC0099"/>
                </a:solidFill>
              </a:rPr>
              <a:t>Tree search </a:t>
            </a:r>
            <a:r>
              <a:rPr lang="en-US" dirty="0"/>
              <a:t>(i.e., search without repeated state detection):</a:t>
            </a:r>
          </a:p>
          <a:p>
            <a:pPr lvl="1"/>
            <a:r>
              <a:rPr lang="en-US" dirty="0"/>
              <a:t>A* is optimal if heuristic is </a:t>
            </a:r>
            <a:r>
              <a:rPr lang="en-US" b="1" i="1" dirty="0"/>
              <a:t>admissible</a:t>
            </a:r>
            <a:r>
              <a:rPr lang="en-US" dirty="0"/>
              <a:t> (and non-negative) </a:t>
            </a:r>
          </a:p>
          <a:p>
            <a:r>
              <a:rPr lang="en-US" b="1" dirty="0">
                <a:solidFill>
                  <a:srgbClr val="CC0099"/>
                </a:solidFill>
              </a:rPr>
              <a:t>Graph search </a:t>
            </a:r>
            <a:r>
              <a:rPr lang="en-US" dirty="0"/>
              <a:t>(i.e., search with repeated state detection)</a:t>
            </a:r>
          </a:p>
          <a:p>
            <a:pPr lvl="1"/>
            <a:r>
              <a:rPr lang="en-US" dirty="0"/>
              <a:t>A* optimal if heuristic is </a:t>
            </a:r>
            <a:r>
              <a:rPr lang="en-US" b="1" i="1" dirty="0"/>
              <a:t>consistent </a:t>
            </a:r>
            <a:r>
              <a:rPr lang="en-US" sz="1600" b="1" i="1" dirty="0"/>
              <a:t>􏰄</a:t>
            </a:r>
            <a:r>
              <a:rPr lang="en-US" sz="1600" b="1" dirty="0"/>
              <a:t> </a:t>
            </a:r>
          </a:p>
          <a:p>
            <a:r>
              <a:rPr lang="en-US" dirty="0"/>
              <a:t>Consistency implies admissibility </a:t>
            </a:r>
          </a:p>
          <a:p>
            <a:pPr lvl="1"/>
            <a:r>
              <a:rPr lang="en-US" dirty="0"/>
              <a:t>In general, most natural admissible heuristics tend to be consistent, especially if from relaxed problems 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27977" y="6400801"/>
            <a:ext cx="1967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Berkeley CS188x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68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Optimality of A*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A* is </a:t>
            </a:r>
            <a:r>
              <a:rPr lang="en-US" i="1" dirty="0" smtClean="0"/>
              <a:t>optimally efficient</a:t>
            </a:r>
            <a:r>
              <a:rPr lang="en-US" dirty="0" smtClean="0"/>
              <a:t> – no other tree-based algorithm that uses the same heuristic can expand fewer nodes and still be guaranteed to find the optimal solution</a:t>
            </a:r>
          </a:p>
          <a:p>
            <a:pPr lvl="1"/>
            <a:r>
              <a:rPr lang="en-US" dirty="0" smtClean="0"/>
              <a:t>Any algorithm that does not expand all nodes with </a:t>
            </a:r>
            <a:r>
              <a:rPr lang="en-US" i="1" dirty="0" smtClean="0">
                <a:solidFill>
                  <a:srgbClr val="CC0099"/>
                </a:solidFill>
              </a:rPr>
              <a:t>f</a:t>
            </a:r>
            <a:r>
              <a:rPr lang="en-US" dirty="0" smtClean="0">
                <a:solidFill>
                  <a:srgbClr val="CC0099"/>
                </a:solidFill>
              </a:rPr>
              <a:t>(</a:t>
            </a:r>
            <a:r>
              <a:rPr lang="en-US" i="1" dirty="0" smtClean="0">
                <a:solidFill>
                  <a:srgbClr val="CC0099"/>
                </a:solidFill>
              </a:rPr>
              <a:t>n</a:t>
            </a:r>
            <a:r>
              <a:rPr lang="en-US" dirty="0" smtClean="0">
                <a:solidFill>
                  <a:srgbClr val="CC0099"/>
                </a:solidFill>
              </a:rPr>
              <a:t>) ≤ </a:t>
            </a:r>
            <a:r>
              <a:rPr lang="en-US" i="1" dirty="0" smtClean="0">
                <a:solidFill>
                  <a:srgbClr val="CC0099"/>
                </a:solidFill>
              </a:rPr>
              <a:t>C</a:t>
            </a:r>
            <a:r>
              <a:rPr lang="en-US" dirty="0" smtClean="0">
                <a:solidFill>
                  <a:srgbClr val="CC0099"/>
                </a:solidFill>
              </a:rPr>
              <a:t>* </a:t>
            </a:r>
            <a:r>
              <a:rPr lang="en-US" dirty="0" smtClean="0"/>
              <a:t>risks missing the optimal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 smtClean="0"/>
              <a:t>A*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686800" cy="4525963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Complete?</a:t>
            </a:r>
          </a:p>
          <a:p>
            <a:pPr lvl="1">
              <a:buNone/>
            </a:pPr>
            <a:r>
              <a:rPr lang="en-US" dirty="0"/>
              <a:t>Yes – unless there are infinitely many nodes with </a:t>
            </a:r>
            <a:r>
              <a:rPr lang="en-US" i="1" dirty="0">
                <a:solidFill>
                  <a:srgbClr val="CC0099"/>
                </a:solidFill>
              </a:rPr>
              <a:t>f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 </a:t>
            </a:r>
            <a:r>
              <a:rPr lang="en-US" i="1" dirty="0">
                <a:solidFill>
                  <a:srgbClr val="CC0099"/>
                </a:solidFill>
                <a:cs typeface="Arial" pitchFamily="34" charset="0"/>
              </a:rPr>
              <a:t>≤</a:t>
            </a:r>
            <a:r>
              <a:rPr lang="en-US" i="1" dirty="0">
                <a:solidFill>
                  <a:srgbClr val="CC0099"/>
                </a:solidFill>
              </a:rPr>
              <a:t> C*</a:t>
            </a:r>
            <a:endParaRPr lang="en-US" dirty="0">
              <a:solidFill>
                <a:srgbClr val="CC0099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Optimal?</a:t>
            </a:r>
          </a:p>
          <a:p>
            <a:pPr lvl="1">
              <a:buNone/>
            </a:pPr>
            <a:r>
              <a:rPr lang="en-US" dirty="0"/>
              <a:t>Yes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Time?</a:t>
            </a:r>
          </a:p>
          <a:p>
            <a:pPr lvl="1">
              <a:buNone/>
            </a:pPr>
            <a:r>
              <a:rPr lang="en-US" dirty="0"/>
              <a:t>Number of nodes for which </a:t>
            </a:r>
            <a:r>
              <a:rPr lang="en-US" i="1" dirty="0">
                <a:solidFill>
                  <a:srgbClr val="CC0099"/>
                </a:solidFill>
              </a:rPr>
              <a:t>f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 </a:t>
            </a:r>
            <a:r>
              <a:rPr lang="en-US" i="1" dirty="0">
                <a:solidFill>
                  <a:srgbClr val="CC0099"/>
                </a:solidFill>
                <a:cs typeface="Arial" pitchFamily="34" charset="0"/>
              </a:rPr>
              <a:t>≤</a:t>
            </a:r>
            <a:r>
              <a:rPr lang="en-US" i="1" dirty="0">
                <a:solidFill>
                  <a:srgbClr val="CC0099"/>
                </a:solidFill>
              </a:rPr>
              <a:t> C* </a:t>
            </a:r>
            <a:r>
              <a:rPr lang="en-US" dirty="0"/>
              <a:t>(exponential)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Space?</a:t>
            </a:r>
          </a:p>
          <a:p>
            <a:pPr lvl="1">
              <a:buNone/>
            </a:pPr>
            <a:r>
              <a:rPr lang="en-US" dirty="0"/>
              <a:t>Exponential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Search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93230" y="1615765"/>
                <a:ext cx="11063990" cy="5099828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>Initialize: Frontier = { </a:t>
                </a:r>
                <a:r>
                  <a:rPr lang="en-US" sz="3600" dirty="0" err="1" smtClean="0"/>
                  <a:t>startnode</a:t>
                </a:r>
                <a:r>
                  <a:rPr lang="en-US" sz="3600" dirty="0" smtClean="0"/>
                  <a:t> }</a:t>
                </a:r>
              </a:p>
              <a:p>
                <a:r>
                  <a:rPr lang="en-US" sz="3600" dirty="0" smtClean="0"/>
                  <a:t>While Frontier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sz="3600" dirty="0" smtClean="0"/>
              </a:p>
              <a:p>
                <a:pPr lvl="1"/>
                <a:r>
                  <a:rPr lang="en-US" sz="3200" dirty="0" smtClean="0"/>
                  <a:t>Choose a node from the frontier</a:t>
                </a:r>
              </a:p>
              <a:p>
                <a:pPr lvl="2"/>
                <a:r>
                  <a:rPr lang="en-US" sz="2800" dirty="0" smtClean="0"/>
                  <a:t>How do you choose a node?</a:t>
                </a:r>
              </a:p>
              <a:p>
                <a:pPr lvl="2"/>
                <a:r>
                  <a:rPr lang="en-US" sz="2800" dirty="0" smtClean="0"/>
                  <a:t>Answer: using a search strategy – topic of this lecture</a:t>
                </a:r>
              </a:p>
              <a:p>
                <a:pPr lvl="1"/>
                <a:r>
                  <a:rPr lang="en-US" sz="3200" dirty="0" smtClean="0"/>
                  <a:t>If it’s the end node: terminate</a:t>
                </a:r>
              </a:p>
              <a:p>
                <a:pPr lvl="1"/>
                <a:r>
                  <a:rPr lang="en-US" sz="3200" dirty="0" smtClean="0"/>
                  <a:t>If not, expand it: put its neighbors into the frontier</a:t>
                </a:r>
              </a:p>
              <a:p>
                <a:pPr lvl="1"/>
                <a:endParaRPr lang="en-US" sz="3200" dirty="0"/>
              </a:p>
              <a:p>
                <a:r>
                  <a:rPr lang="en-US" sz="3600" dirty="0" smtClean="0"/>
                  <a:t>Visited list: assume there isn’t one, for now…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93230" y="1615765"/>
                <a:ext cx="11063990" cy="5099828"/>
              </a:xfrm>
              <a:blipFill rotWithShape="0">
                <a:blip r:embed="rId2"/>
                <a:stretch>
                  <a:fillRect l="-1488" t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4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85" y="1349115"/>
            <a:ext cx="10874115" cy="48278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Review: Tree Search vs. Dijkstra’s Algorithm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Criteria for evaluating a search algorithm: completeness, optimality, computational cost, storage cost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Search algorithms without side information: BFS, DFS, IDS, UCS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Search algorithms with side information: GBFS vs. A*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Heuristics to guide search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Greedy best-first search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A* search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Admissible vs. Consistent heuristics</a:t>
            </a:r>
          </a:p>
          <a:p>
            <a:pPr lvl="1"/>
            <a:r>
              <a:rPr lang="en-US" dirty="0" smtClean="0"/>
              <a:t>Designing heuristics: Relaxed problem, Sub-problem, Dominance, Max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Designing heuristic functions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1"/>
            <a:ext cx="8229600" cy="4678363"/>
          </a:xfrm>
        </p:spPr>
        <p:txBody>
          <a:bodyPr>
            <a:noAutofit/>
          </a:bodyPr>
          <a:lstStyle/>
          <a:p>
            <a:r>
              <a:rPr lang="en-US" sz="2400" dirty="0"/>
              <a:t>Heuristics for the 8-puzzle</a:t>
            </a:r>
          </a:p>
          <a:p>
            <a:pPr lvl="1">
              <a:buNone/>
            </a:pP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/>
              <a:t> </a:t>
            </a:r>
            <a:r>
              <a:rPr lang="en-US" dirty="0"/>
              <a:t>= number of misplaced tiles</a:t>
            </a:r>
          </a:p>
          <a:p>
            <a:pPr lvl="1">
              <a:buNone/>
            </a:pP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/>
              <a:t> </a:t>
            </a:r>
            <a:r>
              <a:rPr lang="en-US" dirty="0"/>
              <a:t>= total Manhattan distance (number of squares from desired location of each tile)</a:t>
            </a:r>
            <a:br>
              <a:rPr lang="en-US" dirty="0"/>
            </a:b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 lvl="1" algn="ctr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 algn="ctr">
              <a:buNone/>
            </a:pP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dirty="0">
                <a:solidFill>
                  <a:srgbClr val="CC0099"/>
                </a:solidFill>
              </a:rPr>
              <a:t>(start)</a:t>
            </a:r>
            <a:r>
              <a:rPr lang="en-US" dirty="0"/>
              <a:t> = 8</a:t>
            </a:r>
          </a:p>
          <a:p>
            <a:pPr lvl="1" algn="ctr">
              <a:buNone/>
            </a:pP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(start)</a:t>
            </a:r>
            <a:r>
              <a:rPr lang="en-US" dirty="0"/>
              <a:t> = 3+1+2+2+2+3+3+2 = 18</a:t>
            </a:r>
          </a:p>
          <a:p>
            <a:r>
              <a:rPr lang="en-US" sz="2400" dirty="0"/>
              <a:t>Are </a:t>
            </a:r>
            <a:r>
              <a:rPr lang="en-US" sz="2400" i="1" dirty="0">
                <a:solidFill>
                  <a:srgbClr val="CC0099"/>
                </a:solidFill>
              </a:rPr>
              <a:t>h</a:t>
            </a:r>
            <a:r>
              <a:rPr lang="en-US" sz="2400" baseline="-25000" dirty="0">
                <a:solidFill>
                  <a:srgbClr val="CC0099"/>
                </a:solidFill>
              </a:rPr>
              <a:t>1</a:t>
            </a:r>
            <a:r>
              <a:rPr lang="en-US" sz="2400" baseline="-25000" dirty="0"/>
              <a:t> </a:t>
            </a:r>
            <a:r>
              <a:rPr lang="en-US" sz="2400" dirty="0"/>
              <a:t>and </a:t>
            </a:r>
            <a:r>
              <a:rPr lang="en-US" sz="2400" i="1" dirty="0">
                <a:solidFill>
                  <a:srgbClr val="CC0099"/>
                </a:solidFill>
              </a:rPr>
              <a:t>h</a:t>
            </a:r>
            <a:r>
              <a:rPr lang="en-US" sz="2400" baseline="-25000" dirty="0">
                <a:solidFill>
                  <a:srgbClr val="CC0099"/>
                </a:solidFill>
              </a:rPr>
              <a:t>2</a:t>
            </a:r>
            <a:r>
              <a:rPr lang="en-US" sz="2400" baseline="-25000" dirty="0"/>
              <a:t> </a:t>
            </a:r>
            <a:r>
              <a:rPr lang="en-US" sz="2400" dirty="0"/>
              <a:t>admissible?</a:t>
            </a:r>
          </a:p>
        </p:txBody>
      </p:sp>
      <p:pic>
        <p:nvPicPr>
          <p:cNvPr id="28677" name="Picture 5" descr="8puzz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26" y="3048001"/>
            <a:ext cx="4257675" cy="216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686800" cy="1143000"/>
          </a:xfrm>
        </p:spPr>
        <p:txBody>
          <a:bodyPr/>
          <a:lstStyle/>
          <a:p>
            <a:r>
              <a:rPr lang="en-US" dirty="0" smtClean="0"/>
              <a:t>Heuristics from relaxed </a:t>
            </a:r>
            <a:r>
              <a:rPr lang="en-US" dirty="0"/>
              <a:t>problems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problem with fewer restrictions on the actions is called a </a:t>
            </a:r>
            <a:r>
              <a:rPr lang="en-US" dirty="0">
                <a:solidFill>
                  <a:srgbClr val="FF0000"/>
                </a:solidFill>
              </a:rPr>
              <a:t>relaxed problem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The cost of an optimal solution to a relaxed problem is an admissible heuristic for the original problem</a:t>
            </a:r>
          </a:p>
          <a:p>
            <a:pPr>
              <a:lnSpc>
                <a:spcPct val="110000"/>
              </a:lnSpc>
            </a:pPr>
            <a:r>
              <a:rPr lang="en-US" dirty="0"/>
              <a:t>If the rules of the 8-puzzle are relaxed so that a tile can move </a:t>
            </a:r>
            <a:r>
              <a:rPr lang="en-US" dirty="0">
                <a:solidFill>
                  <a:srgbClr val="FF0000"/>
                </a:solidFill>
              </a:rPr>
              <a:t>anywhere</a:t>
            </a:r>
            <a:r>
              <a:rPr lang="en-US" dirty="0"/>
              <a:t>, then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/>
              <a:t> </a:t>
            </a:r>
            <a:r>
              <a:rPr lang="en-US" dirty="0"/>
              <a:t>gives the shortest solution</a:t>
            </a:r>
          </a:p>
          <a:p>
            <a:pPr>
              <a:lnSpc>
                <a:spcPct val="110000"/>
              </a:lnSpc>
            </a:pPr>
            <a:r>
              <a:rPr lang="en-US" dirty="0"/>
              <a:t>If the rules are relaxed so that a tile can move to </a:t>
            </a:r>
            <a:r>
              <a:rPr lang="en-US" dirty="0">
                <a:solidFill>
                  <a:srgbClr val="FF0000"/>
                </a:solidFill>
              </a:rPr>
              <a:t>any adjacent square,</a:t>
            </a:r>
            <a:r>
              <a:rPr lang="en-US" dirty="0"/>
              <a:t> then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/>
              <a:t> </a:t>
            </a:r>
            <a:r>
              <a:rPr lang="en-US" dirty="0"/>
              <a:t>gives the shortest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Heuristics from </a:t>
            </a:r>
            <a:r>
              <a:rPr lang="en-US" dirty="0" err="1" smtClean="0"/>
              <a:t>subproblems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Let </a:t>
            </a:r>
            <a:r>
              <a:rPr lang="en-US" sz="2400" i="1" dirty="0">
                <a:solidFill>
                  <a:srgbClr val="CC0099"/>
                </a:solidFill>
              </a:rPr>
              <a:t>h</a:t>
            </a:r>
            <a:r>
              <a:rPr lang="en-US" sz="2400" i="1" baseline="-25000" dirty="0">
                <a:solidFill>
                  <a:srgbClr val="CC0099"/>
                </a:solidFill>
              </a:rPr>
              <a:t>3</a:t>
            </a:r>
            <a:r>
              <a:rPr lang="en-US" sz="2400" dirty="0">
                <a:solidFill>
                  <a:srgbClr val="CC0099"/>
                </a:solidFill>
              </a:rPr>
              <a:t>(</a:t>
            </a:r>
            <a:r>
              <a:rPr lang="en-US" sz="2400" i="1" dirty="0">
                <a:solidFill>
                  <a:srgbClr val="CC0099"/>
                </a:solidFill>
              </a:rPr>
              <a:t>n</a:t>
            </a:r>
            <a:r>
              <a:rPr lang="en-US" sz="2400" dirty="0">
                <a:solidFill>
                  <a:srgbClr val="CC0099"/>
                </a:solidFill>
              </a:rPr>
              <a:t>)</a:t>
            </a:r>
            <a:r>
              <a:rPr lang="en-US" sz="2400" dirty="0"/>
              <a:t> be the cost of getting a subset of tiles </a:t>
            </a:r>
            <a:br>
              <a:rPr lang="en-US" sz="2400" dirty="0"/>
            </a:br>
            <a:r>
              <a:rPr lang="en-US" sz="2400" dirty="0"/>
              <a:t>(say, 1,2,3,4) into their correct positions</a:t>
            </a:r>
          </a:p>
          <a:p>
            <a:r>
              <a:rPr lang="en-US" sz="2400" dirty="0"/>
              <a:t>Can </a:t>
            </a:r>
            <a:r>
              <a:rPr lang="en-US" sz="2400" dirty="0" err="1"/>
              <a:t>precompute</a:t>
            </a:r>
            <a:r>
              <a:rPr lang="en-US" sz="2400" dirty="0"/>
              <a:t> and save the exact solution cost for every possible </a:t>
            </a:r>
            <a:r>
              <a:rPr lang="en-US" sz="2400" dirty="0" err="1"/>
              <a:t>subproblem</a:t>
            </a:r>
            <a:r>
              <a:rPr lang="en-US" sz="2400" dirty="0"/>
              <a:t> instance – </a:t>
            </a:r>
            <a:r>
              <a:rPr lang="en-US" sz="2400" i="1" dirty="0"/>
              <a:t>pattern database</a:t>
            </a:r>
          </a:p>
        </p:txBody>
      </p:sp>
      <p:pic>
        <p:nvPicPr>
          <p:cNvPr id="5" name="Picture 5" descr="8puzz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1" y="3781426"/>
            <a:ext cx="4257675" cy="216217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5486400" y="5157216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393192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393192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6800" y="5157216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84720" y="3962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97368" y="3962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81216" y="452628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84720" y="452628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Dominance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00201"/>
            <a:ext cx="7848600" cy="4525963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baseline="-25000" dirty="0"/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baseline="-25000" dirty="0"/>
              <a:t> </a:t>
            </a:r>
            <a:r>
              <a:rPr lang="en-US" dirty="0"/>
              <a:t>are both admissible heuristics and</a:t>
            </a:r>
            <a:r>
              <a:rPr lang="en-US" baseline="-25000" dirty="0"/>
              <a:t> </a:t>
            </a:r>
            <a:br>
              <a:rPr lang="en-US" baseline="-25000" dirty="0"/>
            </a:b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>
                <a:solidFill>
                  <a:srgbClr val="CC0099"/>
                </a:solidFill>
              </a:rPr>
              <a:t> </a:t>
            </a:r>
            <a:r>
              <a:rPr lang="en-US" i="1" dirty="0">
                <a:solidFill>
                  <a:srgbClr val="CC0099"/>
                </a:solidFill>
                <a:cs typeface="Arial" pitchFamily="34" charset="0"/>
              </a:rPr>
              <a:t>≥</a:t>
            </a:r>
            <a:r>
              <a:rPr lang="en-US" i="1" dirty="0">
                <a:solidFill>
                  <a:srgbClr val="CC0099"/>
                </a:solidFill>
              </a:rPr>
              <a:t> 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 for all 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i="1" dirty="0"/>
              <a:t>,</a:t>
            </a:r>
            <a:r>
              <a:rPr lang="en-US" dirty="0"/>
              <a:t> (both admissible) then </a:t>
            </a:r>
            <a:br>
              <a:rPr lang="en-US" dirty="0"/>
            </a:b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i="1" dirty="0"/>
              <a:t> </a:t>
            </a:r>
            <a:r>
              <a:rPr lang="en-US" dirty="0">
                <a:solidFill>
                  <a:srgbClr val="FF0000"/>
                </a:solidFill>
              </a:rPr>
              <a:t>dominates</a:t>
            </a:r>
            <a:r>
              <a:rPr lang="en-US" dirty="0"/>
              <a:t>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i="1" dirty="0"/>
              <a:t> </a:t>
            </a:r>
          </a:p>
          <a:p>
            <a:r>
              <a:rPr lang="en-US" dirty="0"/>
              <a:t>Which one is better for search?</a:t>
            </a:r>
          </a:p>
          <a:p>
            <a:pPr lvl="1"/>
            <a:r>
              <a:rPr lang="en-US" dirty="0"/>
              <a:t>A* search expands every node with </a:t>
            </a:r>
            <a:r>
              <a:rPr lang="en-US" i="1" dirty="0">
                <a:solidFill>
                  <a:srgbClr val="CC0099"/>
                </a:solidFill>
              </a:rPr>
              <a:t>f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 &lt; </a:t>
            </a:r>
            <a:r>
              <a:rPr lang="en-US" i="1" dirty="0">
                <a:solidFill>
                  <a:srgbClr val="CC0099"/>
                </a:solidFill>
              </a:rPr>
              <a:t>C</a:t>
            </a:r>
            <a:r>
              <a:rPr lang="en-US" dirty="0">
                <a:solidFill>
                  <a:srgbClr val="CC0099"/>
                </a:solidFill>
              </a:rPr>
              <a:t>* </a:t>
            </a:r>
            <a:r>
              <a:rPr lang="en-US" dirty="0"/>
              <a:t>or</a:t>
            </a:r>
            <a:br>
              <a:rPr lang="en-US" dirty="0"/>
            </a:b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 &lt; </a:t>
            </a:r>
            <a:r>
              <a:rPr lang="en-US" i="1" dirty="0">
                <a:solidFill>
                  <a:srgbClr val="CC0099"/>
                </a:solidFill>
              </a:rPr>
              <a:t>C</a:t>
            </a:r>
            <a:r>
              <a:rPr lang="en-US" dirty="0">
                <a:solidFill>
                  <a:srgbClr val="CC0099"/>
                </a:solidFill>
              </a:rPr>
              <a:t>* –  </a:t>
            </a:r>
            <a:r>
              <a:rPr lang="en-US" i="1" dirty="0">
                <a:solidFill>
                  <a:srgbClr val="CC0099"/>
                </a:solidFill>
              </a:rPr>
              <a:t>g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</a:p>
          <a:p>
            <a:pPr lvl="1"/>
            <a:r>
              <a:rPr lang="en-US" dirty="0"/>
              <a:t>Therefore, A* search with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baseline="-25000" dirty="0"/>
              <a:t> </a:t>
            </a:r>
            <a:r>
              <a:rPr lang="en-US" dirty="0"/>
              <a:t>will expand more nodes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Dominance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Typical search costs for the 8-puzzle (average number of nodes expanded for different solution depths):</a:t>
            </a:r>
          </a:p>
          <a:p>
            <a:endParaRPr lang="en-US" sz="2400" dirty="0"/>
          </a:p>
          <a:p>
            <a:r>
              <a:rPr lang="en-US" sz="2400" i="1" dirty="0"/>
              <a:t>d=</a:t>
            </a:r>
            <a:r>
              <a:rPr lang="en-US" sz="2400" dirty="0"/>
              <a:t>12</a:t>
            </a:r>
            <a:r>
              <a:rPr lang="en-US" sz="2400" i="1" dirty="0"/>
              <a:t>	</a:t>
            </a:r>
            <a:r>
              <a:rPr lang="en-US" sz="2400" dirty="0"/>
              <a:t>IDS      = 3,644,035 nodes</a:t>
            </a:r>
            <a:br>
              <a:rPr lang="en-US" sz="2400" dirty="0"/>
            </a:br>
            <a:r>
              <a:rPr lang="en-US" sz="2400" dirty="0"/>
              <a:t>		A</a:t>
            </a:r>
            <a:r>
              <a:rPr lang="en-US" sz="2400" baseline="30000" dirty="0"/>
              <a:t>*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baseline="-25000" dirty="0"/>
              <a:t>1</a:t>
            </a:r>
            <a:r>
              <a:rPr lang="en-US" sz="2400" dirty="0"/>
              <a:t>) = 227 nodes </a:t>
            </a:r>
            <a:br>
              <a:rPr lang="en-US" sz="2400" dirty="0"/>
            </a:br>
            <a:r>
              <a:rPr lang="en-US" sz="2400" dirty="0"/>
              <a:t>		A</a:t>
            </a:r>
            <a:r>
              <a:rPr lang="en-US" sz="2400" baseline="30000" dirty="0"/>
              <a:t>*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) = 73 nodes </a:t>
            </a:r>
          </a:p>
          <a:p>
            <a:endParaRPr lang="en-US" sz="2400" i="1" dirty="0"/>
          </a:p>
          <a:p>
            <a:r>
              <a:rPr lang="en-US" sz="2400" i="1" dirty="0"/>
              <a:t>d=</a:t>
            </a:r>
            <a:r>
              <a:rPr lang="en-US" sz="2400" dirty="0"/>
              <a:t>24 </a:t>
            </a:r>
            <a:r>
              <a:rPr lang="en-US" sz="2400" i="1" dirty="0"/>
              <a:t>	</a:t>
            </a:r>
            <a:r>
              <a:rPr lang="en-US" sz="2400" dirty="0"/>
              <a:t>IDS      ≈ 54,000,000,000 nodes </a:t>
            </a:r>
            <a:br>
              <a:rPr lang="en-US" sz="2400" dirty="0"/>
            </a:br>
            <a:r>
              <a:rPr lang="en-US" sz="2400" dirty="0"/>
              <a:t>		A</a:t>
            </a:r>
            <a:r>
              <a:rPr lang="en-US" sz="2400" baseline="30000" dirty="0"/>
              <a:t>*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baseline="-25000" dirty="0"/>
              <a:t>1</a:t>
            </a:r>
            <a:r>
              <a:rPr lang="en-US" sz="2400" dirty="0"/>
              <a:t>) = 39,135 nodes </a:t>
            </a:r>
            <a:br>
              <a:rPr lang="en-US" sz="2400" dirty="0"/>
            </a:br>
            <a:r>
              <a:rPr lang="en-US" sz="2400" dirty="0"/>
              <a:t>		A</a:t>
            </a:r>
            <a:r>
              <a:rPr lang="en-US" sz="2400" baseline="30000" dirty="0"/>
              <a:t>*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) = 1,641 nodes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have a collection of admissible heuristics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,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, …, </a:t>
            </a:r>
            <a:r>
              <a:rPr lang="en-US" i="1" dirty="0" err="1">
                <a:solidFill>
                  <a:srgbClr val="CC0099"/>
                </a:solidFill>
              </a:rPr>
              <a:t>h</a:t>
            </a:r>
            <a:r>
              <a:rPr lang="en-US" baseline="-25000" dirty="0" err="1">
                <a:solidFill>
                  <a:srgbClr val="CC0099"/>
                </a:solidFill>
              </a:rPr>
              <a:t>m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, but none of them dominates the others</a:t>
            </a:r>
          </a:p>
          <a:p>
            <a:r>
              <a:rPr lang="en-US" dirty="0"/>
              <a:t>How can we combine them?</a:t>
            </a:r>
          </a:p>
          <a:p>
            <a:endParaRPr lang="en-US" sz="800" dirty="0"/>
          </a:p>
          <a:p>
            <a:pPr algn="ctr">
              <a:buNone/>
            </a:pP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 = max{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1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), </a:t>
            </a: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baseline="-25000" dirty="0">
                <a:solidFill>
                  <a:srgbClr val="CC0099"/>
                </a:solidFill>
              </a:rPr>
              <a:t>2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), …, </a:t>
            </a:r>
            <a:r>
              <a:rPr lang="en-US" i="1" dirty="0" err="1">
                <a:solidFill>
                  <a:srgbClr val="CC0099"/>
                </a:solidFill>
              </a:rPr>
              <a:t>h</a:t>
            </a:r>
            <a:r>
              <a:rPr lang="en-US" baseline="-25000" dirty="0" err="1">
                <a:solidFill>
                  <a:srgbClr val="CC0099"/>
                </a:solidFill>
              </a:rPr>
              <a:t>m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>
                <a:solidFill>
                  <a:srgbClr val="CC0099"/>
                </a:solidFill>
              </a:rPr>
              <a:t>)}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776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All search strategies</a:t>
            </a:r>
            <a:endParaRPr lang="en-US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5191"/>
              </p:ext>
            </p:extLst>
          </p:nvPr>
        </p:nvGraphicFramePr>
        <p:xfrm>
          <a:off x="205819" y="832703"/>
          <a:ext cx="11502270" cy="581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045"/>
                <a:gridCol w="1917045"/>
                <a:gridCol w="1917045"/>
                <a:gridCol w="1917045"/>
                <a:gridCol w="1917045"/>
                <a:gridCol w="1917045"/>
              </a:tblGrid>
              <a:tr h="7028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Algorithm</a:t>
                      </a:r>
                      <a:endParaRPr lang="en-US" sz="20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Complete?</a:t>
                      </a:r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Optimal?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Time complexity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Space complexity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Implement</a:t>
                      </a:r>
                      <a:r>
                        <a:rPr lang="en-US" sz="2000" baseline="0" dirty="0" smtClean="0"/>
                        <a:t> the Frontier as a…</a:t>
                      </a:r>
                      <a:endParaRPr lang="en-US" sz="2000" dirty="0"/>
                    </a:p>
                  </a:txBody>
                  <a:tcPr anchor="ctr"/>
                </a:tc>
              </a:tr>
              <a:tr h="7449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BFS</a:t>
                      </a:r>
                      <a:endParaRPr lang="en-US" sz="20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If</a:t>
                      </a:r>
                      <a:r>
                        <a:rPr lang="en-US" baseline="0" dirty="0" smtClean="0"/>
                        <a:t> all step costs are equal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O(</a:t>
                      </a:r>
                      <a:r>
                        <a:rPr lang="en-US" dirty="0" err="1" smtClean="0"/>
                        <a:t>b^d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O(</a:t>
                      </a:r>
                      <a:r>
                        <a:rPr lang="en-US" dirty="0" err="1" smtClean="0"/>
                        <a:t>b^d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Queue</a:t>
                      </a:r>
                      <a:endParaRPr lang="en-US" dirty="0"/>
                    </a:p>
                  </a:txBody>
                  <a:tcPr anchor="ctr"/>
                </a:tc>
              </a:tr>
              <a:tr h="7991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DFS</a:t>
                      </a:r>
                      <a:endParaRPr lang="en-US" sz="20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O(</a:t>
                      </a:r>
                      <a:r>
                        <a:rPr lang="en-US" dirty="0" err="1" smtClean="0"/>
                        <a:t>b^m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O(</a:t>
                      </a:r>
                      <a:r>
                        <a:rPr lang="en-US" dirty="0" err="1" smtClean="0"/>
                        <a:t>bm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 anchor="ctr"/>
                </a:tc>
              </a:tr>
              <a:tr h="82853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IDS</a:t>
                      </a:r>
                      <a:endParaRPr lang="en-US" sz="20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If all ste</a:t>
                      </a:r>
                      <a:r>
                        <a:rPr lang="en-US" baseline="0" dirty="0" smtClean="0"/>
                        <a:t>p costs are equal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O(</a:t>
                      </a:r>
                      <a:r>
                        <a:rPr lang="en-US" dirty="0" err="1" smtClean="0"/>
                        <a:t>b^d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O(</a:t>
                      </a:r>
                      <a:r>
                        <a:rPr lang="en-US" dirty="0" err="1" smtClean="0"/>
                        <a:t>bd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 anchor="ctr"/>
                </a:tc>
              </a:tr>
              <a:tr h="8139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UCS</a:t>
                      </a:r>
                      <a:endParaRPr lang="en-US" sz="20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</a:t>
                      </a:r>
                      <a:r>
                        <a:rPr lang="en-US" smtClean="0"/>
                        <a:t>nodes w/ 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g(n) ≤ C*</a:t>
                      </a:r>
                      <a:endParaRPr lang="en-US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nodes</a:t>
                      </a:r>
                      <a:r>
                        <a:rPr lang="en-US" baseline="0" dirty="0" smtClean="0"/>
                        <a:t> w/ </a:t>
                      </a:r>
                    </a:p>
                    <a:p>
                      <a:pPr algn="ctr"/>
                      <a:r>
                        <a:rPr lang="en-US" baseline="0" dirty="0" smtClean="0"/>
                        <a:t>g(n) </a:t>
                      </a:r>
                      <a:r>
                        <a:rPr lang="en-US" dirty="0" smtClean="0"/>
                        <a:t>≤ </a:t>
                      </a:r>
                      <a:r>
                        <a:rPr lang="en-US" baseline="0" dirty="0" smtClean="0"/>
                        <a:t>C*</a:t>
                      </a:r>
                      <a:endParaRPr lang="en-US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Priority Queue sorted</a:t>
                      </a:r>
                      <a:r>
                        <a:rPr lang="en-US" baseline="0" dirty="0" smtClean="0"/>
                        <a:t> by g(n)</a:t>
                      </a:r>
                      <a:endParaRPr lang="en-US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9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Greedy</a:t>
                      </a:r>
                      <a:endParaRPr lang="en-US" sz="20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Worst case: O(</a:t>
                      </a:r>
                      <a:r>
                        <a:rPr lang="en-US" dirty="0" err="1" smtClean="0"/>
                        <a:t>b^m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algn="ctr"/>
                      <a:r>
                        <a:rPr lang="en-US" dirty="0" smtClean="0"/>
                        <a:t>Best case: O(</a:t>
                      </a:r>
                      <a:r>
                        <a:rPr lang="en-US" dirty="0" err="1" smtClean="0"/>
                        <a:t>bd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Worse case: O(</a:t>
                      </a:r>
                      <a:r>
                        <a:rPr lang="en-US" dirty="0" err="1" smtClean="0"/>
                        <a:t>b^m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algn="ctr"/>
                      <a:r>
                        <a:rPr lang="en-US" dirty="0" smtClean="0"/>
                        <a:t>Best</a:t>
                      </a:r>
                      <a:r>
                        <a:rPr lang="en-US" baseline="0" dirty="0" smtClean="0"/>
                        <a:t> case: O(</a:t>
                      </a:r>
                      <a:r>
                        <a:rPr lang="en-US" baseline="0" dirty="0" err="1" smtClean="0"/>
                        <a:t>bd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Priority Queue sorted by h(n)</a:t>
                      </a:r>
                      <a:endParaRPr lang="en-US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139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A*</a:t>
                      </a:r>
                      <a:endParaRPr lang="en-US" sz="20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Number of nodes w/</a:t>
                      </a:r>
                    </a:p>
                    <a:p>
                      <a:pPr algn="ctr"/>
                      <a:r>
                        <a:rPr lang="en-US" baseline="0" dirty="0" smtClean="0"/>
                        <a:t>g(n)+h(n)</a:t>
                      </a:r>
                      <a:r>
                        <a:rPr lang="en-US" dirty="0" smtClean="0"/>
                        <a:t> ≤ </a:t>
                      </a:r>
                      <a:r>
                        <a:rPr lang="en-US" baseline="0" dirty="0" smtClean="0"/>
                        <a:t>C*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</a:t>
                      </a:r>
                      <a:r>
                        <a:rPr lang="en-US" dirty="0" smtClean="0"/>
                        <a:t> nodes w/ </a:t>
                      </a:r>
                    </a:p>
                    <a:p>
                      <a:pPr algn="ctr"/>
                      <a:r>
                        <a:rPr lang="en-US" dirty="0" smtClean="0"/>
                        <a:t>g(n)+h(n) ≤ C*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Priority Queue sorted by h(n)+g(n)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Search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93230" y="1615765"/>
                <a:ext cx="11063990" cy="5099828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>Computational complexity =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600" dirty="0" smtClean="0"/>
                  <a:t>, </a:t>
                </a:r>
              </a:p>
              <a:p>
                <a:pPr lvl="1"/>
                <a:r>
                  <a:rPr lang="en-US" sz="3200" dirty="0" smtClean="0"/>
                  <a:t>M = # nodes expanded,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3200" dirty="0" smtClean="0"/>
                  <a:t>=cost of choosing a node to expand</a:t>
                </a:r>
              </a:p>
              <a:p>
                <a:pPr lvl="1"/>
                <a:r>
                  <a:rPr lang="en-US" sz="3200" dirty="0" smtClean="0"/>
                  <a:t>N = # nodes placed on frontier,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3200" dirty="0" smtClean="0"/>
                  <a:t>=cost of doing so</a:t>
                </a:r>
              </a:p>
              <a:p>
                <a:pPr lvl="1"/>
                <a:r>
                  <a:rPr lang="en-US" sz="3200" dirty="0" smtClean="0"/>
                  <a:t>If M&lt;&lt;V, N&lt;&lt;E then it’s cheaper than Dijkstra’s algorithm</a:t>
                </a:r>
              </a:p>
              <a:p>
                <a:pPr lvl="1"/>
                <a:r>
                  <a:rPr lang="en-US" sz="3200" dirty="0" smtClean="0"/>
                  <a:t>If M=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200" dirty="0" smtClean="0"/>
                  <a:t>…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93230" y="1615765"/>
                <a:ext cx="11063990" cy="5099828"/>
              </a:xfrm>
              <a:blipFill rotWithShape="0">
                <a:blip r:embed="rId2"/>
                <a:stretch>
                  <a:fillRect l="-1488" t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85" y="1349115"/>
            <a:ext cx="10874115" cy="48278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Review: Tree Search vs. Dijkstra’s Algorithm</a:t>
            </a:r>
          </a:p>
          <a:p>
            <a:r>
              <a:rPr lang="en-US" dirty="0" smtClean="0"/>
              <a:t>Criteria for evaluating a search algorithm: completeness, optimality, computational cost, storage cost</a:t>
            </a:r>
          </a:p>
          <a:p>
            <a:r>
              <a:rPr lang="en-US" dirty="0" smtClean="0"/>
              <a:t>Search algorithms without side information: BFS, DFS, IDS, UCS</a:t>
            </a:r>
          </a:p>
          <a:p>
            <a:r>
              <a:rPr lang="en-US" dirty="0" smtClean="0"/>
              <a:t>Search algorithms with side information: GBFS vs. A*</a:t>
            </a:r>
          </a:p>
          <a:p>
            <a:pPr lvl="1"/>
            <a:r>
              <a:rPr lang="en-US" dirty="0" smtClean="0"/>
              <a:t>Heuristics to guide search</a:t>
            </a:r>
          </a:p>
          <a:p>
            <a:pPr lvl="1"/>
            <a:r>
              <a:rPr lang="en-US" dirty="0" smtClean="0"/>
              <a:t>Greedy best-first search</a:t>
            </a:r>
          </a:p>
          <a:p>
            <a:pPr lvl="1"/>
            <a:r>
              <a:rPr lang="en-US" dirty="0" smtClean="0"/>
              <a:t>A* search</a:t>
            </a:r>
          </a:p>
          <a:p>
            <a:pPr lvl="1"/>
            <a:r>
              <a:rPr lang="en-US" dirty="0" smtClean="0"/>
              <a:t>Admissible vs. Consistent heuristics</a:t>
            </a:r>
          </a:p>
          <a:p>
            <a:pPr lvl="1"/>
            <a:r>
              <a:rPr lang="en-US" dirty="0"/>
              <a:t>Designing heuristics: Relaxed problem, Sub-problem, Dominance, Max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search </a:t>
            </a:r>
            <a:r>
              <a:rPr lang="en-US" dirty="0"/>
              <a:t>strategies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Strategies are evaluated along the following criteria: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Completeness: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does it always find a solution if one exists?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Optimality: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does it always find a least-cost solution?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Time complexity:</a:t>
            </a:r>
            <a:r>
              <a:rPr lang="en-US" sz="2800" b="1" dirty="0"/>
              <a:t> </a:t>
            </a:r>
            <a:r>
              <a:rPr lang="en-US" sz="2800" dirty="0"/>
              <a:t>number of nodes generated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Space complexity: </a:t>
            </a:r>
            <a:r>
              <a:rPr lang="en-US" sz="2800" dirty="0"/>
              <a:t>maximum number of nodes in memory</a:t>
            </a:r>
          </a:p>
          <a:p>
            <a:r>
              <a:rPr lang="en-US" dirty="0"/>
              <a:t>Time and space complexity are measured in terms of </a:t>
            </a:r>
          </a:p>
          <a:p>
            <a:pPr lvl="1"/>
            <a:r>
              <a:rPr lang="en-US" sz="2800" b="1" i="1" dirty="0">
                <a:solidFill>
                  <a:srgbClr val="CC0099"/>
                </a:solidFill>
              </a:rPr>
              <a:t>b</a:t>
            </a:r>
            <a:r>
              <a:rPr lang="en-US" sz="2800" i="1" dirty="0"/>
              <a:t>:</a:t>
            </a:r>
            <a:r>
              <a:rPr lang="en-US" sz="2800" dirty="0"/>
              <a:t> maximum branching factor of the search tree</a:t>
            </a:r>
          </a:p>
          <a:p>
            <a:pPr lvl="1"/>
            <a:r>
              <a:rPr lang="en-US" sz="2800" b="1" i="1" dirty="0">
                <a:solidFill>
                  <a:srgbClr val="CC0099"/>
                </a:solidFill>
              </a:rPr>
              <a:t>d</a:t>
            </a:r>
            <a:r>
              <a:rPr lang="en-US" sz="2800" i="1" dirty="0"/>
              <a:t>: </a:t>
            </a:r>
            <a:r>
              <a:rPr lang="en-US" sz="2800" dirty="0"/>
              <a:t>depth of the optimal solution</a:t>
            </a:r>
          </a:p>
          <a:p>
            <a:pPr lvl="1"/>
            <a:r>
              <a:rPr lang="en-US" sz="2800" b="1" i="1" dirty="0">
                <a:solidFill>
                  <a:srgbClr val="CC0099"/>
                </a:solidFill>
              </a:rPr>
              <a:t>m</a:t>
            </a:r>
            <a:r>
              <a:rPr lang="en-US" sz="2800" dirty="0"/>
              <a:t>: maximum length of any path in the state space (may be infinite)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85" y="1349115"/>
            <a:ext cx="10874115" cy="48278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Review: Tree Search vs. Dijkstra’s Algorithm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Criteria for evaluating a search algorithm: completeness, optimality, computational cost, storage cost</a:t>
            </a:r>
          </a:p>
          <a:p>
            <a:r>
              <a:rPr lang="en-US" dirty="0" smtClean="0"/>
              <a:t>Search algorithms without side information: BFS, DFS, IDS, UCS</a:t>
            </a:r>
          </a:p>
          <a:p>
            <a:r>
              <a:rPr lang="en-US" dirty="0" smtClean="0"/>
              <a:t>Search algorithms with side information: GBFS vs. A*</a:t>
            </a:r>
          </a:p>
          <a:p>
            <a:pPr lvl="1"/>
            <a:r>
              <a:rPr lang="en-US" dirty="0" smtClean="0"/>
              <a:t>Heuristics to guide search</a:t>
            </a:r>
          </a:p>
          <a:p>
            <a:pPr lvl="1"/>
            <a:r>
              <a:rPr lang="en-US" dirty="0" smtClean="0"/>
              <a:t>Greedy best-first search</a:t>
            </a:r>
          </a:p>
          <a:p>
            <a:pPr lvl="1"/>
            <a:r>
              <a:rPr lang="en-US" dirty="0" smtClean="0"/>
              <a:t>A* search</a:t>
            </a:r>
          </a:p>
          <a:p>
            <a:pPr lvl="1"/>
            <a:r>
              <a:rPr lang="en-US" dirty="0" smtClean="0"/>
              <a:t>Admissible vs. Consistent heuristics</a:t>
            </a:r>
          </a:p>
          <a:p>
            <a:pPr lvl="1"/>
            <a:r>
              <a:rPr lang="en-US" dirty="0"/>
              <a:t>Designing heuristics: Relaxed problem, Sub-problem, Dominance, Max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1963</Words>
  <Application>Microsoft Office PowerPoint</Application>
  <PresentationFormat>Widescreen</PresentationFormat>
  <Paragraphs>410</Paragraphs>
  <Slides>57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Wingdings</vt:lpstr>
      <vt:lpstr>Office Theme</vt:lpstr>
      <vt:lpstr>CS440/ECE448 Lecture 5: Search Order</vt:lpstr>
      <vt:lpstr>Prioritized Search</vt:lpstr>
      <vt:lpstr>Dijkstra’s Shortest Path Algorithm</vt:lpstr>
      <vt:lpstr>Dijkstra Algorithm Complexity</vt:lpstr>
      <vt:lpstr>Tree Search Algorithm</vt:lpstr>
      <vt:lpstr>Tree Search Algorithm</vt:lpstr>
      <vt:lpstr>Prioritized Search</vt:lpstr>
      <vt:lpstr>Analysis of search strategies</vt:lpstr>
      <vt:lpstr>Prioritized Search</vt:lpstr>
      <vt:lpstr>Depth-first search</vt:lpstr>
      <vt:lpstr>Depth-first search</vt:lpstr>
      <vt:lpstr>Properties of depth-first search</vt:lpstr>
      <vt:lpstr>PowerPoint Presentation</vt:lpstr>
      <vt:lpstr>Breadth-first search</vt:lpstr>
      <vt:lpstr>Breadth-first search</vt:lpstr>
      <vt:lpstr>Properties of breadth-first search</vt:lpstr>
      <vt:lpstr>Iterative deepening search</vt:lpstr>
      <vt:lpstr>Iterative deepening search</vt:lpstr>
      <vt:lpstr>Iterative deepening search</vt:lpstr>
      <vt:lpstr>Iterative deepening search</vt:lpstr>
      <vt:lpstr>Iterative deepening search</vt:lpstr>
      <vt:lpstr>Properties of iterative deepening search</vt:lpstr>
      <vt:lpstr>Search with varying step costs</vt:lpstr>
      <vt:lpstr>Uniform-cost search</vt:lpstr>
      <vt:lpstr>Uniform-cost search example</vt:lpstr>
      <vt:lpstr>Uniform-cost search example</vt:lpstr>
      <vt:lpstr>Properties of uniform-cost search</vt:lpstr>
      <vt:lpstr>Prioritized Search</vt:lpstr>
      <vt:lpstr>Informed search strategies</vt:lpstr>
      <vt:lpstr>Heuristic function</vt:lpstr>
      <vt:lpstr>Heuristic function</vt:lpstr>
      <vt:lpstr>Greedy best-first search</vt:lpstr>
      <vt:lpstr>Greedy best-first search</vt:lpstr>
      <vt:lpstr>Greedy best-first search</vt:lpstr>
      <vt:lpstr>Greedy best-first search</vt:lpstr>
      <vt:lpstr>Greedy best-first search</vt:lpstr>
      <vt:lpstr>Greedy best-first search</vt:lpstr>
      <vt:lpstr>Greedy best-first search</vt:lpstr>
      <vt:lpstr>Properties of greedy best-first search</vt:lpstr>
      <vt:lpstr>How can we fix the greedy problem?</vt:lpstr>
      <vt:lpstr>A* search</vt:lpstr>
      <vt:lpstr>BFS vs. A* search</vt:lpstr>
      <vt:lpstr>Admissible heuristics</vt:lpstr>
      <vt:lpstr>Optimality of A*</vt:lpstr>
      <vt:lpstr>A* gone wrong?</vt:lpstr>
      <vt:lpstr>Consistency of heuristics</vt:lpstr>
      <vt:lpstr>Optimality of A*</vt:lpstr>
      <vt:lpstr>Optimality of A*</vt:lpstr>
      <vt:lpstr>Properties of A*</vt:lpstr>
      <vt:lpstr>Prioritized Search</vt:lpstr>
      <vt:lpstr>Designing heuristic functions</vt:lpstr>
      <vt:lpstr>Heuristics from relaxed problems</vt:lpstr>
      <vt:lpstr>Heuristics from subproblems</vt:lpstr>
      <vt:lpstr>Dominance</vt:lpstr>
      <vt:lpstr>Dominance</vt:lpstr>
      <vt:lpstr>Combining heuristics</vt:lpstr>
      <vt:lpstr>All search strategies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5: Prioritized Search</dc:title>
  <dc:creator>Mark Hasegawa-Johnson</dc:creator>
  <cp:lastModifiedBy>Mark Hasegawa-Johnson</cp:lastModifiedBy>
  <cp:revision>23</cp:revision>
  <dcterms:created xsi:type="dcterms:W3CDTF">2018-01-29T18:59:06Z</dcterms:created>
  <dcterms:modified xsi:type="dcterms:W3CDTF">2018-01-30T15:40:01Z</dcterms:modified>
</cp:coreProperties>
</file>