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5" r:id="rId4"/>
    <p:sldId id="258" r:id="rId5"/>
    <p:sldId id="259" r:id="rId6"/>
    <p:sldId id="260" r:id="rId7"/>
    <p:sldId id="298" r:id="rId8"/>
    <p:sldId id="261" r:id="rId9"/>
    <p:sldId id="262" r:id="rId10"/>
    <p:sldId id="263" r:id="rId11"/>
    <p:sldId id="264" r:id="rId12"/>
    <p:sldId id="294" r:id="rId13"/>
    <p:sldId id="265" r:id="rId14"/>
    <p:sldId id="266" r:id="rId15"/>
    <p:sldId id="297" r:id="rId16"/>
    <p:sldId id="296" r:id="rId17"/>
    <p:sldId id="267" r:id="rId18"/>
    <p:sldId id="268" r:id="rId19"/>
    <p:sldId id="269" r:id="rId20"/>
    <p:sldId id="299" r:id="rId21"/>
    <p:sldId id="286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AD09AB-C10E-4E6A-8FA5-73A37DEF1085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63C5F5-DF51-48BC-B2F7-9A8BEE715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3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a reflex agent be rational?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67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1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7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6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3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9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7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5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8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9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7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5637-4BF9-4D65-B307-46A76C7EB2C6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i.org/Papers/AAAI/1986/AAAI86-027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809946"/>
          </a:xfrm>
        </p:spPr>
        <p:txBody>
          <a:bodyPr/>
          <a:lstStyle/>
          <a:p>
            <a:r>
              <a:rPr kumimoji="1" lang="en-US" altLang="ja-JP" dirty="0" smtClean="0"/>
              <a:t>CS440/ECE 448 Lecture 4:</a:t>
            </a:r>
            <a:br>
              <a:rPr kumimoji="1" lang="en-US" altLang="ja-JP" dirty="0" smtClean="0"/>
            </a:br>
            <a:r>
              <a:rPr lang="en-US" altLang="ja-JP" dirty="0" smtClean="0"/>
              <a:t>Search Intro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" y="1575276"/>
            <a:ext cx="4659984" cy="77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1800" dirty="0" smtClean="0"/>
              <a:t>Slides by Svetlana Lazebnik, 9/2016</a:t>
            </a:r>
          </a:p>
          <a:p>
            <a:pPr algn="l"/>
            <a:r>
              <a:rPr lang="en-US" altLang="ja-JP" sz="1800" dirty="0" smtClean="0"/>
              <a:t>Modified by Mark Hasegawa-Johnson, 9/2017</a:t>
            </a:r>
            <a:endParaRPr kumimoji="1" lang="ja-JP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347276"/>
            <a:ext cx="65627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 </a:t>
            </a:r>
            <a:r>
              <a:rPr lang="en-US" dirty="0" smtClean="0"/>
              <a:t>Vacuum world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895600"/>
            <a:ext cx="7924800" cy="3962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States</a:t>
            </a:r>
          </a:p>
          <a:p>
            <a:pPr lvl="1"/>
            <a:r>
              <a:rPr lang="en-US" dirty="0"/>
              <a:t>Agent location and dirt location</a:t>
            </a:r>
          </a:p>
          <a:p>
            <a:pPr lvl="1"/>
            <a:r>
              <a:rPr lang="en-US" dirty="0"/>
              <a:t>How many possible states?</a:t>
            </a:r>
          </a:p>
          <a:p>
            <a:pPr lvl="1"/>
            <a:r>
              <a:rPr lang="en-US" dirty="0"/>
              <a:t>What if there are </a:t>
            </a:r>
            <a:r>
              <a:rPr lang="en-US" i="1" dirty="0"/>
              <a:t>n</a:t>
            </a:r>
            <a:r>
              <a:rPr lang="en-US" dirty="0"/>
              <a:t> possible locations?</a:t>
            </a:r>
          </a:p>
          <a:p>
            <a:pPr lvl="2"/>
            <a:r>
              <a:rPr lang="en-US" dirty="0"/>
              <a:t>The size of the state space grows exponentially with the “size” of the world!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dirty="0"/>
              <a:t>Left, right, suck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endParaRPr lang="en-US" sz="2400" dirty="0"/>
          </a:p>
        </p:txBody>
      </p:sp>
      <p:pic>
        <p:nvPicPr>
          <p:cNvPr id="6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3276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4000" dirty="0"/>
              <a:t>Vacuum world state space graph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8" y="1142999"/>
            <a:ext cx="11245106" cy="5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Complexity of the State Space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291" y="1602557"/>
                <a:ext cx="10618509" cy="457440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Many “video game” style problems can be subdivided:</a:t>
                </a:r>
              </a:p>
              <a:p>
                <a:pPr lvl="1"/>
                <a:r>
                  <a:rPr kumimoji="1" lang="en-US" altLang="ja-JP" dirty="0" smtClean="0"/>
                  <a:t>There are M different </a:t>
                </a:r>
                <a:r>
                  <a:rPr lang="en-US" altLang="ja-JP" dirty="0" smtClean="0"/>
                  <a:t>things your character needs to pick up: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ja-JP" dirty="0"/>
                  <a:t> different </a:t>
                </a:r>
                <a:r>
                  <a:rPr lang="en-US" altLang="ja-JP" dirty="0" smtClean="0"/>
                  <a:t>world states</a:t>
                </a:r>
              </a:p>
              <a:p>
                <a:pPr lvl="1"/>
                <a:r>
                  <a:rPr lang="en-US" altLang="ja-JP" dirty="0" smtClean="0"/>
                  <a:t>There are N locations you can be in while carrying any subset of those M objects:  total number of world states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{2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dirty="0" smtClean="0"/>
              </a:p>
              <a:p>
                <a:r>
                  <a:rPr kumimoji="1" lang="en-US" altLang="ja-JP" dirty="0" smtClean="0"/>
                  <a:t>Why a maze is nice: you don’t need to pick anything up</a:t>
                </a:r>
              </a:p>
              <a:p>
                <a:pPr lvl="1"/>
                <a:r>
                  <a:rPr lang="en-US" altLang="ja-JP" dirty="0" smtClean="0"/>
                  <a:t>Only N different world states to consider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1" y="1602557"/>
                <a:ext cx="10618509" cy="4574406"/>
              </a:xfrm>
              <a:blipFill rotWithShape="0">
                <a:blip r:embed="rId2"/>
                <a:stretch>
                  <a:fillRect l="-1033" t="-22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8458200" cy="5638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Locations </a:t>
            </a:r>
            <a:r>
              <a:rPr lang="en-US" dirty="0"/>
              <a:t>of tiles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8-puzzle: 181,440 states (9!/2)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15-puzzle: ~10 trillion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24-puzzle: ~10</a:t>
            </a:r>
            <a:r>
              <a:rPr lang="en-US" baseline="30000" dirty="0" smtClean="0"/>
              <a:t>25</a:t>
            </a:r>
            <a:r>
              <a:rPr lang="en-US" dirty="0" smtClean="0"/>
              <a:t> states</a:t>
            </a:r>
            <a:endParaRPr lang="en-US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Move blank left, right, up, down </a:t>
            </a:r>
            <a:endParaRPr lang="en-US" sz="3100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Path cost </a:t>
            </a:r>
            <a:endParaRPr lang="en-US" sz="3100" b="1" dirty="0"/>
          </a:p>
          <a:p>
            <a:pPr lvl="1">
              <a:lnSpc>
                <a:spcPct val="120000"/>
              </a:lnSpc>
            </a:pPr>
            <a:r>
              <a:rPr lang="en-US" sz="3100" dirty="0"/>
              <a:t>1 per move</a:t>
            </a:r>
            <a:br>
              <a:rPr lang="en-US" sz="3100" dirty="0"/>
            </a:br>
            <a:endParaRPr lang="en-US" sz="3100" dirty="0"/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3"/>
              </a:rPr>
              <a:t>Finding the optimal solution of n-Puzzle is NP-hard</a:t>
            </a:r>
            <a:endParaRPr lang="en-US" dirty="0"/>
          </a:p>
        </p:txBody>
      </p:sp>
      <p:pic>
        <p:nvPicPr>
          <p:cNvPr id="17414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r="49396"/>
          <a:stretch>
            <a:fillRect/>
          </a:stretch>
        </p:blipFill>
        <p:spPr bwMode="auto">
          <a:xfrm>
            <a:off x="8132446" y="1447801"/>
            <a:ext cx="2154555" cy="2162175"/>
          </a:xfrm>
          <a:prstGeom prst="rect">
            <a:avLst/>
          </a:prstGeom>
          <a:noFill/>
        </p:spPr>
      </p:pic>
      <p:pic>
        <p:nvPicPr>
          <p:cNvPr id="8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l="49396"/>
          <a:stretch>
            <a:fillRect/>
          </a:stretch>
        </p:blipFill>
        <p:spPr bwMode="auto">
          <a:xfrm>
            <a:off x="7848601" y="3810001"/>
            <a:ext cx="215455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272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States</a:t>
            </a:r>
            <a:r>
              <a:rPr lang="en-US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Real-valued joint parameters (angles, displacements)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Continuous motions of robot joints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Goal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Configuration in which object is grasped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Path cost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Time to execute, smoothness of path, etc.</a:t>
            </a:r>
          </a:p>
        </p:txBody>
      </p:sp>
      <p:pic>
        <p:nvPicPr>
          <p:cNvPr id="19460" name="Picture 4" descr="stanford-arm+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1295400"/>
            <a:ext cx="580072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Salesman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51" y="1561674"/>
            <a:ext cx="3790360" cy="46788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visit every city in the United States</a:t>
            </a:r>
          </a:p>
          <a:p>
            <a:r>
              <a:rPr lang="en-US" dirty="0" smtClean="0"/>
              <a:t>Path cost: total miles traveled</a:t>
            </a:r>
          </a:p>
          <a:p>
            <a:r>
              <a:rPr lang="en-US" dirty="0" smtClean="0"/>
              <a:t>Initial state: Champaign, IL</a:t>
            </a:r>
          </a:p>
          <a:p>
            <a:r>
              <a:rPr lang="en-US" dirty="0" smtClean="0"/>
              <a:t>Action: travel from one city to another</a:t>
            </a:r>
          </a:p>
          <a:p>
            <a:r>
              <a:rPr lang="en-US" dirty="0" smtClean="0"/>
              <a:t>Transition model: when you visit a city, mark it as “visited.”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5" y="1395168"/>
            <a:ext cx="8593188" cy="53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26" y="1361661"/>
            <a:ext cx="9697278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Given: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Initial state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Actions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Transition model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Goal state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Path cost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How do we find the optimal solution?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How about building the state space and then using </a:t>
            </a:r>
            <a:r>
              <a:rPr lang="en-US" dirty="0" err="1" smtClean="0"/>
              <a:t>Dijkstra’s</a:t>
            </a:r>
            <a:r>
              <a:rPr lang="en-US" dirty="0" smtClean="0"/>
              <a:t> shortest path algorithm?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Complexity of Dijkstra’s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 log </a:t>
            </a:r>
            <a:r>
              <a:rPr lang="en-US" i="1" dirty="0" smtClean="0"/>
              <a:t>V</a:t>
            </a:r>
            <a:r>
              <a:rPr lang="en-US" dirty="0" smtClean="0"/>
              <a:t>), where E is the number of transitions, </a:t>
            </a:r>
            <a:r>
              <a:rPr lang="en-US" i="1" dirty="0" smtClean="0"/>
              <a:t>V</a:t>
            </a:r>
            <a:r>
              <a:rPr lang="en-US" dirty="0" smtClean="0"/>
              <a:t> is the number of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Usually, V = O{2^{# variables you need to keep track of}}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Therefore the shortest-path algorithm is exponential in the </a:t>
            </a:r>
            <a:r>
              <a:rPr lang="en-US" dirty="0" smtClean="0"/>
              <a:t># variables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</a:t>
            </a:r>
            <a:r>
              <a:rPr lang="en-US" dirty="0" smtClean="0"/>
              <a:t>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48" y="1600201"/>
            <a:ext cx="9892749" cy="5049077"/>
          </a:xfrm>
        </p:spPr>
        <p:txBody>
          <a:bodyPr>
            <a:normAutofit/>
          </a:bodyPr>
          <a:lstStyle/>
          <a:p>
            <a:r>
              <a:rPr lang="en-US" dirty="0" smtClean="0"/>
              <a:t>Let’s begin at the start state and </a:t>
            </a:r>
            <a:r>
              <a:rPr lang="en-US" b="1" dirty="0" smtClean="0"/>
              <a:t>expand</a:t>
            </a:r>
            <a:r>
              <a:rPr lang="en-US" dirty="0" smtClean="0"/>
              <a:t> it by making a list of all possible successor states</a:t>
            </a:r>
          </a:p>
          <a:p>
            <a:r>
              <a:rPr lang="en-US" dirty="0"/>
              <a:t>M</a:t>
            </a:r>
            <a:r>
              <a:rPr lang="en-US" dirty="0" smtClean="0"/>
              <a:t>aintain a </a:t>
            </a:r>
            <a:r>
              <a:rPr lang="en-US" b="1" dirty="0" smtClean="0"/>
              <a:t>frontier</a:t>
            </a:r>
            <a:r>
              <a:rPr lang="en-US" dirty="0" smtClean="0"/>
              <a:t> or a list of unexpanded states</a:t>
            </a:r>
          </a:p>
          <a:p>
            <a:r>
              <a:rPr lang="en-US" dirty="0" smtClean="0"/>
              <a:t>At each step, pick a state from the frontier to expand (EXPAND = list all of the other states that can be reached from this state) </a:t>
            </a:r>
          </a:p>
          <a:p>
            <a:r>
              <a:rPr lang="en-US" dirty="0" smtClean="0"/>
              <a:t>Keep going until you reach a goal state</a:t>
            </a:r>
          </a:p>
          <a:p>
            <a:r>
              <a:rPr lang="en-US" dirty="0" smtClean="0"/>
              <a:t>BACK-TRACE: go back up the tree; list, in reverse order, all of the actions you need to perform in order to reach the goal state.</a:t>
            </a:r>
          </a:p>
          <a:p>
            <a:r>
              <a:rPr lang="en-US" dirty="0" smtClean="0"/>
              <a:t>ACT: the agent reads off the sequence of necessary actions, in order, and does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tree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411070"/>
            <a:ext cx="5943603" cy="56755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“What if” tree of sequences of actions and outcomes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root node corresponds to the starting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children of a node correspond to the </a:t>
            </a:r>
            <a:r>
              <a:rPr lang="en-US" b="1" dirty="0" smtClean="0"/>
              <a:t>successor states</a:t>
            </a:r>
            <a:r>
              <a:rPr lang="en-US" dirty="0" smtClean="0"/>
              <a:t> of that node’s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path through the tree corresponds to a sequence of actions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solution is a path ending in the goal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Nodes vs. 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state is a representation of the world, </a:t>
            </a:r>
            <a:br>
              <a:rPr lang="en-US" dirty="0" smtClean="0"/>
            </a:br>
            <a:r>
              <a:rPr lang="en-US" dirty="0" smtClean="0"/>
              <a:t>while a node is a data structure that is </a:t>
            </a:r>
            <a:br>
              <a:rPr lang="en-US" dirty="0" smtClean="0"/>
            </a:br>
            <a:r>
              <a:rPr lang="en-US" dirty="0" smtClean="0"/>
              <a:t>part of the search tree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Node has to keep pointer to parent, path cost, possibly other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2801" y="1411070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Starting state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Successor state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128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agents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14400"/>
            <a:ext cx="4040188" cy="639762"/>
          </a:xfrm>
        </p:spPr>
        <p:txBody>
          <a:bodyPr/>
          <a:lstStyle/>
          <a:p>
            <a:r>
              <a:rPr lang="en-US" dirty="0" smtClean="0"/>
              <a:t>Reflex agent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74812" y="4114800"/>
            <a:ext cx="4040188" cy="2514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Consider how the world IS</a:t>
            </a:r>
          </a:p>
          <a:p>
            <a:r>
              <a:rPr lang="en-US" dirty="0" smtClean="0"/>
              <a:t>Choose </a:t>
            </a:r>
            <a:r>
              <a:rPr lang="en-US" dirty="0"/>
              <a:t>action based on current percept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consider the future consequences </a:t>
            </a:r>
            <a:r>
              <a:rPr lang="en-US" dirty="0" smtClean="0"/>
              <a:t>of actions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69026" y="914400"/>
            <a:ext cx="4041775" cy="639762"/>
          </a:xfrm>
        </p:spPr>
        <p:txBody>
          <a:bodyPr/>
          <a:lstStyle/>
          <a:p>
            <a:r>
              <a:rPr lang="en-US" dirty="0" smtClean="0"/>
              <a:t>Goal-directed agent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91199" y="4114800"/>
            <a:ext cx="5211417" cy="2176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Consider how the world WOULD BE</a:t>
            </a:r>
          </a:p>
          <a:p>
            <a:r>
              <a:rPr lang="en-US" dirty="0" smtClean="0"/>
              <a:t>Decisions </a:t>
            </a:r>
            <a:r>
              <a:rPr lang="en-US" dirty="0"/>
              <a:t>based on (</a:t>
            </a:r>
            <a:r>
              <a:rPr lang="en-US" dirty="0" smtClean="0"/>
              <a:t>hypothesized) consequences </a:t>
            </a:r>
            <a:r>
              <a:rPr lang="en-US" dirty="0"/>
              <a:t>of actions</a:t>
            </a:r>
          </a:p>
          <a:p>
            <a:r>
              <a:rPr lang="en-US" dirty="0" smtClean="0"/>
              <a:t>Must </a:t>
            </a:r>
            <a:r>
              <a:rPr lang="en-US" dirty="0"/>
              <a:t>have a model of how </a:t>
            </a:r>
            <a:r>
              <a:rPr lang="en-US" dirty="0" smtClean="0"/>
              <a:t>the world </a:t>
            </a:r>
            <a:r>
              <a:rPr lang="en-US" dirty="0"/>
              <a:t>evolves </a:t>
            </a:r>
            <a:r>
              <a:rPr lang="en-US" dirty="0" smtClean="0"/>
              <a:t>in response </a:t>
            </a:r>
            <a:r>
              <a:rPr lang="en-US" dirty="0"/>
              <a:t>to actions</a:t>
            </a:r>
          </a:p>
          <a:p>
            <a:r>
              <a:rPr lang="en-US" dirty="0" smtClean="0"/>
              <a:t>Must </a:t>
            </a:r>
            <a:r>
              <a:rPr lang="en-US" dirty="0"/>
              <a:t>formulate a goal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9699" y="6553201"/>
            <a:ext cx="1807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D. Klein, P. </a:t>
            </a:r>
            <a:r>
              <a:rPr lang="en-US" sz="1200" dirty="0" err="1"/>
              <a:t>Abbeel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3136900" cy="210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752601"/>
            <a:ext cx="3200400" cy="21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Representation: States and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= description of the world</a:t>
            </a:r>
          </a:p>
          <a:p>
            <a:pPr lvl="1"/>
            <a:r>
              <a:rPr lang="en-US" dirty="0" smtClean="0"/>
              <a:t>Must have enough detail to decide whether or not you’re currently in the </a:t>
            </a:r>
            <a:r>
              <a:rPr lang="en-US" b="1" u="sng" dirty="0" smtClean="0">
                <a:solidFill>
                  <a:srgbClr val="7030A0"/>
                </a:solidFill>
              </a:rPr>
              <a:t>initial state</a:t>
            </a:r>
          </a:p>
          <a:p>
            <a:pPr lvl="1"/>
            <a:r>
              <a:rPr lang="en-US" dirty="0" smtClean="0"/>
              <a:t>Must have enough detail to decide whether or not you’ve reached the </a:t>
            </a:r>
            <a:r>
              <a:rPr lang="en-US" b="1" u="sng" dirty="0" smtClean="0">
                <a:solidFill>
                  <a:srgbClr val="7030A0"/>
                </a:solidFill>
              </a:rPr>
              <a:t>goal state</a:t>
            </a:r>
          </a:p>
          <a:p>
            <a:pPr lvl="1"/>
            <a:r>
              <a:rPr lang="en-US" dirty="0" smtClean="0"/>
              <a:t>Often but not always: “defining the state” and “defining the transition model” are the same thing</a:t>
            </a:r>
          </a:p>
          <a:p>
            <a:r>
              <a:rPr lang="en-US" dirty="0" smtClean="0"/>
              <a:t>Node = a point in the search tree</a:t>
            </a:r>
          </a:p>
          <a:p>
            <a:pPr lvl="1"/>
            <a:r>
              <a:rPr lang="en-US" dirty="0" smtClean="0"/>
              <a:t>Private data: ID of </a:t>
            </a:r>
            <a:r>
              <a:rPr lang="en-US" smtClean="0"/>
              <a:t>the state reached by this node</a:t>
            </a:r>
            <a:endParaRPr lang="en-US" dirty="0" smtClean="0"/>
          </a:p>
          <a:p>
            <a:pPr lvl="1"/>
            <a:r>
              <a:rPr lang="en-US" dirty="0" smtClean="0"/>
              <a:t>Private data: the ID of the parent node, and of all child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Computational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6948" y="1600201"/>
                <a:ext cx="9892749" cy="504907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the typical case, your search algorithm will need to expand about half of all of the world-states</a:t>
                </a:r>
              </a:p>
              <a:p>
                <a:r>
                  <a:rPr lang="en-US" dirty="0" smtClean="0"/>
                  <a:t>The number of world-states is exponential in the number of sub-tasks you need to perform,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in the typical case, search is exponential complexity</a:t>
                </a:r>
              </a:p>
              <a:p>
                <a:r>
                  <a:rPr lang="en-US" dirty="0" smtClean="0"/>
                  <a:t>Most of what we discuss, in the next three lectures, will be methods for limiting the mantissa and/or limiting the exponent.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6948" y="1600201"/>
                <a:ext cx="9892749" cy="5049077"/>
              </a:xfrm>
              <a:blipFill rotWithShape="0">
                <a:blip r:embed="rId3"/>
                <a:stretch>
                  <a:fillRect l="-1109" t="-2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1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Algorithm Outline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22438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dirty="0"/>
              <a:t>Choose a frontier node according to </a:t>
            </a:r>
            <a:r>
              <a:rPr lang="en-US" b="1" dirty="0">
                <a:solidFill>
                  <a:srgbClr val="CC0099"/>
                </a:solidFill>
              </a:rPr>
              <a:t>search strategy</a:t>
            </a:r>
            <a:r>
              <a:rPr lang="en-US" b="1" dirty="0"/>
              <a:t> </a:t>
            </a:r>
            <a:r>
              <a:rPr lang="en-US" dirty="0"/>
              <a:t>and take it off the frontier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425" y="3317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47660" y="32302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15737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112" y="-4344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sp>
        <p:nvSpPr>
          <p:cNvPr id="7" name="Oval 6"/>
          <p:cNvSpPr/>
          <p:nvPr/>
        </p:nvSpPr>
        <p:spPr>
          <a:xfrm>
            <a:off x="2100468" y="42676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3613" y="27407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7613" y="3535016"/>
            <a:ext cx="813352" cy="351184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1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26315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112" y="393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1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pic>
        <p:nvPicPr>
          <p:cNvPr id="15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8" name="Oval 17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516" y="331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31" name="Oval 3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5956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6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5410200" cy="2219325"/>
          </a:xfrm>
          <a:prstGeom prst="rect">
            <a:avLst/>
          </a:prstGeom>
          <a:noFill/>
        </p:spPr>
      </p:pic>
      <p:pic>
        <p:nvPicPr>
          <p:cNvPr id="1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18" y="2229264"/>
            <a:ext cx="9348641" cy="4582350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2" name="Oval 41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5773" y="4887612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3" grpId="0" animBg="1"/>
      <p:bldP spid="38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36"/>
            <a:ext cx="5410200" cy="2219325"/>
          </a:xfrm>
          <a:prstGeom prst="rect">
            <a:avLst/>
          </a:prstGeom>
          <a:noFill/>
        </p:spPr>
      </p:pic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1" name="Oval 4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2" grpId="0" animBg="1"/>
      <p:bldP spid="37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repeated states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447801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dirty="0"/>
              <a:t>Choose a frontier node according to </a:t>
            </a:r>
            <a:r>
              <a:rPr lang="en-US" b="1" dirty="0">
                <a:solidFill>
                  <a:srgbClr val="CC0099"/>
                </a:solidFill>
              </a:rPr>
              <a:t>search strategy </a:t>
            </a:r>
            <a:r>
              <a:rPr lang="en-US" dirty="0"/>
              <a:t>and take it off the frontier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</a:p>
          <a:p>
            <a:pPr lvl="1"/>
            <a:endParaRPr lang="en-US" dirty="0"/>
          </a:p>
          <a:p>
            <a:r>
              <a:rPr lang="en-US" sz="2400" dirty="0"/>
              <a:t>To handle repeated states:</a:t>
            </a:r>
          </a:p>
          <a:p>
            <a:pPr lvl="1"/>
            <a:r>
              <a:rPr lang="en-US" dirty="0"/>
              <a:t>Every time you expand a node, add that state to the </a:t>
            </a:r>
            <a:br>
              <a:rPr lang="en-US" dirty="0"/>
            </a:br>
            <a:r>
              <a:rPr lang="en-US" b="1" dirty="0">
                <a:solidFill>
                  <a:srgbClr val="CC0099"/>
                </a:solidFill>
              </a:rPr>
              <a:t>explored set</a:t>
            </a:r>
            <a:r>
              <a:rPr lang="en-US" dirty="0"/>
              <a:t>; do not put explored states on the frontier again</a:t>
            </a:r>
          </a:p>
          <a:p>
            <a:pPr lvl="1"/>
            <a:r>
              <a:rPr lang="en-US" dirty="0"/>
              <a:t>Every time you add a node to the frontier, check whether it already exists in the frontier with a higher path cost, and if yes, replace that node with the new one</a:t>
            </a:r>
          </a:p>
        </p:txBody>
      </p:sp>
    </p:spTree>
    <p:extLst>
      <p:ext uri="{BB962C8B-B14F-4D97-AF65-F5344CB8AC3E}">
        <p14:creationId xmlns:p14="http://schemas.microsoft.com/office/powerpoint/2010/main" val="36515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</a:t>
            </a:r>
            <a:r>
              <a:rPr lang="en-US" dirty="0" smtClean="0"/>
              <a:t>w/o repeats</a:t>
            </a:r>
            <a:endParaRPr lang="en-US" dirty="0"/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425" y="3317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47660" y="32302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3740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112" y="-4344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</a:t>
            </a:r>
            <a:r>
              <a:rPr lang="en-US" dirty="0" smtClean="0"/>
              <a:t>w/o repeats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00468" y="42676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3613" y="27407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7613" y="3535016"/>
            <a:ext cx="813352" cy="351184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1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2" name="Multiply 11"/>
          <p:cNvSpPr/>
          <p:nvPr/>
        </p:nvSpPr>
        <p:spPr>
          <a:xfrm>
            <a:off x="2262814" y="3210339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7443" y="1690688"/>
            <a:ext cx="106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112" y="393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852" y="2199863"/>
            <a:ext cx="9348641" cy="45823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8" name="Oval 17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031973" y="380668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24261" y="83489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7443" y="1690688"/>
            <a:ext cx="106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9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2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516" y="331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31" name="Oval 3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5956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443" y="1690688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</a:p>
          <a:p>
            <a:r>
              <a:rPr lang="en-US" altLang="ja-JP" dirty="0" err="1" smtClean="0"/>
              <a:t>Rimnicu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Vilces</a:t>
            </a:r>
            <a:endParaRPr kumimoji="1" lang="ja-JP" altLang="en-US" dirty="0"/>
          </a:p>
        </p:txBody>
      </p:sp>
      <p:sp>
        <p:nvSpPr>
          <p:cNvPr id="40" name="Multiply 39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95534" y="385969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383161" y="453556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6917633" y="83820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10247228" y="129540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5410200" cy="2219325"/>
          </a:xfrm>
          <a:prstGeom prst="rect">
            <a:avLst/>
          </a:prstGeom>
          <a:noFill/>
        </p:spPr>
      </p:pic>
      <p:pic>
        <p:nvPicPr>
          <p:cNvPr id="1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18" y="2229264"/>
            <a:ext cx="9348641" cy="458235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2" name="Oval 41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5773" y="4887612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443" y="1690688"/>
            <a:ext cx="1534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</a:p>
          <a:p>
            <a:r>
              <a:rPr lang="en-US" altLang="ja-JP" dirty="0" err="1" smtClean="0"/>
              <a:t>Rimnicu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Vilces</a:t>
            </a:r>
            <a:endParaRPr lang="en-US" altLang="ja-JP" dirty="0" smtClean="0"/>
          </a:p>
          <a:p>
            <a:r>
              <a:rPr lang="en-US" altLang="ja-JP" dirty="0" err="1" smtClean="0"/>
              <a:t>Fa</a:t>
            </a:r>
            <a:r>
              <a:rPr kumimoji="1" lang="en-US" altLang="ja-JP" dirty="0" err="1" smtClean="0"/>
              <a:t>garas</a:t>
            </a:r>
            <a:endParaRPr kumimoji="1" lang="ja-JP" altLang="en-US" dirty="0"/>
          </a:p>
        </p:txBody>
      </p:sp>
      <p:sp>
        <p:nvSpPr>
          <p:cNvPr id="46" name="Multiply 45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3995535" y="3810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4343402" y="446598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6947449" y="82826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7275440" y="130534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10257169" y="129540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405235" y="399097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3" grpId="0" animBg="1"/>
      <p:bldP spid="38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36"/>
            <a:ext cx="5410200" cy="2219325"/>
          </a:xfrm>
          <a:prstGeom prst="rect">
            <a:avLst/>
          </a:prstGeom>
          <a:noFill/>
        </p:spPr>
      </p:pic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1" name="Oval 4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7443" y="1690688"/>
            <a:ext cx="1471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</a:p>
          <a:p>
            <a:r>
              <a:rPr lang="en-US" altLang="ja-JP" dirty="0" err="1" smtClean="0"/>
              <a:t>Rinnicu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Vilces</a:t>
            </a:r>
            <a:endParaRPr lang="en-US" altLang="ja-JP" dirty="0" smtClean="0"/>
          </a:p>
          <a:p>
            <a:r>
              <a:rPr lang="en-US" altLang="ja-JP" dirty="0" err="1" smtClean="0"/>
              <a:t>Fa</a:t>
            </a:r>
            <a:r>
              <a:rPr kumimoji="1" lang="en-US" altLang="ja-JP" dirty="0" err="1" smtClean="0"/>
              <a:t>garas</a:t>
            </a:r>
            <a:endParaRPr kumimoji="1" lang="en-US" altLang="ja-JP" dirty="0" smtClean="0"/>
          </a:p>
          <a:p>
            <a:r>
              <a:rPr lang="en-US" altLang="ja-JP" dirty="0" smtClean="0"/>
              <a:t>Pitesti</a:t>
            </a:r>
            <a:endParaRPr kumimoji="1" lang="ja-JP" altLang="en-US" dirty="0"/>
          </a:p>
        </p:txBody>
      </p:sp>
      <p:sp>
        <p:nvSpPr>
          <p:cNvPr id="53" name="Multiply 52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995535" y="3810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4343402" y="446598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6947449" y="82826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275440" y="130534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10257169" y="129540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5357610" y="3962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5557635" y="507682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10234410" y="173355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2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9" grpId="0" animBg="1"/>
      <p:bldP spid="44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first computational savings: avoid repeated states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Complexity if you allow repeated states: mantissa = number of states you can transition to from any source state, exponent = depth of the tree</a:t>
            </a:r>
          </a:p>
          <a:p>
            <a:r>
              <a:rPr lang="en-US" altLang="ja-JP" dirty="0" smtClean="0"/>
              <a:t>Complexity if you don’t allow repeated states: never larger than the total number of states in the world</a:t>
            </a:r>
          </a:p>
          <a:p>
            <a:r>
              <a:rPr kumimoji="1" lang="en-US" altLang="ja-JP" dirty="0" smtClean="0"/>
              <a:t>For a maze search: # states = # positions you can reach, therefore avoiding repeated states might be all the computational savings you need</a:t>
            </a:r>
          </a:p>
          <a:p>
            <a:r>
              <a:rPr lang="en-US" altLang="ja-JP" dirty="0" smtClean="0"/>
              <a:t>For a task with multiple sub-tasks, e.g., search a maze while cleaning dirt: # states is exponential in the # sub-tasks, therefore we still need better algorithms.  That’s the topic for next week.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0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65238"/>
            <a:ext cx="8915400" cy="4525963"/>
          </a:xfrm>
        </p:spPr>
        <p:txBody>
          <a:bodyPr/>
          <a:lstStyle/>
          <a:p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static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known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environments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31" y="3624944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4760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5950" y="300692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3" name="Down Arrow 12"/>
          <p:cNvSpPr/>
          <p:nvPr/>
        </p:nvSpPr>
        <p:spPr>
          <a:xfrm rot="5400000">
            <a:off x="7665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3549" y="6207329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265238"/>
            <a:ext cx="9740349" cy="5165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environments </a:t>
            </a:r>
          </a:p>
          <a:p>
            <a:pPr lvl="1"/>
            <a:r>
              <a:rPr lang="en-US" dirty="0"/>
              <a:t>The agent must find a </a:t>
            </a:r>
            <a:r>
              <a:rPr lang="en-US" i="1" dirty="0"/>
              <a:t>sequence of actions </a:t>
            </a:r>
            <a:r>
              <a:rPr lang="en-US" dirty="0"/>
              <a:t>that reaches the goal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performance measure </a:t>
            </a:r>
            <a:r>
              <a:rPr lang="en-US" dirty="0"/>
              <a:t>is defined by (a) reaching the goal and (b) how “expensive” the path to the goal </a:t>
            </a:r>
            <a:r>
              <a:rPr lang="en-US" dirty="0" smtClean="0"/>
              <a:t>is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b="1" dirty="0" smtClean="0"/>
              <a:t>agent doesn’t know </a:t>
            </a:r>
            <a:r>
              <a:rPr lang="en-US" sz="2400" dirty="0" smtClean="0"/>
              <a:t>the performance measure.  This is a goal-directed agent, not a utility-directed agent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b="1" dirty="0" smtClean="0"/>
              <a:t>programmer (you) DOES know </a:t>
            </a:r>
            <a:r>
              <a:rPr lang="en-US" sz="2400" dirty="0" smtClean="0"/>
              <a:t>the performance measure.  So you design a goal-seeking strategy that minimizes cost.</a:t>
            </a:r>
            <a:endParaRPr lang="en-US" sz="2400" dirty="0"/>
          </a:p>
          <a:p>
            <a:pPr lvl="1"/>
            <a:r>
              <a:rPr lang="en-US" dirty="0"/>
              <a:t>We are focused on the process of finding the solution; while executing the solution, we assume that the agent can safely ignore its percepts </a:t>
            </a:r>
            <a:r>
              <a:rPr lang="en-US" dirty="0" smtClean="0"/>
              <a:t>(</a:t>
            </a:r>
            <a:r>
              <a:rPr lang="en-US" b="1" dirty="0" smtClean="0"/>
              <a:t>static environment, open-loop system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What state results from</a:t>
            </a:r>
            <a:br>
              <a:rPr lang="en-US" sz="2000" dirty="0"/>
            </a:br>
            <a:r>
              <a:rPr lang="en-US" sz="2000" dirty="0"/>
              <a:t>performing a given action </a:t>
            </a:r>
            <a:br>
              <a:rPr lang="en-US" sz="2000" dirty="0"/>
            </a:br>
            <a:r>
              <a:rPr lang="en-US" sz="2000" dirty="0"/>
              <a:t>in a given state?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Assume that it is a sum of </a:t>
            </a:r>
            <a:br>
              <a:rPr lang="en-US" sz="2000" dirty="0"/>
            </a:br>
            <a:r>
              <a:rPr lang="en-US" sz="2000" dirty="0"/>
              <a:t>nonnegative </a:t>
            </a:r>
            <a:r>
              <a:rPr lang="en-US" sz="2000" i="1" dirty="0"/>
              <a:t>step costs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optimal solution </a:t>
            </a:r>
            <a:r>
              <a:rPr lang="en-US" sz="2400" dirty="0"/>
              <a:t>is the sequence of actions that gives the </a:t>
            </a:r>
            <a:r>
              <a:rPr lang="en-US" sz="2400" i="1" dirty="0"/>
              <a:t>lowest </a:t>
            </a:r>
            <a:r>
              <a:rPr lang="en-US" sz="2400" dirty="0"/>
              <a:t>path cost for reaching the goal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Representation: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= description of the world</a:t>
            </a:r>
          </a:p>
          <a:p>
            <a:pPr lvl="1"/>
            <a:r>
              <a:rPr lang="en-US" dirty="0" smtClean="0"/>
              <a:t>Must have enough detail to decide whether or not you’re currently in the </a:t>
            </a:r>
            <a:r>
              <a:rPr lang="en-US" b="1" u="sng" dirty="0" smtClean="0">
                <a:solidFill>
                  <a:srgbClr val="7030A0"/>
                </a:solidFill>
              </a:rPr>
              <a:t>initial state</a:t>
            </a:r>
          </a:p>
          <a:p>
            <a:pPr lvl="1"/>
            <a:r>
              <a:rPr lang="en-US" dirty="0" smtClean="0"/>
              <a:t>Must have enough detail to decide whether or not you’ve reached the </a:t>
            </a:r>
            <a:r>
              <a:rPr lang="en-US" b="1" u="sng" dirty="0" smtClean="0">
                <a:solidFill>
                  <a:srgbClr val="7030A0"/>
                </a:solidFill>
              </a:rPr>
              <a:t>goal state</a:t>
            </a:r>
          </a:p>
          <a:p>
            <a:pPr lvl="1"/>
            <a:r>
              <a:rPr lang="en-US" dirty="0" smtClean="0"/>
              <a:t>Often but not always: “defining the state” and “defining the transition model” are the same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/>
              <a:t>Arad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Go from one city to another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If you go from city A to </a:t>
            </a:r>
            <a:br>
              <a:rPr lang="en-US" sz="2000" dirty="0"/>
            </a:br>
            <a:r>
              <a:rPr lang="en-US" sz="2000" dirty="0"/>
              <a:t>city B, you end up in city B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/>
              <a:t>Bucharest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26" y="1444486"/>
            <a:ext cx="59701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initial state, actions, and transition model define the </a:t>
            </a:r>
            <a:r>
              <a:rPr lang="en-US" b="1" dirty="0" smtClean="0">
                <a:solidFill>
                  <a:srgbClr val="CC0099"/>
                </a:solidFill>
              </a:rPr>
              <a:t>state space </a:t>
            </a:r>
            <a:r>
              <a:rPr lang="en-US" dirty="0" smtClean="0"/>
              <a:t>of the problem</a:t>
            </a:r>
          </a:p>
          <a:p>
            <a:pPr lvl="1"/>
            <a:r>
              <a:rPr lang="en-US" dirty="0" smtClean="0"/>
              <a:t>The set of all states reachable from initial state by any sequence of actions</a:t>
            </a:r>
          </a:p>
          <a:p>
            <a:pPr lvl="1"/>
            <a:r>
              <a:rPr lang="en-US" dirty="0" smtClean="0"/>
              <a:t>Can be represented as a </a:t>
            </a:r>
            <a:r>
              <a:rPr lang="en-US" b="1" dirty="0" smtClean="0">
                <a:solidFill>
                  <a:srgbClr val="CC0099"/>
                </a:solidFill>
              </a:rPr>
              <a:t>directed graph </a:t>
            </a:r>
            <a:r>
              <a:rPr lang="en-US" dirty="0" smtClean="0"/>
              <a:t>where the nodes are states and links between nodes are actions</a:t>
            </a:r>
          </a:p>
          <a:p>
            <a:r>
              <a:rPr lang="en-US" dirty="0" smtClean="0"/>
              <a:t>What is the state space for the Romania problem?</a:t>
            </a:r>
            <a:endParaRPr lang="en-US" dirty="0"/>
          </a:p>
        </p:txBody>
      </p:sp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2322" y="2392018"/>
            <a:ext cx="5201477" cy="31258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1585</Words>
  <Application>Microsoft Office PowerPoint</Application>
  <PresentationFormat>Widescreen</PresentationFormat>
  <Paragraphs>288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Cambria Math</vt:lpstr>
      <vt:lpstr>Office Theme</vt:lpstr>
      <vt:lpstr>CS440/ECE 448 Lecture 4: Search Intro</vt:lpstr>
      <vt:lpstr>Types of agents</vt:lpstr>
      <vt:lpstr>Outline of today’s lecture</vt:lpstr>
      <vt:lpstr>Search</vt:lpstr>
      <vt:lpstr>Search</vt:lpstr>
      <vt:lpstr>Search problem components</vt:lpstr>
      <vt:lpstr>Knowledge Representation: State</vt:lpstr>
      <vt:lpstr>Example: Romania</vt:lpstr>
      <vt:lpstr>State space</vt:lpstr>
      <vt:lpstr>Example: Vacuum world</vt:lpstr>
      <vt:lpstr>Vacuum world state space graph</vt:lpstr>
      <vt:lpstr>Complexity of the State Space</vt:lpstr>
      <vt:lpstr>Example: The 8-puzzle</vt:lpstr>
      <vt:lpstr>Example: Robot motion planning</vt:lpstr>
      <vt:lpstr>Traveling Salesman Problem</vt:lpstr>
      <vt:lpstr>Outline of today’s lecture</vt:lpstr>
      <vt:lpstr>Search</vt:lpstr>
      <vt:lpstr>Tree Search: Basic idea</vt:lpstr>
      <vt:lpstr>Search tree</vt:lpstr>
      <vt:lpstr>Knowledge Representation: States and Nodes</vt:lpstr>
      <vt:lpstr>Search: Computational complexity</vt:lpstr>
      <vt:lpstr>Tree Search Algorithm Outline</vt:lpstr>
      <vt:lpstr>Tree search example</vt:lpstr>
      <vt:lpstr>Tree search example</vt:lpstr>
      <vt:lpstr>Tree search example</vt:lpstr>
      <vt:lpstr>Tree search example</vt:lpstr>
      <vt:lpstr>Tree search example</vt:lpstr>
      <vt:lpstr>Tree search example</vt:lpstr>
      <vt:lpstr>Handling repeated states</vt:lpstr>
      <vt:lpstr>Tree search w/o repeats</vt:lpstr>
      <vt:lpstr>Tree search w/o repeats</vt:lpstr>
      <vt:lpstr>Tree search example</vt:lpstr>
      <vt:lpstr>Tree search example</vt:lpstr>
      <vt:lpstr>Tree search example</vt:lpstr>
      <vt:lpstr>Tree search example</vt:lpstr>
      <vt:lpstr>Our first computational savings: avoid repeated states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4: Search Intro</dc:title>
  <dc:creator>Mark Hasegawa-Johnson</dc:creator>
  <cp:lastModifiedBy>Mark Hasegawa-Johnson</cp:lastModifiedBy>
  <cp:revision>15</cp:revision>
  <cp:lastPrinted>2018-01-24T23:08:54Z</cp:lastPrinted>
  <dcterms:created xsi:type="dcterms:W3CDTF">2017-09-07T01:18:28Z</dcterms:created>
  <dcterms:modified xsi:type="dcterms:W3CDTF">2018-01-25T18:06:37Z</dcterms:modified>
</cp:coreProperties>
</file>