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74" r:id="rId4"/>
    <p:sldId id="257" r:id="rId5"/>
    <p:sldId id="258" r:id="rId6"/>
    <p:sldId id="278" r:id="rId7"/>
    <p:sldId id="279" r:id="rId8"/>
    <p:sldId id="280" r:id="rId9"/>
    <p:sldId id="275" r:id="rId10"/>
    <p:sldId id="287" r:id="rId11"/>
    <p:sldId id="259" r:id="rId12"/>
    <p:sldId id="276" r:id="rId13"/>
    <p:sldId id="277" r:id="rId14"/>
    <p:sldId id="281" r:id="rId15"/>
    <p:sldId id="282" r:id="rId16"/>
    <p:sldId id="283" r:id="rId17"/>
    <p:sldId id="284" r:id="rId18"/>
    <p:sldId id="285" r:id="rId19"/>
    <p:sldId id="286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7587-18C6-4936-BA94-70E026BF44BF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A2BB-D199-4D8E-9375-CE6F3BA291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97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3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Episodic: The agent's experience is divided into atomic “episodes,” and the choice of action in each episode depends only on the episode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ExpectedUtility</a:t>
            </a:r>
            <a:r>
              <a:rPr lang="en-US" baseline="0" dirty="0" smtClean="0"/>
              <a:t>(action) = </a:t>
            </a:r>
            <a:r>
              <a:rPr lang="en-US" baseline="0" dirty="0" err="1" smtClean="0"/>
              <a:t>sum_outcomes</a:t>
            </a:r>
            <a:r>
              <a:rPr lang="en-US" baseline="0" dirty="0" smtClean="0"/>
              <a:t> Utility(outcome) * P(</a:t>
            </a:r>
            <a:r>
              <a:rPr lang="en-US" baseline="0" dirty="0" err="1" smtClean="0"/>
              <a:t>outcome|action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ExpectedUtility</a:t>
            </a:r>
            <a:r>
              <a:rPr lang="en-US" baseline="0" dirty="0" smtClean="0"/>
              <a:t>(action) = </a:t>
            </a:r>
            <a:r>
              <a:rPr lang="en-US" baseline="0" dirty="0" err="1" smtClean="0"/>
              <a:t>sum_outcomes</a:t>
            </a:r>
            <a:r>
              <a:rPr lang="en-US" baseline="0" dirty="0" smtClean="0"/>
              <a:t> Utility(outcome) * P(</a:t>
            </a:r>
            <a:r>
              <a:rPr lang="en-US" baseline="0" dirty="0" err="1" smtClean="0"/>
              <a:t>outcome|action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4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4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24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EF2B-0776-40F6-8486-628931E9DC52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4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2" y="1121790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71" y="283378"/>
            <a:ext cx="11613823" cy="1913068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/>
              <a:t>CS440/ECE 448 Lecture 3: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Agents and Rationality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45" y="2145808"/>
            <a:ext cx="4530315" cy="69601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altLang="ja-JP" sz="1800" dirty="0" smtClean="0"/>
              <a:t>Slides by Svetlana Lazebnik, 9/2016</a:t>
            </a:r>
          </a:p>
          <a:p>
            <a:pPr algn="l"/>
            <a:r>
              <a:rPr kumimoji="1" lang="en-US" altLang="ja-JP" sz="1800" dirty="0" smtClean="0"/>
              <a:t>Modified by Mark Hasegawa-Johnson, 1/2018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90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Example Problem: Spam Filter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3944"/>
                <a:ext cx="10515600" cy="55911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a Spam Filter.  Design an environment (a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some of which may be unobservable by the agent), an action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and a performance variable (utility)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Specify the form of the equation by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  Make 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summarizes the costs of all actions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  Make 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expresses the idea that false acceptance (mislabeling non-spam as spam) is not as expensive as false rejection (mislabeling spam as non-spam).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Possible answer: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= text of </a:t>
                </a:r>
                <a:r>
                  <a:rPr lang="en-US" dirty="0" err="1" smtClean="0"/>
                  <a:t>t’th</a:t>
                </a:r>
                <a:r>
                  <a:rPr lang="en-US" dirty="0" smtClean="0"/>
                  <a:t> e-mail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:r>
                  <a:rPr lang="en-US" dirty="0" err="1" smtClean="0"/>
                  <a:t>t’th</a:t>
                </a:r>
                <a:r>
                  <a:rPr lang="en-US" dirty="0" smtClean="0"/>
                  <a:t> e-mail is spam,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if spam filter rejects </a:t>
                </a:r>
                <a:r>
                  <a:rPr lang="en-US" dirty="0" err="1" smtClean="0"/>
                  <a:t>t’th</a:t>
                </a:r>
                <a:r>
                  <a:rPr lang="en-US" dirty="0" smtClean="0"/>
                  <a:t> e-mail,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𝐹𝐴</m:t>
                        </m:r>
                      </m:sub>
                    </m:sSub>
                  </m:oMath>
                </a14:m>
                <a:r>
                  <a:rPr lang="en-US" dirty="0" smtClean="0"/>
                  <a:t> is the cost of a false acceptance,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r>
                  <a:rPr lang="en-US" dirty="0" smtClean="0"/>
                  <a:t> is the cost of a false rejection.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3944"/>
                <a:ext cx="10515600" cy="5591176"/>
              </a:xfrm>
              <a:blipFill rotWithShape="0">
                <a:blip r:embed="rId3"/>
                <a:stretch>
                  <a:fillRect l="-928" t="-2508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4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What makes an agent </a:t>
            </a:r>
            <a:r>
              <a:rPr lang="en-US" b="1" i="1" dirty="0" smtClean="0"/>
              <a:t>Rational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For each possible percept sequence, a </a:t>
            </a:r>
            <a:r>
              <a:rPr lang="en-US" b="1" dirty="0">
                <a:solidFill>
                  <a:srgbClr val="FF0000"/>
                </a:solidFill>
              </a:rPr>
              <a:t>rational agent</a:t>
            </a:r>
            <a:r>
              <a:rPr lang="en-US" dirty="0"/>
              <a:t> should select an action that is expected to maximize its </a:t>
            </a:r>
            <a:r>
              <a:rPr lang="en-US" b="1" dirty="0">
                <a:solidFill>
                  <a:srgbClr val="FF0000"/>
                </a:solidFill>
              </a:rPr>
              <a:t>performance measure</a:t>
            </a:r>
            <a:r>
              <a:rPr lang="en-US" dirty="0"/>
              <a:t>, </a:t>
            </a:r>
            <a:r>
              <a:rPr lang="en-US" i="1" dirty="0"/>
              <a:t>given the evidence provided by the percept sequence and the agent’s built-in knowledge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Performance measure (utility function):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An </a:t>
            </a:r>
            <a:r>
              <a:rPr lang="en-US" i="1" dirty="0"/>
              <a:t>objective</a:t>
            </a:r>
            <a:r>
              <a:rPr lang="en-US" dirty="0"/>
              <a:t> criterion for success of an agent's </a:t>
            </a:r>
            <a:r>
              <a:rPr lang="en-US" dirty="0" smtClean="0"/>
              <a:t>behavior</a:t>
            </a: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Example Exam Problem: Can </a:t>
            </a:r>
            <a:r>
              <a:rPr lang="en-US" dirty="0"/>
              <a:t>a rational agent make mistakes?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 smtClean="0"/>
              <a:t>Back to the  Vacuum-Agent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06631" y="944880"/>
            <a:ext cx="9461369" cy="57387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100" b="1" dirty="0" smtClean="0">
                <a:solidFill>
                  <a:schemeClr val="tx1"/>
                </a:solidFill>
              </a:rPr>
              <a:t>function Vacuum-Agent</a:t>
            </a:r>
            <a:r>
              <a:rPr lang="en-US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chemeClr val="accent2"/>
                </a:solidFill>
              </a:rPr>
              <a:t>[</a:t>
            </a:r>
            <a:r>
              <a:rPr lang="en-US" sz="3100" dirty="0" err="1">
                <a:solidFill>
                  <a:schemeClr val="accent2"/>
                </a:solidFill>
              </a:rPr>
              <a:t>location,status</a:t>
            </a:r>
            <a:r>
              <a:rPr lang="en-US" sz="3100" dirty="0">
                <a:solidFill>
                  <a:schemeClr val="accent2"/>
                </a:solidFill>
              </a:rPr>
              <a:t>]</a:t>
            </a:r>
            <a:r>
              <a:rPr lang="en-US" sz="3100" dirty="0">
                <a:solidFill>
                  <a:schemeClr val="tx1"/>
                </a:solidFill>
              </a:rPr>
              <a:t>) returns an </a:t>
            </a:r>
            <a:r>
              <a:rPr lang="en-US" sz="3100" dirty="0">
                <a:solidFill>
                  <a:srgbClr val="FF0000"/>
                </a:solidFill>
              </a:rPr>
              <a:t>action</a:t>
            </a:r>
          </a:p>
          <a:p>
            <a:r>
              <a:rPr lang="en-US" sz="3100" i="1" dirty="0">
                <a:solidFill>
                  <a:schemeClr val="tx1"/>
                </a:solidFill>
              </a:rPr>
              <a:t>if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accent2"/>
                </a:solidFill>
              </a:rPr>
              <a:t>L</a:t>
            </a:r>
            <a:r>
              <a:rPr lang="en-US" sz="3100" dirty="0" err="1" smtClean="0">
                <a:solidFill>
                  <a:schemeClr val="accent2"/>
                </a:solidFill>
              </a:rPr>
              <a:t>oc</a:t>
            </a:r>
            <a:r>
              <a:rPr lang="en-US" sz="3100" dirty="0" smtClean="0">
                <a:solidFill>
                  <a:schemeClr val="accent2"/>
                </a:solidFill>
              </a:rPr>
              <a:t>=A</a:t>
            </a:r>
          </a:p>
          <a:p>
            <a:pPr lvl="1"/>
            <a:r>
              <a:rPr lang="en-US" altLang="ja-JP" sz="3100" i="1" dirty="0" smtClean="0"/>
              <a:t>if </a:t>
            </a:r>
            <a:r>
              <a:rPr lang="en-US" altLang="ja-JP" sz="3100" dirty="0" smtClean="0">
                <a:solidFill>
                  <a:schemeClr val="accent2"/>
                </a:solidFill>
              </a:rPr>
              <a:t>Status=Dirty </a:t>
            </a:r>
            <a:r>
              <a:rPr lang="en-US" altLang="ja-JP" sz="3100" i="1" dirty="0" smtClean="0"/>
              <a:t>t</a:t>
            </a:r>
            <a:r>
              <a:rPr lang="en-US" sz="3100" i="1" dirty="0" smtClean="0">
                <a:solidFill>
                  <a:schemeClr val="tx1"/>
                </a:solidFill>
              </a:rPr>
              <a:t>hen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>
                <a:solidFill>
                  <a:schemeClr val="tx1"/>
                </a:solidFill>
              </a:rPr>
              <a:t>return </a:t>
            </a:r>
            <a:r>
              <a:rPr lang="en-US" sz="3100" dirty="0" smtClean="0">
                <a:solidFill>
                  <a:srgbClr val="FF0000"/>
                </a:solidFill>
              </a:rPr>
              <a:t>Suck</a:t>
            </a:r>
          </a:p>
          <a:p>
            <a:pPr lvl="1"/>
            <a:r>
              <a:rPr lang="en-US" sz="3100" i="1" dirty="0"/>
              <a:t>e</a:t>
            </a:r>
            <a:r>
              <a:rPr lang="en-US" sz="3100" i="1" dirty="0" smtClean="0"/>
              <a:t>lse if I have never visited </a:t>
            </a:r>
            <a:r>
              <a:rPr lang="en-US" sz="3100" dirty="0" smtClean="0">
                <a:solidFill>
                  <a:schemeClr val="accent2"/>
                </a:solidFill>
              </a:rPr>
              <a:t>B</a:t>
            </a:r>
            <a:r>
              <a:rPr lang="en-US" sz="3100" i="1" dirty="0" smtClean="0"/>
              <a:t> then return</a:t>
            </a:r>
            <a:r>
              <a:rPr lang="en-US" sz="3100" dirty="0" smtClean="0">
                <a:solidFill>
                  <a:srgbClr val="FF0000"/>
                </a:solidFill>
              </a:rPr>
              <a:t> Right</a:t>
            </a:r>
          </a:p>
          <a:p>
            <a:pPr lvl="1"/>
            <a:r>
              <a:rPr lang="en-US" sz="3100" i="1" dirty="0"/>
              <a:t>e</a:t>
            </a:r>
            <a:r>
              <a:rPr lang="en-US" sz="3100" i="1" dirty="0" smtClean="0"/>
              <a:t>lse return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NoOp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i="1" dirty="0"/>
              <a:t>e</a:t>
            </a:r>
            <a:r>
              <a:rPr lang="en-US" sz="3100" i="1" dirty="0" smtClean="0">
                <a:solidFill>
                  <a:schemeClr val="tx1"/>
                </a:solidFill>
              </a:rPr>
              <a:t>lse</a:t>
            </a:r>
          </a:p>
          <a:p>
            <a:pPr lvl="1"/>
            <a:r>
              <a:rPr lang="en-US" altLang="ja-JP" sz="3100" i="1" dirty="0"/>
              <a:t>if </a:t>
            </a:r>
            <a:r>
              <a:rPr lang="en-US" altLang="ja-JP" sz="3100" dirty="0" smtClean="0">
                <a:solidFill>
                  <a:schemeClr val="accent2"/>
                </a:solidFill>
              </a:rPr>
              <a:t>Status=Dirty </a:t>
            </a:r>
            <a:r>
              <a:rPr lang="en-US" altLang="ja-JP" sz="3100" i="1" dirty="0"/>
              <a:t>then</a:t>
            </a:r>
            <a:r>
              <a:rPr lang="en-US" altLang="ja-JP" sz="3100" dirty="0"/>
              <a:t> return </a:t>
            </a:r>
            <a:r>
              <a:rPr lang="en-US" altLang="ja-JP" sz="3100" dirty="0">
                <a:solidFill>
                  <a:srgbClr val="FF0000"/>
                </a:solidFill>
              </a:rPr>
              <a:t>Suck</a:t>
            </a:r>
          </a:p>
          <a:p>
            <a:pPr lvl="1"/>
            <a:r>
              <a:rPr lang="en-US" altLang="ja-JP" sz="3100" i="1" dirty="0"/>
              <a:t>else </a:t>
            </a:r>
            <a:r>
              <a:rPr lang="en-US" altLang="ja-JP" sz="3100" i="1" dirty="0" smtClean="0"/>
              <a:t>if never visited </a:t>
            </a:r>
            <a:r>
              <a:rPr lang="en-US" altLang="ja-JP" sz="3100" dirty="0" smtClean="0">
                <a:solidFill>
                  <a:schemeClr val="accent2"/>
                </a:solidFill>
              </a:rPr>
              <a:t>A</a:t>
            </a:r>
            <a:r>
              <a:rPr lang="en-US" altLang="ja-JP" sz="3100" i="1" dirty="0" smtClean="0"/>
              <a:t> then</a:t>
            </a:r>
            <a:r>
              <a:rPr lang="en-US" altLang="ja-JP" sz="3100" dirty="0" smtClean="0">
                <a:solidFill>
                  <a:srgbClr val="FF0000"/>
                </a:solidFill>
              </a:rPr>
              <a:t> Left</a:t>
            </a:r>
            <a:endParaRPr lang="en-US" altLang="ja-JP" sz="3100" dirty="0">
              <a:solidFill>
                <a:srgbClr val="FF0000"/>
              </a:solidFill>
            </a:endParaRPr>
          </a:p>
          <a:p>
            <a:pPr lvl="1"/>
            <a:r>
              <a:rPr lang="en-US" altLang="ja-JP" sz="3100" i="1" dirty="0"/>
              <a:t>else return</a:t>
            </a:r>
            <a:r>
              <a:rPr lang="en-US" altLang="ja-JP" sz="3100" dirty="0">
                <a:solidFill>
                  <a:srgbClr val="FF0000"/>
                </a:solidFill>
              </a:rPr>
              <a:t> </a:t>
            </a:r>
            <a:r>
              <a:rPr lang="en-US" altLang="ja-JP" sz="3100" dirty="0" err="1" smtClean="0">
                <a:solidFill>
                  <a:srgbClr val="FF0000"/>
                </a:solidFill>
              </a:rPr>
              <a:t>NoOp</a:t>
            </a:r>
            <a:endParaRPr lang="en-US" altLang="ja-JP" sz="3100" dirty="0" smtClean="0">
              <a:solidFill>
                <a:srgbClr val="FF0000"/>
              </a:solidFill>
            </a:endParaRPr>
          </a:p>
          <a:p>
            <a:endParaRPr lang="en-US" altLang="ja-JP" sz="3500" dirty="0">
              <a:solidFill>
                <a:srgbClr val="FF0000"/>
              </a:solidFill>
            </a:endParaRPr>
          </a:p>
          <a:p>
            <a:r>
              <a:rPr lang="en-US" altLang="ja-JP" sz="3500" dirty="0" smtClean="0"/>
              <a:t>Example Exam Problem: Is this agent </a:t>
            </a:r>
            <a:r>
              <a:rPr lang="en-US" altLang="ja-JP" sz="3500" b="1" i="1" dirty="0" smtClean="0"/>
              <a:t>Rational</a:t>
            </a:r>
            <a:r>
              <a:rPr lang="en-US" altLang="ja-JP" sz="3500" dirty="0" smtClean="0"/>
              <a:t>?</a:t>
            </a:r>
            <a:endParaRPr lang="en-US" altLang="ja-JP" sz="3500" dirty="0"/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455" y="3662680"/>
            <a:ext cx="387234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What makes an agent </a:t>
            </a:r>
            <a:r>
              <a:rPr lang="en-US" b="1" i="1" dirty="0" smtClean="0"/>
              <a:t>Autonomous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Russell &amp; </a:t>
            </a:r>
            <a:r>
              <a:rPr lang="en-US" dirty="0" err="1" smtClean="0"/>
              <a:t>Norvig</a:t>
            </a:r>
            <a:r>
              <a:rPr lang="en-US" dirty="0" smtClean="0"/>
              <a:t>: “A system is autonomous to the extent that its behavior is determined by its own experience.”</a:t>
            </a:r>
          </a:p>
          <a:p>
            <a:endParaRPr lang="en-US" dirty="0"/>
          </a:p>
          <a:p>
            <a:r>
              <a:rPr lang="en-US" dirty="0" smtClean="0"/>
              <a:t>A Rational Agent might not be Autonomous, if its designer was capable of foreseeing the maximum-utility action for every environment.</a:t>
            </a:r>
          </a:p>
          <a:p>
            <a:endParaRPr lang="en-US" dirty="0"/>
          </a:p>
          <a:p>
            <a:r>
              <a:rPr lang="en-US" dirty="0" smtClean="0"/>
              <a:t>Example: Vacuum-Agent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Types of Agents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Reflex agent: no concept of past, future, or value</a:t>
            </a:r>
          </a:p>
          <a:p>
            <a:pPr lvl="1"/>
            <a:r>
              <a:rPr lang="en-US" altLang="ja-JP" dirty="0" smtClean="0"/>
              <a:t>Might still be Rational, if the environment is known to the designer with sufficient detail</a:t>
            </a:r>
          </a:p>
          <a:p>
            <a:r>
              <a:rPr kumimoji="1" lang="en-US" altLang="ja-JP" dirty="0" smtClean="0"/>
              <a:t>Internal-State agent: knows about the past</a:t>
            </a:r>
          </a:p>
          <a:p>
            <a:r>
              <a:rPr lang="en-US" altLang="ja-JP" dirty="0" smtClean="0"/>
              <a:t>Goal-Directed agent: knows about the past and future</a:t>
            </a:r>
            <a:endParaRPr kumimoji="1" lang="en-US" altLang="ja-JP" dirty="0" smtClean="0"/>
          </a:p>
          <a:p>
            <a:r>
              <a:rPr kumimoji="1" lang="en-US" altLang="ja-JP" dirty="0" smtClean="0"/>
              <a:t>Utility-Directed agent: knows about past, future, and value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4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Reflex Agent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69" y="1432560"/>
            <a:ext cx="9186862" cy="5167609"/>
          </a:xfrm>
        </p:spPr>
      </p:pic>
    </p:spTree>
    <p:extLst>
      <p:ext uri="{BB962C8B-B14F-4D97-AF65-F5344CB8AC3E}">
        <p14:creationId xmlns:p14="http://schemas.microsoft.com/office/powerpoint/2010/main" val="13734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Internal-State Agent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8" y="1517986"/>
            <a:ext cx="9041804" cy="5086014"/>
          </a:xfrm>
        </p:spPr>
      </p:pic>
    </p:spTree>
    <p:extLst>
      <p:ext uri="{BB962C8B-B14F-4D97-AF65-F5344CB8AC3E}">
        <p14:creationId xmlns:p14="http://schemas.microsoft.com/office/powerpoint/2010/main" val="25617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Goal-Directed Agent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8" y="1416386"/>
            <a:ext cx="9471342" cy="5327629"/>
          </a:xfrm>
        </p:spPr>
      </p:pic>
    </p:spTree>
    <p:extLst>
      <p:ext uri="{BB962C8B-B14F-4D97-AF65-F5344CB8AC3E}">
        <p14:creationId xmlns:p14="http://schemas.microsoft.com/office/powerpoint/2010/main" val="24861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Utility-Directed Agent</a:t>
            </a:r>
            <a:endParaRPr kumimoji="1" lang="ja-JP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8" y="1416387"/>
            <a:ext cx="9298622" cy="5230474"/>
          </a:xfrm>
        </p:spPr>
      </p:pic>
    </p:spTree>
    <p:extLst>
      <p:ext uri="{BB962C8B-B14F-4D97-AF65-F5344CB8AC3E}">
        <p14:creationId xmlns:p14="http://schemas.microsoft.com/office/powerpoint/2010/main" val="2774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dirty="0" smtClean="0"/>
              <a:t>erformance measure: Determined by the system designer, attempts to measure some intuitive description of behavior goodness.</a:t>
            </a: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dirty="0" smtClean="0"/>
              <a:t>ctions: Determined by the system designer, usually trades off cost versus utility</a:t>
            </a:r>
          </a:p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dirty="0" smtClean="0"/>
              <a:t>ensors: Determined by the system designer, usually trades off cost versus utility</a:t>
            </a: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dirty="0" smtClean="0"/>
              <a:t>nvironment: Completely out of the control of the system designer.  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52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7-9pm Mondays 1111 Siebel</a:t>
            </a:r>
          </a:p>
          <a:p>
            <a:r>
              <a:rPr lang="en-US" smtClean="0"/>
              <a:t>Facebook: SIGAI at UIUC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Environments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Fully observable vs. partially observable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94"/>
            <a:ext cx="10515600" cy="4351338"/>
          </a:xfrm>
        </p:spPr>
        <p:txBody>
          <a:bodyPr/>
          <a:lstStyle/>
          <a:p>
            <a:r>
              <a:rPr lang="en-US" dirty="0" smtClean="0"/>
              <a:t>Do the </a:t>
            </a:r>
            <a:r>
              <a:rPr lang="en-US" dirty="0"/>
              <a:t>agent's sensors give it access to the complete state of the </a:t>
            </a:r>
            <a:r>
              <a:rPr lang="en-US" dirty="0" smtClean="0"/>
              <a:t>environment?</a:t>
            </a:r>
          </a:p>
          <a:p>
            <a:pPr lvl="1"/>
            <a:r>
              <a:rPr lang="en-US" dirty="0" smtClean="0"/>
              <a:t>For any given world state, are the values of all the variables known to the agent?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0182"/>
            <a:ext cx="2438400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5" y="2840182"/>
            <a:ext cx="2475345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8422" y="6581002"/>
            <a:ext cx="1585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Zettlemoyer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Deterministic vs. stochastic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905"/>
            <a:ext cx="10515600" cy="4351338"/>
          </a:xfrm>
        </p:spPr>
        <p:txBody>
          <a:bodyPr/>
          <a:lstStyle/>
          <a:p>
            <a:r>
              <a:rPr lang="en-US" dirty="0" smtClean="0"/>
              <a:t>Is the </a:t>
            </a:r>
            <a:r>
              <a:rPr lang="en-US" dirty="0"/>
              <a:t>next state of the environment </a:t>
            </a:r>
            <a:r>
              <a:rPr lang="en-US" dirty="0" smtClean="0"/>
              <a:t>completely </a:t>
            </a:r>
            <a:r>
              <a:rPr lang="en-US" dirty="0"/>
              <a:t>determined by the </a:t>
            </a:r>
            <a:r>
              <a:rPr lang="en-US" b="1" dirty="0"/>
              <a:t>current state </a:t>
            </a:r>
            <a:r>
              <a:rPr lang="en-US" dirty="0"/>
              <a:t>and the </a:t>
            </a:r>
            <a:r>
              <a:rPr lang="en-US" b="1" dirty="0"/>
              <a:t>agent’s </a:t>
            </a:r>
            <a:r>
              <a:rPr lang="en-US" b="1" dirty="0" smtClean="0"/>
              <a:t>action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transition model </a:t>
            </a:r>
            <a:r>
              <a:rPr lang="en-US" b="1" dirty="0" smtClean="0">
                <a:solidFill>
                  <a:srgbClr val="FF0000"/>
                </a:solidFill>
              </a:rPr>
              <a:t>deterministic</a:t>
            </a:r>
            <a:r>
              <a:rPr lang="en-US" dirty="0" smtClean="0"/>
              <a:t> (unique successor state given current state and action) or </a:t>
            </a:r>
            <a:r>
              <a:rPr lang="en-US" b="1" dirty="0" smtClean="0">
                <a:solidFill>
                  <a:srgbClr val="FF0000"/>
                </a:solidFill>
              </a:rPr>
              <a:t>stochastic</a:t>
            </a:r>
            <a:r>
              <a:rPr lang="en-US" dirty="0" smtClean="0"/>
              <a:t> (distribution over successor states given current state and action)?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trategic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is deterministic except for the actions of other agents</a:t>
            </a:r>
          </a:p>
          <a:p>
            <a:endParaRPr lang="en-US" dirty="0"/>
          </a:p>
        </p:txBody>
      </p:sp>
      <p:pic>
        <p:nvPicPr>
          <p:cNvPr id="2050" name="Picture 2" descr="http://www.greathallgames.com/aacc/atokbags/checkerBoard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385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1" y="470603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2052" name="Picture 4" descr="http://www.phillaakpoker.com/wp-content/uploads/2010/05/backgam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1" y="3657600"/>
            <a:ext cx="379095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Episodic vs. 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527142"/>
            <a:ext cx="10552522" cy="4395297"/>
          </a:xfrm>
        </p:spPr>
        <p:txBody>
          <a:bodyPr/>
          <a:lstStyle/>
          <a:p>
            <a:r>
              <a:rPr lang="en-US" dirty="0" smtClean="0"/>
              <a:t>Is the agent’s experience divided into unconnected episodes, or is it a coherent sequence of observations and actions?</a:t>
            </a:r>
          </a:p>
          <a:p>
            <a:pPr lvl="1"/>
            <a:r>
              <a:rPr lang="en-US" dirty="0" smtClean="0"/>
              <a:t>Does each problem instance involve just one action or a series of actions that change the world state according to the transition model?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4771709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162108"/>
            <a:ext cx="3533775" cy="1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ickconner.net/spamweb/black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3628708"/>
            <a:ext cx="4011706" cy="300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Static vs.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90320"/>
            <a:ext cx="10652760" cy="4518996"/>
          </a:xfrm>
        </p:spPr>
        <p:txBody>
          <a:bodyPr/>
          <a:lstStyle/>
          <a:p>
            <a:r>
              <a:rPr lang="en-US" dirty="0" smtClean="0"/>
              <a:t>Is the world changing while the agent is thinking?</a:t>
            </a:r>
            <a:endParaRPr lang="en-US" dirty="0"/>
          </a:p>
          <a:p>
            <a:pPr marL="742950" lvl="2" indent="-342900"/>
            <a:r>
              <a:rPr lang="en-US" b="1" dirty="0" err="1">
                <a:solidFill>
                  <a:srgbClr val="FF0000"/>
                </a:solidFill>
              </a:rPr>
              <a:t>Semidynamic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does not change with the passage of time, but the agent's performance score does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4098" name="Picture 2" descr="http://www.dan-dare.org/Dan%20FRD/TomAndJerryWallpaper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0665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mphisflyer.com/binary/db6e/1351792080-rubiks-cube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Discrete vs. 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040"/>
            <a:ext cx="10515600" cy="4351338"/>
          </a:xfrm>
        </p:spPr>
        <p:txBody>
          <a:bodyPr/>
          <a:lstStyle/>
          <a:p>
            <a:r>
              <a:rPr lang="en-US" dirty="0" smtClean="0"/>
              <a:t>Does the </a:t>
            </a:r>
            <a:r>
              <a:rPr lang="en-US" dirty="0"/>
              <a:t>environment </a:t>
            </a:r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 smtClean="0"/>
              <a:t>countable (discrete) or </a:t>
            </a:r>
            <a:r>
              <a:rPr lang="en-US" dirty="0" err="1" smtClean="0"/>
              <a:t>uncountably</a:t>
            </a:r>
            <a:r>
              <a:rPr lang="en-US" dirty="0" smtClean="0"/>
              <a:t> infinite (continuous) </a:t>
            </a:r>
            <a:r>
              <a:rPr lang="en-US" dirty="0"/>
              <a:t>number of distinct percepts, actions, and environment </a:t>
            </a:r>
            <a:r>
              <a:rPr lang="en-US" dirty="0" smtClean="0"/>
              <a:t>states?</a:t>
            </a:r>
          </a:p>
          <a:p>
            <a:pPr lvl="1"/>
            <a:r>
              <a:rPr lang="en-US" dirty="0" smtClean="0"/>
              <a:t>Are the values of the state variables discrete or continuous?</a:t>
            </a:r>
            <a:endParaRPr lang="en-US" dirty="0"/>
          </a:p>
          <a:p>
            <a:pPr lvl="1"/>
            <a:r>
              <a:rPr lang="en-US" dirty="0"/>
              <a:t>Time can also evolve in a discrete or continuous </a:t>
            </a:r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“Distinct” = different values of utility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1" y="450151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73475"/>
            <a:ext cx="35575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47390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Single-agent vs. </a:t>
            </a:r>
            <a:r>
              <a:rPr lang="en-US" sz="3600" dirty="0" err="1"/>
              <a:t>multiagent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agent operating by itself in the environment?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48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6146" name="Picture 2" descr="http://www.seas.upenn.edu/~mubbasir/images/p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3758501" cy="2846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yliemcgirr.com/wp-content/uploads/2012/02/Rat-in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8" y="2856815"/>
            <a:ext cx="4318913" cy="3239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Known vs.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612"/>
            <a:ext cx="10515600" cy="4351338"/>
          </a:xfrm>
        </p:spPr>
        <p:txBody>
          <a:bodyPr/>
          <a:lstStyle/>
          <a:p>
            <a:r>
              <a:rPr lang="en-US" dirty="0" smtClean="0"/>
              <a:t>Are the rules of the environment (transition model and rewards associated with states) known to the agent?</a:t>
            </a:r>
          </a:p>
          <a:p>
            <a:pPr lvl="1"/>
            <a:r>
              <a:rPr lang="en-US" dirty="0" smtClean="0"/>
              <a:t>Strictly speaking, not a property of the environment, but of the agent’s state of knowledge</a:t>
            </a:r>
            <a:endParaRPr lang="en-US" dirty="0"/>
          </a:p>
        </p:txBody>
      </p:sp>
      <p:pic>
        <p:nvPicPr>
          <p:cNvPr id="2052" name="Picture 4" descr="http://i1-games.softpedia-static.com/screenshots/Myst-Revelation-Dem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0" y="2971800"/>
            <a:ext cx="3913704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8/Monopoly_board_on_white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439392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2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1045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Examples of different environments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322638"/>
            <a:ext cx="9067800" cy="4983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Observable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Deterministic		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Episodic </a:t>
            </a:r>
            <a:br>
              <a:rPr lang="en-US" sz="2000" dirty="0"/>
            </a:br>
            <a:r>
              <a:rPr lang="en-US" sz="2000" dirty="0"/>
              <a:t>         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Static</a:t>
            </a:r>
            <a:br>
              <a:rPr lang="en-US" sz="2000" dirty="0"/>
            </a:br>
            <a:r>
              <a:rPr lang="en-US" sz="2000" dirty="0"/>
              <a:t> 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Discrete		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Single agent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1255" y="3246437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0055" y="3246437"/>
            <a:ext cx="102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5055" y="3246437"/>
            <a:ext cx="102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254" y="3779837"/>
            <a:ext cx="109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Strategic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0055" y="3779837"/>
            <a:ext cx="1242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Stochastic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8973" y="3798947"/>
            <a:ext cx="1242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Stochastic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1255" y="431323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1" y="433234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5055" y="431323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1254" y="4884617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Semidynamic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017387" y="4865507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Dynamic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0055" y="4903727"/>
            <a:ext cx="76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1254" y="543712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00054" y="541801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32503" y="5418017"/>
            <a:ext cx="1373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Continuous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1254" y="602761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5573" y="602761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0573" y="604672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2801" y="3246437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3779837"/>
            <a:ext cx="1581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Deterministic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1" y="4313237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Episodic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1" y="4884617"/>
            <a:ext cx="76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2800" y="543712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2801" y="6027617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Single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0" y="3094037"/>
            <a:ext cx="7315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14987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514" y="1143000"/>
            <a:ext cx="1385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9478" y="1219200"/>
            <a:ext cx="174232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271254" y="2286000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Chess with</a:t>
            </a:r>
            <a:br>
              <a:rPr lang="en-US" sz="2000" dirty="0"/>
            </a:br>
            <a:r>
              <a:rPr lang="en-US" sz="2000" dirty="0"/>
              <a:t>a clock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0054" y="2286000"/>
            <a:ext cx="1077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Scrabble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005054" y="2286000"/>
            <a:ext cx="1662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Autonomous driving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76601" y="2286000"/>
            <a:ext cx="1537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Word jumble</a:t>
            </a:r>
            <a:br>
              <a:rPr lang="en-US" sz="2000" dirty="0"/>
            </a:br>
            <a:r>
              <a:rPr lang="en-US" sz="2000" dirty="0"/>
              <a:t>solver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2644" y="1219200"/>
            <a:ext cx="13517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Deterministic environments: </a:t>
            </a:r>
            <a:r>
              <a:rPr lang="en-US" dirty="0" smtClean="0"/>
              <a:t>search, constraint satisfaction, logic</a:t>
            </a:r>
          </a:p>
          <a:p>
            <a:pPr lvl="1"/>
            <a:r>
              <a:rPr lang="en-US" dirty="0" smtClean="0"/>
              <a:t>Can be </a:t>
            </a:r>
            <a:r>
              <a:rPr lang="en-US" dirty="0" smtClean="0">
                <a:solidFill>
                  <a:srgbClr val="7030A0"/>
                </a:solidFill>
              </a:rPr>
              <a:t>sequential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7030A0"/>
                </a:solidFill>
              </a:rPr>
              <a:t>episodic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Strategic environments:</a:t>
            </a:r>
            <a:r>
              <a:rPr lang="en-US" dirty="0" smtClean="0"/>
              <a:t> minimax search, games</a:t>
            </a:r>
          </a:p>
          <a:p>
            <a:pPr lvl="1"/>
            <a:r>
              <a:rPr lang="en-US" dirty="0" smtClean="0"/>
              <a:t>Might be either </a:t>
            </a:r>
            <a:r>
              <a:rPr lang="en-US" dirty="0" smtClean="0">
                <a:solidFill>
                  <a:srgbClr val="7030A0"/>
                </a:solidFill>
              </a:rPr>
              <a:t>deterministic</a:t>
            </a:r>
            <a:r>
              <a:rPr lang="en-US" dirty="0" smtClean="0"/>
              <a:t> (e.g., chess) or </a:t>
            </a:r>
            <a:r>
              <a:rPr lang="en-US" dirty="0" smtClean="0">
                <a:solidFill>
                  <a:srgbClr val="7030A0"/>
                </a:solidFill>
              </a:rPr>
              <a:t>stochastic </a:t>
            </a:r>
            <a:r>
              <a:rPr lang="en-US" dirty="0" smtClean="0"/>
              <a:t>(e.g., poker)</a:t>
            </a:r>
          </a:p>
          <a:p>
            <a:pPr lvl="1"/>
            <a:r>
              <a:rPr lang="en-US" dirty="0" smtClean="0"/>
              <a:t>Might be</a:t>
            </a:r>
            <a:r>
              <a:rPr lang="en-US" dirty="0" smtClean="0">
                <a:solidFill>
                  <a:srgbClr val="7030A0"/>
                </a:solidFill>
              </a:rPr>
              <a:t> fully observable </a:t>
            </a:r>
            <a:r>
              <a:rPr lang="en-US" dirty="0" smtClean="0"/>
              <a:t>(e.g., chess) or</a:t>
            </a:r>
            <a:r>
              <a:rPr lang="en-US" dirty="0" smtClean="0">
                <a:solidFill>
                  <a:srgbClr val="7030A0"/>
                </a:solidFill>
              </a:rPr>
              <a:t> partially observable</a:t>
            </a:r>
            <a:r>
              <a:rPr lang="en-US" dirty="0" smtClean="0"/>
              <a:t> (e.g., battleship)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Stochastic environments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Episodic:</a:t>
            </a:r>
            <a:r>
              <a:rPr lang="en-US" dirty="0" smtClean="0"/>
              <a:t> Bayesian networks, pattern classifiers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Sequential, known: </a:t>
            </a:r>
            <a:r>
              <a:rPr lang="en-US" dirty="0" smtClean="0"/>
              <a:t>Markov decision processes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Sequential, unknown: </a:t>
            </a:r>
            <a:r>
              <a:rPr lang="en-US" dirty="0" smtClean="0"/>
              <a:t>reinforcement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7720" cy="4351338"/>
          </a:xfrm>
        </p:spPr>
        <p:txBody>
          <a:bodyPr/>
          <a:lstStyle/>
          <a:p>
            <a:r>
              <a:rPr lang="en-US" altLang="ja-JP" dirty="0" smtClean="0"/>
              <a:t>Agent = Performance, Environment, Actions, Sensors (PEAS)</a:t>
            </a:r>
          </a:p>
          <a:p>
            <a:r>
              <a:rPr kumimoji="1" lang="en-US" altLang="ja-JP" dirty="0" smtClean="0"/>
              <a:t>What makes an agent </a:t>
            </a:r>
            <a:r>
              <a:rPr kumimoji="1" lang="en-US" altLang="ja-JP" b="1" i="1" dirty="0" smtClean="0"/>
              <a:t>Rational</a:t>
            </a:r>
            <a:r>
              <a:rPr kumimoji="1" lang="en-US" altLang="ja-JP" dirty="0" smtClean="0"/>
              <a:t>?</a:t>
            </a:r>
          </a:p>
          <a:p>
            <a:r>
              <a:rPr lang="en-US" altLang="ja-JP" dirty="0" smtClean="0"/>
              <a:t>What makes an agent </a:t>
            </a:r>
            <a:r>
              <a:rPr lang="en-US" altLang="ja-JP" b="1" i="1" dirty="0" smtClean="0"/>
              <a:t>Autonomous</a:t>
            </a:r>
            <a:r>
              <a:rPr lang="en-US" altLang="ja-JP" dirty="0" smtClean="0"/>
              <a:t>?</a:t>
            </a:r>
            <a:endParaRPr kumimoji="1" lang="en-US" altLang="ja-JP" dirty="0" smtClean="0"/>
          </a:p>
          <a:p>
            <a:r>
              <a:rPr lang="en-US" altLang="ja-JP" dirty="0" smtClean="0"/>
              <a:t>Types of Agents: Reflex, Internal-State, Goal-Directed, Utility-Directed (RIGU)</a:t>
            </a:r>
          </a:p>
          <a:p>
            <a:r>
              <a:rPr kumimoji="1" lang="en-US" altLang="ja-JP" dirty="0" smtClean="0"/>
              <a:t>Properties of Environments: Observable, Deterministic, Episodic, Static, Continuous (ODESC)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4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51348" y="1217631"/>
            <a:ext cx="8259452" cy="156327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 smtClean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11668" y="3547411"/>
            <a:ext cx="1574172" cy="32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sensations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 smtClean="0"/>
              <a:t>Example: Vacuum-Agent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Environment = tuple of variables: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sz="2800" dirty="0" smtClean="0"/>
                  <a:t>Location, status of both rooms, </a:t>
                </a:r>
                <a:br>
                  <a:rPr lang="en-US" sz="2800" dirty="0" smtClean="0"/>
                </a:br>
                <a:r>
                  <a:rPr lang="en-US" sz="2800" dirty="0" smtClean="0"/>
                  <a:t>	e.g</a:t>
                </a:r>
                <a:r>
                  <a:rPr lang="en-US" sz="2800" dirty="0"/>
                  <a:t>.,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S = { </a:t>
                </a:r>
                <a:r>
                  <a:rPr lang="en-US" sz="2800" dirty="0" err="1" smtClean="0">
                    <a:solidFill>
                      <a:schemeClr val="accent2"/>
                    </a:solidFill>
                  </a:rPr>
                  <a:t>Loc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=A, Status=(Dirty, Dirty) }</a:t>
                </a:r>
              </a:p>
              <a:p>
                <a:r>
                  <a:rPr lang="en-US" b="1" dirty="0" smtClean="0"/>
                  <a:t>Action = variable drawn from a set:</a:t>
                </a:r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{ Left</a:t>
                </a:r>
                <a:r>
                  <a:rPr lang="en-US" dirty="0">
                    <a:solidFill>
                      <a:srgbClr val="FF0000"/>
                    </a:solidFill>
                  </a:rPr>
                  <a:t>, Right, Suck,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NoOp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}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altLang="ja-JP" b="1" dirty="0" smtClean="0"/>
                  <a:t>Sensors = tuple of variables:</a:t>
                </a:r>
                <a:r>
                  <a:rPr lang="en-US" altLang="ja-JP" dirty="0" smtClean="0"/>
                  <a:t> </a:t>
                </a:r>
                <a:endParaRPr lang="en-US" altLang="ja-JP" dirty="0"/>
              </a:p>
              <a:p>
                <a:pPr lvl="1"/>
                <a:r>
                  <a:rPr lang="en-US" altLang="ja-JP" sz="2800" dirty="0" smtClean="0"/>
                  <a:t>Location</a:t>
                </a:r>
                <a:r>
                  <a:rPr lang="en-US" altLang="ja-JP" sz="2800" dirty="0"/>
                  <a:t>, </a:t>
                </a:r>
                <a:r>
                  <a:rPr lang="en-US" altLang="ja-JP" sz="2800" dirty="0" smtClean="0"/>
                  <a:t>and status of Current Room Only </a:t>
                </a:r>
                <a:r>
                  <a:rPr lang="en-US" altLang="ja-JP" sz="2800" dirty="0"/>
                  <a:t/>
                </a:r>
                <a:br>
                  <a:rPr lang="en-US" altLang="ja-JP" sz="2800" dirty="0"/>
                </a:br>
                <a:r>
                  <a:rPr lang="en-US" altLang="ja-JP" sz="2800" dirty="0"/>
                  <a:t>	e.g., </a:t>
                </a:r>
                <a:r>
                  <a:rPr lang="en-US" altLang="ja-JP" sz="2800" dirty="0" smtClean="0">
                    <a:solidFill>
                      <a:schemeClr val="accent2"/>
                    </a:solidFill>
                  </a:rPr>
                  <a:t>S = { </a:t>
                </a:r>
                <a:r>
                  <a:rPr lang="en-US" altLang="ja-JP" sz="2800" dirty="0" err="1" smtClean="0">
                    <a:solidFill>
                      <a:schemeClr val="accent2"/>
                    </a:solidFill>
                  </a:rPr>
                  <a:t>Loc</a:t>
                </a:r>
                <a:r>
                  <a:rPr lang="en-US" altLang="ja-JP" sz="2800" dirty="0" smtClean="0">
                    <a:solidFill>
                      <a:schemeClr val="accent2"/>
                    </a:solidFill>
                  </a:rPr>
                  <a:t>=A, Status = Dirty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sz="2800" dirty="0" smtClean="0">
                    <a:solidFill>
                      <a:schemeClr val="accent2"/>
                    </a:solidFill>
                  </a:rPr>
                  <a:t>}</a:t>
                </a:r>
                <a:endParaRPr lang="en-US" altLang="ja-JP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>
                  <a:buNone/>
                </a:pPr>
                <a:r>
                  <a:rPr lang="en-US" sz="3100" b="1" dirty="0" smtClean="0">
                    <a:solidFill>
                      <a:schemeClr val="tx1"/>
                    </a:solidFill>
                  </a:rPr>
                  <a:t>function Vacuum-Agent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3100" dirty="0" smtClean="0">
                    <a:solidFill>
                      <a:schemeClr val="accent2"/>
                    </a:solidFill>
                  </a:rPr>
                  <a:t>[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location,status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]</a:t>
                </a:r>
                <a:r>
                  <a:rPr lang="en-US" sz="3100" dirty="0">
                    <a:solidFill>
                      <a:schemeClr val="tx1"/>
                    </a:solidFill>
                  </a:rPr>
                  <a:t>) returns an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action</a:t>
                </a:r>
              </a:p>
              <a:p>
                <a:r>
                  <a:rPr lang="en-US" sz="3100" i="1" dirty="0">
                    <a:solidFill>
                      <a:schemeClr val="tx1"/>
                    </a:solidFill>
                  </a:rPr>
                  <a:t>if</a:t>
                </a:r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</a:t>
                </a:r>
                <a:r>
                  <a:rPr lang="en-US" sz="3100" dirty="0" err="1" smtClean="0">
                    <a:solidFill>
                      <a:schemeClr val="accent2"/>
                    </a:solidFill>
                  </a:rPr>
                  <a:t>oc</a:t>
                </a:r>
                <a:r>
                  <a:rPr lang="en-US" sz="3100" dirty="0" smtClean="0">
                    <a:solidFill>
                      <a:schemeClr val="accent2"/>
                    </a:solidFill>
                  </a:rPr>
                  <a:t>=A</a:t>
                </a:r>
              </a:p>
              <a:p>
                <a:pPr lvl="1"/>
                <a:r>
                  <a:rPr lang="en-US" altLang="ja-JP" sz="3100" i="1" dirty="0" smtClean="0"/>
                  <a:t>if </a:t>
                </a:r>
                <a:r>
                  <a:rPr lang="en-US" altLang="ja-JP" sz="3100" dirty="0" smtClean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 smtClean="0"/>
                  <a:t>t</a:t>
                </a:r>
                <a:r>
                  <a:rPr lang="en-US" sz="3100" i="1" dirty="0" smtClean="0">
                    <a:solidFill>
                      <a:schemeClr val="tx1"/>
                    </a:solidFill>
                  </a:rPr>
                  <a:t>hen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>
                    <a:solidFill>
                      <a:schemeClr val="tx1"/>
                    </a:solidFill>
                  </a:rPr>
                  <a:t>return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sz="3100" i="1" dirty="0"/>
                  <a:t>e</a:t>
                </a:r>
                <a:r>
                  <a:rPr lang="en-US" sz="3100" i="1" dirty="0" smtClean="0"/>
                  <a:t>lse if I have never visited </a:t>
                </a:r>
                <a:r>
                  <a:rPr lang="en-US" sz="3100" dirty="0" smtClean="0">
                    <a:solidFill>
                      <a:schemeClr val="accent2"/>
                    </a:solidFill>
                  </a:rPr>
                  <a:t>B</a:t>
                </a:r>
                <a:r>
                  <a:rPr lang="en-US" sz="3100" i="1" dirty="0" smtClean="0"/>
                  <a:t> then return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 Right</a:t>
                </a:r>
              </a:p>
              <a:p>
                <a:pPr lvl="1"/>
                <a:r>
                  <a:rPr lang="en-US" sz="3100" i="1" dirty="0"/>
                  <a:t>e</a:t>
                </a:r>
                <a:r>
                  <a:rPr lang="en-US" sz="3100" i="1" dirty="0" smtClean="0"/>
                  <a:t>lse return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100" dirty="0" err="1" smtClean="0">
                    <a:solidFill>
                      <a:srgbClr val="FF0000"/>
                    </a:solidFill>
                  </a:rPr>
                  <a:t>NoOp</a:t>
                </a:r>
                <a:endParaRPr lang="en-US" sz="3100" dirty="0">
                  <a:solidFill>
                    <a:srgbClr val="FF0000"/>
                  </a:solidFill>
                </a:endParaRPr>
              </a:p>
              <a:p>
                <a:r>
                  <a:rPr lang="en-US" sz="3100" i="1" dirty="0"/>
                  <a:t>e</a:t>
                </a:r>
                <a:r>
                  <a:rPr lang="en-US" sz="3100" i="1" dirty="0" smtClean="0">
                    <a:solidFill>
                      <a:schemeClr val="tx1"/>
                    </a:solidFill>
                  </a:rPr>
                  <a:t>lse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 smtClean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then</a:t>
                </a:r>
                <a:r>
                  <a:rPr lang="en-US" altLang="ja-JP" sz="3100" dirty="0"/>
                  <a:t> return 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altLang="ja-JP" sz="3100" i="1" dirty="0"/>
                  <a:t>else </a:t>
                </a:r>
                <a:r>
                  <a:rPr lang="en-US" altLang="ja-JP" sz="3100" i="1" dirty="0" smtClean="0"/>
                  <a:t>if I have never visited </a:t>
                </a:r>
                <a:r>
                  <a:rPr lang="en-US" altLang="ja-JP" sz="31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altLang="ja-JP" sz="3100" i="1" dirty="0" smtClean="0"/>
                  <a:t> </a:t>
                </a:r>
                <a:r>
                  <a:rPr lang="en-US" altLang="ja-JP" sz="3100" i="1" dirty="0"/>
                  <a:t>then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smtClean="0">
                    <a:solidFill>
                      <a:srgbClr val="FF0000"/>
                    </a:solidFill>
                  </a:rPr>
                  <a:t>Left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sz="3100" i="1" dirty="0"/>
                  <a:t>else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err="1" smtClean="0">
                    <a:solidFill>
                      <a:srgbClr val="FF0000"/>
                    </a:solidFill>
                  </a:rPr>
                  <a:t>NoOp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  <a:blipFill rotWithShape="0">
                <a:blip r:embed="rId3"/>
                <a:stretch>
                  <a:fillRect l="-838" t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056" y="1143000"/>
            <a:ext cx="387234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the task environment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00434"/>
            <a:ext cx="91440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PEAS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Performance, </a:t>
            </a:r>
            <a:r>
              <a:rPr lang="en-US" b="1" dirty="0"/>
              <a:t>Environment, </a:t>
            </a:r>
            <a:r>
              <a:rPr lang="en-US" b="1" dirty="0" smtClean="0"/>
              <a:t>Actions, Sensors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P: </a:t>
            </a:r>
            <a:r>
              <a:rPr lang="en-US" dirty="0"/>
              <a:t>a</a:t>
            </a:r>
            <a:r>
              <a:rPr lang="en-US" dirty="0" smtClean="0"/>
              <a:t> function the agent is maximizing (or minimizing)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Assumed given</a:t>
            </a:r>
            <a:br>
              <a:rPr lang="en-US" dirty="0"/>
            </a:b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E: 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/>
              <a:t> formal representation for </a:t>
            </a:r>
            <a:r>
              <a:rPr lang="en-US" i="1" dirty="0" smtClean="0">
                <a:solidFill>
                  <a:srgbClr val="0000FF"/>
                </a:solidFill>
              </a:rPr>
              <a:t>world states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concreteness, a tuple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 ,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 err="1">
                <a:solidFill>
                  <a:srgbClr val="0000FF"/>
                </a:solidFill>
              </a:rPr>
              <a:t>val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A: 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/>
              <a:t>ctions that change the state according to a </a:t>
            </a:r>
            <a:r>
              <a:rPr lang="en-US" i="1" dirty="0" smtClean="0">
                <a:solidFill>
                  <a:srgbClr val="0000FF"/>
                </a:solidFill>
              </a:rPr>
              <a:t>transition model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Given a state and action, what is the successor state </a:t>
            </a:r>
            <a:br>
              <a:rPr lang="en-US" dirty="0"/>
            </a:br>
            <a:r>
              <a:rPr lang="en-US" dirty="0"/>
              <a:t>(or distribution over successor states)?</a:t>
            </a:r>
            <a:br>
              <a:rPr lang="en-US" dirty="0"/>
            </a:br>
            <a:endParaRPr lang="en-US" sz="800" dirty="0"/>
          </a:p>
          <a:p>
            <a:pPr lvl="1">
              <a:spcBef>
                <a:spcPts val="0"/>
              </a:spcBef>
            </a:pPr>
            <a:endParaRPr lang="en-US" sz="400" i="1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S: </a:t>
            </a:r>
            <a:r>
              <a:rPr lang="en-US" dirty="0"/>
              <a:t>o</a:t>
            </a:r>
            <a:r>
              <a:rPr lang="en-US" dirty="0" smtClean="0"/>
              <a:t>bservations that allow the agent to infer the world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Often come in very different form than the state itself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E.g., in tracking, observations may be pixels and state variables 3D coordinates</a:t>
            </a:r>
          </a:p>
        </p:txBody>
      </p:sp>
    </p:spTree>
    <p:extLst>
      <p:ext uri="{BB962C8B-B14F-4D97-AF65-F5344CB8AC3E}">
        <p14:creationId xmlns:p14="http://schemas.microsoft.com/office/powerpoint/2010/main" val="9819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534400" cy="1143000"/>
          </a:xfrm>
        </p:spPr>
        <p:txBody>
          <a:bodyPr/>
          <a:lstStyle/>
          <a:p>
            <a:r>
              <a:rPr lang="en-US" dirty="0" smtClean="0"/>
              <a:t>PEAS Example: Autonomous taxi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5208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How does it measure its performance?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𝑝𝑟𝑜𝑓𝑖𝑡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𝑐𝑢𝑠𝑡𝑜𝑚𝑒𝑟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𝑠𝑎𝑡𝑖𝑠𝑓𝑎𝑐𝑡𝑖𝑜𝑛</m:t>
                      </m:r>
                    </m:oMath>
                  </m:oMathPara>
                </a14:m>
                <a:endParaRPr lang="en-US" sz="2800" b="0" dirty="0" smtClean="0"/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no laws broken?</a:t>
                </a:r>
                <a:endParaRPr lang="en-US" sz="2800" dirty="0"/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What is its environment?</a:t>
                </a:r>
              </a:p>
              <a:p>
                <a:pPr marL="457200" lvl="1" indent="0" algn="ctr">
                  <a:lnSpc>
                    <a:spcPct val="80000"/>
                  </a:lnSpc>
                  <a:buNone/>
                </a:pPr>
                <a:r>
                  <a:rPr lang="en-US" dirty="0" smtClean="0"/>
                  <a:t>Quantify?  What variables, in what format?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What are the actuators?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What are the sensors?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825"/>
                <a:ext cx="10515600" cy="4351338"/>
              </a:xfrm>
              <a:blipFill rotWithShape="0"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2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Another PEAS example: Spam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Performance </a:t>
            </a:r>
            <a:r>
              <a:rPr lang="en-US" dirty="0" smtClean="0">
                <a:solidFill>
                  <a:srgbClr val="FF0000"/>
                </a:solidFill>
              </a:rPr>
              <a:t>measure</a:t>
            </a:r>
          </a:p>
          <a:p>
            <a:pPr marL="0" indent="0" algn="ctr">
              <a:buNone/>
            </a:pPr>
            <a:r>
              <a:rPr lang="en-US" dirty="0" smtClean="0"/>
              <a:t>Is a false accept as expensive as a false reject?</a:t>
            </a:r>
          </a:p>
          <a:p>
            <a:pPr marL="0" indent="0" algn="ctr">
              <a:buNone/>
            </a:pPr>
            <a:r>
              <a:rPr lang="en-US" dirty="0" smtClean="0"/>
              <a:t>Performance per e-mail, or in aggregate?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Environment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2800" dirty="0" smtClean="0"/>
              <a:t>User’s e-mail account?  Server hosting thousands of users?</a:t>
            </a:r>
            <a:endParaRPr lang="en-US" sz="2800" dirty="0"/>
          </a:p>
          <a:p>
            <a:r>
              <a:rPr lang="en-US" dirty="0" smtClean="0">
                <a:solidFill>
                  <a:srgbClr val="FF0000"/>
                </a:solidFill>
              </a:rPr>
              <a:t>Actuators?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Sensors?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Measure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An agent’s performance is measured by some performance or </a:t>
                </a:r>
                <a:r>
                  <a:rPr lang="en-US" altLang="ja-JP" b="1" dirty="0" smtClean="0"/>
                  <a:t>utility</a:t>
                </a:r>
                <a:r>
                  <a:rPr lang="en-US" altLang="ja-JP" dirty="0" smtClean="0"/>
                  <a:t> measure</a:t>
                </a:r>
              </a:p>
              <a:p>
                <a:r>
                  <a:rPr lang="en-US" altLang="ja-JP" dirty="0" smtClean="0"/>
                  <a:t>Utility = function of the current 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 smtClean="0"/>
                  <a:t>, and of the history of all actions from time 1 to time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1:(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ja-JP" dirty="0" smtClean="0"/>
                  <a:t>:</a:t>
                </a:r>
              </a:p>
              <a:p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1:(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 smtClean="0"/>
                  <a:t> # currently dirty rooms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 smtClean="0"/>
                  <a:t>(# non-</a:t>
                </a:r>
                <a:r>
                  <a:rPr lang="en-US" altLang="ja-JP" dirty="0" err="1" smtClean="0"/>
                  <a:t>NoOp</a:t>
                </a:r>
                <a:r>
                  <a:rPr lang="en-US" altLang="ja-JP" dirty="0" smtClean="0"/>
                  <a:t> Actions)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1086</Words>
  <Application>Microsoft Office PowerPoint</Application>
  <PresentationFormat>Widescreen</PresentationFormat>
  <Paragraphs>221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Cambria Math</vt:lpstr>
      <vt:lpstr>Office Theme</vt:lpstr>
      <vt:lpstr>CS440/ECE 448 Lecture 3:  Agents and Rationality</vt:lpstr>
      <vt:lpstr>SIGAI</vt:lpstr>
      <vt:lpstr>Contents</vt:lpstr>
      <vt:lpstr>Agents</vt:lpstr>
      <vt:lpstr>Example: Vacuum-Agent</vt:lpstr>
      <vt:lpstr>Specifying the task environment</vt:lpstr>
      <vt:lpstr>PEAS Example: Autonomous taxi</vt:lpstr>
      <vt:lpstr>Another PEAS example: Spam filter</vt:lpstr>
      <vt:lpstr>Performance Measure</vt:lpstr>
      <vt:lpstr>Example Problem: Spam Filter</vt:lpstr>
      <vt:lpstr>What makes an agent Rational?</vt:lpstr>
      <vt:lpstr>Back to the  Vacuum-Agent</vt:lpstr>
      <vt:lpstr>What makes an agent Autonomous?</vt:lpstr>
      <vt:lpstr>Types of Agents</vt:lpstr>
      <vt:lpstr>Reflex Agent</vt:lpstr>
      <vt:lpstr>Internal-State Agent</vt:lpstr>
      <vt:lpstr>Goal-Directed Agent</vt:lpstr>
      <vt:lpstr>Utility-Directed Agent</vt:lpstr>
      <vt:lpstr>PEAS</vt:lpstr>
      <vt:lpstr>Properties of Environments</vt:lpstr>
      <vt:lpstr>Fully observable vs. partially observable</vt:lpstr>
      <vt:lpstr>Deterministic vs. stochastic</vt:lpstr>
      <vt:lpstr>Episodic vs. sequential</vt:lpstr>
      <vt:lpstr>Static vs. dynamic</vt:lpstr>
      <vt:lpstr>Discrete vs. continuous</vt:lpstr>
      <vt:lpstr>Single-agent vs. multiagent</vt:lpstr>
      <vt:lpstr>Known vs. unknown</vt:lpstr>
      <vt:lpstr>Examples of different environments</vt:lpstr>
      <vt:lpstr>Preview of the course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3</dc:title>
  <dc:creator>Mark Hasegawa-Johnson</dc:creator>
  <cp:lastModifiedBy>Mark Hasegawa-Johnson</cp:lastModifiedBy>
  <cp:revision>20</cp:revision>
  <cp:lastPrinted>2017-09-05T00:16:20Z</cp:lastPrinted>
  <dcterms:created xsi:type="dcterms:W3CDTF">2017-09-04T21:58:20Z</dcterms:created>
  <dcterms:modified xsi:type="dcterms:W3CDTF">2018-02-12T23:36:38Z</dcterms:modified>
</cp:coreProperties>
</file>