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280" r:id="rId3"/>
    <p:sldId id="281" r:id="rId4"/>
    <p:sldId id="258" r:id="rId5"/>
    <p:sldId id="282" r:id="rId6"/>
    <p:sldId id="283" r:id="rId7"/>
    <p:sldId id="284" r:id="rId8"/>
    <p:sldId id="285" r:id="rId9"/>
    <p:sldId id="259" r:id="rId10"/>
    <p:sldId id="286" r:id="rId11"/>
    <p:sldId id="262" r:id="rId12"/>
    <p:sldId id="263" r:id="rId13"/>
    <p:sldId id="289" r:id="rId14"/>
    <p:sldId id="287" r:id="rId15"/>
    <p:sldId id="288" r:id="rId16"/>
    <p:sldId id="291" r:id="rId17"/>
    <p:sldId id="290" r:id="rId18"/>
    <p:sldId id="292" r:id="rId19"/>
    <p:sldId id="293" r:id="rId20"/>
    <p:sldId id="265" r:id="rId21"/>
    <p:sldId id="267" r:id="rId22"/>
    <p:sldId id="268" r:id="rId23"/>
    <p:sldId id="279" r:id="rId24"/>
    <p:sldId id="270" r:id="rId25"/>
    <p:sldId id="294" r:id="rId26"/>
    <p:sldId id="271" r:id="rId27"/>
    <p:sldId id="276" r:id="rId28"/>
    <p:sldId id="295" r:id="rId29"/>
    <p:sldId id="296" r:id="rId30"/>
    <p:sldId id="297" r:id="rId31"/>
    <p:sldId id="272" r:id="rId32"/>
    <p:sldId id="277" r:id="rId33"/>
    <p:sldId id="273" r:id="rId34"/>
    <p:sldId id="274" r:id="rId35"/>
  </p:sldIdLst>
  <p:sldSz cx="12192000" cy="6858000"/>
  <p:notesSz cx="7315200" cy="9601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3063029-7650-4ED9-8AA2-3208582088BE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56869AA-7DDA-4BCA-A06F-D2FE60955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15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AD7B03-BE14-45DB-B0F7-17EB6D027DC3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656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8A5923-1D79-48C0-BAB4-81F673DB35DD}" type="slidenum">
              <a:rPr lang="en-US" smtClean="0">
                <a:latin typeface="Arial" pitchFamily="34" charset="0"/>
              </a:rPr>
              <a:pPr/>
              <a:t>20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6777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437020-ABE3-4089-A7B9-E1FE78834896}" type="slidenum">
              <a:rPr lang="en-US" smtClean="0">
                <a:latin typeface="Arial" pitchFamily="34" charset="0"/>
              </a:rPr>
              <a:pPr/>
              <a:t>21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428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269AC5-6E01-4B62-B863-4B789F07BED7}" type="slidenum">
              <a:rPr lang="en-US" smtClean="0">
                <a:latin typeface="Arial" pitchFamily="34" charset="0"/>
              </a:rPr>
              <a:pPr/>
              <a:t>26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5783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269AC5-6E01-4B62-B863-4B789F07BED7}" type="slidenum">
              <a:rPr lang="en-US" smtClean="0">
                <a:latin typeface="Arial" pitchFamily="34" charset="0"/>
              </a:rPr>
              <a:pPr/>
              <a:t>27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05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269AC5-6E01-4B62-B863-4B789F07BED7}" type="slidenum">
              <a:rPr lang="en-US" smtClean="0">
                <a:latin typeface="Arial" pitchFamily="34" charset="0"/>
              </a:rPr>
              <a:pPr/>
              <a:t>28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035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269AC5-6E01-4B62-B863-4B789F07BED7}" type="slidenum">
              <a:rPr lang="en-US" smtClean="0">
                <a:latin typeface="Arial" pitchFamily="34" charset="0"/>
              </a:rPr>
              <a:pPr/>
              <a:t>29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4853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269AC5-6E01-4B62-B863-4B789F07BED7}" type="slidenum">
              <a:rPr lang="en-US" smtClean="0">
                <a:latin typeface="Arial" pitchFamily="34" charset="0"/>
              </a:rPr>
              <a:pPr/>
              <a:t>30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8272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846566-71AB-4018-8E0E-12F77AFED267}" type="slidenum">
              <a:rPr lang="en-US" smtClean="0">
                <a:latin typeface="Arial" pitchFamily="34" charset="0"/>
              </a:rPr>
              <a:pPr/>
              <a:t>31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810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846566-71AB-4018-8E0E-12F77AFED267}" type="slidenum">
              <a:rPr lang="en-US" smtClean="0">
                <a:latin typeface="Arial" pitchFamily="34" charset="0"/>
              </a:rPr>
              <a:pPr/>
              <a:t>32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9035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Disadvantages:</a:t>
            </a:r>
            <a:r>
              <a:rPr lang="en-US" baseline="0" dirty="0" smtClean="0"/>
              <a:t> it may be hard to formulate utility functions, especially for complex open-ended tasks. Has limited applicability to humans.</a:t>
            </a: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B05A11-90BE-4D23-8AF4-FCD72F563453}" type="slidenum">
              <a:rPr lang="en-US" smtClean="0">
                <a:latin typeface="Arial" pitchFamily="34" charset="0"/>
              </a:rPr>
              <a:pPr/>
              <a:t>33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616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AD7B03-BE14-45DB-B0F7-17EB6D027DC3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640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AD7B03-BE14-45DB-B0F7-17EB6D027DC3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897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AD7B03-BE14-45DB-B0F7-17EB6D027DC3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087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AD7B03-BE14-45DB-B0F7-17EB6D027DC3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581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FB721F-31C6-4B60-861A-A0998B2E02B0}" type="slidenum">
              <a:rPr lang="en-US" smtClean="0">
                <a:latin typeface="Arial" pitchFamily="34" charset="0"/>
              </a:rPr>
              <a:pPr/>
              <a:t>9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150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FB721F-31C6-4B60-861A-A0998B2E02B0}" type="slidenum">
              <a:rPr lang="en-US" smtClean="0">
                <a:latin typeface="Arial" pitchFamily="34" charset="0"/>
              </a:rPr>
              <a:pPr/>
              <a:t>10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922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424BB-542F-432C-8987-2FEC1AB3AB05}" type="slidenum">
              <a:rPr lang="en-US" smtClean="0">
                <a:latin typeface="Arial" pitchFamily="34" charset="0"/>
              </a:rPr>
              <a:pPr/>
              <a:t>11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5760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424BB-542F-432C-8987-2FEC1AB3AB05}" type="slidenum">
              <a:rPr lang="en-US" smtClean="0">
                <a:latin typeface="Arial" pitchFamily="34" charset="0"/>
              </a:rPr>
              <a:pPr/>
              <a:t>18</a:t>
            </a:fld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975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34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29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9106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780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01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88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492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1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6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8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47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EACF2-E275-4497-ADEE-08F8588BE6E6}" type="datetimeFigureOut">
              <a:rPr kumimoji="1" lang="ja-JP" altLang="en-US" smtClean="0"/>
              <a:t>2018/1/15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4F13B-9898-436D-ADE6-1AFCE0ED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819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Hodgkin%E2%80%93Huxley_mode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unctional_magnetic_resonance_imaging" TargetMode="External"/><Relationship Id="rId2" Type="http://schemas.openxmlformats.org/officeDocument/2006/relationships/hyperlink" Target="https://en.wikipedia.org/wiki/Electroencephalograph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Electrocorticography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ebner.net/Prizef/TuringArticle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LIZA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nifestation.com/neurotoys/eliza.php3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wyorker.com/online/blogs/elements/2013/08/why-cant-my-computer-understand-me.html" TargetMode="External"/><Relationship Id="rId2" Type="http://schemas.openxmlformats.org/officeDocument/2006/relationships/hyperlink" Target="http://www.cs.toronto.edu/~hector/Papers/ijcai-13-paper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wyorker.com/online/blogs/elements/2013/08/why-cant-my-computer-understand-me.html" TargetMode="External"/><Relationship Id="rId2" Type="http://schemas.openxmlformats.org/officeDocument/2006/relationships/hyperlink" Target="http://www.cs.toronto.edu/~hector/Papers/ijcai-13-paper.pd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spectrum.ieee.org/automaton/robotics/artificial-intelligence/winograd-schema-challenge-results-ai-common-sense-still-a-problem-for-now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endai_Subway_Namboku_Line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lec01_intro.pptx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EjzadtXR-zs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rses.engr.illinois.edu/cs440/R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urses.engr.illinois.edu/ece448/" TargetMode="External"/><Relationship Id="rId4" Type="http://schemas.openxmlformats.org/officeDocument/2006/relationships/hyperlink" Target="http://courses.engr.illinois.edu/cs440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rses.engr.illinois.edu/cs440/R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rses.engr.illinois.edu/cs440/R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rses.engr.illinois.edu/cs440/R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azza.com/class/jc8mft43dmb4gu" TargetMode="External"/><Relationship Id="rId4" Type="http://schemas.openxmlformats.org/officeDocument/2006/relationships/hyperlink" Target="https://courses.engr.illinois.edu/ece448/sp2018/homework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838200" y="440539"/>
            <a:ext cx="10515600" cy="1325563"/>
          </a:xfrm>
        </p:spPr>
        <p:txBody>
          <a:bodyPr/>
          <a:lstStyle/>
          <a:p>
            <a:r>
              <a:rPr lang="en-US" dirty="0" smtClean="0"/>
              <a:t>CS440/ECE448: Artificial Intelligence</a:t>
            </a:r>
            <a:br>
              <a:rPr lang="en-US" dirty="0" smtClean="0"/>
            </a:br>
            <a:r>
              <a:rPr lang="en-US" dirty="0" smtClean="0"/>
              <a:t>Lecture 1: What is AI?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34" y="2242069"/>
            <a:ext cx="3058435" cy="37628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370" y="2242069"/>
            <a:ext cx="2761518" cy="37597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888" y="2242069"/>
            <a:ext cx="3133129" cy="37597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2017" y="2242068"/>
            <a:ext cx="2993833" cy="37597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smtClean="0"/>
              <a:t>Artificial Intelligence?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51722"/>
            <a:ext cx="10515600" cy="4825241"/>
          </a:xfrm>
        </p:spPr>
        <p:txBody>
          <a:bodyPr/>
          <a:lstStyle/>
          <a:p>
            <a:r>
              <a:rPr lang="en-US" dirty="0" smtClean="0"/>
              <a:t>Candidate definitions from the textbook: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996909"/>
              </p:ext>
            </p:extLst>
          </p:nvPr>
        </p:nvGraphicFramePr>
        <p:xfrm>
          <a:off x="2286000" y="1905000"/>
          <a:ext cx="76962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8100"/>
                <a:gridCol w="3848100"/>
              </a:tblGrid>
              <a:tr h="20574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</a:rPr>
                        <a:t>1.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</a:rPr>
                        <a:t>Thinking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</a:rPr>
                        <a:t> humanly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FF"/>
                          </a:solidFill>
                        </a:rPr>
                        <a:t>2. Acting humanly</a:t>
                      </a:r>
                      <a:endParaRPr lang="en-US" sz="2800" b="1" dirty="0">
                        <a:solidFill>
                          <a:srgbClr val="FF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9900"/>
                          </a:solidFill>
                        </a:rPr>
                        <a:t>3.</a:t>
                      </a:r>
                      <a:r>
                        <a:rPr lang="en-US" sz="2800" b="1" baseline="0" dirty="0" smtClean="0">
                          <a:solidFill>
                            <a:srgbClr val="009900"/>
                          </a:solidFill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rgbClr val="009900"/>
                          </a:solidFill>
                        </a:rPr>
                        <a:t>Thinking rationally</a:t>
                      </a:r>
                      <a:endParaRPr lang="en-US" sz="2800" b="1" dirty="0">
                        <a:solidFill>
                          <a:srgbClr val="0099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FF"/>
                          </a:solidFill>
                        </a:rPr>
                        <a:t>4. Acting rationally</a:t>
                      </a:r>
                      <a:endParaRPr lang="en-US" sz="2800" b="1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99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47870" y="17256"/>
            <a:ext cx="11005930" cy="1325563"/>
          </a:xfrm>
        </p:spPr>
        <p:txBody>
          <a:bodyPr/>
          <a:lstStyle/>
          <a:p>
            <a:r>
              <a:rPr lang="en-US" dirty="0" smtClean="0"/>
              <a:t>3. Thinking like a Human</a:t>
            </a:r>
            <a:endParaRPr lang="en-US" dirty="0" smtClean="0"/>
          </a:p>
        </p:txBody>
      </p:sp>
      <p:pic>
        <p:nvPicPr>
          <p:cNvPr id="3074" name="Picture 2" descr="http://www.nature.com/polopoly_fs/7.3435.1332258664!/image/brain.jpg_gen/derivatives/landscape_630/bra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727" y="1770477"/>
            <a:ext cx="3562349" cy="251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truden.truden.com/wp-content/uploads/2011/10/psychology_experimen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918" y="3657599"/>
            <a:ext cx="2790009" cy="2092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naswdc.org/images/sections/econnection/neuroscienc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927" y="1676398"/>
            <a:ext cx="2431007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412" y="3025781"/>
            <a:ext cx="2353515" cy="28955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48034" y="6098027"/>
            <a:ext cx="10421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Mary Shelley, author of </a:t>
            </a:r>
            <a:r>
              <a:rPr lang="en-US" i="1" dirty="0" smtClean="0"/>
              <a:t>Frankenstein: The Modern Prometheus</a:t>
            </a:r>
            <a:r>
              <a:rPr lang="en-US" dirty="0" smtClean="0"/>
              <a:t>; Neuron, showing branching of the dendrites; EEG cap; Cortical connectivity map, computed using diffusion tensor MRI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3393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Suppose the brain has 100 trillion neurons.  How many binary computations per second can the brain perform?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best supercomputers perform far more computations/second than the human brain.  </a:t>
            </a:r>
            <a:r>
              <a:rPr lang="en-US" dirty="0" smtClean="0"/>
              <a:t>If that’s true, why have we not yet duplicated a human brain?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30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computations/second?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Hodgkin-Huxley neuron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Neural computations are binary.  Each neuron is either generating an action potential, or not.</a:t>
            </a:r>
          </a:p>
          <a:p>
            <a:pPr lvl="1"/>
            <a:r>
              <a:rPr lang="en-US" dirty="0" smtClean="0"/>
              <a:t>Action potentials at rates between 1Hz and 1000Hz (1 to 1000 times/second)</a:t>
            </a:r>
          </a:p>
          <a:p>
            <a:pPr lvl="1"/>
            <a:r>
              <a:rPr lang="en-US" dirty="0" smtClean="0"/>
              <a:t>Each neuron’s action potential is communicated to a set of other neurons --- usually 100-1000 other neurons.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22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3393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Suppose the brain has 100 trillion neurons.  How many binary computations per second can the brain perform?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Answer: if each neuron performs 1-1000 binary computations/second, then the brain performs up to (100 trillion)X(1000) = 10^17 binary computations/second  (100 Peta-ops)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81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3393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Suppose the brain has 100 trillion neurons.  How many binary computations per second can the brain perform?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best supercomputers perform far more computations/second than the human brain.  </a:t>
            </a:r>
            <a:r>
              <a:rPr lang="en-US" dirty="0" smtClean="0"/>
              <a:t>If that’s true, why have we not yet duplicated a human brain?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84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neuroimaging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855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EEG (electro-encephalography)</a:t>
            </a:r>
            <a:endParaRPr lang="en-US" dirty="0" smtClean="0"/>
          </a:p>
          <a:p>
            <a:pPr lvl="1"/>
            <a:r>
              <a:rPr lang="en-US" dirty="0" smtClean="0"/>
              <a:t>Good temporal resolution: ~1000 samples/second</a:t>
            </a:r>
          </a:p>
          <a:p>
            <a:pPr lvl="1"/>
            <a:r>
              <a:rPr lang="en-US" dirty="0" smtClean="0"/>
              <a:t>Poor spatial resolution: ~128 channels for the whole brain</a:t>
            </a:r>
            <a:r>
              <a:rPr lang="en-US" dirty="0"/>
              <a:t>.  “EEG activity therefore always reflects the summation of the synchronous activity of thousands or millions of neurons that have similar spatial orientation</a:t>
            </a:r>
            <a:r>
              <a:rPr lang="en-US" dirty="0" smtClean="0"/>
              <a:t>.”</a:t>
            </a:r>
          </a:p>
          <a:p>
            <a:r>
              <a:rPr lang="en-US" dirty="0" smtClean="0">
                <a:hlinkClick r:id="rId3"/>
              </a:rPr>
              <a:t>fMRI (functional magnetic resonance </a:t>
            </a:r>
            <a:r>
              <a:rPr lang="en-US" dirty="0" err="1" smtClean="0">
                <a:hlinkClick r:id="rId3"/>
              </a:rPr>
              <a:t>imaginge</a:t>
            </a:r>
            <a:r>
              <a:rPr lang="en-US" dirty="0" smtClean="0">
                <a:hlinkClick r:id="rId3"/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Better spatial resolution: ~1mm/voxel, ~2000 voxels/brain (vs. 100 trillion neurons)</a:t>
            </a:r>
          </a:p>
          <a:p>
            <a:pPr lvl="1"/>
            <a:r>
              <a:rPr lang="en-US" dirty="0" smtClean="0"/>
              <a:t>Poor temporal resolution: ~2 seconds/sample</a:t>
            </a:r>
          </a:p>
          <a:p>
            <a:r>
              <a:rPr lang="en-US" dirty="0" smtClean="0">
                <a:hlinkClick r:id="rId4"/>
              </a:rPr>
              <a:t>ECOG (</a:t>
            </a:r>
            <a:r>
              <a:rPr lang="en-US" dirty="0" err="1" smtClean="0">
                <a:hlinkClick r:id="rId4"/>
              </a:rPr>
              <a:t>electrocorticography</a:t>
            </a:r>
            <a:r>
              <a:rPr lang="en-US" dirty="0" smtClean="0">
                <a:hlinkClick r:id="rId4"/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Spatial resolution of fMRI + temporal resolution of EEG</a:t>
            </a:r>
          </a:p>
          <a:p>
            <a:pPr lvl="1"/>
            <a:r>
              <a:rPr lang="en-US" dirty="0" smtClean="0"/>
              <a:t>Only for the part of the brain that has been surgically revealed, for a living thinking human.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04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3392"/>
            <a:ext cx="10515600" cy="493339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Suppose the brain has 100 trillion neurons.  How many binary computations per second can the brain perform?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best supercomputers perform far more computations/second than the human brain.  </a:t>
            </a:r>
            <a:r>
              <a:rPr lang="en-US" dirty="0" smtClean="0"/>
              <a:t>If that’s true, why have we not yet duplicated a human brain?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Answer: the best available neuro-imaging techniques can measure about 100,000 samples/second, versus 100 quadrillion binary computations being done in the brain.  Therefore we can’t yet measure what’s actually being computed in the brain.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86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47870" y="17256"/>
            <a:ext cx="11005930" cy="1325563"/>
          </a:xfrm>
        </p:spPr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. Acting like a Human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234911" y="5184741"/>
            <a:ext cx="1053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Schematic of the Turing test; Alan Turing</a:t>
            </a:r>
            <a:endParaRPr lang="en-US" dirty="0"/>
          </a:p>
        </p:txBody>
      </p:sp>
      <p:pic>
        <p:nvPicPr>
          <p:cNvPr id="8" name="Picture 4" descr="tur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4255" y="1979432"/>
            <a:ext cx="7779124" cy="269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://upload.wikimedia.org/wikipedia/en/thumb/c/c8/Alan_Turing_photo.jpg/200px-Alan_Turing_phot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9636" y="1684844"/>
            <a:ext cx="2461805" cy="307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72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Turing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Alan Turing, “Intelligent Machinery,” 1947:</a:t>
            </a:r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is not difficult to devise a paper machine which will play a not very bad game of chess</a:t>
            </a:r>
            <a:r>
              <a:rPr lang="en-US" dirty="0" smtClean="0"/>
              <a:t>. </a:t>
            </a:r>
            <a:r>
              <a:rPr lang="en-US" dirty="0"/>
              <a:t>Now get three men as subjects for the experiment. A, B and C. A and C are to be rather poor chess players, B is the operator who works the paper machine. </a:t>
            </a:r>
            <a:r>
              <a:rPr lang="en-US" dirty="0" smtClean="0"/>
              <a:t>Two </a:t>
            </a:r>
            <a:r>
              <a:rPr lang="en-US" dirty="0"/>
              <a:t>rooms are used with some arrangement for communicating moves, and a game is played between C and either A or the paper machine. C may find it quite difficult to tell which he is </a:t>
            </a:r>
            <a:r>
              <a:rPr lang="en-US" dirty="0" smtClean="0"/>
              <a:t>playing.  </a:t>
            </a:r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now ask the question, </a:t>
            </a:r>
            <a:r>
              <a:rPr lang="en-US" dirty="0" smtClean="0"/>
              <a:t>“What </a:t>
            </a:r>
            <a:r>
              <a:rPr lang="en-US" dirty="0"/>
              <a:t>will happen when a machine takes the part of A in this game</a:t>
            </a:r>
            <a:r>
              <a:rPr lang="en-US" dirty="0" smtClean="0"/>
              <a:t>?” </a:t>
            </a:r>
            <a:r>
              <a:rPr lang="en-US" dirty="0"/>
              <a:t>Will the interrogator decide wrongly as often when the game is played like this as he does when the game is played between a man and a woman? These questions replace our original, </a:t>
            </a:r>
            <a:r>
              <a:rPr lang="en-US" dirty="0" smtClean="0"/>
              <a:t>“Can </a:t>
            </a:r>
            <a:r>
              <a:rPr lang="en-US" dirty="0"/>
              <a:t>machines think</a:t>
            </a:r>
            <a:r>
              <a:rPr lang="en-US" dirty="0" smtClean="0"/>
              <a:t>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75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CS440/ECE448 Lecture 1: What is AI?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Administration: Overview of the Syllabus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two-bit summary of the philosophy of AI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Thinking like a Human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Acting like a Human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Thinking Rationally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Acting Rationally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15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6600" y="6428601"/>
            <a:ext cx="7449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A. Turing, </a:t>
            </a:r>
            <a:r>
              <a:rPr lang="en-US" dirty="0">
                <a:hlinkClick r:id="rId3"/>
              </a:rPr>
              <a:t>Computing machinery and intelligence</a:t>
            </a:r>
            <a:r>
              <a:rPr lang="en-US" dirty="0"/>
              <a:t>, Mind 59, pp. 433-460, 1950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28800" y="838200"/>
            <a:ext cx="8382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/>
            <a:endParaRPr lang="en-US" sz="2400" kern="0" dirty="0"/>
          </a:p>
          <a:p>
            <a:pPr>
              <a:buFontTx/>
              <a:buChar char="•"/>
            </a:pPr>
            <a:r>
              <a:rPr lang="en-US" sz="2400" kern="0" dirty="0"/>
              <a:t>What capabilities would a computer need to have to pass the Turing Test?</a:t>
            </a:r>
          </a:p>
          <a:p>
            <a:pPr lvl="1"/>
            <a:r>
              <a:rPr lang="en-US" kern="0" dirty="0"/>
              <a:t>Natural language processing</a:t>
            </a:r>
          </a:p>
          <a:p>
            <a:pPr lvl="1"/>
            <a:r>
              <a:rPr lang="en-US" kern="0" dirty="0"/>
              <a:t>Knowledge representation</a:t>
            </a:r>
          </a:p>
          <a:p>
            <a:pPr lvl="1"/>
            <a:r>
              <a:rPr lang="en-US" kern="0" dirty="0"/>
              <a:t>Automated reasoning</a:t>
            </a:r>
          </a:p>
          <a:p>
            <a:pPr lvl="1"/>
            <a:r>
              <a:rPr lang="en-US" kern="0" dirty="0"/>
              <a:t>Machine learning</a:t>
            </a:r>
          </a:p>
          <a:p>
            <a:pPr marL="457200" indent="-457200">
              <a:buFont typeface="Arial"/>
              <a:buChar char="•"/>
            </a:pPr>
            <a:r>
              <a:rPr lang="en-US" sz="2400" kern="0" dirty="0"/>
              <a:t>Turing predicted that by the year 2000, machines would be able to fool 30% of human judges for five minutes</a:t>
            </a:r>
          </a:p>
          <a:p>
            <a:pPr lvl="1"/>
            <a:endParaRPr lang="en-US" sz="24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90600"/>
            <a:ext cx="8153400" cy="5257800"/>
          </a:xfrm>
        </p:spPr>
        <p:txBody>
          <a:bodyPr/>
          <a:lstStyle/>
          <a:p>
            <a:pPr marL="457200" indent="-457200"/>
            <a:r>
              <a:rPr lang="en-US" dirty="0" smtClean="0"/>
              <a:t>Variability in protocols, judges</a:t>
            </a:r>
          </a:p>
          <a:p>
            <a:pPr marL="457200" indent="-457200"/>
            <a:r>
              <a:rPr lang="en-US" dirty="0" smtClean="0"/>
              <a:t>Success depends on deception!</a:t>
            </a:r>
          </a:p>
          <a:p>
            <a:pPr marL="457200" indent="-457200"/>
            <a:r>
              <a:rPr lang="en-US" dirty="0" err="1" smtClean="0"/>
              <a:t>Chatbots</a:t>
            </a:r>
            <a:r>
              <a:rPr lang="en-US" dirty="0" smtClean="0"/>
              <a:t> can do well using “cheap tricks”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First example: </a:t>
            </a:r>
            <a:r>
              <a:rPr lang="en-US" sz="2200" dirty="0">
                <a:hlinkClick r:id="rId3"/>
              </a:rPr>
              <a:t>ELIZA</a:t>
            </a:r>
            <a:r>
              <a:rPr lang="en-US" sz="2200" dirty="0"/>
              <a:t> (1966</a:t>
            </a:r>
            <a:r>
              <a:rPr lang="en-US" sz="2200" dirty="0" smtClean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err="1" smtClean="0">
                <a:hlinkClick r:id="rId4"/>
              </a:rPr>
              <a:t>Javascript</a:t>
            </a:r>
            <a:r>
              <a:rPr lang="en-US" sz="2200" dirty="0" smtClean="0">
                <a:hlinkClick r:id="rId4"/>
              </a:rPr>
              <a:t> implementation of ELIZA</a:t>
            </a:r>
            <a:endParaRPr lang="en-US" sz="2200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40636" y="-2625"/>
            <a:ext cx="10515600" cy="1325563"/>
          </a:xfrm>
        </p:spPr>
        <p:txBody>
          <a:bodyPr/>
          <a:lstStyle/>
          <a:p>
            <a:r>
              <a:rPr lang="en-US" dirty="0" smtClean="0"/>
              <a:t>What’s wrong with the Turing test?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096" y="7320"/>
            <a:ext cx="10515600" cy="1325563"/>
          </a:xfrm>
        </p:spPr>
        <p:txBody>
          <a:bodyPr/>
          <a:lstStyle/>
          <a:p>
            <a:r>
              <a:rPr lang="en-US" dirty="0" smtClean="0"/>
              <a:t>A better Turing 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914400"/>
            <a:ext cx="8001000" cy="5257800"/>
          </a:xfrm>
        </p:spPr>
        <p:txBody>
          <a:bodyPr/>
          <a:lstStyle/>
          <a:p>
            <a:pPr marL="457200" indent="-457200"/>
            <a:r>
              <a:rPr lang="en-US" b="1" dirty="0" smtClean="0"/>
              <a:t>Winograd schema: </a:t>
            </a:r>
            <a:r>
              <a:rPr lang="en-US" dirty="0" smtClean="0"/>
              <a:t>Multiple choice questions that can be easily answered by people but cannot be answered by computers using “cheap tricks”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i="1" dirty="0" smtClean="0"/>
              <a:t>The </a:t>
            </a:r>
            <a:r>
              <a:rPr lang="en-US" i="1" dirty="0"/>
              <a:t>trophy would not ﬁt in the brown </a:t>
            </a:r>
            <a:r>
              <a:rPr lang="en-US" i="1" dirty="0" smtClean="0"/>
              <a:t>suitcase because </a:t>
            </a:r>
            <a:r>
              <a:rPr lang="en-US" i="1" dirty="0"/>
              <a:t>it was so small.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What </a:t>
            </a:r>
            <a:r>
              <a:rPr lang="en-US" i="1" dirty="0"/>
              <a:t>was so </a:t>
            </a:r>
            <a:r>
              <a:rPr lang="en-US" i="1" dirty="0" smtClean="0"/>
              <a:t>small?</a:t>
            </a:r>
          </a:p>
          <a:p>
            <a:pPr marL="857250" lvl="1" indent="-457200"/>
            <a:r>
              <a:rPr lang="en-US" i="1" dirty="0"/>
              <a:t>T</a:t>
            </a:r>
            <a:r>
              <a:rPr lang="en-US" i="1" dirty="0" smtClean="0"/>
              <a:t>he trophy</a:t>
            </a:r>
          </a:p>
          <a:p>
            <a:pPr marL="857250" lvl="1" indent="-457200"/>
            <a:r>
              <a:rPr lang="en-US" i="1" dirty="0"/>
              <a:t>T</a:t>
            </a:r>
            <a:r>
              <a:rPr lang="en-US" i="1" dirty="0" smtClean="0"/>
              <a:t>he </a:t>
            </a:r>
            <a:r>
              <a:rPr lang="en-US" i="1" dirty="0"/>
              <a:t>brown suitcase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99791" y="5496339"/>
            <a:ext cx="4635568" cy="37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H. Levesque,  </a:t>
            </a:r>
            <a:r>
              <a:rPr lang="en-US" i="1" dirty="0">
                <a:hlinkClick r:id="rId2"/>
              </a:rPr>
              <a:t>On our best </a:t>
            </a:r>
            <a:r>
              <a:rPr lang="en-US" i="1" dirty="0" err="1">
                <a:hlinkClick r:id="rId2"/>
              </a:rPr>
              <a:t>behaviour</a:t>
            </a:r>
            <a:r>
              <a:rPr lang="en-US" dirty="0"/>
              <a:t>, IJCAI 2013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3600" y="5960166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http://www.newyorker.com/online/blogs/elements/2013/08/why-cant-my-computer-understand-me.html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63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096" y="7320"/>
            <a:ext cx="10515600" cy="1325563"/>
          </a:xfrm>
        </p:spPr>
        <p:txBody>
          <a:bodyPr/>
          <a:lstStyle/>
          <a:p>
            <a:r>
              <a:rPr lang="en-US" dirty="0" smtClean="0"/>
              <a:t>A better Turing 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914400"/>
            <a:ext cx="8001000" cy="5257800"/>
          </a:xfrm>
        </p:spPr>
        <p:txBody>
          <a:bodyPr/>
          <a:lstStyle/>
          <a:p>
            <a:pPr marL="457200" indent="-457200"/>
            <a:r>
              <a:rPr lang="en-US" b="1" dirty="0" smtClean="0"/>
              <a:t>Winograd schema: </a:t>
            </a:r>
            <a:r>
              <a:rPr lang="en-US" dirty="0" smtClean="0"/>
              <a:t>Multiple choice questions that can be easily answered by people but cannot be answered by computers using “cheap tricks”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i="1" dirty="0" smtClean="0"/>
              <a:t>The </a:t>
            </a:r>
            <a:r>
              <a:rPr lang="en-US" i="1" dirty="0"/>
              <a:t>trophy would not ﬁt in the brown </a:t>
            </a:r>
            <a:r>
              <a:rPr lang="en-US" i="1" dirty="0" smtClean="0"/>
              <a:t>suitcase because </a:t>
            </a:r>
            <a:r>
              <a:rPr lang="en-US" i="1" dirty="0"/>
              <a:t>it was so </a:t>
            </a:r>
            <a:r>
              <a:rPr lang="en-US" b="1" i="1" dirty="0" smtClean="0">
                <a:solidFill>
                  <a:srgbClr val="FF0000"/>
                </a:solidFill>
              </a:rPr>
              <a:t>large</a:t>
            </a:r>
            <a:r>
              <a:rPr lang="en-US" i="1" dirty="0" smtClean="0"/>
              <a:t>. </a:t>
            </a:r>
            <a:br>
              <a:rPr lang="en-US" i="1" dirty="0" smtClean="0"/>
            </a:br>
            <a:r>
              <a:rPr lang="en-US" i="1" dirty="0" smtClean="0"/>
              <a:t>What </a:t>
            </a:r>
            <a:r>
              <a:rPr lang="en-US" i="1" dirty="0"/>
              <a:t>was so </a:t>
            </a:r>
            <a:r>
              <a:rPr lang="en-US" b="1" i="1" dirty="0" smtClean="0">
                <a:solidFill>
                  <a:srgbClr val="FF0000"/>
                </a:solidFill>
              </a:rPr>
              <a:t>large</a:t>
            </a:r>
            <a:r>
              <a:rPr lang="en-US" i="1" dirty="0" smtClean="0"/>
              <a:t>?</a:t>
            </a:r>
          </a:p>
          <a:p>
            <a:pPr marL="857250" lvl="1" indent="-457200"/>
            <a:r>
              <a:rPr lang="en-US" i="1" dirty="0"/>
              <a:t>T</a:t>
            </a:r>
            <a:r>
              <a:rPr lang="en-US" i="1" dirty="0" smtClean="0"/>
              <a:t>he trophy</a:t>
            </a:r>
          </a:p>
          <a:p>
            <a:pPr marL="857250" lvl="1" indent="-457200"/>
            <a:r>
              <a:rPr lang="en-US" i="1" dirty="0"/>
              <a:t>T</a:t>
            </a:r>
            <a:r>
              <a:rPr lang="en-US" i="1" dirty="0" smtClean="0"/>
              <a:t>he </a:t>
            </a:r>
            <a:r>
              <a:rPr lang="en-US" i="1" dirty="0"/>
              <a:t>brown suitcase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99791" y="5496339"/>
            <a:ext cx="4635568" cy="37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H. Levesque,  </a:t>
            </a:r>
            <a:r>
              <a:rPr lang="en-US" i="1" dirty="0">
                <a:hlinkClick r:id="rId2"/>
              </a:rPr>
              <a:t>On our best </a:t>
            </a:r>
            <a:r>
              <a:rPr lang="en-US" i="1" dirty="0" err="1">
                <a:hlinkClick r:id="rId2"/>
              </a:rPr>
              <a:t>behaviour</a:t>
            </a:r>
            <a:r>
              <a:rPr lang="en-US" dirty="0"/>
              <a:t>, IJCAI 2013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3600" y="5960166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http://www.newyorker.com/online/blogs/elements/2013/08/why-cant-my-computer-understand-me.html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39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Winograd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 smtClean="0"/>
              <a:t>Advantages over standard Turing test</a:t>
            </a:r>
          </a:p>
          <a:p>
            <a:pPr marL="857250" lvl="1" indent="-457200"/>
            <a:r>
              <a:rPr lang="en-US" dirty="0" smtClean="0"/>
              <a:t>Test can be administered and graded by machine</a:t>
            </a:r>
          </a:p>
          <a:p>
            <a:pPr marL="857250" lvl="1" indent="-457200"/>
            <a:r>
              <a:rPr lang="en-US" dirty="0" smtClean="0"/>
              <a:t>Does not depend on human subjectivity</a:t>
            </a:r>
          </a:p>
          <a:p>
            <a:pPr marL="857250" lvl="1" indent="-457200"/>
            <a:r>
              <a:rPr lang="en-US" dirty="0" smtClean="0"/>
              <a:t>Does not require ability to generate English sentences</a:t>
            </a:r>
          </a:p>
          <a:p>
            <a:pPr marL="857250" lvl="1" indent="-457200"/>
            <a:r>
              <a:rPr lang="en-US" dirty="0" smtClean="0"/>
              <a:t>Questions cannot be evaded using verbal dodges</a:t>
            </a:r>
          </a:p>
          <a:p>
            <a:pPr marL="857250" lvl="1" indent="-457200"/>
            <a:r>
              <a:rPr lang="en-US" dirty="0" smtClean="0"/>
              <a:t>Questions can be made “Google-proof” (at least for now…)</a:t>
            </a:r>
          </a:p>
          <a:p>
            <a:pPr marL="457200" indent="-457200"/>
            <a:r>
              <a:rPr lang="en-US" dirty="0" smtClean="0">
                <a:hlinkClick r:id="rId2"/>
              </a:rPr>
              <a:t>Winograd schema challenge</a:t>
            </a:r>
            <a:endParaRPr lang="en-US" dirty="0" smtClean="0"/>
          </a:p>
          <a:p>
            <a:pPr marL="857250" lvl="1" indent="-457200"/>
            <a:r>
              <a:rPr lang="en-US" dirty="0" smtClean="0"/>
              <a:t>Held at IJCAI conference in July 2016 </a:t>
            </a:r>
          </a:p>
          <a:p>
            <a:pPr marL="857250" lvl="1" indent="-457200"/>
            <a:r>
              <a:rPr lang="en-US" dirty="0" smtClean="0"/>
              <a:t>Six entries, best system got 58% of 60 questions correct </a:t>
            </a:r>
            <a:br>
              <a:rPr lang="en-US" dirty="0" smtClean="0"/>
            </a:br>
            <a:r>
              <a:rPr lang="en-US" dirty="0" smtClean="0"/>
              <a:t>(humans get 90% correct)</a:t>
            </a:r>
          </a:p>
        </p:txBody>
      </p:sp>
    </p:spTree>
    <p:extLst>
      <p:ext uri="{BB962C8B-B14F-4D97-AF65-F5344CB8AC3E}">
        <p14:creationId xmlns:p14="http://schemas.microsoft.com/office/powerpoint/2010/main" val="13404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 smtClean="0"/>
              <a:t>In what way can it be said that a machine that passes the Turing test is intelligent?</a:t>
            </a:r>
          </a:p>
          <a:p>
            <a:pPr marL="457200" indent="-457200"/>
            <a:r>
              <a:rPr lang="en-US" dirty="0" smtClean="0"/>
              <a:t>In what way can it be said that a machine that passes the Turing test is _not_ intelligent?</a:t>
            </a:r>
          </a:p>
          <a:p>
            <a:pPr marL="457200" indent="-457200"/>
            <a:r>
              <a:rPr lang="en-US" dirty="0" smtClean="0"/>
              <a:t>Give a few reasons why the </a:t>
            </a:r>
            <a:r>
              <a:rPr lang="en-US" dirty="0" err="1" smtClean="0"/>
              <a:t>Winograd</a:t>
            </a:r>
            <a:r>
              <a:rPr lang="en-US" dirty="0" smtClean="0"/>
              <a:t> schema is a better test of intelligence than the Turing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22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12645" y="17256"/>
            <a:ext cx="10515600" cy="1325563"/>
          </a:xfrm>
        </p:spPr>
        <p:txBody>
          <a:bodyPr/>
          <a:lstStyle/>
          <a:p>
            <a:r>
              <a:rPr lang="en-US" dirty="0" smtClean="0"/>
              <a:t>AI definition 3: Thinking rationally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650" y="1043703"/>
            <a:ext cx="3697357" cy="4970891"/>
          </a:xfrm>
        </p:spPr>
      </p:pic>
      <p:sp>
        <p:nvSpPr>
          <p:cNvPr id="5" name="TextBox 4"/>
          <p:cNvSpPr txBox="1"/>
          <p:nvPr/>
        </p:nvSpPr>
        <p:spPr>
          <a:xfrm>
            <a:off x="4273827" y="6102629"/>
            <a:ext cx="3528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Aristotle, 384-322 BC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12645" y="17256"/>
            <a:ext cx="10515600" cy="1325563"/>
          </a:xfrm>
        </p:spPr>
        <p:txBody>
          <a:bodyPr/>
          <a:lstStyle/>
          <a:p>
            <a:r>
              <a:rPr lang="en-US" dirty="0" smtClean="0"/>
              <a:t>AI definition 3: Thinking rationally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914400"/>
            <a:ext cx="7924800" cy="56388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z="2400" dirty="0"/>
              <a:t>Idealized or “right” way of thinking</a:t>
            </a:r>
          </a:p>
          <a:p>
            <a:pPr>
              <a:buFontTx/>
              <a:buChar char="•"/>
            </a:pPr>
            <a:r>
              <a:rPr lang="en-US" sz="2400" b="1" dirty="0"/>
              <a:t>Logic:</a:t>
            </a:r>
            <a:r>
              <a:rPr lang="en-US" sz="2400" dirty="0"/>
              <a:t> patterns of argument that always yield correct conclusions when supplied with correct premises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“Socrates is a man; all men are mortal; </a:t>
            </a:r>
            <a:br>
              <a:rPr lang="en-US" i="1" dirty="0" smtClean="0">
                <a:solidFill>
                  <a:srgbClr val="0000FF"/>
                </a:solidFill>
              </a:rPr>
            </a:br>
            <a:r>
              <a:rPr lang="en-US" i="1" dirty="0" smtClean="0">
                <a:solidFill>
                  <a:srgbClr val="0000FF"/>
                </a:solidFill>
              </a:rPr>
              <a:t>therefore Socrates is mortal.”</a:t>
            </a:r>
          </a:p>
          <a:p>
            <a:pPr>
              <a:buFontTx/>
              <a:buChar char="•"/>
            </a:pPr>
            <a:r>
              <a:rPr lang="en-US" sz="2400" b="1" dirty="0" err="1"/>
              <a:t>Logicist</a:t>
            </a:r>
            <a:r>
              <a:rPr lang="en-US" sz="2400" b="1" dirty="0"/>
              <a:t> approach to AI: </a:t>
            </a:r>
            <a:r>
              <a:rPr lang="en-US" sz="2400" dirty="0"/>
              <a:t>describe problem in formal logical notation and apply general deduction procedures to solve it</a:t>
            </a:r>
          </a:p>
          <a:p>
            <a:pPr>
              <a:buFontTx/>
              <a:buChar char="•"/>
            </a:pPr>
            <a:r>
              <a:rPr lang="en-US" sz="2400" dirty="0"/>
              <a:t>Problems with the </a:t>
            </a:r>
            <a:r>
              <a:rPr lang="en-US" sz="2400" dirty="0" err="1"/>
              <a:t>logicist</a:t>
            </a:r>
            <a:r>
              <a:rPr lang="en-US" sz="2400" dirty="0"/>
              <a:t> approach</a:t>
            </a:r>
          </a:p>
          <a:p>
            <a:pPr lvl="1"/>
            <a:r>
              <a:rPr lang="en-US" dirty="0" smtClean="0"/>
              <a:t>Computational complexity of finding the solution</a:t>
            </a:r>
          </a:p>
          <a:p>
            <a:pPr lvl="1"/>
            <a:r>
              <a:rPr lang="en-US" dirty="0" smtClean="0"/>
              <a:t>Describing real-world problems and knowledge in logical notation</a:t>
            </a:r>
          </a:p>
          <a:p>
            <a:pPr lvl="1"/>
            <a:r>
              <a:rPr lang="en-US" dirty="0" smtClean="0"/>
              <a:t>Dealing with uncertainty</a:t>
            </a:r>
          </a:p>
          <a:p>
            <a:pPr lvl="1"/>
            <a:r>
              <a:rPr lang="en-US" dirty="0" smtClean="0"/>
              <a:t>A lot of “rational” behavior has nothing to do with logic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179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06913" y="83244"/>
            <a:ext cx="10515600" cy="1325563"/>
          </a:xfrm>
        </p:spPr>
        <p:txBody>
          <a:bodyPr/>
          <a:lstStyle/>
          <a:p>
            <a:r>
              <a:rPr lang="en-US" dirty="0" smtClean="0"/>
              <a:t>Syllogism</a:t>
            </a:r>
            <a:endParaRPr lang="en-US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29559" y="1140642"/>
                <a:ext cx="10680569" cy="5412557"/>
              </a:xfrm>
            </p:spPr>
            <p:txBody>
              <a:bodyPr>
                <a:noAutofit/>
              </a:bodyPr>
              <a:lstStyle/>
              <a:p>
                <a:pPr lvl="1"/>
                <a:r>
                  <a:rPr lang="en-US" dirty="0" smtClean="0"/>
                  <a:t>Syllogism = a logical argument that applies deductive </a:t>
                </a:r>
                <a:r>
                  <a:rPr lang="en-US" dirty="0" err="1" smtClean="0"/>
                  <a:t>reasonining</a:t>
                </a:r>
                <a:r>
                  <a:rPr lang="en-US" dirty="0" smtClean="0"/>
                  <a:t> to arrive at a conclusion based on two or more propositions that are asserted to be true.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dirty="0" smtClean="0"/>
                  <a:t>Example Problem (you should know this from binary logic classes):</a:t>
                </a:r>
              </a:p>
              <a:p>
                <a:pPr lvl="1"/>
                <a:endParaRPr lang="en-US" dirty="0"/>
              </a:p>
              <a:p>
                <a:pPr lvl="2"/>
                <a:r>
                  <a:rPr lang="en-US" sz="2400" dirty="0" smtClean="0"/>
                  <a:t>Given: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endParaRPr lang="en-US" sz="2400" b="0" dirty="0" smtClean="0">
                  <a:ea typeface="Cambria Math" panose="02040503050406030204" pitchFamily="18" charset="0"/>
                </a:endParaRPr>
              </a:p>
              <a:p>
                <a:pPr lvl="2"/>
                <a:r>
                  <a:rPr lang="en-US" sz="2400" b="0" dirty="0" smtClean="0">
                    <a:ea typeface="Cambria Math" panose="02040503050406030204" pitchFamily="18" charset="0"/>
                  </a:rPr>
                  <a:t>Given: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</m:oMath>
                </a14:m>
                <a:endParaRPr lang="en-US" sz="2400" b="0" dirty="0" smtClean="0">
                  <a:ea typeface="Cambria Math" panose="02040503050406030204" pitchFamily="18" charset="0"/>
                </a:endParaRPr>
              </a:p>
              <a:p>
                <a:pPr lvl="2"/>
                <a:r>
                  <a:rPr lang="en-US" sz="2400" dirty="0" smtClean="0">
                    <a:ea typeface="Cambria Math" panose="02040503050406030204" pitchFamily="18" charset="0"/>
                  </a:rPr>
                  <a:t>Given: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400" b="0" dirty="0" smtClean="0">
                    <a:ea typeface="Cambria Math" panose="02040503050406030204" pitchFamily="18" charset="0"/>
                  </a:rPr>
                  <a:t> is false</a:t>
                </a:r>
              </a:p>
              <a:p>
                <a:pPr lvl="2"/>
                <a:r>
                  <a:rPr lang="en-US" sz="2400" dirty="0" smtClean="0">
                    <a:ea typeface="Cambria Math" panose="02040503050406030204" pitchFamily="18" charset="0"/>
                  </a:rPr>
                  <a:t>Which of the following are true?</a:t>
                </a:r>
              </a:p>
              <a:p>
                <a:pPr marL="1714500" lvl="3" indent="-342900">
                  <a:buFont typeface="+mj-lt"/>
                  <a:buAutoNum type="alphaLcPeriod"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400" dirty="0">
                    <a:ea typeface="Cambria Math" panose="02040503050406030204" pitchFamily="18" charset="0"/>
                  </a:rPr>
                  <a:t> </a:t>
                </a:r>
                <a:r>
                  <a:rPr lang="en-US" sz="2400" dirty="0" smtClean="0">
                    <a:ea typeface="Cambria Math" panose="02040503050406030204" pitchFamily="18" charset="0"/>
                  </a:rPr>
                  <a:t>is true</a:t>
                </a:r>
              </a:p>
              <a:p>
                <a:pPr marL="1714500" lvl="3" indent="-342900">
                  <a:buFont typeface="+mj-lt"/>
                  <a:buAutoNum type="alphaLcPeriod"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400" dirty="0">
                    <a:ea typeface="Cambria Math" panose="02040503050406030204" pitchFamily="18" charset="0"/>
                  </a:rPr>
                  <a:t> </a:t>
                </a:r>
                <a:r>
                  <a:rPr lang="en-US" sz="2400" dirty="0">
                    <a:ea typeface="Cambria Math" panose="02040503050406030204" pitchFamily="18" charset="0"/>
                  </a:rPr>
                  <a:t>is </a:t>
                </a:r>
                <a:r>
                  <a:rPr lang="en-US" sz="2400" dirty="0" smtClean="0">
                    <a:ea typeface="Cambria Math" panose="02040503050406030204" pitchFamily="18" charset="0"/>
                  </a:rPr>
                  <a:t>false</a:t>
                </a:r>
              </a:p>
              <a:p>
                <a:pPr marL="1714500" lvl="3" indent="-342900">
                  <a:buFont typeface="+mj-lt"/>
                  <a:buAutoNum type="alphaLcPeriod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400" dirty="0">
                    <a:ea typeface="Cambria Math" panose="02040503050406030204" pitchFamily="18" charset="0"/>
                  </a:rPr>
                  <a:t> </a:t>
                </a:r>
                <a:r>
                  <a:rPr lang="en-US" sz="2400" dirty="0">
                    <a:ea typeface="Cambria Math" panose="02040503050406030204" pitchFamily="18" charset="0"/>
                  </a:rPr>
                  <a:t>is </a:t>
                </a:r>
                <a:r>
                  <a:rPr lang="en-US" sz="2400" dirty="0" smtClean="0">
                    <a:ea typeface="Cambria Math" panose="02040503050406030204" pitchFamily="18" charset="0"/>
                  </a:rPr>
                  <a:t>true</a:t>
                </a:r>
              </a:p>
              <a:p>
                <a:pPr marL="1714500" lvl="3" indent="-342900">
                  <a:buFont typeface="+mj-lt"/>
                  <a:buAutoNum type="alphaLcPeriod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400" dirty="0">
                    <a:ea typeface="Cambria Math" panose="02040503050406030204" pitchFamily="18" charset="0"/>
                  </a:rPr>
                  <a:t> </a:t>
                </a:r>
                <a:r>
                  <a:rPr lang="en-US" sz="2400" dirty="0">
                    <a:ea typeface="Cambria Math" panose="02040503050406030204" pitchFamily="18" charset="0"/>
                  </a:rPr>
                  <a:t>is </a:t>
                </a:r>
                <a:r>
                  <a:rPr lang="en-US" sz="2400" dirty="0" smtClean="0">
                    <a:ea typeface="Cambria Math" panose="02040503050406030204" pitchFamily="18" charset="0"/>
                  </a:rPr>
                  <a:t>false</a:t>
                </a:r>
                <a:endParaRPr lang="en-US" sz="2400" b="0" dirty="0" smtClean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9559" y="1140642"/>
                <a:ext cx="10680569" cy="5412557"/>
              </a:xfrm>
              <a:blipFill rotWithShape="0">
                <a:blip r:embed="rId3"/>
                <a:stretch>
                  <a:fillRect t="-1577" r="-2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91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06913" y="83244"/>
            <a:ext cx="10515600" cy="1325563"/>
          </a:xfrm>
        </p:spPr>
        <p:txBody>
          <a:bodyPr/>
          <a:lstStyle/>
          <a:p>
            <a:r>
              <a:rPr lang="en-US" dirty="0" smtClean="0"/>
              <a:t>Successes of </a:t>
            </a:r>
            <a:r>
              <a:rPr lang="en-US" dirty="0" err="1" smtClean="0"/>
              <a:t>Logicist</a:t>
            </a:r>
            <a:r>
              <a:rPr lang="en-US" dirty="0" smtClean="0"/>
              <a:t> Approach: Expert Systems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559" y="1640264"/>
            <a:ext cx="10680569" cy="4912935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Expert system = (knowledge base) + (logical rules)</a:t>
            </a:r>
          </a:p>
          <a:p>
            <a:pPr lvl="2"/>
            <a:r>
              <a:rPr lang="en-US" sz="2400" dirty="0" smtClean="0"/>
              <a:t>Knowledge base = easy to collect from human judges and/or encyclopedia</a:t>
            </a:r>
          </a:p>
          <a:p>
            <a:pPr lvl="2"/>
            <a:r>
              <a:rPr lang="en-US" sz="2400" dirty="0" smtClean="0"/>
              <a:t>Logical rules = easy to deduce from examples, and easy to verify by asking human judges</a:t>
            </a:r>
          </a:p>
          <a:p>
            <a:pPr lvl="2"/>
            <a:r>
              <a:rPr lang="en-US" sz="2400" dirty="0" smtClean="0"/>
              <a:t>Combination of the two: able to analyze never-before-seen examples of complicated problems, and generate the correct answer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Example: speed control system </a:t>
            </a:r>
            <a:r>
              <a:rPr lang="en-US" dirty="0"/>
              <a:t>of the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en.wikipedia.org/wiki/Sendai_Subway_Namboku_Line</a:t>
            </a:r>
            <a:r>
              <a:rPr lang="en-US" dirty="0"/>
              <a:t>. </a:t>
            </a:r>
            <a:r>
              <a:rPr lang="en-US" dirty="0" smtClean="0"/>
              <a:t>“This </a:t>
            </a:r>
            <a:r>
              <a:rPr lang="en-US" dirty="0"/>
              <a:t>system (developed by Hitachi</a:t>
            </a:r>
            <a:r>
              <a:rPr lang="en-US" dirty="0" smtClean="0"/>
              <a:t>) </a:t>
            </a:r>
            <a:r>
              <a:rPr lang="en-US" dirty="0"/>
              <a:t>accounts for the relative smoothness of the starts and stops when compared to other trains, and is 10% more energy efficient than human-controlled acceleration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3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Administrative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page</a:t>
            </a:r>
          </a:p>
          <a:p>
            <a:r>
              <a:rPr lang="en-US" dirty="0" smtClean="0"/>
              <a:t>How is this course graded?</a:t>
            </a:r>
          </a:p>
          <a:p>
            <a:r>
              <a:rPr lang="en-US" dirty="0" smtClean="0"/>
              <a:t>Policies</a:t>
            </a:r>
          </a:p>
          <a:p>
            <a:r>
              <a:rPr lang="en-US" dirty="0" smtClean="0"/>
              <a:t>How can I get help?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43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06913" y="83244"/>
            <a:ext cx="10515600" cy="1325563"/>
          </a:xfrm>
        </p:spPr>
        <p:txBody>
          <a:bodyPr/>
          <a:lstStyle/>
          <a:p>
            <a:r>
              <a:rPr lang="en-US" dirty="0" smtClean="0"/>
              <a:t>Failures of </a:t>
            </a:r>
            <a:r>
              <a:rPr lang="en-US" dirty="0" err="1" smtClean="0"/>
              <a:t>Logicist</a:t>
            </a:r>
            <a:r>
              <a:rPr lang="en-US" dirty="0" smtClean="0"/>
              <a:t> Approach: Robust AI</a:t>
            </a: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13" y="2167968"/>
            <a:ext cx="7795967" cy="438523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107" y="1233864"/>
            <a:ext cx="5986021" cy="4912935"/>
          </a:xfrm>
          <a:solidFill>
            <a:schemeClr val="bg1"/>
          </a:solidFill>
        </p:spPr>
        <p:txBody>
          <a:bodyPr/>
          <a:lstStyle/>
          <a:p>
            <a:pPr lvl="1"/>
            <a:r>
              <a:rPr lang="en-US" dirty="0" smtClean="0"/>
              <a:t>Humans commonly believe that there are a finite number of facts that must be entered into a knowledge base.  Evidence suggests that this is incorrect.</a:t>
            </a:r>
          </a:p>
          <a:p>
            <a:pPr lvl="1"/>
            <a:r>
              <a:rPr lang="en-US" dirty="0" smtClean="0"/>
              <a:t>Example (Hasegawa-Johnson, Elmahdy &amp; Mustafawi, “Arabic Speech and Language Technology,” 2017): the number of distinct words in any corpus of text is linearly proportional to the number of words.  In English, a never-before-seen word occurs ~once/1000 words; in Arabic, ~once/180 words.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91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 definition 4: Acting rationally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1611533"/>
            <a:ext cx="3017520" cy="3785616"/>
          </a:xfrm>
        </p:spPr>
      </p:pic>
      <p:sp>
        <p:nvSpPr>
          <p:cNvPr id="4" name="TextBox 3"/>
          <p:cNvSpPr txBox="1"/>
          <p:nvPr/>
        </p:nvSpPr>
        <p:spPr>
          <a:xfrm>
            <a:off x="4840351" y="5585794"/>
            <a:ext cx="2775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John Stuart Mill, 1806-1873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 definition 4: Acting rationally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540566"/>
            <a:ext cx="7924800" cy="525780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2400" dirty="0"/>
              <a:t>A </a:t>
            </a:r>
            <a:r>
              <a:rPr lang="en-US" sz="2400" b="1" dirty="0"/>
              <a:t>rational agent </a:t>
            </a:r>
            <a:r>
              <a:rPr lang="en-US" sz="2400" dirty="0"/>
              <a:t>acts to optimally achieve its goals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Goals are application-dependent and are expressed in terms of the </a:t>
            </a:r>
            <a:r>
              <a:rPr lang="en-US" b="1" dirty="0" smtClean="0">
                <a:ea typeface="+mn-ea"/>
                <a:cs typeface="+mn-cs"/>
              </a:rPr>
              <a:t>utility of outcomes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Being rational means </a:t>
            </a:r>
            <a:r>
              <a:rPr lang="en-US" b="1" dirty="0" smtClean="0">
                <a:ea typeface="+mn-ea"/>
                <a:cs typeface="+mn-cs"/>
              </a:rPr>
              <a:t>maximizing your (expected) utility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dirty="0"/>
              <a:t>This definition of rationality only concerns the decisions/actions that are made, not the cognitive process behind them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dirty="0"/>
              <a:t>An unexpected step: rational agent theory was originally developed in the field of economics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1600" dirty="0" err="1"/>
              <a:t>Norvik</a:t>
            </a:r>
            <a:r>
              <a:rPr lang="en-US" sz="1600" dirty="0"/>
              <a:t> and Russell: “most people think Economists study money.  Economists think that what they study is the behavior of rational actors seeking to maximize their own happiness.”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dirty="0"/>
              <a:t>By standard economic definitions: a rational agent is </a:t>
            </a:r>
            <a:r>
              <a:rPr lang="en-US" sz="2400" dirty="0">
                <a:hlinkClick r:id="rId3" action="ppaction://hlinkpres?slideindex=1&amp;slidetitle="/>
              </a:rPr>
              <a:t>any agent that acts rationally</a:t>
            </a:r>
            <a:r>
              <a:rPr lang="en-US" sz="2400" dirty="0"/>
              <a:t>, e.g., human 3-year-olds:</a:t>
            </a:r>
          </a:p>
          <a:p>
            <a:pPr marL="0" indent="0">
              <a:defRPr/>
            </a:pPr>
            <a:r>
              <a:rPr lang="en-US" sz="2400" dirty="0">
                <a:hlinkClick r:id="rId4"/>
              </a:rPr>
              <a:t>https://www.youtube.com/watch?v=EjzadtXR-zs</a:t>
            </a:r>
            <a:endParaRPr lang="en-US" sz="2400" dirty="0"/>
          </a:p>
          <a:p>
            <a:pPr marL="0" indent="0"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227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2095" y="7317"/>
            <a:ext cx="10515600" cy="1325563"/>
          </a:xfrm>
        </p:spPr>
        <p:txBody>
          <a:bodyPr/>
          <a:lstStyle/>
          <a:p>
            <a:r>
              <a:rPr lang="en-US" dirty="0" smtClean="0"/>
              <a:t>Utility maximization formulation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6670" y="914399"/>
            <a:ext cx="7957930" cy="5744817"/>
          </a:xfrm>
        </p:spPr>
        <p:txBody>
          <a:bodyPr>
            <a:normAutofit fontScale="92500"/>
          </a:bodyPr>
          <a:lstStyle/>
          <a:p>
            <a:pPr>
              <a:buFontTx/>
              <a:buChar char="•"/>
            </a:pPr>
            <a:r>
              <a:rPr lang="en-US" sz="2400" dirty="0"/>
              <a:t>Advantages</a:t>
            </a:r>
          </a:p>
          <a:p>
            <a:pPr lvl="1"/>
            <a:r>
              <a:rPr lang="en-US" dirty="0" smtClean="0"/>
              <a:t>Generality: goes beyond explicit reasoning, and even human cognition altogether</a:t>
            </a:r>
          </a:p>
          <a:p>
            <a:pPr lvl="1"/>
            <a:r>
              <a:rPr lang="en-US" dirty="0" smtClean="0"/>
              <a:t>Practicality: can be adapted to many real-world problems</a:t>
            </a:r>
          </a:p>
          <a:p>
            <a:pPr lvl="1"/>
            <a:r>
              <a:rPr lang="en-US" dirty="0" smtClean="0"/>
              <a:t>Naturally accommodates uncertainty</a:t>
            </a:r>
          </a:p>
          <a:p>
            <a:pPr lvl="1"/>
            <a:r>
              <a:rPr lang="en-US" dirty="0" smtClean="0"/>
              <a:t>Amenable to good scientific and engineering methodology</a:t>
            </a:r>
          </a:p>
          <a:p>
            <a:pPr lvl="1"/>
            <a:r>
              <a:rPr lang="en-US" dirty="0" smtClean="0"/>
              <a:t>Avoids philosophy and psychology</a:t>
            </a:r>
          </a:p>
          <a:p>
            <a:pPr>
              <a:buFontTx/>
              <a:buChar char="•"/>
            </a:pPr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Practical disadvantage: </a:t>
            </a:r>
            <a:r>
              <a:rPr lang="en-US" dirty="0"/>
              <a:t>In practice, utility optimization is subject to the agent’s computational constraints (</a:t>
            </a:r>
            <a:r>
              <a:rPr lang="en-US" b="1" dirty="0"/>
              <a:t>bounded rationality </a:t>
            </a:r>
            <a:r>
              <a:rPr lang="en-US" dirty="0"/>
              <a:t>or </a:t>
            </a:r>
            <a:r>
              <a:rPr lang="en-US" b="1" dirty="0"/>
              <a:t>bounded optimality</a:t>
            </a:r>
            <a:r>
              <a:rPr lang="en-US" dirty="0"/>
              <a:t>)</a:t>
            </a:r>
          </a:p>
          <a:p>
            <a:pPr lvl="1"/>
            <a:r>
              <a:rPr lang="en-US" dirty="0" smtClean="0"/>
              <a:t>Theoretical disadvantage: does being human involve anything other than rationality?  Are the other aspects of being human important?  Would it be useful if a machine had them, whatever they are?</a:t>
            </a:r>
          </a:p>
          <a:p>
            <a:pPr lvl="1"/>
            <a:r>
              <a:rPr lang="en-US" dirty="0" smtClean="0"/>
              <a:t>What is utility?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What is AI?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kumimoji="1" lang="en-US" altLang="ja-JP" dirty="0" smtClean="0"/>
              <a:t>What is the advantage of defining AI in terms of action, rather than thought?  What is its disadvantage?</a:t>
            </a:r>
          </a:p>
          <a:p>
            <a:pPr marL="514350" indent="-514350">
              <a:buAutoNum type="arabicPeriod"/>
            </a:pPr>
            <a:r>
              <a:rPr kumimoji="1" lang="en-US" altLang="ja-JP" dirty="0" smtClean="0"/>
              <a:t>What is the advantage of defining AI in terms of being rational, instead of being human-like?  What is its disadvantage?</a:t>
            </a:r>
          </a:p>
          <a:p>
            <a:pPr marL="514350" indent="-514350">
              <a:buAutoNum type="arabicPeriod"/>
            </a:pPr>
            <a:r>
              <a:rPr kumimoji="1" lang="en-US" altLang="ja-JP" dirty="0" smtClean="0"/>
              <a:t>What is the Turing test?  What are some problems with the Turing test?  How might they be solved?  What is the </a:t>
            </a:r>
            <a:r>
              <a:rPr kumimoji="1" lang="en-US" altLang="ja-JP" dirty="0" err="1" smtClean="0"/>
              <a:t>Winograd</a:t>
            </a:r>
            <a:r>
              <a:rPr kumimoji="1" lang="en-US" altLang="ja-JP" dirty="0" smtClean="0"/>
              <a:t> schema?  Why is it better than the Turing test?  Why might it fail?</a:t>
            </a:r>
          </a:p>
          <a:p>
            <a:pPr marL="514350" indent="-514350">
              <a:buAutoNum type="arabicPeriod"/>
            </a:pPr>
            <a:r>
              <a:rPr lang="en-US" altLang="ja-JP" dirty="0" smtClean="0"/>
              <a:t>What is the </a:t>
            </a:r>
            <a:r>
              <a:rPr lang="en-US" altLang="ja-JP" dirty="0" err="1" smtClean="0"/>
              <a:t>logicist</a:t>
            </a:r>
            <a:r>
              <a:rPr lang="en-US" altLang="ja-JP" dirty="0" smtClean="0"/>
              <a:t> approach to AI?  </a:t>
            </a:r>
            <a:endParaRPr kumimoji="1" lang="en-US" altLang="ja-JP" dirty="0" smtClean="0"/>
          </a:p>
          <a:p>
            <a:pPr marL="514350" indent="-514350">
              <a:buAutoNum type="arabicPeriod"/>
            </a:pPr>
            <a:r>
              <a:rPr kumimoji="1" lang="en-US" altLang="ja-JP" dirty="0" smtClean="0"/>
              <a:t>What is a rational agent?  What is utility?</a:t>
            </a:r>
          </a:p>
        </p:txBody>
      </p:sp>
    </p:spTree>
    <p:extLst>
      <p:ext uri="{BB962C8B-B14F-4D97-AF65-F5344CB8AC3E}">
        <p14:creationId xmlns:p14="http://schemas.microsoft.com/office/powerpoint/2010/main" val="396491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page</a:t>
            </a:r>
            <a:endParaRPr lang="en-US" dirty="0" smtClean="0"/>
          </a:p>
        </p:txBody>
      </p:sp>
      <p:sp>
        <p:nvSpPr>
          <p:cNvPr id="2" name="TextBox 1">
            <a:hlinkClick r:id="rId3"/>
          </p:cNvPr>
          <p:cNvSpPr txBox="1"/>
          <p:nvPr/>
        </p:nvSpPr>
        <p:spPr>
          <a:xfrm>
            <a:off x="1752600" y="2209800"/>
            <a:ext cx="8686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Duplicate Websites:</a:t>
            </a:r>
            <a:endParaRPr lang="en-US" sz="3200" b="1" dirty="0"/>
          </a:p>
          <a:p>
            <a:r>
              <a:rPr lang="en-US" sz="3200" dirty="0">
                <a:hlinkClick r:id="rId4"/>
              </a:rPr>
              <a:t>http://</a:t>
            </a:r>
            <a:r>
              <a:rPr lang="en-US" sz="3200" dirty="0" smtClean="0">
                <a:hlinkClick r:id="rId4"/>
              </a:rPr>
              <a:t>courses.engr.Illinois.edu/cs440/</a:t>
            </a:r>
            <a:endParaRPr lang="en-US" sz="3200" dirty="0" smtClean="0"/>
          </a:p>
          <a:p>
            <a:r>
              <a:rPr lang="en-US" sz="3200" dirty="0">
                <a:hlinkClick r:id="rId5"/>
              </a:rPr>
              <a:t>http://courses.engr.Illinois.edu/ece448/</a:t>
            </a:r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5090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this course graded?</a:t>
            </a:r>
            <a:endParaRPr lang="en-US" dirty="0" smtClean="0"/>
          </a:p>
        </p:txBody>
      </p:sp>
      <p:sp>
        <p:nvSpPr>
          <p:cNvPr id="2" name="TextBox 1">
            <a:hlinkClick r:id="rId3"/>
          </p:cNvPr>
          <p:cNvSpPr txBox="1"/>
          <p:nvPr/>
        </p:nvSpPr>
        <p:spPr>
          <a:xfrm>
            <a:off x="1667756" y="1408519"/>
            <a:ext cx="8686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40%: Exams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Mostly from the slides.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There will be sample problems included in every deck of slides.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60%: MPs (Mini-Projects)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Each MP is designed to require about 19 hours of work, including ~14 hours of thinking/ coding/ debugging and ~5 hours of waiting for your computer.  Seriously. We really do target 19 hours.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(4 credit students: ~25 hours)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You can work in teams of up to 3, only if it helps you.  Software management exercise.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310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 smtClean="0"/>
          </a:p>
        </p:txBody>
      </p:sp>
      <p:sp>
        <p:nvSpPr>
          <p:cNvPr id="2" name="TextBox 1">
            <a:hlinkClick r:id="rId3"/>
          </p:cNvPr>
          <p:cNvSpPr txBox="1"/>
          <p:nvPr/>
        </p:nvSpPr>
        <p:spPr>
          <a:xfrm>
            <a:off x="1667756" y="1408519"/>
            <a:ext cx="8686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Late MPs: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Only if every member of your team has an emergency documented by the emergency dean.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If no emergency, penalty is 25% per day.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Partially late MPs: no such thing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We can grade the whole MP as late, or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We can grade only the part you submitted on time.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Your choice.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Plagiarism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Please DO search online to find good ideas.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Please LEARN THE IDEAS, don’t COPY THE CODE.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Graders will read on-line code repos before grading your MP.</a:t>
            </a:r>
          </a:p>
        </p:txBody>
      </p:sp>
    </p:spTree>
    <p:extLst>
      <p:ext uri="{BB962C8B-B14F-4D97-AF65-F5344CB8AC3E}">
        <p14:creationId xmlns:p14="http://schemas.microsoft.com/office/powerpoint/2010/main" val="395625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I Get Help?</a:t>
            </a:r>
            <a:endParaRPr lang="en-US" dirty="0" smtClean="0"/>
          </a:p>
        </p:txBody>
      </p:sp>
      <p:sp>
        <p:nvSpPr>
          <p:cNvPr id="2" name="TextBox 1">
            <a:hlinkClick r:id="rId3"/>
          </p:cNvPr>
          <p:cNvSpPr txBox="1"/>
          <p:nvPr/>
        </p:nvSpPr>
        <p:spPr>
          <a:xfrm>
            <a:off x="1667756" y="1408519"/>
            <a:ext cx="8686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Office Hours: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Mostly in ECEB 5034.  </a:t>
            </a:r>
            <a:r>
              <a:rPr lang="en-US" sz="2400" dirty="0"/>
              <a:t>Times listed here: </a:t>
            </a:r>
            <a:r>
              <a:rPr lang="en-US" sz="2400" dirty="0">
                <a:hlinkClick r:id="rId4"/>
              </a:rPr>
              <a:t>https://</a:t>
            </a:r>
            <a:r>
              <a:rPr lang="en-US" sz="2400" dirty="0" smtClean="0">
                <a:hlinkClick r:id="rId4"/>
              </a:rPr>
              <a:t>courses.engr.illinois.edu/ece448/sp2018/homework.html</a:t>
            </a: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Piazza: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hlinkClick r:id="rId5"/>
              </a:rPr>
              <a:t>https://</a:t>
            </a:r>
            <a:r>
              <a:rPr lang="en-US" sz="2400" dirty="0" smtClean="0">
                <a:hlinkClick r:id="rId5"/>
              </a:rPr>
              <a:t>piazza.com/class/jc8mft43dmb4gu</a:t>
            </a:r>
            <a:endParaRPr lang="en-US" sz="24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Teaching staff will check piazza at least once/day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Fellow students strongly encouraged to give good answers.</a:t>
            </a:r>
            <a:r>
              <a:rPr lang="en-US" sz="2400" dirty="0"/>
              <a:t> </a:t>
            </a:r>
            <a:r>
              <a:rPr lang="en-US" sz="2400" dirty="0" smtClean="0"/>
              <a:t> Extra credit may be given for useful piazza answers.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DON’T post code on piazza, either for questions or for answers.  You can post pseudo-code if you want.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Personal e-mails/phone calls/personal conversations: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We smile, but we won’t be able to help you very much.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Wikipedia </a:t>
            </a:r>
            <a:r>
              <a:rPr lang="en-US" sz="2400" dirty="0" err="1" smtClean="0"/>
              <a:t>etc</a:t>
            </a:r>
            <a:r>
              <a:rPr lang="en-US" sz="2400" dirty="0" smtClean="0"/>
              <a:t>: Often very useful.  </a:t>
            </a:r>
            <a:r>
              <a:rPr lang="en-US" sz="2400" dirty="0"/>
              <a:t>S</a:t>
            </a:r>
            <a:r>
              <a:rPr lang="en-US" sz="2400" dirty="0" smtClean="0"/>
              <a:t>ee previous slide.</a:t>
            </a:r>
          </a:p>
        </p:txBody>
      </p:sp>
    </p:spTree>
    <p:extLst>
      <p:ext uri="{BB962C8B-B14F-4D97-AF65-F5344CB8AC3E}">
        <p14:creationId xmlns:p14="http://schemas.microsoft.com/office/powerpoint/2010/main" val="322706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A two-bit summary of the philosophy of 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87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Artificial Intelligence?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51722"/>
            <a:ext cx="10515600" cy="482524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Hasegawa-Johnson’s Principle of Jargon Understanding:</a:t>
            </a:r>
          </a:p>
          <a:p>
            <a:pPr marL="457200" lvl="1" indent="0">
              <a:buNone/>
            </a:pPr>
            <a:r>
              <a:rPr lang="en-US" dirty="0" smtClean="0"/>
              <a:t>If you’re trying to understand a piece of jargon, always start by checking the definitions of the component words.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Artificial (adj., </a:t>
            </a:r>
            <a:r>
              <a:rPr lang="en-US" dirty="0"/>
              <a:t>W</a:t>
            </a:r>
            <a:r>
              <a:rPr lang="en-US" dirty="0" smtClean="0"/>
              <a:t>iktionary): Man-made, i.e., constructed by means of skill or specialized art.</a:t>
            </a:r>
          </a:p>
          <a:p>
            <a:endParaRPr lang="en-US" dirty="0"/>
          </a:p>
          <a:p>
            <a:r>
              <a:rPr lang="en-US" dirty="0" smtClean="0"/>
              <a:t>Intelligence (noun, Wiktionary): Capacity of mind to understand meaning, acquire knowledge, and apply it to practice.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Artificia</a:t>
            </a:r>
            <a:r>
              <a:rPr lang="en-US" dirty="0" smtClean="0"/>
              <a:t>l Intelligence (implied by above): capacity of a man-made system to understand, acquire, and apply knowledge.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3940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</TotalTime>
  <Words>2171</Words>
  <Application>Microsoft Office PowerPoint</Application>
  <PresentationFormat>Widescreen</PresentationFormat>
  <Paragraphs>236</Paragraphs>
  <Slides>34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ＭＳ Ｐゴシック</vt:lpstr>
      <vt:lpstr>Arial</vt:lpstr>
      <vt:lpstr>Calibri</vt:lpstr>
      <vt:lpstr>Calibri Light</vt:lpstr>
      <vt:lpstr>Cambria Math</vt:lpstr>
      <vt:lpstr>Office Theme</vt:lpstr>
      <vt:lpstr>CS440/ECE448: Artificial Intelligence Lecture 1: What is AI?</vt:lpstr>
      <vt:lpstr>CS440/ECE448 Lecture 1: What is AI?</vt:lpstr>
      <vt:lpstr>1. Administrative Questions</vt:lpstr>
      <vt:lpstr>Web page</vt:lpstr>
      <vt:lpstr>How is this course graded?</vt:lpstr>
      <vt:lpstr>Policies</vt:lpstr>
      <vt:lpstr>How Can I Get Help?</vt:lpstr>
      <vt:lpstr>2. A two-bit summary of the philosophy of AI</vt:lpstr>
      <vt:lpstr>What is Artificial Intelligence?</vt:lpstr>
      <vt:lpstr>What is Artificial Intelligence?</vt:lpstr>
      <vt:lpstr>3. Thinking like a Human</vt:lpstr>
      <vt:lpstr>Sample problems</vt:lpstr>
      <vt:lpstr>How many computations/second?</vt:lpstr>
      <vt:lpstr>Sample problems</vt:lpstr>
      <vt:lpstr>Sample problems</vt:lpstr>
      <vt:lpstr>Modern neuroimaging techniques</vt:lpstr>
      <vt:lpstr>Sample problems</vt:lpstr>
      <vt:lpstr>4. Acting like a Human</vt:lpstr>
      <vt:lpstr>The Turing Test</vt:lpstr>
      <vt:lpstr>PowerPoint Presentation</vt:lpstr>
      <vt:lpstr>What’s wrong with the Turing test?</vt:lpstr>
      <vt:lpstr>A better Turing test?</vt:lpstr>
      <vt:lpstr>A better Turing test?</vt:lpstr>
      <vt:lpstr>Winograd schema</vt:lpstr>
      <vt:lpstr>Sample questions</vt:lpstr>
      <vt:lpstr>AI definition 3: Thinking rationally</vt:lpstr>
      <vt:lpstr>AI definition 3: Thinking rationally</vt:lpstr>
      <vt:lpstr>Syllogism</vt:lpstr>
      <vt:lpstr>Successes of Logicist Approach: Expert Systems</vt:lpstr>
      <vt:lpstr>Failures of Logicist Approach: Robust AI</vt:lpstr>
      <vt:lpstr>AI definition 4: Acting rationally</vt:lpstr>
      <vt:lpstr>AI definition 4: Acting rationally</vt:lpstr>
      <vt:lpstr>Utility maximization formulation</vt:lpstr>
      <vt:lpstr>What is AI?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CS440/ECE448: Artificial Intelligence</dc:title>
  <dc:creator>Mark Hasegawa-Johnson</dc:creator>
  <cp:lastModifiedBy>Mark Hasegawa-Johnson</cp:lastModifiedBy>
  <cp:revision>27</cp:revision>
  <cp:lastPrinted>2018-01-16T05:33:19Z</cp:lastPrinted>
  <dcterms:created xsi:type="dcterms:W3CDTF">2017-08-29T20:41:32Z</dcterms:created>
  <dcterms:modified xsi:type="dcterms:W3CDTF">2018-01-16T05:33:25Z</dcterms:modified>
</cp:coreProperties>
</file>