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73" r:id="rId4"/>
    <p:sldId id="259" r:id="rId5"/>
    <p:sldId id="274" r:id="rId6"/>
    <p:sldId id="262" r:id="rId7"/>
    <p:sldId id="263" r:id="rId8"/>
    <p:sldId id="276" r:id="rId9"/>
    <p:sldId id="277" r:id="rId10"/>
    <p:sldId id="275" r:id="rId11"/>
    <p:sldId id="278" r:id="rId12"/>
    <p:sldId id="279" r:id="rId13"/>
    <p:sldId id="260" r:id="rId14"/>
    <p:sldId id="261" r:id="rId15"/>
    <p:sldId id="264" r:id="rId16"/>
    <p:sldId id="265" r:id="rId17"/>
    <p:sldId id="266" r:id="rId18"/>
    <p:sldId id="267" r:id="rId19"/>
    <p:sldId id="268" r:id="rId20"/>
    <p:sldId id="269" r:id="rId21"/>
    <p:sldId id="280" r:id="rId22"/>
    <p:sldId id="281" r:id="rId23"/>
    <p:sldId id="270" r:id="rId24"/>
    <p:sldId id="271" r:id="rId25"/>
    <p:sldId id="272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AE716-E7D6-499F-B6B9-63803EDA8031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C5419-FDA1-4E27-9A2F-E8090A1059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20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69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9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41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7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45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40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1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66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63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C26F-8B17-4790-A704-68AF76BED7E7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4427-60C3-40E5-A6BC-0DCF9F3F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54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C26F-8B17-4790-A704-68AF76BED7E7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4427-60C3-40E5-A6BC-0DCF9F3F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80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C26F-8B17-4790-A704-68AF76BED7E7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4427-60C3-40E5-A6BC-0DCF9F3F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6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C26F-8B17-4790-A704-68AF76BED7E7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4427-60C3-40E5-A6BC-0DCF9F3F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93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C26F-8B17-4790-A704-68AF76BED7E7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4427-60C3-40E5-A6BC-0DCF9F3F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79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C26F-8B17-4790-A704-68AF76BED7E7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4427-60C3-40E5-A6BC-0DCF9F3F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87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C26F-8B17-4790-A704-68AF76BED7E7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4427-60C3-40E5-A6BC-0DCF9F3F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36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C26F-8B17-4790-A704-68AF76BED7E7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4427-60C3-40E5-A6BC-0DCF9F3F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25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C26F-8B17-4790-A704-68AF76BED7E7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4427-60C3-40E5-A6BC-0DCF9F3F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95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C26F-8B17-4790-A704-68AF76BED7E7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4427-60C3-40E5-A6BC-0DCF9F3F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02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C26F-8B17-4790-A704-68AF76BED7E7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4427-60C3-40E5-A6BC-0DCF9F3F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67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7C26F-8B17-4790-A704-68AF76BED7E7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44427-60C3-40E5-A6BC-0DCF9F3F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41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ube_Goldberg_machin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9e0DkFYtOm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ngVOPThLc2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hyperlink" Target="http://en.wikipedia.org/wiki/Sussman_Anomaly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ussman_Anomal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c.gatech.edu/inc/mark-ried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c.gatech.edu/inc/mark-ried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PSPACE-complet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SPACE-complet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RIP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LNSkFnBYu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8Sx_zJyYWr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 (Chapter 10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1800" dirty="0" smtClean="0"/>
              <a:t>Slides by Svetlana Lazebnik, 9/2016</a:t>
            </a:r>
            <a:br>
              <a:rPr lang="en-US" sz="1800" dirty="0" smtClean="0"/>
            </a:br>
            <a:r>
              <a:rPr lang="en-US" sz="1800" dirty="0" smtClean="0"/>
              <a:t>with modifications by </a:t>
            </a:r>
            <a:r>
              <a:rPr lang="en-US" sz="1800" smtClean="0"/>
              <a:t>Mark Hasegawa-Johnson, 9/2017</a:t>
            </a:r>
            <a:endParaRPr lang="en-US" dirty="0"/>
          </a:p>
        </p:txBody>
      </p:sp>
      <p:pic>
        <p:nvPicPr>
          <p:cNvPr id="1026" name="Picture 2" descr="http://hhe.wikispaces.com/file/view/rube-goldberg.jpg/51160771/rube-gold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6858000" cy="478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600" y="6550224"/>
            <a:ext cx="586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http://en.wikipedia.org/wiki/Rube_Goldberg_machine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10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Backward chaining = start with the goal state, and search backward</a:t>
            </a:r>
            <a:endParaRPr kumimoji="1" lang="ja-JP" alt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349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Forward-chaining: each step in the search is one application of </a:t>
            </a:r>
            <a:r>
              <a:rPr kumimoji="1" lang="en-US" altLang="ja-JP" i="1" dirty="0" smtClean="0"/>
              <a:t>modus ponens</a:t>
            </a:r>
            <a:endParaRPr kumimoji="1" lang="ja-JP" alt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 backward-chaining, we start from a state, Q, that we want to achieve</a:t>
            </a:r>
          </a:p>
          <a:p>
            <a:r>
              <a:rPr lang="en-US" altLang="ja-JP" dirty="0" smtClean="0"/>
              <a:t>We then check to see whether it is possible to apply </a:t>
            </a:r>
            <a:r>
              <a:rPr lang="en-US" altLang="ja-JP" i="1" dirty="0" smtClean="0"/>
              <a:t>modus ponens</a:t>
            </a:r>
            <a:r>
              <a:rPr lang="en-US" altLang="ja-JP" dirty="0" smtClean="0"/>
              <a:t> in order to generate Q from any other state, P: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69" y="3570632"/>
            <a:ext cx="5844209" cy="32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Heuristics for planning: means-ends analysis</a:t>
            </a:r>
            <a:endParaRPr kumimoji="1" lang="ja-JP" altLang="en-US" i="1" dirty="0"/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8402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9296400" cy="1143000"/>
          </a:xfrm>
        </p:spPr>
        <p:txBody>
          <a:bodyPr/>
          <a:lstStyle/>
          <a:p>
            <a:r>
              <a:rPr lang="en-US" sz="3600" dirty="0"/>
              <a:t>Challenges of planning: “</a:t>
            </a:r>
            <a:r>
              <a:rPr lang="en-US" sz="3600" dirty="0" err="1"/>
              <a:t>Sussman</a:t>
            </a:r>
            <a:r>
              <a:rPr lang="en-US" sz="3600" dirty="0"/>
              <a:t> anomaly”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00800" y="1763551"/>
            <a:ext cx="3086100" cy="1800225"/>
            <a:chOff x="4876800" y="1628775"/>
            <a:chExt cx="3086100" cy="18002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628775"/>
              <a:ext cx="3086100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1828800"/>
              <a:ext cx="3429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975" y="2328862"/>
              <a:ext cx="2857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350" y="2895600"/>
              <a:ext cx="40005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404" y="2317769"/>
            <a:ext cx="28860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501" y="5141323"/>
            <a:ext cx="2971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91050"/>
            <a:ext cx="29337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82351" y="1318053"/>
            <a:ext cx="1546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0099"/>
                </a:solidFill>
              </a:rPr>
              <a:t>Start state: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8051" y="1239620"/>
            <a:ext cx="1522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0099"/>
                </a:solidFill>
              </a:rPr>
              <a:t>Goal state: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74574" y="2086936"/>
            <a:ext cx="1159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On(A,B)</a:t>
            </a:r>
          </a:p>
          <a:p>
            <a:r>
              <a:rPr lang="en-US" sz="2400" dirty="0"/>
              <a:t>On(B,C)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67000" y="3694838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0099"/>
                </a:solidFill>
              </a:rPr>
              <a:t>Let’s try to achieve On(A,B):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5100" y="3741004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0099"/>
                </a:solidFill>
              </a:rPr>
              <a:t>Let’s try to achieve On(B,C):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2801" y="6488668"/>
            <a:ext cx="5421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9"/>
              </a:rPr>
              <a:t>http://en.wikipedia.org/wiki/Sussman_Anomaly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1"/>
            <a:ext cx="8686800" cy="4830763"/>
          </a:xfrm>
        </p:spPr>
        <p:txBody>
          <a:bodyPr/>
          <a:lstStyle/>
          <a:p>
            <a:r>
              <a:rPr lang="en-US" dirty="0" smtClean="0"/>
              <a:t>Shows the limitations of </a:t>
            </a:r>
            <a:r>
              <a:rPr lang="en-US" i="1" dirty="0" smtClean="0"/>
              <a:t>non-interleaved</a:t>
            </a:r>
            <a:r>
              <a:rPr lang="en-US" dirty="0" smtClean="0"/>
              <a:t> planners that consider </a:t>
            </a:r>
            <a:r>
              <a:rPr lang="en-US" dirty="0" err="1" smtClean="0"/>
              <a:t>subgoals</a:t>
            </a:r>
            <a:r>
              <a:rPr lang="en-US" dirty="0" smtClean="0"/>
              <a:t> in sequence and try to satisfy them one at a time</a:t>
            </a:r>
          </a:p>
          <a:p>
            <a:pPr lvl="1"/>
            <a:r>
              <a:rPr lang="en-US" dirty="0" smtClean="0"/>
              <a:t>If you try to satisfy </a:t>
            </a:r>
            <a:r>
              <a:rPr lang="en-US" dirty="0" err="1" smtClean="0"/>
              <a:t>subgoal</a:t>
            </a:r>
            <a:r>
              <a:rPr lang="en-US" dirty="0" smtClean="0"/>
              <a:t> X and then </a:t>
            </a:r>
            <a:r>
              <a:rPr lang="en-US" dirty="0" err="1" smtClean="0"/>
              <a:t>subgoal</a:t>
            </a:r>
            <a:r>
              <a:rPr lang="en-US" dirty="0" smtClean="0"/>
              <a:t> Y, X might undo some preconditions for Y, or Y might undo some effects of X</a:t>
            </a:r>
          </a:p>
          <a:p>
            <a:r>
              <a:rPr lang="en-US" dirty="0" smtClean="0"/>
              <a:t>More powerful planning approaches must </a:t>
            </a:r>
            <a:r>
              <a:rPr lang="en-US" i="1" dirty="0" smtClean="0"/>
              <a:t>interleave</a:t>
            </a:r>
            <a:r>
              <a:rPr lang="en-US" dirty="0" smtClean="0"/>
              <a:t> the steps towards achieving multiple </a:t>
            </a:r>
            <a:r>
              <a:rPr lang="en-US" dirty="0" err="1" smtClean="0"/>
              <a:t>subgoals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52801" y="6488668"/>
            <a:ext cx="5421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http://en.wikipedia.org/wiki/Sussman_Anomaly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9296400" cy="1143000"/>
          </a:xfrm>
        </p:spPr>
        <p:txBody>
          <a:bodyPr/>
          <a:lstStyle/>
          <a:p>
            <a:r>
              <a:rPr lang="en-US" sz="3600" dirty="0"/>
              <a:t>Challenges of planning: “</a:t>
            </a:r>
            <a:r>
              <a:rPr lang="en-US" sz="3600" dirty="0" err="1"/>
              <a:t>Sussman</a:t>
            </a:r>
            <a:r>
              <a:rPr lang="en-US" sz="3600" dirty="0"/>
              <a:t> anomaly”</a:t>
            </a:r>
          </a:p>
        </p:txBody>
      </p:sp>
    </p:spTree>
    <p:extLst>
      <p:ext uri="{BB962C8B-B14F-4D97-AF65-F5344CB8AC3E}">
        <p14:creationId xmlns:p14="http://schemas.microsoft.com/office/powerpoint/2010/main" val="16968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space planning vs. plan space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648199"/>
          </a:xfrm>
        </p:spPr>
        <p:txBody>
          <a:bodyPr/>
          <a:lstStyle/>
          <a:p>
            <a:r>
              <a:rPr lang="en-US" b="1" dirty="0">
                <a:solidFill>
                  <a:srgbClr val="CC0099"/>
                </a:solidFill>
              </a:rPr>
              <a:t>Situation space planners: </a:t>
            </a:r>
            <a:r>
              <a:rPr lang="en-US" dirty="0"/>
              <a:t>each node in the search space represents a world state, arcs are actions in the world</a:t>
            </a:r>
          </a:p>
          <a:p>
            <a:pPr lvl="1"/>
            <a:r>
              <a:rPr lang="en-US" dirty="0"/>
              <a:t>Plans are sequences of actions from start to finish</a:t>
            </a:r>
          </a:p>
          <a:p>
            <a:pPr lvl="1"/>
            <a:r>
              <a:rPr lang="en-US" dirty="0"/>
              <a:t>Must be </a:t>
            </a:r>
            <a:r>
              <a:rPr lang="en-US" i="1" dirty="0"/>
              <a:t>totally ordered</a:t>
            </a:r>
          </a:p>
          <a:p>
            <a:r>
              <a:rPr lang="en-US" b="1" dirty="0">
                <a:solidFill>
                  <a:srgbClr val="CC0099"/>
                </a:solidFill>
              </a:rPr>
              <a:t>Plan space planners: </a:t>
            </a:r>
            <a:r>
              <a:rPr lang="en-US" dirty="0"/>
              <a:t>nodes are (incomplete) plans, arcs are transformations between plans</a:t>
            </a:r>
          </a:p>
          <a:p>
            <a:pPr lvl="1"/>
            <a:r>
              <a:rPr lang="en-US" dirty="0"/>
              <a:t>Actions in the plan may be </a:t>
            </a:r>
            <a:r>
              <a:rPr lang="en-US" i="1" dirty="0"/>
              <a:t>partially ordered</a:t>
            </a:r>
          </a:p>
          <a:p>
            <a:pPr lvl="1"/>
            <a:r>
              <a:rPr lang="en-US" b="1" dirty="0"/>
              <a:t>Principle of least commitment:</a:t>
            </a:r>
            <a:r>
              <a:rPr lang="en-US" dirty="0"/>
              <a:t> avoid ordering plan steps unless absolutely necessary</a:t>
            </a:r>
          </a:p>
        </p:txBody>
      </p:sp>
    </p:spTree>
    <p:extLst>
      <p:ext uri="{BB962C8B-B14F-4D97-AF65-F5344CB8AC3E}">
        <p14:creationId xmlns:p14="http://schemas.microsoft.com/office/powerpoint/2010/main" val="33172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Partial order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12838"/>
            <a:ext cx="8229600" cy="4525963"/>
          </a:xfrm>
        </p:spPr>
        <p:txBody>
          <a:bodyPr/>
          <a:lstStyle/>
          <a:p>
            <a:r>
              <a:rPr lang="en-US" dirty="0" smtClean="0"/>
              <a:t>Task: put on socks and shoes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95525"/>
            <a:ext cx="29908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95526"/>
            <a:ext cx="51816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800" y="1685925"/>
            <a:ext cx="1811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Partial order plan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2410" y="1838325"/>
            <a:ext cx="248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order (linear) plans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2410" y="2295526"/>
            <a:ext cx="1148591" cy="456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30053" y="2284283"/>
            <a:ext cx="1148591" cy="456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78644" y="2284282"/>
            <a:ext cx="1596781" cy="456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Partial Order Planning Example</a:t>
            </a:r>
            <a:endParaRPr lang="en-US" dirty="0"/>
          </a:p>
        </p:txBody>
      </p:sp>
      <p:sp useBgFill="1">
        <p:nvSpPr>
          <p:cNvPr id="5" name="Rectangle 4"/>
          <p:cNvSpPr/>
          <p:nvPr/>
        </p:nvSpPr>
        <p:spPr>
          <a:xfrm>
            <a:off x="4724400" y="6324600"/>
            <a:ext cx="2286000" cy="3810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Finish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43289" y="1752600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Sells(SM, Bananas)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3657" y="5867400"/>
            <a:ext cx="120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Have(Milk)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5867400"/>
            <a:ext cx="158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Have(Bananas)</a:t>
            </a:r>
          </a:p>
        </p:txBody>
      </p:sp>
      <p:sp useBgFill="1">
        <p:nvSpPr>
          <p:cNvPr id="4" name="Rectangle 3"/>
          <p:cNvSpPr/>
          <p:nvPr/>
        </p:nvSpPr>
        <p:spPr>
          <a:xfrm>
            <a:off x="4724400" y="1325562"/>
            <a:ext cx="2286000" cy="42703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1" y="1752600"/>
            <a:ext cx="1095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At(Home)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76600" y="176426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Sells(SM, Milk)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867400" y="1752600"/>
            <a:ext cx="0" cy="457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804576" y="3500736"/>
            <a:ext cx="2345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Start: empty plan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22716" y="4114801"/>
            <a:ext cx="7506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Action: find flaw in the plan and modify plan to fix the flaw</a:t>
            </a:r>
          </a:p>
        </p:txBody>
      </p:sp>
    </p:spTree>
    <p:extLst>
      <p:ext uri="{BB962C8B-B14F-4D97-AF65-F5344CB8AC3E}">
        <p14:creationId xmlns:p14="http://schemas.microsoft.com/office/powerpoint/2010/main" val="395096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Partial Order Planning Example</a:t>
            </a:r>
            <a:endParaRPr lang="en-US" dirty="0"/>
          </a:p>
        </p:txBody>
      </p:sp>
      <p:sp useBgFill="1">
        <p:nvSpPr>
          <p:cNvPr id="5" name="Rectangle 4"/>
          <p:cNvSpPr/>
          <p:nvPr/>
        </p:nvSpPr>
        <p:spPr>
          <a:xfrm>
            <a:off x="4724400" y="6324600"/>
            <a:ext cx="2286000" cy="3810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Finish</a:t>
            </a:r>
          </a:p>
        </p:txBody>
      </p:sp>
      <p:sp useBgFill="1">
        <p:nvSpPr>
          <p:cNvPr id="6" name="Rectangle 5"/>
          <p:cNvSpPr/>
          <p:nvPr/>
        </p:nvSpPr>
        <p:spPr>
          <a:xfrm>
            <a:off x="2133600" y="4431268"/>
            <a:ext cx="2286000" cy="3810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Buy(x1, Milk)</a:t>
            </a:r>
          </a:p>
        </p:txBody>
      </p:sp>
      <p:sp useBgFill="1">
        <p:nvSpPr>
          <p:cNvPr id="7" name="Rectangle 6"/>
          <p:cNvSpPr/>
          <p:nvPr/>
        </p:nvSpPr>
        <p:spPr>
          <a:xfrm>
            <a:off x="7315200" y="4431268"/>
            <a:ext cx="2286000" cy="3810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Buy(x2, Bananas)</a:t>
            </a:r>
          </a:p>
        </p:txBody>
      </p:sp>
      <p:sp useBgFill="1">
        <p:nvSpPr>
          <p:cNvPr id="8" name="Rectangle 7"/>
          <p:cNvSpPr/>
          <p:nvPr/>
        </p:nvSpPr>
        <p:spPr>
          <a:xfrm>
            <a:off x="7315200" y="2743200"/>
            <a:ext cx="2286000" cy="3810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Go(x3, SM)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9001" y="4038600"/>
            <a:ext cx="74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At(x2)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43289" y="1752600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Sells(SM, Bananas)</a:t>
            </a:r>
          </a:p>
        </p:txBody>
      </p:sp>
      <p:cxnSp>
        <p:nvCxnSpPr>
          <p:cNvPr id="22" name="Straight Arrow Connector 21"/>
          <p:cNvCxnSpPr>
            <a:stCxn id="4" idx="2"/>
            <a:endCxn id="5" idx="0"/>
          </p:cNvCxnSpPr>
          <p:nvPr/>
        </p:nvCxnSpPr>
        <p:spPr>
          <a:xfrm>
            <a:off x="5867400" y="1752600"/>
            <a:ext cx="0" cy="457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2"/>
            <a:endCxn id="6" idx="0"/>
          </p:cNvCxnSpPr>
          <p:nvPr/>
        </p:nvCxnSpPr>
        <p:spPr>
          <a:xfrm flipH="1">
            <a:off x="3276600" y="1752600"/>
            <a:ext cx="2590800" cy="2678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0"/>
            <a:endCxn id="8" idx="0"/>
          </p:cNvCxnSpPr>
          <p:nvPr/>
        </p:nvCxnSpPr>
        <p:spPr>
          <a:xfrm>
            <a:off x="5881876" y="1752600"/>
            <a:ext cx="2576325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2"/>
            <a:endCxn id="5" idx="0"/>
          </p:cNvCxnSpPr>
          <p:nvPr/>
        </p:nvCxnSpPr>
        <p:spPr>
          <a:xfrm>
            <a:off x="3276600" y="4812268"/>
            <a:ext cx="2590800" cy="1512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7" idx="0"/>
          </p:cNvCxnSpPr>
          <p:nvPr/>
        </p:nvCxnSpPr>
        <p:spPr>
          <a:xfrm>
            <a:off x="8458200" y="3124200"/>
            <a:ext cx="0" cy="1307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1" idx="0"/>
            <a:endCxn id="5" idx="0"/>
          </p:cNvCxnSpPr>
          <p:nvPr/>
        </p:nvCxnSpPr>
        <p:spPr>
          <a:xfrm flipH="1">
            <a:off x="5867401" y="4812268"/>
            <a:ext cx="2508859" cy="1512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6" idx="0"/>
          </p:cNvCxnSpPr>
          <p:nvPr/>
        </p:nvCxnSpPr>
        <p:spPr>
          <a:xfrm flipH="1">
            <a:off x="3276600" y="3124200"/>
            <a:ext cx="5181600" cy="1307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03657" y="5867400"/>
            <a:ext cx="120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Have(Milk)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5867400"/>
            <a:ext cx="158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Have(Bananas)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84055" y="4812268"/>
            <a:ext cx="158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Have(Bananas)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7001" y="4812268"/>
            <a:ext cx="120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Have(Milk)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25282" y="4050268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Sells(x1, Milk)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54683" y="4038600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Sells(x2, Bananas)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02283" y="3135868"/>
            <a:ext cx="832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At(SM)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6600" y="176426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Sells(SM, Milk)</a:t>
            </a:r>
          </a:p>
        </p:txBody>
      </p:sp>
      <p:cxnSp>
        <p:nvCxnSpPr>
          <p:cNvPr id="71" name="Straight Arrow Connector 70"/>
          <p:cNvCxnSpPr>
            <a:stCxn id="12" idx="2"/>
          </p:cNvCxnSpPr>
          <p:nvPr/>
        </p:nvCxnSpPr>
        <p:spPr>
          <a:xfrm>
            <a:off x="3267646" y="5181600"/>
            <a:ext cx="1304354" cy="762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1" idx="2"/>
          </p:cNvCxnSpPr>
          <p:nvPr/>
        </p:nvCxnSpPr>
        <p:spPr>
          <a:xfrm flipH="1">
            <a:off x="7391401" y="5181600"/>
            <a:ext cx="984859" cy="762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2438400" y="2133600"/>
            <a:ext cx="1828800" cy="1905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2401" y="4038600"/>
            <a:ext cx="74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At(x1)</a:t>
            </a:r>
          </a:p>
        </p:txBody>
      </p:sp>
      <p:cxnSp>
        <p:nvCxnSpPr>
          <p:cNvPr id="103" name="Curved Connector 102"/>
          <p:cNvCxnSpPr>
            <a:stCxn id="20" idx="3"/>
          </p:cNvCxnSpPr>
          <p:nvPr/>
        </p:nvCxnSpPr>
        <p:spPr>
          <a:xfrm>
            <a:off x="8789656" y="1937266"/>
            <a:ext cx="1421145" cy="2101334"/>
          </a:xfrm>
          <a:prstGeom prst="curvedConnector2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" name="Rectangle 3"/>
          <p:cNvSpPr/>
          <p:nvPr/>
        </p:nvSpPr>
        <p:spPr>
          <a:xfrm>
            <a:off x="4724400" y="1325562"/>
            <a:ext cx="2286000" cy="42703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740732" y="5715000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x1 = SM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740732" y="6031468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x2 = SM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0731" y="6336268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x3 = Home</a:t>
            </a:r>
          </a:p>
        </p:txBody>
      </p:sp>
      <p:cxnSp>
        <p:nvCxnSpPr>
          <p:cNvPr id="37" name="Straight Arrow Connector 36"/>
          <p:cNvCxnSpPr>
            <a:stCxn id="18" idx="0"/>
          </p:cNvCxnSpPr>
          <p:nvPr/>
        </p:nvCxnSpPr>
        <p:spPr>
          <a:xfrm>
            <a:off x="5881876" y="1752600"/>
            <a:ext cx="2576325" cy="266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1" y="1752600"/>
            <a:ext cx="1095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At(Home)</a:t>
            </a:r>
          </a:p>
        </p:txBody>
      </p:sp>
      <p:cxnSp>
        <p:nvCxnSpPr>
          <p:cNvPr id="80" name="Straight Arrow Connector 79"/>
          <p:cNvCxnSpPr>
            <a:stCxn id="17" idx="2"/>
            <a:endCxn id="15" idx="0"/>
          </p:cNvCxnSpPr>
          <p:nvPr/>
        </p:nvCxnSpPr>
        <p:spPr>
          <a:xfrm flipH="1">
            <a:off x="7612149" y="3505200"/>
            <a:ext cx="906563" cy="5334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4876800" y="3429000"/>
            <a:ext cx="3276600" cy="8382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8" idx="2"/>
          </p:cNvCxnSpPr>
          <p:nvPr/>
        </p:nvCxnSpPr>
        <p:spPr>
          <a:xfrm>
            <a:off x="5881876" y="2121932"/>
            <a:ext cx="1738125" cy="54506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076028" y="2286000"/>
            <a:ext cx="74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At(x3)</a:t>
            </a:r>
          </a:p>
        </p:txBody>
      </p:sp>
    </p:spTree>
    <p:extLst>
      <p:ext uri="{BB962C8B-B14F-4D97-AF65-F5344CB8AC3E}">
        <p14:creationId xmlns:p14="http://schemas.microsoft.com/office/powerpoint/2010/main" val="35357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/>
      <p:bldP spid="11" grpId="0"/>
      <p:bldP spid="12" grpId="0"/>
      <p:bldP spid="14" grpId="0"/>
      <p:bldP spid="16" grpId="0"/>
      <p:bldP spid="17" grpId="0"/>
      <p:bldP spid="13" grpId="0"/>
      <p:bldP spid="114" grpId="0"/>
      <p:bldP spid="115" grpId="0"/>
      <p:bldP spid="116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planning: Automated storytelling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588532"/>
            <a:ext cx="6854135" cy="465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6336268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https://research.cc.gatech.edu/inc/mark-riedl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953000"/>
          </a:xfrm>
        </p:spPr>
        <p:txBody>
          <a:bodyPr/>
          <a:lstStyle/>
          <a:p>
            <a:r>
              <a:rPr lang="en-US" sz="2400" dirty="0"/>
              <a:t>Problem: I’m at home and I need milk, bananas, </a:t>
            </a:r>
            <a:br>
              <a:rPr lang="en-US" sz="2400" dirty="0"/>
            </a:br>
            <a:r>
              <a:rPr lang="en-US" sz="2400" dirty="0"/>
              <a:t>and a drill.</a:t>
            </a:r>
          </a:p>
          <a:p>
            <a:r>
              <a:rPr lang="en-US" sz="2400" dirty="0"/>
              <a:t>How is planning different from regular search?</a:t>
            </a:r>
          </a:p>
          <a:p>
            <a:pPr lvl="1"/>
            <a:r>
              <a:rPr lang="en-US" sz="2000" dirty="0"/>
              <a:t>States and action sequences typically have complex internal structure</a:t>
            </a:r>
          </a:p>
          <a:p>
            <a:pPr lvl="1"/>
            <a:r>
              <a:rPr lang="en-US" sz="2000" dirty="0"/>
              <a:t>State space and branching factor are huge</a:t>
            </a:r>
          </a:p>
          <a:p>
            <a:pPr lvl="1"/>
            <a:r>
              <a:rPr lang="en-US" sz="2000" dirty="0"/>
              <a:t>Multiple </a:t>
            </a:r>
            <a:r>
              <a:rPr lang="en-US" sz="2000" dirty="0" err="1"/>
              <a:t>subgoals</a:t>
            </a:r>
            <a:r>
              <a:rPr lang="en-US" sz="2000" dirty="0"/>
              <a:t> at multiple levels of resolution</a:t>
            </a:r>
          </a:p>
          <a:p>
            <a:r>
              <a:rPr lang="en-US" sz="2400" dirty="0"/>
              <a:t>Examples of planning applications</a:t>
            </a:r>
          </a:p>
          <a:p>
            <a:pPr lvl="1"/>
            <a:r>
              <a:rPr lang="en-US" sz="2000" dirty="0"/>
              <a:t>Scheduling of tasks in space missions</a:t>
            </a:r>
          </a:p>
          <a:p>
            <a:pPr lvl="1"/>
            <a:r>
              <a:rPr lang="en-US" sz="2000" dirty="0"/>
              <a:t>Logistics planning for the army</a:t>
            </a:r>
          </a:p>
          <a:p>
            <a:pPr lvl="1"/>
            <a:r>
              <a:rPr lang="en-US" sz="2000" dirty="0"/>
              <a:t>Assembly lines, industrial processes</a:t>
            </a:r>
          </a:p>
          <a:p>
            <a:pPr lvl="1"/>
            <a:r>
              <a:rPr lang="en-US" sz="2000" dirty="0"/>
              <a:t>Robotics</a:t>
            </a:r>
          </a:p>
          <a:p>
            <a:pPr lvl="1"/>
            <a:r>
              <a:rPr lang="en-US" sz="2000" dirty="0"/>
              <a:t>Games, storytelling</a:t>
            </a:r>
          </a:p>
        </p:txBody>
      </p:sp>
    </p:spTree>
    <p:extLst>
      <p:ext uri="{BB962C8B-B14F-4D97-AF65-F5344CB8AC3E}">
        <p14:creationId xmlns:p14="http://schemas.microsoft.com/office/powerpoint/2010/main" val="17513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planning: Automated storytelling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57401"/>
            <a:ext cx="8229600" cy="4068763"/>
          </a:xfrm>
        </p:spPr>
        <p:txBody>
          <a:bodyPr/>
          <a:lstStyle/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Personalized experience in games</a:t>
            </a:r>
          </a:p>
          <a:p>
            <a:pPr lvl="1"/>
            <a:r>
              <a:rPr lang="en-US" dirty="0" smtClean="0"/>
              <a:t>Automatically generating training scenarios (e.g., for the army)</a:t>
            </a:r>
          </a:p>
          <a:p>
            <a:pPr lvl="1"/>
            <a:r>
              <a:rPr lang="en-US" dirty="0" smtClean="0"/>
              <a:t>Therapy for kids with autism</a:t>
            </a:r>
          </a:p>
          <a:p>
            <a:pPr lvl="1"/>
            <a:r>
              <a:rPr lang="en-US" dirty="0" smtClean="0"/>
              <a:t>Computational study of creativity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6336268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https://research.cc.gatech.edu/inc/mark-riedl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9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2" y="168965"/>
            <a:ext cx="11891618" cy="6689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Application of planning: the </a:t>
            </a:r>
            <a:r>
              <a:rPr lang="en-US" smtClean="0"/>
              <a:t>Gale-Church alignment </a:t>
            </a:r>
            <a:r>
              <a:rPr lang="en-US" dirty="0" smtClean="0"/>
              <a:t>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2" y="168965"/>
            <a:ext cx="11891617" cy="6689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Application of planning: the Gale-Church alignment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planning</a:t>
            </a:r>
            <a:endParaRPr lang="en-US" dirty="0"/>
          </a:p>
        </p:txBody>
      </p:sp>
      <p:pic>
        <p:nvPicPr>
          <p:cNvPr id="4" name="Picture 3" descr="Tower_of_Hanoi_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886200"/>
            <a:ext cx="5266944" cy="20574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1600201"/>
            <a:ext cx="8991600" cy="4525963"/>
          </a:xfrm>
        </p:spPr>
        <p:txBody>
          <a:bodyPr/>
          <a:lstStyle/>
          <a:p>
            <a:r>
              <a:rPr lang="en-US" dirty="0"/>
              <a:t>Planning is </a:t>
            </a:r>
            <a:r>
              <a:rPr lang="en-US" i="1" dirty="0">
                <a:hlinkClick r:id="rId4"/>
              </a:rPr>
              <a:t>PSPACE-complete</a:t>
            </a:r>
            <a:endParaRPr lang="en-US" i="1" dirty="0"/>
          </a:p>
          <a:p>
            <a:pPr lvl="1"/>
            <a:r>
              <a:rPr lang="en-US" dirty="0"/>
              <a:t>The length of a plan can be exponential in the number of “objects” in the problem!</a:t>
            </a:r>
          </a:p>
          <a:p>
            <a:r>
              <a:rPr lang="en-US" dirty="0"/>
              <a:t>Example: towers of Hanoi</a:t>
            </a:r>
          </a:p>
        </p:txBody>
      </p:sp>
    </p:spTree>
    <p:extLst>
      <p:ext uri="{BB962C8B-B14F-4D97-AF65-F5344CB8AC3E}">
        <p14:creationId xmlns:p14="http://schemas.microsoft.com/office/powerpoint/2010/main" val="41336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1"/>
            <a:ext cx="8991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Planning is </a:t>
            </a:r>
            <a:r>
              <a:rPr lang="en-US" i="1" dirty="0">
                <a:hlinkClick r:id="rId3"/>
              </a:rPr>
              <a:t>PSPACE-complete</a:t>
            </a:r>
            <a:endParaRPr lang="en-US" i="1" dirty="0"/>
          </a:p>
          <a:p>
            <a:pPr lvl="1"/>
            <a:r>
              <a:rPr lang="en-US" dirty="0"/>
              <a:t>The length of a plan can be exponential in the number of “objects” in the problem!</a:t>
            </a:r>
          </a:p>
          <a:p>
            <a:pPr lvl="1"/>
            <a:r>
              <a:rPr lang="en-US" dirty="0"/>
              <a:t>So is game search</a:t>
            </a:r>
          </a:p>
          <a:p>
            <a:r>
              <a:rPr lang="en-US" dirty="0"/>
              <a:t>Archetypal PSPACE-complete problem: </a:t>
            </a:r>
            <a:r>
              <a:rPr lang="en-US" i="1" dirty="0"/>
              <a:t>quantified </a:t>
            </a:r>
            <a:r>
              <a:rPr lang="en-US" i="1" dirty="0" err="1"/>
              <a:t>boolean</a:t>
            </a:r>
            <a:r>
              <a:rPr lang="en-US" i="1" dirty="0"/>
              <a:t> formula </a:t>
            </a:r>
            <a:r>
              <a:rPr lang="en-US" dirty="0"/>
              <a:t>(QBF)</a:t>
            </a:r>
          </a:p>
          <a:p>
            <a:pPr lvl="1"/>
            <a:r>
              <a:rPr lang="en-US" dirty="0">
                <a:sym typeface="Symbol" pitchFamily="18" charset="2"/>
              </a:rPr>
              <a:t>Example: is this formula true?</a:t>
            </a: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 </a:t>
            </a:r>
            <a:br>
              <a:rPr lang="en-US" b="1" dirty="0">
                <a:solidFill>
                  <a:srgbClr val="CC0099"/>
                </a:solidFill>
                <a:sym typeface="Symbol" pitchFamily="18" charset="2"/>
              </a:rPr>
            </a:b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	</a:t>
            </a:r>
            <a:r>
              <a:rPr lang="en-US" b="1" dirty="0">
                <a:solidFill>
                  <a:srgbClr val="CC0099"/>
                </a:solidFill>
              </a:rPr>
              <a:t>x</a:t>
            </a:r>
            <a:r>
              <a:rPr lang="en-US" b="1" baseline="-25000" dirty="0">
                <a:solidFill>
                  <a:srgbClr val="CC0099"/>
                </a:solidFill>
              </a:rPr>
              <a:t>1</a:t>
            </a: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</a:t>
            </a:r>
            <a:r>
              <a:rPr lang="en-US" b="1" dirty="0">
                <a:solidFill>
                  <a:srgbClr val="CC0099"/>
                </a:solidFill>
              </a:rPr>
              <a:t>x</a:t>
            </a:r>
            <a:r>
              <a:rPr lang="en-US" b="1" baseline="-25000" dirty="0">
                <a:solidFill>
                  <a:srgbClr val="CC0099"/>
                </a:solidFill>
              </a:rPr>
              <a:t>2 </a:t>
            </a: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</a:t>
            </a:r>
            <a:r>
              <a:rPr lang="en-US" b="1" dirty="0">
                <a:solidFill>
                  <a:srgbClr val="CC0099"/>
                </a:solidFill>
              </a:rPr>
              <a:t>x</a:t>
            </a:r>
            <a:r>
              <a:rPr lang="en-US" b="1" baseline="-25000" dirty="0">
                <a:solidFill>
                  <a:srgbClr val="CC0099"/>
                </a:solidFill>
              </a:rPr>
              <a:t>3</a:t>
            </a: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</a:t>
            </a:r>
            <a:r>
              <a:rPr lang="en-US" b="1" dirty="0">
                <a:solidFill>
                  <a:srgbClr val="CC0099"/>
                </a:solidFill>
              </a:rPr>
              <a:t>x</a:t>
            </a:r>
            <a:r>
              <a:rPr lang="en-US" b="1" baseline="-25000" dirty="0">
                <a:solidFill>
                  <a:srgbClr val="CC0099"/>
                </a:solidFill>
              </a:rPr>
              <a:t>4</a:t>
            </a:r>
            <a:r>
              <a:rPr lang="en-US" b="1" dirty="0">
                <a:solidFill>
                  <a:srgbClr val="CC0099"/>
                </a:solidFill>
              </a:rPr>
              <a:t> (x</a:t>
            </a:r>
            <a:r>
              <a:rPr lang="en-US" b="1" baseline="-25000" dirty="0">
                <a:solidFill>
                  <a:srgbClr val="CC0099"/>
                </a:solidFill>
              </a:rPr>
              <a:t>1</a:t>
            </a: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</a:t>
            </a:r>
            <a:r>
              <a:rPr lang="en-US" b="1" dirty="0">
                <a:solidFill>
                  <a:srgbClr val="CC0099"/>
                </a:solidFill>
              </a:rPr>
              <a:t>x</a:t>
            </a:r>
            <a:r>
              <a:rPr lang="en-US" b="1" baseline="-25000" dirty="0">
                <a:solidFill>
                  <a:srgbClr val="CC0099"/>
                </a:solidFill>
              </a:rPr>
              <a:t>3</a:t>
            </a: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</a:t>
            </a:r>
            <a:r>
              <a:rPr lang="en-US" b="1" dirty="0">
                <a:solidFill>
                  <a:srgbClr val="CC0099"/>
                </a:solidFill>
              </a:rPr>
              <a:t>x</a:t>
            </a:r>
            <a:r>
              <a:rPr lang="en-US" b="1" baseline="-25000" dirty="0">
                <a:solidFill>
                  <a:srgbClr val="CC0099"/>
                </a:solidFill>
              </a:rPr>
              <a:t>4</a:t>
            </a:r>
            <a:r>
              <a:rPr lang="en-US" b="1" dirty="0">
                <a:solidFill>
                  <a:srgbClr val="CC0099"/>
                </a:solidFill>
              </a:rPr>
              <a:t>)</a:t>
            </a: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(x</a:t>
            </a:r>
            <a:r>
              <a:rPr lang="en-US" b="1" baseline="-25000" dirty="0">
                <a:solidFill>
                  <a:srgbClr val="CC0099"/>
                </a:solidFill>
              </a:rPr>
              <a:t>2</a:t>
            </a: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</a:t>
            </a:r>
            <a:r>
              <a:rPr lang="en-US" b="1" dirty="0">
                <a:solidFill>
                  <a:srgbClr val="CC0099"/>
                </a:solidFill>
              </a:rPr>
              <a:t>x</a:t>
            </a:r>
            <a:r>
              <a:rPr lang="en-US" b="1" baseline="-25000" dirty="0">
                <a:solidFill>
                  <a:srgbClr val="CC0099"/>
                </a:solidFill>
              </a:rPr>
              <a:t>3</a:t>
            </a: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</a:t>
            </a:r>
            <a:r>
              <a:rPr lang="en-US" b="1" dirty="0">
                <a:solidFill>
                  <a:srgbClr val="CC0099"/>
                </a:solidFill>
              </a:rPr>
              <a:t>x</a:t>
            </a:r>
            <a:r>
              <a:rPr lang="en-US" b="1" baseline="-25000" dirty="0">
                <a:solidFill>
                  <a:srgbClr val="CC0099"/>
                </a:solidFill>
              </a:rPr>
              <a:t>4</a:t>
            </a: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)</a:t>
            </a:r>
            <a:endParaRPr lang="en-US" b="1" dirty="0">
              <a:solidFill>
                <a:srgbClr val="CC0099"/>
              </a:solidFill>
            </a:endParaRPr>
          </a:p>
          <a:p>
            <a:r>
              <a:rPr lang="en-US" dirty="0"/>
              <a:t>Compare to SAT:</a:t>
            </a:r>
            <a:br>
              <a:rPr lang="en-US" dirty="0"/>
            </a:br>
            <a:r>
              <a:rPr lang="en-US" dirty="0"/>
              <a:t>	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</a:t>
            </a:r>
            <a:r>
              <a:rPr lang="en-US" sz="2400" b="1" dirty="0">
                <a:solidFill>
                  <a:srgbClr val="CC0099"/>
                </a:solidFill>
              </a:rPr>
              <a:t>x</a:t>
            </a:r>
            <a:r>
              <a:rPr lang="en-US" sz="2400" b="1" baseline="-25000" dirty="0">
                <a:solidFill>
                  <a:srgbClr val="CC0099"/>
                </a:solidFill>
              </a:rPr>
              <a:t>1 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</a:t>
            </a:r>
            <a:r>
              <a:rPr lang="en-US" sz="2400" b="1" dirty="0">
                <a:solidFill>
                  <a:srgbClr val="CC0099"/>
                </a:solidFill>
              </a:rPr>
              <a:t>x</a:t>
            </a:r>
            <a:r>
              <a:rPr lang="en-US" sz="2400" b="1" baseline="-25000" dirty="0">
                <a:solidFill>
                  <a:srgbClr val="CC0099"/>
                </a:solidFill>
              </a:rPr>
              <a:t>2 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</a:t>
            </a:r>
            <a:r>
              <a:rPr lang="en-US" sz="2400" b="1" dirty="0">
                <a:solidFill>
                  <a:srgbClr val="CC0099"/>
                </a:solidFill>
              </a:rPr>
              <a:t>x</a:t>
            </a:r>
            <a:r>
              <a:rPr lang="en-US" sz="2400" b="1" baseline="-25000" dirty="0">
                <a:solidFill>
                  <a:srgbClr val="CC0099"/>
                </a:solidFill>
              </a:rPr>
              <a:t>3 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</a:t>
            </a:r>
            <a:r>
              <a:rPr lang="en-US" sz="2400" b="1" dirty="0">
                <a:solidFill>
                  <a:srgbClr val="CC0099"/>
                </a:solidFill>
              </a:rPr>
              <a:t>x</a:t>
            </a:r>
            <a:r>
              <a:rPr lang="en-US" sz="2400" b="1" baseline="-25000" dirty="0">
                <a:solidFill>
                  <a:srgbClr val="CC0099"/>
                </a:solidFill>
              </a:rPr>
              <a:t>4</a:t>
            </a:r>
            <a:r>
              <a:rPr lang="en-US" sz="2400" b="1" dirty="0">
                <a:solidFill>
                  <a:srgbClr val="CC0099"/>
                </a:solidFill>
              </a:rPr>
              <a:t> (x</a:t>
            </a:r>
            <a:r>
              <a:rPr lang="en-US" sz="2400" b="1" baseline="-25000" dirty="0">
                <a:solidFill>
                  <a:srgbClr val="CC0099"/>
                </a:solidFill>
              </a:rPr>
              <a:t>1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</a:t>
            </a:r>
            <a:r>
              <a:rPr lang="en-US" sz="2400" b="1" dirty="0">
                <a:solidFill>
                  <a:srgbClr val="CC0099"/>
                </a:solidFill>
              </a:rPr>
              <a:t>x</a:t>
            </a:r>
            <a:r>
              <a:rPr lang="en-US" sz="2400" b="1" baseline="-25000" dirty="0">
                <a:solidFill>
                  <a:srgbClr val="CC0099"/>
                </a:solidFill>
              </a:rPr>
              <a:t>3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</a:t>
            </a:r>
            <a:r>
              <a:rPr lang="en-US" sz="2400" b="1" dirty="0">
                <a:solidFill>
                  <a:srgbClr val="CC0099"/>
                </a:solidFill>
              </a:rPr>
              <a:t>x</a:t>
            </a:r>
            <a:r>
              <a:rPr lang="en-US" sz="2400" b="1" baseline="-25000" dirty="0">
                <a:solidFill>
                  <a:srgbClr val="CC0099"/>
                </a:solidFill>
              </a:rPr>
              <a:t>4</a:t>
            </a:r>
            <a:r>
              <a:rPr lang="en-US" sz="2400" b="1" dirty="0">
                <a:solidFill>
                  <a:srgbClr val="CC0099"/>
                </a:solidFill>
              </a:rPr>
              <a:t>)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(x</a:t>
            </a:r>
            <a:r>
              <a:rPr lang="en-US" sz="2400" b="1" baseline="-25000" dirty="0">
                <a:solidFill>
                  <a:srgbClr val="CC0099"/>
                </a:solidFill>
              </a:rPr>
              <a:t>2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</a:t>
            </a:r>
            <a:r>
              <a:rPr lang="en-US" sz="2400" b="1" dirty="0">
                <a:solidFill>
                  <a:srgbClr val="CC0099"/>
                </a:solidFill>
              </a:rPr>
              <a:t>x</a:t>
            </a:r>
            <a:r>
              <a:rPr lang="en-US" sz="2400" b="1" baseline="-25000" dirty="0">
                <a:solidFill>
                  <a:srgbClr val="CC0099"/>
                </a:solidFill>
              </a:rPr>
              <a:t>3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</a:t>
            </a:r>
            <a:r>
              <a:rPr lang="en-US" sz="2400" b="1" dirty="0">
                <a:solidFill>
                  <a:srgbClr val="CC0099"/>
                </a:solidFill>
              </a:rPr>
              <a:t>x</a:t>
            </a:r>
            <a:r>
              <a:rPr lang="en-US" sz="2400" b="1" baseline="-25000" dirty="0">
                <a:solidFill>
                  <a:srgbClr val="CC0099"/>
                </a:solidFill>
              </a:rPr>
              <a:t>4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)</a:t>
            </a:r>
            <a:endParaRPr lang="en-US" sz="2400" b="1" dirty="0">
              <a:solidFill>
                <a:srgbClr val="CC0099"/>
              </a:solidFill>
            </a:endParaRPr>
          </a:p>
          <a:p>
            <a:r>
              <a:rPr lang="en-US" sz="2400" dirty="0"/>
              <a:t>Relationship between SAT and QBF is akin to the relationship between puzzles and games</a:t>
            </a:r>
          </a:p>
        </p:txBody>
      </p:sp>
    </p:spTree>
    <p:extLst>
      <p:ext uri="{BB962C8B-B14F-4D97-AF65-F5344CB8AC3E}">
        <p14:creationId xmlns:p14="http://schemas.microsoft.com/office/powerpoint/2010/main" val="87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Real-world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 </a:t>
            </a:r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Instead of “static,” the world is “</a:t>
            </a:r>
            <a:r>
              <a:rPr lang="en-US" dirty="0" err="1" smtClean="0"/>
              <a:t>semidynamic</a:t>
            </a:r>
            <a:r>
              <a:rPr lang="en-US" dirty="0" smtClean="0"/>
              <a:t>:” we can’t think forever</a:t>
            </a:r>
            <a:endParaRPr lang="en-US" dirty="0"/>
          </a:p>
          <a:p>
            <a:r>
              <a:rPr lang="en-US" dirty="0"/>
              <a:t>Actions at different levels of granularity: hierarchical </a:t>
            </a:r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In order to make the depth of the search smaller, we might convert the world from “fully observable” to “partially observable”</a:t>
            </a:r>
            <a:endParaRPr lang="en-US" dirty="0"/>
          </a:p>
          <a:p>
            <a:r>
              <a:rPr lang="en-US" dirty="0" smtClean="0"/>
              <a:t>Contingencies</a:t>
            </a:r>
            <a:r>
              <a:rPr lang="en-US" dirty="0"/>
              <a:t>: actions </a:t>
            </a:r>
            <a:r>
              <a:rPr lang="en-US" dirty="0" smtClean="0"/>
              <a:t>failing</a:t>
            </a:r>
          </a:p>
          <a:p>
            <a:pPr lvl="1"/>
            <a:r>
              <a:rPr lang="en-US" dirty="0" smtClean="0"/>
              <a:t>Instead of being “deterministic,” maybe the world is “stochastic”</a:t>
            </a:r>
            <a:endParaRPr lang="en-US" dirty="0"/>
          </a:p>
          <a:p>
            <a:r>
              <a:rPr lang="en-US" altLang="ja-JP" dirty="0" smtClean="0"/>
              <a:t>Incorporating sensing and feedback</a:t>
            </a:r>
          </a:p>
          <a:p>
            <a:pPr lvl="1"/>
            <a:r>
              <a:rPr lang="en-US" altLang="ja-JP" dirty="0" smtClean="0"/>
              <a:t>Possibly necessary to address stochastic or multi-agent environments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742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219200"/>
          </a:xfrm>
        </p:spPr>
        <p:txBody>
          <a:bodyPr/>
          <a:lstStyle/>
          <a:p>
            <a:r>
              <a:rPr lang="en-US" dirty="0" smtClean="0"/>
              <a:t>A representation for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19200"/>
            <a:ext cx="8915400" cy="5105400"/>
          </a:xfrm>
        </p:spPr>
        <p:txBody>
          <a:bodyPr/>
          <a:lstStyle/>
          <a:p>
            <a:r>
              <a:rPr lang="en-US" sz="2400" dirty="0">
                <a:hlinkClick r:id="rId3"/>
              </a:rPr>
              <a:t>STRIPS</a:t>
            </a:r>
            <a:r>
              <a:rPr lang="en-US" sz="2400" dirty="0"/>
              <a:t> (Stanford Research Institute Problem Solver): classical planning framework from the 1970s</a:t>
            </a:r>
          </a:p>
          <a:p>
            <a:r>
              <a:rPr lang="en-US" sz="2400" b="1" dirty="0"/>
              <a:t>States </a:t>
            </a:r>
            <a:r>
              <a:rPr lang="en-US" sz="2400" dirty="0"/>
              <a:t>are specified as conjunctions of predicates</a:t>
            </a:r>
          </a:p>
          <a:p>
            <a:pPr lvl="1"/>
            <a:r>
              <a:rPr lang="en-US" sz="2000" dirty="0"/>
              <a:t>Start state: </a:t>
            </a:r>
            <a:r>
              <a:rPr lang="en-US" sz="2000" dirty="0">
                <a:solidFill>
                  <a:srgbClr val="0000FF"/>
                </a:solidFill>
              </a:rPr>
              <a:t>At(home)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 Sells(SM, Milk)  Sells(SM, Bananas)  Sells(HW, drill)</a:t>
            </a:r>
            <a:endParaRPr lang="en-US" sz="2000" dirty="0">
              <a:sym typeface="Symbol"/>
            </a:endParaRPr>
          </a:p>
          <a:p>
            <a:pPr lvl="1"/>
            <a:r>
              <a:rPr lang="en-US" sz="2000" dirty="0">
                <a:sym typeface="Symbol"/>
              </a:rPr>
              <a:t>G</a:t>
            </a:r>
            <a:r>
              <a:rPr lang="en-US" sz="2000" dirty="0"/>
              <a:t>oal state: </a:t>
            </a:r>
            <a:r>
              <a:rPr lang="en-US" sz="2000" dirty="0">
                <a:solidFill>
                  <a:srgbClr val="0000FF"/>
                </a:solidFill>
              </a:rPr>
              <a:t>At(home)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 Have(Milk)  Have(Banana)  Have(drill)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400" b="1" dirty="0"/>
              <a:t>Actions</a:t>
            </a:r>
            <a:r>
              <a:rPr lang="en-US" sz="2400" dirty="0"/>
              <a:t> are described in terms of preconditions and effects: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Go(x, y)</a:t>
            </a:r>
          </a:p>
          <a:p>
            <a:pPr lvl="2"/>
            <a:r>
              <a:rPr lang="en-US" b="1" dirty="0" err="1">
                <a:solidFill>
                  <a:srgbClr val="0000FF"/>
                </a:solidFill>
              </a:rPr>
              <a:t>Precond</a:t>
            </a:r>
            <a:r>
              <a:rPr lang="en-US" b="1" dirty="0">
                <a:solidFill>
                  <a:srgbClr val="0000FF"/>
                </a:solidFill>
              </a:rPr>
              <a:t>:</a:t>
            </a:r>
            <a:r>
              <a:rPr lang="en-US" dirty="0">
                <a:solidFill>
                  <a:srgbClr val="0000FF"/>
                </a:solidFill>
              </a:rPr>
              <a:t> At(x)</a:t>
            </a:r>
          </a:p>
          <a:p>
            <a:pPr lvl="2"/>
            <a:r>
              <a:rPr lang="en-US" b="1" dirty="0">
                <a:solidFill>
                  <a:srgbClr val="0000FF"/>
                </a:solidFill>
              </a:rPr>
              <a:t>Effect: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cs typeface="Times New Roman"/>
                <a:sym typeface="Symbol"/>
              </a:rPr>
              <a:t>¬</a:t>
            </a:r>
            <a:r>
              <a:rPr lang="en-US" dirty="0">
                <a:solidFill>
                  <a:srgbClr val="0000FF"/>
                </a:solidFill>
                <a:sym typeface="Symbol"/>
              </a:rPr>
              <a:t>At(x)  At(y)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Buy(x, store)</a:t>
            </a:r>
          </a:p>
          <a:p>
            <a:pPr lvl="2"/>
            <a:r>
              <a:rPr lang="en-US" b="1" dirty="0" err="1">
                <a:solidFill>
                  <a:srgbClr val="0000FF"/>
                </a:solidFill>
              </a:rPr>
              <a:t>Precond</a:t>
            </a:r>
            <a:r>
              <a:rPr lang="en-US" b="1" dirty="0">
                <a:solidFill>
                  <a:srgbClr val="0000FF"/>
                </a:solidFill>
              </a:rPr>
              <a:t>:</a:t>
            </a:r>
            <a:r>
              <a:rPr lang="en-US" dirty="0">
                <a:solidFill>
                  <a:srgbClr val="0000FF"/>
                </a:solidFill>
              </a:rPr>
              <a:t> At(store)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 Sells(store, x)</a:t>
            </a:r>
          </a:p>
          <a:p>
            <a:pPr lvl="2"/>
            <a:r>
              <a:rPr lang="en-US" b="1" dirty="0">
                <a:solidFill>
                  <a:srgbClr val="0000FF"/>
                </a:solidFill>
                <a:sym typeface="Symbol"/>
              </a:rPr>
              <a:t>Effect: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>
                <a:solidFill>
                  <a:srgbClr val="0000FF"/>
                </a:solidFill>
                <a:cs typeface="Times New Roman"/>
                <a:sym typeface="Symbol"/>
              </a:rPr>
              <a:t>Have(x</a:t>
            </a:r>
            <a:r>
              <a:rPr lang="en-US" dirty="0">
                <a:solidFill>
                  <a:srgbClr val="0000FF"/>
                </a:solidFill>
                <a:sym typeface="Symbol"/>
              </a:rPr>
              <a:t>)</a:t>
            </a:r>
          </a:p>
          <a:p>
            <a:r>
              <a:rPr lang="en-US" sz="2400" dirty="0">
                <a:sym typeface="Symbol"/>
              </a:rPr>
              <a:t>Planning is “just” a search problem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559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14400"/>
          </a:xfrm>
        </p:spPr>
        <p:txBody>
          <a:bodyPr/>
          <a:lstStyle/>
          <a:p>
            <a:r>
              <a:rPr lang="en-US" dirty="0" smtClean="0"/>
              <a:t>Algorithms for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89038"/>
            <a:ext cx="8915400" cy="5440363"/>
          </a:xfrm>
        </p:spPr>
        <p:txBody>
          <a:bodyPr/>
          <a:lstStyle/>
          <a:p>
            <a:r>
              <a:rPr lang="en-US" sz="2400" b="1" dirty="0"/>
              <a:t>Forward (progression) state-space search: </a:t>
            </a:r>
            <a:r>
              <a:rPr lang="en-US" sz="2400" dirty="0"/>
              <a:t>starting with the start state, find all applicable actions (actions for which preconditions are satisfied), compute the successor state based on the effects, keep searching until goals are met</a:t>
            </a:r>
          </a:p>
          <a:p>
            <a:pPr lvl="1"/>
            <a:r>
              <a:rPr lang="en-US" sz="2000" dirty="0"/>
              <a:t>Can work well with good heuristics</a:t>
            </a:r>
          </a:p>
        </p:txBody>
      </p:sp>
      <p:pic>
        <p:nvPicPr>
          <p:cNvPr id="4" name="Picture 3" descr="Screen Shot 2015-10-06 at 10.24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3568701"/>
            <a:ext cx="4406900" cy="1064341"/>
          </a:xfrm>
          <a:prstGeom prst="rect">
            <a:avLst/>
          </a:prstGeom>
        </p:spPr>
      </p:pic>
      <p:sp>
        <p:nvSpPr>
          <p:cNvPr id="5" name="TextBox 4">
            <a:hlinkClick r:id="rId4"/>
          </p:cNvPr>
          <p:cNvSpPr txBox="1"/>
          <p:nvPr/>
        </p:nvSpPr>
        <p:spPr>
          <a:xfrm>
            <a:off x="2133600" y="5117069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https://www.youtube.com/watch?v=QLNSkFnBYuM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14400"/>
          </a:xfrm>
        </p:spPr>
        <p:txBody>
          <a:bodyPr/>
          <a:lstStyle/>
          <a:p>
            <a:r>
              <a:rPr lang="en-US" dirty="0" smtClean="0"/>
              <a:t>Algorithms for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89038"/>
            <a:ext cx="8915400" cy="5440363"/>
          </a:xfrm>
        </p:spPr>
        <p:txBody>
          <a:bodyPr/>
          <a:lstStyle/>
          <a:p>
            <a:r>
              <a:rPr lang="en-US" sz="2400" b="1" dirty="0"/>
              <a:t>Forward (progression) state-space search: </a:t>
            </a:r>
            <a:r>
              <a:rPr lang="en-US" sz="2400" dirty="0"/>
              <a:t>starting with the start state, find all applicable actions (actions for which preconditions are satisfied), compute the successor state based on the effects, keep searching until goals are met</a:t>
            </a:r>
          </a:p>
          <a:p>
            <a:pPr lvl="1"/>
            <a:r>
              <a:rPr lang="en-US" sz="2000" dirty="0"/>
              <a:t>Can work well with good heuristics</a:t>
            </a:r>
          </a:p>
          <a:p>
            <a:r>
              <a:rPr lang="en-US" sz="2400" b="1" dirty="0"/>
              <a:t>Backward (regression) relevant-states search: </a:t>
            </a:r>
            <a:r>
              <a:rPr lang="en-US" sz="2400" dirty="0"/>
              <a:t>to achieve a goal, what must have been true in the previous state?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66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Forward chaining = start with what you already have, and then learn the next step</a:t>
            </a:r>
            <a:endParaRPr kumimoji="1" lang="ja-JP" alt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3147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Forward-chaining: each step in the search is one application of </a:t>
            </a:r>
            <a:r>
              <a:rPr kumimoji="1" lang="en-US" altLang="ja-JP" i="1" dirty="0" smtClean="0"/>
              <a:t>modus ponens</a:t>
            </a:r>
            <a:endParaRPr kumimoji="1" lang="ja-JP" alt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 forward-chaining, we start from a state, P, that the search process has already achieved</a:t>
            </a:r>
          </a:p>
          <a:p>
            <a:r>
              <a:rPr lang="en-US" altLang="ja-JP" dirty="0" smtClean="0"/>
              <a:t>We then check to see whether it is possible to apply </a:t>
            </a:r>
            <a:r>
              <a:rPr lang="en-US" altLang="ja-JP" i="1" dirty="0" smtClean="0"/>
              <a:t>modus ponens</a:t>
            </a:r>
            <a:r>
              <a:rPr lang="en-US" altLang="ja-JP" dirty="0" smtClean="0"/>
              <a:t>: given the current state P, is there any operation P→Q available?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69" y="3570632"/>
            <a:ext cx="5844209" cy="32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930</Words>
  <Application>Microsoft Office PowerPoint</Application>
  <PresentationFormat>Widescreen</PresentationFormat>
  <Paragraphs>142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Symbol</vt:lpstr>
      <vt:lpstr>Times New Roman</vt:lpstr>
      <vt:lpstr>Office Theme</vt:lpstr>
      <vt:lpstr>Planning (Chapter 10) Slides by Svetlana Lazebnik, 9/2016 with modifications by Mark Hasegawa-Johnson, 9/2017</vt:lpstr>
      <vt:lpstr>Planning</vt:lpstr>
      <vt:lpstr>PowerPoint Presentation</vt:lpstr>
      <vt:lpstr>A representation for planning</vt:lpstr>
      <vt:lpstr>PowerPoint Presentation</vt:lpstr>
      <vt:lpstr>Algorithms for planning</vt:lpstr>
      <vt:lpstr>Algorithms for planning</vt:lpstr>
      <vt:lpstr>Forward chaining = start with what you already have, and then learn the next step</vt:lpstr>
      <vt:lpstr>Forward-chaining: each step in the search is one application of modus ponens</vt:lpstr>
      <vt:lpstr>Backward chaining = start with the goal state, and search backward</vt:lpstr>
      <vt:lpstr>Forward-chaining: each step in the search is one application of modus ponens</vt:lpstr>
      <vt:lpstr>Heuristics for planning: means-ends analysis</vt:lpstr>
      <vt:lpstr>Challenges of planning: “Sussman anomaly”</vt:lpstr>
      <vt:lpstr>Challenges of planning: “Sussman anomaly”</vt:lpstr>
      <vt:lpstr>Situation space planning vs. plan space planning</vt:lpstr>
      <vt:lpstr>Partial order planning</vt:lpstr>
      <vt:lpstr>Partial Order Planning Example</vt:lpstr>
      <vt:lpstr>Partial Order Planning Example</vt:lpstr>
      <vt:lpstr>Application of planning: Automated storytelling</vt:lpstr>
      <vt:lpstr>Application of planning: Automated storytelling</vt:lpstr>
      <vt:lpstr>Application of planning: the Gale-Church alignment algorithm</vt:lpstr>
      <vt:lpstr>Application of planning: the Gale-Church alignment algorithm</vt:lpstr>
      <vt:lpstr>Complexity of planning</vt:lpstr>
      <vt:lpstr>Complexity of planning</vt:lpstr>
      <vt:lpstr>Real-world planning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440/ECE 448 Lecture 8: Planning</dc:title>
  <dc:creator>Mark Hasegawa-Johnson</dc:creator>
  <cp:lastModifiedBy>Mark Hasegawa-Johnson</cp:lastModifiedBy>
  <cp:revision>10</cp:revision>
  <cp:lastPrinted>2017-09-21T03:31:02Z</cp:lastPrinted>
  <dcterms:created xsi:type="dcterms:W3CDTF">2017-09-21T02:18:37Z</dcterms:created>
  <dcterms:modified xsi:type="dcterms:W3CDTF">2017-09-21T03:34:21Z</dcterms:modified>
</cp:coreProperties>
</file>