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1"/>
  </p:notesMasterIdLst>
  <p:sldIdLst>
    <p:sldId id="256" r:id="rId2"/>
    <p:sldId id="315" r:id="rId3"/>
    <p:sldId id="257" r:id="rId4"/>
    <p:sldId id="258" r:id="rId5"/>
    <p:sldId id="317" r:id="rId6"/>
    <p:sldId id="259" r:id="rId7"/>
    <p:sldId id="260" r:id="rId8"/>
    <p:sldId id="261" r:id="rId9"/>
    <p:sldId id="262" r:id="rId10"/>
    <p:sldId id="263" r:id="rId11"/>
    <p:sldId id="264" r:id="rId12"/>
    <p:sldId id="265" r:id="rId13"/>
    <p:sldId id="266" r:id="rId14"/>
    <p:sldId id="318" r:id="rId15"/>
    <p:sldId id="267" r:id="rId16"/>
    <p:sldId id="268" r:id="rId17"/>
    <p:sldId id="319" r:id="rId18"/>
    <p:sldId id="269" r:id="rId19"/>
    <p:sldId id="270" r:id="rId20"/>
    <p:sldId id="271" r:id="rId21"/>
    <p:sldId id="272" r:id="rId22"/>
    <p:sldId id="273" r:id="rId23"/>
    <p:sldId id="274" r:id="rId24"/>
    <p:sldId id="320" r:id="rId25"/>
    <p:sldId id="321" r:id="rId26"/>
    <p:sldId id="275" r:id="rId27"/>
    <p:sldId id="276" r:id="rId28"/>
    <p:sldId id="277" r:id="rId29"/>
    <p:sldId id="278" r:id="rId30"/>
    <p:sldId id="279" r:id="rId31"/>
    <p:sldId id="280" r:id="rId32"/>
    <p:sldId id="281" r:id="rId33"/>
    <p:sldId id="282" r:id="rId34"/>
    <p:sldId id="283" r:id="rId35"/>
    <p:sldId id="284" r:id="rId36"/>
    <p:sldId id="285" r:id="rId37"/>
    <p:sldId id="286" r:id="rId38"/>
    <p:sldId id="316" r:id="rId39"/>
    <p:sldId id="287" r:id="rId40"/>
    <p:sldId id="288" r:id="rId41"/>
    <p:sldId id="289" r:id="rId42"/>
    <p:sldId id="290" r:id="rId43"/>
    <p:sldId id="291" r:id="rId44"/>
    <p:sldId id="292" r:id="rId45"/>
    <p:sldId id="293" r:id="rId46"/>
    <p:sldId id="294" r:id="rId47"/>
    <p:sldId id="295" r:id="rId48"/>
    <p:sldId id="296" r:id="rId49"/>
    <p:sldId id="297" r:id="rId50"/>
    <p:sldId id="322" r:id="rId51"/>
    <p:sldId id="298" r:id="rId52"/>
    <p:sldId id="299" r:id="rId53"/>
    <p:sldId id="300" r:id="rId54"/>
    <p:sldId id="323" r:id="rId55"/>
    <p:sldId id="301" r:id="rId56"/>
    <p:sldId id="302" r:id="rId57"/>
    <p:sldId id="303" r:id="rId58"/>
    <p:sldId id="324" r:id="rId59"/>
    <p:sldId id="304" r:id="rId60"/>
    <p:sldId id="305" r:id="rId61"/>
    <p:sldId id="325" r:id="rId62"/>
    <p:sldId id="306" r:id="rId63"/>
    <p:sldId id="307" r:id="rId64"/>
    <p:sldId id="309" r:id="rId65"/>
    <p:sldId id="310" r:id="rId66"/>
    <p:sldId id="311" r:id="rId67"/>
    <p:sldId id="312" r:id="rId68"/>
    <p:sldId id="313" r:id="rId69"/>
    <p:sldId id="314" r:id="rId70"/>
  </p:sldIdLst>
  <p:sldSz cx="12192000" cy="6858000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63" d="100"/>
          <a:sy n="63" d="100"/>
        </p:scale>
        <p:origin x="76" y="1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theme" Target="theme/theme1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presProps" Target="pres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71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9243BEC-0471-4EC1-96E7-F8D2402BEFAE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ja-JP" alt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F908029-3AFA-4065-839D-D1B889293AD6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61281402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8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249670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732162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3660358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A8F1D18-9638-4932-8910-B6EDCB447AA8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980366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660054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3929255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296150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428200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374734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257284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967274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65187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132177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3361543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97321525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2629162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23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0160185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9321184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5362410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3552838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29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8860615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1871489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51300371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0912480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0673606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4442615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9381375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5713584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9000041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3327296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39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565353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783526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4813547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576673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9556790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6656289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9631714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0840830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06245015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52695596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49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9100770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8641759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0162009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2307012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5506927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72054169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6139355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2610491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98619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21C7BEE-7BA7-4369-9E3D-FA3E2F4A54A1}" type="slidenum">
              <a:rPr lang="en-US" smtClean="0"/>
              <a:pPr/>
              <a:t>69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683787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en-US" altLang="ja-JP" smtClean="0"/>
              <a:t>Click to edit Master subtitle style</a:t>
            </a:r>
            <a:endParaRPr kumimoji="1" lang="ja-JP" alt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0072890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3457862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en-US" altLang="ja-JP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4513501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98784360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en-US" altLang="ja-JP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en-US" altLang="ja-JP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0273839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6392115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6305935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en-US" altLang="ja-JP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66313758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en-US" altLang="ja-JP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25883754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24312048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37032848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en-US" altLang="ja-JP" smtClean="0"/>
              <a:t>Click to edit Master title style</a:t>
            </a:r>
            <a:endParaRPr kumimoji="1" lang="ja-JP" alt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en-US" altLang="ja-JP" smtClean="0"/>
              <a:t>Click to edit Master text styles</a:t>
            </a:r>
          </a:p>
          <a:p>
            <a:pPr lvl="1"/>
            <a:r>
              <a:rPr kumimoji="1" lang="en-US" altLang="ja-JP" smtClean="0"/>
              <a:t>Second level</a:t>
            </a:r>
          </a:p>
          <a:p>
            <a:pPr lvl="2"/>
            <a:r>
              <a:rPr kumimoji="1" lang="en-US" altLang="ja-JP" smtClean="0"/>
              <a:t>Third level</a:t>
            </a:r>
          </a:p>
          <a:p>
            <a:pPr lvl="3"/>
            <a:r>
              <a:rPr kumimoji="1" lang="en-US" altLang="ja-JP" smtClean="0"/>
              <a:t>Fourth level</a:t>
            </a:r>
          </a:p>
          <a:p>
            <a:pPr lvl="4"/>
            <a:r>
              <a:rPr kumimoji="1" lang="en-US" altLang="ja-JP" smtClean="0"/>
              <a:t>Fifth level</a:t>
            </a:r>
            <a:endParaRPr kumimoji="1" lang="ja-JP" alt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AF26BA4-A694-4555-91E2-BA675899FC52}" type="datetimeFigureOut">
              <a:rPr kumimoji="1" lang="ja-JP" altLang="en-US" smtClean="0"/>
              <a:t>2017/9/19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51F45-7FE7-4881-90EF-4BFE340494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454185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hyperlink" Target="http://www.csplib.org/" TargetMode="External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.png"/><Relationship Id="rId4" Type="http://schemas.openxmlformats.org/officeDocument/2006/relationships/image" Target="../media/image12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2.png"/><Relationship Id="rId4" Type="http://schemas.openxmlformats.org/officeDocument/2006/relationships/image" Target="../media/image12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3.png"/><Relationship Id="rId4" Type="http://schemas.openxmlformats.org/officeDocument/2006/relationships/image" Target="../media/image12.pn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4.png"/><Relationship Id="rId4" Type="http://schemas.openxmlformats.org/officeDocument/2006/relationships/image" Target="../media/image12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hyperlink" Target="http://cs188ai.wikia.com/wiki/Tree_Structure_CSPs" TargetMode="External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hyperlink" Target="http://cs188ai.wikia.com/wiki/Tree_Structure_CSPs" TargetMode="External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hyperlink" Target="http://cs188ai.wikia.com/wiki/Tree_Structure_CSPs" TargetMode="External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hyperlink" Target="http://cs188ai.wikia.com/wiki/Tree_Structure_CSPs" TargetMode="External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hyperlink" Target="http://en.wikipedia.org/wiki/Boolean_satisfiability_problem" TargetMode="External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5.png"/><Relationship Id="rId5" Type="http://schemas.openxmlformats.org/officeDocument/2006/relationships/hyperlink" Target="http://en.wikipedia.org/wiki/P_versus_NP_problem" TargetMode="External"/><Relationship Id="rId4" Type="http://schemas.openxmlformats.org/officeDocument/2006/relationships/hyperlink" Target="http://en.wikipedia.org/wiki/Np_completeness" TargetMode="Externa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39.png"/><Relationship Id="rId4" Type="http://schemas.openxmlformats.org/officeDocument/2006/relationships/hyperlink" Target="http://en.wikipedia.org/wiki/David_Waltz" TargetMode="Externa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png"/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2.xml"/><Relationship Id="rId6" Type="http://schemas.openxmlformats.org/officeDocument/2006/relationships/hyperlink" Target="http://en.wikipedia.org/wiki/David_Waltz" TargetMode="External"/><Relationship Id="rId5" Type="http://schemas.openxmlformats.org/officeDocument/2006/relationships/image" Target="../media/image41.png"/><Relationship Id="rId4" Type="http://schemas.openxmlformats.org/officeDocument/2006/relationships/image" Target="../media/image40.png"/></Relationships>
</file>

<file path=ppt/slides/_rels/slide6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jpeg"/><Relationship Id="rId3" Type="http://schemas.openxmlformats.org/officeDocument/2006/relationships/hyperlink" Target="http://www.cc.gatech.edu/~phlosoft/files/schindler07cvpr.pdf" TargetMode="External"/><Relationship Id="rId7" Type="http://schemas.openxmlformats.org/officeDocument/2006/relationships/image" Target="../media/image45.jpeg"/><Relationship Id="rId2" Type="http://schemas.openxmlformats.org/officeDocument/2006/relationships/notesSlide" Target="../notesSlides/notesSlide4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4.jpeg"/><Relationship Id="rId5" Type="http://schemas.openxmlformats.org/officeDocument/2006/relationships/image" Target="../media/image43.jpeg"/><Relationship Id="rId4" Type="http://schemas.openxmlformats.org/officeDocument/2006/relationships/image" Target="../media/image42.jpeg"/><Relationship Id="rId9" Type="http://schemas.openxmlformats.org/officeDocument/2006/relationships/hyperlink" Target="http://www.cc.gatech.edu/~phlosoft/" TargetMode="Externa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2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0.png"/><Relationship Id="rId4" Type="http://schemas.openxmlformats.org/officeDocument/2006/relationships/image" Target="../media/image49.png"/></Relationships>
</file>

<file path=ppt/slides/_rels/slide6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kumimoji="1" lang="en-US" altLang="ja-JP" dirty="0" smtClean="0"/>
              <a:t>ECE 448, Lecture 7:</a:t>
            </a:r>
            <a:br>
              <a:rPr kumimoji="1" lang="en-US" altLang="ja-JP" dirty="0" smtClean="0"/>
            </a:br>
            <a:r>
              <a:rPr lang="en-US" altLang="ja-JP" dirty="0" smtClean="0"/>
              <a:t>Constraint Satisfaction Problems</a:t>
            </a:r>
            <a:endParaRPr kumimoji="1" lang="ja-JP" alt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kumimoji="1" lang="en-US" altLang="ja-JP" dirty="0" smtClean="0"/>
              <a:t>Slides by Svetlana Lazebnik, 9/2016</a:t>
            </a:r>
          </a:p>
          <a:p>
            <a:r>
              <a:rPr lang="en-US" altLang="ja-JP" dirty="0" err="1" smtClean="0"/>
              <a:t>Modifiedy</a:t>
            </a:r>
            <a:r>
              <a:rPr lang="en-US" altLang="ja-JP" dirty="0" smtClean="0"/>
              <a:t> by Mark Hasegawa-Johnson, 9/2017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920652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en-US" altLang="ja-JP" dirty="0" smtClean="0"/>
              <a:t>Content</a:t>
            </a:r>
            <a:endParaRPr kumimoji="1" lang="ja-JP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kumimoji="1" lang="en-US" altLang="ja-JP" dirty="0" smtClean="0"/>
              <a:t>What is a CSP?  Why is it search?  Why is it special?</a:t>
            </a:r>
          </a:p>
          <a:p>
            <a:r>
              <a:rPr lang="en-US" altLang="ja-JP" dirty="0" smtClean="0"/>
              <a:t>Examples: Map Task, N-Queens, </a:t>
            </a:r>
            <a:r>
              <a:rPr lang="en-US" altLang="ja-JP" dirty="0" err="1" smtClean="0"/>
              <a:t>Crytparithmetic</a:t>
            </a:r>
            <a:r>
              <a:rPr lang="en-US" altLang="ja-JP" dirty="0" smtClean="0"/>
              <a:t>, Classroom Assignment</a:t>
            </a:r>
          </a:p>
          <a:p>
            <a:r>
              <a:rPr lang="en-US" altLang="ja-JP" dirty="0" smtClean="0"/>
              <a:t>Formulation as a standard search</a:t>
            </a:r>
          </a:p>
          <a:p>
            <a:r>
              <a:rPr kumimoji="1" lang="en-US" altLang="ja-JP" dirty="0" smtClean="0"/>
              <a:t>Backtracking Search</a:t>
            </a:r>
          </a:p>
          <a:p>
            <a:r>
              <a:rPr lang="en-US" altLang="ja-JP" dirty="0" smtClean="0"/>
              <a:t>Heuristics to improve backtracking search</a:t>
            </a:r>
          </a:p>
          <a:p>
            <a:r>
              <a:rPr lang="en-US" altLang="ja-JP" dirty="0" smtClean="0"/>
              <a:t>Tree-structured CSPs</a:t>
            </a:r>
          </a:p>
          <a:p>
            <a:r>
              <a:rPr kumimoji="1" lang="en-US" altLang="ja-JP" dirty="0" smtClean="0"/>
              <a:t>NP-completeness of CSP in general; the SAT problem</a:t>
            </a:r>
          </a:p>
          <a:p>
            <a:r>
              <a:rPr lang="en-US" altLang="ja-JP" dirty="0" smtClean="0"/>
              <a:t>Local search, e.g., hill-climbing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26927788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 smtClean="0"/>
              <a:t>What is search for?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00200" y="990600"/>
            <a:ext cx="5638800" cy="5715000"/>
          </a:xfrm>
        </p:spPr>
        <p:txBody>
          <a:bodyPr>
            <a:normAutofit/>
          </a:bodyPr>
          <a:lstStyle/>
          <a:p>
            <a:r>
              <a:rPr lang="en-US" dirty="0" smtClean="0"/>
              <a:t>Assumptions: single agent, deterministic, fully observable, discrete environment</a:t>
            </a:r>
          </a:p>
          <a:p>
            <a:r>
              <a:rPr lang="en-US" b="1" dirty="0" smtClean="0">
                <a:solidFill>
                  <a:srgbClr val="C00000"/>
                </a:solidFill>
              </a:rPr>
              <a:t>Search for </a:t>
            </a:r>
            <a:r>
              <a:rPr lang="en-US" b="1" i="1" dirty="0" smtClean="0">
                <a:solidFill>
                  <a:srgbClr val="C00000"/>
                </a:solidFill>
              </a:rPr>
              <a:t>planning</a:t>
            </a:r>
          </a:p>
          <a:p>
            <a:pPr lvl="1"/>
            <a:r>
              <a:rPr lang="en-US" dirty="0" smtClean="0"/>
              <a:t>The path to the goal is the important thing</a:t>
            </a:r>
          </a:p>
          <a:p>
            <a:pPr lvl="1"/>
            <a:r>
              <a:rPr lang="en-US" dirty="0" smtClean="0"/>
              <a:t>Paths have various costs, depths</a:t>
            </a:r>
          </a:p>
          <a:p>
            <a:r>
              <a:rPr lang="en-US" b="1" dirty="0" smtClean="0">
                <a:solidFill>
                  <a:srgbClr val="C00000"/>
                </a:solidFill>
              </a:rPr>
              <a:t>Search for </a:t>
            </a:r>
            <a:r>
              <a:rPr lang="en-US" b="1" i="1" dirty="0" smtClean="0">
                <a:solidFill>
                  <a:srgbClr val="C00000"/>
                </a:solidFill>
              </a:rPr>
              <a:t>assignment</a:t>
            </a:r>
          </a:p>
          <a:p>
            <a:pPr lvl="1"/>
            <a:r>
              <a:rPr lang="en-US" dirty="0" smtClean="0"/>
              <a:t>Assign values to variables while respecting certain constraints</a:t>
            </a:r>
          </a:p>
          <a:p>
            <a:pPr lvl="1"/>
            <a:r>
              <a:rPr lang="en-US" dirty="0" smtClean="0"/>
              <a:t>The goal (complete, consistent assignment) is the important thing</a:t>
            </a:r>
          </a:p>
          <a:p>
            <a:pPr lvl="1"/>
            <a:endParaRPr lang="en-US" dirty="0"/>
          </a:p>
        </p:txBody>
      </p:sp>
      <p:pic>
        <p:nvPicPr>
          <p:cNvPr id="4" name="Picture 10" descr="http://upload.wikimedia.org/wikipedia/commons/thumb/a/a6/Rubik's_cube.svg/220px-Rubik's_cube.svg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66428" y="1752600"/>
            <a:ext cx="2415772" cy="25146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6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810732" y="4556760"/>
            <a:ext cx="2057400" cy="2057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7746453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76200"/>
            <a:ext cx="8229600" cy="1143000"/>
          </a:xfrm>
        </p:spPr>
        <p:txBody>
          <a:bodyPr/>
          <a:lstStyle/>
          <a:p>
            <a:r>
              <a:rPr lang="en-US" sz="3200"/>
              <a:t>Constraint satisfaction problems (CSPs)</a:t>
            </a:r>
          </a:p>
        </p:txBody>
      </p:sp>
      <p:sp>
        <p:nvSpPr>
          <p:cNvPr id="5123" name="Rectangle 3"/>
          <p:cNvSpPr>
            <a:spLocks noGrp="1" noChangeArrowheads="1"/>
          </p:cNvSpPr>
          <p:nvPr>
            <p:ph idx="1"/>
          </p:nvPr>
        </p:nvSpPr>
        <p:spPr>
          <a:xfrm>
            <a:off x="1981200" y="1447800"/>
            <a:ext cx="8229600" cy="5257800"/>
          </a:xfrm>
        </p:spPr>
        <p:txBody>
          <a:bodyPr>
            <a:normAutofit/>
          </a:bodyPr>
          <a:lstStyle/>
          <a:p>
            <a:r>
              <a:rPr lang="en-US" sz="2400" dirty="0"/>
              <a:t>Definition:</a:t>
            </a:r>
          </a:p>
          <a:p>
            <a:pPr lvl="1"/>
            <a:r>
              <a:rPr lang="en-US" b="1" dirty="0">
                <a:solidFill>
                  <a:srgbClr val="CC0000"/>
                </a:solidFill>
              </a:rPr>
              <a:t>State</a:t>
            </a:r>
            <a:r>
              <a:rPr lang="en-US" dirty="0"/>
              <a:t> is defined by </a:t>
            </a:r>
            <a:r>
              <a:rPr lang="en-US" dirty="0">
                <a:solidFill>
                  <a:srgbClr val="FF0000"/>
                </a:solidFill>
              </a:rPr>
              <a:t>variables</a:t>
            </a:r>
            <a:r>
              <a:rPr lang="en-US" dirty="0"/>
              <a:t> </a:t>
            </a:r>
            <a:r>
              <a:rPr lang="en-US" i="1" dirty="0"/>
              <a:t>X</a:t>
            </a:r>
            <a:r>
              <a:rPr lang="en-US" i="1" baseline="-25000" dirty="0"/>
              <a:t>i</a:t>
            </a:r>
            <a:r>
              <a:rPr lang="en-US" dirty="0"/>
              <a:t> with </a:t>
            </a:r>
            <a:r>
              <a:rPr lang="en-US" dirty="0">
                <a:solidFill>
                  <a:srgbClr val="FF0000"/>
                </a:solidFill>
              </a:rPr>
              <a:t>values</a:t>
            </a:r>
            <a:r>
              <a:rPr lang="en-US" dirty="0"/>
              <a:t> from </a:t>
            </a:r>
            <a:r>
              <a:rPr lang="en-US" dirty="0">
                <a:solidFill>
                  <a:srgbClr val="FF0000"/>
                </a:solidFill>
              </a:rPr>
              <a:t>domain</a:t>
            </a:r>
            <a:r>
              <a:rPr lang="en-US" dirty="0"/>
              <a:t> </a:t>
            </a:r>
            <a:r>
              <a:rPr lang="en-US" i="1" dirty="0"/>
              <a:t>D</a:t>
            </a:r>
            <a:r>
              <a:rPr lang="en-US" i="1" baseline="-25000" dirty="0"/>
              <a:t>i</a:t>
            </a:r>
            <a:endParaRPr lang="en-US" dirty="0"/>
          </a:p>
          <a:p>
            <a:pPr lvl="1"/>
            <a:r>
              <a:rPr lang="en-US" b="1" dirty="0">
                <a:solidFill>
                  <a:srgbClr val="CC0000"/>
                </a:solidFill>
              </a:rPr>
              <a:t>Goal test</a:t>
            </a:r>
            <a:r>
              <a:rPr lang="en-US" b="1" dirty="0"/>
              <a:t> </a:t>
            </a:r>
            <a:r>
              <a:rPr lang="en-US" dirty="0"/>
              <a:t>is a set of </a:t>
            </a:r>
            <a:r>
              <a:rPr lang="en-US" dirty="0">
                <a:solidFill>
                  <a:srgbClr val="FF0000"/>
                </a:solidFill>
              </a:rPr>
              <a:t>constraints</a:t>
            </a:r>
            <a:r>
              <a:rPr lang="en-US" dirty="0"/>
              <a:t> specifying allowable combinations of values for subsets of variables</a:t>
            </a:r>
          </a:p>
          <a:p>
            <a:pPr lvl="1"/>
            <a:r>
              <a:rPr lang="en-US" b="1" dirty="0">
                <a:solidFill>
                  <a:srgbClr val="CC0000"/>
                </a:solidFill>
              </a:rPr>
              <a:t>Solution</a:t>
            </a:r>
            <a:r>
              <a:rPr lang="en-US" dirty="0"/>
              <a:t> is a </a:t>
            </a:r>
            <a:r>
              <a:rPr lang="en-US" dirty="0">
                <a:solidFill>
                  <a:srgbClr val="FF0000"/>
                </a:solidFill>
              </a:rPr>
              <a:t>complete</a:t>
            </a:r>
            <a:r>
              <a:rPr lang="en-US" dirty="0"/>
              <a:t>, </a:t>
            </a:r>
            <a:r>
              <a:rPr lang="en-US" dirty="0">
                <a:solidFill>
                  <a:srgbClr val="FF0000"/>
                </a:solidFill>
              </a:rPr>
              <a:t>consistent</a:t>
            </a:r>
            <a:r>
              <a:rPr lang="en-US" dirty="0"/>
              <a:t> assignment</a:t>
            </a:r>
          </a:p>
          <a:p>
            <a:endParaRPr lang="en-US" sz="2400" dirty="0"/>
          </a:p>
          <a:p>
            <a:r>
              <a:rPr lang="en-US" sz="2400" dirty="0"/>
              <a:t>How does this compare to the “generic” tree search formulation?</a:t>
            </a:r>
          </a:p>
          <a:p>
            <a:pPr lvl="1"/>
            <a:r>
              <a:rPr lang="en-US" dirty="0"/>
              <a:t>A more structured representation for states, expressed in a formal representation language</a:t>
            </a:r>
          </a:p>
          <a:p>
            <a:pPr lvl="1"/>
            <a:r>
              <a:rPr lang="en-US" dirty="0"/>
              <a:t>Allows useful general-purpose algorithms with more power than standard search algorithms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123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kumimoji="1" lang="en-US" altLang="ja-JP" dirty="0" smtClean="0"/>
              <a:t>Examples</a:t>
            </a:r>
            <a:endParaRPr kumimoji="1" lang="ja-JP" alt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890365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Example: </a:t>
            </a:r>
            <a:r>
              <a:rPr lang="en-US" dirty="0" smtClean="0"/>
              <a:t>Map Coloring</a:t>
            </a:r>
            <a:endParaRPr lang="en-US" dirty="0"/>
          </a:p>
        </p:txBody>
      </p:sp>
      <p:sp>
        <p:nvSpPr>
          <p:cNvPr id="6147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4478626"/>
            <a:ext cx="8650288" cy="2122488"/>
          </a:xfrm>
        </p:spPr>
        <p:txBody>
          <a:bodyPr>
            <a:normAutofit lnSpcReduction="10000"/>
          </a:bodyPr>
          <a:lstStyle/>
          <a:p>
            <a:r>
              <a:rPr lang="en-US" sz="2400" b="1" dirty="0"/>
              <a:t>Variables:</a:t>
            </a:r>
            <a:r>
              <a:rPr lang="en-US" sz="2400" dirty="0"/>
              <a:t> WA, NT, Q, NSW, V, SA, T </a:t>
            </a:r>
          </a:p>
          <a:p>
            <a:r>
              <a:rPr lang="en-US" sz="2400" b="1" dirty="0"/>
              <a:t>Domains:</a:t>
            </a:r>
            <a:r>
              <a:rPr lang="en-US" sz="2400" dirty="0"/>
              <a:t> {</a:t>
            </a:r>
            <a:r>
              <a:rPr lang="en-US" sz="2400" dirty="0">
                <a:solidFill>
                  <a:srgbClr val="FF0000"/>
                </a:solidFill>
              </a:rPr>
              <a:t>red</a:t>
            </a:r>
            <a:r>
              <a:rPr lang="en-US" sz="2400" dirty="0"/>
              <a:t>, </a:t>
            </a:r>
            <a:r>
              <a:rPr lang="en-US" sz="2400" dirty="0">
                <a:solidFill>
                  <a:srgbClr val="008000"/>
                </a:solidFill>
              </a:rPr>
              <a:t>green</a:t>
            </a:r>
            <a:r>
              <a:rPr lang="en-US" sz="2400" dirty="0"/>
              <a:t>, </a:t>
            </a:r>
            <a:r>
              <a:rPr lang="en-US" sz="2400" dirty="0">
                <a:solidFill>
                  <a:srgbClr val="0000FF"/>
                </a:solidFill>
              </a:rPr>
              <a:t>blue</a:t>
            </a:r>
            <a:r>
              <a:rPr lang="en-US" sz="2400" dirty="0"/>
              <a:t>}</a:t>
            </a:r>
          </a:p>
          <a:p>
            <a:r>
              <a:rPr lang="en-US" sz="2400" b="1" dirty="0"/>
              <a:t>Constraints:</a:t>
            </a:r>
            <a:r>
              <a:rPr lang="en-US" sz="2400" dirty="0"/>
              <a:t> adjacent regions must have different </a:t>
            </a:r>
            <a:r>
              <a:rPr lang="en-US" sz="2400" dirty="0" smtClean="0"/>
              <a:t>colors</a:t>
            </a:r>
            <a:endParaRPr lang="en-US" sz="2400" dirty="0"/>
          </a:p>
          <a:p>
            <a:pPr lvl="1"/>
            <a:r>
              <a:rPr lang="en-US" sz="2000" dirty="0" smtClean="0"/>
              <a:t>Logical representation: WA </a:t>
            </a:r>
            <a:r>
              <a:rPr lang="en-US" sz="2000" dirty="0">
                <a:cs typeface="Arial" charset="0"/>
              </a:rPr>
              <a:t>≠</a:t>
            </a:r>
            <a:r>
              <a:rPr lang="en-US" sz="2000" dirty="0"/>
              <a:t> </a:t>
            </a:r>
            <a:r>
              <a:rPr lang="en-US" sz="2000" dirty="0" smtClean="0"/>
              <a:t>NT</a:t>
            </a:r>
          </a:p>
          <a:p>
            <a:pPr lvl="1"/>
            <a:r>
              <a:rPr lang="en-US" sz="2000" dirty="0" smtClean="0"/>
              <a:t>Set representation: (</a:t>
            </a:r>
            <a:r>
              <a:rPr lang="en-US" sz="2000" dirty="0"/>
              <a:t>WA, NT) in {(</a:t>
            </a:r>
            <a:r>
              <a:rPr lang="en-US" sz="2000" dirty="0">
                <a:solidFill>
                  <a:srgbClr val="FF0000"/>
                </a:solidFill>
              </a:rPr>
              <a:t>red</a:t>
            </a:r>
            <a:r>
              <a:rPr lang="en-US" sz="2000" dirty="0"/>
              <a:t>, </a:t>
            </a:r>
            <a:r>
              <a:rPr lang="en-US" sz="2000" dirty="0">
                <a:solidFill>
                  <a:srgbClr val="008000"/>
                </a:solidFill>
              </a:rPr>
              <a:t>green</a:t>
            </a:r>
            <a:r>
              <a:rPr lang="en-US" sz="2000" dirty="0"/>
              <a:t>), (</a:t>
            </a:r>
            <a:r>
              <a:rPr lang="en-US" sz="2000" dirty="0">
                <a:solidFill>
                  <a:srgbClr val="FF0000"/>
                </a:solidFill>
              </a:rPr>
              <a:t>red</a:t>
            </a:r>
            <a:r>
              <a:rPr lang="en-US" sz="2000" dirty="0"/>
              <a:t>, </a:t>
            </a:r>
            <a:r>
              <a:rPr lang="en-US" sz="2000" dirty="0">
                <a:solidFill>
                  <a:srgbClr val="0000FF"/>
                </a:solidFill>
              </a:rPr>
              <a:t>blue</a:t>
            </a:r>
            <a:r>
              <a:rPr lang="en-US" sz="2000" dirty="0"/>
              <a:t>), </a:t>
            </a:r>
            <a:br>
              <a:rPr lang="en-US" sz="2000" dirty="0"/>
            </a:br>
            <a:r>
              <a:rPr lang="en-US" sz="2000" dirty="0"/>
              <a:t>(</a:t>
            </a:r>
            <a:r>
              <a:rPr lang="en-US" sz="2000" dirty="0">
                <a:solidFill>
                  <a:srgbClr val="008000"/>
                </a:solidFill>
              </a:rPr>
              <a:t>green</a:t>
            </a:r>
            <a:r>
              <a:rPr lang="en-US" sz="2000" dirty="0"/>
              <a:t>, </a:t>
            </a:r>
            <a:r>
              <a:rPr lang="en-US" sz="2000" dirty="0">
                <a:solidFill>
                  <a:srgbClr val="FF0000"/>
                </a:solidFill>
              </a:rPr>
              <a:t>red</a:t>
            </a:r>
            <a:r>
              <a:rPr lang="en-US" sz="2000" dirty="0"/>
              <a:t>), (</a:t>
            </a:r>
            <a:r>
              <a:rPr lang="en-US" sz="2000" dirty="0">
                <a:solidFill>
                  <a:srgbClr val="008000"/>
                </a:solidFill>
              </a:rPr>
              <a:t>green</a:t>
            </a:r>
            <a:r>
              <a:rPr lang="en-US" sz="2000" dirty="0"/>
              <a:t>, </a:t>
            </a:r>
            <a:r>
              <a:rPr lang="en-US" sz="2000" dirty="0">
                <a:solidFill>
                  <a:srgbClr val="0000FF"/>
                </a:solidFill>
              </a:rPr>
              <a:t>blue</a:t>
            </a:r>
            <a:r>
              <a:rPr lang="en-US" sz="2000" dirty="0"/>
              <a:t>), (</a:t>
            </a:r>
            <a:r>
              <a:rPr lang="en-US" sz="2000" dirty="0">
                <a:solidFill>
                  <a:srgbClr val="0000FF"/>
                </a:solidFill>
              </a:rPr>
              <a:t>blue</a:t>
            </a:r>
            <a:r>
              <a:rPr lang="en-US" sz="2000" dirty="0"/>
              <a:t>, </a:t>
            </a:r>
            <a:r>
              <a:rPr lang="en-US" sz="2000" dirty="0">
                <a:solidFill>
                  <a:srgbClr val="FF0000"/>
                </a:solidFill>
              </a:rPr>
              <a:t>red</a:t>
            </a:r>
            <a:r>
              <a:rPr lang="en-US" sz="2000" dirty="0"/>
              <a:t>), (</a:t>
            </a:r>
            <a:r>
              <a:rPr lang="en-US" sz="2000" dirty="0">
                <a:solidFill>
                  <a:srgbClr val="0000FF"/>
                </a:solidFill>
              </a:rPr>
              <a:t>blue</a:t>
            </a:r>
            <a:r>
              <a:rPr lang="en-US" sz="2000" dirty="0"/>
              <a:t>, </a:t>
            </a:r>
            <a:r>
              <a:rPr lang="en-US" sz="2000" dirty="0">
                <a:solidFill>
                  <a:srgbClr val="008000"/>
                </a:solidFill>
              </a:rPr>
              <a:t>green</a:t>
            </a:r>
            <a:r>
              <a:rPr lang="en-US" sz="2000" dirty="0"/>
              <a:t>)}</a:t>
            </a:r>
          </a:p>
        </p:txBody>
      </p:sp>
      <p:pic>
        <p:nvPicPr>
          <p:cNvPr id="6149" name="Picture 5" descr="australia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191001" y="1295400"/>
            <a:ext cx="3781425" cy="31242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147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Example: </a:t>
            </a:r>
            <a:r>
              <a:rPr lang="en-US" dirty="0" smtClean="0"/>
              <a:t>Map Coloring</a:t>
            </a:r>
            <a:endParaRPr lang="en-US" dirty="0"/>
          </a:p>
        </p:txBody>
      </p:sp>
      <p:sp>
        <p:nvSpPr>
          <p:cNvPr id="7171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4549775"/>
            <a:ext cx="8650288" cy="1582738"/>
          </a:xfrm>
        </p:spPr>
        <p:txBody>
          <a:bodyPr>
            <a:normAutofit/>
          </a:bodyPr>
          <a:lstStyle/>
          <a:p>
            <a:r>
              <a:rPr lang="en-US" b="1" dirty="0"/>
              <a:t>Solutions</a:t>
            </a:r>
            <a:r>
              <a:rPr lang="en-US" dirty="0"/>
              <a:t> are </a:t>
            </a:r>
            <a:r>
              <a:rPr lang="en-US" i="1" dirty="0"/>
              <a:t>complete</a:t>
            </a:r>
            <a:r>
              <a:rPr lang="en-US" dirty="0"/>
              <a:t> and </a:t>
            </a:r>
            <a:r>
              <a:rPr lang="en-US" i="1" dirty="0"/>
              <a:t>consistent </a:t>
            </a:r>
            <a:r>
              <a:rPr lang="en-US" dirty="0"/>
              <a:t>assignments, e.g., WA = </a:t>
            </a:r>
            <a:r>
              <a:rPr lang="en-US" dirty="0">
                <a:solidFill>
                  <a:srgbClr val="FF0000"/>
                </a:solidFill>
              </a:rPr>
              <a:t>red</a:t>
            </a:r>
            <a:r>
              <a:rPr lang="en-US" dirty="0"/>
              <a:t>, NT = </a:t>
            </a:r>
            <a:r>
              <a:rPr lang="en-US" dirty="0">
                <a:solidFill>
                  <a:srgbClr val="008000"/>
                </a:solidFill>
              </a:rPr>
              <a:t>green</a:t>
            </a:r>
            <a:r>
              <a:rPr lang="en-US" dirty="0"/>
              <a:t>, Q = </a:t>
            </a:r>
            <a:r>
              <a:rPr lang="en-US" dirty="0">
                <a:solidFill>
                  <a:srgbClr val="FF0000"/>
                </a:solidFill>
              </a:rPr>
              <a:t>red</a:t>
            </a:r>
            <a:r>
              <a:rPr lang="en-US" dirty="0"/>
              <a:t>, NSW = </a:t>
            </a:r>
            <a:r>
              <a:rPr lang="en-US" dirty="0">
                <a:solidFill>
                  <a:srgbClr val="008000"/>
                </a:solidFill>
              </a:rPr>
              <a:t>green</a:t>
            </a:r>
            <a:r>
              <a:rPr lang="en-US" dirty="0"/>
              <a:t>, </a:t>
            </a:r>
            <a:br>
              <a:rPr lang="en-US" dirty="0"/>
            </a:br>
            <a:r>
              <a:rPr lang="en-US" dirty="0"/>
              <a:t>V = </a:t>
            </a:r>
            <a:r>
              <a:rPr lang="en-US" dirty="0">
                <a:solidFill>
                  <a:srgbClr val="FF0000"/>
                </a:solidFill>
              </a:rPr>
              <a:t>red</a:t>
            </a:r>
            <a:r>
              <a:rPr lang="en-US" dirty="0"/>
              <a:t>, SA = </a:t>
            </a:r>
            <a:r>
              <a:rPr lang="en-US" dirty="0">
                <a:solidFill>
                  <a:srgbClr val="0000FF"/>
                </a:solidFill>
              </a:rPr>
              <a:t>blue</a:t>
            </a:r>
            <a:r>
              <a:rPr lang="en-US" dirty="0"/>
              <a:t>, T = </a:t>
            </a:r>
            <a:r>
              <a:rPr lang="en-US" dirty="0">
                <a:solidFill>
                  <a:srgbClr val="008000"/>
                </a:solidFill>
              </a:rPr>
              <a:t>green</a:t>
            </a:r>
            <a:endParaRPr lang="en-US" dirty="0"/>
          </a:p>
        </p:txBody>
      </p:sp>
      <p:pic>
        <p:nvPicPr>
          <p:cNvPr id="7172" name="Picture 4" descr="australia-solution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191001" y="1295400"/>
            <a:ext cx="3781425" cy="31242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Example: </a:t>
            </a:r>
            <a:r>
              <a:rPr lang="en-US" i="1" dirty="0" smtClean="0"/>
              <a:t>n</a:t>
            </a:r>
            <a:r>
              <a:rPr lang="en-US" dirty="0" smtClean="0"/>
              <a:t>-queens problem</a:t>
            </a:r>
            <a:endParaRPr lang="en-US" dirty="0"/>
          </a:p>
        </p:txBody>
      </p:sp>
      <p:sp>
        <p:nvSpPr>
          <p:cNvPr id="3379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2400" dirty="0"/>
              <a:t>Put </a:t>
            </a:r>
            <a:r>
              <a:rPr lang="en-US" sz="2400" i="1" dirty="0"/>
              <a:t>n</a:t>
            </a:r>
            <a:r>
              <a:rPr lang="en-US" sz="2400" dirty="0"/>
              <a:t> queens on an </a:t>
            </a:r>
            <a:r>
              <a:rPr lang="en-US" sz="2400" i="1" dirty="0"/>
              <a:t>n </a:t>
            </a:r>
            <a:r>
              <a:rPr lang="en-US" sz="2400" i="1" dirty="0">
                <a:cs typeface="Arial" pitchFamily="34" charset="0"/>
              </a:rPr>
              <a:t>× </a:t>
            </a:r>
            <a:r>
              <a:rPr lang="en-US" sz="2400" i="1" dirty="0"/>
              <a:t>n</a:t>
            </a:r>
            <a:r>
              <a:rPr lang="en-US" sz="2400" dirty="0"/>
              <a:t> board with no two queens on the same row, column, or diagonal</a:t>
            </a: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172201" y="2743201"/>
            <a:ext cx="3494869" cy="36575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372530" y="2743201"/>
            <a:ext cx="3494870" cy="3657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8236502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3795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Example: N-Queens</a:t>
            </a:r>
            <a:endParaRPr lang="en-US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1981200" y="1600200"/>
                <a:ext cx="8229600" cy="4800600"/>
              </a:xfrm>
            </p:spPr>
            <p:txBody>
              <a:bodyPr>
                <a:normAutofit fontScale="70000" lnSpcReduction="20000"/>
              </a:bodyPr>
              <a:lstStyle/>
              <a:p>
                <a:pPr>
                  <a:lnSpc>
                    <a:spcPct val="140000"/>
                  </a:lnSpc>
                </a:pPr>
                <a:r>
                  <a:rPr lang="en-US" b="1" dirty="0" smtClean="0"/>
                  <a:t>Variables:</a:t>
                </a:r>
                <a:r>
                  <a:rPr lang="en-US" dirty="0" smtClean="0"/>
                  <a:t> </a:t>
                </a:r>
                <a:r>
                  <a:rPr lang="en-US" i="1" dirty="0" smtClean="0"/>
                  <a:t>X</a:t>
                </a:r>
                <a:r>
                  <a:rPr lang="en-US" i="1" baseline="-25000" dirty="0" smtClean="0"/>
                  <a:t>ij</a:t>
                </a:r>
              </a:p>
              <a:p>
                <a:pPr>
                  <a:lnSpc>
                    <a:spcPct val="140000"/>
                  </a:lnSpc>
                </a:pPr>
                <a:r>
                  <a:rPr lang="en-US" b="1" dirty="0" smtClean="0"/>
                  <a:t>Domains:</a:t>
                </a:r>
                <a:r>
                  <a:rPr lang="en-US" dirty="0" smtClean="0"/>
                  <a:t> {0, 1}</a:t>
                </a:r>
              </a:p>
              <a:p>
                <a:pPr>
                  <a:lnSpc>
                    <a:spcPct val="140000"/>
                  </a:lnSpc>
                </a:pPr>
                <a:r>
                  <a:rPr lang="en-US" b="1" dirty="0" smtClean="0"/>
                  <a:t>Constraints:</a:t>
                </a:r>
              </a:p>
              <a:p>
                <a:pPr>
                  <a:lnSpc>
                    <a:spcPct val="140000"/>
                  </a:lnSpc>
                  <a:buNone/>
                </a:pPr>
                <a:r>
                  <a:rPr lang="en-US" b="1" u="sng" dirty="0" smtClean="0">
                    <a:sym typeface="Symbol"/>
                  </a:rPr>
                  <a:t>Logic</a:t>
                </a:r>
                <a:r>
                  <a:rPr lang="en-US" dirty="0" smtClean="0">
                    <a:sym typeface="Symbol"/>
                  </a:rPr>
                  <a:t>			</a:t>
                </a:r>
                <a:r>
                  <a:rPr lang="en-US" b="1" u="sng" dirty="0" smtClean="0">
                    <a:sym typeface="Symbol"/>
                  </a:rPr>
                  <a:t>Set</a:t>
                </a:r>
              </a:p>
              <a:p>
                <a:pPr>
                  <a:lnSpc>
                    <a:spcPct val="140000"/>
                  </a:lnSpc>
                  <a:buNone/>
                </a:pPr>
                <a:r>
                  <a:rPr lang="en-US" dirty="0" smtClean="0">
                    <a:sym typeface="Symbol"/>
                  </a:rPr>
                  <a:t></a:t>
                </a:r>
                <a:r>
                  <a:rPr lang="en-US" i="1" baseline="-25000" dirty="0" err="1" smtClean="0"/>
                  <a:t>i,j</a:t>
                </a:r>
                <a:r>
                  <a:rPr lang="en-US" i="1" dirty="0" smtClean="0"/>
                  <a:t> X</a:t>
                </a:r>
                <a:r>
                  <a:rPr lang="en-US" i="1" baseline="-25000" dirty="0" smtClean="0"/>
                  <a:t>ij</a:t>
                </a:r>
                <a:r>
                  <a:rPr lang="en-US" i="1" dirty="0" smtClean="0"/>
                  <a:t> = N	</a:t>
                </a:r>
                <a:r>
                  <a:rPr lang="en-US" i="1" smtClean="0"/>
                  <a:t>	(??)</a:t>
                </a:r>
                <a:endParaRPr lang="en-US" dirty="0">
                  <a:sym typeface="Symbol"/>
                </a:endParaRPr>
              </a:p>
              <a:p>
                <a:pPr>
                  <a:lnSpc>
                    <a:spcPct val="140000"/>
                  </a:lnSpc>
                  <a:buNone/>
                </a:pPr>
                <a14:m>
                  <m:oMath xmlns:m="http://schemas.openxmlformats.org/officeDocument/2006/math">
                    <m:r>
                      <a:rPr lang="en-US" altLang="ja-JP" i="1" dirty="0" smtClean="0">
                        <a:latin typeface="Cambria Math" panose="02040503050406030204" pitchFamily="18" charset="0"/>
                      </a:rPr>
                      <m:t>𝑋</m:t>
                    </m:r>
                    <m:r>
                      <a:rPr lang="en-US" altLang="ja-JP" i="1" baseline="-25000" dirty="0" err="1" smtClean="0">
                        <a:latin typeface="Cambria Math" panose="02040503050406030204" pitchFamily="18" charset="0"/>
                      </a:rPr>
                      <m:t>𝑖𝑗</m:t>
                    </m:r>
                    <m:r>
                      <a:rPr lang="en-US" altLang="ja-JP" i="1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⋀</m:t>
                    </m:r>
                    <m:r>
                      <a:rPr lang="en-US" altLang="ja-JP" i="1" dirty="0" err="1" smtClean="0">
                        <a:latin typeface="Cambria Math" panose="02040503050406030204" pitchFamily="18" charset="0"/>
                      </a:rPr>
                      <m:t>𝑋</m:t>
                    </m:r>
                    <m:r>
                      <a:rPr lang="en-US" altLang="ja-JP" i="1" baseline="-25000" dirty="0" err="1" smtClean="0">
                        <a:latin typeface="Cambria Math" panose="02040503050406030204" pitchFamily="18" charset="0"/>
                      </a:rPr>
                      <m:t>𝑖𝑘</m:t>
                    </m:r>
                    <m:r>
                      <a:rPr lang="en-US" altLang="ja-JP" i="1" dirty="0">
                        <a:latin typeface="Cambria Math" panose="02040503050406030204" pitchFamily="18" charset="0"/>
                      </a:rPr>
                      <m:t>=0</m:t>
                    </m:r>
                  </m:oMath>
                </a14:m>
                <a:r>
                  <a:rPr lang="en-US" altLang="ja-JP" i="1" baseline="-25000" dirty="0" smtClean="0"/>
                  <a:t>		</a:t>
                </a:r>
                <a:r>
                  <a:rPr lang="en-US" dirty="0" smtClean="0"/>
                  <a:t>(</a:t>
                </a:r>
                <a:r>
                  <a:rPr lang="en-US" i="1" dirty="0" err="1" smtClean="0"/>
                  <a:t>X</a:t>
                </a:r>
                <a:r>
                  <a:rPr lang="en-US" i="1" baseline="-25000" dirty="0" err="1" smtClean="0"/>
                  <a:t>ij</a:t>
                </a:r>
                <a:r>
                  <a:rPr lang="en-US" dirty="0" smtClean="0"/>
                  <a:t>,</a:t>
                </a:r>
                <a:r>
                  <a:rPr lang="en-US" i="1" dirty="0" smtClean="0"/>
                  <a:t> </a:t>
                </a:r>
                <a:r>
                  <a:rPr lang="en-US" i="1" dirty="0" err="1" smtClean="0"/>
                  <a:t>X</a:t>
                </a:r>
                <a:r>
                  <a:rPr lang="en-US" i="1" baseline="-25000" dirty="0" err="1" smtClean="0"/>
                  <a:t>ik</a:t>
                </a:r>
                <a:r>
                  <a:rPr lang="en-US" dirty="0" smtClean="0"/>
                  <a:t>) </a:t>
                </a:r>
                <a:r>
                  <a:rPr lang="en-US" dirty="0" smtClean="0">
                    <a:sym typeface="Symbol"/>
                  </a:rPr>
                  <a:t> {(0, 0), (0, 1), (1, 0)}</a:t>
                </a:r>
              </a:p>
              <a:p>
                <a:pPr>
                  <a:lnSpc>
                    <a:spcPct val="140000"/>
                  </a:lnSpc>
                  <a:buNone/>
                </a:pPr>
                <a14:m>
                  <m:oMath xmlns:m="http://schemas.openxmlformats.org/officeDocument/2006/math">
                    <m:r>
                      <a:rPr lang="en-US" altLang="ja-JP" i="1" dirty="0">
                        <a:latin typeface="Cambria Math" panose="02040503050406030204" pitchFamily="18" charset="0"/>
                      </a:rPr>
                      <m:t>𝑋</m:t>
                    </m:r>
                    <m:r>
                      <a:rPr lang="en-US" altLang="ja-JP" i="1" baseline="-25000" dirty="0" err="1">
                        <a:latin typeface="Cambria Math" panose="02040503050406030204" pitchFamily="18" charset="0"/>
                      </a:rPr>
                      <m:t>𝑖𝑗</m:t>
                    </m:r>
                    <m:r>
                      <a:rPr lang="en-US" altLang="ja-JP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⋀</m:t>
                    </m:r>
                    <m:sSub>
                      <m:sSubPr>
                        <m:ctrlPr>
                          <a:rPr lang="en-US" altLang="ja-JP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ja-JP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𝑋</m:t>
                        </m:r>
                      </m:e>
                      <m:sub>
                        <m:r>
                          <a:rPr lang="en-US" altLang="ja-JP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𝑘𝑗</m:t>
                        </m:r>
                      </m:sub>
                    </m:sSub>
                    <m:r>
                      <a:rPr lang="en-US" altLang="ja-JP" i="1" dirty="0">
                        <a:latin typeface="Cambria Math" panose="02040503050406030204" pitchFamily="18" charset="0"/>
                      </a:rPr>
                      <m:t>=0</m:t>
                    </m:r>
                  </m:oMath>
                </a14:m>
                <a:r>
                  <a:rPr lang="en-US" dirty="0" smtClean="0"/>
                  <a:t>		(</a:t>
                </a:r>
                <a:r>
                  <a:rPr lang="en-US" i="1" dirty="0" smtClean="0"/>
                  <a:t>X</a:t>
                </a:r>
                <a:r>
                  <a:rPr lang="en-US" i="1" baseline="-25000" dirty="0" smtClean="0"/>
                  <a:t>ij</a:t>
                </a:r>
                <a:r>
                  <a:rPr lang="en-US" dirty="0" smtClean="0"/>
                  <a:t>,</a:t>
                </a:r>
                <a:r>
                  <a:rPr lang="en-US" i="1" dirty="0" smtClean="0"/>
                  <a:t> </a:t>
                </a:r>
                <a:r>
                  <a:rPr lang="en-US" i="1" dirty="0" err="1" smtClean="0"/>
                  <a:t>X</a:t>
                </a:r>
                <a:r>
                  <a:rPr lang="en-US" i="1" baseline="-25000" dirty="0" err="1" smtClean="0"/>
                  <a:t>kj</a:t>
                </a:r>
                <a:r>
                  <a:rPr lang="en-US" dirty="0" smtClean="0"/>
                  <a:t>) </a:t>
                </a:r>
                <a:r>
                  <a:rPr lang="en-US" dirty="0" smtClean="0">
                    <a:sym typeface="Symbol"/>
                  </a:rPr>
                  <a:t> {(0, 0), (0, 1), (1, 0)}</a:t>
                </a:r>
              </a:p>
              <a:p>
                <a:pPr>
                  <a:lnSpc>
                    <a:spcPct val="140000"/>
                  </a:lnSpc>
                  <a:buNone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altLang="ja-JP" i="1" dirty="0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ja-JP" b="0" i="1" dirty="0" smtClean="0">
                            <a:latin typeface="Cambria Math" panose="02040503050406030204" pitchFamily="18" charset="0"/>
                          </a:rPr>
                          <m:t>𝑋</m:t>
                        </m:r>
                      </m:e>
                      <m:sub>
                        <m:r>
                          <a:rPr lang="en-US" altLang="ja-JP" b="0" i="1" dirty="0" smtClean="0">
                            <a:latin typeface="Cambria Math" panose="02040503050406030204" pitchFamily="18" charset="0"/>
                          </a:rPr>
                          <m:t>𝑖𝑗</m:t>
                        </m:r>
                      </m:sub>
                    </m:sSub>
                    <m:r>
                      <a:rPr lang="en-US" altLang="ja-JP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⋀</m:t>
                    </m:r>
                    <m:sSub>
                      <m:sSubPr>
                        <m:ctrlP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𝑋</m:t>
                        </m:r>
                      </m:e>
                      <m:sub>
                        <m:r>
                          <a:rPr lang="en-US" altLang="ja-JP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𝑖</m:t>
                        </m:r>
                        <m:r>
                          <a:rPr lang="en-US" altLang="ja-JP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+</m:t>
                        </m:r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𝑘</m:t>
                        </m:r>
                        <m:r>
                          <a:rPr lang="en-US" altLang="ja-JP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,</m:t>
                        </m:r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𝑗</m:t>
                        </m:r>
                        <m:r>
                          <a:rPr lang="en-US" altLang="ja-JP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+</m:t>
                        </m:r>
                        <m:r>
                          <a:rPr lang="en-US" altLang="ja-JP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𝑘</m:t>
                        </m:r>
                      </m:sub>
                    </m:sSub>
                    <m:r>
                      <a:rPr lang="en-US" altLang="ja-JP" i="1" dirty="0">
                        <a:latin typeface="Cambria Math" panose="02040503050406030204" pitchFamily="18" charset="0"/>
                      </a:rPr>
                      <m:t>=0</m:t>
                    </m:r>
                  </m:oMath>
                </a14:m>
                <a:r>
                  <a:rPr lang="en-US" dirty="0" smtClean="0"/>
                  <a:t>	(</a:t>
                </a:r>
                <a:r>
                  <a:rPr lang="en-US" i="1" dirty="0" smtClean="0"/>
                  <a:t>X</a:t>
                </a:r>
                <a:r>
                  <a:rPr lang="en-US" i="1" baseline="-25000" dirty="0" smtClean="0"/>
                  <a:t>ij</a:t>
                </a:r>
                <a:r>
                  <a:rPr lang="en-US" dirty="0" smtClean="0"/>
                  <a:t>,</a:t>
                </a:r>
                <a:r>
                  <a:rPr lang="en-US" i="1" dirty="0" smtClean="0"/>
                  <a:t> </a:t>
                </a:r>
                <a:r>
                  <a:rPr lang="en-US" i="1" dirty="0" err="1" smtClean="0"/>
                  <a:t>X</a:t>
                </a:r>
                <a:r>
                  <a:rPr lang="en-US" i="1" baseline="-25000" dirty="0" err="1" smtClean="0"/>
                  <a:t>i+k</a:t>
                </a:r>
                <a:r>
                  <a:rPr lang="en-US" i="1" baseline="-25000" dirty="0" smtClean="0"/>
                  <a:t>, </a:t>
                </a:r>
                <a:r>
                  <a:rPr lang="en-US" i="1" baseline="-25000" dirty="0" err="1" smtClean="0"/>
                  <a:t>j+k</a:t>
                </a:r>
                <a:r>
                  <a:rPr lang="en-US" dirty="0" smtClean="0"/>
                  <a:t>) </a:t>
                </a:r>
                <a:r>
                  <a:rPr lang="en-US" dirty="0" smtClean="0">
                    <a:sym typeface="Symbol"/>
                  </a:rPr>
                  <a:t> {(0, 0), (0, 1), (1, 0)}</a:t>
                </a:r>
              </a:p>
              <a:p>
                <a:pPr>
                  <a:lnSpc>
                    <a:spcPct val="140000"/>
                  </a:lnSpc>
                  <a:buNone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altLang="ja-JP" i="1" dirty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ja-JP" i="1" dirty="0">
                            <a:latin typeface="Cambria Math" panose="02040503050406030204" pitchFamily="18" charset="0"/>
                          </a:rPr>
                          <m:t>𝑋</m:t>
                        </m:r>
                      </m:e>
                      <m:sub>
                        <m:r>
                          <a:rPr lang="en-US" altLang="ja-JP" i="1" dirty="0">
                            <a:latin typeface="Cambria Math" panose="02040503050406030204" pitchFamily="18" charset="0"/>
                          </a:rPr>
                          <m:t>𝑖𝑗</m:t>
                        </m:r>
                      </m:sub>
                    </m:sSub>
                    <m:r>
                      <a:rPr lang="en-US" altLang="ja-JP" i="1" dirty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⋀</m:t>
                    </m:r>
                    <m:sSub>
                      <m:sSubPr>
                        <m:ctrlP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𝑋</m:t>
                        </m:r>
                      </m:e>
                      <m:sub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𝑖</m:t>
                        </m:r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+</m:t>
                        </m:r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𝑘</m:t>
                        </m:r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,</m:t>
                        </m:r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𝑗</m:t>
                        </m:r>
                        <m:r>
                          <a:rPr lang="en-US" altLang="ja-JP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</m:t>
                        </m:r>
                        <m:r>
                          <a:rPr lang="en-US" altLang="ja-JP" i="1" dirty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𝑘</m:t>
                        </m:r>
                      </m:sub>
                    </m:sSub>
                    <m:r>
                      <a:rPr lang="en-US" altLang="ja-JP" i="1" dirty="0">
                        <a:latin typeface="Cambria Math" panose="02040503050406030204" pitchFamily="18" charset="0"/>
                      </a:rPr>
                      <m:t>=0</m:t>
                    </m:r>
                  </m:oMath>
                </a14:m>
                <a:r>
                  <a:rPr lang="en-US" dirty="0" smtClean="0"/>
                  <a:t>	(</a:t>
                </a:r>
                <a:r>
                  <a:rPr lang="en-US" i="1" dirty="0" smtClean="0"/>
                  <a:t>X</a:t>
                </a:r>
                <a:r>
                  <a:rPr lang="en-US" i="1" baseline="-25000" dirty="0" smtClean="0"/>
                  <a:t>ij</a:t>
                </a:r>
                <a:r>
                  <a:rPr lang="en-US" dirty="0" smtClean="0"/>
                  <a:t>,</a:t>
                </a:r>
                <a:r>
                  <a:rPr lang="en-US" i="1" dirty="0" smtClean="0"/>
                  <a:t> </a:t>
                </a:r>
                <a:r>
                  <a:rPr lang="en-US" i="1" dirty="0" err="1" smtClean="0"/>
                  <a:t>X</a:t>
                </a:r>
                <a:r>
                  <a:rPr lang="en-US" i="1" baseline="-25000" dirty="0" err="1" smtClean="0"/>
                  <a:t>i+k</a:t>
                </a:r>
                <a:r>
                  <a:rPr lang="en-US" i="1" baseline="-25000" dirty="0" smtClean="0"/>
                  <a:t>, j–k</a:t>
                </a:r>
                <a:r>
                  <a:rPr lang="en-US" dirty="0" smtClean="0"/>
                  <a:t>) </a:t>
                </a:r>
                <a:r>
                  <a:rPr lang="en-US" dirty="0" smtClean="0">
                    <a:sym typeface="Symbol"/>
                  </a:rPr>
                  <a:t> {(0, 0), (0, 1), (1, 0)}</a:t>
                </a:r>
              </a:p>
              <a:p>
                <a:pPr lvl="1">
                  <a:buNone/>
                </a:pPr>
                <a:endParaRPr lang="en-US" dirty="0" smtClean="0">
                  <a:sym typeface="Symbol"/>
                </a:endParaRPr>
              </a:p>
              <a:p>
                <a:endParaRPr lang="en-US" dirty="0" smtClean="0"/>
              </a:p>
              <a:p>
                <a:endParaRPr lang="en-US" dirty="0"/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1981200" y="1600200"/>
                <a:ext cx="8229600" cy="4800600"/>
              </a:xfrm>
              <a:blipFill rotWithShape="0">
                <a:blip r:embed="rId3"/>
                <a:stretch>
                  <a:fillRect l="-741"/>
                </a:stretch>
              </a:blipFill>
            </p:spPr>
            <p:txBody>
              <a:bodyPr/>
              <a:lstStyle/>
              <a:p>
                <a:r>
                  <a:rPr lang="ja-JP" alt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56322" name="Picture 2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649881" y="2057400"/>
            <a:ext cx="2638425" cy="266339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ectangle 4"/>
          <p:cNvSpPr/>
          <p:nvPr/>
        </p:nvSpPr>
        <p:spPr>
          <a:xfrm>
            <a:off x="9411879" y="2743201"/>
            <a:ext cx="526106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i="1" dirty="0">
                <a:solidFill>
                  <a:srgbClr val="0000FF"/>
                </a:solidFill>
              </a:rPr>
              <a:t>X</a:t>
            </a:r>
            <a:r>
              <a:rPr lang="en-US" sz="3200" i="1" baseline="-25000" dirty="0">
                <a:solidFill>
                  <a:srgbClr val="0000FF"/>
                </a:solidFill>
              </a:rPr>
              <a:t>ij</a:t>
            </a:r>
            <a:endParaRPr lang="en-US" sz="3200" dirty="0">
              <a:solidFill>
                <a:srgbClr val="0000FF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5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N-Queens: Alternative formulation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lnSpc>
                <a:spcPct val="120000"/>
              </a:lnSpc>
            </a:pPr>
            <a:r>
              <a:rPr lang="en-US" b="1" dirty="0" smtClean="0"/>
              <a:t>Variables:</a:t>
            </a:r>
            <a:r>
              <a:rPr lang="en-US" dirty="0" smtClean="0"/>
              <a:t> </a:t>
            </a:r>
            <a:r>
              <a:rPr lang="en-US" i="1" dirty="0" err="1" smtClean="0"/>
              <a:t>Q</a:t>
            </a:r>
            <a:r>
              <a:rPr lang="en-US" i="1" baseline="-25000" dirty="0" err="1" smtClean="0"/>
              <a:t>i</a:t>
            </a:r>
            <a:endParaRPr lang="en-US" i="1" baseline="-25000" dirty="0" smtClean="0"/>
          </a:p>
          <a:p>
            <a:pPr>
              <a:lnSpc>
                <a:spcPct val="120000"/>
              </a:lnSpc>
            </a:pPr>
            <a:r>
              <a:rPr lang="en-US" b="1" dirty="0" smtClean="0"/>
              <a:t>Domains:</a:t>
            </a:r>
            <a:r>
              <a:rPr lang="en-US" dirty="0" smtClean="0"/>
              <a:t> {1, … , </a:t>
            </a:r>
            <a:r>
              <a:rPr lang="en-US" i="1" dirty="0" smtClean="0"/>
              <a:t>N</a:t>
            </a:r>
            <a:r>
              <a:rPr lang="en-US" dirty="0" smtClean="0"/>
              <a:t>}</a:t>
            </a:r>
          </a:p>
          <a:p>
            <a:pPr>
              <a:lnSpc>
                <a:spcPct val="120000"/>
              </a:lnSpc>
            </a:pPr>
            <a:r>
              <a:rPr lang="en-US" b="1" dirty="0" smtClean="0"/>
              <a:t>Constraints:</a:t>
            </a:r>
          </a:p>
          <a:p>
            <a:pPr lvl="1">
              <a:lnSpc>
                <a:spcPct val="120000"/>
              </a:lnSpc>
              <a:buNone/>
            </a:pPr>
            <a:r>
              <a:rPr lang="en-US" dirty="0" smtClean="0">
                <a:sym typeface="Symbol"/>
              </a:rPr>
              <a:t></a:t>
            </a:r>
            <a:r>
              <a:rPr lang="en-US" i="1" dirty="0" smtClean="0">
                <a:sym typeface="Symbol"/>
              </a:rPr>
              <a:t> </a:t>
            </a:r>
            <a:r>
              <a:rPr lang="en-US" i="1" dirty="0" err="1" smtClean="0">
                <a:sym typeface="Symbol"/>
              </a:rPr>
              <a:t>i</a:t>
            </a:r>
            <a:r>
              <a:rPr lang="en-US" dirty="0" smtClean="0">
                <a:sym typeface="Symbol"/>
              </a:rPr>
              <a:t>, </a:t>
            </a:r>
            <a:r>
              <a:rPr lang="en-US" i="1" dirty="0" smtClean="0">
                <a:sym typeface="Symbol"/>
              </a:rPr>
              <a:t>j</a:t>
            </a:r>
            <a:r>
              <a:rPr lang="en-US" dirty="0" smtClean="0">
                <a:sym typeface="Symbol"/>
              </a:rPr>
              <a:t> non-threatening (</a:t>
            </a:r>
            <a:r>
              <a:rPr lang="en-US" i="1" dirty="0" err="1" smtClean="0"/>
              <a:t>Q</a:t>
            </a:r>
            <a:r>
              <a:rPr lang="en-US" i="1" baseline="-25000" dirty="0" err="1" smtClean="0"/>
              <a:t>i</a:t>
            </a:r>
            <a:r>
              <a:rPr lang="en-US" i="1" baseline="-25000" dirty="0" smtClean="0"/>
              <a:t> </a:t>
            </a:r>
            <a:r>
              <a:rPr lang="en-US" dirty="0" smtClean="0"/>
              <a:t>,</a:t>
            </a:r>
            <a:r>
              <a:rPr lang="en-US" i="1" dirty="0" smtClean="0"/>
              <a:t> </a:t>
            </a:r>
            <a:r>
              <a:rPr lang="en-US" i="1" dirty="0" err="1" smtClean="0"/>
              <a:t>Q</a:t>
            </a:r>
            <a:r>
              <a:rPr lang="en-US" i="1" baseline="-25000" dirty="0" err="1" smtClean="0"/>
              <a:t>j</a:t>
            </a:r>
            <a:r>
              <a:rPr lang="en-US" dirty="0" smtClean="0">
                <a:sym typeface="Symbol"/>
              </a:rPr>
              <a:t>)</a:t>
            </a:r>
          </a:p>
          <a:p>
            <a:pPr lvl="1">
              <a:buNone/>
            </a:pPr>
            <a:endParaRPr lang="en-US" dirty="0" smtClean="0">
              <a:sym typeface="Symbol"/>
            </a:endParaRPr>
          </a:p>
          <a:p>
            <a:endParaRPr lang="en-US" dirty="0" smtClean="0"/>
          </a:p>
          <a:p>
            <a:endParaRPr lang="en-US" dirty="0"/>
          </a:p>
        </p:txBody>
      </p:sp>
      <p:pic>
        <p:nvPicPr>
          <p:cNvPr id="56322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848601" y="2057400"/>
            <a:ext cx="2638425" cy="266339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ectangle 4"/>
          <p:cNvSpPr/>
          <p:nvPr/>
        </p:nvSpPr>
        <p:spPr>
          <a:xfrm>
            <a:off x="7239000" y="2743201"/>
            <a:ext cx="59663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i="1" dirty="0"/>
              <a:t>Q</a:t>
            </a:r>
            <a:r>
              <a:rPr lang="en-US" sz="3200" baseline="-25000" dirty="0"/>
              <a:t>2</a:t>
            </a:r>
            <a:endParaRPr lang="en-US" sz="3200" dirty="0"/>
          </a:p>
        </p:txBody>
      </p:sp>
      <p:sp>
        <p:nvSpPr>
          <p:cNvPr id="6" name="Rectangle 5"/>
          <p:cNvSpPr/>
          <p:nvPr/>
        </p:nvSpPr>
        <p:spPr>
          <a:xfrm>
            <a:off x="7251962" y="2133601"/>
            <a:ext cx="59663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i="1" dirty="0"/>
              <a:t>Q</a:t>
            </a:r>
            <a:r>
              <a:rPr lang="en-US" sz="3200" baseline="-25000" dirty="0"/>
              <a:t>1</a:t>
            </a:r>
            <a:endParaRPr lang="en-US" sz="3200" dirty="0"/>
          </a:p>
        </p:txBody>
      </p:sp>
      <p:sp>
        <p:nvSpPr>
          <p:cNvPr id="7" name="Rectangle 6"/>
          <p:cNvSpPr/>
          <p:nvPr/>
        </p:nvSpPr>
        <p:spPr>
          <a:xfrm>
            <a:off x="7239000" y="3377626"/>
            <a:ext cx="59663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i="1" dirty="0"/>
              <a:t>Q</a:t>
            </a:r>
            <a:r>
              <a:rPr lang="en-US" sz="3200" baseline="-25000" dirty="0"/>
              <a:t>3</a:t>
            </a:r>
            <a:endParaRPr lang="en-US" sz="3200" dirty="0"/>
          </a:p>
        </p:txBody>
      </p:sp>
      <p:sp>
        <p:nvSpPr>
          <p:cNvPr id="8" name="Rectangle 7"/>
          <p:cNvSpPr/>
          <p:nvPr/>
        </p:nvSpPr>
        <p:spPr>
          <a:xfrm>
            <a:off x="7239000" y="3962401"/>
            <a:ext cx="59663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i="1" dirty="0"/>
              <a:t>Q</a:t>
            </a:r>
            <a:r>
              <a:rPr lang="en-US" sz="3200" baseline="-25000" dirty="0"/>
              <a:t>4</a:t>
            </a:r>
            <a:endParaRPr lang="en-US" sz="32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5" grpId="0"/>
      <p:bldP spid="6" grpId="0"/>
      <p:bldP spid="7" grpId="0"/>
      <p:bldP spid="8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Example: </a:t>
            </a:r>
            <a:r>
              <a:rPr lang="en-US" dirty="0" err="1" smtClean="0"/>
              <a:t>Cryptarithmetic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600200"/>
            <a:ext cx="8229600" cy="4724400"/>
          </a:xfrm>
        </p:spPr>
        <p:txBody>
          <a:bodyPr>
            <a:normAutofit/>
          </a:bodyPr>
          <a:lstStyle/>
          <a:p>
            <a:r>
              <a:rPr lang="en-US" b="1" dirty="0" smtClean="0"/>
              <a:t>Variables:</a:t>
            </a:r>
            <a:r>
              <a:rPr lang="en-US" dirty="0" smtClean="0"/>
              <a:t> T, W, O, F, U, </a:t>
            </a:r>
            <a:r>
              <a:rPr lang="en-US" dirty="0" smtClean="0"/>
              <a:t>R, X, Y</a:t>
            </a:r>
            <a:endParaRPr lang="en-US" baseline="-25000" dirty="0" smtClean="0"/>
          </a:p>
          <a:p>
            <a:r>
              <a:rPr lang="en-US" b="1" dirty="0" smtClean="0"/>
              <a:t>Domains</a:t>
            </a:r>
            <a:r>
              <a:rPr lang="en-US" dirty="0" smtClean="0"/>
              <a:t>: {0, 1, 2, …, 9}</a:t>
            </a:r>
          </a:p>
          <a:p>
            <a:r>
              <a:rPr lang="en-US" b="1" dirty="0" smtClean="0"/>
              <a:t>Constraints: </a:t>
            </a:r>
          </a:p>
          <a:p>
            <a:pPr lvl="1">
              <a:buNone/>
            </a:pPr>
            <a:r>
              <a:rPr lang="en-US" dirty="0" smtClean="0"/>
              <a:t>O + O = R + 10 * </a:t>
            </a:r>
            <a:r>
              <a:rPr lang="en-US" dirty="0" smtClean="0"/>
              <a:t>X</a:t>
            </a:r>
            <a:endParaRPr lang="en-US" baseline="-25000" dirty="0" smtClean="0"/>
          </a:p>
          <a:p>
            <a:pPr lvl="1">
              <a:buNone/>
            </a:pPr>
            <a:r>
              <a:rPr lang="en-US" dirty="0" smtClean="0"/>
              <a:t>W + W + X</a:t>
            </a:r>
            <a:r>
              <a:rPr lang="en-US" baseline="-25000" dirty="0" smtClean="0"/>
              <a:t>1</a:t>
            </a:r>
            <a:r>
              <a:rPr lang="en-US" dirty="0" smtClean="0"/>
              <a:t> = U + 10 * </a:t>
            </a:r>
            <a:r>
              <a:rPr lang="en-US" dirty="0"/>
              <a:t>Y</a:t>
            </a:r>
            <a:endParaRPr lang="en-US" dirty="0" smtClean="0"/>
          </a:p>
          <a:p>
            <a:pPr lvl="1">
              <a:buNone/>
            </a:pPr>
            <a:r>
              <a:rPr lang="en-US" dirty="0" smtClean="0"/>
              <a:t>T + T + </a:t>
            </a:r>
            <a:r>
              <a:rPr lang="en-US" dirty="0"/>
              <a:t>Y</a:t>
            </a:r>
            <a:r>
              <a:rPr lang="en-US" dirty="0" smtClean="0"/>
              <a:t> </a:t>
            </a:r>
            <a:r>
              <a:rPr lang="en-US" dirty="0" smtClean="0"/>
              <a:t>= O + 10 * F</a:t>
            </a:r>
          </a:p>
          <a:p>
            <a:pPr lvl="1">
              <a:buNone/>
            </a:pPr>
            <a:r>
              <a:rPr lang="en-US" dirty="0" err="1"/>
              <a:t>Alldiff</a:t>
            </a:r>
            <a:r>
              <a:rPr lang="en-US" dirty="0"/>
              <a:t>(T, W, O, F, U, </a:t>
            </a:r>
            <a:r>
              <a:rPr lang="en-US" dirty="0" smtClean="0"/>
              <a:t>R, X, Y)</a:t>
            </a:r>
            <a:endParaRPr lang="en-US" dirty="0"/>
          </a:p>
          <a:p>
            <a:pPr lvl="1">
              <a:buNone/>
            </a:pPr>
            <a:r>
              <a:rPr lang="en-US" dirty="0" smtClean="0"/>
              <a:t>T </a:t>
            </a:r>
            <a:r>
              <a:rPr lang="en-US" dirty="0" smtClean="0">
                <a:cs typeface="Arial" charset="0"/>
              </a:rPr>
              <a:t>≠</a:t>
            </a:r>
            <a:r>
              <a:rPr lang="en-US" dirty="0" smtClean="0"/>
              <a:t> 0, F </a:t>
            </a:r>
            <a:r>
              <a:rPr lang="en-US" dirty="0" smtClean="0">
                <a:cs typeface="Arial" charset="0"/>
              </a:rPr>
              <a:t>≠</a:t>
            </a:r>
            <a:r>
              <a:rPr lang="en-US" dirty="0" smtClean="0"/>
              <a:t> </a:t>
            </a:r>
            <a:r>
              <a:rPr lang="en-US" dirty="0" smtClean="0"/>
              <a:t>0, X</a:t>
            </a:r>
            <a:r>
              <a:rPr lang="en-US" altLang="ja-JP" dirty="0" smtClean="0"/>
              <a:t> </a:t>
            </a:r>
            <a:r>
              <a:rPr lang="en-US" altLang="ja-JP" dirty="0">
                <a:cs typeface="Arial" charset="0"/>
              </a:rPr>
              <a:t>≠</a:t>
            </a:r>
            <a:r>
              <a:rPr lang="en-US" altLang="ja-JP" dirty="0"/>
              <a:t> 0</a:t>
            </a:r>
            <a:endParaRPr lang="en-US" dirty="0" smtClean="0"/>
          </a:p>
        </p:txBody>
      </p:sp>
      <p:pic>
        <p:nvPicPr>
          <p:cNvPr id="5734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543800" y="2514600"/>
            <a:ext cx="2340970" cy="190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ectangle 4"/>
          <p:cNvSpPr/>
          <p:nvPr/>
        </p:nvSpPr>
        <p:spPr>
          <a:xfrm>
            <a:off x="8283841" y="2133601"/>
            <a:ext cx="846707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200" dirty="0" smtClean="0"/>
              <a:t>X</a:t>
            </a:r>
            <a:r>
              <a:rPr lang="en-US" sz="3200" baseline="-25000" dirty="0"/>
              <a:t> </a:t>
            </a:r>
            <a:r>
              <a:rPr lang="en-US" sz="3200" dirty="0" smtClean="0"/>
              <a:t>  </a:t>
            </a:r>
            <a:r>
              <a:rPr lang="en-US" sz="3200" dirty="0"/>
              <a:t>Y</a:t>
            </a:r>
            <a:endParaRPr lang="en-US" sz="32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5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Example: Sudoku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lnSpc>
                <a:spcPct val="120000"/>
              </a:lnSpc>
            </a:pPr>
            <a:r>
              <a:rPr lang="en-US" b="1" dirty="0" smtClean="0"/>
              <a:t>Variables:</a:t>
            </a:r>
            <a:r>
              <a:rPr lang="en-US" dirty="0" smtClean="0"/>
              <a:t> </a:t>
            </a:r>
            <a:r>
              <a:rPr lang="en-US" i="1" dirty="0" smtClean="0"/>
              <a:t>X</a:t>
            </a:r>
            <a:r>
              <a:rPr lang="en-US" i="1" baseline="-25000" dirty="0" smtClean="0"/>
              <a:t>ij</a:t>
            </a:r>
            <a:endParaRPr lang="en-US" i="1" dirty="0" smtClean="0"/>
          </a:p>
          <a:p>
            <a:pPr>
              <a:lnSpc>
                <a:spcPct val="120000"/>
              </a:lnSpc>
            </a:pPr>
            <a:r>
              <a:rPr lang="en-US" b="1" dirty="0" smtClean="0"/>
              <a:t>Domains:</a:t>
            </a:r>
            <a:r>
              <a:rPr lang="en-US" dirty="0" smtClean="0"/>
              <a:t> {1, 2, …, 9}</a:t>
            </a:r>
          </a:p>
          <a:p>
            <a:pPr>
              <a:lnSpc>
                <a:spcPct val="120000"/>
              </a:lnSpc>
            </a:pPr>
            <a:r>
              <a:rPr lang="en-US" b="1" dirty="0" smtClean="0"/>
              <a:t>Constraints:</a:t>
            </a:r>
          </a:p>
          <a:p>
            <a:pPr lvl="1">
              <a:lnSpc>
                <a:spcPct val="120000"/>
              </a:lnSpc>
              <a:buNone/>
            </a:pPr>
            <a:r>
              <a:rPr lang="en-US" dirty="0" err="1" smtClean="0">
                <a:sym typeface="Symbol"/>
              </a:rPr>
              <a:t>Alldiff</a:t>
            </a:r>
            <a:r>
              <a:rPr lang="en-US" dirty="0" smtClean="0">
                <a:sym typeface="Symbol"/>
              </a:rPr>
              <a:t>(</a:t>
            </a:r>
            <a:r>
              <a:rPr lang="en-US" i="1" dirty="0" err="1" smtClean="0">
                <a:sym typeface="Symbol"/>
              </a:rPr>
              <a:t>X</a:t>
            </a:r>
            <a:r>
              <a:rPr lang="en-US" i="1" baseline="-25000" dirty="0" err="1" smtClean="0">
                <a:sym typeface="Symbol"/>
              </a:rPr>
              <a:t>ij</a:t>
            </a:r>
            <a:r>
              <a:rPr lang="en-US" dirty="0" smtClean="0">
                <a:sym typeface="Symbol"/>
              </a:rPr>
              <a:t> in the same </a:t>
            </a:r>
            <a:r>
              <a:rPr lang="en-US" i="1" dirty="0" smtClean="0">
                <a:sym typeface="Symbol"/>
              </a:rPr>
              <a:t>unit</a:t>
            </a:r>
            <a:r>
              <a:rPr lang="en-US" dirty="0" smtClean="0">
                <a:sym typeface="Symbol"/>
              </a:rPr>
              <a:t>)</a:t>
            </a:r>
            <a:endParaRPr lang="en-US" dirty="0" smtClean="0"/>
          </a:p>
          <a:p>
            <a:endParaRPr lang="en-US" dirty="0"/>
          </a:p>
        </p:txBody>
      </p:sp>
      <p:pic>
        <p:nvPicPr>
          <p:cNvPr id="59394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7162801" y="2209801"/>
            <a:ext cx="3038475" cy="3057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ectangle 4"/>
          <p:cNvSpPr/>
          <p:nvPr/>
        </p:nvSpPr>
        <p:spPr>
          <a:xfrm>
            <a:off x="8517534" y="3505200"/>
            <a:ext cx="397866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2000" i="1" dirty="0">
                <a:solidFill>
                  <a:srgbClr val="0000FF"/>
                </a:solidFill>
              </a:rPr>
              <a:t>X</a:t>
            </a:r>
            <a:r>
              <a:rPr lang="en-US" sz="2000" i="1" baseline="-25000" dirty="0">
                <a:solidFill>
                  <a:srgbClr val="0000FF"/>
                </a:solidFill>
              </a:rPr>
              <a:t>ij</a:t>
            </a:r>
            <a:endParaRPr lang="en-US" sz="2000" dirty="0">
              <a:solidFill>
                <a:srgbClr val="0000FF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5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Real-world CSPs</a:t>
            </a:r>
          </a:p>
        </p:txBody>
      </p:sp>
      <p:sp>
        <p:nvSpPr>
          <p:cNvPr id="12291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1524000"/>
            <a:ext cx="8650288" cy="4495800"/>
          </a:xfrm>
        </p:spPr>
        <p:txBody>
          <a:bodyPr>
            <a:normAutofit/>
          </a:bodyPr>
          <a:lstStyle/>
          <a:p>
            <a:r>
              <a:rPr lang="en-US" dirty="0"/>
              <a:t>Assignment problems</a:t>
            </a:r>
          </a:p>
          <a:p>
            <a:pPr lvl="1"/>
            <a:r>
              <a:rPr lang="en-US" dirty="0"/>
              <a:t>e.g., who teaches what class</a:t>
            </a:r>
          </a:p>
          <a:p>
            <a:r>
              <a:rPr lang="en-US" dirty="0"/>
              <a:t>Timetable problems</a:t>
            </a:r>
          </a:p>
          <a:p>
            <a:pPr lvl="1"/>
            <a:r>
              <a:rPr lang="en-US" dirty="0"/>
              <a:t>e.g., which class is offered when and where?</a:t>
            </a:r>
          </a:p>
          <a:p>
            <a:r>
              <a:rPr lang="en-US" dirty="0"/>
              <a:t>Transportation scheduling</a:t>
            </a:r>
          </a:p>
          <a:p>
            <a:r>
              <a:rPr lang="en-US" dirty="0"/>
              <a:t>Factory scheduling</a:t>
            </a:r>
          </a:p>
          <a:p>
            <a:endParaRPr lang="en-US" dirty="0"/>
          </a:p>
          <a:p>
            <a:r>
              <a:rPr lang="en-US" dirty="0"/>
              <a:t>More examples of CSPs: </a:t>
            </a:r>
            <a:r>
              <a:rPr lang="en-US" dirty="0">
                <a:hlinkClick r:id="rId3"/>
              </a:rPr>
              <a:t>http://www.csplib.org/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kumimoji="1" lang="en-US" altLang="ja-JP" dirty="0" smtClean="0"/>
              <a:t>Formulation as a standard search</a:t>
            </a:r>
            <a:endParaRPr kumimoji="1" lang="ja-JP" alt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3119625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/>
              <a:t>Standard search formulation (incremental)</a:t>
            </a:r>
          </a:p>
        </p:txBody>
      </p:sp>
      <p:sp>
        <p:nvSpPr>
          <p:cNvPr id="13315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381000" indent="-381000"/>
            <a:r>
              <a:rPr lang="en-US" sz="2400" b="1" dirty="0"/>
              <a:t>States: </a:t>
            </a:r>
          </a:p>
          <a:p>
            <a:pPr marL="781050" lvl="1" indent="-381000"/>
            <a:r>
              <a:rPr lang="en-US" dirty="0"/>
              <a:t>Variables and values assigned so far</a:t>
            </a:r>
          </a:p>
          <a:p>
            <a:pPr marL="381000" indent="-381000"/>
            <a:r>
              <a:rPr lang="en-US" sz="2400" b="1" dirty="0"/>
              <a:t>Initial state:</a:t>
            </a:r>
          </a:p>
          <a:p>
            <a:pPr marL="781050" lvl="1" indent="-381000"/>
            <a:r>
              <a:rPr lang="en-US" dirty="0"/>
              <a:t>The empty assignment </a:t>
            </a:r>
          </a:p>
          <a:p>
            <a:pPr marL="381000" indent="-381000"/>
            <a:r>
              <a:rPr lang="en-US" sz="2400" b="1" dirty="0"/>
              <a:t>Action:</a:t>
            </a:r>
          </a:p>
          <a:p>
            <a:pPr marL="781050" lvl="1" indent="-381000"/>
            <a:r>
              <a:rPr lang="en-US" dirty="0"/>
              <a:t>Choose any unassigned variable and assign to it a value that does not violate any constraints</a:t>
            </a:r>
          </a:p>
          <a:p>
            <a:pPr marL="1181100" lvl="2" indent="-381000"/>
            <a:r>
              <a:rPr lang="en-US" dirty="0" smtClean="0"/>
              <a:t>Fail </a:t>
            </a:r>
            <a:r>
              <a:rPr lang="en-US" dirty="0"/>
              <a:t>if no legal </a:t>
            </a:r>
            <a:r>
              <a:rPr lang="en-US" dirty="0" smtClean="0"/>
              <a:t>assignments</a:t>
            </a:r>
            <a:endParaRPr lang="en-US" dirty="0"/>
          </a:p>
          <a:p>
            <a:pPr marL="381000" indent="-381000"/>
            <a:r>
              <a:rPr lang="en-US" sz="2400" b="1" dirty="0"/>
              <a:t>Goal test:</a:t>
            </a:r>
            <a:r>
              <a:rPr lang="en-US" sz="2400" dirty="0"/>
              <a:t> </a:t>
            </a:r>
          </a:p>
          <a:p>
            <a:pPr marL="781050" lvl="1" indent="-381000"/>
            <a:r>
              <a:rPr lang="en-US" dirty="0"/>
              <a:t>The current assignment is complete and satisfies all constraints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315" grpId="0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dirty="0"/>
              <a:t>Standard search formulation (incremental)</a:t>
            </a:r>
          </a:p>
        </p:txBody>
      </p:sp>
      <p:sp>
        <p:nvSpPr>
          <p:cNvPr id="13315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381000" indent="-381000"/>
            <a:r>
              <a:rPr lang="en-US" sz="2400" dirty="0"/>
              <a:t>What is the depth of any solution (assuming </a:t>
            </a:r>
            <a:r>
              <a:rPr lang="en-US" sz="2400" b="1" i="1" dirty="0">
                <a:solidFill>
                  <a:srgbClr val="C00000"/>
                </a:solidFill>
              </a:rPr>
              <a:t>n</a:t>
            </a:r>
            <a:r>
              <a:rPr lang="en-US" sz="2400" dirty="0"/>
              <a:t> variables)? </a:t>
            </a:r>
          </a:p>
          <a:p>
            <a:pPr marL="781050" lvl="1" indent="-381000">
              <a:buNone/>
            </a:pPr>
            <a:r>
              <a:rPr lang="en-US" b="1" i="1" dirty="0">
                <a:solidFill>
                  <a:srgbClr val="C00000"/>
                </a:solidFill>
              </a:rPr>
              <a:t>n</a:t>
            </a:r>
            <a:r>
              <a:rPr lang="en-US" dirty="0"/>
              <a:t>  (this is good)</a:t>
            </a:r>
            <a:br>
              <a:rPr lang="en-US" dirty="0"/>
            </a:br>
            <a:endParaRPr lang="en-US" dirty="0"/>
          </a:p>
          <a:p>
            <a:pPr marL="381000" indent="-381000"/>
            <a:r>
              <a:rPr lang="en-US" sz="2400" dirty="0"/>
              <a:t>Given that there are </a:t>
            </a:r>
            <a:r>
              <a:rPr lang="en-US" sz="2400" b="1" i="1" dirty="0">
                <a:solidFill>
                  <a:srgbClr val="C00000"/>
                </a:solidFill>
              </a:rPr>
              <a:t>m</a:t>
            </a:r>
            <a:r>
              <a:rPr lang="en-US" sz="2400" dirty="0"/>
              <a:t> possible values for any variable, how many paths are there in the search tree?</a:t>
            </a:r>
          </a:p>
          <a:p>
            <a:pPr marL="781050" lvl="1" indent="-381000">
              <a:buNone/>
            </a:pPr>
            <a:r>
              <a:rPr lang="en-US" b="1" i="1" dirty="0">
                <a:solidFill>
                  <a:srgbClr val="C00000"/>
                </a:solidFill>
              </a:rPr>
              <a:t>n</a:t>
            </a:r>
            <a:r>
              <a:rPr lang="en-US" b="1" dirty="0">
                <a:solidFill>
                  <a:srgbClr val="C00000"/>
                </a:solidFill>
              </a:rPr>
              <a:t>! </a:t>
            </a:r>
            <a:r>
              <a:rPr lang="en-US" b="1" dirty="0">
                <a:solidFill>
                  <a:srgbClr val="C00000"/>
                </a:solidFill>
                <a:cs typeface="Arial" charset="0"/>
              </a:rPr>
              <a:t>· </a:t>
            </a:r>
            <a:r>
              <a:rPr lang="en-US" b="1" i="1" dirty="0">
                <a:solidFill>
                  <a:srgbClr val="C00000"/>
                </a:solidFill>
              </a:rPr>
              <a:t>m</a:t>
            </a:r>
            <a:r>
              <a:rPr lang="en-US" b="1" i="1" baseline="30000" dirty="0">
                <a:solidFill>
                  <a:srgbClr val="C00000"/>
                </a:solidFill>
              </a:rPr>
              <a:t>n</a:t>
            </a:r>
            <a:r>
              <a:rPr lang="en-US" dirty="0">
                <a:solidFill>
                  <a:srgbClr val="C00000"/>
                </a:solidFill>
              </a:rPr>
              <a:t>  </a:t>
            </a:r>
            <a:r>
              <a:rPr lang="en-US" dirty="0"/>
              <a:t>(this is bad)</a:t>
            </a:r>
            <a:br>
              <a:rPr lang="en-US" dirty="0"/>
            </a:br>
            <a:endParaRPr lang="en-US" dirty="0"/>
          </a:p>
          <a:p>
            <a:pPr marL="381000" indent="-381000"/>
            <a:r>
              <a:rPr lang="en-US" sz="2400" dirty="0"/>
              <a:t>How can we reduce the branching factor?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1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315" grpId="0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kumimoji="1" lang="en-US" altLang="ja-JP" dirty="0" smtClean="0"/>
              <a:t>Backtracking search</a:t>
            </a:r>
            <a:endParaRPr kumimoji="1" lang="ja-JP" alt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432930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Backtracking search</a:t>
            </a:r>
          </a:p>
        </p:txBody>
      </p:sp>
      <p:sp>
        <p:nvSpPr>
          <p:cNvPr id="14339" name="Rectangle 3"/>
          <p:cNvSpPr>
            <a:spLocks noGrp="1" noChangeArrowheads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US" sz="2400" dirty="0"/>
              <a:t>In CSP’s, variable assignments are </a:t>
            </a:r>
            <a:r>
              <a:rPr lang="en-US" sz="2400" b="1" dirty="0"/>
              <a:t>commutative</a:t>
            </a:r>
          </a:p>
          <a:p>
            <a:pPr lvl="1"/>
            <a:r>
              <a:rPr lang="en-US" dirty="0"/>
              <a:t>For example, </a:t>
            </a:r>
            <a:r>
              <a:rPr lang="en-US" i="1" dirty="0"/>
              <a:t>[WA = </a:t>
            </a:r>
            <a:r>
              <a:rPr lang="en-US" i="1" dirty="0">
                <a:solidFill>
                  <a:srgbClr val="FF0000"/>
                </a:solidFill>
              </a:rPr>
              <a:t>red</a:t>
            </a:r>
            <a:r>
              <a:rPr lang="en-US" i="1" dirty="0"/>
              <a:t> then NT = </a:t>
            </a:r>
            <a:r>
              <a:rPr lang="en-US" i="1" dirty="0">
                <a:solidFill>
                  <a:srgbClr val="008000"/>
                </a:solidFill>
              </a:rPr>
              <a:t>green</a:t>
            </a:r>
            <a:r>
              <a:rPr lang="en-US" i="1" dirty="0"/>
              <a:t>] </a:t>
            </a:r>
            <a:r>
              <a:rPr lang="en-US" dirty="0"/>
              <a:t>is the same as </a:t>
            </a:r>
            <a:r>
              <a:rPr lang="en-US" i="1" dirty="0"/>
              <a:t>[NT = </a:t>
            </a:r>
            <a:r>
              <a:rPr lang="en-US" i="1" dirty="0">
                <a:solidFill>
                  <a:srgbClr val="008000"/>
                </a:solidFill>
              </a:rPr>
              <a:t>green</a:t>
            </a:r>
            <a:r>
              <a:rPr lang="en-US" i="1" dirty="0"/>
              <a:t> then WA = </a:t>
            </a:r>
            <a:r>
              <a:rPr lang="en-US" i="1" dirty="0">
                <a:solidFill>
                  <a:srgbClr val="FF0000"/>
                </a:solidFill>
              </a:rPr>
              <a:t>red</a:t>
            </a:r>
            <a:r>
              <a:rPr lang="en-US" i="1" dirty="0"/>
              <a:t>]</a:t>
            </a:r>
          </a:p>
          <a:p>
            <a:r>
              <a:rPr lang="en-US" sz="2400" dirty="0"/>
              <a:t>We only need to consider assignments to a single variable at each level (i.e., we fix the order of assignments)</a:t>
            </a:r>
          </a:p>
          <a:p>
            <a:pPr lvl="1"/>
            <a:r>
              <a:rPr lang="en-US" dirty="0"/>
              <a:t> Then there are only </a:t>
            </a:r>
            <a:r>
              <a:rPr lang="en-US" b="1" i="1" dirty="0">
                <a:solidFill>
                  <a:srgbClr val="C00000"/>
                </a:solidFill>
              </a:rPr>
              <a:t>m</a:t>
            </a:r>
            <a:r>
              <a:rPr lang="en-US" b="1" i="1" baseline="30000" dirty="0">
                <a:solidFill>
                  <a:srgbClr val="C00000"/>
                </a:solidFill>
              </a:rPr>
              <a:t>n</a:t>
            </a:r>
            <a:r>
              <a:rPr lang="en-US" i="1" baseline="30000" dirty="0"/>
              <a:t>  </a:t>
            </a:r>
            <a:r>
              <a:rPr lang="en-US" dirty="0"/>
              <a:t>leaves</a:t>
            </a:r>
          </a:p>
          <a:p>
            <a:r>
              <a:rPr lang="en-US" sz="2400" dirty="0"/>
              <a:t>Depth-first search for CSPs with single-variable assignments is called </a:t>
            </a:r>
            <a:r>
              <a:rPr lang="en-US" sz="2400" b="1" dirty="0"/>
              <a:t>backtracking search</a:t>
            </a:r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339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</a:t>
            </a:r>
            <a:endParaRPr lang="en-US" dirty="0"/>
          </a:p>
        </p:txBody>
      </p:sp>
      <p:pic>
        <p:nvPicPr>
          <p:cNvPr id="16388" name="Picture 4" descr="backtrack-progress1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67064" y="1619250"/>
            <a:ext cx="5857875" cy="3619500"/>
          </a:xfrm>
          <a:prstGeom prst="rect">
            <a:avLst/>
          </a:prstGeom>
          <a:noFill/>
        </p:spPr>
      </p:pic>
      <p:pic>
        <p:nvPicPr>
          <p:cNvPr id="4" name="Picture 5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9220201" y="5486400"/>
            <a:ext cx="1189563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</a:t>
            </a:r>
            <a:endParaRPr lang="en-US" dirty="0"/>
          </a:p>
        </p:txBody>
      </p:sp>
      <p:pic>
        <p:nvPicPr>
          <p:cNvPr id="40964" name="Picture 4" descr="backtrack-progress2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67064" y="1619250"/>
            <a:ext cx="5857875" cy="3619500"/>
          </a:xfrm>
          <a:prstGeom prst="rect">
            <a:avLst/>
          </a:prstGeom>
          <a:noFill/>
        </p:spPr>
      </p:pic>
      <p:pic>
        <p:nvPicPr>
          <p:cNvPr id="4" name="Picture 5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9220201" y="5486400"/>
            <a:ext cx="1189563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</a:t>
            </a:r>
            <a:endParaRPr lang="en-US" dirty="0"/>
          </a:p>
        </p:txBody>
      </p:sp>
      <p:pic>
        <p:nvPicPr>
          <p:cNvPr id="41989" name="Picture 5" descr="backtrack-progress3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167064" y="1619250"/>
            <a:ext cx="5857875" cy="3619500"/>
          </a:xfrm>
          <a:prstGeom prst="rect">
            <a:avLst/>
          </a:prstGeom>
          <a:noFill/>
        </p:spPr>
      </p:pic>
      <p:pic>
        <p:nvPicPr>
          <p:cNvPr id="4" name="Picture 5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9220201" y="5486400"/>
            <a:ext cx="1189563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Example</a:t>
            </a:r>
            <a:endParaRPr lang="en-US" dirty="0"/>
          </a:p>
        </p:txBody>
      </p:sp>
      <p:pic>
        <p:nvPicPr>
          <p:cNvPr id="19460" name="Picture 4" descr="backtrack-progress4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362326" y="1477848"/>
            <a:ext cx="5857875" cy="3619500"/>
          </a:xfrm>
          <a:prstGeom prst="rect">
            <a:avLst/>
          </a:prstGeom>
          <a:noFill/>
        </p:spPr>
      </p:pic>
      <p:pic>
        <p:nvPicPr>
          <p:cNvPr id="4" name="Picture 5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9220201" y="5486400"/>
            <a:ext cx="1189563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Backtracking </a:t>
            </a:r>
            <a:r>
              <a:rPr lang="en-US" dirty="0" smtClean="0"/>
              <a:t>search algorithm</a:t>
            </a:r>
            <a:endParaRPr lang="en-US" dirty="0"/>
          </a:p>
        </p:txBody>
      </p:sp>
      <p:sp>
        <p:nvSpPr>
          <p:cNvPr id="8" name="Content Placeholder 7"/>
          <p:cNvSpPr>
            <a:spLocks noGrp="1"/>
          </p:cNvSpPr>
          <p:nvPr>
            <p:ph idx="1"/>
          </p:nvPr>
        </p:nvSpPr>
        <p:spPr>
          <a:xfrm>
            <a:off x="1981200" y="5181600"/>
            <a:ext cx="8229600" cy="1371600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/>
              <a:t>Making backtracking search efficient:</a:t>
            </a:r>
          </a:p>
          <a:p>
            <a:pPr lvl="1"/>
            <a:r>
              <a:rPr lang="en-US" dirty="0" smtClean="0"/>
              <a:t>Which variable should be assigned next?</a:t>
            </a:r>
          </a:p>
          <a:p>
            <a:pPr lvl="1"/>
            <a:r>
              <a:rPr lang="en-US" dirty="0" smtClean="0"/>
              <a:t>In what order should its values be tried?</a:t>
            </a:r>
          </a:p>
          <a:p>
            <a:pPr lvl="1"/>
            <a:r>
              <a:rPr lang="en-US" dirty="0" smtClean="0"/>
              <a:t>Can we detect inevitable failure early?</a:t>
            </a:r>
          </a:p>
          <a:p>
            <a:endParaRPr lang="en-US" dirty="0"/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728789" y="1447801"/>
            <a:ext cx="8734425" cy="3343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Rectangle 8"/>
          <p:cNvSpPr/>
          <p:nvPr/>
        </p:nvSpPr>
        <p:spPr>
          <a:xfrm>
            <a:off x="2057400" y="2133600"/>
            <a:ext cx="8382000" cy="3048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4114800" y="2438400"/>
            <a:ext cx="5410200" cy="3810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build="p"/>
      <p:bldP spid="9" grpId="0" animBg="1"/>
      <p:bldP spid="9" grpId="1" animBg="1"/>
      <p:bldP spid="10" grpId="0" animBg="1"/>
      <p:bldP spid="10" grpId="1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kumimoji="1" lang="en-US" altLang="ja-JP" dirty="0" smtClean="0"/>
              <a:t>Heuristics for making backtracking search more efficient</a:t>
            </a:r>
            <a:endParaRPr kumimoji="1" lang="ja-JP" alt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94949082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altLang="ja-JP" dirty="0"/>
              <a:t>Heuristics for making backtracking search more efficient</a:t>
            </a:r>
            <a:endParaRPr kumimoji="1" lang="ja-JP" alt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altLang="ja-JP" dirty="0" smtClean="0"/>
              <a:t>Minimum Remaining Values (MRV)</a:t>
            </a:r>
          </a:p>
          <a:p>
            <a:r>
              <a:rPr lang="en-US" altLang="ja-JP" dirty="0" smtClean="0"/>
              <a:t>Most Constraining Variable (MCV)</a:t>
            </a:r>
          </a:p>
          <a:p>
            <a:r>
              <a:rPr lang="en-US" altLang="ja-JP" dirty="0" smtClean="0"/>
              <a:t>Least Constraining Assignment (LCA)</a:t>
            </a:r>
          </a:p>
          <a:p>
            <a:r>
              <a:rPr lang="en-US" altLang="ja-JP" dirty="0" smtClean="0"/>
              <a:t>Early detection of failure: Arc Consistency</a:t>
            </a:r>
          </a:p>
          <a:p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16116729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Which variable should be assigned next?</a:t>
            </a:r>
            <a:endParaRPr lang="en-US" dirty="0"/>
          </a:p>
        </p:txBody>
      </p:sp>
      <p:sp>
        <p:nvSpPr>
          <p:cNvPr id="21507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 smtClean="0"/>
              <a:t>Minimum Remaining Values (MRV) Heuristic:</a:t>
            </a:r>
            <a:endParaRPr lang="en-US" b="1" dirty="0" smtClean="0"/>
          </a:p>
          <a:p>
            <a:pPr lvl="1"/>
            <a:r>
              <a:rPr lang="en-US" dirty="0" smtClean="0"/>
              <a:t>Choose </a:t>
            </a:r>
            <a:r>
              <a:rPr lang="en-US" dirty="0"/>
              <a:t>the variable with the fewest legal </a:t>
            </a:r>
            <a:r>
              <a:rPr lang="en-US" dirty="0" smtClean="0"/>
              <a:t>values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50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507" grpId="0" build="p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Which variable should be assigned next?</a:t>
            </a:r>
            <a:endParaRPr lang="en-US" dirty="0"/>
          </a:p>
        </p:txBody>
      </p:sp>
      <p:sp>
        <p:nvSpPr>
          <p:cNvPr id="21507" name="Rectangle 3"/>
          <p:cNvSpPr>
            <a:spLocks noGrp="1" noChangeArrowheads="1"/>
          </p:cNvSpPr>
          <p:nvPr>
            <p:ph idx="1"/>
          </p:nvPr>
        </p:nvSpPr>
        <p:spPr>
          <a:xfrm>
            <a:off x="1981200" y="1600200"/>
            <a:ext cx="8229600" cy="5029200"/>
          </a:xfrm>
        </p:spPr>
        <p:txBody>
          <a:bodyPr>
            <a:normAutofit/>
          </a:bodyPr>
          <a:lstStyle/>
          <a:p>
            <a:r>
              <a:rPr lang="en-US" b="1" dirty="0" smtClean="0"/>
              <a:t>Minimum Remaining Values (MRV) Heuristic:</a:t>
            </a:r>
            <a:endParaRPr lang="en-US" b="1" dirty="0" smtClean="0"/>
          </a:p>
          <a:p>
            <a:pPr lvl="1"/>
            <a:r>
              <a:rPr lang="en-US" dirty="0" smtClean="0"/>
              <a:t>Choose </a:t>
            </a:r>
            <a:r>
              <a:rPr lang="en-US" dirty="0"/>
              <a:t>the variable with the fewest legal </a:t>
            </a:r>
            <a:r>
              <a:rPr lang="en-US" dirty="0" smtClean="0"/>
              <a:t>values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4157472" y="3657600"/>
            <a:ext cx="1709928" cy="1143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5791200" y="3657600"/>
            <a:ext cx="1633728" cy="1143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7449312" y="3657600"/>
            <a:ext cx="1709928" cy="1143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4" descr="backtrack-progress4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352899" y="2995562"/>
            <a:ext cx="5857875" cy="3619500"/>
          </a:xfrm>
          <a:prstGeom prst="rect">
            <a:avLst/>
          </a:prstGeom>
          <a:noFill/>
        </p:spPr>
      </p:pic>
      <p:sp>
        <p:nvSpPr>
          <p:cNvPr id="3" name="Freeform 2"/>
          <p:cNvSpPr/>
          <p:nvPr/>
        </p:nvSpPr>
        <p:spPr>
          <a:xfrm>
            <a:off x="1237242" y="2318994"/>
            <a:ext cx="2392078" cy="3497344"/>
          </a:xfrm>
          <a:custGeom>
            <a:avLst/>
            <a:gdLst>
              <a:gd name="connsiteX0" fmla="*/ 1194873 w 2392078"/>
              <a:gd name="connsiteY0" fmla="*/ 0 h 3497344"/>
              <a:gd name="connsiteX1" fmla="*/ 35377 w 2392078"/>
              <a:gd name="connsiteY1" fmla="*/ 820132 h 3497344"/>
              <a:gd name="connsiteX2" fmla="*/ 2392078 w 2392078"/>
              <a:gd name="connsiteY2" fmla="*/ 3497344 h 34973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2392078" h="3497344">
                <a:moveTo>
                  <a:pt x="1194873" y="0"/>
                </a:moveTo>
                <a:cubicBezTo>
                  <a:pt x="515358" y="118620"/>
                  <a:pt x="-164157" y="237241"/>
                  <a:pt x="35377" y="820132"/>
                </a:cubicBezTo>
                <a:cubicBezTo>
                  <a:pt x="234911" y="1403023"/>
                  <a:pt x="1313494" y="2450183"/>
                  <a:pt x="2392078" y="3497344"/>
                </a:cubicBezTo>
              </a:path>
            </a:pathLst>
          </a:custGeom>
          <a:noFill/>
          <a:ln w="38100">
            <a:solidFill>
              <a:srgbClr val="FF0000"/>
            </a:solidFill>
            <a:tailEnd type="stealth" w="lg" len="lg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4" name="TextBox 3"/>
          <p:cNvSpPr txBox="1"/>
          <p:nvPr/>
        </p:nvSpPr>
        <p:spPr>
          <a:xfrm>
            <a:off x="2682240" y="5567680"/>
            <a:ext cx="659155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4000" dirty="0" smtClean="0"/>
              <a:t>??</a:t>
            </a:r>
            <a:endParaRPr kumimoji="1" lang="ja-JP" altLang="en-US" sz="4000" dirty="0"/>
          </a:p>
        </p:txBody>
      </p:sp>
      <p:pic>
        <p:nvPicPr>
          <p:cNvPr id="13" name="Picture 5" descr="australia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410575" y="3512369"/>
            <a:ext cx="3781425" cy="31242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Which variable should be assigned next?</a:t>
            </a:r>
            <a:endParaRPr lang="en-US" dirty="0"/>
          </a:p>
        </p:txBody>
      </p:sp>
      <p:sp>
        <p:nvSpPr>
          <p:cNvPr id="22531" name="Rectangle 3"/>
          <p:cNvSpPr>
            <a:spLocks noGrp="1" noChangeArrowheads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 smtClean="0"/>
              <a:t>Most </a:t>
            </a:r>
            <a:r>
              <a:rPr lang="en-US" b="1" dirty="0"/>
              <a:t>C</a:t>
            </a:r>
            <a:r>
              <a:rPr lang="en-US" b="1" dirty="0" smtClean="0"/>
              <a:t>onstraining </a:t>
            </a:r>
            <a:r>
              <a:rPr lang="en-US" b="1" dirty="0" smtClean="0"/>
              <a:t>V</a:t>
            </a:r>
            <a:r>
              <a:rPr lang="en-US" b="1" dirty="0" smtClean="0"/>
              <a:t>ariable (MCV) Heuristic:</a:t>
            </a:r>
            <a:endParaRPr lang="en-US" b="1" dirty="0"/>
          </a:p>
          <a:p>
            <a:pPr lvl="1"/>
            <a:r>
              <a:rPr lang="en-US" dirty="0" smtClean="0"/>
              <a:t>Choose </a:t>
            </a:r>
            <a:r>
              <a:rPr lang="en-US" dirty="0"/>
              <a:t>the variable </a:t>
            </a:r>
            <a:r>
              <a:rPr lang="en-US" dirty="0" smtClean="0"/>
              <a:t>that imposes </a:t>
            </a:r>
            <a:r>
              <a:rPr lang="en-US" dirty="0"/>
              <a:t>the most constraints on </a:t>
            </a:r>
            <a:r>
              <a:rPr lang="en-US" dirty="0" smtClean="0"/>
              <a:t>the remaining variables</a:t>
            </a:r>
          </a:p>
          <a:p>
            <a:pPr lvl="1"/>
            <a:r>
              <a:rPr lang="en-US" dirty="0" smtClean="0"/>
              <a:t>Tie-breaker </a:t>
            </a:r>
            <a:r>
              <a:rPr lang="en-US" dirty="0" smtClean="0"/>
              <a:t>among variables that have equal numbers of MRV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Which variable should be assigned next?</a:t>
            </a:r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3691128" y="4191000"/>
            <a:ext cx="2151888" cy="1371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5748529" y="4191000"/>
            <a:ext cx="2055993" cy="1371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7805928" y="4191000"/>
            <a:ext cx="2151888" cy="13716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4" descr="backtrack-progress4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352899" y="2995562"/>
            <a:ext cx="5857875" cy="3619500"/>
          </a:xfrm>
          <a:prstGeom prst="rect">
            <a:avLst/>
          </a:prstGeom>
          <a:noFill/>
        </p:spPr>
      </p:pic>
      <p:sp>
        <p:nvSpPr>
          <p:cNvPr id="10" name="Freeform 9"/>
          <p:cNvSpPr/>
          <p:nvPr/>
        </p:nvSpPr>
        <p:spPr>
          <a:xfrm>
            <a:off x="129801" y="2075154"/>
            <a:ext cx="4511287" cy="1653566"/>
          </a:xfrm>
          <a:custGeom>
            <a:avLst/>
            <a:gdLst>
              <a:gd name="connsiteX0" fmla="*/ 1194873 w 2392078"/>
              <a:gd name="connsiteY0" fmla="*/ 0 h 3497344"/>
              <a:gd name="connsiteX1" fmla="*/ 35377 w 2392078"/>
              <a:gd name="connsiteY1" fmla="*/ 820132 h 3497344"/>
              <a:gd name="connsiteX2" fmla="*/ 2392078 w 2392078"/>
              <a:gd name="connsiteY2" fmla="*/ 3497344 h 349734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2392078" h="3497344">
                <a:moveTo>
                  <a:pt x="1194873" y="0"/>
                </a:moveTo>
                <a:cubicBezTo>
                  <a:pt x="515358" y="118620"/>
                  <a:pt x="-164157" y="237241"/>
                  <a:pt x="35377" y="820132"/>
                </a:cubicBezTo>
                <a:cubicBezTo>
                  <a:pt x="234911" y="1403023"/>
                  <a:pt x="1313494" y="2450183"/>
                  <a:pt x="2392078" y="3497344"/>
                </a:cubicBezTo>
              </a:path>
            </a:pathLst>
          </a:custGeom>
          <a:noFill/>
          <a:ln w="38100">
            <a:solidFill>
              <a:srgbClr val="FF0000"/>
            </a:solidFill>
            <a:tailEnd type="stealth" w="lg" len="lg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" name="TextBox 10"/>
          <p:cNvSpPr txBox="1"/>
          <p:nvPr/>
        </p:nvSpPr>
        <p:spPr>
          <a:xfrm>
            <a:off x="2682240" y="3444240"/>
            <a:ext cx="659155" cy="70788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4000" dirty="0" smtClean="0"/>
              <a:t>??</a:t>
            </a:r>
            <a:endParaRPr kumimoji="1" lang="ja-JP" altLang="en-US" sz="4000" dirty="0"/>
          </a:p>
        </p:txBody>
      </p:sp>
      <p:pic>
        <p:nvPicPr>
          <p:cNvPr id="12" name="Picture 5" descr="australia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410575" y="3512369"/>
            <a:ext cx="3781425" cy="3124200"/>
          </a:xfrm>
          <a:prstGeom prst="rect">
            <a:avLst/>
          </a:prstGeom>
          <a:noFill/>
        </p:spPr>
      </p:pic>
      <p:sp>
        <p:nvSpPr>
          <p:cNvPr id="22531" name="Rectangle 3"/>
          <p:cNvSpPr>
            <a:spLocks noGrp="1" noChangeArrowheads="1"/>
          </p:cNvSpPr>
          <p:nvPr>
            <p:ph idx="1"/>
          </p:nvPr>
        </p:nvSpPr>
        <p:spPr>
          <a:xfrm>
            <a:off x="2118360" y="1388745"/>
            <a:ext cx="10515600" cy="4351338"/>
          </a:xfrm>
        </p:spPr>
        <p:txBody>
          <a:bodyPr/>
          <a:lstStyle/>
          <a:p>
            <a:r>
              <a:rPr lang="en-US" altLang="ja-JP" b="1" dirty="0"/>
              <a:t>Most Constraining Variable (MCV) Heuristic:</a:t>
            </a:r>
          </a:p>
          <a:p>
            <a:pPr lvl="1"/>
            <a:r>
              <a:rPr lang="en-US" altLang="ja-JP" dirty="0"/>
              <a:t>Choose the variable that imposes the most constraints on the remaining variables</a:t>
            </a:r>
          </a:p>
          <a:p>
            <a:pPr lvl="1"/>
            <a:r>
              <a:rPr lang="en-US" altLang="ja-JP" dirty="0"/>
              <a:t>Tie-breaker among variables that have equal numbers of MRV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 animBg="1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Given a variable, in which order should its values be tried?</a:t>
            </a:r>
            <a:endParaRPr lang="en-US" dirty="0"/>
          </a:p>
        </p:txBody>
      </p:sp>
      <p:sp>
        <p:nvSpPr>
          <p:cNvPr id="23555" name="Rectangle 3"/>
          <p:cNvSpPr>
            <a:spLocks noGrp="1" noChangeArrowheads="1"/>
          </p:cNvSpPr>
          <p:nvPr>
            <p:ph idx="1"/>
          </p:nvPr>
        </p:nvSpPr>
        <p:spPr>
          <a:xfrm>
            <a:off x="1981200" y="1600200"/>
            <a:ext cx="8382000" cy="5029200"/>
          </a:xfrm>
        </p:spPr>
        <p:txBody>
          <a:bodyPr>
            <a:normAutofit/>
          </a:bodyPr>
          <a:lstStyle/>
          <a:p>
            <a:r>
              <a:rPr lang="en-US" b="1" dirty="0" smtClean="0"/>
              <a:t>L</a:t>
            </a:r>
            <a:r>
              <a:rPr lang="en-US" b="1" dirty="0" smtClean="0"/>
              <a:t>east </a:t>
            </a:r>
            <a:r>
              <a:rPr lang="en-US" b="1" dirty="0"/>
              <a:t>C</a:t>
            </a:r>
            <a:r>
              <a:rPr lang="en-US" b="1" dirty="0" smtClean="0"/>
              <a:t>onstraining </a:t>
            </a:r>
            <a:r>
              <a:rPr lang="en-US" b="1" dirty="0" smtClean="0"/>
              <a:t>Assignment (LCA) </a:t>
            </a:r>
            <a:r>
              <a:rPr lang="en-US" b="1" dirty="0" err="1" smtClean="0"/>
              <a:t>Heurstic</a:t>
            </a:r>
            <a:r>
              <a:rPr lang="en-US" dirty="0" smtClean="0"/>
              <a:t>:</a:t>
            </a:r>
            <a:endParaRPr lang="en-US" dirty="0"/>
          </a:p>
          <a:p>
            <a:pPr lvl="1"/>
            <a:r>
              <a:rPr lang="en-US" dirty="0" smtClean="0"/>
              <a:t>Try the following assignment first:</a:t>
            </a:r>
            <a:r>
              <a:rPr lang="en-US" dirty="0" smtClean="0"/>
              <a:t> to the variable you’re studying, the </a:t>
            </a:r>
            <a:r>
              <a:rPr lang="en-US" dirty="0" smtClean="0"/>
              <a:t>value </a:t>
            </a:r>
            <a:r>
              <a:rPr lang="en-US" dirty="0"/>
              <a:t>that rules out the fewest values in the remaining </a:t>
            </a:r>
            <a:r>
              <a:rPr lang="en-US" dirty="0" smtClean="0"/>
              <a:t>variables</a:t>
            </a:r>
            <a:br>
              <a:rPr lang="en-US" dirty="0" smtClean="0"/>
            </a:br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55" grpId="0" build="p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Given a variable, in which order should its values be tried?</a:t>
            </a:r>
            <a:endParaRPr lang="en-US" dirty="0"/>
          </a:p>
        </p:txBody>
      </p:sp>
      <p:sp>
        <p:nvSpPr>
          <p:cNvPr id="23555" name="Rectangle 3"/>
          <p:cNvSpPr>
            <a:spLocks noGrp="1" noChangeArrowheads="1"/>
          </p:cNvSpPr>
          <p:nvPr>
            <p:ph idx="1"/>
          </p:nvPr>
        </p:nvSpPr>
        <p:spPr>
          <a:xfrm>
            <a:off x="1981200" y="1600200"/>
            <a:ext cx="8382000" cy="5029200"/>
          </a:xfrm>
        </p:spPr>
        <p:txBody>
          <a:bodyPr>
            <a:normAutofit/>
          </a:bodyPr>
          <a:lstStyle/>
          <a:p>
            <a:r>
              <a:rPr lang="en-US" altLang="ja-JP" b="1" dirty="0"/>
              <a:t>Least Constraining Assignment (LCA) </a:t>
            </a:r>
            <a:r>
              <a:rPr lang="en-US" altLang="ja-JP" b="1" dirty="0" err="1"/>
              <a:t>Heurstic</a:t>
            </a:r>
            <a:r>
              <a:rPr lang="en-US" altLang="ja-JP" dirty="0"/>
              <a:t>:</a:t>
            </a:r>
          </a:p>
          <a:p>
            <a:pPr lvl="1"/>
            <a:r>
              <a:rPr lang="en-US" altLang="ja-JP" dirty="0"/>
              <a:t>Try the following assignment first: to the variable you’re studying, the value that rules out the fewest values in the remaining variables</a:t>
            </a:r>
            <a:br>
              <a:rPr lang="en-US" altLang="ja-JP" dirty="0"/>
            </a:br>
            <a:endParaRPr lang="en-US" altLang="ja-JP" dirty="0"/>
          </a:p>
          <a:p>
            <a:pPr lvl="1"/>
            <a:endParaRPr lang="en-US" altLang="ja-JP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</p:txBody>
      </p:sp>
      <p:pic>
        <p:nvPicPr>
          <p:cNvPr id="23556" name="Picture 4" descr="australia-least-constraining-value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752600" y="4114800"/>
            <a:ext cx="8688960" cy="2057400"/>
          </a:xfrm>
          <a:prstGeom prst="rect">
            <a:avLst/>
          </a:prstGeom>
          <a:noFill/>
        </p:spPr>
      </p:pic>
      <p:sp>
        <p:nvSpPr>
          <p:cNvPr id="6" name="Rectangle 5"/>
          <p:cNvSpPr/>
          <p:nvPr/>
        </p:nvSpPr>
        <p:spPr>
          <a:xfrm>
            <a:off x="8305800" y="3962400"/>
            <a:ext cx="2075688" cy="19812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/>
          <p:cNvSpPr txBox="1"/>
          <p:nvPr/>
        </p:nvSpPr>
        <p:spPr>
          <a:xfrm>
            <a:off x="6629400" y="3048000"/>
            <a:ext cx="212527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Which assignment for Q should we choose?</a:t>
            </a:r>
          </a:p>
        </p:txBody>
      </p:sp>
      <p:pic>
        <p:nvPicPr>
          <p:cNvPr id="8" name="Picture 5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1752601" y="4648200"/>
            <a:ext cx="1274529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" name="Picture 5" descr="australia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8410575" y="3512369"/>
            <a:ext cx="3781425" cy="31242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Early detection of failure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895601" y="5638800"/>
            <a:ext cx="7515225" cy="11430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Apply </a:t>
            </a:r>
            <a:r>
              <a:rPr lang="en-US" i="1" dirty="0"/>
              <a:t>inference</a:t>
            </a:r>
            <a:r>
              <a:rPr lang="en-US" dirty="0"/>
              <a:t> to reduce the space of possible assignments and detect failure early </a:t>
            </a:r>
          </a:p>
        </p:txBody>
      </p:sp>
      <p:pic>
        <p:nvPicPr>
          <p:cNvPr id="4" name="Picture 4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676401" y="1752601"/>
            <a:ext cx="8734425" cy="3343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U-Turn Arrow 6"/>
          <p:cNvSpPr/>
          <p:nvPr/>
        </p:nvSpPr>
        <p:spPr>
          <a:xfrm rot="16200000">
            <a:off x="1028700" y="4152900"/>
            <a:ext cx="2514600" cy="1219200"/>
          </a:xfrm>
          <a:prstGeom prst="uturnArrow">
            <a:avLst>
              <a:gd name="adj1" fmla="val 14578"/>
              <a:gd name="adj2" fmla="val 25000"/>
              <a:gd name="adj3" fmla="val 25000"/>
              <a:gd name="adj4" fmla="val 43750"/>
              <a:gd name="adj5" fmla="val 100000"/>
            </a:avLst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055929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Early detection of failure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895601" y="5638800"/>
            <a:ext cx="7515225" cy="1143000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Apply </a:t>
            </a:r>
            <a:r>
              <a:rPr lang="en-US" i="1" dirty="0"/>
              <a:t>inference</a:t>
            </a:r>
            <a:r>
              <a:rPr lang="en-US" dirty="0"/>
              <a:t> to reduce the space of possible assignments and detect failure early </a:t>
            </a:r>
          </a:p>
        </p:txBody>
      </p:sp>
      <p:pic>
        <p:nvPicPr>
          <p:cNvPr id="6" name="Picture 4" descr="forward-checking-progress3c"/>
          <p:cNvPicPr>
            <a:picLocks noChangeAspect="1" noChangeArrowheads="1"/>
          </p:cNvPicPr>
          <p:nvPr/>
        </p:nvPicPr>
        <p:blipFill rotWithShape="1">
          <a:blip r:embed="rId3" cstate="print"/>
          <a:srcRect t="-2" r="26015" b="59848"/>
          <a:stretch/>
        </p:blipFill>
        <p:spPr bwMode="auto">
          <a:xfrm>
            <a:off x="2057400" y="2557326"/>
            <a:ext cx="7799832" cy="1633674"/>
          </a:xfrm>
          <a:prstGeom prst="rect">
            <a:avLst/>
          </a:prstGeom>
          <a:noFill/>
        </p:spPr>
      </p:pic>
      <p:pic>
        <p:nvPicPr>
          <p:cNvPr id="8" name="Picture 7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3085869" y="2438401"/>
            <a:ext cx="1744891" cy="15648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4537691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Early detection of failure:</a:t>
            </a:r>
            <a:br>
              <a:rPr lang="en-US" dirty="0" smtClean="0"/>
            </a:br>
            <a:r>
              <a:rPr lang="en-US" dirty="0" smtClean="0"/>
              <a:t>Forward checking</a:t>
            </a:r>
            <a:endParaRPr lang="en-US" dirty="0"/>
          </a:p>
        </p:txBody>
      </p:sp>
      <p:sp>
        <p:nvSpPr>
          <p:cNvPr id="24579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1600201"/>
            <a:ext cx="84582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Keep track of remaining legal values for unassigned variables</a:t>
            </a:r>
          </a:p>
          <a:p>
            <a:r>
              <a:rPr lang="en-US" sz="2400" dirty="0"/>
              <a:t>Terminate search when any variable has no legal values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Early detection of failure:</a:t>
            </a:r>
            <a:br>
              <a:rPr lang="en-US" dirty="0" smtClean="0"/>
            </a:br>
            <a:r>
              <a:rPr lang="en-US" dirty="0" smtClean="0"/>
              <a:t>Forward checking</a:t>
            </a:r>
            <a:endParaRPr lang="en-US" dirty="0"/>
          </a:p>
        </p:txBody>
      </p:sp>
      <p:sp>
        <p:nvSpPr>
          <p:cNvPr id="24579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1600201"/>
            <a:ext cx="84582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Keep track of remaining legal values for unassigned variables</a:t>
            </a:r>
          </a:p>
          <a:p>
            <a:r>
              <a:rPr lang="en-US" sz="2400" dirty="0"/>
              <a:t>Terminate search when any variable has no legal values</a:t>
            </a:r>
          </a:p>
        </p:txBody>
      </p:sp>
      <p:pic>
        <p:nvPicPr>
          <p:cNvPr id="24580" name="Picture 4" descr="forward-checking-progress1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400426"/>
            <a:ext cx="5133975" cy="1400175"/>
          </a:xfrm>
          <a:prstGeom prst="rect">
            <a:avLst/>
          </a:prstGeom>
          <a:noFill/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9832" y="3352800"/>
            <a:ext cx="849686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Early detection of failure:</a:t>
            </a:r>
            <a:br>
              <a:rPr lang="en-US" dirty="0" smtClean="0"/>
            </a:br>
            <a:r>
              <a:rPr lang="en-US" dirty="0" smtClean="0"/>
              <a:t>Forward checking</a:t>
            </a:r>
            <a:endParaRPr lang="en-US" dirty="0"/>
          </a:p>
        </p:txBody>
      </p:sp>
      <p:sp>
        <p:nvSpPr>
          <p:cNvPr id="43011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1600201"/>
            <a:ext cx="85344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Keep track of remaining legal values for unassigned variables</a:t>
            </a:r>
          </a:p>
          <a:p>
            <a:r>
              <a:rPr lang="en-US" sz="2400" dirty="0"/>
              <a:t>Terminate search when any variable has no legal values</a:t>
            </a:r>
          </a:p>
        </p:txBody>
      </p:sp>
      <p:pic>
        <p:nvPicPr>
          <p:cNvPr id="43012" name="Picture 4" descr="forward-checking-progress2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409950"/>
            <a:ext cx="5133975" cy="1695450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9832" y="3352800"/>
            <a:ext cx="849686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Rectangle 8"/>
          <p:cNvSpPr/>
          <p:nvPr/>
        </p:nvSpPr>
        <p:spPr>
          <a:xfrm>
            <a:off x="3276600" y="4800600"/>
            <a:ext cx="5791200" cy="762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Early detection of failure:</a:t>
            </a:r>
            <a:br>
              <a:rPr lang="en-US" dirty="0" smtClean="0"/>
            </a:br>
            <a:r>
              <a:rPr lang="en-US" dirty="0" smtClean="0"/>
              <a:t>Forward checking</a:t>
            </a:r>
            <a:endParaRPr lang="en-US" dirty="0"/>
          </a:p>
        </p:txBody>
      </p:sp>
      <p:sp>
        <p:nvSpPr>
          <p:cNvPr id="44035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1600201"/>
            <a:ext cx="86868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Keep track of remaining legal values for unassigned variables</a:t>
            </a:r>
          </a:p>
          <a:p>
            <a:r>
              <a:rPr lang="en-US" sz="2400" dirty="0"/>
              <a:t>Terminate search when any variable has no legal values</a:t>
            </a:r>
          </a:p>
        </p:txBody>
      </p:sp>
      <p:pic>
        <p:nvPicPr>
          <p:cNvPr id="44036" name="Picture 4" descr="forward-checking-progress3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410712"/>
            <a:ext cx="5133975" cy="1981200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9832" y="3352800"/>
            <a:ext cx="849686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Rectangle 8"/>
          <p:cNvSpPr/>
          <p:nvPr/>
        </p:nvSpPr>
        <p:spPr>
          <a:xfrm>
            <a:off x="3276600" y="5105400"/>
            <a:ext cx="5791200" cy="762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5966638" y="2956560"/>
            <a:ext cx="1500962" cy="122936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4034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Early detection of failure:</a:t>
            </a:r>
            <a:br>
              <a:rPr lang="en-US" dirty="0" smtClean="0"/>
            </a:br>
            <a:r>
              <a:rPr lang="en-US" dirty="0" smtClean="0"/>
              <a:t>Forward checking</a:t>
            </a:r>
            <a:endParaRPr lang="en-US" dirty="0"/>
          </a:p>
        </p:txBody>
      </p:sp>
      <p:sp>
        <p:nvSpPr>
          <p:cNvPr id="44035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1600201"/>
            <a:ext cx="86868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Keep track of remaining legal values for unassigned variables</a:t>
            </a:r>
          </a:p>
          <a:p>
            <a:r>
              <a:rPr lang="en-US" sz="2400" dirty="0"/>
              <a:t>Terminate search when any variable has no legal values</a:t>
            </a:r>
          </a:p>
        </p:txBody>
      </p:sp>
      <p:pic>
        <p:nvPicPr>
          <p:cNvPr id="44036" name="Picture 4" descr="forward-checking-progress3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410712"/>
            <a:ext cx="5133975" cy="1981200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9832" y="3352800"/>
            <a:ext cx="849686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Rectangle 8"/>
          <p:cNvSpPr/>
          <p:nvPr/>
        </p:nvSpPr>
        <p:spPr>
          <a:xfrm>
            <a:off x="3276600" y="5105400"/>
            <a:ext cx="5791200" cy="762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824359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2"/>
          <p:cNvSpPr>
            <a:spLocks noGrp="1" noChangeArrowheads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Early detection of failure:</a:t>
            </a:r>
            <a:br>
              <a:rPr lang="en-US" dirty="0" smtClean="0"/>
            </a:br>
            <a:r>
              <a:rPr lang="en-US" dirty="0" smtClean="0"/>
              <a:t>Forward checking</a:t>
            </a:r>
            <a:endParaRPr lang="en-US" dirty="0"/>
          </a:p>
        </p:txBody>
      </p:sp>
      <p:sp>
        <p:nvSpPr>
          <p:cNvPr id="45059" name="Rectangle 3"/>
          <p:cNvSpPr>
            <a:spLocks noGrp="1" noChangeArrowheads="1"/>
          </p:cNvSpPr>
          <p:nvPr>
            <p:ph idx="1"/>
          </p:nvPr>
        </p:nvSpPr>
        <p:spPr>
          <a:xfrm>
            <a:off x="1828800" y="1600201"/>
            <a:ext cx="84582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Keep track of remaining legal values for unassigned variables</a:t>
            </a:r>
          </a:p>
          <a:p>
            <a:r>
              <a:rPr lang="en-US" sz="2400" dirty="0"/>
              <a:t>Terminate search when any variable has no legal values</a:t>
            </a:r>
          </a:p>
        </p:txBody>
      </p:sp>
      <p:pic>
        <p:nvPicPr>
          <p:cNvPr id="45060" name="Picture 4" descr="forward-checking-progress4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410713"/>
            <a:ext cx="5133975" cy="2276475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9832" y="3352800"/>
            <a:ext cx="849686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Rectangle 8"/>
          <p:cNvSpPr/>
          <p:nvPr/>
        </p:nvSpPr>
        <p:spPr>
          <a:xfrm>
            <a:off x="3276600" y="5410200"/>
            <a:ext cx="5791200" cy="762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7053758" y="2956560"/>
            <a:ext cx="1500962" cy="122936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Constraint propagation</a:t>
            </a:r>
          </a:p>
        </p:txBody>
      </p:sp>
      <p:sp>
        <p:nvSpPr>
          <p:cNvPr id="28675" name="Rectangle 3"/>
          <p:cNvSpPr>
            <a:spLocks noGrp="1" noChangeArrowheads="1"/>
          </p:cNvSpPr>
          <p:nvPr>
            <p:ph idx="1"/>
          </p:nvPr>
        </p:nvSpPr>
        <p:spPr>
          <a:xfrm>
            <a:off x="1981200" y="1600200"/>
            <a:ext cx="8382000" cy="5257800"/>
          </a:xfrm>
        </p:spPr>
        <p:txBody>
          <a:bodyPr>
            <a:normAutofit/>
          </a:bodyPr>
          <a:lstStyle/>
          <a:p>
            <a:r>
              <a:rPr lang="en-US" sz="2400" dirty="0"/>
              <a:t>Forward checking propagates information from assigned to unassigned variables, but doesn't provide early detection for all failures</a:t>
            </a:r>
            <a:br>
              <a:rPr lang="en-US" sz="2400" dirty="0"/>
            </a:br>
            <a:r>
              <a:rPr lang="en-US" sz="2400" dirty="0"/>
              <a:t/>
            </a:r>
            <a:br>
              <a:rPr lang="en-US" sz="2400" dirty="0"/>
            </a:br>
            <a:endParaRPr lang="en-US" sz="2400" dirty="0"/>
          </a:p>
          <a:p>
            <a:pPr>
              <a:buNone/>
            </a:pPr>
            <a:endParaRPr lang="en-US" sz="2400" dirty="0"/>
          </a:p>
          <a:p>
            <a:pPr>
              <a:buNone/>
            </a:pPr>
            <a:r>
              <a:rPr lang="en-US" sz="2400" dirty="0"/>
              <a:t/>
            </a:r>
            <a:br>
              <a:rPr lang="en-US" sz="2400" dirty="0"/>
            </a:br>
            <a:r>
              <a:rPr lang="en-US" sz="2400" dirty="0"/>
              <a:t/>
            </a:r>
            <a:br>
              <a:rPr lang="en-US" sz="2400" dirty="0"/>
            </a:br>
            <a:r>
              <a:rPr lang="en-US" sz="2400" dirty="0"/>
              <a:t/>
            </a:r>
            <a:br>
              <a:rPr lang="en-US" sz="2400" dirty="0"/>
            </a:br>
            <a:endParaRPr lang="en-US" sz="2400" dirty="0"/>
          </a:p>
          <a:p>
            <a:r>
              <a:rPr lang="en-US" sz="2400" dirty="0"/>
              <a:t>NT and SA cannot both be blue!</a:t>
            </a:r>
          </a:p>
          <a:p>
            <a:r>
              <a:rPr lang="en-US" sz="2400" b="1" dirty="0"/>
              <a:t>Constraint propagation </a:t>
            </a:r>
            <a:r>
              <a:rPr lang="en-US" sz="2400" dirty="0"/>
              <a:t>repeatedly enforces constraints </a:t>
            </a:r>
            <a:r>
              <a:rPr lang="en-US" sz="2400" i="1" dirty="0"/>
              <a:t>locally</a:t>
            </a:r>
          </a:p>
        </p:txBody>
      </p:sp>
      <p:pic>
        <p:nvPicPr>
          <p:cNvPr id="12" name="Picture 4" descr="forward-checking-progress3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095752"/>
            <a:ext cx="5133975" cy="1981200"/>
          </a:xfrm>
          <a:prstGeom prst="rect">
            <a:avLst/>
          </a:prstGeom>
          <a:noFill/>
        </p:spPr>
      </p:pic>
      <p:pic>
        <p:nvPicPr>
          <p:cNvPr id="13" name="Picture 12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9832" y="2997200"/>
            <a:ext cx="849686" cy="762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8675" grpId="0" build="p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3"/>
          <p:cNvSpPr>
            <a:spLocks noGrp="1" noChangeArrowheads="1"/>
          </p:cNvSpPr>
          <p:nvPr>
            <p:ph idx="1"/>
          </p:nvPr>
        </p:nvSpPr>
        <p:spPr>
          <a:xfrm>
            <a:off x="1752600" y="1600200"/>
            <a:ext cx="8610600" cy="5257800"/>
          </a:xfrm>
        </p:spPr>
        <p:txBody>
          <a:bodyPr>
            <a:normAutofit/>
          </a:bodyPr>
          <a:lstStyle/>
          <a:p>
            <a:r>
              <a:rPr lang="en-US" sz="2400" dirty="0"/>
              <a:t>Simplest form of propagation makes each pair of variables </a:t>
            </a:r>
            <a:r>
              <a:rPr lang="en-US" sz="2400" b="1" dirty="0"/>
              <a:t>consistent:</a:t>
            </a:r>
            <a:endParaRPr lang="en-US" sz="2400" dirty="0"/>
          </a:p>
          <a:p>
            <a:pPr lvl="1"/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 is consistent </a:t>
            </a:r>
            <a:r>
              <a:rPr lang="en-US" sz="2000" dirty="0" err="1"/>
              <a:t>iff</a:t>
            </a:r>
            <a:r>
              <a:rPr lang="en-US" sz="2000" dirty="0"/>
              <a:t> for </a:t>
            </a:r>
            <a:r>
              <a:rPr lang="en-US" sz="2000" dirty="0">
                <a:solidFill>
                  <a:srgbClr val="FF0000"/>
                </a:solidFill>
              </a:rPr>
              <a:t>every</a:t>
            </a:r>
            <a:r>
              <a:rPr lang="en-US" sz="2000" dirty="0"/>
              <a:t> value of </a:t>
            </a:r>
            <a:r>
              <a:rPr lang="en-US" sz="2000" i="1" dirty="0"/>
              <a:t>X </a:t>
            </a:r>
            <a:r>
              <a:rPr lang="en-US" sz="2000" dirty="0"/>
              <a:t>there is </a:t>
            </a:r>
            <a:r>
              <a:rPr lang="en-US" sz="2000" dirty="0">
                <a:solidFill>
                  <a:srgbClr val="FF0000"/>
                </a:solidFill>
              </a:rPr>
              <a:t>some</a:t>
            </a:r>
            <a:r>
              <a:rPr lang="en-US" sz="2000" dirty="0"/>
              <a:t> allowed value of </a:t>
            </a:r>
            <a:r>
              <a:rPr lang="en-US" sz="2000" i="1" dirty="0"/>
              <a:t>Y</a:t>
            </a:r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dirty="0"/>
          </a:p>
        </p:txBody>
      </p:sp>
      <p:sp>
        <p:nvSpPr>
          <p:cNvPr id="501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Arc consistency</a:t>
            </a:r>
          </a:p>
        </p:txBody>
      </p:sp>
      <p:pic>
        <p:nvPicPr>
          <p:cNvPr id="50182" name="Picture 6" descr="ac-example1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648076"/>
            <a:ext cx="5133975" cy="1762125"/>
          </a:xfrm>
          <a:prstGeom prst="rect">
            <a:avLst/>
          </a:prstGeom>
          <a:noFill/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3938" y="3581401"/>
            <a:ext cx="852863" cy="764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extBox 1"/>
          <p:cNvSpPr txBox="1"/>
          <p:nvPr/>
        </p:nvSpPr>
        <p:spPr>
          <a:xfrm>
            <a:off x="6172200" y="5486400"/>
            <a:ext cx="124348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Consistent!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01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3"/>
          <p:cNvSpPr>
            <a:spLocks noGrp="1" noChangeArrowheads="1"/>
          </p:cNvSpPr>
          <p:nvPr>
            <p:ph idx="1"/>
          </p:nvPr>
        </p:nvSpPr>
        <p:spPr>
          <a:xfrm>
            <a:off x="1752600" y="1600200"/>
            <a:ext cx="8610600" cy="5257800"/>
          </a:xfrm>
        </p:spPr>
        <p:txBody>
          <a:bodyPr>
            <a:normAutofit/>
          </a:bodyPr>
          <a:lstStyle/>
          <a:p>
            <a:r>
              <a:rPr lang="en-US" sz="2400" dirty="0"/>
              <a:t>Simplest form of propagation makes each pair of variables </a:t>
            </a:r>
            <a:r>
              <a:rPr lang="en-US" sz="2400" b="1" dirty="0"/>
              <a:t>consistent:</a:t>
            </a:r>
            <a:endParaRPr lang="en-US" sz="2400" dirty="0"/>
          </a:p>
          <a:p>
            <a:pPr lvl="1"/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 is consistent </a:t>
            </a:r>
            <a:r>
              <a:rPr lang="en-US" sz="2000" dirty="0" err="1"/>
              <a:t>iff</a:t>
            </a:r>
            <a:r>
              <a:rPr lang="en-US" sz="2000" dirty="0"/>
              <a:t> for </a:t>
            </a:r>
            <a:r>
              <a:rPr lang="en-US" sz="2000" dirty="0">
                <a:solidFill>
                  <a:srgbClr val="FF0000"/>
                </a:solidFill>
              </a:rPr>
              <a:t>every</a:t>
            </a:r>
            <a:r>
              <a:rPr lang="en-US" sz="2000" dirty="0"/>
              <a:t> value of </a:t>
            </a:r>
            <a:r>
              <a:rPr lang="en-US" sz="2000" i="1" dirty="0"/>
              <a:t>X </a:t>
            </a:r>
            <a:r>
              <a:rPr lang="en-US" sz="2000" dirty="0"/>
              <a:t>there is </a:t>
            </a:r>
            <a:r>
              <a:rPr lang="en-US" sz="2000" dirty="0">
                <a:solidFill>
                  <a:srgbClr val="FF0000"/>
                </a:solidFill>
              </a:rPr>
              <a:t>some</a:t>
            </a:r>
            <a:r>
              <a:rPr lang="en-US" sz="2000" dirty="0"/>
              <a:t> allowed value of </a:t>
            </a:r>
            <a:r>
              <a:rPr lang="en-US" sz="2000" i="1" dirty="0"/>
              <a:t>Y</a:t>
            </a:r>
            <a:endParaRPr lang="en-US" sz="20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</p:txBody>
      </p:sp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Arc consistency</a:t>
            </a:r>
          </a:p>
        </p:txBody>
      </p:sp>
      <p:pic>
        <p:nvPicPr>
          <p:cNvPr id="29702" name="Picture 6" descr="ac-example2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648076"/>
            <a:ext cx="5133975" cy="1762125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3938" y="3578552"/>
            <a:ext cx="852863" cy="764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6" descr="ac-example1c"/>
          <p:cNvPicPr>
            <a:picLocks noChangeAspect="1" noChangeArrowheads="1"/>
          </p:cNvPicPr>
          <p:nvPr/>
        </p:nvPicPr>
        <p:blipFill rotWithShape="1">
          <a:blip r:embed="rId5" cstate="print"/>
          <a:srcRect t="47246" b="21620"/>
          <a:stretch/>
        </p:blipFill>
        <p:spPr bwMode="auto">
          <a:xfrm>
            <a:off x="3535681" y="4480560"/>
            <a:ext cx="5133975" cy="54864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3"/>
          <p:cNvSpPr>
            <a:spLocks noGrp="1" noChangeArrowheads="1"/>
          </p:cNvSpPr>
          <p:nvPr>
            <p:ph idx="1"/>
          </p:nvPr>
        </p:nvSpPr>
        <p:spPr>
          <a:xfrm>
            <a:off x="1752600" y="1600200"/>
            <a:ext cx="8610600" cy="5257800"/>
          </a:xfrm>
        </p:spPr>
        <p:txBody>
          <a:bodyPr>
            <a:normAutofit/>
          </a:bodyPr>
          <a:lstStyle/>
          <a:p>
            <a:r>
              <a:rPr lang="en-US" sz="2400" dirty="0"/>
              <a:t>Simplest form of propagation makes each pair of variables </a:t>
            </a:r>
            <a:r>
              <a:rPr lang="en-US" sz="2400" b="1" dirty="0"/>
              <a:t>consistent:</a:t>
            </a:r>
            <a:endParaRPr lang="en-US" sz="2400" dirty="0"/>
          </a:p>
          <a:p>
            <a:pPr lvl="1"/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 is consistent </a:t>
            </a:r>
            <a:r>
              <a:rPr lang="en-US" sz="2000" dirty="0" err="1"/>
              <a:t>iff</a:t>
            </a:r>
            <a:r>
              <a:rPr lang="en-US" sz="2000" dirty="0"/>
              <a:t> for </a:t>
            </a:r>
            <a:r>
              <a:rPr lang="en-US" sz="2000" dirty="0">
                <a:solidFill>
                  <a:srgbClr val="FF0000"/>
                </a:solidFill>
              </a:rPr>
              <a:t>every</a:t>
            </a:r>
            <a:r>
              <a:rPr lang="en-US" sz="2000" dirty="0"/>
              <a:t> value of </a:t>
            </a:r>
            <a:r>
              <a:rPr lang="en-US" sz="2000" i="1" dirty="0"/>
              <a:t>X </a:t>
            </a:r>
            <a:r>
              <a:rPr lang="en-US" sz="2000" dirty="0"/>
              <a:t>there is </a:t>
            </a:r>
            <a:r>
              <a:rPr lang="en-US" sz="2000" dirty="0">
                <a:solidFill>
                  <a:srgbClr val="FF0000"/>
                </a:solidFill>
              </a:rPr>
              <a:t>some</a:t>
            </a:r>
            <a:r>
              <a:rPr lang="en-US" sz="2000" dirty="0"/>
              <a:t> allowed value of </a:t>
            </a:r>
            <a:r>
              <a:rPr lang="en-US" sz="2000" i="1" dirty="0"/>
              <a:t>Y</a:t>
            </a:r>
            <a:endParaRPr lang="en-US" sz="2000" dirty="0"/>
          </a:p>
          <a:p>
            <a:pPr lvl="1"/>
            <a:r>
              <a:rPr lang="en-US" sz="2000" dirty="0"/>
              <a:t>When checking </a:t>
            </a:r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, throw out any values of X for which there isn’t an allowed value of Y</a:t>
            </a:r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r>
              <a:rPr lang="en-US" sz="2400" dirty="0"/>
              <a:t>If </a:t>
            </a:r>
            <a:r>
              <a:rPr lang="en-US" sz="2400" i="1" dirty="0"/>
              <a:t>X</a:t>
            </a:r>
            <a:r>
              <a:rPr lang="en-US" sz="2400" dirty="0"/>
              <a:t> loses a value, all pairs </a:t>
            </a:r>
            <a:r>
              <a:rPr lang="en-US" sz="2400" i="1" dirty="0"/>
              <a:t>Z </a:t>
            </a:r>
            <a:r>
              <a:rPr lang="en-US" sz="2400" dirty="0">
                <a:sym typeface="Wingdings" pitchFamily="2" charset="2"/>
              </a:rPr>
              <a:t> </a:t>
            </a:r>
            <a:r>
              <a:rPr lang="en-US" sz="2400" i="1" dirty="0">
                <a:sym typeface="Wingdings" pitchFamily="2" charset="2"/>
              </a:rPr>
              <a:t>X</a:t>
            </a:r>
            <a:r>
              <a:rPr lang="en-US" sz="2400" dirty="0"/>
              <a:t> need to be rechecked</a:t>
            </a:r>
          </a:p>
        </p:txBody>
      </p:sp>
      <p:sp>
        <p:nvSpPr>
          <p:cNvPr id="2969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Arc consistency</a:t>
            </a:r>
          </a:p>
        </p:txBody>
      </p:sp>
      <p:pic>
        <p:nvPicPr>
          <p:cNvPr id="29702" name="Picture 6" descr="ac-example2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648076"/>
            <a:ext cx="5133975" cy="1762125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3938" y="3578552"/>
            <a:ext cx="852863" cy="764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6298093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build="p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Arc consistency</a:t>
            </a:r>
          </a:p>
        </p:txBody>
      </p:sp>
      <p:sp>
        <p:nvSpPr>
          <p:cNvPr id="48131" name="Rectangle 3"/>
          <p:cNvSpPr>
            <a:spLocks noGrp="1" noChangeArrowheads="1"/>
          </p:cNvSpPr>
          <p:nvPr>
            <p:ph idx="1"/>
          </p:nvPr>
        </p:nvSpPr>
        <p:spPr>
          <a:xfrm>
            <a:off x="1752600" y="1600200"/>
            <a:ext cx="8610600" cy="5257800"/>
          </a:xfrm>
        </p:spPr>
        <p:txBody>
          <a:bodyPr>
            <a:normAutofit/>
          </a:bodyPr>
          <a:lstStyle/>
          <a:p>
            <a:r>
              <a:rPr lang="en-US" sz="2400" dirty="0"/>
              <a:t>Simplest form of propagation makes each pair of variables </a:t>
            </a:r>
            <a:r>
              <a:rPr lang="en-US" sz="2400" b="1" dirty="0"/>
              <a:t>consistent:</a:t>
            </a:r>
            <a:endParaRPr lang="en-US" sz="2400" dirty="0"/>
          </a:p>
          <a:p>
            <a:pPr lvl="1"/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 is consistent </a:t>
            </a:r>
            <a:r>
              <a:rPr lang="en-US" sz="2000" dirty="0" err="1"/>
              <a:t>iff</a:t>
            </a:r>
            <a:r>
              <a:rPr lang="en-US" sz="2000" dirty="0"/>
              <a:t> for </a:t>
            </a:r>
            <a:r>
              <a:rPr lang="en-US" sz="2000" dirty="0">
                <a:solidFill>
                  <a:srgbClr val="FF0000"/>
                </a:solidFill>
              </a:rPr>
              <a:t>every</a:t>
            </a:r>
            <a:r>
              <a:rPr lang="en-US" sz="2000" dirty="0"/>
              <a:t> value of </a:t>
            </a:r>
            <a:r>
              <a:rPr lang="en-US" sz="2000" i="1" dirty="0"/>
              <a:t>X </a:t>
            </a:r>
            <a:r>
              <a:rPr lang="en-US" sz="2000" dirty="0"/>
              <a:t>there is </a:t>
            </a:r>
            <a:r>
              <a:rPr lang="en-US" sz="2000" dirty="0">
                <a:solidFill>
                  <a:srgbClr val="FF0000"/>
                </a:solidFill>
              </a:rPr>
              <a:t>some</a:t>
            </a:r>
            <a:r>
              <a:rPr lang="en-US" sz="2000" dirty="0"/>
              <a:t> allowed value of </a:t>
            </a:r>
            <a:r>
              <a:rPr lang="en-US" sz="2000" i="1" dirty="0"/>
              <a:t>Y</a:t>
            </a:r>
            <a:endParaRPr lang="en-US" sz="2000" dirty="0"/>
          </a:p>
          <a:p>
            <a:pPr lvl="1"/>
            <a:r>
              <a:rPr lang="en-US" sz="2000" dirty="0"/>
              <a:t>When checking </a:t>
            </a:r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, throw out any values of X for which there isn’t an allowed value of Y</a:t>
            </a:r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r>
              <a:rPr lang="en-US" sz="2400" dirty="0"/>
              <a:t>If </a:t>
            </a:r>
            <a:r>
              <a:rPr lang="en-US" sz="2400" i="1" dirty="0"/>
              <a:t>X</a:t>
            </a:r>
            <a:r>
              <a:rPr lang="en-US" sz="2400" dirty="0"/>
              <a:t> loses a value, all pairs </a:t>
            </a:r>
            <a:r>
              <a:rPr lang="en-US" sz="2400" i="1" dirty="0"/>
              <a:t>Z </a:t>
            </a:r>
            <a:r>
              <a:rPr lang="en-US" sz="2400" dirty="0">
                <a:sym typeface="Wingdings" pitchFamily="2" charset="2"/>
              </a:rPr>
              <a:t> </a:t>
            </a:r>
            <a:r>
              <a:rPr lang="en-US" sz="2400" i="1" dirty="0">
                <a:sym typeface="Wingdings" pitchFamily="2" charset="2"/>
              </a:rPr>
              <a:t>X</a:t>
            </a:r>
            <a:r>
              <a:rPr lang="en-US" sz="2400" dirty="0"/>
              <a:t> need to be rechecked</a:t>
            </a:r>
          </a:p>
        </p:txBody>
      </p:sp>
      <p:pic>
        <p:nvPicPr>
          <p:cNvPr id="48134" name="Picture 6" descr="ac-example3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648076"/>
            <a:ext cx="5133975" cy="1762125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3938" y="3581401"/>
            <a:ext cx="852863" cy="764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6" descr="ac-example2c"/>
          <p:cNvPicPr>
            <a:picLocks noChangeAspect="1" noChangeArrowheads="1"/>
          </p:cNvPicPr>
          <p:nvPr/>
        </p:nvPicPr>
        <p:blipFill rotWithShape="1">
          <a:blip r:embed="rId5" cstate="print"/>
          <a:srcRect t="47241" b="21626"/>
          <a:stretch/>
        </p:blipFill>
        <p:spPr bwMode="auto">
          <a:xfrm>
            <a:off x="3526537" y="4480560"/>
            <a:ext cx="5133975" cy="54864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Arc consistency</a:t>
            </a:r>
          </a:p>
        </p:txBody>
      </p:sp>
      <p:sp>
        <p:nvSpPr>
          <p:cNvPr id="48131" name="Rectangle 3"/>
          <p:cNvSpPr>
            <a:spLocks noGrp="1" noChangeArrowheads="1"/>
          </p:cNvSpPr>
          <p:nvPr>
            <p:ph idx="1"/>
          </p:nvPr>
        </p:nvSpPr>
        <p:spPr>
          <a:xfrm>
            <a:off x="1752600" y="1600200"/>
            <a:ext cx="8610600" cy="5257800"/>
          </a:xfrm>
        </p:spPr>
        <p:txBody>
          <a:bodyPr>
            <a:normAutofit/>
          </a:bodyPr>
          <a:lstStyle/>
          <a:p>
            <a:r>
              <a:rPr lang="en-US" sz="2400" dirty="0"/>
              <a:t>Simplest form of propagation makes each pair of variables </a:t>
            </a:r>
            <a:r>
              <a:rPr lang="en-US" sz="2400" b="1" dirty="0"/>
              <a:t>consistent:</a:t>
            </a:r>
            <a:endParaRPr lang="en-US" sz="2400" dirty="0"/>
          </a:p>
          <a:p>
            <a:pPr lvl="1"/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 is consistent </a:t>
            </a:r>
            <a:r>
              <a:rPr lang="en-US" sz="2000" dirty="0" err="1"/>
              <a:t>iff</a:t>
            </a:r>
            <a:r>
              <a:rPr lang="en-US" sz="2000" dirty="0"/>
              <a:t> for </a:t>
            </a:r>
            <a:r>
              <a:rPr lang="en-US" sz="2000" dirty="0">
                <a:solidFill>
                  <a:srgbClr val="FF0000"/>
                </a:solidFill>
              </a:rPr>
              <a:t>every</a:t>
            </a:r>
            <a:r>
              <a:rPr lang="en-US" sz="2000" dirty="0"/>
              <a:t> value of </a:t>
            </a:r>
            <a:r>
              <a:rPr lang="en-US" sz="2000" i="1" dirty="0"/>
              <a:t>X </a:t>
            </a:r>
            <a:r>
              <a:rPr lang="en-US" sz="2000" dirty="0"/>
              <a:t>there is </a:t>
            </a:r>
            <a:r>
              <a:rPr lang="en-US" sz="2000" dirty="0">
                <a:solidFill>
                  <a:srgbClr val="FF0000"/>
                </a:solidFill>
              </a:rPr>
              <a:t>some</a:t>
            </a:r>
            <a:r>
              <a:rPr lang="en-US" sz="2000" dirty="0"/>
              <a:t> allowed value of </a:t>
            </a:r>
            <a:r>
              <a:rPr lang="en-US" sz="2000" i="1" dirty="0"/>
              <a:t>Y</a:t>
            </a:r>
            <a:endParaRPr lang="en-US" sz="2000" dirty="0"/>
          </a:p>
          <a:p>
            <a:pPr lvl="1"/>
            <a:r>
              <a:rPr lang="en-US" sz="2000" dirty="0"/>
              <a:t>When checking </a:t>
            </a:r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, throw out any values of X for which there isn’t an allowed value of Y</a:t>
            </a:r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r>
              <a:rPr lang="en-US" sz="2400" dirty="0"/>
              <a:t>If </a:t>
            </a:r>
            <a:r>
              <a:rPr lang="en-US" sz="2400" i="1" dirty="0"/>
              <a:t>X</a:t>
            </a:r>
            <a:r>
              <a:rPr lang="en-US" sz="2400" dirty="0"/>
              <a:t> loses a value, all pairs </a:t>
            </a:r>
            <a:r>
              <a:rPr lang="en-US" sz="2400" i="1" dirty="0"/>
              <a:t>Z </a:t>
            </a:r>
            <a:r>
              <a:rPr lang="en-US" sz="2400" dirty="0">
                <a:sym typeface="Wingdings" pitchFamily="2" charset="2"/>
              </a:rPr>
              <a:t> </a:t>
            </a:r>
            <a:r>
              <a:rPr lang="en-US" sz="2400" i="1" dirty="0">
                <a:sym typeface="Wingdings" pitchFamily="2" charset="2"/>
              </a:rPr>
              <a:t>X</a:t>
            </a:r>
            <a:r>
              <a:rPr lang="en-US" sz="2400" dirty="0"/>
              <a:t> need to be rechecked</a:t>
            </a:r>
          </a:p>
        </p:txBody>
      </p:sp>
      <p:pic>
        <p:nvPicPr>
          <p:cNvPr id="48134" name="Picture 6" descr="ac-example3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648076"/>
            <a:ext cx="5133975" cy="1762125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3938" y="3581401"/>
            <a:ext cx="852863" cy="764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12857824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3"/>
          <p:cNvSpPr>
            <a:spLocks noGrp="1" noChangeArrowheads="1"/>
          </p:cNvSpPr>
          <p:nvPr>
            <p:ph idx="1"/>
          </p:nvPr>
        </p:nvSpPr>
        <p:spPr>
          <a:xfrm>
            <a:off x="1752600" y="1600200"/>
            <a:ext cx="8610600" cy="5486400"/>
          </a:xfrm>
        </p:spPr>
        <p:txBody>
          <a:bodyPr>
            <a:normAutofit/>
          </a:bodyPr>
          <a:lstStyle/>
          <a:p>
            <a:r>
              <a:rPr lang="en-US" sz="2400" dirty="0"/>
              <a:t>Simplest form of propagation makes each pair of variables </a:t>
            </a:r>
            <a:r>
              <a:rPr lang="en-US" sz="2400" b="1" dirty="0"/>
              <a:t>consistent:</a:t>
            </a:r>
            <a:endParaRPr lang="en-US" sz="2400" dirty="0"/>
          </a:p>
          <a:p>
            <a:pPr lvl="1"/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 is consistent </a:t>
            </a:r>
            <a:r>
              <a:rPr lang="en-US" sz="2000" dirty="0" err="1"/>
              <a:t>iff</a:t>
            </a:r>
            <a:r>
              <a:rPr lang="en-US" sz="2000" dirty="0"/>
              <a:t> for </a:t>
            </a:r>
            <a:r>
              <a:rPr lang="en-US" sz="2000" dirty="0">
                <a:solidFill>
                  <a:srgbClr val="FF0000"/>
                </a:solidFill>
              </a:rPr>
              <a:t>every</a:t>
            </a:r>
            <a:r>
              <a:rPr lang="en-US" sz="2000" dirty="0"/>
              <a:t> value of </a:t>
            </a:r>
            <a:r>
              <a:rPr lang="en-US" sz="2000" i="1" dirty="0"/>
              <a:t>X </a:t>
            </a:r>
            <a:r>
              <a:rPr lang="en-US" sz="2000" dirty="0"/>
              <a:t>there is </a:t>
            </a:r>
            <a:r>
              <a:rPr lang="en-US" sz="2000" dirty="0">
                <a:solidFill>
                  <a:srgbClr val="FF0000"/>
                </a:solidFill>
              </a:rPr>
              <a:t>some</a:t>
            </a:r>
            <a:r>
              <a:rPr lang="en-US" sz="2000" dirty="0"/>
              <a:t> allowed value of </a:t>
            </a:r>
            <a:r>
              <a:rPr lang="en-US" sz="2000" i="1" dirty="0"/>
              <a:t>Y</a:t>
            </a:r>
            <a:endParaRPr lang="en-US" sz="2000" dirty="0"/>
          </a:p>
          <a:p>
            <a:pPr lvl="1"/>
            <a:r>
              <a:rPr lang="en-US" sz="2000" dirty="0"/>
              <a:t>When checking </a:t>
            </a:r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, throw out any values of X for which there isn’t an allowed value of Y</a:t>
            </a:r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sz="1800" dirty="0"/>
          </a:p>
        </p:txBody>
      </p:sp>
      <p:sp>
        <p:nvSpPr>
          <p:cNvPr id="491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Arc consistency</a:t>
            </a:r>
          </a:p>
        </p:txBody>
      </p:sp>
      <p:pic>
        <p:nvPicPr>
          <p:cNvPr id="49158" name="Picture 6" descr="ac-example4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648076"/>
            <a:ext cx="5133975" cy="1762125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3938" y="3581401"/>
            <a:ext cx="852863" cy="764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Picture 6" descr="ac-example3c"/>
          <p:cNvPicPr>
            <a:picLocks noChangeAspect="1" noChangeArrowheads="1"/>
          </p:cNvPicPr>
          <p:nvPr/>
        </p:nvPicPr>
        <p:blipFill rotWithShape="1">
          <a:blip r:embed="rId5" cstate="print"/>
          <a:srcRect t="46701" b="19570"/>
          <a:stretch/>
        </p:blipFill>
        <p:spPr bwMode="auto">
          <a:xfrm>
            <a:off x="3526537" y="4480560"/>
            <a:ext cx="5133975" cy="59436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3"/>
          <p:cNvSpPr>
            <a:spLocks noGrp="1" noChangeArrowheads="1"/>
          </p:cNvSpPr>
          <p:nvPr>
            <p:ph idx="1"/>
          </p:nvPr>
        </p:nvSpPr>
        <p:spPr>
          <a:xfrm>
            <a:off x="1752600" y="1600200"/>
            <a:ext cx="8610600" cy="5486400"/>
          </a:xfrm>
        </p:spPr>
        <p:txBody>
          <a:bodyPr>
            <a:normAutofit/>
          </a:bodyPr>
          <a:lstStyle/>
          <a:p>
            <a:r>
              <a:rPr lang="en-US" sz="2400" dirty="0"/>
              <a:t>Simplest form of propagation makes each pair of variables </a:t>
            </a:r>
            <a:r>
              <a:rPr lang="en-US" sz="2400" b="1" dirty="0"/>
              <a:t>consistent:</a:t>
            </a:r>
            <a:endParaRPr lang="en-US" sz="2400" dirty="0"/>
          </a:p>
          <a:p>
            <a:pPr lvl="1"/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 is consistent </a:t>
            </a:r>
            <a:r>
              <a:rPr lang="en-US" sz="2000" dirty="0" err="1"/>
              <a:t>iff</a:t>
            </a:r>
            <a:r>
              <a:rPr lang="en-US" sz="2000" dirty="0"/>
              <a:t> for </a:t>
            </a:r>
            <a:r>
              <a:rPr lang="en-US" sz="2000" dirty="0">
                <a:solidFill>
                  <a:srgbClr val="FF0000"/>
                </a:solidFill>
              </a:rPr>
              <a:t>every</a:t>
            </a:r>
            <a:r>
              <a:rPr lang="en-US" sz="2000" dirty="0"/>
              <a:t> value of </a:t>
            </a:r>
            <a:r>
              <a:rPr lang="en-US" sz="2000" i="1" dirty="0"/>
              <a:t>X </a:t>
            </a:r>
            <a:r>
              <a:rPr lang="en-US" sz="2000" dirty="0"/>
              <a:t>there is </a:t>
            </a:r>
            <a:r>
              <a:rPr lang="en-US" sz="2000" dirty="0">
                <a:solidFill>
                  <a:srgbClr val="FF0000"/>
                </a:solidFill>
              </a:rPr>
              <a:t>some</a:t>
            </a:r>
            <a:r>
              <a:rPr lang="en-US" sz="2000" dirty="0"/>
              <a:t> allowed value of </a:t>
            </a:r>
            <a:r>
              <a:rPr lang="en-US" sz="2000" i="1" dirty="0"/>
              <a:t>Y</a:t>
            </a:r>
            <a:endParaRPr lang="en-US" sz="2000" dirty="0"/>
          </a:p>
          <a:p>
            <a:pPr lvl="1"/>
            <a:r>
              <a:rPr lang="en-US" sz="2000" dirty="0"/>
              <a:t>When checking </a:t>
            </a:r>
            <a:r>
              <a:rPr lang="en-US" sz="2000" i="1" dirty="0"/>
              <a:t>X </a:t>
            </a:r>
            <a:r>
              <a:rPr lang="en-US" sz="2000" dirty="0">
                <a:sym typeface="Wingdings" pitchFamily="2" charset="2"/>
              </a:rPr>
              <a:t></a:t>
            </a:r>
            <a:r>
              <a:rPr lang="en-US" sz="2000" i="1" dirty="0"/>
              <a:t>Y</a:t>
            </a:r>
            <a:r>
              <a:rPr lang="en-US" sz="2000" dirty="0"/>
              <a:t>, throw out any values of X for which there isn’t an allowed value of Y</a:t>
            </a:r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sz="1800" dirty="0"/>
          </a:p>
          <a:p>
            <a:pPr lvl="1">
              <a:buFont typeface="Wingdings" pitchFamily="2" charset="2"/>
              <a:buNone/>
            </a:pPr>
            <a:r>
              <a:rPr lang="en-US" sz="1800" dirty="0"/>
              <a:t/>
            </a:r>
            <a:br>
              <a:rPr lang="en-US" sz="1800" dirty="0"/>
            </a:br>
            <a:endParaRPr lang="en-US" sz="1800" dirty="0"/>
          </a:p>
          <a:p>
            <a:r>
              <a:rPr lang="en-US" sz="2400" dirty="0"/>
              <a:t>Arc consistency detects failure earlier than forward checking</a:t>
            </a:r>
          </a:p>
          <a:p>
            <a:r>
              <a:rPr lang="en-US" sz="2400" dirty="0"/>
              <a:t>Can be run before or after each assignment</a:t>
            </a:r>
          </a:p>
        </p:txBody>
      </p:sp>
      <p:sp>
        <p:nvSpPr>
          <p:cNvPr id="491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Arc consistency</a:t>
            </a:r>
          </a:p>
        </p:txBody>
      </p:sp>
      <p:pic>
        <p:nvPicPr>
          <p:cNvPr id="49158" name="Picture 6" descr="ac-example4c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529014" y="3648076"/>
            <a:ext cx="5133975" cy="1762125"/>
          </a:xfrm>
          <a:prstGeom prst="rect">
            <a:avLst/>
          </a:prstGeom>
          <a:noFill/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4" cstate="print"/>
          <a:srcRect l="6730"/>
          <a:stretch>
            <a:fillRect/>
          </a:stretch>
        </p:blipFill>
        <p:spPr bwMode="auto">
          <a:xfrm>
            <a:off x="4023938" y="3581401"/>
            <a:ext cx="852863" cy="76484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35750329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build="p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 sz="4000"/>
              <a:t>Arc consistency algorithm AC-3</a:t>
            </a: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43089" y="1466850"/>
            <a:ext cx="8505825" cy="4933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Does arc consistency always detect the lack of a solution?</a:t>
            </a:r>
            <a:endParaRPr lang="en-US" dirty="0"/>
          </a:p>
        </p:txBody>
      </p:sp>
      <p:sp>
        <p:nvSpPr>
          <p:cNvPr id="54" name="Content Placeholder 53"/>
          <p:cNvSpPr>
            <a:spLocks noGrp="1"/>
          </p:cNvSpPr>
          <p:nvPr>
            <p:ph idx="1"/>
          </p:nvPr>
        </p:nvSpPr>
        <p:spPr>
          <a:xfrm>
            <a:off x="1981200" y="5334000"/>
            <a:ext cx="8229600" cy="1447800"/>
          </a:xfrm>
        </p:spPr>
        <p:txBody>
          <a:bodyPr>
            <a:normAutofit/>
          </a:bodyPr>
          <a:lstStyle/>
          <a:p>
            <a:r>
              <a:rPr lang="en-US" dirty="0"/>
              <a:t>There exist stronger notions of consistency (path consistency, k-consistency), but we won’t  worry about them</a:t>
            </a:r>
          </a:p>
        </p:txBody>
      </p:sp>
      <p:grpSp>
        <p:nvGrpSpPr>
          <p:cNvPr id="3" name="Group 54"/>
          <p:cNvGrpSpPr/>
          <p:nvPr/>
        </p:nvGrpSpPr>
        <p:grpSpPr>
          <a:xfrm>
            <a:off x="2209800" y="1762654"/>
            <a:ext cx="7696200" cy="3266547"/>
            <a:chOff x="228600" y="1450749"/>
            <a:chExt cx="8610600" cy="3654651"/>
          </a:xfrm>
        </p:grpSpPr>
        <p:sp>
          <p:nvSpPr>
            <p:cNvPr id="4" name="Oval 3"/>
            <p:cNvSpPr/>
            <p:nvPr/>
          </p:nvSpPr>
          <p:spPr>
            <a:xfrm>
              <a:off x="228600" y="1676400"/>
              <a:ext cx="3429000" cy="3429000"/>
            </a:xfrm>
            <a:prstGeom prst="ellipse">
              <a:avLst/>
            </a:prstGeom>
            <a:noFill/>
            <a:ln w="25400"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" name="Oval 5"/>
            <p:cNvSpPr/>
            <p:nvPr/>
          </p:nvSpPr>
          <p:spPr>
            <a:xfrm>
              <a:off x="1066800" y="2514600"/>
              <a:ext cx="1752600" cy="1752600"/>
            </a:xfrm>
            <a:prstGeom prst="ellipse">
              <a:avLst/>
            </a:prstGeom>
            <a:noFill/>
            <a:ln w="25400"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8" name="Straight Connector 7"/>
            <p:cNvCxnSpPr>
              <a:stCxn id="6" idx="2"/>
              <a:endCxn id="6" idx="6"/>
            </p:cNvCxnSpPr>
            <p:nvPr/>
          </p:nvCxnSpPr>
          <p:spPr>
            <a:xfrm rot="10800000" flipH="1">
              <a:off x="1066800" y="3390900"/>
              <a:ext cx="1752600" cy="0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>
              <a:stCxn id="4" idx="0"/>
              <a:endCxn id="6" idx="0"/>
            </p:cNvCxnSpPr>
            <p:nvPr/>
          </p:nvCxnSpPr>
          <p:spPr>
            <a:xfrm rot="16200000" flipH="1">
              <a:off x="1524000" y="2095500"/>
              <a:ext cx="838200" cy="0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" name="Straight Connector 12"/>
            <p:cNvCxnSpPr/>
            <p:nvPr/>
          </p:nvCxnSpPr>
          <p:spPr>
            <a:xfrm rot="16200000" flipH="1">
              <a:off x="1562100" y="4686300"/>
              <a:ext cx="838200" cy="0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4" name="TextBox 13"/>
            <p:cNvSpPr txBox="1"/>
            <p:nvPr/>
          </p:nvSpPr>
          <p:spPr>
            <a:xfrm>
              <a:off x="482872" y="3072825"/>
              <a:ext cx="472038" cy="65425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dirty="0"/>
                <a:t>A</a:t>
              </a:r>
            </a:p>
          </p:txBody>
        </p:sp>
        <p:sp>
          <p:nvSpPr>
            <p:cNvPr id="15" name="TextBox 14"/>
            <p:cNvSpPr txBox="1"/>
            <p:nvPr/>
          </p:nvSpPr>
          <p:spPr>
            <a:xfrm>
              <a:off x="1752600" y="2667000"/>
              <a:ext cx="455898" cy="65425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dirty="0"/>
                <a:t>B</a:t>
              </a:r>
            </a:p>
          </p:txBody>
        </p:sp>
        <p:sp>
          <p:nvSpPr>
            <p:cNvPr id="16" name="TextBox 15"/>
            <p:cNvSpPr txBox="1"/>
            <p:nvPr/>
          </p:nvSpPr>
          <p:spPr>
            <a:xfrm>
              <a:off x="1752600" y="3453825"/>
              <a:ext cx="452311" cy="65425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dirty="0"/>
                <a:t>C</a:t>
              </a:r>
            </a:p>
          </p:txBody>
        </p:sp>
        <p:sp>
          <p:nvSpPr>
            <p:cNvPr id="17" name="TextBox 16"/>
            <p:cNvSpPr txBox="1"/>
            <p:nvPr/>
          </p:nvSpPr>
          <p:spPr>
            <a:xfrm>
              <a:off x="2997471" y="3072825"/>
              <a:ext cx="489972" cy="65425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dirty="0"/>
                <a:t>D</a:t>
              </a:r>
            </a:p>
          </p:txBody>
        </p:sp>
        <p:sp>
          <p:nvSpPr>
            <p:cNvPr id="18" name="Oval 17"/>
            <p:cNvSpPr/>
            <p:nvPr/>
          </p:nvSpPr>
          <p:spPr>
            <a:xfrm>
              <a:off x="4648200" y="2971800"/>
              <a:ext cx="1295400" cy="762000"/>
            </a:xfrm>
            <a:prstGeom prst="ellipse">
              <a:avLst/>
            </a:prstGeom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9" name="Rectangle 18"/>
            <p:cNvSpPr/>
            <p:nvPr/>
          </p:nvSpPr>
          <p:spPr>
            <a:xfrm>
              <a:off x="4953000" y="3200400"/>
              <a:ext cx="685800" cy="304800"/>
            </a:xfrm>
            <a:prstGeom prst="rect">
              <a:avLst/>
            </a:prstGeom>
            <a:solidFill>
              <a:srgbClr val="00B05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Oval 19"/>
            <p:cNvSpPr/>
            <p:nvPr/>
          </p:nvSpPr>
          <p:spPr>
            <a:xfrm>
              <a:off x="7543800" y="2971800"/>
              <a:ext cx="1295400" cy="762000"/>
            </a:xfrm>
            <a:prstGeom prst="ellipse">
              <a:avLst/>
            </a:prstGeom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1" name="Rectangle 20"/>
            <p:cNvSpPr/>
            <p:nvPr/>
          </p:nvSpPr>
          <p:spPr>
            <a:xfrm>
              <a:off x="7772400" y="3200400"/>
              <a:ext cx="304800" cy="304800"/>
            </a:xfrm>
            <a:prstGeom prst="rect">
              <a:avLst/>
            </a:prstGeom>
            <a:solidFill>
              <a:srgbClr val="0000FF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Rectangle 21"/>
            <p:cNvSpPr/>
            <p:nvPr/>
          </p:nvSpPr>
          <p:spPr>
            <a:xfrm>
              <a:off x="8305800" y="3200400"/>
              <a:ext cx="304800" cy="304800"/>
            </a:xfrm>
            <a:prstGeom prst="rect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Oval 22"/>
            <p:cNvSpPr/>
            <p:nvPr/>
          </p:nvSpPr>
          <p:spPr>
            <a:xfrm>
              <a:off x="6096000" y="1524000"/>
              <a:ext cx="1295400" cy="762000"/>
            </a:xfrm>
            <a:prstGeom prst="ellipse">
              <a:avLst/>
            </a:prstGeom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4" name="Rectangle 23"/>
            <p:cNvSpPr/>
            <p:nvPr/>
          </p:nvSpPr>
          <p:spPr>
            <a:xfrm>
              <a:off x="6324600" y="1752600"/>
              <a:ext cx="304800" cy="304800"/>
            </a:xfrm>
            <a:prstGeom prst="rect">
              <a:avLst/>
            </a:prstGeom>
            <a:solidFill>
              <a:srgbClr val="0000FF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Rectangle 24"/>
            <p:cNvSpPr/>
            <p:nvPr/>
          </p:nvSpPr>
          <p:spPr>
            <a:xfrm>
              <a:off x="6858000" y="1752600"/>
              <a:ext cx="304800" cy="304800"/>
            </a:xfrm>
            <a:prstGeom prst="rect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Oval 25"/>
            <p:cNvSpPr/>
            <p:nvPr/>
          </p:nvSpPr>
          <p:spPr>
            <a:xfrm>
              <a:off x="6096000" y="4343400"/>
              <a:ext cx="1295400" cy="762000"/>
            </a:xfrm>
            <a:prstGeom prst="ellipse">
              <a:avLst/>
            </a:prstGeom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7" name="Rectangle 26"/>
            <p:cNvSpPr/>
            <p:nvPr/>
          </p:nvSpPr>
          <p:spPr>
            <a:xfrm>
              <a:off x="6324600" y="4572000"/>
              <a:ext cx="304800" cy="304800"/>
            </a:xfrm>
            <a:prstGeom prst="rect">
              <a:avLst/>
            </a:prstGeom>
            <a:solidFill>
              <a:srgbClr val="0000FF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Rectangle 27"/>
            <p:cNvSpPr/>
            <p:nvPr/>
          </p:nvSpPr>
          <p:spPr>
            <a:xfrm>
              <a:off x="6858000" y="4572000"/>
              <a:ext cx="304800" cy="304800"/>
            </a:xfrm>
            <a:prstGeom prst="rect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cxnSp>
          <p:nvCxnSpPr>
            <p:cNvPr id="29" name="Straight Connector 28"/>
            <p:cNvCxnSpPr>
              <a:stCxn id="23" idx="4"/>
              <a:endCxn id="26" idx="0"/>
            </p:cNvCxnSpPr>
            <p:nvPr/>
          </p:nvCxnSpPr>
          <p:spPr>
            <a:xfrm rot="5400000">
              <a:off x="5715000" y="3314700"/>
              <a:ext cx="2057400" cy="0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2" name="Straight Connector 31"/>
            <p:cNvCxnSpPr>
              <a:stCxn id="18" idx="6"/>
              <a:endCxn id="20" idx="2"/>
            </p:cNvCxnSpPr>
            <p:nvPr/>
          </p:nvCxnSpPr>
          <p:spPr>
            <a:xfrm>
              <a:off x="5943600" y="3352800"/>
              <a:ext cx="1600200" cy="0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5" name="Straight Connector 34"/>
            <p:cNvCxnSpPr>
              <a:stCxn id="23" idx="3"/>
            </p:cNvCxnSpPr>
            <p:nvPr/>
          </p:nvCxnSpPr>
          <p:spPr>
            <a:xfrm rot="5400000">
              <a:off x="5487357" y="2173452"/>
              <a:ext cx="797394" cy="799307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9" name="Straight Connector 38"/>
            <p:cNvCxnSpPr/>
            <p:nvPr/>
          </p:nvCxnSpPr>
          <p:spPr>
            <a:xfrm rot="10800000" flipV="1">
              <a:off x="7239002" y="3733802"/>
              <a:ext cx="761999" cy="721190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1" name="Straight Connector 40"/>
            <p:cNvCxnSpPr>
              <a:endCxn id="26" idx="1"/>
            </p:cNvCxnSpPr>
            <p:nvPr/>
          </p:nvCxnSpPr>
          <p:spPr>
            <a:xfrm>
              <a:off x="5486400" y="3733800"/>
              <a:ext cx="799307" cy="721192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45" name="Straight Connector 44"/>
            <p:cNvCxnSpPr>
              <a:stCxn id="23" idx="5"/>
            </p:cNvCxnSpPr>
            <p:nvPr/>
          </p:nvCxnSpPr>
          <p:spPr>
            <a:xfrm rot="16200000" flipH="1">
              <a:off x="7202650" y="2173450"/>
              <a:ext cx="797392" cy="799307"/>
            </a:xfrm>
            <a:prstGeom prst="line">
              <a:avLst/>
            </a:prstGeom>
            <a:ln w="2540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50" name="TextBox 49"/>
            <p:cNvSpPr txBox="1"/>
            <p:nvPr/>
          </p:nvSpPr>
          <p:spPr>
            <a:xfrm>
              <a:off x="4953000" y="2438400"/>
              <a:ext cx="472038" cy="65425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dirty="0"/>
                <a:t>A</a:t>
              </a:r>
            </a:p>
          </p:txBody>
        </p:sp>
        <p:sp>
          <p:nvSpPr>
            <p:cNvPr id="51" name="TextBox 50"/>
            <p:cNvSpPr txBox="1"/>
            <p:nvPr/>
          </p:nvSpPr>
          <p:spPr>
            <a:xfrm>
              <a:off x="7469884" y="1450749"/>
              <a:ext cx="455898" cy="65425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dirty="0"/>
                <a:t>B</a:t>
              </a:r>
            </a:p>
          </p:txBody>
        </p:sp>
        <p:sp>
          <p:nvSpPr>
            <p:cNvPr id="52" name="TextBox 51"/>
            <p:cNvSpPr txBox="1"/>
            <p:nvPr/>
          </p:nvSpPr>
          <p:spPr>
            <a:xfrm>
              <a:off x="7469884" y="4446619"/>
              <a:ext cx="452311" cy="65425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dirty="0"/>
                <a:t>C</a:t>
              </a:r>
            </a:p>
          </p:txBody>
        </p:sp>
        <p:sp>
          <p:nvSpPr>
            <p:cNvPr id="53" name="TextBox 52"/>
            <p:cNvSpPr txBox="1"/>
            <p:nvPr/>
          </p:nvSpPr>
          <p:spPr>
            <a:xfrm>
              <a:off x="8153400" y="2438400"/>
              <a:ext cx="489972" cy="654253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200" dirty="0"/>
                <a:t>D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4" grpId="0" build="p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kumimoji="1" lang="en-US" altLang="ja-JP" dirty="0" smtClean="0"/>
              <a:t>Tree-structured CSPs</a:t>
            </a:r>
            <a:endParaRPr kumimoji="1" lang="ja-JP" alt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0331619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Tree-structured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52600" y="1600201"/>
            <a:ext cx="4724400" cy="4525963"/>
          </a:xfrm>
        </p:spPr>
        <p:txBody>
          <a:bodyPr>
            <a:normAutofit/>
          </a:bodyPr>
          <a:lstStyle/>
          <a:p>
            <a:r>
              <a:rPr lang="en-US" dirty="0" smtClean="0"/>
              <a:t>Certain kinds of CSPs can be solved without resorting to backtracking search!</a:t>
            </a:r>
          </a:p>
          <a:p>
            <a:endParaRPr lang="en-US" dirty="0" smtClean="0"/>
          </a:p>
          <a:p>
            <a:r>
              <a:rPr lang="en-US" i="1" dirty="0">
                <a:solidFill>
                  <a:srgbClr val="C00000"/>
                </a:solidFill>
              </a:rPr>
              <a:t>T</a:t>
            </a:r>
            <a:r>
              <a:rPr lang="en-US" i="1" dirty="0" smtClean="0">
                <a:solidFill>
                  <a:srgbClr val="C00000"/>
                </a:solidFill>
              </a:rPr>
              <a:t>ree-structured CSP</a:t>
            </a:r>
            <a:r>
              <a:rPr lang="en-US" dirty="0" smtClean="0"/>
              <a:t>: constraint graph does not have any loops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73580" y="2590800"/>
            <a:ext cx="3765820" cy="2171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7086600" y="6477001"/>
            <a:ext cx="320889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Source: P. </a:t>
            </a:r>
            <a:r>
              <a:rPr lang="en-US" sz="1400" dirty="0" err="1"/>
              <a:t>Abbeel</a:t>
            </a:r>
            <a:r>
              <a:rPr lang="en-US" sz="1400" dirty="0"/>
              <a:t>, D. Klein, L. </a:t>
            </a:r>
            <a:r>
              <a:rPr lang="en-US" sz="1400" dirty="0" err="1"/>
              <a:t>Zettlemoyer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41019257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2" name="Picture 4" descr="http://images1.wikia.nocookie.net/__cb20121008064158/cs188ai/images/a/ae/Tree_structure_csp_flatten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28801" y="4114800"/>
            <a:ext cx="8589755" cy="19788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 smtClean="0"/>
              <a:t>Algorithm for tree-structured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52600" y="1219201"/>
            <a:ext cx="8686800" cy="990599"/>
          </a:xfrm>
        </p:spPr>
        <p:txBody>
          <a:bodyPr>
            <a:normAutofit/>
          </a:bodyPr>
          <a:lstStyle/>
          <a:p>
            <a:r>
              <a:rPr lang="en-US" sz="2400" dirty="0"/>
              <a:t>Choose one variable as root, order variables from root to leaves such that every node's parent precedes it in the ordering</a:t>
            </a:r>
          </a:p>
          <a:p>
            <a:endParaRPr lang="en-US" sz="2400" dirty="0"/>
          </a:p>
          <a:p>
            <a:pPr marL="0" indent="0">
              <a:buNone/>
            </a:pPr>
            <a:endParaRPr lang="en-US" sz="2400" dirty="0"/>
          </a:p>
          <a:p>
            <a:endParaRPr lang="en-US" sz="2400" dirty="0"/>
          </a:p>
          <a:p>
            <a:endParaRPr lang="en-US" sz="2400" dirty="0"/>
          </a:p>
        </p:txBody>
      </p:sp>
      <p:sp>
        <p:nvSpPr>
          <p:cNvPr id="10" name="TextBox 9"/>
          <p:cNvSpPr txBox="1"/>
          <p:nvPr/>
        </p:nvSpPr>
        <p:spPr>
          <a:xfrm>
            <a:off x="4004404" y="6474024"/>
            <a:ext cx="394370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hlinkClick r:id="rId3"/>
              </a:rPr>
              <a:t>http://cs188ai.wikia.com/wiki/Tree_Structure_CSPs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34571645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 smtClean="0"/>
              <a:t>Algorithm for tree-structured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52600" y="1219201"/>
            <a:ext cx="8686800" cy="2514599"/>
          </a:xfrm>
        </p:spPr>
        <p:txBody>
          <a:bodyPr>
            <a:normAutofit/>
          </a:bodyPr>
          <a:lstStyle/>
          <a:p>
            <a:r>
              <a:rPr lang="en-US" sz="2400" dirty="0"/>
              <a:t>Choose one variable as root, order variables from root to leaves such that every node's parent precedes it in the ordering</a:t>
            </a:r>
          </a:p>
          <a:p>
            <a:r>
              <a:rPr lang="en-US" sz="2400" dirty="0" smtClean="0"/>
              <a:t>Create a graph listing all of the values that can be assigned to each variable.</a:t>
            </a:r>
            <a:endParaRPr lang="en-US" sz="2400" dirty="0"/>
          </a:p>
          <a:p>
            <a:endParaRPr lang="en-US" sz="2400" dirty="0"/>
          </a:p>
          <a:p>
            <a:endParaRPr lang="en-US" sz="2400" dirty="0"/>
          </a:p>
          <a:p>
            <a:pPr marL="0" indent="0">
              <a:buNone/>
            </a:pPr>
            <a:endParaRPr lang="en-US" sz="2400" dirty="0"/>
          </a:p>
          <a:p>
            <a:endParaRPr lang="en-US" sz="2400" dirty="0"/>
          </a:p>
          <a:p>
            <a:endParaRPr lang="en-US" sz="2400" dirty="0"/>
          </a:p>
        </p:txBody>
      </p:sp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1200" y="4336348"/>
            <a:ext cx="8382000" cy="16834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4004404" y="6474024"/>
            <a:ext cx="394370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hlinkClick r:id="rId3"/>
              </a:rPr>
              <a:t>http://cs188ai.wikia.com/wiki/Tree_Structure_CSPs</a:t>
            </a:r>
            <a:endParaRPr lang="en-US" sz="14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63129" y="5614416"/>
            <a:ext cx="428625" cy="361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41136" y="5513832"/>
            <a:ext cx="457200" cy="495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90944" y="5303521"/>
            <a:ext cx="400050" cy="35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2370516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 smtClean="0"/>
              <a:t>Algorithm for tree-structured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52600" y="1219201"/>
            <a:ext cx="8686800" cy="2514599"/>
          </a:xfrm>
        </p:spPr>
        <p:txBody>
          <a:bodyPr>
            <a:normAutofit/>
          </a:bodyPr>
          <a:lstStyle/>
          <a:p>
            <a:r>
              <a:rPr lang="en-US" sz="2400" dirty="0"/>
              <a:t>Choose one variable as root, order variables from root to leaves such that every node's parent precedes it in the ordering</a:t>
            </a:r>
          </a:p>
          <a:p>
            <a:r>
              <a:rPr lang="en-US" altLang="ja-JP" sz="2400" dirty="0"/>
              <a:t>Create a graph listing all of the values that can be assigned to each variable.</a:t>
            </a:r>
          </a:p>
          <a:p>
            <a:r>
              <a:rPr lang="en-US" sz="2400" dirty="0" smtClean="0"/>
              <a:t>BACKWARD ARC CONSISTENCY: </a:t>
            </a:r>
            <a:r>
              <a:rPr lang="en-US" sz="2400" dirty="0"/>
              <a:t>check arc consistency starting from the rightmost node and going backwards</a:t>
            </a:r>
          </a:p>
          <a:p>
            <a:endParaRPr lang="en-US" sz="2400" dirty="0"/>
          </a:p>
          <a:p>
            <a:endParaRPr lang="en-US" sz="2400" dirty="0"/>
          </a:p>
          <a:p>
            <a:pPr marL="0" indent="0">
              <a:buNone/>
            </a:pPr>
            <a:endParaRPr lang="en-US" sz="2400" dirty="0"/>
          </a:p>
          <a:p>
            <a:endParaRPr lang="en-US" sz="2400" dirty="0"/>
          </a:p>
          <a:p>
            <a:endParaRPr lang="en-US" sz="2400" dirty="0"/>
          </a:p>
        </p:txBody>
      </p:sp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1200" y="4336348"/>
            <a:ext cx="8382000" cy="16834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8" name="TextBox 7"/>
          <p:cNvSpPr txBox="1"/>
          <p:nvPr/>
        </p:nvSpPr>
        <p:spPr>
          <a:xfrm>
            <a:off x="4004404" y="6474024"/>
            <a:ext cx="394370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hlinkClick r:id="rId3"/>
              </a:rPr>
              <a:t>http://cs188ai.wikia.com/wiki/Tree_Structure_CSPs</a:t>
            </a:r>
            <a:endParaRPr lang="en-US" sz="1400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63129" y="5614416"/>
            <a:ext cx="428625" cy="3619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41136" y="5513832"/>
            <a:ext cx="457200" cy="495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90944" y="5303521"/>
            <a:ext cx="400050" cy="35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TextBox 3"/>
          <p:cNvSpPr txBox="1"/>
          <p:nvPr/>
        </p:nvSpPr>
        <p:spPr>
          <a:xfrm>
            <a:off x="8280400" y="5445760"/>
            <a:ext cx="43954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3600" b="1" dirty="0" smtClean="0">
                <a:solidFill>
                  <a:srgbClr val="FF0000"/>
                </a:solidFill>
              </a:rPr>
              <a:t>X</a:t>
            </a:r>
            <a:endParaRPr kumimoji="1" lang="ja-JP" altLang="en-US" sz="3600" b="1" dirty="0">
              <a:solidFill>
                <a:srgbClr val="FF0000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6797040" y="5181600"/>
            <a:ext cx="43954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3600" b="1" dirty="0" smtClean="0">
                <a:solidFill>
                  <a:srgbClr val="FF0000"/>
                </a:solidFill>
              </a:rPr>
              <a:t>X</a:t>
            </a:r>
            <a:endParaRPr kumimoji="1" lang="ja-JP" altLang="en-US" sz="3600" b="1" dirty="0">
              <a:solidFill>
                <a:srgbClr val="FF0000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6065520" y="5415280"/>
            <a:ext cx="439544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en-US" altLang="ja-JP" sz="3600" b="1" dirty="0" smtClean="0">
                <a:solidFill>
                  <a:srgbClr val="FF0000"/>
                </a:solidFill>
              </a:rPr>
              <a:t>X</a:t>
            </a:r>
            <a:endParaRPr kumimoji="1" lang="ja-JP" altLang="en-US" sz="3600" b="1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438236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 smtClean="0"/>
              <a:t>Algorithm for tree-structured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52600" y="1219200"/>
            <a:ext cx="8686800" cy="2895600"/>
          </a:xfrm>
        </p:spPr>
        <p:txBody>
          <a:bodyPr>
            <a:normAutofit fontScale="92500" lnSpcReduction="10000"/>
          </a:bodyPr>
          <a:lstStyle/>
          <a:p>
            <a:r>
              <a:rPr lang="en-US" sz="2400" dirty="0"/>
              <a:t>Choose one variable as root, order variables from root to leaves such that every node's parent precedes it in the ordering</a:t>
            </a:r>
          </a:p>
          <a:p>
            <a:r>
              <a:rPr lang="en-US" altLang="ja-JP" sz="2400" dirty="0"/>
              <a:t>Create a graph listing all of the values that can be assigned to each variable.</a:t>
            </a:r>
          </a:p>
          <a:p>
            <a:r>
              <a:rPr lang="en-US" sz="2400" dirty="0" smtClean="0"/>
              <a:t>BACKWARD ARC CONSISTENCY: </a:t>
            </a:r>
            <a:r>
              <a:rPr lang="en-US" sz="2400" dirty="0"/>
              <a:t>check arc consistency starting from the rightmost node and going backwards</a:t>
            </a:r>
          </a:p>
          <a:p>
            <a:r>
              <a:rPr lang="en-US" sz="2400" dirty="0" smtClean="0"/>
              <a:t>FORWARD ASSIGNMENT PHASE: </a:t>
            </a:r>
            <a:r>
              <a:rPr lang="en-US" sz="2400" dirty="0"/>
              <a:t>select an element from the domain of each variable going left to right. We are guaranteed that there will be a valid assignment because each arc is consistent </a:t>
            </a:r>
          </a:p>
          <a:p>
            <a:endParaRPr lang="en-US" sz="2400" dirty="0"/>
          </a:p>
          <a:p>
            <a:endParaRPr lang="en-US" sz="2400" dirty="0"/>
          </a:p>
          <a:p>
            <a:pPr marL="0" indent="0">
              <a:buNone/>
            </a:pPr>
            <a:endParaRPr lang="en-US" sz="2400" dirty="0"/>
          </a:p>
          <a:p>
            <a:endParaRPr lang="en-US" sz="2400" dirty="0"/>
          </a:p>
          <a:p>
            <a:endParaRPr lang="en-US" sz="2400" dirty="0"/>
          </a:p>
        </p:txBody>
      </p:sp>
      <p:sp>
        <p:nvSpPr>
          <p:cNvPr id="4" name="TextBox 3"/>
          <p:cNvSpPr txBox="1"/>
          <p:nvPr/>
        </p:nvSpPr>
        <p:spPr>
          <a:xfrm>
            <a:off x="4004404" y="6474024"/>
            <a:ext cx="3943708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hlinkClick r:id="rId2"/>
              </a:rPr>
              <a:t>http://cs188ai.wikia.com/wiki/Tree_Structure_CSPs</a:t>
            </a:r>
            <a:endParaRPr lang="en-US" sz="1400" dirty="0"/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1201" y="4343400"/>
            <a:ext cx="8382000" cy="182179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7641939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 smtClean="0"/>
              <a:t>Algorithm for tree-structured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52600" y="1219200"/>
            <a:ext cx="8153400" cy="5105400"/>
          </a:xfrm>
        </p:spPr>
        <p:txBody>
          <a:bodyPr>
            <a:normAutofit/>
          </a:bodyPr>
          <a:lstStyle/>
          <a:p>
            <a:r>
              <a:rPr lang="en-US" dirty="0" smtClean="0"/>
              <a:t>If n is the </a:t>
            </a:r>
            <a:r>
              <a:rPr lang="en-US" dirty="0" smtClean="0"/>
              <a:t>number </a:t>
            </a:r>
            <a:r>
              <a:rPr lang="en-US" dirty="0" smtClean="0"/>
              <a:t>of variables and m is the domain size, what is the running time of this algorithm?</a:t>
            </a:r>
          </a:p>
          <a:p>
            <a:pPr lvl="1"/>
            <a:r>
              <a:rPr lang="en-US" dirty="0" smtClean="0">
                <a:solidFill>
                  <a:srgbClr val="C00000"/>
                </a:solidFill>
              </a:rPr>
              <a:t>O(</a:t>
            </a:r>
            <a:r>
              <a:rPr lang="en-US" i="1" dirty="0" smtClean="0">
                <a:solidFill>
                  <a:srgbClr val="C00000"/>
                </a:solidFill>
              </a:rPr>
              <a:t>nm</a:t>
            </a:r>
            <a:r>
              <a:rPr lang="en-US" baseline="30000" dirty="0" smtClean="0">
                <a:solidFill>
                  <a:srgbClr val="C00000"/>
                </a:solidFill>
              </a:rPr>
              <a:t>2</a:t>
            </a:r>
            <a:r>
              <a:rPr lang="en-US" dirty="0" smtClean="0">
                <a:solidFill>
                  <a:srgbClr val="C00000"/>
                </a:solidFill>
              </a:rPr>
              <a:t>)</a:t>
            </a:r>
            <a:r>
              <a:rPr lang="en-US" dirty="0" smtClean="0"/>
              <a:t>:</a:t>
            </a:r>
            <a:r>
              <a:rPr lang="en-US" dirty="0" smtClean="0">
                <a:solidFill>
                  <a:srgbClr val="C00000"/>
                </a:solidFill>
              </a:rPr>
              <a:t> </a:t>
            </a:r>
            <a:r>
              <a:rPr lang="en-US" dirty="0"/>
              <a:t>w</a:t>
            </a:r>
            <a:r>
              <a:rPr lang="en-US" dirty="0" smtClean="0"/>
              <a:t>e have to check arc consistency once for every node in the graph (every node has one parent), which involves looking at pairs of domain values</a:t>
            </a:r>
          </a:p>
        </p:txBody>
      </p:sp>
    </p:spTree>
    <p:extLst>
      <p:ext uri="{BB962C8B-B14F-4D97-AF65-F5344CB8AC3E}">
        <p14:creationId xmlns:p14="http://schemas.microsoft.com/office/powerpoint/2010/main" val="275933278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Nearly tree-structured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05000" y="4084638"/>
            <a:ext cx="8534400" cy="2316163"/>
          </a:xfrm>
        </p:spPr>
        <p:txBody>
          <a:bodyPr>
            <a:normAutofit lnSpcReduction="10000"/>
          </a:bodyPr>
          <a:lstStyle/>
          <a:p>
            <a:r>
              <a:rPr lang="en-US" b="1" dirty="0" err="1"/>
              <a:t>Cutset</a:t>
            </a:r>
            <a:r>
              <a:rPr lang="en-US" b="1" dirty="0"/>
              <a:t> conditioning: </a:t>
            </a:r>
            <a:r>
              <a:rPr lang="en-US" dirty="0"/>
              <a:t>find a subset of variables whose removal makes the graph a tree, instantiate that set in all possible ways, prune the domains of the remaining variables and try to solve the resulting tree-structured CSP</a:t>
            </a:r>
          </a:p>
          <a:p>
            <a:r>
              <a:rPr lang="en-US" dirty="0" err="1"/>
              <a:t>Cutset</a:t>
            </a:r>
            <a:r>
              <a:rPr lang="en-US" dirty="0"/>
              <a:t> size </a:t>
            </a:r>
            <a:r>
              <a:rPr lang="en-US" i="1" dirty="0"/>
              <a:t>c</a:t>
            </a:r>
            <a:r>
              <a:rPr lang="en-US" dirty="0"/>
              <a:t> gives runtime </a:t>
            </a:r>
            <a:r>
              <a:rPr lang="en-US" dirty="0">
                <a:solidFill>
                  <a:srgbClr val="C00000"/>
                </a:solidFill>
              </a:rPr>
              <a:t>O(</a:t>
            </a:r>
            <a:r>
              <a:rPr lang="en-US" i="1" dirty="0">
                <a:solidFill>
                  <a:srgbClr val="C00000"/>
                </a:solidFill>
              </a:rPr>
              <a:t>m</a:t>
            </a:r>
            <a:r>
              <a:rPr lang="en-US" i="1" baseline="30000" dirty="0">
                <a:solidFill>
                  <a:srgbClr val="C00000"/>
                </a:solidFill>
              </a:rPr>
              <a:t>c</a:t>
            </a:r>
            <a:r>
              <a:rPr lang="en-US" dirty="0">
                <a:solidFill>
                  <a:srgbClr val="C00000"/>
                </a:solidFill>
              </a:rPr>
              <a:t> (</a:t>
            </a:r>
            <a:r>
              <a:rPr lang="en-US" i="1" dirty="0">
                <a:solidFill>
                  <a:srgbClr val="C00000"/>
                </a:solidFill>
              </a:rPr>
              <a:t>n </a:t>
            </a:r>
            <a:r>
              <a:rPr lang="en-US" dirty="0">
                <a:solidFill>
                  <a:srgbClr val="C00000"/>
                </a:solidFill>
              </a:rPr>
              <a:t>– </a:t>
            </a:r>
            <a:r>
              <a:rPr lang="en-US" i="1" dirty="0">
                <a:solidFill>
                  <a:srgbClr val="C00000"/>
                </a:solidFill>
              </a:rPr>
              <a:t>c</a:t>
            </a:r>
            <a:r>
              <a:rPr lang="en-US" dirty="0">
                <a:solidFill>
                  <a:srgbClr val="C00000"/>
                </a:solidFill>
              </a:rPr>
              <a:t>)</a:t>
            </a:r>
            <a:r>
              <a:rPr lang="en-US" i="1" dirty="0">
                <a:solidFill>
                  <a:srgbClr val="C00000"/>
                </a:solidFill>
              </a:rPr>
              <a:t>m</a:t>
            </a:r>
            <a:r>
              <a:rPr lang="en-US" baseline="30000" dirty="0">
                <a:solidFill>
                  <a:srgbClr val="C00000"/>
                </a:solidFill>
              </a:rPr>
              <a:t>2</a:t>
            </a:r>
            <a:r>
              <a:rPr lang="en-US" dirty="0">
                <a:solidFill>
                  <a:srgbClr val="C00000"/>
                </a:solidFill>
              </a:rPr>
              <a:t>)</a:t>
            </a:r>
          </a:p>
        </p:txBody>
      </p:sp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371600"/>
            <a:ext cx="6491288" cy="25290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7086600" y="6477001"/>
            <a:ext cx="320889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/>
              <a:t>Source: P. </a:t>
            </a:r>
            <a:r>
              <a:rPr lang="en-US" sz="1400" dirty="0" err="1"/>
              <a:t>Abbeel</a:t>
            </a:r>
            <a:r>
              <a:rPr lang="en-US" sz="1400" dirty="0"/>
              <a:t>, D. Klein, L. </a:t>
            </a:r>
            <a:r>
              <a:rPr lang="en-US" sz="1400" dirty="0" err="1"/>
              <a:t>Zettlemoyer</a:t>
            </a:r>
            <a:endParaRPr lang="en-US" sz="1400" dirty="0"/>
          </a:p>
        </p:txBody>
      </p:sp>
    </p:spTree>
    <p:extLst>
      <p:ext uri="{BB962C8B-B14F-4D97-AF65-F5344CB8AC3E}">
        <p14:creationId xmlns:p14="http://schemas.microsoft.com/office/powerpoint/2010/main" val="35939983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kumimoji="1" lang="en-US" altLang="ja-JP" dirty="0" smtClean="0"/>
              <a:t>NP-Completeness and the SAT Problem</a:t>
            </a:r>
            <a:endParaRPr kumimoji="1" lang="ja-JP" alt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8926501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 smtClean="0"/>
              <a:t>Algorithm for tree-structured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52600" y="1219200"/>
            <a:ext cx="8915400" cy="5105400"/>
          </a:xfrm>
        </p:spPr>
        <p:txBody>
          <a:bodyPr>
            <a:normAutofit/>
          </a:bodyPr>
          <a:lstStyle/>
          <a:p>
            <a:r>
              <a:rPr lang="en-US" dirty="0" smtClean="0"/>
              <a:t>Running time is </a:t>
            </a:r>
            <a:r>
              <a:rPr lang="en-US" dirty="0" smtClean="0">
                <a:solidFill>
                  <a:srgbClr val="C00000"/>
                </a:solidFill>
              </a:rPr>
              <a:t>O(</a:t>
            </a:r>
            <a:r>
              <a:rPr lang="en-US" i="1" dirty="0" smtClean="0">
                <a:solidFill>
                  <a:srgbClr val="C00000"/>
                </a:solidFill>
              </a:rPr>
              <a:t>nm</a:t>
            </a:r>
            <a:r>
              <a:rPr lang="en-US" baseline="30000" dirty="0" smtClean="0">
                <a:solidFill>
                  <a:srgbClr val="C00000"/>
                </a:solidFill>
              </a:rPr>
              <a:t>2</a:t>
            </a:r>
            <a:r>
              <a:rPr lang="en-US" dirty="0" smtClean="0">
                <a:solidFill>
                  <a:srgbClr val="C00000"/>
                </a:solidFill>
              </a:rPr>
              <a:t>) </a:t>
            </a:r>
            <a:r>
              <a:rPr lang="en-US" dirty="0">
                <a:solidFill>
                  <a:srgbClr val="C00000"/>
                </a:solidFill>
              </a:rPr>
              <a:t/>
            </a:r>
            <a:br>
              <a:rPr lang="en-US" dirty="0">
                <a:solidFill>
                  <a:srgbClr val="C00000"/>
                </a:solidFill>
              </a:rPr>
            </a:br>
            <a:r>
              <a:rPr lang="en-US" dirty="0"/>
              <a:t>(n is the number of variables, m is the domain size)</a:t>
            </a:r>
          </a:p>
          <a:p>
            <a:pPr lvl="1"/>
            <a:r>
              <a:rPr lang="en-US" dirty="0" smtClean="0"/>
              <a:t>We have to check arc consistency once for every node in the graph (every node has one parent), which involves looking at pairs of domain values</a:t>
            </a:r>
          </a:p>
          <a:p>
            <a:r>
              <a:rPr lang="en-US" dirty="0" smtClean="0"/>
              <a:t>What about backtracking search for general CSPs?</a:t>
            </a:r>
          </a:p>
          <a:p>
            <a:pPr lvl="1"/>
            <a:r>
              <a:rPr lang="en-US" dirty="0" smtClean="0"/>
              <a:t>Worst case </a:t>
            </a:r>
            <a:r>
              <a:rPr lang="en-US" dirty="0" smtClean="0">
                <a:solidFill>
                  <a:srgbClr val="C00000"/>
                </a:solidFill>
              </a:rPr>
              <a:t>O(</a:t>
            </a:r>
            <a:r>
              <a:rPr lang="en-US" i="1" dirty="0" smtClean="0">
                <a:solidFill>
                  <a:srgbClr val="C00000"/>
                </a:solidFill>
              </a:rPr>
              <a:t>m</a:t>
            </a:r>
            <a:r>
              <a:rPr lang="en-US" i="1" baseline="30000" dirty="0" smtClean="0">
                <a:solidFill>
                  <a:srgbClr val="C00000"/>
                </a:solidFill>
              </a:rPr>
              <a:t>n</a:t>
            </a:r>
            <a:r>
              <a:rPr lang="en-US" dirty="0" smtClean="0">
                <a:solidFill>
                  <a:srgbClr val="C00000"/>
                </a:solidFill>
              </a:rPr>
              <a:t>)</a:t>
            </a:r>
          </a:p>
          <a:p>
            <a:r>
              <a:rPr lang="en-US" dirty="0" smtClean="0"/>
              <a:t>Can we do better?</a:t>
            </a:r>
          </a:p>
        </p:txBody>
      </p:sp>
    </p:spTree>
    <p:extLst>
      <p:ext uri="{BB962C8B-B14F-4D97-AF65-F5344CB8AC3E}">
        <p14:creationId xmlns:p14="http://schemas.microsoft.com/office/powerpoint/2010/main" val="396548171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1143000"/>
          </a:xfrm>
        </p:spPr>
        <p:txBody>
          <a:bodyPr/>
          <a:lstStyle/>
          <a:p>
            <a:r>
              <a:rPr lang="en-US" dirty="0" smtClean="0"/>
              <a:t>Computational complexity of CSPs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676400" y="1066800"/>
            <a:ext cx="8991600" cy="5791200"/>
          </a:xfrm>
        </p:spPr>
        <p:txBody>
          <a:bodyPr>
            <a:normAutofit lnSpcReduction="10000"/>
          </a:bodyPr>
          <a:lstStyle/>
          <a:p>
            <a:r>
              <a:rPr lang="en-US" dirty="0" smtClean="0">
                <a:hlinkClick r:id="rId3"/>
              </a:rPr>
              <a:t>The </a:t>
            </a:r>
            <a:r>
              <a:rPr lang="en-US" dirty="0" err="1" smtClean="0">
                <a:hlinkClick r:id="rId3"/>
              </a:rPr>
              <a:t>satisfiability</a:t>
            </a:r>
            <a:r>
              <a:rPr lang="en-US" dirty="0" smtClean="0">
                <a:hlinkClick r:id="rId3"/>
              </a:rPr>
              <a:t> (SAT) problem</a:t>
            </a:r>
            <a:r>
              <a:rPr lang="en-US" dirty="0" smtClean="0"/>
              <a:t>:</a:t>
            </a:r>
          </a:p>
          <a:p>
            <a:pPr lvl="1"/>
            <a:r>
              <a:rPr lang="en-US" dirty="0" smtClean="0"/>
              <a:t>Given a Boolean formula, is there an assignment of the variables that makes it evaluate to true?</a:t>
            </a:r>
            <a:br>
              <a:rPr lang="en-US" dirty="0" smtClean="0"/>
            </a:br>
            <a:r>
              <a:rPr lang="en-US" dirty="0" smtClean="0"/>
              <a:t/>
            </a:r>
            <a:br>
              <a:rPr lang="en-US" dirty="0" smtClean="0"/>
            </a:br>
            <a:endParaRPr lang="en-US" dirty="0" smtClean="0"/>
          </a:p>
          <a:p>
            <a:r>
              <a:rPr lang="en-US" dirty="0" smtClean="0"/>
              <a:t>SAT is </a:t>
            </a:r>
            <a:r>
              <a:rPr lang="en-US" i="1" dirty="0" smtClean="0">
                <a:hlinkClick r:id="rId4"/>
              </a:rPr>
              <a:t>NP-complete</a:t>
            </a:r>
            <a:endParaRPr lang="en-US" i="1" dirty="0"/>
          </a:p>
          <a:p>
            <a:pPr lvl="1"/>
            <a:r>
              <a:rPr lang="en-US" dirty="0" smtClean="0">
                <a:solidFill>
                  <a:srgbClr val="CC0000"/>
                </a:solidFill>
              </a:rPr>
              <a:t>NP</a:t>
            </a:r>
            <a:r>
              <a:rPr lang="en-US" dirty="0" smtClean="0"/>
              <a:t>: </a:t>
            </a:r>
            <a:r>
              <a:rPr lang="en-US" dirty="0" smtClean="0"/>
              <a:t>a class </a:t>
            </a:r>
            <a:r>
              <a:rPr lang="en-US" dirty="0" smtClean="0"/>
              <a:t>of decision problems for which </a:t>
            </a:r>
            <a:endParaRPr lang="en-US" dirty="0" smtClean="0"/>
          </a:p>
          <a:p>
            <a:pPr lvl="2"/>
            <a:r>
              <a:rPr lang="en-US" dirty="0" smtClean="0"/>
              <a:t>the </a:t>
            </a:r>
            <a:r>
              <a:rPr lang="en-US" dirty="0" smtClean="0"/>
              <a:t>“yes” answer can be verified in polynomial </a:t>
            </a:r>
            <a:r>
              <a:rPr lang="en-US" dirty="0" smtClean="0"/>
              <a:t>time</a:t>
            </a:r>
          </a:p>
          <a:p>
            <a:pPr lvl="2"/>
            <a:r>
              <a:rPr lang="en-US" dirty="0"/>
              <a:t>n</a:t>
            </a:r>
            <a:r>
              <a:rPr lang="en-US" dirty="0" smtClean="0"/>
              <a:t>o known algorithm can find a “yes” answer, from scratch, in polynomial time </a:t>
            </a:r>
            <a:endParaRPr lang="en-US" dirty="0" smtClean="0"/>
          </a:p>
          <a:p>
            <a:pPr lvl="1"/>
            <a:r>
              <a:rPr lang="en-US" dirty="0" smtClean="0"/>
              <a:t>An </a:t>
            </a:r>
            <a:r>
              <a:rPr lang="en-US" dirty="0" smtClean="0">
                <a:solidFill>
                  <a:srgbClr val="C00000"/>
                </a:solidFill>
              </a:rPr>
              <a:t>NP-complete</a:t>
            </a:r>
            <a:r>
              <a:rPr lang="en-US" dirty="0" smtClean="0"/>
              <a:t> problem is in NP and every other problem in NP can be efficiently reduced to it (</a:t>
            </a:r>
            <a:r>
              <a:rPr lang="en-US" dirty="0"/>
              <a:t>Cook, 1971</a:t>
            </a:r>
            <a:r>
              <a:rPr lang="en-US" dirty="0" smtClean="0"/>
              <a:t>)</a:t>
            </a:r>
          </a:p>
          <a:p>
            <a:pPr lvl="1"/>
            <a:r>
              <a:rPr lang="en-US" dirty="0" smtClean="0"/>
              <a:t>Other NP-complete problems: graph coloring, </a:t>
            </a:r>
            <a:br>
              <a:rPr lang="en-US" dirty="0" smtClean="0"/>
            </a:br>
            <a:r>
              <a:rPr lang="en-US" dirty="0" smtClean="0"/>
              <a:t>n-puzzle, generalized </a:t>
            </a:r>
            <a:r>
              <a:rPr lang="en-US" dirty="0" err="1" smtClean="0"/>
              <a:t>sudoku</a:t>
            </a:r>
            <a:endParaRPr lang="en-US" dirty="0" smtClean="0"/>
          </a:p>
          <a:p>
            <a:pPr lvl="1"/>
            <a:r>
              <a:rPr lang="en-US" dirty="0" smtClean="0">
                <a:hlinkClick r:id="rId5"/>
              </a:rPr>
              <a:t>It is not known whether P = NP</a:t>
            </a:r>
            <a:r>
              <a:rPr lang="en-US" dirty="0" smtClean="0"/>
              <a:t>, i.e., no efficient algorithms for solving SAT in general are known</a:t>
            </a:r>
          </a:p>
        </p:txBody>
      </p:sp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352800" y="2077084"/>
            <a:ext cx="5715000" cy="7321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5009849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kumimoji="1" lang="en-US" altLang="ja-JP" dirty="0" smtClean="0"/>
              <a:t>Local search, e.g., hill climbing</a:t>
            </a:r>
            <a:endParaRPr kumimoji="1" lang="ja-JP" alt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2710512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0"/>
            <a:ext cx="8229600" cy="1066800"/>
          </a:xfrm>
        </p:spPr>
        <p:txBody>
          <a:bodyPr/>
          <a:lstStyle/>
          <a:p>
            <a:r>
              <a:rPr lang="en-US"/>
              <a:t>Local search for CSPs</a:t>
            </a:r>
          </a:p>
        </p:txBody>
      </p:sp>
      <p:sp>
        <p:nvSpPr>
          <p:cNvPr id="34819" name="Rectangle 3"/>
          <p:cNvSpPr>
            <a:spLocks noGrp="1" noChangeArrowheads="1"/>
          </p:cNvSpPr>
          <p:nvPr>
            <p:ph idx="1"/>
          </p:nvPr>
        </p:nvSpPr>
        <p:spPr>
          <a:xfrm>
            <a:off x="1981200" y="1036638"/>
            <a:ext cx="82296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Start with “complete” states, i.e., all variables assigned </a:t>
            </a:r>
          </a:p>
          <a:p>
            <a:r>
              <a:rPr lang="en-US" sz="2400" dirty="0"/>
              <a:t>Allow states with unsatisfied constraints</a:t>
            </a:r>
          </a:p>
          <a:p>
            <a:r>
              <a:rPr lang="en-US" sz="2400" dirty="0"/>
              <a:t>Attempt to </a:t>
            </a:r>
            <a:r>
              <a:rPr lang="en-US" sz="2400" dirty="0">
                <a:solidFill>
                  <a:srgbClr val="FF0000"/>
                </a:solidFill>
              </a:rPr>
              <a:t>improve</a:t>
            </a:r>
            <a:r>
              <a:rPr lang="en-US" sz="2400" dirty="0"/>
              <a:t> states by reassigning variable values</a:t>
            </a:r>
          </a:p>
          <a:p>
            <a:r>
              <a:rPr lang="en-US" sz="2400" dirty="0"/>
              <a:t>Hill-climbing search:</a:t>
            </a:r>
          </a:p>
          <a:p>
            <a:pPr lvl="1"/>
            <a:r>
              <a:rPr lang="en-US" sz="2000" dirty="0"/>
              <a:t>In each iteration, randomly select any conflicted variable and choose value that violates the fewest constraints</a:t>
            </a:r>
          </a:p>
          <a:p>
            <a:pPr lvl="1"/>
            <a:r>
              <a:rPr lang="en-US" sz="2000" dirty="0"/>
              <a:t>I.e., attempt to greedily minimize total number of violated constraints</a:t>
            </a:r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14601" y="4114801"/>
            <a:ext cx="7094855" cy="22277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TextBox 4"/>
          <p:cNvSpPr txBox="1"/>
          <p:nvPr/>
        </p:nvSpPr>
        <p:spPr>
          <a:xfrm>
            <a:off x="4419600" y="6342579"/>
            <a:ext cx="34290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h</a:t>
            </a:r>
            <a:r>
              <a:rPr lang="en-US" i="1" dirty="0"/>
              <a:t> </a:t>
            </a:r>
            <a:r>
              <a:rPr lang="en-US" dirty="0"/>
              <a:t>= number of conflicts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4819" grpId="0" build="p"/>
    </p:bld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2"/>
          <p:cNvSpPr>
            <a:spLocks noGrp="1" noChangeArrowheads="1"/>
          </p:cNvSpPr>
          <p:nvPr>
            <p:ph type="title"/>
          </p:nvPr>
        </p:nvSpPr>
        <p:spPr>
          <a:xfrm>
            <a:off x="1981200" y="0"/>
            <a:ext cx="8229600" cy="1066800"/>
          </a:xfrm>
        </p:spPr>
        <p:txBody>
          <a:bodyPr/>
          <a:lstStyle/>
          <a:p>
            <a:r>
              <a:rPr lang="en-US"/>
              <a:t>Local search for CSPs</a:t>
            </a:r>
          </a:p>
        </p:txBody>
      </p:sp>
      <p:sp>
        <p:nvSpPr>
          <p:cNvPr id="34819" name="Rectangle 3"/>
          <p:cNvSpPr>
            <a:spLocks noGrp="1" noChangeArrowheads="1"/>
          </p:cNvSpPr>
          <p:nvPr>
            <p:ph idx="1"/>
          </p:nvPr>
        </p:nvSpPr>
        <p:spPr>
          <a:xfrm>
            <a:off x="1981200" y="1036638"/>
            <a:ext cx="8229600" cy="4525963"/>
          </a:xfrm>
        </p:spPr>
        <p:txBody>
          <a:bodyPr>
            <a:normAutofit/>
          </a:bodyPr>
          <a:lstStyle/>
          <a:p>
            <a:r>
              <a:rPr lang="en-US" sz="2400" dirty="0"/>
              <a:t>Start with “complete” states, i.e., all variables assigned </a:t>
            </a:r>
          </a:p>
          <a:p>
            <a:r>
              <a:rPr lang="en-US" sz="2400" dirty="0"/>
              <a:t>Allow states with unsatisfied constraints</a:t>
            </a:r>
          </a:p>
          <a:p>
            <a:r>
              <a:rPr lang="en-US" sz="2400" dirty="0"/>
              <a:t>Attempt to </a:t>
            </a:r>
            <a:r>
              <a:rPr lang="en-US" sz="2400" dirty="0">
                <a:solidFill>
                  <a:srgbClr val="FF0000"/>
                </a:solidFill>
              </a:rPr>
              <a:t>improve</a:t>
            </a:r>
            <a:r>
              <a:rPr lang="en-US" sz="2400" dirty="0"/>
              <a:t> states by reassigning variable values</a:t>
            </a:r>
          </a:p>
          <a:p>
            <a:r>
              <a:rPr lang="en-US" sz="2400" dirty="0"/>
              <a:t>Hill-climbing search:</a:t>
            </a:r>
          </a:p>
          <a:p>
            <a:pPr lvl="1"/>
            <a:r>
              <a:rPr lang="en-US" sz="2000" dirty="0"/>
              <a:t>In each iteration, randomly select any conflicted variable and choose value that violates the fewest constraints</a:t>
            </a:r>
          </a:p>
          <a:p>
            <a:pPr lvl="1"/>
            <a:r>
              <a:rPr lang="en-US" sz="2000" dirty="0"/>
              <a:t>I.e., attempt to greedily minimize total number of violated constraints</a:t>
            </a:r>
          </a:p>
          <a:p>
            <a:pPr lvl="1"/>
            <a:r>
              <a:rPr lang="en-US" sz="2000" dirty="0"/>
              <a:t>Problem: </a:t>
            </a:r>
            <a:r>
              <a:rPr lang="en-US" sz="2000" i="1" dirty="0"/>
              <a:t>local minima</a:t>
            </a:r>
          </a:p>
        </p:txBody>
      </p:sp>
      <p:pic>
        <p:nvPicPr>
          <p:cNvPr id="5" name="Picture 4" descr="8queens-local-minimum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724400" y="4267200"/>
            <a:ext cx="2514600" cy="2514600"/>
          </a:xfrm>
          <a:prstGeom prst="rect">
            <a:avLst/>
          </a:prstGeom>
          <a:noFill/>
        </p:spPr>
      </p:pic>
      <p:sp>
        <p:nvSpPr>
          <p:cNvPr id="6" name="TextBox 5"/>
          <p:cNvSpPr txBox="1"/>
          <p:nvPr/>
        </p:nvSpPr>
        <p:spPr>
          <a:xfrm>
            <a:off x="7391401" y="5257800"/>
            <a:ext cx="91439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i="1" dirty="0"/>
              <a:t>h </a:t>
            </a:r>
            <a:r>
              <a:rPr lang="en-US" dirty="0"/>
              <a:t>= 1</a:t>
            </a:r>
          </a:p>
        </p:txBody>
      </p:sp>
      <p:cxnSp>
        <p:nvCxnSpPr>
          <p:cNvPr id="4" name="Straight Connector 3"/>
          <p:cNvCxnSpPr/>
          <p:nvPr/>
        </p:nvCxnSpPr>
        <p:spPr>
          <a:xfrm flipV="1">
            <a:off x="5831840" y="4429760"/>
            <a:ext cx="904240" cy="944880"/>
          </a:xfrm>
          <a:prstGeom prst="line">
            <a:avLst/>
          </a:prstGeom>
          <a:ln w="635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8135616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CSP in computer vision:</a:t>
            </a:r>
            <a:br>
              <a:rPr lang="en-US" dirty="0" smtClean="0"/>
            </a:br>
            <a:r>
              <a:rPr lang="en-US" dirty="0" smtClean="0"/>
              <a:t>Line drawing interpretation</a:t>
            </a:r>
            <a:endParaRPr lang="en-US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305568" y="4584366"/>
            <a:ext cx="3257033" cy="17402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TextBox 6"/>
          <p:cNvSpPr txBox="1"/>
          <p:nvPr/>
        </p:nvSpPr>
        <p:spPr>
          <a:xfrm>
            <a:off x="2590801" y="1738867"/>
            <a:ext cx="343437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An example polyhedron: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6623875" y="3059668"/>
            <a:ext cx="226696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Domains:</a:t>
            </a:r>
            <a:r>
              <a:rPr lang="en-US" dirty="0"/>
              <a:t>  +, –, </a:t>
            </a:r>
            <a:r>
              <a:rPr lang="en-US" dirty="0">
                <a:sym typeface="Symbol"/>
              </a:rPr>
              <a:t>, </a:t>
            </a:r>
            <a:r>
              <a:rPr lang="en-US" dirty="0"/>
              <a:t> 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6594499" y="2450068"/>
            <a:ext cx="177939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/>
              <a:t>Variables:</a:t>
            </a:r>
            <a:r>
              <a:rPr lang="en-US" dirty="0"/>
              <a:t>  edges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8534400" y="6336268"/>
            <a:ext cx="187359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hlinkClick r:id="rId4"/>
              </a:rPr>
              <a:t>David Waltz</a:t>
            </a:r>
            <a:r>
              <a:rPr lang="en-US" dirty="0"/>
              <a:t>, 1975</a:t>
            </a:r>
          </a:p>
        </p:txBody>
      </p:sp>
      <p:pic>
        <p:nvPicPr>
          <p:cNvPr id="6149" name="Picture 5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281066" y="2171246"/>
            <a:ext cx="3205334" cy="17149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" name="TextBox 12"/>
          <p:cNvSpPr txBox="1"/>
          <p:nvPr/>
        </p:nvSpPr>
        <p:spPr>
          <a:xfrm>
            <a:off x="2979588" y="4278867"/>
            <a:ext cx="227821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Desired output: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</p:bld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CSP in computer vision:</a:t>
            </a:r>
            <a:br>
              <a:rPr lang="en-US" dirty="0" smtClean="0"/>
            </a:br>
            <a:r>
              <a:rPr lang="en-US" dirty="0" smtClean="0"/>
              <a:t>Line drawing interpretation</a:t>
            </a:r>
            <a:endParaRPr lang="en-US" dirty="0"/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905000" y="1828801"/>
            <a:ext cx="2971800" cy="15878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057400" y="4179332"/>
            <a:ext cx="2752128" cy="177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148" name="Picture 4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410201" y="2299732"/>
            <a:ext cx="5147597" cy="3505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TextBox 7"/>
          <p:cNvSpPr txBox="1"/>
          <p:nvPr/>
        </p:nvSpPr>
        <p:spPr>
          <a:xfrm>
            <a:off x="2459410" y="3733800"/>
            <a:ext cx="187089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Four vertex types: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5729677" y="1918732"/>
            <a:ext cx="404835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Constraints imposed by each vertex type: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8534400" y="6336268"/>
            <a:ext cx="187359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>
                <a:hlinkClick r:id="rId6"/>
              </a:rPr>
              <a:t>David Waltz</a:t>
            </a:r>
            <a:r>
              <a:rPr lang="en-US" dirty="0"/>
              <a:t>, 1975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792162"/>
          </a:xfrm>
        </p:spPr>
        <p:txBody>
          <a:bodyPr/>
          <a:lstStyle/>
          <a:p>
            <a:r>
              <a:rPr lang="en-US" dirty="0" smtClean="0"/>
              <a:t>CSP in computer vision: 4D Cities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1600200" y="5678270"/>
            <a:ext cx="89916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/>
              <a:t>G. Schindler, F. </a:t>
            </a:r>
            <a:r>
              <a:rPr lang="en-US" dirty="0" err="1"/>
              <a:t>Dellaert</a:t>
            </a:r>
            <a:r>
              <a:rPr lang="en-US" dirty="0"/>
              <a:t>, and S.B. Kang, </a:t>
            </a:r>
            <a:r>
              <a:rPr lang="en-US" dirty="0">
                <a:hlinkClick r:id="rId3"/>
              </a:rPr>
              <a:t>Inferring Temporal Order of Images From 3D Structure</a:t>
            </a:r>
            <a:r>
              <a:rPr lang="en-US" dirty="0"/>
              <a:t>, IEEE Computer Society Conference on Computer Vision and Pattern Recognition (CVPR), 2007. 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3581400" y="755809"/>
            <a:ext cx="5082738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/>
              <a:t>1. When was each photograph taken?</a:t>
            </a:r>
          </a:p>
          <a:p>
            <a:r>
              <a:rPr lang="en-US" sz="2400" dirty="0"/>
              <a:t>2. When did each building first appear?</a:t>
            </a:r>
          </a:p>
          <a:p>
            <a:r>
              <a:rPr lang="en-US" sz="2400" dirty="0"/>
              <a:t>3. When was each building removed?</a:t>
            </a:r>
          </a:p>
          <a:p>
            <a:endParaRPr lang="en-US" sz="2400" dirty="0"/>
          </a:p>
        </p:txBody>
      </p:sp>
      <p:grpSp>
        <p:nvGrpSpPr>
          <p:cNvPr id="3" name="Group 12"/>
          <p:cNvGrpSpPr/>
          <p:nvPr/>
        </p:nvGrpSpPr>
        <p:grpSpPr>
          <a:xfrm>
            <a:off x="3581401" y="2401670"/>
            <a:ext cx="5407089" cy="2991405"/>
            <a:chOff x="457200" y="1646238"/>
            <a:chExt cx="8318597" cy="4602162"/>
          </a:xfrm>
        </p:grpSpPr>
        <p:pic>
          <p:nvPicPr>
            <p:cNvPr id="14" name="Picture 13" descr="25c.jpg"/>
            <p:cNvPicPr>
              <a:picLocks noChangeAspect="1"/>
            </p:cNvPicPr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457200" y="1828800"/>
              <a:ext cx="2827036" cy="4419600"/>
            </a:xfrm>
            <a:prstGeom prst="rect">
              <a:avLst/>
            </a:prstGeom>
            <a:solidFill>
              <a:srgbClr val="FFFFFF">
                <a:shade val="85000"/>
              </a:srgbClr>
            </a:solidFill>
            <a:ln w="88900" cap="sq">
              <a:solidFill>
                <a:srgbClr val="FFFFFF"/>
              </a:solidFill>
              <a:miter lim="800000"/>
            </a:ln>
            <a:effectLst>
              <a:outerShdw blurRad="55000" dist="18000" dir="5400000" algn="tl" rotWithShape="0">
                <a:srgbClr val="000000">
                  <a:alpha val="40000"/>
                </a:srgbClr>
              </a:outerShdw>
            </a:effectLst>
            <a:scene3d>
              <a:camera prst="orthographicFront"/>
              <a:lightRig rig="twoPt" dir="t">
                <a:rot lat="0" lon="0" rev="7200000"/>
              </a:lightRig>
            </a:scene3d>
            <a:sp3d>
              <a:bevelT w="25400" h="19050"/>
              <a:contourClr>
                <a:srgbClr val="FFFFFF"/>
              </a:contourClr>
            </a:sp3d>
          </p:spPr>
        </p:pic>
        <p:pic>
          <p:nvPicPr>
            <p:cNvPr id="15" name="Picture 14" descr="3916994977_66394b3f12_o.jpg"/>
            <p:cNvPicPr>
              <a:picLocks noChangeAspect="1"/>
            </p:cNvPicPr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2895600" y="1646238"/>
              <a:ext cx="3606800" cy="2705100"/>
            </a:xfrm>
            <a:prstGeom prst="rect">
              <a:avLst/>
            </a:prstGeom>
            <a:solidFill>
              <a:srgbClr val="FFFFFF">
                <a:shade val="85000"/>
              </a:srgbClr>
            </a:solidFill>
            <a:ln w="88900" cap="sq">
              <a:solidFill>
                <a:srgbClr val="FFFFFF"/>
              </a:solidFill>
              <a:miter lim="800000"/>
            </a:ln>
            <a:effectLst>
              <a:outerShdw blurRad="55000" dist="18000" dir="5400000" algn="tl" rotWithShape="0">
                <a:srgbClr val="000000">
                  <a:alpha val="40000"/>
                </a:srgbClr>
              </a:outerShdw>
            </a:effectLst>
            <a:scene3d>
              <a:camera prst="orthographicFront"/>
              <a:lightRig rig="twoPt" dir="t">
                <a:rot lat="0" lon="0" rev="7200000"/>
              </a:lightRig>
            </a:scene3d>
            <a:sp3d>
              <a:bevelT w="25400" h="19050"/>
              <a:contourClr>
                <a:srgbClr val="FFFFFF"/>
              </a:contourClr>
            </a:sp3d>
          </p:spPr>
        </p:pic>
        <p:pic>
          <p:nvPicPr>
            <p:cNvPr id="16" name="Picture 15" descr="4041304510_c9d7b0f219_b.jpg"/>
            <p:cNvPicPr>
              <a:picLocks noChangeAspect="1"/>
            </p:cNvPicPr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3048000" y="4533900"/>
              <a:ext cx="2082800" cy="1562100"/>
            </a:xfrm>
            <a:prstGeom prst="rect">
              <a:avLst/>
            </a:prstGeom>
            <a:solidFill>
              <a:srgbClr val="FFFFFF">
                <a:shade val="85000"/>
              </a:srgbClr>
            </a:solidFill>
            <a:ln w="88900" cap="sq">
              <a:solidFill>
                <a:srgbClr val="FFFFFF"/>
              </a:solidFill>
              <a:miter lim="800000"/>
            </a:ln>
            <a:effectLst>
              <a:outerShdw blurRad="55000" dist="18000" dir="5400000" algn="tl" rotWithShape="0">
                <a:srgbClr val="000000">
                  <a:alpha val="40000"/>
                </a:srgbClr>
              </a:outerShdw>
            </a:effectLst>
            <a:scene3d>
              <a:camera prst="orthographicFront"/>
              <a:lightRig rig="twoPt" dir="t">
                <a:rot lat="0" lon="0" rev="7200000"/>
              </a:lightRig>
            </a:scene3d>
            <a:sp3d>
              <a:bevelT w="25400" h="19050"/>
              <a:contourClr>
                <a:srgbClr val="FFFFFF"/>
              </a:contourClr>
            </a:sp3d>
          </p:spPr>
        </p:pic>
        <p:pic>
          <p:nvPicPr>
            <p:cNvPr id="17" name="Picture 16" descr="4314747204_d1ee2d7cea_b.jpg"/>
            <p:cNvPicPr>
              <a:picLocks noChangeAspect="1"/>
            </p:cNvPicPr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4495800" y="4114800"/>
              <a:ext cx="1854200" cy="1390650"/>
            </a:xfrm>
            <a:prstGeom prst="rect">
              <a:avLst/>
            </a:prstGeom>
            <a:solidFill>
              <a:srgbClr val="FFFFFF">
                <a:shade val="85000"/>
              </a:srgbClr>
            </a:solidFill>
            <a:ln w="88900" cap="sq">
              <a:solidFill>
                <a:srgbClr val="FFFFFF"/>
              </a:solidFill>
              <a:miter lim="800000"/>
            </a:ln>
            <a:effectLst>
              <a:outerShdw blurRad="55000" dist="18000" dir="5400000" algn="tl" rotWithShape="0">
                <a:srgbClr val="000000">
                  <a:alpha val="40000"/>
                </a:srgbClr>
              </a:outerShdw>
            </a:effectLst>
            <a:scene3d>
              <a:camera prst="orthographicFront"/>
              <a:lightRig rig="twoPt" dir="t">
                <a:rot lat="0" lon="0" rev="7200000"/>
              </a:lightRig>
            </a:scene3d>
            <a:sp3d>
              <a:bevelT w="25400" h="19050"/>
              <a:contourClr>
                <a:srgbClr val="FFFFFF"/>
              </a:contourClr>
            </a:sp3d>
          </p:spPr>
        </p:pic>
        <p:pic>
          <p:nvPicPr>
            <p:cNvPr id="18" name="Picture 17" descr="73c.jpg"/>
            <p:cNvPicPr>
              <a:picLocks noChangeAspect="1"/>
            </p:cNvPicPr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5867400" y="2895600"/>
              <a:ext cx="2908397" cy="1905000"/>
            </a:xfrm>
            <a:prstGeom prst="rect">
              <a:avLst/>
            </a:prstGeom>
            <a:solidFill>
              <a:srgbClr val="FFFFFF">
                <a:shade val="85000"/>
              </a:srgbClr>
            </a:solidFill>
            <a:ln w="88900" cap="sq">
              <a:solidFill>
                <a:srgbClr val="FFFFFF"/>
              </a:solidFill>
              <a:miter lim="800000"/>
            </a:ln>
            <a:effectLst>
              <a:outerShdw blurRad="55000" dist="18000" dir="5400000" algn="tl" rotWithShape="0">
                <a:srgbClr val="000000">
                  <a:alpha val="40000"/>
                </a:srgbClr>
              </a:outerShdw>
            </a:effectLst>
            <a:scene3d>
              <a:camera prst="orthographicFront"/>
              <a:lightRig rig="twoPt" dir="t">
                <a:rot lat="0" lon="0" rev="7200000"/>
              </a:lightRig>
            </a:scene3d>
            <a:sp3d>
              <a:bevelT w="25400" h="19050"/>
              <a:contourClr>
                <a:srgbClr val="FFFFFF"/>
              </a:contourClr>
            </a:sp3d>
          </p:spPr>
        </p:pic>
      </p:grpSp>
      <p:sp>
        <p:nvSpPr>
          <p:cNvPr id="19" name="TextBox 18"/>
          <p:cNvSpPr txBox="1"/>
          <p:nvPr/>
        </p:nvSpPr>
        <p:spPr>
          <a:xfrm>
            <a:off x="1828801" y="2020670"/>
            <a:ext cx="269112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/>
              <a:t>Set of Photographs</a:t>
            </a:r>
            <a:r>
              <a:rPr lang="en-US" sz="2400" dirty="0"/>
              <a:t>: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8321712" y="2249270"/>
            <a:ext cx="204363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b="1" dirty="0"/>
              <a:t>Set of Objects:</a:t>
            </a:r>
          </a:p>
          <a:p>
            <a:pPr algn="ctr"/>
            <a:r>
              <a:rPr lang="en-US" sz="2400" b="1" dirty="0"/>
              <a:t>Buildings</a:t>
            </a:r>
          </a:p>
        </p:txBody>
      </p:sp>
      <p:sp>
        <p:nvSpPr>
          <p:cNvPr id="13" name="Rectangle 12"/>
          <p:cNvSpPr/>
          <p:nvPr/>
        </p:nvSpPr>
        <p:spPr>
          <a:xfrm>
            <a:off x="4038600" y="6336268"/>
            <a:ext cx="372659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hlinkClick r:id="rId9"/>
              </a:rPr>
              <a:t>http://www.cc.gatech.edu/~phlosoft/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838200"/>
          </a:xfrm>
        </p:spPr>
        <p:txBody>
          <a:bodyPr/>
          <a:lstStyle/>
          <a:p>
            <a:r>
              <a:rPr lang="en-US" dirty="0" smtClean="0"/>
              <a:t>CSP in computer vision: 4D Cities</a:t>
            </a:r>
            <a:endParaRPr lang="en-US" dirty="0"/>
          </a:p>
        </p:txBody>
      </p:sp>
      <p:sp>
        <p:nvSpPr>
          <p:cNvPr id="39" name="Content Placeholder 38"/>
          <p:cNvSpPr>
            <a:spLocks noGrp="1"/>
          </p:cNvSpPr>
          <p:nvPr>
            <p:ph idx="1"/>
          </p:nvPr>
        </p:nvSpPr>
        <p:spPr>
          <a:xfrm>
            <a:off x="1524000" y="5943600"/>
            <a:ext cx="9144000" cy="914400"/>
          </a:xfrm>
        </p:spPr>
        <p:txBody>
          <a:bodyPr>
            <a:normAutofit/>
          </a:bodyPr>
          <a:lstStyle/>
          <a:p>
            <a:r>
              <a:rPr lang="en-US" sz="2400" dirty="0"/>
              <a:t>Goal: reorder images (columns) to have as few violations as possible</a:t>
            </a: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828801" y="1524000"/>
            <a:ext cx="5807927" cy="4191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1" name="Rectangle 20"/>
          <p:cNvSpPr/>
          <p:nvPr/>
        </p:nvSpPr>
        <p:spPr>
          <a:xfrm>
            <a:off x="1905000" y="1143000"/>
            <a:ext cx="304800" cy="304800"/>
          </a:xfrm>
          <a:prstGeom prst="rect">
            <a:avLst/>
          </a:prstGeom>
          <a:solidFill>
            <a:srgbClr val="0000FF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Rectangle 21"/>
          <p:cNvSpPr/>
          <p:nvPr/>
        </p:nvSpPr>
        <p:spPr>
          <a:xfrm>
            <a:off x="3429000" y="1143000"/>
            <a:ext cx="304800" cy="304800"/>
          </a:xfrm>
          <a:prstGeom prst="rect">
            <a:avLst/>
          </a:prstGeom>
          <a:solidFill>
            <a:srgbClr val="FF0000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22"/>
          <p:cNvSpPr/>
          <p:nvPr/>
        </p:nvSpPr>
        <p:spPr>
          <a:xfrm>
            <a:off x="4895254" y="1131332"/>
            <a:ext cx="304800" cy="304800"/>
          </a:xfrm>
          <a:prstGeom prst="rect">
            <a:avLst/>
          </a:prstGeom>
          <a:noFill/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2243395" y="1143000"/>
            <a:ext cx="10538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observed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3810001" y="1154668"/>
            <a:ext cx="88517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missing</a:t>
            </a:r>
          </a:p>
        </p:txBody>
      </p:sp>
      <p:sp>
        <p:nvSpPr>
          <p:cNvPr id="26" name="TextBox 25"/>
          <p:cNvSpPr txBox="1"/>
          <p:nvPr/>
        </p:nvSpPr>
        <p:spPr>
          <a:xfrm>
            <a:off x="5244562" y="1143000"/>
            <a:ext cx="103586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occluded</a:t>
            </a:r>
          </a:p>
        </p:txBody>
      </p:sp>
      <p:sp>
        <p:nvSpPr>
          <p:cNvPr id="27" name="TextBox 26"/>
          <p:cNvSpPr txBox="1"/>
          <p:nvPr/>
        </p:nvSpPr>
        <p:spPr>
          <a:xfrm>
            <a:off x="7696201" y="1524001"/>
            <a:ext cx="177612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Columns: images</a:t>
            </a:r>
          </a:p>
          <a:p>
            <a:r>
              <a:rPr lang="en-US" dirty="0"/>
              <a:t>Rows: points</a:t>
            </a:r>
          </a:p>
        </p:txBody>
      </p:sp>
      <p:sp>
        <p:nvSpPr>
          <p:cNvPr id="28" name="Rectangle 27"/>
          <p:cNvSpPr/>
          <p:nvPr/>
        </p:nvSpPr>
        <p:spPr>
          <a:xfrm>
            <a:off x="8534400" y="4636532"/>
            <a:ext cx="304800" cy="304800"/>
          </a:xfrm>
          <a:prstGeom prst="rect">
            <a:avLst/>
          </a:prstGeom>
          <a:solidFill>
            <a:srgbClr val="0000FF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ectangle 28"/>
          <p:cNvSpPr/>
          <p:nvPr/>
        </p:nvSpPr>
        <p:spPr>
          <a:xfrm>
            <a:off x="8915400" y="4636532"/>
            <a:ext cx="304800" cy="304800"/>
          </a:xfrm>
          <a:prstGeom prst="rect">
            <a:avLst/>
          </a:prstGeom>
          <a:solidFill>
            <a:srgbClr val="FF0000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Rectangle 29"/>
          <p:cNvSpPr/>
          <p:nvPr/>
        </p:nvSpPr>
        <p:spPr>
          <a:xfrm>
            <a:off x="9296400" y="4636532"/>
            <a:ext cx="304800" cy="304800"/>
          </a:xfrm>
          <a:prstGeom prst="rect">
            <a:avLst/>
          </a:prstGeom>
          <a:solidFill>
            <a:srgbClr val="0000FF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ectangle 30"/>
          <p:cNvSpPr/>
          <p:nvPr/>
        </p:nvSpPr>
        <p:spPr>
          <a:xfrm>
            <a:off x="8534400" y="3264932"/>
            <a:ext cx="304800" cy="304800"/>
          </a:xfrm>
          <a:prstGeom prst="rect">
            <a:avLst/>
          </a:prstGeom>
          <a:solidFill>
            <a:srgbClr val="FF0000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Rectangle 31"/>
          <p:cNvSpPr/>
          <p:nvPr/>
        </p:nvSpPr>
        <p:spPr>
          <a:xfrm>
            <a:off x="8915400" y="3264932"/>
            <a:ext cx="304800" cy="304800"/>
          </a:xfrm>
          <a:prstGeom prst="rect">
            <a:avLst/>
          </a:prstGeom>
          <a:solidFill>
            <a:srgbClr val="0000FF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Rectangle 32"/>
          <p:cNvSpPr/>
          <p:nvPr/>
        </p:nvSpPr>
        <p:spPr>
          <a:xfrm>
            <a:off x="9296400" y="3264932"/>
            <a:ext cx="304800" cy="304800"/>
          </a:xfrm>
          <a:prstGeom prst="rect">
            <a:avLst/>
          </a:prstGeom>
          <a:solidFill>
            <a:srgbClr val="FF0000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Rectangle 33"/>
          <p:cNvSpPr/>
          <p:nvPr/>
        </p:nvSpPr>
        <p:spPr>
          <a:xfrm>
            <a:off x="8534400" y="3645932"/>
            <a:ext cx="304800" cy="304800"/>
          </a:xfrm>
          <a:prstGeom prst="rect">
            <a:avLst/>
          </a:prstGeom>
          <a:solidFill>
            <a:srgbClr val="0000FF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Rectangle 34"/>
          <p:cNvSpPr/>
          <p:nvPr/>
        </p:nvSpPr>
        <p:spPr>
          <a:xfrm>
            <a:off x="8915400" y="3645932"/>
            <a:ext cx="304800" cy="304800"/>
          </a:xfrm>
          <a:prstGeom prst="rect">
            <a:avLst/>
          </a:prstGeom>
          <a:noFill/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Rectangle 35"/>
          <p:cNvSpPr/>
          <p:nvPr/>
        </p:nvSpPr>
        <p:spPr>
          <a:xfrm>
            <a:off x="9296400" y="3645932"/>
            <a:ext cx="304800" cy="304800"/>
          </a:xfrm>
          <a:prstGeom prst="rect">
            <a:avLst/>
          </a:prstGeom>
          <a:solidFill>
            <a:srgbClr val="0000FF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TextBox 36"/>
          <p:cNvSpPr txBox="1"/>
          <p:nvPr/>
        </p:nvSpPr>
        <p:spPr>
          <a:xfrm>
            <a:off x="7979868" y="4191000"/>
            <a:ext cx="207627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Violates constraints:</a:t>
            </a:r>
          </a:p>
        </p:txBody>
      </p:sp>
      <p:sp>
        <p:nvSpPr>
          <p:cNvPr id="38" name="TextBox 37"/>
          <p:cNvSpPr txBox="1"/>
          <p:nvPr/>
        </p:nvSpPr>
        <p:spPr>
          <a:xfrm>
            <a:off x="8001001" y="2819400"/>
            <a:ext cx="208948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Satisfies constraints: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0"/>
            <a:ext cx="8229600" cy="838200"/>
          </a:xfrm>
        </p:spPr>
        <p:txBody>
          <a:bodyPr/>
          <a:lstStyle/>
          <a:p>
            <a:r>
              <a:rPr lang="en-US" dirty="0" smtClean="0"/>
              <a:t>CSP in computer vision: 4D Cities</a:t>
            </a:r>
            <a:endParaRPr lang="en-US" dirty="0"/>
          </a:p>
        </p:txBody>
      </p:sp>
      <p:sp>
        <p:nvSpPr>
          <p:cNvPr id="39" name="Content Placeholder 38"/>
          <p:cNvSpPr>
            <a:spLocks noGrp="1"/>
          </p:cNvSpPr>
          <p:nvPr>
            <p:ph idx="1"/>
          </p:nvPr>
        </p:nvSpPr>
        <p:spPr>
          <a:xfrm>
            <a:off x="1524000" y="914400"/>
            <a:ext cx="9144000" cy="5791200"/>
          </a:xfrm>
        </p:spPr>
        <p:txBody>
          <a:bodyPr>
            <a:normAutofit/>
          </a:bodyPr>
          <a:lstStyle/>
          <a:p>
            <a:r>
              <a:rPr lang="en-US" sz="2400" b="1" dirty="0"/>
              <a:t>Goal:</a:t>
            </a:r>
            <a:r>
              <a:rPr lang="en-US" sz="2400" dirty="0"/>
              <a:t> reorder images (columns) to have as few violations as possible</a:t>
            </a:r>
          </a:p>
          <a:p>
            <a:r>
              <a:rPr lang="en-US" sz="2400" b="1" dirty="0"/>
              <a:t>Local search: </a:t>
            </a:r>
            <a:r>
              <a:rPr lang="en-US" sz="2400" dirty="0"/>
              <a:t>start with random ordering of columns, swap columns or groups of columns to reduce the number of conflicts</a:t>
            </a:r>
          </a:p>
          <a:p>
            <a:endParaRPr lang="en-US" sz="2400" dirty="0"/>
          </a:p>
          <a:p>
            <a:pPr>
              <a:buNone/>
            </a:pPr>
            <a:endParaRPr lang="en-US" sz="2400" dirty="0"/>
          </a:p>
          <a:p>
            <a:r>
              <a:rPr lang="en-US" sz="2400" dirty="0"/>
              <a:t>Can also reorder the rows to group together points that appear and disappear at the same time – that gives you buildings</a:t>
            </a:r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771776" y="2209800"/>
            <a:ext cx="6524625" cy="7188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038600" y="4191000"/>
            <a:ext cx="4152900" cy="23335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125" name="Picture 5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791200" y="4267201"/>
            <a:ext cx="2590800" cy="22575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9" grpId="0" build="p"/>
    </p:bld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Summary</a:t>
            </a:r>
          </a:p>
        </p:txBody>
      </p:sp>
      <p:sp>
        <p:nvSpPr>
          <p:cNvPr id="36867" name="Rectangle 3"/>
          <p:cNvSpPr>
            <a:spLocks noGrp="1" noChangeArrowheads="1"/>
          </p:cNvSpPr>
          <p:nvPr>
            <p:ph idx="1"/>
          </p:nvPr>
        </p:nvSpPr>
        <p:spPr>
          <a:xfrm>
            <a:off x="1981200" y="1600200"/>
            <a:ext cx="8229600" cy="4800600"/>
          </a:xfrm>
        </p:spPr>
        <p:txBody>
          <a:bodyPr>
            <a:normAutofit lnSpcReduction="10000"/>
          </a:bodyPr>
          <a:lstStyle/>
          <a:p>
            <a:r>
              <a:rPr lang="en-US" sz="2400" dirty="0"/>
              <a:t>CSPs are a special kind of search problem:</a:t>
            </a:r>
          </a:p>
          <a:p>
            <a:pPr lvl="1"/>
            <a:r>
              <a:rPr lang="en-US" dirty="0"/>
              <a:t>States defined by values of a fixed set of variables</a:t>
            </a:r>
          </a:p>
          <a:p>
            <a:pPr lvl="1"/>
            <a:r>
              <a:rPr lang="en-US" dirty="0"/>
              <a:t>Goal test defined by constraints on variable values</a:t>
            </a:r>
          </a:p>
          <a:p>
            <a:r>
              <a:rPr lang="en-US" sz="2400" b="1" dirty="0"/>
              <a:t>Backtracking</a:t>
            </a:r>
            <a:r>
              <a:rPr lang="en-US" sz="2400" dirty="0"/>
              <a:t> = depth-first search where successor states are generated by considering assignments to a single variable</a:t>
            </a:r>
          </a:p>
          <a:p>
            <a:pPr lvl="1"/>
            <a:r>
              <a:rPr lang="en-US" sz="2000" b="1" dirty="0"/>
              <a:t>Variable ordering</a:t>
            </a:r>
            <a:r>
              <a:rPr lang="en-US" sz="2000" dirty="0"/>
              <a:t> and </a:t>
            </a:r>
            <a:r>
              <a:rPr lang="en-US" sz="2000" b="1" dirty="0"/>
              <a:t>value selection</a:t>
            </a:r>
            <a:r>
              <a:rPr lang="en-US" sz="2000" dirty="0"/>
              <a:t> heuristics can help significantly</a:t>
            </a:r>
          </a:p>
          <a:p>
            <a:pPr lvl="1"/>
            <a:r>
              <a:rPr lang="en-US" sz="2000" b="1" dirty="0"/>
              <a:t>Forward checking</a:t>
            </a:r>
            <a:r>
              <a:rPr lang="en-US" sz="2000" dirty="0"/>
              <a:t> prevents assignments that guarantee later failure</a:t>
            </a:r>
          </a:p>
          <a:p>
            <a:pPr lvl="1"/>
            <a:r>
              <a:rPr lang="en-US" sz="2000" b="1" dirty="0"/>
              <a:t>Constraint propagation</a:t>
            </a:r>
            <a:r>
              <a:rPr lang="en-US" sz="2000" dirty="0"/>
              <a:t> (e.g., arc consistency) does additional work to constrain values and detect inconsistencies</a:t>
            </a:r>
          </a:p>
          <a:p>
            <a:r>
              <a:rPr lang="en-US" sz="2400" dirty="0"/>
              <a:t>Complexity of CSPs</a:t>
            </a:r>
          </a:p>
          <a:p>
            <a:pPr lvl="1"/>
            <a:r>
              <a:rPr lang="en-US" sz="2000" dirty="0"/>
              <a:t>NP-complete in general (exponential worst-case running time)</a:t>
            </a:r>
          </a:p>
          <a:p>
            <a:pPr lvl="1"/>
            <a:r>
              <a:rPr lang="en-US" sz="2000" dirty="0"/>
              <a:t>Efficient solutions possible for special cases (e.g., tree-structured CSPs)</a:t>
            </a:r>
          </a:p>
          <a:p>
            <a:r>
              <a:rPr lang="en-US" sz="2400" dirty="0"/>
              <a:t>Alternatives to backtracking search: local search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xmlns:p14="http://schemas.microsoft.com/office/powerpoint/2010/main"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867" grpId="0" build="p"/>
    </p:bld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72</TotalTime>
  <Words>2507</Words>
  <Application>Microsoft Office PowerPoint</Application>
  <PresentationFormat>Widescreen</PresentationFormat>
  <Paragraphs>435</Paragraphs>
  <Slides>69</Slides>
  <Notes>50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69</vt:i4>
      </vt:variant>
    </vt:vector>
  </HeadingPairs>
  <TitlesOfParts>
    <vt:vector size="77" baseType="lpstr">
      <vt:lpstr>ＭＳ Ｐゴシック</vt:lpstr>
      <vt:lpstr>Arial</vt:lpstr>
      <vt:lpstr>Calibri</vt:lpstr>
      <vt:lpstr>Calibri Light</vt:lpstr>
      <vt:lpstr>Cambria Math</vt:lpstr>
      <vt:lpstr>Symbol</vt:lpstr>
      <vt:lpstr>Wingdings</vt:lpstr>
      <vt:lpstr>Office Theme</vt:lpstr>
      <vt:lpstr>ECE 448, Lecture 7: Constraint Satisfaction Problems</vt:lpstr>
      <vt:lpstr>Content</vt:lpstr>
      <vt:lpstr>What is search for?</vt:lpstr>
      <vt:lpstr>Constraint satisfaction problems (CSPs)</vt:lpstr>
      <vt:lpstr>Examples</vt:lpstr>
      <vt:lpstr>Example: Map Coloring</vt:lpstr>
      <vt:lpstr>Example: Map Coloring</vt:lpstr>
      <vt:lpstr>Example: n-queens problem</vt:lpstr>
      <vt:lpstr>Example: N-Queens</vt:lpstr>
      <vt:lpstr>N-Queens: Alternative formulation</vt:lpstr>
      <vt:lpstr>Example: Cryptarithmetic</vt:lpstr>
      <vt:lpstr>Example: Sudoku</vt:lpstr>
      <vt:lpstr>Real-world CSPs</vt:lpstr>
      <vt:lpstr>Formulation as a standard search</vt:lpstr>
      <vt:lpstr>Standard search formulation (incremental)</vt:lpstr>
      <vt:lpstr>Standard search formulation (incremental)</vt:lpstr>
      <vt:lpstr>Backtracking search</vt:lpstr>
      <vt:lpstr>Backtracking search</vt:lpstr>
      <vt:lpstr>Example</vt:lpstr>
      <vt:lpstr>Example</vt:lpstr>
      <vt:lpstr>Example</vt:lpstr>
      <vt:lpstr>Example</vt:lpstr>
      <vt:lpstr>Backtracking search algorithm</vt:lpstr>
      <vt:lpstr>Heuristics for making backtracking search more efficient</vt:lpstr>
      <vt:lpstr>Heuristics for making backtracking search more efficient</vt:lpstr>
      <vt:lpstr>Which variable should be assigned next?</vt:lpstr>
      <vt:lpstr>Which variable should be assigned next?</vt:lpstr>
      <vt:lpstr>Which variable should be assigned next?</vt:lpstr>
      <vt:lpstr>Which variable should be assigned next?</vt:lpstr>
      <vt:lpstr>Given a variable, in which order should its values be tried?</vt:lpstr>
      <vt:lpstr>Given a variable, in which order should its values be tried?</vt:lpstr>
      <vt:lpstr>Early detection of failure</vt:lpstr>
      <vt:lpstr>Early detection of failure</vt:lpstr>
      <vt:lpstr>Early detection of failure: Forward checking</vt:lpstr>
      <vt:lpstr>Early detection of failure: Forward checking</vt:lpstr>
      <vt:lpstr>Early detection of failure: Forward checking</vt:lpstr>
      <vt:lpstr>Early detection of failure: Forward checking</vt:lpstr>
      <vt:lpstr>Early detection of failure: Forward checking</vt:lpstr>
      <vt:lpstr>Early detection of failure: Forward checking</vt:lpstr>
      <vt:lpstr>Constraint propagation</vt:lpstr>
      <vt:lpstr>Arc consistency</vt:lpstr>
      <vt:lpstr>Arc consistency</vt:lpstr>
      <vt:lpstr>Arc consistency</vt:lpstr>
      <vt:lpstr>Arc consistency</vt:lpstr>
      <vt:lpstr>Arc consistency</vt:lpstr>
      <vt:lpstr>Arc consistency</vt:lpstr>
      <vt:lpstr>Arc consistency</vt:lpstr>
      <vt:lpstr>Arc consistency algorithm AC-3</vt:lpstr>
      <vt:lpstr>Does arc consistency always detect the lack of a solution?</vt:lpstr>
      <vt:lpstr>Tree-structured CSPs</vt:lpstr>
      <vt:lpstr>Tree-structured CSPs</vt:lpstr>
      <vt:lpstr>Algorithm for tree-structured CSPs</vt:lpstr>
      <vt:lpstr>Algorithm for tree-structured CSPs</vt:lpstr>
      <vt:lpstr>Algorithm for tree-structured CSPs</vt:lpstr>
      <vt:lpstr>Algorithm for tree-structured CSPs</vt:lpstr>
      <vt:lpstr>Algorithm for tree-structured CSPs</vt:lpstr>
      <vt:lpstr>Nearly tree-structured CSPs</vt:lpstr>
      <vt:lpstr>NP-Completeness and the SAT Problem</vt:lpstr>
      <vt:lpstr>Algorithm for tree-structured CSPs</vt:lpstr>
      <vt:lpstr>Computational complexity of CSPs</vt:lpstr>
      <vt:lpstr>Local search, e.g., hill climbing</vt:lpstr>
      <vt:lpstr>Local search for CSPs</vt:lpstr>
      <vt:lpstr>Local search for CSPs</vt:lpstr>
      <vt:lpstr>CSP in computer vision: Line drawing interpretation</vt:lpstr>
      <vt:lpstr>CSP in computer vision: Line drawing interpretation</vt:lpstr>
      <vt:lpstr>CSP in computer vision: 4D Cities</vt:lpstr>
      <vt:lpstr>CSP in computer vision: 4D Cities</vt:lpstr>
      <vt:lpstr>CSP in computer vision: 4D Cities</vt:lpstr>
      <vt:lpstr>Summary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ECE 448, Lecture 7: Constraint Satisfaction Problems</dc:title>
  <dc:creator>Mark Hasegawa-Johnson</dc:creator>
  <cp:lastModifiedBy>Mark Hasegawa-Johnson</cp:lastModifiedBy>
  <cp:revision>24</cp:revision>
  <dcterms:created xsi:type="dcterms:W3CDTF">2017-09-19T02:06:22Z</dcterms:created>
  <dcterms:modified xsi:type="dcterms:W3CDTF">2017-09-19T18:10:03Z</dcterms:modified>
</cp:coreProperties>
</file>