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D09AB-C10E-4E6A-8FA5-73A37DEF1085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3C5F5-DF51-48BC-B2F7-9A8BEE715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43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a reflex agent be rational?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6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67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1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27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6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3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69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89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7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5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9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1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8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9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7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2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5637-4BF9-4D65-B307-46A76C7EB2C6}" type="datetimeFigureOut">
              <a:rPr kumimoji="1" lang="ja-JP" altLang="en-US" smtClean="0"/>
              <a:t>2017/9/6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ai.org/Papers/AAAI/1986/AAAI86-027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ECE 448 Lecture 4:</a:t>
            </a:r>
            <a:br>
              <a:rPr kumimoji="1" lang="en-US" altLang="ja-JP" dirty="0" smtClean="0"/>
            </a:br>
            <a:r>
              <a:rPr lang="en-US" altLang="ja-JP" dirty="0" smtClean="0"/>
              <a:t>Search Intro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Slides by Svetlana Lazebnik, 9/2016</a:t>
            </a:r>
          </a:p>
          <a:p>
            <a:r>
              <a:rPr lang="en-US" altLang="ja-JP" dirty="0" smtClean="0"/>
              <a:t>Modified by Mark Hasegawa-Johnson, 9/2017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5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8-puzzle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1143000"/>
            <a:ext cx="8458200" cy="5638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States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Locations </a:t>
            </a:r>
            <a:r>
              <a:rPr lang="en-US" dirty="0"/>
              <a:t>of tiles </a:t>
            </a:r>
            <a:endParaRPr lang="en-US" dirty="0" smtClean="0"/>
          </a:p>
          <a:p>
            <a:pPr lvl="2">
              <a:lnSpc>
                <a:spcPct val="120000"/>
              </a:lnSpc>
            </a:pPr>
            <a:r>
              <a:rPr lang="en-US" dirty="0" smtClean="0"/>
              <a:t>8-puzzle: 181,440 states (9!/2)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15-puzzle: ~10 trillion states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24-puzzle: ~10</a:t>
            </a:r>
            <a:r>
              <a:rPr lang="en-US" baseline="30000" dirty="0" smtClean="0"/>
              <a:t>25</a:t>
            </a:r>
            <a:r>
              <a:rPr lang="en-US" dirty="0" smtClean="0"/>
              <a:t> states</a:t>
            </a:r>
            <a:endParaRPr lang="en-US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Move blank left, right, up, down </a:t>
            </a:r>
            <a:endParaRPr lang="en-US" sz="3100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Path cost </a:t>
            </a:r>
            <a:endParaRPr lang="en-US" sz="3100" b="1" dirty="0"/>
          </a:p>
          <a:p>
            <a:pPr lvl="1">
              <a:lnSpc>
                <a:spcPct val="120000"/>
              </a:lnSpc>
            </a:pPr>
            <a:r>
              <a:rPr lang="en-US" sz="3100" dirty="0"/>
              <a:t>1 per move</a:t>
            </a:r>
            <a:br>
              <a:rPr lang="en-US" sz="3100" dirty="0"/>
            </a:br>
            <a:endParaRPr lang="en-US" sz="3100" dirty="0"/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3"/>
              </a:rPr>
              <a:t>Finding the optimal solution of n-Puzzle is NP-hard</a:t>
            </a:r>
            <a:endParaRPr lang="en-US" dirty="0"/>
          </a:p>
        </p:txBody>
      </p:sp>
      <p:pic>
        <p:nvPicPr>
          <p:cNvPr id="17414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r="49396"/>
          <a:stretch>
            <a:fillRect/>
          </a:stretch>
        </p:blipFill>
        <p:spPr bwMode="auto">
          <a:xfrm>
            <a:off x="8132446" y="1447801"/>
            <a:ext cx="2154555" cy="2162175"/>
          </a:xfrm>
          <a:prstGeom prst="rect">
            <a:avLst/>
          </a:prstGeom>
          <a:noFill/>
        </p:spPr>
      </p:pic>
      <p:pic>
        <p:nvPicPr>
          <p:cNvPr id="8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l="49396"/>
          <a:stretch>
            <a:fillRect/>
          </a:stretch>
        </p:blipFill>
        <p:spPr bwMode="auto">
          <a:xfrm>
            <a:off x="7848601" y="3810001"/>
            <a:ext cx="215455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Robot motion planning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272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States</a:t>
            </a:r>
            <a:r>
              <a:rPr lang="en-US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Real-valued joint parameters (angles, displacements)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Continuous motions of robot joints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Goal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Configuration in which object is grasped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Path cost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Time to execute, smoothness of path, etc.</a:t>
            </a:r>
          </a:p>
        </p:txBody>
      </p:sp>
      <p:pic>
        <p:nvPicPr>
          <p:cNvPr id="19460" name="Picture 4" descr="stanford-arm+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1295400"/>
            <a:ext cx="580072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826" y="1361661"/>
            <a:ext cx="9697278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Given: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Initial state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Actions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Transition model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Goal state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CC0099"/>
                </a:solidFill>
              </a:rPr>
              <a:t>Path cost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How do we find the optimal solution?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How about building the state space and then using </a:t>
            </a:r>
            <a:r>
              <a:rPr lang="en-US" dirty="0" err="1" smtClean="0"/>
              <a:t>Dijkstra’s</a:t>
            </a:r>
            <a:r>
              <a:rPr lang="en-US" dirty="0" smtClean="0"/>
              <a:t> shortest path algorithm?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Complexity of Dijkstra’s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E</a:t>
            </a:r>
            <a:r>
              <a:rPr lang="en-US" dirty="0" smtClean="0"/>
              <a:t> + </a:t>
            </a:r>
            <a:r>
              <a:rPr lang="en-US" i="1" dirty="0" smtClean="0"/>
              <a:t>V</a:t>
            </a:r>
            <a:r>
              <a:rPr lang="en-US" dirty="0" smtClean="0"/>
              <a:t> log </a:t>
            </a:r>
            <a:r>
              <a:rPr lang="en-US" i="1" dirty="0" smtClean="0"/>
              <a:t>V</a:t>
            </a:r>
            <a:r>
              <a:rPr lang="en-US" dirty="0" smtClean="0"/>
              <a:t>), where E is the number of transitions, </a:t>
            </a:r>
            <a:r>
              <a:rPr lang="en-US" i="1" dirty="0" smtClean="0"/>
              <a:t>V</a:t>
            </a:r>
            <a:r>
              <a:rPr lang="en-US" dirty="0" smtClean="0"/>
              <a:t> is the number of states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The state space is exponential in the size of the world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Therefore the shortest-path algorithm is exponential in the size of the world!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Search: 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48" y="1600201"/>
            <a:ext cx="9892749" cy="5049077"/>
          </a:xfrm>
        </p:spPr>
        <p:txBody>
          <a:bodyPr>
            <a:normAutofit/>
          </a:bodyPr>
          <a:lstStyle/>
          <a:p>
            <a:r>
              <a:rPr lang="en-US" dirty="0" smtClean="0"/>
              <a:t>Let’s begin at the start state and </a:t>
            </a:r>
            <a:r>
              <a:rPr lang="en-US" b="1" dirty="0" smtClean="0"/>
              <a:t>expand</a:t>
            </a:r>
            <a:r>
              <a:rPr lang="en-US" dirty="0" smtClean="0"/>
              <a:t> it by making a list of all possible successor states</a:t>
            </a:r>
          </a:p>
          <a:p>
            <a:r>
              <a:rPr lang="en-US" dirty="0"/>
              <a:t>M</a:t>
            </a:r>
            <a:r>
              <a:rPr lang="en-US" dirty="0" smtClean="0"/>
              <a:t>aintain a </a:t>
            </a:r>
            <a:r>
              <a:rPr lang="en-US" b="1" dirty="0" smtClean="0"/>
              <a:t>frontier</a:t>
            </a:r>
            <a:r>
              <a:rPr lang="en-US" dirty="0" smtClean="0"/>
              <a:t> or a list of unexpanded states</a:t>
            </a:r>
          </a:p>
          <a:p>
            <a:r>
              <a:rPr lang="en-US" dirty="0" smtClean="0"/>
              <a:t>At each step, pick a state from the frontier to expand (EXPAND = list all of the other states that can be reached from this state) </a:t>
            </a:r>
          </a:p>
          <a:p>
            <a:r>
              <a:rPr lang="en-US" dirty="0" smtClean="0"/>
              <a:t>Keep going until you reach a goal state</a:t>
            </a:r>
          </a:p>
          <a:p>
            <a:r>
              <a:rPr lang="en-US" dirty="0" smtClean="0"/>
              <a:t>BACK-TRACE: go back up the tree; list, in reverse order, all of the actions you need to perform in order to reach the goal state.</a:t>
            </a:r>
          </a:p>
          <a:p>
            <a:r>
              <a:rPr lang="en-US" dirty="0" smtClean="0"/>
              <a:t>ACT: the agent reads off the sequence of necessary actions, in order, and does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tree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411070"/>
            <a:ext cx="5943603" cy="56755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“What if” tree of sequences of actions and outcomes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root node corresponds to the starting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children of a node correspond to the </a:t>
            </a:r>
            <a:r>
              <a:rPr lang="en-US" b="1" dirty="0" smtClean="0"/>
              <a:t>successor states</a:t>
            </a:r>
            <a:r>
              <a:rPr lang="en-US" dirty="0" smtClean="0"/>
              <a:t> of that node’s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path through the tree corresponds to a sequence of actions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solution is a path ending in the goal state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Nodes vs. states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 state is a representation of the world, </a:t>
            </a:r>
            <a:br>
              <a:rPr lang="en-US" dirty="0" smtClean="0"/>
            </a:br>
            <a:r>
              <a:rPr lang="en-US" dirty="0" smtClean="0"/>
              <a:t>while a node is a data structure that is </a:t>
            </a:r>
            <a:br>
              <a:rPr lang="en-US" dirty="0" smtClean="0"/>
            </a:br>
            <a:r>
              <a:rPr lang="en-US" dirty="0" smtClean="0"/>
              <a:t>part of the search tree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Node has to keep pointer to parent, path cost, possibly other info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62801" y="1411070"/>
            <a:ext cx="3200403" cy="4380131"/>
            <a:chOff x="2362200" y="1792069"/>
            <a:chExt cx="3200403" cy="4380131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012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812" y="35814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955863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46262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949480" y="4670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492283" y="5432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533900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924300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06680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92484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549683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02084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159283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08970" y="1792069"/>
              <a:ext cx="10964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Starting state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6088" y="3048000"/>
              <a:ext cx="1226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Successor state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2590800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5802868"/>
              <a:ext cx="1128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6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Search: Computational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48" y="1600201"/>
            <a:ext cx="9892749" cy="5049077"/>
          </a:xfrm>
        </p:spPr>
        <p:txBody>
          <a:bodyPr>
            <a:normAutofit/>
          </a:bodyPr>
          <a:lstStyle/>
          <a:p>
            <a:r>
              <a:rPr lang="en-US" dirty="0" smtClean="0"/>
              <a:t>In the typical case, your search algorithm will need to expand about half of all of the states in the world</a:t>
            </a:r>
          </a:p>
          <a:p>
            <a:r>
              <a:rPr lang="en-US" dirty="0" smtClean="0"/>
              <a:t>The number of states is exponential in the size of the world</a:t>
            </a:r>
          </a:p>
          <a:p>
            <a:r>
              <a:rPr lang="en-US" dirty="0" smtClean="0"/>
              <a:t>Therefore, in the typical case, search is exponential complexity</a:t>
            </a:r>
          </a:p>
          <a:p>
            <a:r>
              <a:rPr lang="en-US" dirty="0" smtClean="0"/>
              <a:t>Most of what we discuss, in the next three lectures, will be methods for limiting the mantissa and/or limiting the exponent.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Algorithm Outline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22438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Initialize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frontier </a:t>
            </a:r>
            <a:r>
              <a:rPr lang="en-US" sz="2400" dirty="0"/>
              <a:t>using the </a:t>
            </a:r>
            <a:r>
              <a:rPr lang="en-US" sz="2400" b="1" dirty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/>
              <a:t>While the frontier is not empty</a:t>
            </a:r>
          </a:p>
          <a:p>
            <a:pPr lvl="1"/>
            <a:r>
              <a:rPr lang="en-US" dirty="0"/>
              <a:t>Choose a frontier node according to </a:t>
            </a:r>
            <a:r>
              <a:rPr lang="en-US" b="1" dirty="0">
                <a:solidFill>
                  <a:srgbClr val="CC0099"/>
                </a:solidFill>
              </a:rPr>
              <a:t>search strategy</a:t>
            </a:r>
            <a:r>
              <a:rPr lang="en-US" b="1" dirty="0"/>
              <a:t> </a:t>
            </a:r>
            <a:r>
              <a:rPr lang="en-US" dirty="0"/>
              <a:t>and take it off the frontier</a:t>
            </a:r>
          </a:p>
          <a:p>
            <a:pPr lvl="1"/>
            <a:r>
              <a:rPr lang="en-US" dirty="0"/>
              <a:t>If the node contains the </a:t>
            </a:r>
            <a:r>
              <a:rPr lang="en-US" b="1" dirty="0">
                <a:solidFill>
                  <a:srgbClr val="CC0099"/>
                </a:solidFill>
              </a:rPr>
              <a:t>goal state</a:t>
            </a:r>
            <a:r>
              <a:rPr lang="en-US" dirty="0"/>
              <a:t>, return solution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C0099"/>
                </a:solidFill>
              </a:rPr>
              <a:t>expand</a:t>
            </a:r>
            <a:r>
              <a:rPr lang="en-US" dirty="0"/>
              <a:t> the node and add its children to the frontier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425" y="3317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47660" y="32302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15737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112" y="-4344"/>
            <a:ext cx="5410200" cy="22193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sp>
        <p:nvSpPr>
          <p:cNvPr id="7" name="Oval 6"/>
          <p:cNvSpPr/>
          <p:nvPr/>
        </p:nvSpPr>
        <p:spPr>
          <a:xfrm>
            <a:off x="2100468" y="42676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3613" y="27407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7613" y="3535016"/>
            <a:ext cx="813352" cy="351184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1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26315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112" y="393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1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pic>
        <p:nvPicPr>
          <p:cNvPr id="15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8" name="Oval 17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agents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14400"/>
            <a:ext cx="4040188" cy="639762"/>
          </a:xfrm>
        </p:spPr>
        <p:txBody>
          <a:bodyPr/>
          <a:lstStyle/>
          <a:p>
            <a:r>
              <a:rPr lang="en-US" dirty="0" smtClean="0"/>
              <a:t>Reflex agent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74812" y="4114800"/>
            <a:ext cx="4040188" cy="2514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Consider how the world IS</a:t>
            </a:r>
          </a:p>
          <a:p>
            <a:r>
              <a:rPr lang="en-US" dirty="0" smtClean="0"/>
              <a:t>Choose </a:t>
            </a:r>
            <a:r>
              <a:rPr lang="en-US" dirty="0"/>
              <a:t>action based on current percept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consider the future consequences </a:t>
            </a:r>
            <a:r>
              <a:rPr lang="en-US" dirty="0" smtClean="0"/>
              <a:t>of actions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69026" y="914400"/>
            <a:ext cx="4041775" cy="639762"/>
          </a:xfrm>
        </p:spPr>
        <p:txBody>
          <a:bodyPr/>
          <a:lstStyle/>
          <a:p>
            <a:r>
              <a:rPr lang="en-US" dirty="0" smtClean="0"/>
              <a:t>Goal-directed agent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91199" y="4114800"/>
            <a:ext cx="5211417" cy="21766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0099"/>
                </a:solidFill>
              </a:rPr>
              <a:t>Consider how the world WOULD BE</a:t>
            </a:r>
          </a:p>
          <a:p>
            <a:r>
              <a:rPr lang="en-US" dirty="0" smtClean="0"/>
              <a:t>Decisions </a:t>
            </a:r>
            <a:r>
              <a:rPr lang="en-US" dirty="0"/>
              <a:t>based on (</a:t>
            </a:r>
            <a:r>
              <a:rPr lang="en-US" dirty="0" smtClean="0"/>
              <a:t>hypothesized) consequences </a:t>
            </a:r>
            <a:r>
              <a:rPr lang="en-US" dirty="0"/>
              <a:t>of actions</a:t>
            </a:r>
          </a:p>
          <a:p>
            <a:r>
              <a:rPr lang="en-US" dirty="0" smtClean="0"/>
              <a:t>Must </a:t>
            </a:r>
            <a:r>
              <a:rPr lang="en-US" dirty="0"/>
              <a:t>have a model of how </a:t>
            </a:r>
            <a:r>
              <a:rPr lang="en-US" dirty="0" smtClean="0"/>
              <a:t>the world </a:t>
            </a:r>
            <a:r>
              <a:rPr lang="en-US" dirty="0"/>
              <a:t>evolves </a:t>
            </a:r>
            <a:r>
              <a:rPr lang="en-US" dirty="0" smtClean="0"/>
              <a:t>in response </a:t>
            </a:r>
            <a:r>
              <a:rPr lang="en-US" dirty="0"/>
              <a:t>to actions</a:t>
            </a:r>
          </a:p>
          <a:p>
            <a:r>
              <a:rPr lang="en-US" dirty="0" smtClean="0"/>
              <a:t>Must </a:t>
            </a:r>
            <a:r>
              <a:rPr lang="en-US" dirty="0"/>
              <a:t>formulate a goal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9699" y="6553201"/>
            <a:ext cx="1807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D. Klein, P. </a:t>
            </a:r>
            <a:r>
              <a:rPr lang="en-US" sz="1200" dirty="0" err="1"/>
              <a:t>Abbeel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0"/>
            <a:ext cx="3136900" cy="2107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752601"/>
            <a:ext cx="3200400" cy="21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516" y="331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31" name="Oval 3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5956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6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5410200" cy="2219325"/>
          </a:xfrm>
          <a:prstGeom prst="rect">
            <a:avLst/>
          </a:prstGeom>
          <a:noFill/>
        </p:spPr>
      </p:pic>
      <p:pic>
        <p:nvPicPr>
          <p:cNvPr id="1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518" y="2229264"/>
            <a:ext cx="9348641" cy="4582350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2" name="Oval 41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5773" y="4887612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3" grpId="0" animBg="1"/>
      <p:bldP spid="38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36"/>
            <a:ext cx="5410200" cy="2219325"/>
          </a:xfrm>
          <a:prstGeom prst="rect">
            <a:avLst/>
          </a:prstGeom>
          <a:noFill/>
        </p:spPr>
      </p:pic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1" name="Oval 4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2" grpId="0" animBg="1"/>
      <p:bldP spid="37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repeated states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447801"/>
            <a:ext cx="8686800" cy="5257800"/>
          </a:xfrm>
        </p:spPr>
        <p:txBody>
          <a:bodyPr>
            <a:normAutofit/>
          </a:bodyPr>
          <a:lstStyle/>
          <a:p>
            <a:r>
              <a:rPr lang="en-US" sz="2400" dirty="0"/>
              <a:t>Initialize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frontier </a:t>
            </a:r>
            <a:r>
              <a:rPr lang="en-US" sz="2400" dirty="0"/>
              <a:t>using the </a:t>
            </a:r>
            <a:r>
              <a:rPr lang="en-US" sz="2400" b="1" dirty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/>
              <a:t>While the frontier is not empty</a:t>
            </a:r>
          </a:p>
          <a:p>
            <a:pPr lvl="1"/>
            <a:r>
              <a:rPr lang="en-US" dirty="0"/>
              <a:t>Choose a frontier node according to </a:t>
            </a:r>
            <a:r>
              <a:rPr lang="en-US" b="1" dirty="0">
                <a:solidFill>
                  <a:srgbClr val="CC0099"/>
                </a:solidFill>
              </a:rPr>
              <a:t>search strategy </a:t>
            </a:r>
            <a:r>
              <a:rPr lang="en-US" dirty="0"/>
              <a:t>and take it off the frontier</a:t>
            </a:r>
          </a:p>
          <a:p>
            <a:pPr lvl="1"/>
            <a:r>
              <a:rPr lang="en-US" dirty="0"/>
              <a:t>If the node contains the </a:t>
            </a:r>
            <a:r>
              <a:rPr lang="en-US" b="1" dirty="0">
                <a:solidFill>
                  <a:srgbClr val="CC0099"/>
                </a:solidFill>
              </a:rPr>
              <a:t>goal state</a:t>
            </a:r>
            <a:r>
              <a:rPr lang="en-US" dirty="0"/>
              <a:t>, return solution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C0099"/>
                </a:solidFill>
              </a:rPr>
              <a:t>expand</a:t>
            </a:r>
            <a:r>
              <a:rPr lang="en-US" dirty="0"/>
              <a:t> the node and add its children to the frontier</a:t>
            </a:r>
          </a:p>
          <a:p>
            <a:pPr lvl="1"/>
            <a:endParaRPr lang="en-US" dirty="0"/>
          </a:p>
          <a:p>
            <a:r>
              <a:rPr lang="en-US" sz="2400" dirty="0"/>
              <a:t>To handle repeated states:</a:t>
            </a:r>
          </a:p>
          <a:p>
            <a:pPr lvl="1"/>
            <a:r>
              <a:rPr lang="en-US" dirty="0"/>
              <a:t>Every time you expand a node, add that state to the </a:t>
            </a:r>
            <a:br>
              <a:rPr lang="en-US" dirty="0"/>
            </a:br>
            <a:r>
              <a:rPr lang="en-US" b="1" dirty="0">
                <a:solidFill>
                  <a:srgbClr val="CC0099"/>
                </a:solidFill>
              </a:rPr>
              <a:t>explored set</a:t>
            </a:r>
            <a:r>
              <a:rPr lang="en-US" dirty="0"/>
              <a:t>; do not put explored states on the frontier again</a:t>
            </a:r>
          </a:p>
          <a:p>
            <a:pPr lvl="1"/>
            <a:r>
              <a:rPr lang="en-US" dirty="0"/>
              <a:t>Every time you add a node to the frontier, check whether it already exists in the frontier with a higher path cost, and if yes, replace that node with the new one</a:t>
            </a:r>
          </a:p>
        </p:txBody>
      </p:sp>
    </p:spTree>
    <p:extLst>
      <p:ext uri="{BB962C8B-B14F-4D97-AF65-F5344CB8AC3E}">
        <p14:creationId xmlns:p14="http://schemas.microsoft.com/office/powerpoint/2010/main" val="365154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</a:t>
            </a:r>
            <a:r>
              <a:rPr lang="en-US" dirty="0" smtClean="0"/>
              <a:t>w/o repeats</a:t>
            </a:r>
            <a:endParaRPr lang="en-US" dirty="0"/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425" y="3317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47660" y="32302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3740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5112" y="-4344"/>
            <a:ext cx="5410200" cy="2219325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</a:t>
            </a:r>
            <a:r>
              <a:rPr lang="en-US" dirty="0" smtClean="0"/>
              <a:t>w/o repeats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00468" y="42676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3613" y="27407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7613" y="3535016"/>
            <a:ext cx="813352" cy="351184"/>
          </a:xfrm>
          <a:prstGeom prst="ellipse">
            <a:avLst/>
          </a:prstGeom>
          <a:noFill/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1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2" name="Multiply 11"/>
          <p:cNvSpPr/>
          <p:nvPr/>
        </p:nvSpPr>
        <p:spPr>
          <a:xfrm>
            <a:off x="2262814" y="3210339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7443" y="1690688"/>
            <a:ext cx="106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1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112" y="393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852" y="2199863"/>
            <a:ext cx="9348641" cy="45823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8" name="Oval 17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031973" y="380668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924261" y="83489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7443" y="1690688"/>
            <a:ext cx="106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93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2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516" y="3316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31" name="Oval 3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5956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443" y="1690688"/>
            <a:ext cx="1534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</a:p>
          <a:p>
            <a:r>
              <a:rPr lang="en-US" altLang="ja-JP" dirty="0" err="1" smtClean="0"/>
              <a:t>Rimnicu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Vilces</a:t>
            </a:r>
            <a:endParaRPr kumimoji="1" lang="ja-JP" altLang="en-US" dirty="0"/>
          </a:p>
        </p:txBody>
      </p:sp>
      <p:sp>
        <p:nvSpPr>
          <p:cNvPr id="40" name="Multiply 39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95534" y="3859693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4383161" y="453556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6917633" y="83820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10247228" y="129540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0"/>
            <a:ext cx="5410200" cy="2219325"/>
          </a:xfrm>
          <a:prstGeom prst="rect">
            <a:avLst/>
          </a:prstGeom>
          <a:noFill/>
        </p:spPr>
      </p:pic>
      <p:pic>
        <p:nvPicPr>
          <p:cNvPr id="1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1" name="Oval 30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518" y="2229264"/>
            <a:ext cx="9348641" cy="458235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2" name="Oval 41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5773" y="4887612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443" y="1690688"/>
            <a:ext cx="1534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</a:p>
          <a:p>
            <a:r>
              <a:rPr lang="en-US" altLang="ja-JP" dirty="0" err="1" smtClean="0"/>
              <a:t>Rimnicu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Vilces</a:t>
            </a:r>
            <a:endParaRPr lang="en-US" altLang="ja-JP" dirty="0" smtClean="0"/>
          </a:p>
          <a:p>
            <a:r>
              <a:rPr lang="en-US" altLang="ja-JP" dirty="0" err="1" smtClean="0"/>
              <a:t>Fa</a:t>
            </a:r>
            <a:r>
              <a:rPr kumimoji="1" lang="en-US" altLang="ja-JP" dirty="0" err="1" smtClean="0"/>
              <a:t>garas</a:t>
            </a:r>
            <a:endParaRPr kumimoji="1" lang="ja-JP" altLang="en-US" dirty="0"/>
          </a:p>
        </p:txBody>
      </p:sp>
      <p:sp>
        <p:nvSpPr>
          <p:cNvPr id="46" name="Multiply 45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3995535" y="3810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4343402" y="446598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6947449" y="82826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7275440" y="130534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10257169" y="129540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405235" y="399097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3" grpId="0" animBg="1"/>
      <p:bldP spid="38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936"/>
            <a:ext cx="5410200" cy="2219325"/>
          </a:xfrm>
          <a:prstGeom prst="rect">
            <a:avLst/>
          </a:prstGeom>
          <a:noFill/>
        </p:spPr>
      </p:pic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1" name="Oval 4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7443" y="1690688"/>
            <a:ext cx="1471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Explored:</a:t>
            </a:r>
          </a:p>
          <a:p>
            <a:r>
              <a:rPr lang="en-US" altLang="ja-JP" dirty="0" smtClean="0"/>
              <a:t>Arad</a:t>
            </a:r>
          </a:p>
          <a:p>
            <a:r>
              <a:rPr kumimoji="1" lang="en-US" altLang="ja-JP" dirty="0" smtClean="0"/>
              <a:t>Sibiu</a:t>
            </a:r>
          </a:p>
          <a:p>
            <a:r>
              <a:rPr lang="en-US" altLang="ja-JP" dirty="0" err="1" smtClean="0"/>
              <a:t>Rinnicu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Vilces</a:t>
            </a:r>
            <a:endParaRPr lang="en-US" altLang="ja-JP" dirty="0" smtClean="0"/>
          </a:p>
          <a:p>
            <a:r>
              <a:rPr lang="en-US" altLang="ja-JP" dirty="0" err="1" smtClean="0"/>
              <a:t>Fa</a:t>
            </a:r>
            <a:r>
              <a:rPr kumimoji="1" lang="en-US" altLang="ja-JP" dirty="0" err="1" smtClean="0"/>
              <a:t>garas</a:t>
            </a:r>
            <a:endParaRPr kumimoji="1" lang="en-US" altLang="ja-JP" dirty="0" smtClean="0"/>
          </a:p>
          <a:p>
            <a:r>
              <a:rPr lang="en-US" altLang="ja-JP" dirty="0" smtClean="0"/>
              <a:t>Pitesti</a:t>
            </a:r>
            <a:endParaRPr kumimoji="1" lang="ja-JP" altLang="en-US" dirty="0"/>
          </a:p>
        </p:txBody>
      </p:sp>
      <p:sp>
        <p:nvSpPr>
          <p:cNvPr id="53" name="Multiply 52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3995535" y="3810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4343402" y="446598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6947449" y="82826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275440" y="130534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10257169" y="129540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5357610" y="3962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5557635" y="507682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10234410" y="173355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2" grpId="0" animBg="1"/>
      <p:bldP spid="3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9" grpId="0" animBg="1"/>
      <p:bldP spid="44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65238"/>
            <a:ext cx="8915400" cy="4525963"/>
          </a:xfrm>
        </p:spPr>
        <p:txBody>
          <a:bodyPr/>
          <a:lstStyle/>
          <a:p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static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known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environments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331" y="3624944"/>
            <a:ext cx="2960528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4760805" y="3393871"/>
            <a:ext cx="164474" cy="22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5950" y="300692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3" name="Down Arrow 12"/>
          <p:cNvSpPr/>
          <p:nvPr/>
        </p:nvSpPr>
        <p:spPr>
          <a:xfrm rot="5400000">
            <a:off x="7665288" y="6298408"/>
            <a:ext cx="166914" cy="219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73549" y="6207329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first computational savings: avoid repeated states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Complexity if you allow repeated states: mantissa = number of states you can transition to from any source state, exponent = depth of the tree</a:t>
            </a:r>
          </a:p>
          <a:p>
            <a:r>
              <a:rPr lang="en-US" altLang="ja-JP" dirty="0" smtClean="0"/>
              <a:t>Complexity if you don’t allow repeated states: never larger than the total number of states in the world</a:t>
            </a:r>
          </a:p>
          <a:p>
            <a:r>
              <a:rPr kumimoji="1" lang="en-US" altLang="ja-JP" dirty="0" smtClean="0"/>
              <a:t>For a maze search: # states = # positions you can reach, therefore avoiding repeated states might be all the computational savings you need</a:t>
            </a:r>
          </a:p>
          <a:p>
            <a:r>
              <a:rPr lang="en-US" altLang="ja-JP" dirty="0" smtClean="0"/>
              <a:t>For a task with multiple sub-tasks, e.g., search a maze while cleaning dirt: # states is exponential in the # sub-tasks, therefore we still need better algorithms.  That’s the topic for next week.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0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265238"/>
            <a:ext cx="9740349" cy="5165379"/>
          </a:xfrm>
        </p:spPr>
        <p:txBody>
          <a:bodyPr>
            <a:normAutofit/>
          </a:bodyPr>
          <a:lstStyle/>
          <a:p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environments </a:t>
            </a:r>
          </a:p>
          <a:p>
            <a:pPr lvl="1"/>
            <a:r>
              <a:rPr lang="en-US" dirty="0"/>
              <a:t>The agent must find a </a:t>
            </a:r>
            <a:r>
              <a:rPr lang="en-US" i="1" dirty="0"/>
              <a:t>sequence of actions </a:t>
            </a:r>
            <a:r>
              <a:rPr lang="en-US" dirty="0"/>
              <a:t>that reaches the goal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performance measure </a:t>
            </a:r>
            <a:r>
              <a:rPr lang="en-US" dirty="0"/>
              <a:t>is defined by (a) reaching the goal and (b) how “expensive” the path to the goal </a:t>
            </a:r>
            <a:r>
              <a:rPr lang="en-US" dirty="0" smtClean="0"/>
              <a:t>is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b="1" dirty="0" smtClean="0"/>
              <a:t>agent doesn’t know </a:t>
            </a:r>
            <a:r>
              <a:rPr lang="en-US" sz="2400" dirty="0" smtClean="0"/>
              <a:t>the performance measure.  This is a goal-directed agent, not a utility-directed agent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b="1" dirty="0" smtClean="0"/>
              <a:t>programmer (you) DOES know </a:t>
            </a:r>
            <a:r>
              <a:rPr lang="en-US" sz="2400" dirty="0" smtClean="0"/>
              <a:t>the performance measure.  So you design a goal-seeking strategy that minimizes cost.</a:t>
            </a:r>
            <a:endParaRPr lang="en-US" sz="2400" dirty="0"/>
          </a:p>
          <a:p>
            <a:pPr lvl="1"/>
            <a:r>
              <a:rPr lang="en-US" dirty="0"/>
              <a:t>We are focused on the process of finding the solution; while executing the solution, we assume that the agent can safely ignore its percepts </a:t>
            </a:r>
            <a:r>
              <a:rPr lang="en-US" dirty="0" smtClean="0"/>
              <a:t>(</a:t>
            </a:r>
            <a:r>
              <a:rPr lang="en-US" b="1" dirty="0" smtClean="0"/>
              <a:t>static environment, open-loop system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problem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What state results from</a:t>
            </a:r>
            <a:br>
              <a:rPr lang="en-US" sz="2000" dirty="0"/>
            </a:br>
            <a:r>
              <a:rPr lang="en-US" sz="2000" dirty="0"/>
              <a:t>performing a given action </a:t>
            </a:r>
            <a:br>
              <a:rPr lang="en-US" sz="2000" dirty="0"/>
            </a:br>
            <a:r>
              <a:rPr lang="en-US" sz="2000" dirty="0"/>
              <a:t>in a given state?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Assume that it is a sum of </a:t>
            </a:r>
            <a:br>
              <a:rPr lang="en-US" sz="2000" dirty="0"/>
            </a:br>
            <a:r>
              <a:rPr lang="en-US" sz="2000" dirty="0"/>
              <a:t>nonnegative </a:t>
            </a:r>
            <a:r>
              <a:rPr lang="en-US" sz="2000" i="1" dirty="0"/>
              <a:t>step costs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optimal solution </a:t>
            </a:r>
            <a:r>
              <a:rPr lang="en-US" sz="2400" dirty="0"/>
              <a:t>is the sequence of actions that gives the </a:t>
            </a:r>
            <a:r>
              <a:rPr lang="en-US" sz="2400" i="1" dirty="0"/>
              <a:t>lowest </a:t>
            </a:r>
            <a:r>
              <a:rPr lang="en-US" sz="2400" dirty="0"/>
              <a:t>path cost for reaching the goal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64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1" y="1371601"/>
            <a:ext cx="72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252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137" y="4572001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Example: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2540" y="2217182"/>
            <a:ext cx="7524038" cy="4521548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74" y="11430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On vacation in Romania; currently in Arad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6874" y="388381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593" y="2057401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000" dirty="0"/>
              <a:t>Arad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000" dirty="0"/>
              <a:t>Go from one city to another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If you go from city A to </a:t>
            </a:r>
            <a:br>
              <a:rPr lang="en-US" sz="2000" dirty="0"/>
            </a:br>
            <a:r>
              <a:rPr lang="en-US" sz="2000" dirty="0"/>
              <a:t>city B, you end up in city B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pPr lvl="1"/>
            <a:r>
              <a:rPr lang="en-US" sz="2000" dirty="0"/>
              <a:t>Bucharest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Sum of edge costs (total distance traveled)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26" y="1444486"/>
            <a:ext cx="59701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initial state, actions, and transition model define the </a:t>
            </a:r>
            <a:r>
              <a:rPr lang="en-US" b="1" dirty="0" smtClean="0">
                <a:solidFill>
                  <a:srgbClr val="CC0099"/>
                </a:solidFill>
              </a:rPr>
              <a:t>state space </a:t>
            </a:r>
            <a:r>
              <a:rPr lang="en-US" dirty="0" smtClean="0"/>
              <a:t>of the problem</a:t>
            </a:r>
          </a:p>
          <a:p>
            <a:pPr lvl="1"/>
            <a:r>
              <a:rPr lang="en-US" dirty="0" smtClean="0"/>
              <a:t>The set of all states reachable from initial state by any sequence of actions</a:t>
            </a:r>
          </a:p>
          <a:p>
            <a:pPr lvl="1"/>
            <a:r>
              <a:rPr lang="en-US" dirty="0" smtClean="0"/>
              <a:t>Can be represented as a </a:t>
            </a:r>
            <a:r>
              <a:rPr lang="en-US" b="1" dirty="0" smtClean="0">
                <a:solidFill>
                  <a:srgbClr val="CC0099"/>
                </a:solidFill>
              </a:rPr>
              <a:t>directed graph </a:t>
            </a:r>
            <a:r>
              <a:rPr lang="en-US" dirty="0" smtClean="0"/>
              <a:t>where the nodes are states and links between nodes are actions</a:t>
            </a:r>
          </a:p>
          <a:p>
            <a:r>
              <a:rPr lang="en-US" dirty="0" smtClean="0"/>
              <a:t>What is the state space for the Romania problem?</a:t>
            </a:r>
            <a:endParaRPr lang="en-US" dirty="0"/>
          </a:p>
        </p:txBody>
      </p:sp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2322" y="2392018"/>
            <a:ext cx="5201477" cy="312581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  <a:r>
              <a:rPr lang="en-US" dirty="0"/>
              <a:t>: </a:t>
            </a:r>
            <a:r>
              <a:rPr lang="en-US" dirty="0" smtClean="0"/>
              <a:t>Vacuum world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895600"/>
            <a:ext cx="7924800" cy="3962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States</a:t>
            </a:r>
          </a:p>
          <a:p>
            <a:pPr lvl="1"/>
            <a:r>
              <a:rPr lang="en-US" dirty="0"/>
              <a:t>Agent location and dirt location</a:t>
            </a:r>
          </a:p>
          <a:p>
            <a:pPr lvl="1"/>
            <a:r>
              <a:rPr lang="en-US" dirty="0"/>
              <a:t>How many possible states?</a:t>
            </a:r>
          </a:p>
          <a:p>
            <a:pPr lvl="1"/>
            <a:r>
              <a:rPr lang="en-US" dirty="0"/>
              <a:t>What if there are </a:t>
            </a:r>
            <a:r>
              <a:rPr lang="en-US" i="1" dirty="0"/>
              <a:t>n</a:t>
            </a:r>
            <a:r>
              <a:rPr lang="en-US" dirty="0"/>
              <a:t> possible locations?</a:t>
            </a:r>
          </a:p>
          <a:p>
            <a:pPr lvl="2"/>
            <a:r>
              <a:rPr lang="en-US" dirty="0"/>
              <a:t>The size of the state space grows exponentially with the “size” of the world!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dirty="0"/>
              <a:t>Left, right, suck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endParaRPr lang="en-US" sz="2400" dirty="0"/>
          </a:p>
        </p:txBody>
      </p:sp>
      <p:pic>
        <p:nvPicPr>
          <p:cNvPr id="6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3276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4000" dirty="0"/>
              <a:t>Vacuum world state space graph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08" y="1142999"/>
            <a:ext cx="11245106" cy="5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1272</Words>
  <Application>Microsoft Office PowerPoint</Application>
  <PresentationFormat>Widescreen</PresentationFormat>
  <Paragraphs>247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Office Theme</vt:lpstr>
      <vt:lpstr>ECE 448 Lecture 4: Search Intro</vt:lpstr>
      <vt:lpstr>Types of agents</vt:lpstr>
      <vt:lpstr>Search</vt:lpstr>
      <vt:lpstr>Search</vt:lpstr>
      <vt:lpstr>Search problem components</vt:lpstr>
      <vt:lpstr>Example: Romania</vt:lpstr>
      <vt:lpstr>State space</vt:lpstr>
      <vt:lpstr>Example: Vacuum world</vt:lpstr>
      <vt:lpstr>Vacuum world state space graph</vt:lpstr>
      <vt:lpstr>Example: The 8-puzzle</vt:lpstr>
      <vt:lpstr>Example: Robot motion planning</vt:lpstr>
      <vt:lpstr>Search</vt:lpstr>
      <vt:lpstr>Search: Basic idea</vt:lpstr>
      <vt:lpstr>Search tree</vt:lpstr>
      <vt:lpstr>Search: Computational complexity</vt:lpstr>
      <vt:lpstr>Tree Search Algorithm Outline</vt:lpstr>
      <vt:lpstr>Tree search example</vt:lpstr>
      <vt:lpstr>Tree search example</vt:lpstr>
      <vt:lpstr>Tree search example</vt:lpstr>
      <vt:lpstr>Tree search example</vt:lpstr>
      <vt:lpstr>Tree search example</vt:lpstr>
      <vt:lpstr>Tree search example</vt:lpstr>
      <vt:lpstr>Handling repeated states</vt:lpstr>
      <vt:lpstr>Tree search w/o repeats</vt:lpstr>
      <vt:lpstr>Tree search w/o repeats</vt:lpstr>
      <vt:lpstr>Tree search example</vt:lpstr>
      <vt:lpstr>Tree search example</vt:lpstr>
      <vt:lpstr>Tree search example</vt:lpstr>
      <vt:lpstr>Tree search example</vt:lpstr>
      <vt:lpstr>Our first computational savings: avoid repeated states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4: Search Intro</dc:title>
  <dc:creator>Mark Hasegawa-Johnson</dc:creator>
  <cp:lastModifiedBy>Mark Hasegawa-Johnson</cp:lastModifiedBy>
  <cp:revision>9</cp:revision>
  <dcterms:created xsi:type="dcterms:W3CDTF">2017-09-07T01:18:28Z</dcterms:created>
  <dcterms:modified xsi:type="dcterms:W3CDTF">2017-09-07T02:21:43Z</dcterms:modified>
</cp:coreProperties>
</file>