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1AC-0615-4943-AE0B-81122917622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4C50-3313-49BD-A9B6-B38D4094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5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expression</a:t>
            </a:r>
            <a:r>
              <a:rPr lang="en-US" baseline="0" dirty="0" smtClean="0"/>
              <a:t> for U(s) has </a:t>
            </a:r>
            <a:r>
              <a:rPr lang="en-US" baseline="0" dirty="0" err="1" smtClean="0"/>
              <a:t>max_a</a:t>
            </a:r>
            <a:r>
              <a:rPr lang="en-US" baseline="0" dirty="0" smtClean="0"/>
              <a:t> on the right hand side because U(s) = </a:t>
            </a:r>
            <a:r>
              <a:rPr lang="en-US" baseline="0" dirty="0" err="1" smtClean="0"/>
              <a:t>max_a</a:t>
            </a:r>
            <a:r>
              <a:rPr lang="en-US" baseline="0" dirty="0" smtClean="0"/>
              <a:t> Q(</a:t>
            </a:r>
            <a:r>
              <a:rPr lang="en-US" baseline="0" dirty="0" err="1" smtClean="0"/>
              <a:t>s,a</a:t>
            </a:r>
            <a:r>
              <a:rPr lang="en-US" baseline="0" dirty="0" smtClean="0"/>
              <a:t>). In other words, to get from the expression for Q(</a:t>
            </a:r>
            <a:r>
              <a:rPr lang="en-US" baseline="0" dirty="0" err="1" smtClean="0"/>
              <a:t>s,a</a:t>
            </a:r>
            <a:r>
              <a:rPr lang="en-US" baseline="0" dirty="0" smtClean="0"/>
              <a:t>) (eq. 1) to the one for U(s) (eq. 2), add </a:t>
            </a:r>
            <a:r>
              <a:rPr lang="en-US" baseline="0" dirty="0" err="1" smtClean="0"/>
              <a:t>max_a</a:t>
            </a:r>
            <a:r>
              <a:rPr lang="en-US" baseline="0" dirty="0" smtClean="0"/>
              <a:t> to both sides of eq. 1 and replace </a:t>
            </a:r>
            <a:r>
              <a:rPr lang="en-US" baseline="0" dirty="0" err="1" smtClean="0"/>
              <a:t>max_a</a:t>
            </a:r>
            <a:r>
              <a:rPr lang="en-US" baseline="0" dirty="0" smtClean="0"/>
              <a:t>’ Q(</a:t>
            </a:r>
            <a:r>
              <a:rPr lang="en-US" baseline="0" dirty="0" err="1" smtClean="0"/>
              <a:t>s’,a</a:t>
            </a:r>
            <a:r>
              <a:rPr lang="en-US" baseline="0" dirty="0" smtClean="0"/>
              <a:t>’) in eq. 1 by U(s’) in eq.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8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relationship between the constraint on the Q-values and the </a:t>
            </a:r>
            <a:r>
              <a:rPr lang="en-US" smtClean="0"/>
              <a:t>Bellman equation?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1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2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2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/wiki/Reinforcement </a:t>
            </a:r>
            <a:r>
              <a:rPr lang="en-US" smtClean="0"/>
              <a:t>for</a:t>
            </a:r>
            <a:r>
              <a:rPr lang="en-US" baseline="0" smtClean="0"/>
              <a:t> discussion of</a:t>
            </a:r>
            <a:r>
              <a:rPr lang="en-US" smtClean="0"/>
              <a:t> </a:t>
            </a:r>
            <a:r>
              <a:rPr lang="en-US" dirty="0" smtClean="0"/>
              <a:t>reinforcement learning </a:t>
            </a:r>
            <a:r>
              <a:rPr lang="en-US" smtClean="0"/>
              <a:t>in psychology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6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4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1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7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0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46BF-3C10-40BE-B829-FD7866E0C20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azebni.cs.illinois.edu/publications/iccv15_activ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8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bc.ca/~poole/demos/rl/q.html" TargetMode="Externa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web.org/anthology/W00-030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texas.edu/users/AustinVilla/?pi=icra04" TargetMode="External"/><Relationship Id="rId3" Type="http://schemas.openxmlformats.org/officeDocument/2006/relationships/hyperlink" Target="http://www.cs.utexas.edu/users/AustinVilla/?p=research/learned_walk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texas.edu/users/AustinVilla/legged/learned-walk/finished2.mpg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://www.cs.utexas.edu/~pstone" TargetMode="External"/><Relationship Id="rId4" Type="http://schemas.openxmlformats.org/officeDocument/2006/relationships/hyperlink" Target="http://www.cs.utexas.edu/users/AustinVilla/legged/learned-walk/initial.mpg" TargetMode="External"/><Relationship Id="rId9" Type="http://schemas.openxmlformats.org/officeDocument/2006/relationships/hyperlink" Target="http://www.cs.utexas.edu/~n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li.stanford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12.56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cjpEIotvwF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04.007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site/visuomotorpolicy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440/ECE448 Lecture 26: Reinforcement Learning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by Svetlana Lazebnik, 11/2016</a:t>
            </a:r>
          </a:p>
          <a:p>
            <a:r>
              <a:rPr lang="en-US" dirty="0" smtClean="0"/>
              <a:t>Modified by Mark Hasegawa-Johnson, 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Active object localization with deep reinforcement learning</a:t>
            </a:r>
            <a:endParaRPr lang="en-US" dirty="0"/>
          </a:p>
        </p:txBody>
      </p:sp>
      <p:pic>
        <p:nvPicPr>
          <p:cNvPr id="6" name="Picture 5" descr="Screen Shot 2015-11-10 at 2.0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48" y="2971800"/>
            <a:ext cx="7638552" cy="2964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7034" y="6248400"/>
            <a:ext cx="468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Caicedo</a:t>
            </a:r>
            <a:r>
              <a:rPr lang="en-US" dirty="0"/>
              <a:t> and S. Lazebnik, ICCV 2015, to appear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 smtClean="0"/>
              <a:t>Model-Based Reinforcement Learning</a:t>
            </a:r>
          </a:p>
          <a:p>
            <a:pPr lvl="1"/>
            <a:r>
              <a:rPr lang="en-US" dirty="0" smtClean="0"/>
              <a:t>Estimate P(s’|</a:t>
            </a:r>
            <a:r>
              <a:rPr lang="en-US" dirty="0" err="1" smtClean="0"/>
              <a:t>s,a</a:t>
            </a:r>
            <a:r>
              <a:rPr lang="en-US" dirty="0" smtClean="0"/>
              <a:t>) and R(s)</a:t>
            </a:r>
          </a:p>
          <a:p>
            <a:pPr lvl="1"/>
            <a:r>
              <a:rPr lang="en-US" dirty="0" smtClean="0"/>
              <a:t>Exploration vs. Exploitation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Model-Free Reinforcement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Q-learning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Temporal Difference Learning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 approximation; policy learning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Model-based</a:t>
            </a:r>
          </a:p>
          <a:p>
            <a:pPr lvl="1"/>
            <a:r>
              <a:rPr lang="en-US" dirty="0"/>
              <a:t>Learn the model of the MDP (transition probabilities and rewards) and try to solve the MDP concurrently</a:t>
            </a:r>
          </a:p>
          <a:p>
            <a:r>
              <a:rPr lang="en-US" b="1" dirty="0" smtClean="0"/>
              <a:t>Model-free</a:t>
            </a:r>
          </a:p>
          <a:p>
            <a:pPr lvl="1"/>
            <a:r>
              <a:rPr lang="en-US" dirty="0"/>
              <a:t>Learn how to act without explicitly learning the transition probabilities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 err="1">
                <a:solidFill>
                  <a:srgbClr val="0000FF"/>
                </a:solidFill>
              </a:rPr>
              <a:t>s,a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Model-based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763000" cy="4983163"/>
          </a:xfrm>
        </p:spPr>
        <p:txBody>
          <a:bodyPr/>
          <a:lstStyle/>
          <a:p>
            <a:r>
              <a:rPr lang="en-US" sz="2400" b="1" dirty="0"/>
              <a:t>Basic idea: </a:t>
            </a:r>
            <a:r>
              <a:rPr lang="en-US" sz="2400" dirty="0"/>
              <a:t>try to learn the model of the MDP (transition probabilities and rewards) and learn how to act (solve the MDP) simultaneously</a:t>
            </a:r>
          </a:p>
          <a:p>
            <a:r>
              <a:rPr lang="en-US" sz="2400" b="1" dirty="0"/>
              <a:t>Learning the model:</a:t>
            </a:r>
          </a:p>
          <a:p>
            <a:pPr lvl="1"/>
            <a:r>
              <a:rPr lang="en-US" dirty="0"/>
              <a:t>Keep track of how many times state </a:t>
            </a:r>
            <a:r>
              <a:rPr lang="en-US" dirty="0">
                <a:solidFill>
                  <a:srgbClr val="0000FF"/>
                </a:solidFill>
              </a:rPr>
              <a:t>s’ </a:t>
            </a:r>
            <a:r>
              <a:rPr lang="en-US" dirty="0"/>
              <a:t>follows state </a:t>
            </a:r>
            <a:r>
              <a:rPr lang="en-US" dirty="0">
                <a:solidFill>
                  <a:srgbClr val="0000FF"/>
                </a:solidFill>
              </a:rPr>
              <a:t>s </a:t>
            </a:r>
            <a:r>
              <a:rPr lang="en-US" dirty="0"/>
              <a:t>when you take action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/>
              <a:t>and update the transition probability </a:t>
            </a:r>
            <a:r>
              <a:rPr lang="en-US" dirty="0">
                <a:solidFill>
                  <a:srgbClr val="0000FF"/>
                </a:solidFill>
              </a:rPr>
              <a:t>P(s’ | s, a) </a:t>
            </a:r>
            <a:r>
              <a:rPr lang="en-US" dirty="0"/>
              <a:t>according to the relative frequencies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Keep track of the rewards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r>
              <a:rPr lang="en-US" sz="2400" b="1" dirty="0"/>
              <a:t>Learning how to act:</a:t>
            </a:r>
          </a:p>
          <a:p>
            <a:pPr lvl="1"/>
            <a:r>
              <a:rPr lang="en-US" dirty="0"/>
              <a:t>Estimate the utilities </a:t>
            </a:r>
            <a:r>
              <a:rPr lang="en-US" dirty="0">
                <a:solidFill>
                  <a:srgbClr val="0000FF"/>
                </a:solidFill>
              </a:rPr>
              <a:t>U(s)</a:t>
            </a:r>
            <a:r>
              <a:rPr lang="en-US" dirty="0"/>
              <a:t> using Bellman’s equations</a:t>
            </a:r>
          </a:p>
          <a:p>
            <a:pPr lvl="1"/>
            <a:r>
              <a:rPr lang="en-US" dirty="0"/>
              <a:t>Choose the action that maximizes expected future utility:</a:t>
            </a:r>
          </a:p>
          <a:p>
            <a:endParaRPr lang="en-US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429000" y="58674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8674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Model-based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763000" cy="4983163"/>
          </a:xfrm>
        </p:spPr>
        <p:txBody>
          <a:bodyPr/>
          <a:lstStyle/>
          <a:p>
            <a:r>
              <a:rPr lang="en-US" sz="2400" dirty="0"/>
              <a:t>Learning how to act:</a:t>
            </a:r>
          </a:p>
          <a:p>
            <a:pPr lvl="1"/>
            <a:r>
              <a:rPr lang="en-US" dirty="0"/>
              <a:t>Estimate the utilities </a:t>
            </a:r>
            <a:r>
              <a:rPr lang="en-US" dirty="0">
                <a:solidFill>
                  <a:srgbClr val="0000FF"/>
                </a:solidFill>
              </a:rPr>
              <a:t>U(s)</a:t>
            </a:r>
            <a:r>
              <a:rPr lang="en-US" dirty="0"/>
              <a:t> using Bellman’s equations</a:t>
            </a:r>
          </a:p>
          <a:p>
            <a:pPr lvl="1"/>
            <a:r>
              <a:rPr lang="en-US" dirty="0"/>
              <a:t>Choose the action that maximizes expected future utility given the model of the environment we’ve experienced through our actions so far: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 smtClean="0"/>
              <a:t>Is there any problem with this “greedy” approach?</a:t>
            </a:r>
          </a:p>
          <a:p>
            <a:endParaRPr lang="en-US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668712" y="34290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2" y="34290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Exploration vs.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9038"/>
            <a:ext cx="8915400" cy="4906963"/>
          </a:xfrm>
        </p:spPr>
        <p:txBody>
          <a:bodyPr/>
          <a:lstStyle/>
          <a:p>
            <a:r>
              <a:rPr lang="en-US" sz="2400" b="1" dirty="0"/>
              <a:t>Exploration:</a:t>
            </a:r>
            <a:r>
              <a:rPr lang="en-US" sz="2400" dirty="0"/>
              <a:t> take a new action with unknown consequences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Get a more accurate model of the environment</a:t>
            </a:r>
          </a:p>
          <a:p>
            <a:pPr lvl="2"/>
            <a:r>
              <a:rPr lang="en-US" dirty="0"/>
              <a:t>Discover higher-reward states than the ones found so far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When you’re exploring, you’re not maximizing your utility</a:t>
            </a:r>
          </a:p>
          <a:p>
            <a:pPr lvl="2"/>
            <a:r>
              <a:rPr lang="en-US" dirty="0"/>
              <a:t>Something bad might happen</a:t>
            </a:r>
          </a:p>
          <a:p>
            <a:r>
              <a:rPr lang="en-US" sz="2400" b="1" dirty="0"/>
              <a:t>Exploitation:</a:t>
            </a:r>
            <a:r>
              <a:rPr lang="en-US" sz="2400" dirty="0"/>
              <a:t> go with the best strategy found so far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Maximize reward as reflected in the current utility estimates</a:t>
            </a:r>
          </a:p>
          <a:p>
            <a:pPr lvl="2"/>
            <a:r>
              <a:rPr lang="en-US"/>
              <a:t>Avoid bad </a:t>
            </a:r>
            <a:r>
              <a:rPr lang="en-US" dirty="0"/>
              <a:t>stuff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Might also prevent you from discovering the true optimal strategy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 smtClean="0"/>
              <a:t>Incorporating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 b="1" dirty="0"/>
              <a:t>Idea:</a:t>
            </a:r>
            <a:r>
              <a:rPr lang="en-US" dirty="0"/>
              <a:t> explore more in the beginning, become more and more greedy over time</a:t>
            </a:r>
          </a:p>
          <a:p>
            <a:r>
              <a:rPr lang="en-US" dirty="0"/>
              <a:t>Standard (“greedy”) selection of optimal action: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Modified strategy:</a:t>
            </a:r>
            <a:endParaRPr lang="en-US" dirty="0"/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3190875" y="3835400"/>
          <a:ext cx="59832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2692080" imgH="457200" progId="Equation.3">
                  <p:embed/>
                </p:oleObj>
              </mc:Choice>
              <mc:Fallback>
                <p:oleObj name="Equation" r:id="rId4" imgW="269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3835400"/>
                        <a:ext cx="598328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24200" y="5791200"/>
          <a:ext cx="3429000" cy="105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1574640" imgH="482400" progId="Equation.3">
                  <p:embed/>
                </p:oleObj>
              </mc:Choice>
              <mc:Fallback>
                <p:oleObj name="Equation" r:id="rId6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791200"/>
                        <a:ext cx="3429000" cy="1050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9530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in state 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763298" y="4762503"/>
            <a:ext cx="380205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963696" y="4685507"/>
            <a:ext cx="380999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763963" y="2514600"/>
          <a:ext cx="4233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8" imgW="1904760" imgH="342720" progId="Equation.3">
                  <p:embed/>
                </p:oleObj>
              </mc:Choice>
              <mc:Fallback>
                <p:oleObj name="Equation" r:id="rId8" imgW="1904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2514600"/>
                        <a:ext cx="42338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400800" y="5879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(optimistic reward estimate)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Estimate P(s’|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s,a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and R(s)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Exploration vs. Exploitation</a:t>
            </a:r>
          </a:p>
          <a:p>
            <a:r>
              <a:rPr lang="en-US" dirty="0" smtClean="0"/>
              <a:t>Model-Free Reinforcement Learning</a:t>
            </a:r>
          </a:p>
          <a:p>
            <a:pPr lvl="1"/>
            <a:r>
              <a:rPr lang="en-US" dirty="0" smtClean="0"/>
              <a:t>Q-learning</a:t>
            </a:r>
          </a:p>
          <a:p>
            <a:pPr lvl="1"/>
            <a:r>
              <a:rPr lang="en-US" dirty="0" smtClean="0"/>
              <a:t>Temporal Difference Learning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 smtClean="0"/>
              <a:t>Model-free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Idea:</a:t>
            </a:r>
            <a:r>
              <a:rPr lang="en-US" dirty="0"/>
              <a:t> learn how to act without explicitly learning the transition probabilities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r>
              <a:rPr lang="en-US" b="1" dirty="0"/>
              <a:t>Q-learning:</a:t>
            </a:r>
            <a:r>
              <a:rPr lang="en-US" dirty="0"/>
              <a:t> learn an </a:t>
            </a:r>
            <a:r>
              <a:rPr lang="en-US" i="1" dirty="0"/>
              <a:t>action-utility function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 err="1">
                <a:solidFill>
                  <a:srgbClr val="0000FF"/>
                </a:solidFill>
              </a:rPr>
              <a:t>s,a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r>
              <a:rPr lang="en-US" dirty="0"/>
              <a:t>Relationship between Q-values and utilities:</a:t>
            </a:r>
            <a:endParaRPr lang="en-US" sz="2000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Selecting an action:</a:t>
            </a:r>
          </a:p>
          <a:p>
            <a:r>
              <a:rPr lang="en-US" dirty="0"/>
              <a:t>Compare with:</a:t>
            </a:r>
          </a:p>
          <a:p>
            <a:endParaRPr lang="en-US" sz="1000" dirty="0"/>
          </a:p>
          <a:p>
            <a:pPr lvl="1"/>
            <a:r>
              <a:rPr lang="en-US" dirty="0"/>
              <a:t>With Q-values, don’t need to know the transition model to select the next action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07031"/>
              </p:ext>
            </p:extLst>
          </p:nvPr>
        </p:nvGraphicFramePr>
        <p:xfrm>
          <a:off x="4343401" y="3305782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3305782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33032"/>
              </p:ext>
            </p:extLst>
          </p:nvPr>
        </p:nvGraphicFramePr>
        <p:xfrm>
          <a:off x="5341471" y="4099392"/>
          <a:ext cx="33877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6" imgW="1523880" imgH="241200" progId="Equation.3">
                  <p:embed/>
                </p:oleObj>
              </mc:Choice>
              <mc:Fallback>
                <p:oleObj name="Equation" r:id="rId6" imgW="1523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471" y="4099392"/>
                        <a:ext cx="33877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9118"/>
              </p:ext>
            </p:extLst>
          </p:nvPr>
        </p:nvGraphicFramePr>
        <p:xfrm>
          <a:off x="4554382" y="4550597"/>
          <a:ext cx="4854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8" imgW="2184120" imgH="342720" progId="Equation.3">
                  <p:embed/>
                </p:oleObj>
              </mc:Choice>
              <mc:Fallback>
                <p:oleObj name="Equation" r:id="rId8" imgW="2184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382" y="4550597"/>
                        <a:ext cx="48545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 smtClean="0"/>
              <a:t>Model-free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382000" cy="4983163"/>
          </a:xfrm>
        </p:spPr>
        <p:txBody>
          <a:bodyPr/>
          <a:lstStyle/>
          <a:p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FF00FF"/>
                </a:solidFill>
              </a:rPr>
              <a:t>Q(</a:t>
            </a:r>
            <a:r>
              <a:rPr lang="en-US" dirty="0" err="1">
                <a:solidFill>
                  <a:srgbClr val="FF00FF"/>
                </a:solidFill>
              </a:rPr>
              <a:t>s,a</a:t>
            </a:r>
            <a:r>
              <a:rPr lang="en-US" dirty="0">
                <a:solidFill>
                  <a:srgbClr val="FF00FF"/>
                </a:solidFill>
              </a:rPr>
              <a:t>) </a:t>
            </a:r>
            <a:r>
              <a:rPr lang="en-US" dirty="0"/>
              <a:t>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Equilibrium constraint on Q values: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relationship between this constraint and the Bellman equation?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67200" y="2286000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0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37465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2768400" imgH="342720" progId="Equation.3">
                  <p:embed/>
                </p:oleObj>
              </mc:Choice>
              <mc:Fallback>
                <p:oleObj name="Equation" r:id="rId6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7465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84044"/>
              </p:ext>
            </p:extLst>
          </p:nvPr>
        </p:nvGraphicFramePr>
        <p:xfrm>
          <a:off x="3124200" y="5758778"/>
          <a:ext cx="5943600" cy="85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8" imgW="2387600" imgH="342900" progId="Equation.3">
                  <p:embed/>
                </p:oleObj>
              </mc:Choice>
              <mc:Fallback>
                <p:oleObj name="Equation" r:id="rId8" imgW="2387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758778"/>
                        <a:ext cx="5943600" cy="8536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sz="2400" b="1" dirty="0"/>
              <a:t>Regular MDP</a:t>
            </a:r>
          </a:p>
          <a:p>
            <a:pPr lvl="1"/>
            <a:r>
              <a:rPr lang="en-US" dirty="0"/>
              <a:t>Given:</a:t>
            </a:r>
          </a:p>
          <a:p>
            <a:pPr lvl="2"/>
            <a:r>
              <a:rPr lang="en-US" dirty="0" smtClean="0"/>
              <a:t>Transition model </a:t>
            </a:r>
            <a:r>
              <a:rPr lang="en-US" dirty="0" smtClean="0">
                <a:solidFill>
                  <a:srgbClr val="0000FF"/>
                </a:solidFill>
              </a:rPr>
              <a:t>P(s’ | s, a)</a:t>
            </a:r>
          </a:p>
          <a:p>
            <a:pPr lvl="2"/>
            <a:r>
              <a:rPr lang="en-US" dirty="0" smtClean="0"/>
              <a:t>Reward function </a:t>
            </a:r>
            <a:r>
              <a:rPr lang="en-US" dirty="0" smtClean="0">
                <a:solidFill>
                  <a:srgbClr val="0000FF"/>
                </a:solidFill>
              </a:rPr>
              <a:t>R(s)</a:t>
            </a:r>
          </a:p>
          <a:p>
            <a:pPr lvl="1"/>
            <a:r>
              <a:rPr lang="en-US" dirty="0"/>
              <a:t>Find:</a:t>
            </a:r>
          </a:p>
          <a:p>
            <a:pPr lvl="2"/>
            <a:r>
              <a:rPr lang="en-US" dirty="0" smtClean="0"/>
              <a:t>Policy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(s)</a:t>
            </a:r>
          </a:p>
          <a:p>
            <a:pPr lvl="2"/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r>
              <a:rPr lang="en-US" sz="2400" b="1" dirty="0">
                <a:sym typeface="Symbol"/>
              </a:rPr>
              <a:t>Reinforcement learning</a:t>
            </a:r>
          </a:p>
          <a:p>
            <a:pPr lvl="1"/>
            <a:r>
              <a:rPr lang="en-US" dirty="0">
                <a:sym typeface="Symbol"/>
              </a:rPr>
              <a:t>Transition model and reward function initially unknown</a:t>
            </a:r>
          </a:p>
          <a:p>
            <a:pPr lvl="1"/>
            <a:r>
              <a:rPr lang="en-US" dirty="0">
                <a:sym typeface="Symbol"/>
              </a:rPr>
              <a:t>Still need to find the right policy</a:t>
            </a:r>
          </a:p>
          <a:p>
            <a:pPr lvl="1"/>
            <a:r>
              <a:rPr lang="en-US" dirty="0">
                <a:sym typeface="Symbol"/>
              </a:rPr>
              <a:t>“Learn by doing”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 smtClean="0"/>
              <a:t>Model-free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9" y="1143001"/>
            <a:ext cx="9673975" cy="4983163"/>
          </a:xfrm>
        </p:spPr>
        <p:txBody>
          <a:bodyPr/>
          <a:lstStyle/>
          <a:p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FF00FF"/>
                </a:solidFill>
              </a:rPr>
              <a:t>Q(</a:t>
            </a:r>
            <a:r>
              <a:rPr lang="en-US" dirty="0" err="1">
                <a:solidFill>
                  <a:srgbClr val="FF00FF"/>
                </a:solidFill>
              </a:rPr>
              <a:t>s,a</a:t>
            </a:r>
            <a:r>
              <a:rPr lang="en-US" dirty="0">
                <a:solidFill>
                  <a:srgbClr val="FF00FF"/>
                </a:solidFill>
              </a:rPr>
              <a:t>) </a:t>
            </a:r>
            <a:r>
              <a:rPr lang="en-US" dirty="0"/>
              <a:t>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Equilibrium constraint on Q values: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Problem: we don’t know (and don’t want to learn)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67200" y="2286000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0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37465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6" imgW="2768400" imgH="342720" progId="Equation.3">
                  <p:embed/>
                </p:oleObj>
              </mc:Choice>
              <mc:Fallback>
                <p:oleObj name="Equation" r:id="rId6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7465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 smtClean="0"/>
              <a:t>Temporal difference (TD)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/>
              <a:lstStyle/>
              <a:p>
                <a:r>
                  <a:rPr lang="en-US" dirty="0"/>
                  <a:t>Equilibrium constraint on Q values: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Temporal difference (TD) update:</a:t>
                </a:r>
              </a:p>
              <a:p>
                <a:pPr lvl="1"/>
                <a:r>
                  <a:rPr lang="en-US" dirty="0"/>
                  <a:t>Pretend that the currently observed transition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s,a,s</a:t>
                </a:r>
                <a:r>
                  <a:rPr lang="en-US" dirty="0">
                    <a:solidFill>
                      <a:srgbClr val="0000FF"/>
                    </a:solidFill>
                  </a:rPr>
                  <a:t>’) </a:t>
                </a:r>
                <a:r>
                  <a:rPr lang="en-US" dirty="0"/>
                  <a:t>is the only possible outcome.  Call this “local quality”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; it is computed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Then interpolate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0">
                <a:blip r:embed="rId4"/>
                <a:stretch>
                  <a:fillRect l="-1333" t="-1346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18288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5" imgW="2768400" imgH="342720" progId="Equation.3">
                  <p:embed/>
                </p:oleObj>
              </mc:Choice>
              <mc:Fallback>
                <p:oleObj name="Equation" r:id="rId5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8288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6667"/>
              </p:ext>
            </p:extLst>
          </p:nvPr>
        </p:nvGraphicFramePr>
        <p:xfrm>
          <a:off x="3354388" y="5796009"/>
          <a:ext cx="5702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7" imgW="2463480" imgH="228600" progId="Equation.3">
                  <p:embed/>
                </p:oleObj>
              </mc:Choice>
              <mc:Fallback>
                <p:oleObj name="Equation" r:id="rId7" imgW="246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5796009"/>
                        <a:ext cx="5702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981652"/>
              </p:ext>
            </p:extLst>
          </p:nvPr>
        </p:nvGraphicFramePr>
        <p:xfrm>
          <a:off x="3648076" y="4269198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9" imgW="2209680" imgH="241200" progId="Equation.3">
                  <p:embed/>
                </p:oleObj>
              </mc:Choice>
              <mc:Fallback>
                <p:oleObj name="Equation" r:id="rId9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4269198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8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 smtClean="0"/>
              <a:t>Temporal difference (TD)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The interpolated form: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temporal-difference form: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computationally efficient form (all calculations rolled into one):</a:t>
            </a:r>
            <a:endParaRPr lang="en-US" sz="2400" dirty="0"/>
          </a:p>
          <a:p>
            <a:pPr lvl="1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50038"/>
              </p:ext>
            </p:extLst>
          </p:nvPr>
        </p:nvGraphicFramePr>
        <p:xfrm>
          <a:off x="3035300" y="3814762"/>
          <a:ext cx="6261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4" imgW="2705040" imgH="228600" progId="Equation.3">
                  <p:embed/>
                </p:oleObj>
              </mc:Choice>
              <mc:Fallback>
                <p:oleObj name="Equation" r:id="rId4" imgW="2705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814762"/>
                        <a:ext cx="62611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5211"/>
              </p:ext>
            </p:extLst>
          </p:nvPr>
        </p:nvGraphicFramePr>
        <p:xfrm>
          <a:off x="3060700" y="2133601"/>
          <a:ext cx="5702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6" imgW="2463480" imgH="228600" progId="Equation.3">
                  <p:embed/>
                </p:oleObj>
              </mc:Choice>
              <mc:Fallback>
                <p:oleObj name="Equation" r:id="rId6" imgW="246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133601"/>
                        <a:ext cx="5702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70846"/>
              </p:ext>
            </p:extLst>
          </p:nvPr>
        </p:nvGraphicFramePr>
        <p:xfrm>
          <a:off x="1981200" y="5976754"/>
          <a:ext cx="8305800" cy="57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8" imgW="3479760" imgH="241200" progId="Equation.3">
                  <p:embed/>
                </p:oleObj>
              </mc:Choice>
              <mc:Fallback>
                <p:oleObj name="Equation" r:id="rId8" imgW="3479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76754"/>
                        <a:ext cx="8305800" cy="576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51717"/>
              </p:ext>
            </p:extLst>
          </p:nvPr>
        </p:nvGraphicFramePr>
        <p:xfrm>
          <a:off x="3343276" y="16510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10" imgW="2209680" imgH="241200" progId="Equation.3">
                  <p:embed/>
                </p:oleObj>
              </mc:Choice>
              <mc:Fallback>
                <p:oleObj name="Equation" r:id="rId10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6" y="16510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26395"/>
              </p:ext>
            </p:extLst>
          </p:nvPr>
        </p:nvGraphicFramePr>
        <p:xfrm>
          <a:off x="3648076" y="32004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12" imgW="2209680" imgH="241200" progId="Equation.3">
                  <p:embed/>
                </p:oleObj>
              </mc:Choice>
              <mc:Fallback>
                <p:oleObj name="Equation" r:id="rId12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32004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83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 smtClean="0"/>
              <a:t>Temporal difference (TD)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At each time step t</a:t>
            </a:r>
          </a:p>
          <a:p>
            <a:pPr lvl="1"/>
            <a:r>
              <a:rPr lang="en-US" dirty="0"/>
              <a:t>From current state s, select an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Get the successor state </a:t>
            </a:r>
            <a:r>
              <a:rPr lang="en-US" dirty="0">
                <a:solidFill>
                  <a:srgbClr val="0000FF"/>
                </a:solidFill>
              </a:rPr>
              <a:t>s’</a:t>
            </a:r>
            <a:endParaRPr lang="en-US" dirty="0"/>
          </a:p>
          <a:p>
            <a:pPr lvl="1"/>
            <a:r>
              <a:rPr lang="en-US" dirty="0"/>
              <a:t>Perform the TD update: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887704"/>
              </p:ext>
            </p:extLst>
          </p:nvPr>
        </p:nvGraphicFramePr>
        <p:xfrm>
          <a:off x="1981200" y="4763024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3365280" imgH="228600" progId="Equation.3">
                  <p:embed/>
                </p:oleObj>
              </mc:Choice>
              <mc:Fallback>
                <p:oleObj name="Equation" r:id="rId4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63024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58584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Learning rate</a:t>
            </a:r>
          </a:p>
          <a:p>
            <a:pPr algn="ctr"/>
            <a:r>
              <a:rPr lang="en-US" dirty="0"/>
              <a:t>Should start at 1 and decay as O(1/t)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835029" y="5596235"/>
            <a:ext cx="389136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62338" y="2133601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6" imgW="2057400" imgH="228600" progId="Equation.3">
                  <p:embed/>
                </p:oleObj>
              </mc:Choice>
              <mc:Fallback>
                <p:oleObj name="Equation" r:id="rId6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133601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048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048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632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e.g., </a:t>
            </a:r>
            <a:r>
              <a:rPr lang="en-US" dirty="0">
                <a:sym typeface="Symbol"/>
              </a:rPr>
              <a:t>(t) = 60/(59 + 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 smtClean="0"/>
              <a:t>Temporal difference (TD)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At each time step t</a:t>
            </a:r>
          </a:p>
          <a:p>
            <a:pPr lvl="1"/>
            <a:r>
              <a:rPr lang="en-US" dirty="0"/>
              <a:t>From current state s, select an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Get the successor state </a:t>
            </a:r>
            <a:r>
              <a:rPr lang="en-US" dirty="0">
                <a:solidFill>
                  <a:srgbClr val="0000FF"/>
                </a:solidFill>
              </a:rPr>
              <a:t>s’</a:t>
            </a:r>
            <a:endParaRPr lang="en-US" dirty="0"/>
          </a:p>
          <a:p>
            <a:pPr lvl="1"/>
            <a:r>
              <a:rPr lang="en-US" dirty="0"/>
              <a:t>Perform the TD update: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4927408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3365280" imgH="228600" progId="Equation.3">
                  <p:embed/>
                </p:oleObj>
              </mc:Choice>
              <mc:Fallback>
                <p:oleObj name="Equation" r:id="rId4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27408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62338" y="2133601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6" imgW="2057400" imgH="228600" progId="Equation.3">
                  <p:embed/>
                </p:oleObj>
              </mc:Choice>
              <mc:Fallback>
                <p:oleObj name="Equation" r:id="rId6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133601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048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048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24000" y="61722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Q-learning demo: </a:t>
            </a:r>
            <a:r>
              <a:rPr lang="en-US" sz="2400" dirty="0">
                <a:hlinkClick r:id="rId8"/>
              </a:rPr>
              <a:t>http://www.cs.ubc.ca/~poole/demos/rl/q.html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Q-learning result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1"/>
            <a:ext cx="5562600" cy="47259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510" y="2438400"/>
            <a:ext cx="28724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17376" y="6474024"/>
            <a:ext cx="1888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Berkeley CS188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Estimate P(s’|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s,a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and R(s)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Exploration vs. Exploitation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Model-Free Reinforcement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Q-learning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Temporal Difference Learning</a:t>
            </a:r>
          </a:p>
          <a:p>
            <a:r>
              <a:rPr lang="en-US" dirty="0" smtClean="0"/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Function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 far, we’ve assumed a lookup table representation for utility function </a:t>
            </a:r>
            <a:r>
              <a:rPr lang="en-US" sz="2400" dirty="0">
                <a:solidFill>
                  <a:srgbClr val="0000FF"/>
                </a:solidFill>
              </a:rPr>
              <a:t>U(s)</a:t>
            </a:r>
            <a:r>
              <a:rPr lang="en-US" sz="2400" dirty="0"/>
              <a:t> or action-utility function </a:t>
            </a:r>
            <a:r>
              <a:rPr lang="en-US" sz="2400" dirty="0">
                <a:solidFill>
                  <a:srgbClr val="0000FF"/>
                </a:solidFill>
              </a:rPr>
              <a:t>Q(</a:t>
            </a:r>
            <a:r>
              <a:rPr lang="en-US" sz="2400" dirty="0" err="1">
                <a:solidFill>
                  <a:srgbClr val="0000FF"/>
                </a:solidFill>
              </a:rPr>
              <a:t>s,a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/>
              <a:t>But what if the state space is really large or continuous?</a:t>
            </a:r>
          </a:p>
          <a:p>
            <a:r>
              <a:rPr lang="en-US" sz="2400" dirty="0"/>
              <a:t>Alternative idea: approximate the utility function, e.g., </a:t>
            </a:r>
            <a:br>
              <a:rPr lang="en-US" sz="2400" dirty="0"/>
            </a:br>
            <a:r>
              <a:rPr lang="en-US" sz="2400" dirty="0"/>
              <a:t>as a weighted linear combination of </a:t>
            </a:r>
            <a:r>
              <a:rPr lang="en-US" sz="2400" i="1" dirty="0"/>
              <a:t>features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RL algorithms can be modified to estimate these weights</a:t>
            </a:r>
          </a:p>
          <a:p>
            <a:pPr lvl="1"/>
            <a:r>
              <a:rPr lang="en-US" sz="2000" dirty="0"/>
              <a:t>More generally, functions can be nonlinear (e.g., neural networks)</a:t>
            </a:r>
          </a:p>
          <a:p>
            <a:r>
              <a:rPr lang="en-US" sz="2400" dirty="0"/>
              <a:t>Recall: features for designing evaluation functions in games</a:t>
            </a:r>
          </a:p>
          <a:p>
            <a:r>
              <a:rPr lang="en-US" sz="2400" dirty="0"/>
              <a:t>Benefits:</a:t>
            </a:r>
          </a:p>
          <a:p>
            <a:pPr lvl="1"/>
            <a:r>
              <a:rPr lang="en-US" sz="2000" dirty="0"/>
              <a:t>Can handle very large state spaces (games), continuous state spaces (robot control)</a:t>
            </a:r>
          </a:p>
          <a:p>
            <a:pPr lvl="1"/>
            <a:r>
              <a:rPr lang="en-US" sz="2000" dirty="0"/>
              <a:t>Can </a:t>
            </a:r>
            <a:r>
              <a:rPr lang="en-US" sz="2000" i="1" dirty="0"/>
              <a:t>generalize</a:t>
            </a:r>
            <a:r>
              <a:rPr lang="en-US" sz="2000" dirty="0"/>
              <a:t> to previously unseen states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39394"/>
              </p:ext>
            </p:extLst>
          </p:nvPr>
        </p:nvGraphicFramePr>
        <p:xfrm>
          <a:off x="3048000" y="2851083"/>
          <a:ext cx="609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4" imgW="2286000" imgH="228600" progId="Equation.3">
                  <p:embed/>
                </p:oleObj>
              </mc:Choice>
              <mc:Fallback>
                <p:oleObj name="Equation" r:id="rId4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51083"/>
                        <a:ext cx="609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Policy search</a:t>
            </a:r>
            <a:r>
              <a:rPr lang="en-US" dirty="0" smtClean="0"/>
              <a:t>: instead of getting the Q-values right, you simply need to get their ordering right</a:t>
            </a:r>
          </a:p>
          <a:p>
            <a:pPr lvl="1"/>
            <a:r>
              <a:rPr lang="en-US" dirty="0" smtClean="0"/>
              <a:t>Write down the policy as a function of some parameters and adjust the parameters to improve the expected reward</a:t>
            </a:r>
          </a:p>
          <a:p>
            <a:r>
              <a:rPr lang="en-US" b="1" dirty="0" smtClean="0"/>
              <a:t>Learning from imitation</a:t>
            </a:r>
            <a:r>
              <a:rPr lang="en-US" dirty="0" smtClean="0"/>
              <a:t>: instead of an explicit reward function, you have expert demonstrations of the task to learn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learning: </a:t>
            </a:r>
            <a:br>
              <a:rPr lang="en-US" dirty="0" smtClean="0"/>
            </a:br>
            <a:r>
              <a:rPr lang="en-US" dirty="0" smtClean="0"/>
              <a:t>Basic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each time step:</a:t>
            </a:r>
          </a:p>
          <a:p>
            <a:pPr lvl="1"/>
            <a:r>
              <a:rPr lang="en-US" dirty="0"/>
              <a:t>Take some action</a:t>
            </a:r>
          </a:p>
          <a:p>
            <a:pPr lvl="1"/>
            <a:r>
              <a:rPr lang="en-US" dirty="0"/>
              <a:t>Observe the outcome of the action: successor state and reward</a:t>
            </a:r>
          </a:p>
          <a:p>
            <a:pPr lvl="1"/>
            <a:r>
              <a:rPr lang="en-US" dirty="0"/>
              <a:t>Update some internal representation of the environment and policy</a:t>
            </a:r>
          </a:p>
          <a:p>
            <a:pPr lvl="1"/>
            <a:r>
              <a:rPr lang="en-US" dirty="0"/>
              <a:t>If you reach a terminal state, just start over (each pass through the environment is called a </a:t>
            </a:r>
            <a:r>
              <a:rPr lang="en-US" i="1" dirty="0"/>
              <a:t>trial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is this called reinforcement learning?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</a:p>
          <a:p>
            <a:r>
              <a:rPr lang="en-US" dirty="0" smtClean="0"/>
              <a:t>Model-Based Reinforcement Learning</a:t>
            </a:r>
          </a:p>
          <a:p>
            <a:pPr lvl="1"/>
            <a:r>
              <a:rPr lang="en-US" dirty="0" smtClean="0"/>
              <a:t>Estimate P(s’|</a:t>
            </a:r>
            <a:r>
              <a:rPr lang="en-US" dirty="0" err="1" smtClean="0"/>
              <a:t>s,a</a:t>
            </a:r>
            <a:r>
              <a:rPr lang="en-US" dirty="0" smtClean="0"/>
              <a:t>) and R(s)</a:t>
            </a:r>
          </a:p>
          <a:p>
            <a:pPr lvl="1"/>
            <a:r>
              <a:rPr lang="en-US" dirty="0" smtClean="0"/>
              <a:t>Exploration vs. Exploitation</a:t>
            </a:r>
          </a:p>
          <a:p>
            <a:r>
              <a:rPr lang="en-US" dirty="0" smtClean="0"/>
              <a:t>Model-Free Reinforcement Learning</a:t>
            </a:r>
          </a:p>
          <a:p>
            <a:pPr lvl="1"/>
            <a:r>
              <a:rPr lang="en-US" dirty="0" smtClean="0"/>
              <a:t>Q-learning</a:t>
            </a:r>
          </a:p>
          <a:p>
            <a:pPr lvl="1"/>
            <a:r>
              <a:rPr lang="en-US" dirty="0" smtClean="0"/>
              <a:t>Temporal Difference Learning</a:t>
            </a:r>
          </a:p>
          <a:p>
            <a:r>
              <a:rPr lang="en-US" dirty="0" smtClean="0"/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93282"/>
              </p:ext>
            </p:extLst>
          </p:nvPr>
        </p:nvGraphicFramePr>
        <p:xfrm>
          <a:off x="1676400" y="2362200"/>
          <a:ext cx="88392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GreetS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NJFun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Please say an activity name or say 'list activities' for a list of activities I know about.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GreetU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NJFun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How may I help you?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know about amusement parks, aquariums, cruises, historic sites, museums, parks, theaters, wineries,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zoos. Please say an activity name from this list.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ReAsk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1M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Please tell me the activity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type.You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also tell me the location and time.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>
            <a:hlinkClick r:id="rId3"/>
          </p:cNvPr>
          <p:cNvSpPr txBox="1"/>
          <p:nvPr/>
        </p:nvSpPr>
        <p:spPr>
          <a:xfrm>
            <a:off x="1600200" y="1828801"/>
            <a:ext cx="861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Spoken Dialog Systems (</a:t>
            </a:r>
            <a:r>
              <a:rPr lang="en-US" sz="2800" u="sng" dirty="0" err="1">
                <a:solidFill>
                  <a:srgbClr val="002060"/>
                </a:solidFill>
                <a:latin typeface="Arial" charset="0"/>
              </a:rPr>
              <a:t>Litman</a:t>
            </a:r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 et al., 2000)</a:t>
            </a:r>
            <a:endParaRPr lang="en-US" sz="2800" u="sng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Learning a fast gait for </a:t>
            </a:r>
            <a:r>
              <a:rPr lang="en-US" dirty="0" err="1" smtClean="0">
                <a:hlinkClick r:id="rId3"/>
              </a:rPr>
              <a:t>Aibos</a:t>
            </a:r>
            <a:endParaRPr lang="en-US" dirty="0"/>
          </a:p>
        </p:txBody>
      </p:sp>
      <p:pic>
        <p:nvPicPr>
          <p:cNvPr id="6451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667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93709" y="5029200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Initial gait</a:t>
            </a:r>
            <a:endParaRPr lang="en-US" dirty="0"/>
          </a:p>
        </p:txBody>
      </p:sp>
      <p:pic>
        <p:nvPicPr>
          <p:cNvPr id="6451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667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91401" y="5029200"/>
            <a:ext cx="13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Learned gait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0863" y="5782270"/>
            <a:ext cx="722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8"/>
              </a:rPr>
              <a:t>Policy Gradient Reinforcement Learning for Fast </a:t>
            </a:r>
            <a:r>
              <a:rPr lang="en-US" b="1" dirty="0" err="1">
                <a:hlinkClick r:id="rId8"/>
              </a:rPr>
              <a:t>Quadrupedal</a:t>
            </a:r>
            <a:r>
              <a:rPr lang="en-US" b="1" dirty="0">
                <a:hlinkClick r:id="rId8"/>
              </a:rPr>
              <a:t> Locomotion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9"/>
              </a:rPr>
              <a:t>Nate Kohl</a:t>
            </a:r>
            <a:r>
              <a:rPr lang="en-US" dirty="0"/>
              <a:t> and </a:t>
            </a:r>
            <a:r>
              <a:rPr lang="en-US" dirty="0">
                <a:hlinkClick r:id="rId10"/>
              </a:rPr>
              <a:t>Peter Stone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IEEE International Conference on Robotics and Automation, 2004.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Stanford autonomous helicopter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45727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6400800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Pieter </a:t>
            </a:r>
            <a:r>
              <a:rPr lang="en-US" dirty="0" err="1"/>
              <a:t>Abbeel</a:t>
            </a:r>
            <a:r>
              <a:rPr lang="en-US" dirty="0"/>
              <a:t>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Playing Atari with deep reinforcement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9436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  <p:pic>
        <p:nvPicPr>
          <p:cNvPr id="6" name="Picture 5" descr="Screen Shot 2015-11-10 at 11.42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9872"/>
            <a:ext cx="9144000" cy="3035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400800"/>
            <a:ext cx="36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V. </a:t>
            </a:r>
            <a:r>
              <a:rPr lang="en-US" dirty="0" err="1"/>
              <a:t>Mnih</a:t>
            </a:r>
            <a:r>
              <a:rPr lang="en-US" dirty="0"/>
              <a:t> et al., </a:t>
            </a:r>
            <a:r>
              <a:rPr lang="en-US" i="1" dirty="0"/>
              <a:t>Nature</a:t>
            </a:r>
            <a:r>
              <a:rPr lang="en-US" dirty="0"/>
              <a:t>, 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End-to-end training of deep </a:t>
            </a:r>
            <a:r>
              <a:rPr lang="en-US" dirty="0" err="1" smtClean="0">
                <a:hlinkClick r:id="rId3"/>
              </a:rPr>
              <a:t>visuomotor</a:t>
            </a:r>
            <a:r>
              <a:rPr lang="en-US" dirty="0" smtClean="0">
                <a:hlinkClick r:id="rId3"/>
              </a:rPr>
              <a:t> policies</a:t>
            </a:r>
            <a:endParaRPr lang="en-US" dirty="0"/>
          </a:p>
        </p:txBody>
      </p:sp>
      <p:pic>
        <p:nvPicPr>
          <p:cNvPr id="4" name="Picture 3" descr="Screen Shot 2015-04-13 at 12.31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72" y="2286001"/>
            <a:ext cx="5388428" cy="3771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60198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1" y="6400800"/>
            <a:ext cx="28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Sergey Levine et al.,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1369</Words>
  <Application>Microsoft Office PowerPoint</Application>
  <PresentationFormat>Widescreen</PresentationFormat>
  <Paragraphs>249</Paragraphs>
  <Slides>28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CS 440/ECE448 Lecture 26: Reinforcement Learning </vt:lpstr>
      <vt:lpstr>Reinforcement learning</vt:lpstr>
      <vt:lpstr>Reinforcement learning:  Basic scheme</vt:lpstr>
      <vt:lpstr>Outline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Outline</vt:lpstr>
      <vt:lpstr>Reinforcement learning strategies</vt:lpstr>
      <vt:lpstr>Model-based reinforcement learning</vt:lpstr>
      <vt:lpstr>Model-based reinforcement learning</vt:lpstr>
      <vt:lpstr>Exploration vs. exploitation</vt:lpstr>
      <vt:lpstr>Incorporating exploration</vt:lpstr>
      <vt:lpstr>Outline</vt:lpstr>
      <vt:lpstr>Model-free reinforcement learning</vt:lpstr>
      <vt:lpstr>Model-free reinforcement learning</vt:lpstr>
      <vt:lpstr>Model-free reinforcement learning</vt:lpstr>
      <vt:lpstr>Temporal difference (TD) learning</vt:lpstr>
      <vt:lpstr>Temporal difference (TD) learning</vt:lpstr>
      <vt:lpstr>Temporal difference (TD) learning</vt:lpstr>
      <vt:lpstr>Temporal difference (TD) learning</vt:lpstr>
      <vt:lpstr>TD Q-learning result</vt:lpstr>
      <vt:lpstr>Outline</vt:lpstr>
      <vt:lpstr>Function approximation</vt:lpstr>
      <vt:lpstr>Other techniques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26: Reinforcement Learning</dc:title>
  <dc:creator>Mark Hasegawa-Johnson</dc:creator>
  <cp:lastModifiedBy>Mark Hasegawa-Johnson</cp:lastModifiedBy>
  <cp:revision>3</cp:revision>
  <cp:lastPrinted>2017-11-30T00:18:43Z</cp:lastPrinted>
  <dcterms:created xsi:type="dcterms:W3CDTF">2017-11-30T00:03:19Z</dcterms:created>
  <dcterms:modified xsi:type="dcterms:W3CDTF">2017-11-30T00:19:15Z</dcterms:modified>
</cp:coreProperties>
</file>