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0AF-D7D0-4782-AC13-66C10B9B33F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E9B1-81A1-4009-8CD2-94EA2CBC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2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3778-9531-4E6B-A754-08D3FD7983D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cs.ubc.ca/~poole/demos/mdp/vi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CS440/ECE448 Lecture 25:</a:t>
            </a:r>
            <a:br>
              <a:rPr lang="en-US" dirty="0" smtClean="0"/>
            </a:br>
            <a:r>
              <a:rPr lang="en-US" dirty="0" smtClean="0"/>
              <a:t>Markov Decision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by Svetlana Lazebnik, 11/2016</a:t>
            </a:r>
          </a:p>
          <a:p>
            <a:r>
              <a:rPr lang="en-US" dirty="0" smtClean="0"/>
              <a:t>Modified by Mark Hasegawa-Johnson, 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  <a:endParaRPr lang="en-US" sz="24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15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359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3398838"/>
            <a:ext cx="3200400" cy="3154363"/>
          </a:xfrm>
        </p:spPr>
        <p:txBody>
          <a:bodyPr/>
          <a:lstStyle/>
          <a:p>
            <a:pPr marL="3175" indent="-3175">
              <a:buNone/>
            </a:pPr>
            <a:r>
              <a:rPr lang="en-US" sz="2400" dirty="0"/>
              <a:t>Optimal policy when R(s) = -0.04 for every non-terminal state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2120051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 smtClean="0"/>
              <a:t>Optimal policies for other values of R(s):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9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dirty="0"/>
              <a:t>MDP components:</a:t>
            </a:r>
          </a:p>
          <a:p>
            <a:pPr lvl="1"/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endParaRPr lang="en-US" baseline="-25000" dirty="0">
              <a:solidFill>
                <a:srgbClr val="0000FF"/>
              </a:solidFill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en-US" dirty="0" smtClean="0"/>
          </a:p>
          <a:p>
            <a:pPr lvl="1"/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Reward function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dirty="0"/>
              <a:t>The solution:</a:t>
            </a:r>
          </a:p>
          <a:p>
            <a:pPr lvl="1"/>
            <a:r>
              <a:rPr lang="en-US" b="1" dirty="0"/>
              <a:t>Policy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: mapping from states to actions</a:t>
            </a:r>
          </a:p>
          <a:p>
            <a:pPr lvl="1"/>
            <a:r>
              <a:rPr lang="en-US" dirty="0"/>
              <a:t>How to find the optimal policy?</a:t>
            </a:r>
          </a:p>
        </p:txBody>
      </p:sp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Maximizing expected utility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optimal policy </a:t>
                </a:r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 smtClean="0"/>
                  <a:t>should maximize the </a:t>
                </a:r>
                <a:r>
                  <a:rPr lang="en-US" i="1" dirty="0"/>
                  <a:t>expected utility</a:t>
                </a:r>
                <a:r>
                  <a:rPr lang="en-US" dirty="0"/>
                  <a:t> over all possible state sequences produced by following that policy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define the utility of a state sequence?</a:t>
                </a:r>
              </a:p>
              <a:p>
                <a:pPr lvl="1"/>
                <a:r>
                  <a:rPr lang="en-US" dirty="0"/>
                  <a:t>Sum of rewards of individual states</a:t>
                </a:r>
              </a:p>
              <a:p>
                <a:pPr lvl="1"/>
                <a:r>
                  <a:rPr lang="en-US" dirty="0"/>
                  <a:t>Problem: infinite state sequences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  <a:blipFill rotWithShape="0">
                <a:blip r:embed="rId3"/>
                <a:stretch>
                  <a:fillRect l="-117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 smtClean="0"/>
              <a:t>Utilities of state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Normally, we would define the utility of a state sequence as the sum of the rewards of the individual states</a:t>
            </a:r>
          </a:p>
          <a:p>
            <a:r>
              <a:rPr lang="en-US" sz="2400" b="1" dirty="0"/>
              <a:t>Problem:</a:t>
            </a:r>
            <a:r>
              <a:rPr lang="en-US" sz="2400" dirty="0"/>
              <a:t> infinite state sequences</a:t>
            </a:r>
          </a:p>
          <a:p>
            <a:r>
              <a:rPr lang="en-US" sz="2400" b="1" dirty="0"/>
              <a:t>Solution: </a:t>
            </a:r>
            <a:r>
              <a:rPr lang="en-US" sz="2400" i="1" dirty="0"/>
              <a:t>discount </a:t>
            </a:r>
            <a:r>
              <a:rPr lang="en-US" sz="2400" dirty="0"/>
              <a:t>the individual state rewards by a factor </a:t>
            </a:r>
            <a:r>
              <a:rPr lang="en-US" sz="2400" dirty="0">
                <a:sym typeface="Symbol"/>
              </a:rPr>
              <a:t> </a:t>
            </a:r>
            <a:r>
              <a:rPr lang="en-US" sz="2400" dirty="0"/>
              <a:t>between 0 and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Sooner rewards count more than later rewards</a:t>
            </a:r>
          </a:p>
          <a:p>
            <a:pPr lvl="1"/>
            <a:r>
              <a:rPr lang="en-US" sz="2000" dirty="0"/>
              <a:t>Makes sure the total utility stays bounded</a:t>
            </a:r>
          </a:p>
          <a:p>
            <a:pPr lvl="1"/>
            <a:r>
              <a:rPr lang="en-US" sz="2000" dirty="0"/>
              <a:t>Helps algorithms converge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9864"/>
              </p:ext>
            </p:extLst>
          </p:nvPr>
        </p:nvGraphicFramePr>
        <p:xfrm>
          <a:off x="2133601" y="3114781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114781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 smtClean="0"/>
              <a:t>Utilities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Expected </a:t>
                </a:r>
                <a:r>
                  <a:rPr lang="en-US" dirty="0"/>
                  <a:t>utility obtained by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/>
                  <a:t>starting in state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“true” utility of a state, denoted </a:t>
                </a:r>
                <a:r>
                  <a:rPr lang="en-US" dirty="0">
                    <a:solidFill>
                      <a:srgbClr val="0000FF"/>
                    </a:solidFill>
                  </a:rPr>
                  <a:t>U(s)</a:t>
                </a:r>
                <a:r>
                  <a:rPr lang="en-US" dirty="0"/>
                  <a:t>, is the </a:t>
                </a:r>
                <a:r>
                  <a:rPr lang="en-US" i="1" dirty="0" smtClean="0"/>
                  <a:t>best possible</a:t>
                </a:r>
                <a:r>
                  <a:rPr lang="en-US" dirty="0" smtClean="0"/>
                  <a:t> expected </a:t>
                </a:r>
                <a:r>
                  <a:rPr lang="en-US" dirty="0"/>
                  <a:t>sum of discounted rewards </a:t>
                </a:r>
                <a:endParaRPr lang="en-US" dirty="0" smtClean="0"/>
              </a:p>
              <a:p>
                <a:pPr lvl="1"/>
                <a:r>
                  <a:rPr lang="en-US" sz="2800" dirty="0" smtClean="0"/>
                  <a:t>if </a:t>
                </a:r>
                <a:r>
                  <a:rPr lang="en-US" sz="2800" dirty="0"/>
                  <a:t>the agent executes </a:t>
                </a:r>
                <a:r>
                  <a:rPr lang="en-US" sz="2800" dirty="0" smtClean="0"/>
                  <a:t>the </a:t>
                </a:r>
                <a:r>
                  <a:rPr lang="en-US" sz="2800" i="1" dirty="0" smtClean="0"/>
                  <a:t>best possible</a:t>
                </a:r>
                <a:r>
                  <a:rPr lang="en-US" sz="2800" dirty="0" smtClean="0"/>
                  <a:t> policy </a:t>
                </a:r>
                <a:r>
                  <a:rPr lang="en-US" sz="2800" dirty="0"/>
                  <a:t>starting in state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</a:t>
                </a:r>
              </a:p>
              <a:p>
                <a:r>
                  <a:rPr lang="en-US" dirty="0"/>
                  <a:t>Reminiscent of </a:t>
                </a:r>
                <a:r>
                  <a:rPr lang="en-US" dirty="0" err="1"/>
                  <a:t>minimax</a:t>
                </a:r>
                <a:r>
                  <a:rPr lang="en-US" dirty="0"/>
                  <a:t> values of states…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 rotWithShape="0">
                <a:blip r:embed="rId3"/>
                <a:stretch>
                  <a:fillRect l="-1098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Finding the utilities of states</a:t>
            </a:r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38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1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049" y="4761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U(s’)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6037" y="1251467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node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Chance node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67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1"/>
            <a:ext cx="4724400" cy="4068763"/>
          </a:xfrm>
        </p:spPr>
        <p:txBody>
          <a:bodyPr/>
          <a:lstStyle/>
          <a:p>
            <a:r>
              <a:rPr lang="en-US" sz="2400" dirty="0"/>
              <a:t>What is the expected utility of taking action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in state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5257801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What is the recursive expression for </a:t>
            </a:r>
            <a:r>
              <a:rPr lang="en-US" sz="2400" b="1" kern="0" dirty="0">
                <a:solidFill>
                  <a:srgbClr val="0000FF"/>
                </a:solidFill>
              </a:rPr>
              <a:t>U(s)</a:t>
            </a:r>
            <a:r>
              <a:rPr lang="en-US" sz="2400" kern="0" dirty="0"/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52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 smtClean="0"/>
              <a:t>The Bellman equation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Recursive relationship between the utilities of successive states: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7704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0991" y="5934670"/>
            <a:ext cx="277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 up here with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/>
              <a:t>Get utility </a:t>
            </a:r>
            <a:r>
              <a:rPr lang="en-US" dirty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/>
              <a:t>(discounted by </a:t>
            </a:r>
            <a:r>
              <a:rPr lang="en-US" dirty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555" y="298346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Receive reward </a:t>
            </a:r>
            <a:r>
              <a:rPr lang="en-US" dirty="0">
                <a:solidFill>
                  <a:srgbClr val="0000FF"/>
                </a:solidFill>
              </a:rPr>
              <a:t>R(s)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2414" y="42026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Choose optimal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3200401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 smtClean="0"/>
              <a:t>The Bellman equation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590908" cy="5778356"/>
          </a:xfrm>
        </p:spPr>
        <p:txBody>
          <a:bodyPr>
            <a:normAutofit/>
          </a:bodyPr>
          <a:lstStyle/>
          <a:p>
            <a:r>
              <a:rPr lang="en-US" dirty="0"/>
              <a:t>Recursive relationship between the utilities of successive states: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 states, we get </a:t>
            </a:r>
            <a:r>
              <a:rPr lang="en-US" i="1" dirty="0"/>
              <a:t>N</a:t>
            </a:r>
            <a:r>
              <a:rPr lang="en-US" dirty="0"/>
              <a:t> equations in </a:t>
            </a:r>
            <a:r>
              <a:rPr lang="en-US" i="1" dirty="0"/>
              <a:t>N</a:t>
            </a:r>
            <a:r>
              <a:rPr lang="en-US" dirty="0"/>
              <a:t> unknowns</a:t>
            </a:r>
          </a:p>
          <a:p>
            <a:pPr lvl="1"/>
            <a:r>
              <a:rPr lang="en-US" dirty="0"/>
              <a:t>Solving them solves the </a:t>
            </a:r>
            <a:r>
              <a:rPr lang="en-US" dirty="0" smtClean="0"/>
              <a:t>MDP</a:t>
            </a:r>
          </a:p>
          <a:p>
            <a:pPr lvl="1"/>
            <a:r>
              <a:rPr lang="en-US" dirty="0" smtClean="0"/>
              <a:t>Nonlinear equations -&gt; no closed-form solution, need to use an iterative solution method (is there a globally optimum solution?)</a:t>
            </a:r>
            <a:endParaRPr lang="en-US" dirty="0"/>
          </a:p>
          <a:p>
            <a:pPr lvl="1"/>
            <a:r>
              <a:rPr lang="en-US" dirty="0"/>
              <a:t>We could try to solve them through </a:t>
            </a:r>
            <a:r>
              <a:rPr lang="en-US" dirty="0" err="1"/>
              <a:t>expectiminimax</a:t>
            </a:r>
            <a:r>
              <a:rPr lang="en-US" dirty="0"/>
              <a:t> search, but that would run into trouble with infinite sequences</a:t>
            </a:r>
          </a:p>
          <a:p>
            <a:pPr lvl="1"/>
            <a:r>
              <a:rPr lang="en-US" dirty="0"/>
              <a:t>Instead, we solve them algebraically</a:t>
            </a:r>
          </a:p>
          <a:p>
            <a:pPr lvl="1"/>
            <a:r>
              <a:rPr lang="en-US" dirty="0"/>
              <a:t>Two methods: </a:t>
            </a:r>
            <a:r>
              <a:rPr lang="en-US" b="1" dirty="0"/>
              <a:t>value iteration </a:t>
            </a:r>
            <a:r>
              <a:rPr lang="en-US" dirty="0"/>
              <a:t>and </a:t>
            </a:r>
            <a:r>
              <a:rPr lang="en-US" b="1" dirty="0"/>
              <a:t>policy iteration</a:t>
            </a:r>
            <a:endParaRPr lang="en-US" b="1" dirty="0"/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15846"/>
              </p:ext>
            </p:extLst>
          </p:nvPr>
        </p:nvGraphicFramePr>
        <p:xfrm>
          <a:off x="3200401" y="1822806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2387520" imgH="342720" progId="Equation.3">
                  <p:embed/>
                </p:oleObj>
              </mc:Choice>
              <mc:Fallback>
                <p:oleObj name="Equation" r:id="rId4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822806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 smtClean="0"/>
              <a:t>Markov Decision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dirty="0"/>
              <a:t>In HMMs, we see a sequence of observations and try to reason about the underlying state sequence</a:t>
            </a:r>
          </a:p>
          <a:p>
            <a:pPr lvl="1"/>
            <a:r>
              <a:rPr lang="en-US" dirty="0" smtClean="0"/>
              <a:t>There are no actions involved</a:t>
            </a:r>
          </a:p>
          <a:p>
            <a:r>
              <a:rPr lang="en-US" dirty="0"/>
              <a:t>But what if we have to take an action at each step that, in turn, will affect the state of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/>
          <a:lstStyle/>
          <a:p>
            <a:r>
              <a:rPr lang="en-US" dirty="0"/>
              <a:t>Start out with every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0</a:t>
            </a:r>
          </a:p>
          <a:p>
            <a:r>
              <a:rPr lang="en-US" dirty="0"/>
              <a:t>Iterate until convergence</a:t>
            </a:r>
          </a:p>
          <a:p>
            <a:pPr lvl="1"/>
            <a:r>
              <a:rPr lang="en-US" dirty="0"/>
              <a:t>During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iteration, update the utility of each state according to this rule: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In the limit of infinitely many iterations, guaranteed to find the correct utility values</a:t>
            </a:r>
          </a:p>
          <a:p>
            <a:pPr lvl="1"/>
            <a:r>
              <a:rPr lang="en-US" dirty="0"/>
              <a:t>In practice, don’t need an infinite number of iterations…</a:t>
            </a:r>
            <a:endParaRPr lang="en-US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098801" y="3810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2616120" imgH="342720" progId="Equation.3">
                  <p:embed/>
                </p:oleObj>
              </mc:Choice>
              <mc:Fallback>
                <p:oleObj name="Equation" r:id="rId4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810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84798"/>
            <a:ext cx="3962400" cy="33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effect does the update have?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352801" y="2286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2286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4090" y="6324600"/>
            <a:ext cx="21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Value iteration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1600200"/>
            <a:ext cx="3465499" cy="2514600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2898074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7479" y="4038600"/>
            <a:ext cx="2683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Utilities with discount factor 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4118337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0"/>
            <a:ext cx="29622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89995" y="1371600"/>
            <a:ext cx="2575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(non-terminal R=-0.04)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 with some initial policy 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and alternate between the following steps:</a:t>
            </a:r>
            <a:endParaRPr lang="en-US" baseline="-25000" dirty="0">
              <a:sym typeface="Symbol"/>
            </a:endParaRPr>
          </a:p>
          <a:p>
            <a:pPr lvl="1"/>
            <a:r>
              <a:rPr lang="en-US" b="1" dirty="0" smtClean="0">
                <a:sym typeface="Symbol"/>
              </a:rPr>
              <a:t>Policy evaluation:</a:t>
            </a:r>
            <a:r>
              <a:rPr lang="en-US" dirty="0" smtClean="0">
                <a:sym typeface="Symbol"/>
              </a:rPr>
              <a:t> calculate </a:t>
            </a:r>
            <a:r>
              <a:rPr lang="en-US" i="1" dirty="0" smtClean="0">
                <a:sym typeface="Symbol"/>
              </a:rPr>
              <a:t>U</a:t>
            </a:r>
            <a:r>
              <a:rPr lang="en-US" baseline="30000" dirty="0" smtClean="0">
                <a:sym typeface="Symbol"/>
              </a:rPr>
              <a:t></a:t>
            </a:r>
            <a:r>
              <a:rPr lang="en-US" i="1" baseline="10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) for every state </a:t>
            </a:r>
            <a:r>
              <a:rPr lang="en-US" i="1" dirty="0" smtClean="0">
                <a:sym typeface="Symbol"/>
              </a:rPr>
              <a:t>s</a:t>
            </a:r>
          </a:p>
          <a:p>
            <a:pPr lvl="1"/>
            <a:r>
              <a:rPr lang="en-US" b="1" dirty="0" smtClean="0">
                <a:sym typeface="Symbol"/>
              </a:rPr>
              <a:t>Policy improvement: </a:t>
            </a:r>
            <a:r>
              <a:rPr lang="en-US" dirty="0" smtClean="0">
                <a:sym typeface="Symbol"/>
              </a:rPr>
              <a:t>calculate a new policy </a:t>
            </a:r>
            <a:r>
              <a:rPr lang="en-US" i="1" baseline="-25000" dirty="0" smtClean="0">
                <a:sym typeface="Symbol"/>
              </a:rPr>
              <a:t>i</a:t>
            </a:r>
            <a:r>
              <a:rPr lang="en-US" baseline="-25000" dirty="0" smtClean="0">
                <a:sym typeface="Symbol"/>
              </a:rPr>
              <a:t>+1</a:t>
            </a:r>
            <a:r>
              <a:rPr lang="en-US" dirty="0" smtClean="0">
                <a:sym typeface="Symbol"/>
              </a:rPr>
              <a:t> based on the updated </a:t>
            </a:r>
            <a:r>
              <a:rPr lang="en-US" dirty="0" smtClean="0">
                <a:sym typeface="Symbol"/>
              </a:rPr>
              <a:t>utilities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Notice it’s kind of like hill-climbing in the N-queens problem.</a:t>
            </a:r>
          </a:p>
          <a:p>
            <a:pPr lvl="1"/>
            <a:r>
              <a:rPr lang="en-US" dirty="0" smtClean="0">
                <a:sym typeface="Symbol"/>
              </a:rPr>
              <a:t>Policy evaluation: Find ways in which the current policy is suboptimal</a:t>
            </a:r>
          </a:p>
          <a:p>
            <a:pPr lvl="1"/>
            <a:r>
              <a:rPr lang="en-US" dirty="0" smtClean="0">
                <a:sym typeface="Symbol"/>
              </a:rPr>
              <a:t>Policy improvement: Fix those problems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Unlike Value Iteration, thi</a:t>
            </a:r>
            <a:r>
              <a:rPr lang="en-US" dirty="0" smtClean="0">
                <a:sym typeface="Symbol"/>
              </a:rPr>
              <a:t>s is </a:t>
            </a:r>
            <a:r>
              <a:rPr lang="en-US" dirty="0">
                <a:sym typeface="Symbol"/>
              </a:rPr>
              <a:t>g</a:t>
            </a:r>
            <a:r>
              <a:rPr lang="en-US" dirty="0" smtClean="0">
                <a:sym typeface="Symbol"/>
              </a:rPr>
              <a:t>uaranteed to converge in a finite number of steps, as long as the state space and action set are both finite.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 smtClean="0"/>
              <a:t>Method 2, Step 1: Policy </a:t>
            </a:r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066801"/>
                <a:ext cx="8229600" cy="4754563"/>
              </a:xfrm>
            </p:spPr>
            <p:txBody>
              <a:bodyPr/>
              <a:lstStyle/>
              <a:p>
                <a:r>
                  <a:rPr lang="en-US" dirty="0" smtClean="0"/>
                  <a:t>Given a fixed policy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calculate </a:t>
                </a:r>
                <a:r>
                  <a:rPr lang="en-US" i="1" dirty="0">
                    <a:sym typeface="Symbol"/>
                  </a:rPr>
                  <a:t>U</a:t>
                </a:r>
                <a:r>
                  <a:rPr lang="en-US" baseline="30000" dirty="0"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>
                    <a:sym typeface="Symbol"/>
                  </a:rPr>
                  <a:t>) for every state 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 smtClean="0">
                    <a:sym typeface="Symbol"/>
                  </a:rPr>
                  <a:t>is fixed,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matrix, therefore we can </a:t>
                </a:r>
                <a:r>
                  <a:rPr lang="en-US" dirty="0"/>
                  <a:t>solve a linear </a:t>
                </a:r>
                <a:r>
                  <a:rPr lang="en-US" dirty="0" smtClean="0"/>
                  <a:t>equation to get </a:t>
                </a:r>
                <a:r>
                  <a:rPr lang="en-US" i="1" dirty="0" smtClean="0">
                    <a:sym typeface="Symbol"/>
                  </a:rPr>
                  <a:t>U</a:t>
                </a:r>
                <a:r>
                  <a:rPr lang="en-US" baseline="30000" dirty="0" smtClean="0">
                    <a:sym typeface="Symbol"/>
                  </a:rPr>
                  <a:t></a:t>
                </a:r>
                <a:r>
                  <a:rPr lang="en-US" dirty="0" smtClean="0">
                    <a:sym typeface="Symbol"/>
                  </a:rPr>
                  <a:t>(</a:t>
                </a:r>
                <a:r>
                  <a:rPr lang="en-US" i="1" dirty="0" smtClean="0">
                    <a:sym typeface="Symbol"/>
                  </a:rPr>
                  <a:t>s</a:t>
                </a:r>
                <a:r>
                  <a:rPr lang="en-US" dirty="0" smtClean="0">
                    <a:sym typeface="Symbol"/>
                  </a:rPr>
                  <a:t>)!</a:t>
                </a:r>
              </a:p>
              <a:p>
                <a:r>
                  <a:rPr lang="en-US" dirty="0" smtClean="0">
                    <a:sym typeface="Symbol"/>
                  </a:rPr>
                  <a:t>Why is this “Policy Evaluation” formula so much easier to solve than the original Bellman equation?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066801"/>
                <a:ext cx="8229600" cy="4754563"/>
              </a:xfrm>
              <a:blipFill rotWithShape="0">
                <a:blip r:embed="rId4"/>
                <a:stretch>
                  <a:fillRect l="-1333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43441"/>
              </p:ext>
            </p:extLst>
          </p:nvPr>
        </p:nvGraphicFramePr>
        <p:xfrm>
          <a:off x="2989204" y="5071156"/>
          <a:ext cx="6682454" cy="95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04" y="5071156"/>
                        <a:ext cx="6682454" cy="95977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40098"/>
              </p:ext>
            </p:extLst>
          </p:nvPr>
        </p:nvGraphicFramePr>
        <p:xfrm>
          <a:off x="2475788" y="1706367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7" imgW="2425680" imgH="342720" progId="Equation.3">
                  <p:embed/>
                </p:oleObj>
              </mc:Choice>
              <mc:Fallback>
                <p:oleObj name="Equation" r:id="rId7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1706367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9227906" cy="827926"/>
          </a:xfrm>
        </p:spPr>
        <p:txBody>
          <a:bodyPr>
            <a:normAutofit/>
          </a:bodyPr>
          <a:lstStyle/>
          <a:p>
            <a:r>
              <a:rPr lang="en-US" dirty="0" smtClean="0"/>
              <a:t>Method 2, Step 2: Policy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1"/>
            <a:ext cx="8229600" cy="4754563"/>
          </a:xfrm>
        </p:spPr>
        <p:txBody>
          <a:bodyPr/>
          <a:lstStyle/>
          <a:p>
            <a:r>
              <a:rPr lang="en-US" dirty="0"/>
              <a:t>Given </a:t>
            </a:r>
            <a:r>
              <a:rPr lang="en-US" i="1" dirty="0" smtClean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, find an improved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08304"/>
              </p:ext>
            </p:extLst>
          </p:nvPr>
        </p:nvGraphicFramePr>
        <p:xfrm>
          <a:off x="2836571" y="1819376"/>
          <a:ext cx="6825479" cy="10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2298600" imgH="342720" progId="Equation.3">
                  <p:embed/>
                </p:oleObj>
              </mc:Choice>
              <mc:Fallback>
                <p:oleObj name="Equation" r:id="rId4" imgW="2298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71" y="1819376"/>
                        <a:ext cx="6825479" cy="1018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2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MDP defined by states, actions, transition model, reward function</a:t>
            </a:r>
          </a:p>
          <a:p>
            <a:r>
              <a:rPr lang="en-US" dirty="0" smtClean="0"/>
              <a:t>The “solution” to an MDP is the policy: what do you do when you’re in any given state</a:t>
            </a:r>
          </a:p>
          <a:p>
            <a:r>
              <a:rPr lang="en-US" dirty="0" smtClean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 smtClean="0"/>
              <a:t>Value iteration: </a:t>
            </a:r>
          </a:p>
          <a:p>
            <a:pPr lvl="1"/>
            <a:r>
              <a:rPr lang="en-US" dirty="0" smtClean="0"/>
              <a:t>At the beginning of the (i+1)’</a:t>
            </a:r>
            <a:r>
              <a:rPr lang="en-US" dirty="0" err="1" smtClean="0"/>
              <a:t>st</a:t>
            </a:r>
            <a:r>
              <a:rPr lang="en-US" dirty="0" smtClean="0"/>
              <a:t> iteration, each state’s value is based on looking ahead i steps in time</a:t>
            </a:r>
          </a:p>
          <a:p>
            <a:pPr lvl="1"/>
            <a:r>
              <a:rPr lang="en-US" dirty="0" smtClean="0"/>
              <a:t>… so finding the </a:t>
            </a:r>
            <a:r>
              <a:rPr lang="en-US" smtClean="0"/>
              <a:t>best action = </a:t>
            </a:r>
            <a:r>
              <a:rPr lang="en-US" dirty="0" smtClean="0"/>
              <a:t>optimize based on (i+1)-step </a:t>
            </a:r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/>
              <a:t>Policy iteration:</a:t>
            </a:r>
          </a:p>
          <a:p>
            <a:pPr lvl="1"/>
            <a:r>
              <a:rPr lang="en-US" dirty="0" smtClean="0"/>
              <a:t>Find the utilities that result from the current policy,</a:t>
            </a:r>
          </a:p>
          <a:p>
            <a:pPr lvl="1"/>
            <a:r>
              <a:rPr lang="en-US" dirty="0" smtClean="0"/>
              <a:t>Improve the current policy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 smtClean="0"/>
              <a:t>Markov Decision Processes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/>
              <a:lstStyle/>
              <a:p>
                <a:r>
                  <a:rPr lang="en-US" sz="2400" dirty="0" smtClean="0"/>
                  <a:t>Components that define the MDP.  Depending on the problem statement, you either know these, or you learn them from data:</a:t>
                </a:r>
                <a:endParaRPr lang="en-US" sz="2400" dirty="0"/>
              </a:p>
              <a:p>
                <a:pPr lvl="1"/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, beginning with initial state</a:t>
                </a:r>
                <a:r>
                  <a:rPr lang="en-US" dirty="0">
                    <a:solidFill>
                      <a:srgbClr val="0000FF"/>
                    </a:solidFill>
                  </a:rPr>
                  <a:t> s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  <a:p>
                <a:pPr lvl="1"/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  <a:p>
                <a:pPr lvl="2"/>
                <a:r>
                  <a:rPr lang="en-US" dirty="0" smtClean="0"/>
                  <a:t>Each state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 </a:t>
                </a:r>
                <a:r>
                  <a:rPr lang="en-US" dirty="0" smtClean="0"/>
                  <a:t>has actions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A(s) </a:t>
                </a:r>
                <a:r>
                  <a:rPr lang="en-US" dirty="0" smtClean="0"/>
                  <a:t>available from it</a:t>
                </a:r>
              </a:p>
              <a:p>
                <a:pPr lvl="1"/>
                <a:r>
                  <a:rPr lang="en-US" b="1" dirty="0"/>
                  <a:t>Transition model </a:t>
                </a:r>
                <a:r>
                  <a:rPr lang="en-US" dirty="0">
                    <a:solidFill>
                      <a:srgbClr val="0000FF"/>
                    </a:solidFill>
                  </a:rPr>
                  <a:t>P(s’ | s, a)</a:t>
                </a:r>
              </a:p>
              <a:p>
                <a:pPr lvl="2"/>
                <a:r>
                  <a:rPr lang="en-US" i="1" dirty="0" smtClean="0"/>
                  <a:t>Markov assumption</a:t>
                </a:r>
                <a:r>
                  <a:rPr lang="en-US" dirty="0" smtClean="0"/>
                  <a:t>: the probability of going to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s’</a:t>
                </a:r>
                <a:r>
                  <a:rPr lang="en-US" dirty="0" smtClean="0"/>
                  <a:t> from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s </a:t>
                </a:r>
                <a:r>
                  <a:rPr lang="en-US" dirty="0" smtClean="0"/>
                  <a:t>depends only on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dirty="0" smtClean="0"/>
                  <a:t> and not on any other past actions or states</a:t>
                </a:r>
              </a:p>
              <a:p>
                <a:pPr lvl="1"/>
                <a:r>
                  <a:rPr lang="en-US" b="1" dirty="0"/>
                  <a:t>Reward function</a:t>
                </a:r>
                <a:r>
                  <a:rPr lang="en-US" dirty="0">
                    <a:solidFill>
                      <a:srgbClr val="FF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</a:p>
              <a:p>
                <a:r>
                  <a:rPr lang="en-US" sz="2400" b="1" dirty="0" smtClean="0"/>
                  <a:t>Policy – the “solution” to the MDP: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(s</a:t>
                </a:r>
                <a:r>
                  <a:rPr lang="en-US" sz="2000" dirty="0" smtClean="0">
                    <a:solidFill>
                      <a:srgbClr val="0000FF"/>
                    </a:solidFill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A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s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n-US" sz="2000" dirty="0"/>
                  <a:t>the action that an agent takes in any given </a:t>
                </a:r>
                <a:r>
                  <a:rPr lang="en-US" sz="2000" dirty="0" smtClean="0"/>
                  <a:t>state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 rotWithShape="0">
                <a:blip r:embed="rId3"/>
                <a:stretch>
                  <a:fillRect l="-982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we will look at how to “solve” MDPs, or find the optimal policy when the transition model and the reward function are known</a:t>
            </a:r>
          </a:p>
          <a:p>
            <a:r>
              <a:rPr lang="en-US" dirty="0" smtClean="0"/>
              <a:t>Second, we will consider </a:t>
            </a:r>
            <a:r>
              <a:rPr lang="en-US" b="1" dirty="0" smtClean="0"/>
              <a:t>reinforcement learning</a:t>
            </a:r>
            <a:r>
              <a:rPr lang="en-US" dirty="0" smtClean="0"/>
              <a:t>, where we don’t know the rules of the environment or the consequences of our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A series of questions with increasing level of difficulty and increasing payoff</a:t>
            </a:r>
          </a:p>
          <a:p>
            <a:r>
              <a:rPr lang="en-US" dirty="0"/>
              <a:t>Decision: at each step, take your earnings and quit, or go for the next question</a:t>
            </a:r>
          </a:p>
          <a:p>
            <a:pPr lvl="1"/>
            <a:r>
              <a:rPr lang="en-US" dirty="0"/>
              <a:t>If you answer wrong, you lose everything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sz="2400" dirty="0"/>
              <a:t>Consider $50,000 question</a:t>
            </a:r>
          </a:p>
          <a:p>
            <a:pPr lvl="1"/>
            <a:r>
              <a:rPr lang="en-US" dirty="0"/>
              <a:t>Probability of guessing correctly: 1/10</a:t>
            </a:r>
          </a:p>
          <a:p>
            <a:pPr lvl="1"/>
            <a:r>
              <a:rPr lang="en-US" dirty="0"/>
              <a:t>Quit or go for the question?</a:t>
            </a:r>
          </a:p>
          <a:p>
            <a:r>
              <a:rPr lang="en-US" sz="2400" dirty="0"/>
              <a:t>What is the expected payoff for continuing?</a:t>
            </a:r>
          </a:p>
          <a:p>
            <a:pPr lvl="1">
              <a:buNone/>
            </a:pPr>
            <a:r>
              <a:rPr lang="en-US" dirty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743201"/>
          </a:xfrm>
        </p:spPr>
        <p:txBody>
          <a:bodyPr/>
          <a:lstStyle/>
          <a:p>
            <a:r>
              <a:rPr lang="en-US" sz="2400" dirty="0"/>
              <a:t>What should we do in Q3?</a:t>
            </a:r>
          </a:p>
          <a:p>
            <a:pPr lvl="1"/>
            <a:r>
              <a:rPr lang="en-US" sz="2000" dirty="0"/>
              <a:t>Payoff for quitting: $1,100</a:t>
            </a:r>
          </a:p>
          <a:p>
            <a:pPr lvl="1"/>
            <a:r>
              <a:rPr lang="en-US" sz="2000" dirty="0"/>
              <a:t>Payoff for continuing: 0.5 * $11,100 = $5,550</a:t>
            </a:r>
          </a:p>
          <a:p>
            <a:r>
              <a:rPr lang="en-US" sz="2400" dirty="0"/>
              <a:t>What about Q2?</a:t>
            </a:r>
          </a:p>
          <a:p>
            <a:pPr lvl="1"/>
            <a:r>
              <a:rPr lang="en-US" sz="2000" dirty="0"/>
              <a:t>$100 for quitting vs. $4,162 for continuing</a:t>
            </a:r>
          </a:p>
          <a:p>
            <a:r>
              <a:rPr lang="en-US" sz="2400" dirty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0" y="411480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1/100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8682" y="411480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3/4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411480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1/2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53600" y="396240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1/10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9600" y="3502224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$11,100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$5,550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$4,162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$3,746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" y="1524000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1215776"/>
            <a:ext cx="6014714" cy="41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  <a:endParaRPr lang="en-US" sz="24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301376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  <a:endParaRPr lang="en-US" sz="24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888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0.8</a:t>
            </a:r>
            <a:endParaRPr lang="en-US" sz="2400" b="1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794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  <a:endParaRPr lang="en-US" sz="2400" b="1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  <a:endParaRPr lang="en-US" sz="2400" b="1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37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Policy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  <a:endParaRPr lang="en-US" sz="12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1342</Words>
  <Application>Microsoft Office PowerPoint</Application>
  <PresentationFormat>Widescreen</PresentationFormat>
  <Paragraphs>276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CS440/ECE448 Lecture 25: Markov Decision Processes</vt:lpstr>
      <vt:lpstr>Markov Decision Processes</vt:lpstr>
      <vt:lpstr>Markov Decision Processes</vt:lpstr>
      <vt:lpstr>Overview</vt:lpstr>
      <vt:lpstr>Game show</vt:lpstr>
      <vt:lpstr>Game show</vt:lpstr>
      <vt:lpstr>Game show</vt:lpstr>
      <vt:lpstr>Grid world</vt:lpstr>
      <vt:lpstr>Goal: Policy</vt:lpstr>
      <vt:lpstr>Grid world</vt:lpstr>
      <vt:lpstr>Grid world</vt:lpstr>
      <vt:lpstr>Grid world</vt:lpstr>
      <vt:lpstr>Solving MDPs</vt:lpstr>
      <vt:lpstr>Maximizing expected utility</vt:lpstr>
      <vt:lpstr>Utilities of state sequences</vt:lpstr>
      <vt:lpstr>Utilities of states</vt:lpstr>
      <vt:lpstr>Finding the utilities of states</vt:lpstr>
      <vt:lpstr>The Bellman equation</vt:lpstr>
      <vt:lpstr>The Bellman equation</vt:lpstr>
      <vt:lpstr>Method 1: Value iteration</vt:lpstr>
      <vt:lpstr>Value iteration</vt:lpstr>
      <vt:lpstr>Value iteration</vt:lpstr>
      <vt:lpstr>Method 2: Policy iteration</vt:lpstr>
      <vt:lpstr>Method 2, Step 1: Policy evaluation</vt:lpstr>
      <vt:lpstr>Method 2, Step 2: Policy improvement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25: Markov Decision Processes</dc:title>
  <dc:creator>Mark Hasegawa-Johnson</dc:creator>
  <cp:lastModifiedBy>Mark Hasegawa-Johnson</cp:lastModifiedBy>
  <cp:revision>6</cp:revision>
  <dcterms:created xsi:type="dcterms:W3CDTF">2017-11-28T03:25:28Z</dcterms:created>
  <dcterms:modified xsi:type="dcterms:W3CDTF">2017-11-28T04:10:03Z</dcterms:modified>
</cp:coreProperties>
</file>