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5" r:id="rId14"/>
    <p:sldId id="284" r:id="rId15"/>
    <p:sldId id="268" r:id="rId16"/>
    <p:sldId id="269" r:id="rId17"/>
    <p:sldId id="270" r:id="rId18"/>
    <p:sldId id="271" r:id="rId19"/>
    <p:sldId id="272" r:id="rId20"/>
    <p:sldId id="286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B3DD2-61C0-4361-B384-E39ED315966A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1CB19-055B-43EC-A681-FE98791A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defTabSz="45720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D3EB9BF-F7E0-463D-B107-397CAEB65F69}" type="slidenum">
              <a:rPr lang="en-US" altLang="en-US" sz="1400">
                <a:solidFill>
                  <a:srgbClr val="000000"/>
                </a:solidFill>
                <a:cs typeface="Arial" charset="0"/>
              </a:rPr>
              <a:pPr defTabSz="45720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8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8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2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D9127-94A2-4150-87B2-0CE5A854FBF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9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4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</a:t>
            </a:r>
            <a:r>
              <a:rPr lang="en-US" baseline="0" dirty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3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defTabSz="45720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D3EB9BF-F7E0-463D-B107-397CAEB65F69}" type="slidenum">
              <a:rPr lang="en-US" altLang="en-US" sz="1400">
                <a:solidFill>
                  <a:srgbClr val="000000"/>
                </a:solidFill>
                <a:cs typeface="Arial" charset="0"/>
              </a:rPr>
              <a:pPr defTabSz="45720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20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6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78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Roughly speaking, alternate between</a:t>
            </a:r>
            <a:r>
              <a:rPr lang="en-US" baseline="0" dirty="0"/>
              <a:t> doing inference on the missing data (“filling in” the missing data) and re-estimating the parameters of the model given the estimated </a:t>
            </a:r>
            <a:r>
              <a:rPr lang="en-US" baseline="0"/>
              <a:t>missing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6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49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Roughly speaking, alternate between</a:t>
            </a:r>
            <a:r>
              <a:rPr lang="en-US" baseline="0" dirty="0"/>
              <a:t> doing inference on the missing data (“filling in” the missing data) and re-estimating the parameters of the model given the estimated </a:t>
            </a:r>
            <a:r>
              <a:rPr lang="en-US" baseline="0"/>
              <a:t>missing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03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0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1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18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9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3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1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76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5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B22E-B456-4BB1-9503-CB4F643AF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977C4-2E03-4FDB-95B8-A09C6CB9F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36F3-C812-4FBF-8DA8-812343A2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CD5-4AF6-4803-9505-406BC0D11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13605-2B88-442D-AF4A-AD537A5A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6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8AF6-C392-43B1-BF06-0C1AAAA4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42E92-C115-4312-8CB0-066BA9243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A1D43-67F8-4E5F-950C-91BB487C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4800-5472-4430-87D1-96FBF3FD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43EC3-CA8D-4B19-923F-D25741D9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A536A-27CA-4C5D-968E-A0CD80B61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4B90C-D241-4A7A-A3B8-B389F7C4C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20C97-68F7-453E-8BDB-10FD5EFF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CF0A-9E3E-4426-A219-9059EA9B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96759-3847-48E9-961A-52D1FE60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1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FFEB-0536-4017-99D5-F3F10B0C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32627-3F75-49F3-804E-FC22BFC6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59A97-940C-44F3-BEEC-5DD690E1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4BF1F-7BDE-4D7A-A5EA-83E3E71F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F426B-DAC0-491C-B63A-49D9DEE8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5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B61A-F884-4ABC-8CD2-4572AB31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31433-CD9B-4704-8927-1A243C137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896C-C8E2-4A70-B4E0-331F1FFB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9C2F2-B4FD-4863-B002-7749787F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20BBB-909D-4C5D-A76A-BFDB9EB9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18A7-1D8A-4379-BB0A-98806D97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CC955-C554-4749-B79F-6422354EE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FC9D6-1388-4D80-A5BB-AEEAA8A0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EF11F-55DB-4390-BF25-0ECB3E99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F5D29-320E-4240-99B1-71A22130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4C5CC-561A-4F17-81D5-0D7680BB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5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6FD75-106B-4531-B472-098DFC34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9B998-4F65-4CCC-B79B-14C7B71FD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56521-1513-4A84-916B-F24C9653E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A9D7D-3BD3-41E6-8E42-CD914380C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8CD961-817D-40F7-B2E3-C7E9BA4E0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B1A14-D3C9-4C18-B314-AB7FDDA9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A086F-D957-4967-BF49-83B20F6E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F2DE1-8A6D-4549-9F8A-C1EDF39A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4B42-12ED-4908-AA67-A818DC22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5C218-3F1D-4D43-BC2D-D36E26BD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13796-F094-491F-9B22-016456CC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C3EFF-0591-467E-8F8F-3A2929F2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14BCF-DD91-42E3-997E-91CC4EAD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93929-F1A0-4961-B3FB-6B00A39B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E78A6-1E64-4C06-9AF7-658199BA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5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EFBBE-F532-4CD9-AD2C-53AAF989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3955-1921-4A9E-A86F-6FCDE680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30169-E09F-4F08-BED7-B29A4FF2C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51ADA-70CA-4DFF-934D-5985D094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07697-A1F7-4DA6-B644-F894FD23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DD7F0-9729-4350-993A-0BE28495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0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EDEA-C9CD-42B3-9DFD-AFF3E758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C7ABC-63F6-4369-A709-366C7A1DE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04E12-68F1-453D-BEB7-5A9A1566B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4F778-8420-4B6A-A900-1711274C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12A73-8B92-4D40-AF90-8ED019CA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E00EC-2EC8-4FB3-BC7E-93C80843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DFC88-92A9-40B4-952C-194F9180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F270B-1E66-47CE-A1E8-53A422C51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F16BA-1231-484D-A19B-18D64307B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8187-88A6-4E77-8070-06BC54FF7FF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36212-1758-42D2-A967-B587AA44C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4FD76-DD7E-48B0-B942-BD8D4BBD3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4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5DA3-13AA-4C1B-9203-19BDD91B64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440/ECE448 Lecture 20:</a:t>
            </a:r>
            <a:br>
              <a:rPr lang="en-US" dirty="0"/>
            </a:br>
            <a:r>
              <a:rPr lang="en-US" dirty="0"/>
              <a:t>Bayes Net Inference &amp;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8C198-22CB-42E4-9B23-AD7A29C898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by Svetlana </a:t>
            </a:r>
            <a:r>
              <a:rPr lang="en-US" dirty="0" err="1"/>
              <a:t>Lazebnik</a:t>
            </a:r>
            <a:r>
              <a:rPr lang="en-US" dirty="0"/>
              <a:t>, 11/2016</a:t>
            </a:r>
          </a:p>
          <a:p>
            <a:r>
              <a:rPr lang="en-US" dirty="0"/>
              <a:t>Modified by Mark Hasegawa-Johnson, 11/2017</a:t>
            </a:r>
          </a:p>
        </p:txBody>
      </p:sp>
    </p:spTree>
    <p:extLst>
      <p:ext uri="{BB962C8B-B14F-4D97-AF65-F5344CB8AC3E}">
        <p14:creationId xmlns:p14="http://schemas.microsoft.com/office/powerpoint/2010/main" val="266652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exact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51038"/>
            <a:ext cx="8382000" cy="4297363"/>
          </a:xfrm>
        </p:spPr>
        <p:txBody>
          <a:bodyPr/>
          <a:lstStyle/>
          <a:p>
            <a:r>
              <a:rPr lang="en-US" dirty="0"/>
              <a:t>Key idea: compute the results of </a:t>
            </a:r>
            <a:br>
              <a:rPr lang="en-US" dirty="0"/>
            </a:br>
            <a:r>
              <a:rPr lang="en-US" dirty="0"/>
              <a:t>sub-expressions in a bottom-up way and cache them for later use</a:t>
            </a:r>
          </a:p>
          <a:p>
            <a:pPr lvl="1"/>
            <a:r>
              <a:rPr lang="en-US" dirty="0"/>
              <a:t>Form of </a:t>
            </a:r>
            <a:r>
              <a:rPr lang="en-US" dirty="0">
                <a:solidFill>
                  <a:srgbClr val="0000FF"/>
                </a:solidFill>
              </a:rPr>
              <a:t>dynamic programming</a:t>
            </a:r>
          </a:p>
          <a:p>
            <a:pPr lvl="1"/>
            <a:r>
              <a:rPr lang="en-US" dirty="0"/>
              <a:t>Polynomial time and space complexity for </a:t>
            </a:r>
            <a:r>
              <a:rPr lang="en-US" i="1" dirty="0">
                <a:solidFill>
                  <a:srgbClr val="0000FF"/>
                </a:solidFill>
              </a:rPr>
              <a:t>polytrees</a:t>
            </a:r>
            <a:r>
              <a:rPr lang="en-US" dirty="0"/>
              <a:t>: networks with at most one undirected path between any two nodes</a:t>
            </a:r>
          </a:p>
        </p:txBody>
      </p:sp>
    </p:spTree>
    <p:extLst>
      <p:ext uri="{BB962C8B-B14F-4D97-AF65-F5344CB8AC3E}">
        <p14:creationId xmlns:p14="http://schemas.microsoft.com/office/powerpoint/2010/main" val="28665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Sum-Product Algorithm for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199" y="1143001"/>
                <a:ext cx="9302151" cy="4983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Topologically sort the variables</a:t>
                </a:r>
              </a:p>
              <a:p>
                <a:pPr marL="914400" lvl="1" indent="-514350"/>
                <a:r>
                  <a:rPr lang="en-US" dirty="0"/>
                  <a:t>E.g., {B,E,A,J,M}</a:t>
                </a:r>
              </a:p>
              <a:p>
                <a:pPr marL="400050" lvl="1" indent="0">
                  <a:buNone/>
                </a:pPr>
                <a:r>
                  <a:rPr lang="en-US" dirty="0"/>
                  <a:t>then…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each variable:</a:t>
                </a:r>
              </a:p>
              <a:p>
                <a:pPr marL="457200" lvl="1" indent="0">
                  <a:buNone/>
                </a:pPr>
                <a:r>
                  <a:rPr lang="en-US" dirty="0"/>
                  <a:t>for every possible setting of its parents: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(1) </a:t>
                </a:r>
                <a:r>
                  <a:rPr lang="en-US" b="1" u="sng" dirty="0"/>
                  <a:t>sum</a:t>
                </a:r>
                <a:r>
                  <a:rPr lang="en-US" dirty="0"/>
                  <a:t> over every possible setting of the parent’s parents: </a:t>
                </a:r>
              </a:p>
              <a:p>
                <a:pPr marL="8001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𝑝𝑎𝑟𝑒𝑛𝑡𝑠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𝑝𝑎𝑟𝑒𝑛𝑡𝑠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𝑔𝑟𝑎𝑛𝑑𝑝𝑎𝑟𝑒𝑛𝑡𝑠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	(2) the family is the </a:t>
                </a:r>
                <a:r>
                  <a:rPr lang="en-US" b="1" u="sng" dirty="0"/>
                  <a:t>product</a:t>
                </a:r>
                <a:r>
                  <a:rPr lang="en-US" dirty="0"/>
                  <a:t> of the parents and the child</a:t>
                </a:r>
              </a:p>
              <a:p>
                <a:pPr marL="800100" lvl="2" indent="0">
                  <a:buNone/>
                </a:pPr>
                <a:r>
                  <a:rPr lang="en-US" dirty="0"/>
                  <a:t>P(</a:t>
                </a:r>
                <a:r>
                  <a:rPr lang="en-US" dirty="0" err="1"/>
                  <a:t>variable,parents</a:t>
                </a:r>
                <a:r>
                  <a:rPr lang="en-US" dirty="0"/>
                  <a:t>)=P(</a:t>
                </a:r>
                <a:r>
                  <a:rPr lang="en-US" dirty="0" err="1"/>
                  <a:t>variable|parents</a:t>
                </a:r>
                <a:r>
                  <a:rPr lang="en-US" dirty="0"/>
                  <a:t>)P(parents)</a:t>
                </a:r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199" y="1143001"/>
                <a:ext cx="9302151" cy="4983163"/>
              </a:xfrm>
              <a:blipFill>
                <a:blip r:embed="rId3"/>
                <a:stretch>
                  <a:fillRect l="-1311" t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burglary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1" y="914401"/>
            <a:ext cx="120967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Practice 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/>
              <a:t>Query: </a:t>
            </a:r>
            <a:r>
              <a:rPr lang="en-US" dirty="0">
                <a:solidFill>
                  <a:srgbClr val="0000FF"/>
                </a:solidFill>
              </a:rPr>
              <a:t>P(B=True | J=True, M=True)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Can we compute this sum efficiently?</a:t>
            </a:r>
          </a:p>
        </p:txBody>
      </p:sp>
      <p:pic>
        <p:nvPicPr>
          <p:cNvPr id="5" name="Picture 4" descr="burglary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1" y="914401"/>
            <a:ext cx="1209675" cy="1209675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663826" y="2681289"/>
          <a:ext cx="6969125" cy="21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2679700" imgH="838200" progId="Equation.3">
                  <p:embed/>
                </p:oleObj>
              </mc:Choice>
              <mc:Fallback>
                <p:oleObj name="Equation" r:id="rId5" imgW="2679700" imgH="838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6" y="2681289"/>
                        <a:ext cx="6969125" cy="217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590800" y="3886200"/>
            <a:ext cx="7162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3400" y="2743200"/>
            <a:ext cx="1828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2743200"/>
            <a:ext cx="3429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824" y="78358"/>
            <a:ext cx="6220520" cy="1545382"/>
          </a:xfrm>
        </p:spPr>
        <p:txBody>
          <a:bodyPr>
            <a:normAutofit/>
          </a:bodyPr>
          <a:lstStyle/>
          <a:p>
            <a:r>
              <a:rPr lang="en-US" dirty="0"/>
              <a:t>Practice example 3: Sum-product algorithm</a:t>
            </a:r>
          </a:p>
        </p:txBody>
      </p:sp>
      <p:pic>
        <p:nvPicPr>
          <p:cNvPr id="5" name="Picture 4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7383" y="412246"/>
            <a:ext cx="1211494" cy="121149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80027" y="3889540"/>
            <a:ext cx="7173573" cy="987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0650" y="2746540"/>
            <a:ext cx="1831550" cy="987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67043" y="2747054"/>
            <a:ext cx="3434157" cy="1139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CEBAB9-378D-4253-B78F-BB5185C0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85" y="1840301"/>
            <a:ext cx="10531415" cy="4336661"/>
          </a:xfrm>
        </p:spPr>
        <p:txBody>
          <a:bodyPr>
            <a:normAutofit fontScale="92500"/>
          </a:bodyPr>
          <a:lstStyle/>
          <a:p>
            <a:r>
              <a:rPr lang="en-US" dirty="0"/>
              <a:t>To compute p(query </a:t>
            </a:r>
            <a:r>
              <a:rPr lang="en-US" dirty="0" err="1"/>
              <a:t>variable|evidence</a:t>
            </a:r>
            <a:r>
              <a:rPr lang="en-US" dirty="0"/>
              <a:t> variables) you need to find p(</a:t>
            </a:r>
            <a:r>
              <a:rPr lang="en-US" dirty="0" err="1"/>
              <a:t>query,evidence</a:t>
            </a:r>
            <a:r>
              <a:rPr lang="en-US" dirty="0"/>
              <a:t>) for every value of the query, but only for the given values of the evidence. </a:t>
            </a:r>
          </a:p>
          <a:p>
            <a:pPr lvl="1"/>
            <a:r>
              <a:rPr lang="en-US" dirty="0"/>
              <a:t>In this case the query variable is B (two possible settings: T or F)</a:t>
            </a:r>
          </a:p>
          <a:p>
            <a:pPr lvl="1"/>
            <a:r>
              <a:rPr lang="en-US" dirty="0"/>
              <a:t>The evidence variable is the pair (J,M) (we only need to consider one setting: both T)</a:t>
            </a:r>
          </a:p>
          <a:p>
            <a:r>
              <a:rPr lang="en-US" dirty="0"/>
              <a:t>Find a path through the polytree, including all variables   </a:t>
            </a:r>
          </a:p>
          <a:p>
            <a:pPr lvl="1"/>
            <a:r>
              <a:rPr lang="en-US" dirty="0"/>
              <a:t>In this case, the path (B,E,A,J,M) will work.</a:t>
            </a:r>
          </a:p>
          <a:p>
            <a:pPr lvl="1"/>
            <a:r>
              <a:rPr lang="en-US" dirty="0"/>
              <a:t>We’ll consider all possible settings of (B,E,A), but only the given settings of (J=T,M=T)</a:t>
            </a:r>
          </a:p>
          <a:p>
            <a:r>
              <a:rPr lang="en-US" dirty="0"/>
              <a:t>We will need to use the sum-product algorithm to propagate probabilities along that path, in order to finally compute p(B=</a:t>
            </a:r>
            <a:r>
              <a:rPr lang="en-US" dirty="0" err="1"/>
              <a:t>b,J</a:t>
            </a:r>
            <a:r>
              <a:rPr lang="en-US" dirty="0"/>
              <a:t>=T,M=T).</a:t>
            </a:r>
          </a:p>
        </p:txBody>
      </p:sp>
    </p:spTree>
    <p:extLst>
      <p:ext uri="{BB962C8B-B14F-4D97-AF65-F5344CB8AC3E}">
        <p14:creationId xmlns:p14="http://schemas.microsoft.com/office/powerpoint/2010/main" val="33372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824" y="78358"/>
            <a:ext cx="6220520" cy="1545382"/>
          </a:xfrm>
        </p:spPr>
        <p:txBody>
          <a:bodyPr>
            <a:normAutofit/>
          </a:bodyPr>
          <a:lstStyle/>
          <a:p>
            <a:r>
              <a:rPr lang="en-US" dirty="0"/>
              <a:t>Practice example 3: Sum-product algorithm</a:t>
            </a:r>
          </a:p>
        </p:txBody>
      </p:sp>
      <p:pic>
        <p:nvPicPr>
          <p:cNvPr id="5" name="Picture 4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7383" y="412246"/>
            <a:ext cx="1211494" cy="121149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80027" y="3889540"/>
            <a:ext cx="7173573" cy="987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0650" y="2746540"/>
            <a:ext cx="1831550" cy="987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67043" y="2747054"/>
            <a:ext cx="3434157" cy="1139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BCEBAB9-378D-4253-B78F-BB5185C095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385" y="1840301"/>
                <a:ext cx="10531415" cy="433666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1. A-Product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-- compute that for each of the 8 possible combinations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b="1" u="sng" dirty="0"/>
                  <a:t>2. A-Sum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-- 2-way summation for each of the 4 possible settings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3. (J,M)-Product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-- 4 possible settings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u="sng" dirty="0"/>
                  <a:t>4. (J,M)-Sum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-- 2-way summation, 2 possible settings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5. Divide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BCEBAB9-378D-4253-B78F-BB5185C095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385" y="1840301"/>
                <a:ext cx="10531415" cy="4336661"/>
              </a:xfrm>
              <a:blipFill>
                <a:blip r:embed="rId4"/>
                <a:stretch>
                  <a:fillRect l="-1042" t="-3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Representing people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Image" r:id="rId4" imgW="13003175" imgH="9752381" progId="Photoshop.Image.10">
                  <p:embed/>
                </p:oleObj>
              </mc:Choice>
              <mc:Fallback>
                <p:oleObj name="Image" r:id="rId4" imgW="13003175" imgH="9752381" progId="Photoshop.Image.10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600201"/>
            <a:ext cx="2971800" cy="330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6553200" y="2209800"/>
            <a:ext cx="228600" cy="304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05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Inference Examples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Inference Algorithms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Trees: Sum-product algorithm</a:t>
            </a:r>
          </a:p>
          <a:p>
            <a:pPr lvl="1"/>
            <a:r>
              <a:rPr lang="en-US" dirty="0"/>
              <a:t>Graphs: No polynomial-time algorithm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Parameter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Expectation Maximization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Structure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Regularized Maximum Likelihood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5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15962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1"/>
            <a:ext cx="8915400" cy="5287963"/>
          </a:xfrm>
        </p:spPr>
        <p:txBody>
          <a:bodyPr/>
          <a:lstStyle/>
          <a:p>
            <a:r>
              <a:rPr lang="en-US" sz="2400" dirty="0"/>
              <a:t>In full generality, NP-hard</a:t>
            </a:r>
          </a:p>
          <a:p>
            <a:pPr lvl="1"/>
            <a:r>
              <a:rPr lang="en-US" sz="2000" dirty="0"/>
              <a:t>More precisely, #P-hard: equivalent to counting satisfying assignments</a:t>
            </a:r>
          </a:p>
          <a:p>
            <a:r>
              <a:rPr lang="en-US" sz="2400" dirty="0"/>
              <a:t>We can reduce </a:t>
            </a:r>
            <a:r>
              <a:rPr lang="en-US" sz="2400" dirty="0" err="1">
                <a:solidFill>
                  <a:srgbClr val="0000FF"/>
                </a:solidFill>
              </a:rPr>
              <a:t>satisfiability</a:t>
            </a:r>
            <a:r>
              <a:rPr lang="en-US" sz="2400" dirty="0"/>
              <a:t> to Bayesian network inference</a:t>
            </a:r>
          </a:p>
          <a:p>
            <a:pPr lvl="1"/>
            <a:r>
              <a:rPr lang="en-US" sz="2000" dirty="0"/>
              <a:t>Decision problem: is P(Y) &gt; 0?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03438" y="2571751"/>
          <a:ext cx="81391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4" imgW="3302000" imgH="215900" progId="Equation.3">
                  <p:embed/>
                </p:oleObj>
              </mc:Choice>
              <mc:Fallback>
                <p:oleObj name="Equation" r:id="rId4" imgW="3302000" imgH="2159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571751"/>
                        <a:ext cx="813911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8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15962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1"/>
            <a:ext cx="8915400" cy="5287963"/>
          </a:xfrm>
        </p:spPr>
        <p:txBody>
          <a:bodyPr/>
          <a:lstStyle/>
          <a:p>
            <a:r>
              <a:rPr lang="en-US" sz="2400" dirty="0"/>
              <a:t>In full generality, NP-hard</a:t>
            </a:r>
          </a:p>
          <a:p>
            <a:pPr lvl="1"/>
            <a:r>
              <a:rPr lang="en-US" sz="2000" dirty="0"/>
              <a:t>More precisely, #P-hard: equivalent to counting satisfying assignments</a:t>
            </a:r>
          </a:p>
          <a:p>
            <a:r>
              <a:rPr lang="en-US" sz="2400" dirty="0"/>
              <a:t>We can reduce </a:t>
            </a:r>
            <a:r>
              <a:rPr lang="en-US" sz="2400" dirty="0" err="1">
                <a:solidFill>
                  <a:srgbClr val="0000FF"/>
                </a:solidFill>
              </a:rPr>
              <a:t>satisfiability</a:t>
            </a:r>
            <a:r>
              <a:rPr lang="en-US" sz="2400" dirty="0"/>
              <a:t> to Bayesian network inference</a:t>
            </a:r>
          </a:p>
          <a:p>
            <a:pPr lvl="1"/>
            <a:r>
              <a:rPr lang="en-US" sz="2000" dirty="0"/>
              <a:t>Decision problem: is P(Y) &gt; 0?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150" y="3886200"/>
            <a:ext cx="7791450" cy="27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790498" y="6488668"/>
            <a:ext cx="16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Cooper, 1990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103438" y="2571751"/>
          <a:ext cx="81391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3302000" imgH="215900" progId="Equation.3">
                  <p:embed/>
                </p:oleObj>
              </mc:Choice>
              <mc:Fallback>
                <p:oleObj name="Equation" r:id="rId5" imgW="3302000" imgH="2159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571751"/>
                        <a:ext cx="813911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3579167" y="2283769"/>
            <a:ext cx="309267" cy="1828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6131867" y="1940869"/>
            <a:ext cx="309267" cy="2514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1" y="33483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0758" y="33483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8875067" y="2093269"/>
            <a:ext cx="309267" cy="2209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03958" y="33483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728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914400"/>
            <a:ext cx="7791450" cy="27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530476" y="3967164"/>
          <a:ext cx="71850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4" imgW="3048000" imgH="901700" progId="Equation.3">
                  <p:embed/>
                </p:oleObj>
              </mc:Choice>
              <mc:Fallback>
                <p:oleObj name="Equation" r:id="rId4" imgW="3048000" imgH="9017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0476" y="3967164"/>
                        <a:ext cx="7185025" cy="212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54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86836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Bayes Network Inference &amp; Learning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828800" y="9144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587" indent="0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Bayes net is a 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memory-efficient model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of dependencies among: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Query 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variables: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X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Evidence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observed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) variables and their values: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Unobserved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variables: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Y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 </a:t>
            </a:r>
          </a:p>
          <a:p>
            <a:pPr marL="1587" indent="0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Inference problem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: answer questions about the query variables given the evidence variables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This can be done using the posterior distribution 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P(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X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 |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)</a:t>
            </a:r>
            <a:endParaRPr lang="en-US" altLang="en-US" sz="2400" dirty="0">
              <a:solidFill>
                <a:srgbClr val="000000"/>
              </a:solidFill>
              <a:latin typeface="+mn-lt"/>
            </a:endParaRP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The posterior can be derived from the full joint 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P(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X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Y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How do we make this 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computationally efficient?</a:t>
            </a:r>
          </a:p>
          <a:p>
            <a:pPr marL="1587" indent="0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Learning problem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: given some training examples, how do we learn the parameters of the model?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Parameters = p(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variable|parents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), for each variable in the net</a:t>
            </a:r>
          </a:p>
        </p:txBody>
      </p:sp>
    </p:spTree>
    <p:extLst>
      <p:ext uri="{BB962C8B-B14F-4D97-AF65-F5344CB8AC3E}">
        <p14:creationId xmlns:p14="http://schemas.microsoft.com/office/powerpoint/2010/main" val="3336228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914400"/>
            <a:ext cx="7791450" cy="27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E72FF-5EAE-4E7F-8FFF-C61DD72AC3DA}"/>
              </a:ext>
            </a:extLst>
          </p:cNvPr>
          <p:cNvSpPr txBox="1"/>
          <p:nvPr/>
        </p:nvSpPr>
        <p:spPr>
          <a:xfrm>
            <a:off x="1075451" y="4060164"/>
            <a:ext cx="1031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can’t we use the sum-product algorithm to efficiently compute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(Y)?</a:t>
            </a:r>
          </a:p>
        </p:txBody>
      </p:sp>
    </p:spTree>
    <p:extLst>
      <p:ext uri="{BB962C8B-B14F-4D97-AF65-F5344CB8AC3E}">
        <p14:creationId xmlns:p14="http://schemas.microsoft.com/office/powerpoint/2010/main" val="2300584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 inference: </a:t>
            </a:r>
            <a:br>
              <a:rPr lang="en-US" dirty="0"/>
            </a:br>
            <a:r>
              <a:rPr lang="en-US" dirty="0"/>
              <a:t>Big picture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199" y="1951038"/>
                <a:ext cx="8876581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Polytrees: exact inference is O{number of variables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(number of settings of each variable)^k}</a:t>
                </a:r>
              </a:p>
              <a:p>
                <a:pPr lvl="1"/>
                <a:r>
                  <a:rPr lang="en-US" dirty="0"/>
                  <a:t>Order of the polynomial (k) depends on the number of variables in each clique, e.g., in each parent-child group</a:t>
                </a:r>
              </a:p>
              <a:p>
                <a:r>
                  <a:rPr lang="en-US" dirty="0"/>
                  <a:t>Non-polytree graphs: Exact inference is intractable</a:t>
                </a:r>
              </a:p>
              <a:p>
                <a:r>
                  <a:rPr lang="en-US" dirty="0"/>
                  <a:t>Approximate inference (not covered)</a:t>
                </a:r>
              </a:p>
              <a:p>
                <a:pPr lvl="1"/>
                <a:r>
                  <a:rPr lang="en-US" dirty="0"/>
                  <a:t>Sampling, </a:t>
                </a:r>
                <a:r>
                  <a:rPr lang="en-US" dirty="0" err="1"/>
                  <a:t>variational</a:t>
                </a:r>
                <a:r>
                  <a:rPr lang="en-US" dirty="0"/>
                  <a:t> methods, message passing / belief propagation…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199" y="1951038"/>
                <a:ext cx="8876581" cy="4525963"/>
              </a:xfrm>
              <a:blipFill>
                <a:blip r:embed="rId3"/>
                <a:stretch>
                  <a:fillRect l="-1236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553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Inference Examples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Inference Algorithms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Trees: Sum-product algorithm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Graphs: No polynomial-time algorithm</a:t>
            </a:r>
          </a:p>
          <a:p>
            <a:r>
              <a:rPr lang="en-US" dirty="0"/>
              <a:t>Parameter Learning</a:t>
            </a:r>
          </a:p>
          <a:p>
            <a:pPr lvl="1"/>
            <a:r>
              <a:rPr lang="en-US" dirty="0"/>
              <a:t>Expectation Maximization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Structure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Regularized Maximum Likelihood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06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"/>
            <a:ext cx="8991600" cy="86836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Parameter learning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81200" y="10668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1" indent="-341313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b="1" dirty="0">
                <a:solidFill>
                  <a:srgbClr val="000000"/>
                </a:solidFill>
              </a:rPr>
              <a:t>Inference problem</a:t>
            </a:r>
            <a:r>
              <a:rPr lang="en-US" altLang="en-US" sz="2400" dirty="0">
                <a:solidFill>
                  <a:srgbClr val="000000"/>
                </a:solidFill>
              </a:rPr>
              <a:t>: given values of evidence variables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/>
              <a:t>, answer questions about qu</a:t>
            </a:r>
            <a:r>
              <a:rPr lang="en-US" altLang="en-US" sz="2400" dirty="0">
                <a:solidFill>
                  <a:srgbClr val="000000"/>
                </a:solidFill>
              </a:rPr>
              <a:t>ery </a:t>
            </a:r>
            <a:r>
              <a:rPr lang="en-US" altLang="en-US" sz="2400" i="1" dirty="0">
                <a:solidFill>
                  <a:srgbClr val="000000"/>
                </a:solidFill>
              </a:rPr>
              <a:t>variables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</a:rPr>
              <a:t>X </a:t>
            </a:r>
            <a:r>
              <a:rPr lang="en-US" altLang="en-US" sz="2400" dirty="0"/>
              <a:t>using the posterior </a:t>
            </a:r>
            <a:r>
              <a:rPr lang="en-US" altLang="en-US" sz="2400" dirty="0">
                <a:solidFill>
                  <a:srgbClr val="0000FF"/>
                </a:solidFill>
              </a:rPr>
              <a:t>P(</a:t>
            </a:r>
            <a:r>
              <a:rPr lang="en-US" altLang="en-US" sz="2400" b="1" dirty="0">
                <a:solidFill>
                  <a:srgbClr val="0000FF"/>
                </a:solidFill>
              </a:rPr>
              <a:t>X</a:t>
            </a:r>
            <a:r>
              <a:rPr lang="en-US" altLang="en-US" sz="2400" dirty="0">
                <a:solidFill>
                  <a:srgbClr val="0000FF"/>
                </a:solidFill>
              </a:rPr>
              <a:t> |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)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sz="2400" b="1" dirty="0"/>
              <a:t>Learning problem: </a:t>
            </a:r>
            <a:r>
              <a:rPr lang="en-US" sz="2400" dirty="0"/>
              <a:t>estimate the parameters of the probabilistic model </a:t>
            </a:r>
            <a:r>
              <a:rPr lang="en-US" sz="2400" dirty="0">
                <a:solidFill>
                  <a:srgbClr val="0000FF"/>
                </a:solidFill>
              </a:rPr>
              <a:t>P(</a:t>
            </a:r>
            <a:r>
              <a:rPr lang="en-US" sz="2400" b="1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| </a:t>
            </a:r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/>
              <a:t>given a </a:t>
            </a:r>
            <a:r>
              <a:rPr lang="en-US" sz="2400" i="1" dirty="0"/>
              <a:t>training sample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{(</a:t>
            </a:r>
            <a:r>
              <a:rPr lang="en-US" sz="2400" b="1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,</a:t>
            </a:r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), …, (</a:t>
            </a:r>
            <a:r>
              <a:rPr lang="en-US" sz="2400" b="1" dirty="0" err="1">
                <a:solidFill>
                  <a:srgbClr val="0000FF"/>
                </a:solidFill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</a:rPr>
              <a:t>n</a:t>
            </a:r>
            <a:r>
              <a:rPr lang="en-US" sz="2400" dirty="0" err="1">
                <a:solidFill>
                  <a:srgbClr val="0000FF"/>
                </a:solidFill>
              </a:rPr>
              <a:t>,</a:t>
            </a:r>
            <a:r>
              <a:rPr lang="en-US" sz="2400" b="1" dirty="0" err="1">
                <a:solidFill>
                  <a:srgbClr val="0000FF"/>
                </a:solidFill>
              </a:rPr>
              <a:t>e</a:t>
            </a:r>
            <a:r>
              <a:rPr lang="en-US" sz="2400" baseline="-250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)}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34820" name="AutoShape 3"/>
          <p:cNvSpPr>
            <a:spLocks noChangeAspect="1" noChangeArrowheads="1"/>
          </p:cNvSpPr>
          <p:nvPr/>
        </p:nvSpPr>
        <p:spPr bwMode="auto">
          <a:xfrm>
            <a:off x="3033713" y="3783014"/>
            <a:ext cx="607695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6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Parameter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r>
              <a:rPr lang="en-US" dirty="0"/>
              <a:t>Suppose we know the network structure (but not the parameters), and have a training set of </a:t>
            </a:r>
            <a:r>
              <a:rPr lang="en-US" i="1" dirty="0"/>
              <a:t>complete</a:t>
            </a:r>
            <a:r>
              <a:rPr lang="en-US" dirty="0"/>
              <a:t> observations</a:t>
            </a:r>
            <a:endParaRPr lang="en-US" sz="24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14844"/>
            <a:ext cx="5372626" cy="36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62800" y="29768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72163" y="2971801"/>
            <a:ext cx="268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1215" y="4160520"/>
            <a:ext cx="2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0958" y="4151376"/>
            <a:ext cx="2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8620" y="5404105"/>
            <a:ext cx="268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7162" y="2438401"/>
            <a:ext cx="16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Training set</a:t>
            </a:r>
          </a:p>
        </p:txBody>
      </p:sp>
    </p:spTree>
    <p:extLst>
      <p:ext uri="{BB962C8B-B14F-4D97-AF65-F5344CB8AC3E}">
        <p14:creationId xmlns:p14="http://schemas.microsoft.com/office/powerpoint/2010/main" val="13840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Parameter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r>
              <a:rPr lang="en-US" dirty="0"/>
              <a:t>Suppose we know the network structure (but not the parameters), and have a training set of </a:t>
            </a:r>
            <a:r>
              <a:rPr lang="en-US" i="1" dirty="0"/>
              <a:t>complete</a:t>
            </a:r>
            <a:r>
              <a:rPr lang="en-US" dirty="0"/>
              <a:t> observations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P(X | Parents(X))</a:t>
            </a:r>
            <a:r>
              <a:rPr lang="en-US" dirty="0"/>
              <a:t> is given by the observed frequencies of the different values of X for each combination of parent values</a:t>
            </a:r>
          </a:p>
        </p:txBody>
      </p:sp>
    </p:spTree>
    <p:extLst>
      <p:ext uri="{BB962C8B-B14F-4D97-AF65-F5344CB8AC3E}">
        <p14:creationId xmlns:p14="http://schemas.microsoft.com/office/powerpoint/2010/main" val="38908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r>
              <a:rPr lang="en-US" dirty="0"/>
              <a:t>Parameter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Incomplete observations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Expectation maximization (EM) </a:t>
            </a:r>
            <a:r>
              <a:rPr lang="en-US" dirty="0"/>
              <a:t>algorithm for dealing with missing data</a:t>
            </a:r>
            <a:endParaRPr lang="en-US" sz="24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5372626" cy="36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62800" y="25196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72163" y="2009557"/>
            <a:ext cx="268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1215" y="3198276"/>
            <a:ext cx="2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0958" y="3189132"/>
            <a:ext cx="2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8620" y="4441861"/>
            <a:ext cx="268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7162" y="1981201"/>
            <a:ext cx="16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Training set</a:t>
            </a:r>
          </a:p>
        </p:txBody>
      </p:sp>
    </p:spTree>
    <p:extLst>
      <p:ext uri="{BB962C8B-B14F-4D97-AF65-F5344CB8AC3E}">
        <p14:creationId xmlns:p14="http://schemas.microsoft.com/office/powerpoint/2010/main" val="35541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r>
              <a:rPr lang="en-US" dirty="0"/>
              <a:t>Parameter learning: EM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28800" y="9956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28800" y="4202668"/>
                <a:ext cx="85344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E-STEP: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1&lt;=n&lt;=6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[#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times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by adding up the values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M-STEP: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Re-estimate the parameters as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[#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𝑡𝑖𝑚𝑒𝑠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]/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[#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𝑡𝑖𝑚𝑒𝑠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202668"/>
                <a:ext cx="8534400" cy="2677656"/>
              </a:xfrm>
              <a:prstGeom prst="rect">
                <a:avLst/>
              </a:prstGeom>
              <a:blipFill>
                <a:blip r:embed="rId3"/>
                <a:stretch>
                  <a:fillRect l="-929" t="-1818" b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19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Inference Examples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Inference Algorithms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Trees: Sum-product algorithm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Graphs: No polynomial-time algorithm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Parameter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Expectation Maximization</a:t>
            </a:r>
          </a:p>
          <a:p>
            <a:r>
              <a:rPr lang="en-US" dirty="0"/>
              <a:t>Structure Learning</a:t>
            </a:r>
          </a:p>
          <a:p>
            <a:pPr lvl="1"/>
            <a:r>
              <a:rPr lang="en-US" dirty="0"/>
              <a:t>Regularized Maximum Likelihood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02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Structure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r>
              <a:rPr lang="en-US" dirty="0"/>
              <a:t>What if the network structure is unknown?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81800" y="35102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26162" y="2971801"/>
            <a:ext cx="16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Training set</a:t>
            </a:r>
          </a:p>
        </p:txBody>
      </p:sp>
      <p:sp>
        <p:nvSpPr>
          <p:cNvPr id="8" name="Oval 7"/>
          <p:cNvSpPr/>
          <p:nvPr/>
        </p:nvSpPr>
        <p:spPr>
          <a:xfrm>
            <a:off x="3429000" y="32004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057400" y="44196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" name="Oval 9"/>
          <p:cNvSpPr/>
          <p:nvPr/>
        </p:nvSpPr>
        <p:spPr>
          <a:xfrm>
            <a:off x="4724400" y="44196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1" name="Oval 10"/>
          <p:cNvSpPr/>
          <p:nvPr/>
        </p:nvSpPr>
        <p:spPr>
          <a:xfrm>
            <a:off x="3429000" y="57150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3800" y="4086762"/>
            <a:ext cx="660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84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Inference Examples</a:t>
            </a:r>
          </a:p>
          <a:p>
            <a:r>
              <a:rPr lang="en-US" dirty="0"/>
              <a:t>Inference Algorithms</a:t>
            </a:r>
          </a:p>
          <a:p>
            <a:pPr lvl="1"/>
            <a:r>
              <a:rPr lang="en-US" dirty="0"/>
              <a:t>Trees: Sum-product algorithm</a:t>
            </a:r>
          </a:p>
          <a:p>
            <a:pPr lvl="1"/>
            <a:r>
              <a:rPr lang="en-US" dirty="0"/>
              <a:t>Graphs: No polynomial-time algorithm</a:t>
            </a:r>
          </a:p>
          <a:p>
            <a:r>
              <a:rPr lang="en-US" dirty="0"/>
              <a:t>Parameter Learning</a:t>
            </a:r>
          </a:p>
          <a:p>
            <a:pPr lvl="1"/>
            <a:r>
              <a:rPr lang="en-US" dirty="0"/>
              <a:t>Expectation Maximization</a:t>
            </a:r>
          </a:p>
          <a:p>
            <a:r>
              <a:rPr lang="en-US" dirty="0"/>
              <a:t>Structure Learning</a:t>
            </a:r>
          </a:p>
          <a:p>
            <a:pPr lvl="1"/>
            <a:r>
              <a:rPr lang="en-US" dirty="0"/>
              <a:t>Regularized Maximum Likelihood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99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Structure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5238"/>
            <a:ext cx="8229600" cy="4525963"/>
          </a:xfrm>
        </p:spPr>
        <p:txBody>
          <a:bodyPr/>
          <a:lstStyle/>
          <a:p>
            <a:pPr marL="571500" indent="-571500">
              <a:buFont typeface="+mj-lt"/>
              <a:buAutoNum type="arabicPeriod"/>
            </a:pPr>
            <a:r>
              <a:rPr lang="en-US" dirty="0"/>
              <a:t>For every possible set of edges: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Compute the data likelihood given this structure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Penalize complexity (e.g., subtract # edges)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Find the structure with highest penalized likelihood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81800" y="35102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057400" y="44196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" name="Oval 9"/>
          <p:cNvSpPr/>
          <p:nvPr/>
        </p:nvSpPr>
        <p:spPr>
          <a:xfrm>
            <a:off x="4724400" y="44196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1" name="Oval 10"/>
          <p:cNvSpPr/>
          <p:nvPr/>
        </p:nvSpPr>
        <p:spPr>
          <a:xfrm>
            <a:off x="3429000" y="57150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3800" y="4086762"/>
            <a:ext cx="660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45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Bayesian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  <a:p>
            <a:r>
              <a:rPr lang="en-US" dirty="0"/>
              <a:t>Parameters</a:t>
            </a:r>
          </a:p>
          <a:p>
            <a:r>
              <a:rPr lang="en-US" dirty="0"/>
              <a:t>Inference</a:t>
            </a:r>
          </a:p>
          <a:p>
            <a:r>
              <a:rPr lang="en-US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15888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0"/>
            <a:ext cx="8229600" cy="1143000"/>
          </a:xfrm>
        </p:spPr>
        <p:txBody>
          <a:bodyPr/>
          <a:lstStyle/>
          <a:p>
            <a:r>
              <a:rPr lang="en-US" dirty="0"/>
              <a:t>Practice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/>
              <a:t>Variables: </a:t>
            </a:r>
            <a:r>
              <a:rPr lang="en-US" i="1" dirty="0">
                <a:solidFill>
                  <a:srgbClr val="0000FF"/>
                </a:solidFill>
              </a:rPr>
              <a:t>Cloudy, Sprinkler, Rain, Wet Grass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6255" t="16248" r="16243" b="13751"/>
          <a:stretch/>
        </p:blipFill>
        <p:spPr bwMode="auto">
          <a:xfrm>
            <a:off x="3048001" y="1828801"/>
            <a:ext cx="5931801" cy="461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62600" y="18288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13888" y="3048000"/>
            <a:ext cx="1447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77912" y="3200400"/>
            <a:ext cx="1447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4745737"/>
            <a:ext cx="1905000" cy="1718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1068" t="27305" r="31474" b="39397"/>
          <a:stretch/>
        </p:blipFill>
        <p:spPr bwMode="auto">
          <a:xfrm>
            <a:off x="1828800" y="3014472"/>
            <a:ext cx="2450592" cy="163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0"/>
            <a:ext cx="8229600" cy="1143000"/>
          </a:xfrm>
        </p:spPr>
        <p:txBody>
          <a:bodyPr/>
          <a:lstStyle/>
          <a:p>
            <a:r>
              <a:rPr lang="en-US" dirty="0"/>
              <a:t>Practice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/>
              <a:t>Given that the grass is wet, what is the probability that it has rained?</a:t>
            </a:r>
            <a:endParaRPr lang="en-US" i="1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495801" y="2362200"/>
          <a:ext cx="598963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2413000" imgH="1473200" progId="Equation.3">
                  <p:embed/>
                </p:oleObj>
              </mc:Choice>
              <mc:Fallback>
                <p:oleObj name="Equation" r:id="rId5" imgW="2413000" imgH="147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1" y="2362200"/>
                        <a:ext cx="5989637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715000" y="2438400"/>
            <a:ext cx="1447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62800" y="2209800"/>
            <a:ext cx="32004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4191000"/>
            <a:ext cx="5791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determines whether you will pass the exam?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dirty="0"/>
              <a:t>: Do you attend class?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dirty="0"/>
              <a:t>: Do you study?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</a:rPr>
              <a:t>Pr</a:t>
            </a:r>
            <a:r>
              <a:rPr lang="en-US" dirty="0"/>
              <a:t>: Are you prepared </a:t>
            </a:r>
            <a:br>
              <a:rPr lang="en-US" dirty="0"/>
            </a:br>
            <a:r>
              <a:rPr lang="en-US" dirty="0"/>
              <a:t>for the exam?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dirty="0"/>
              <a:t>: Is the grading fair?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Pa</a:t>
            </a:r>
            <a:r>
              <a:rPr lang="en-US" dirty="0"/>
              <a:t>: Do you get a passing </a:t>
            </a:r>
            <a:br>
              <a:rPr lang="en-US" dirty="0"/>
            </a:br>
            <a:r>
              <a:rPr lang="en-US" dirty="0"/>
              <a:t>grade on the exam?</a:t>
            </a:r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477000" y="2895600"/>
            <a:ext cx="3581400" cy="2895600"/>
            <a:chOff x="5334000" y="3352800"/>
            <a:chExt cx="3581400" cy="2895600"/>
          </a:xfrm>
        </p:grpSpPr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334000" y="3352800"/>
              <a:ext cx="10668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6858000" y="3352800"/>
              <a:ext cx="10668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/>
                <a:t>S</a:t>
              </a: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6019800" y="4419600"/>
              <a:ext cx="13716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 err="1"/>
                <a:t>Pr</a:t>
              </a:r>
              <a:endParaRPr lang="en-US" dirty="0"/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7848600" y="4191000"/>
              <a:ext cx="10668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6096000" y="5715000"/>
              <a:ext cx="10668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/>
                <a:t>Pa</a:t>
              </a: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6019800" y="3886200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H="1">
              <a:off x="6858000" y="3886200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H="1">
              <a:off x="6934200" y="4724400"/>
              <a:ext cx="1219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6477000" y="4953000"/>
              <a:ext cx="762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5486400" y="3810000"/>
              <a:ext cx="68580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example 2</a:t>
            </a:r>
          </a:p>
        </p:txBody>
      </p:sp>
      <p:sp>
        <p:nvSpPr>
          <p:cNvPr id="27" name="Text Box 65"/>
          <p:cNvSpPr txBox="1">
            <a:spLocks noChangeArrowheads="1"/>
          </p:cNvSpPr>
          <p:nvPr/>
        </p:nvSpPr>
        <p:spPr bwMode="auto">
          <a:xfrm>
            <a:off x="7086600" y="6428602"/>
            <a:ext cx="3429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/>
              <a:t>Source: UMBC CMSC 671, Tamara Berg</a:t>
            </a:r>
          </a:p>
        </p:txBody>
      </p:sp>
    </p:spTree>
    <p:extLst>
      <p:ext uri="{BB962C8B-B14F-4D97-AF65-F5344CB8AC3E}">
        <p14:creationId xmlns:p14="http://schemas.microsoft.com/office/powerpoint/2010/main" val="262871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/>
              <a:t>Practice example 2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 flipH="1" flipV="1">
            <a:off x="4724400" y="3113087"/>
            <a:ext cx="3124200" cy="620713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7086600" y="6504802"/>
            <a:ext cx="3429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/>
              <a:t>Source: UMBC CMSC 671, Tamara Berg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7848600" y="3265487"/>
          <a:ext cx="2362200" cy="977900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Pr|A,S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2667000" y="1589087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4191000" y="1589087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S</a:t>
            </a: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352800" y="2655887"/>
            <a:ext cx="13716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err="1"/>
              <a:t>Pr</a:t>
            </a:r>
            <a:endParaRPr lang="en-US" dirty="0"/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5181600" y="2427287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F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3429000" y="3951287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Pa</a:t>
            </a: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3352800" y="2122487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H="1">
            <a:off x="4191000" y="2122487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H="1">
            <a:off x="4267200" y="2960687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3810000" y="3189287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2819400" y="2046287"/>
            <a:ext cx="685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895600" y="1143000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P(A=T) = 0.8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5181600" y="1371600"/>
            <a:ext cx="1290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P(S=T) = 0.6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791200" y="2046287"/>
            <a:ext cx="1290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P(F=T) = 0.9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4419600" y="4713287"/>
          <a:ext cx="2667001" cy="1828800"/>
        </p:xfrm>
        <a:graphic>
          <a:graphicData uri="http://schemas.openxmlformats.org/drawingml/2006/table">
            <a:tbl>
              <a:tblPr/>
              <a:tblGrid>
                <a:gridCol w="60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Pa|A,Pr,F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2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/>
              <a:t>Practice example 2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3" name="Text Box 65"/>
          <p:cNvSpPr txBox="1">
            <a:spLocks noChangeArrowheads="1"/>
          </p:cNvSpPr>
          <p:nvPr/>
        </p:nvSpPr>
        <p:spPr bwMode="auto">
          <a:xfrm>
            <a:off x="6172200" y="1600201"/>
            <a:ext cx="4038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Query:</a:t>
            </a:r>
            <a:r>
              <a:rPr lang="en-US" dirty="0"/>
              <a:t> What is the probability that a student attended class, given that they passed the exam?</a:t>
            </a:r>
            <a:endParaRPr lang="en-US" b="1" dirty="0"/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7086600" y="6428602"/>
            <a:ext cx="3429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/>
              <a:t>Source: UMBC CMSC 671, Tamara Berg</a:t>
            </a:r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1676400" y="1828800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3200400" y="1828800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S</a:t>
            </a: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2362200" y="2895600"/>
            <a:ext cx="13716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err="1"/>
              <a:t>Pr</a:t>
            </a:r>
            <a:endParaRPr lang="en-US" dirty="0"/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4191000" y="2667000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F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2438400" y="4191000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Pa</a:t>
            </a: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2362200" y="2362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H="1">
            <a:off x="3200400" y="2362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H="1">
            <a:off x="3276600" y="32004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2819400" y="34290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1828800" y="2286000"/>
            <a:ext cx="685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810001" y="4038601"/>
          <a:ext cx="6611937" cy="2124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3124200" imgH="1003300" progId="Equation.3">
                  <p:embed/>
                </p:oleObj>
              </mc:Choice>
              <mc:Fallback>
                <p:oleObj name="Equation" r:id="rId4" imgW="3124200" imgH="1003300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4038601"/>
                        <a:ext cx="6611937" cy="21240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5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Inference Examples</a:t>
            </a:r>
          </a:p>
          <a:p>
            <a:r>
              <a:rPr lang="en-US" dirty="0"/>
              <a:t>Inference Algorithms</a:t>
            </a:r>
          </a:p>
          <a:p>
            <a:pPr lvl="1"/>
            <a:r>
              <a:rPr lang="en-US" dirty="0"/>
              <a:t>Trees: Sum-product algorithm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Graphs: No polynomial-time algorithm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Parameter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Expectation Maximization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Structure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Regularized Maximum Likelihood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1622</Words>
  <Application>Microsoft Office PowerPoint</Application>
  <PresentationFormat>Widescreen</PresentationFormat>
  <Paragraphs>506</Paragraphs>
  <Slides>31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Image</vt:lpstr>
      <vt:lpstr>CS 440/ECE448 Lecture 20: Bayes Net Inference &amp; Learning</vt:lpstr>
      <vt:lpstr>Bayes Network Inference &amp; Learning</vt:lpstr>
      <vt:lpstr>Outline</vt:lpstr>
      <vt:lpstr>Practice example 1</vt:lpstr>
      <vt:lpstr>Practice example 1</vt:lpstr>
      <vt:lpstr>Practice example 2</vt:lpstr>
      <vt:lpstr>PowerPoint Presentation</vt:lpstr>
      <vt:lpstr>PowerPoint Presentation</vt:lpstr>
      <vt:lpstr>Outline</vt:lpstr>
      <vt:lpstr>Efficient exact inference</vt:lpstr>
      <vt:lpstr>Sum-Product Algorithm for Trees</vt:lpstr>
      <vt:lpstr>Practice example 3</vt:lpstr>
      <vt:lpstr>Practice example 3: Sum-product algorithm</vt:lpstr>
      <vt:lpstr>Practice example 3: Sum-product algorithm</vt:lpstr>
      <vt:lpstr>Representing people</vt:lpstr>
      <vt:lpstr>Outline</vt:lpstr>
      <vt:lpstr>Bayesian network inference</vt:lpstr>
      <vt:lpstr>Bayesian network inference</vt:lpstr>
      <vt:lpstr>Bayesian network inference</vt:lpstr>
      <vt:lpstr>Bayesian network inference</vt:lpstr>
      <vt:lpstr>Bayesian network inference:  Big picture</vt:lpstr>
      <vt:lpstr>Outline</vt:lpstr>
      <vt:lpstr>Parameter learning</vt:lpstr>
      <vt:lpstr>Parameter learning</vt:lpstr>
      <vt:lpstr>Parameter learning</vt:lpstr>
      <vt:lpstr>Parameter learning</vt:lpstr>
      <vt:lpstr>Parameter learning: EM</vt:lpstr>
      <vt:lpstr>Outline</vt:lpstr>
      <vt:lpstr>Structure learning</vt:lpstr>
      <vt:lpstr>Structure learning</vt:lpstr>
      <vt:lpstr>Summary: Bayesian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440/ECE448 Lecture 20: Bayes Net Inference &amp; Learning</dc:title>
  <dc:creator>Hasegawa-Johnson, Mark Allan</dc:creator>
  <cp:lastModifiedBy>Hasegawa-Johnson, Mark Allan</cp:lastModifiedBy>
  <cp:revision>9</cp:revision>
  <dcterms:created xsi:type="dcterms:W3CDTF">2017-11-01T23:29:45Z</dcterms:created>
  <dcterms:modified xsi:type="dcterms:W3CDTF">2017-11-02T01:10:21Z</dcterms:modified>
</cp:coreProperties>
</file>