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7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271" r:id="rId30"/>
    <p:sldId id="272" r:id="rId31"/>
    <p:sldId id="273" r:id="rId32"/>
    <p:sldId id="298" r:id="rId33"/>
    <p:sldId id="300" r:id="rId34"/>
    <p:sldId id="301" r:id="rId35"/>
    <p:sldId id="299" r:id="rId36"/>
    <p:sldId id="274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6T00:07:14.41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3191.47656"/>
      <inkml:brushProperty name="anchorY" value="-11338.15039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4209.87109"/>
      <inkml:brushProperty name="anchorY" value="-12755.91699"/>
      <inkml:brushProperty name="scaleFactor" value="0.5"/>
    </inkml:brush>
    <inkml:brush xml:id="br2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5451.91602"/>
      <inkml:brushProperty name="anchorY" value="-13007.52148"/>
      <inkml:brushProperty name="scaleFactor" value="0.5"/>
    </inkml:brush>
    <inkml:brush xml:id="br3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6805.78516"/>
      <inkml:brushProperty name="anchorY" value="-14377.36426"/>
      <inkml:brushProperty name="scaleFactor" value="0.5"/>
    </inkml:brush>
  </inkml:definitions>
  <inkml:trace contextRef="#ctx0" brushRef="#br0">223 367 2304,'0'-16'1056,"-16"32"-896,16-16 3072,16 16-1792,-16 0-160,16 16-800,0 0-160,32 80 1152,-32-32-896,16-16 352,0 0-576,0-16 992,0 0-736,16 0-288,-16 15-192,0-15-480,-16 0 192,16-16 672,-16 0-256,-16-16-992,0-16 384,0 0-1504,-16-16 1024,16 16-11648</inkml:trace>
  <inkml:trace contextRef="#ctx0" brushRef="#br1" timeOffset="238.2165">32 1006 5888,'-32'-31'2688,"32"31"-2336,16 0 1568,0 0-1120,16 0-480,0-16-224,16 0 0,32-16 224,-32 16-224,0 0 544,-16-16-384,16 16-448,16 0 96,-32-16-96,32-16 128,-32 0-1280,16-16 736,-48 64-10368</inkml:trace>
  <inkml:trace contextRef="#ctx0" brushRef="#br2" timeOffset="703.0078">751 0 480,'16'80'224,"-16"-32"-192,0-32 7456,32 16-4096,0 16-1568,0 16-1248,0 15-416,64 97 96,-64-96-160,0-16-416,0-16 192,-16-16 448,16 0-160,-16 0 224,0-16-224,-16-16 288,16-16-256,-16 0-448,0 0 128,-16-32-608,16 0 416,-16-16-64,16 16 224,0 0 256,-16 16-64,32 16 0,0 16 256,0 16-160,16 16 32,0 0-96,0 0 224,16 16-160,-16-16-1024,0-16 480,16 0-1888,-16 0 1280,-32-16-9312</inkml:trace>
  <inkml:trace contextRef="#ctx0" brushRef="#br3" timeOffset="1205.5338">1678 288 6240,'0'0'2816,"16"0"-2464,-16 0-32,16-16-256,0 16 192,0 0-160,0-16-384,16-16 672,-16 16-128,-16 0-416,0 0 64,0 0 544,0 0-224,0-16-832,0 16 288,-16 0-96,16 0 256,-16 16 32,-16-16 64,16 32 352,0-16-192,0 16 416,0 0-288,16 16 448,-16 0-384,0 0 288,16 0-320,0 16 992,0 0-704,0 0-32,16 0-320,0 0 448,0-16-384,16-16 1087,0 0-735,16 0-288,0-32-192,16 0-480,16-16 192,0-16-512,-16 16 384,0 0-287,-1-16 319,-15 16-2816,0 16 1696,-48 16-9792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6T00:07:18.80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0184.46094"/>
      <inkml:brushProperty name="anchorY" value="-16014.78711"/>
      <inkml:brushProperty name="scaleFactor" value="0.5"/>
    </inkml:brush>
  </inkml:definitions>
  <inkml:trace contextRef="#ctx0" brushRef="#br0">27189 20448 6048,'-16'0'2752,"0"16"-2400,32 0 800,-16 0-704,16-16 128,-16 16-384,16 16 960,16 16 128,-16-16-960,0-16 160,0 16-256,16 0-64,-32-16-96,16 0-256,0 0 96,-16-16-608,0 0 416,0-16-2848,-16-16 1728,16 32-7968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6T00:07:19.05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0963.23438"/>
      <inkml:brushProperty name="anchorY" value="-16905.38281"/>
      <inkml:brushProperty name="scaleFactor" value="0.5"/>
    </inkml:brush>
  </inkml:definitions>
  <inkml:trace contextRef="#ctx0" brushRef="#br0">26822 20225 8640,'-16'-16'3904,"32"0"-3392,0 16 224,16 0-512,0-16-1504,0 16 704,16-17-960,32 1-160,-48 0 1216,16 0-2816,-48 16-1856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6T00:07:20.82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1522.35352"/>
      <inkml:brushProperty name="anchorY" value="-16090.66699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2205.27734"/>
      <inkml:brushProperty name="anchorY" value="-16118.62402"/>
      <inkml:brushProperty name="scaleFactor" value="0.5"/>
    </inkml:brush>
    <inkml:brush xml:id="br2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3159.77344"/>
      <inkml:brushProperty name="anchorY" value="-17280.79492"/>
      <inkml:brushProperty name="scaleFactor" value="0.5"/>
    </inkml:brush>
    <inkml:brush xml:id="br3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3970.5"/>
      <inkml:brushProperty name="anchorY" value="-17612.27148"/>
      <inkml:brushProperty name="scaleFactor" value="0.5"/>
    </inkml:brush>
    <inkml:brush xml:id="br4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4845.12109"/>
      <inkml:brushProperty name="anchorY" value="-18343.12109"/>
      <inkml:brushProperty name="scaleFactor" value="0.5"/>
    </inkml:brush>
  </inkml:definitions>
  <inkml:trace contextRef="#ctx0" brushRef="#br0">304 1183 9312,'-32'32'4192,"0"-32"-3616,32 0-128,0 0-352,-16-16-1376,-16-16 704,16 0 416,-48-64 832,32 64-384,0-32 96,0 16-224,32 0 192,-16 16-224,16-16 256,16 0-256,0 16-96,16 0-64,0 16-32,16-16 0,0 16-288,16 16 192,-16-16-1632,0 16 992,-48 0-11072</inkml:trace>
  <inkml:trace contextRef="#ctx0" brushRef="#br1" timeOffset="278.6212">559 320 3232,'0'-16'1472,"-16"32"-1280,32 0 4480,-16 16-2592,16 0-640,0 16-928,0 0-224,48 48 96,-48-48-288,16-16 192,0 0-192,0 16-320,0-32 128,-16 16-896,16-16 544,-16 0-2112,-16 0 1408,0-16-8128</inkml:trace>
  <inkml:trace contextRef="#ctx0" brushRef="#br2" timeOffset="463.1936">607 928 5568,'-32'-32'2528,"16"16"-2208,16 16 3008,16-16-1888,-16 0-1088,32 0-288,-16-16-672,32-32-160,-32 48 576,16-16-480,0 0 384,0 0-3104,-32 32-4288</inkml:trace>
  <inkml:trace contextRef="#ctx0" brushRef="#br3" timeOffset="801.3914">1246 352 3808,'-48'48'1728,"0"16"-1504,32-32 3680,0 16-2176,0 0-832,0 0-608,0 0 1216,16-32-1152,0 0 192,16-32-320,0 16-128,16-32-32,-16 0-288,16 0 128,0 0-512,-16 0 320,16 0 64,0 16 128,-16 16 96,16 0 0,0-16-288,0 16 160,16-16-2144,-16 0 1248,-32 16-9088</inkml:trace>
  <inkml:trace contextRef="#ctx0" brushRef="#br4" timeOffset="1063.9061">1614 336 5312,'-32'16'2400,"16"16"-2080,0-32 3488,16 0-2144,0 0-608,0 0-672,16-32-864,16-32 128,-16 32 320,-16 0-128,32 0 96,-16 0-32,16 16 32,0-16 480,16 16-224,-16 0 64,16 0-160,0 16-64,0-16 0,-16 16-544,16-16 288,-16 0-1728,0 0 1056,-32 16-10240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6T00:07:12.46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2157.10742"/>
      <inkml:brushProperty name="anchorY" value="-10128.05566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2935.88086"/>
      <inkml:brushProperty name="anchorY" value="-10874.87891"/>
      <inkml:brushProperty name="scaleFactor" value="0.5"/>
    </inkml:brush>
    <inkml:brush xml:id="br2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3906.35156"/>
      <inkml:brushProperty name="anchorY" value="-11430.00488"/>
      <inkml:brushProperty name="scaleFactor" value="0.5"/>
    </inkml:brush>
    <inkml:brush xml:id="br3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3211.19531"/>
      <inkml:brushProperty name="anchorY" value="-4361.13477"/>
      <inkml:brushProperty name="scaleFactor" value="0.5"/>
    </inkml:brush>
    <inkml:brush xml:id="br4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4325.44043"/>
      <inkml:brushProperty name="anchorY" value="-4868.33594"/>
      <inkml:brushProperty name="scaleFactor" value="0.5"/>
    </inkml:brush>
    <inkml:brush xml:id="br5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5695.28223"/>
      <inkml:brushProperty name="anchorY" value="-6445.85107"/>
      <inkml:brushProperty name="scaleFactor" value="0.5"/>
    </inkml:brush>
    <inkml:brush xml:id="br6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6921.35156"/>
      <inkml:brushProperty name="anchorY" value="-7032.92773"/>
      <inkml:brushProperty name="scaleFactor" value="0.5"/>
    </inkml:brush>
    <inkml:brush xml:id="br7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  <inkml:brush xml:id="br8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005.69067"/>
      <inkml:brushProperty name="anchorY" value="1984.87329"/>
      <inkml:brushProperty name="scaleFactor" value="0.5"/>
    </inkml:brush>
    <inkml:brush xml:id="br9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5742.95557"/>
      <inkml:brushProperty name="anchorY" value="854.65314"/>
      <inkml:brushProperty name="scaleFactor" value="0.5"/>
    </inkml:brush>
    <inkml:brush xml:id="br1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7480.22021"/>
      <inkml:brushProperty name="anchorY" value="1305.94177"/>
      <inkml:brushProperty name="scaleFactor" value="0.5"/>
    </inkml:brush>
    <inkml:brush xml:id="br11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8658.36523"/>
      <inkml:brushProperty name="anchorY" value="-431.323"/>
      <inkml:brushProperty name="scaleFactor" value="0.5"/>
    </inkml:brush>
    <inkml:brush xml:id="br12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0283.80566"/>
      <inkml:brushProperty name="anchorY" value="-1785.19067"/>
      <inkml:brushProperty name="scaleFactor" value="0.5"/>
    </inkml:brush>
    <inkml:brush xml:id="br13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1382.07813"/>
      <inkml:brushProperty name="anchorY" value="-2659.81421"/>
      <inkml:brushProperty name="scaleFactor" value="0.5"/>
    </inkml:brush>
    <inkml:brush xml:id="br14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2384.49805"/>
      <inkml:brushProperty name="anchorY" value="-3055.19141"/>
      <inkml:brushProperty name="scaleFactor" value="0.5"/>
    </inkml:brush>
    <inkml:brush xml:id="br15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971.69727"/>
      <inkml:brushProperty name="anchorY" value="-7651.95313"/>
      <inkml:brushProperty name="scaleFactor" value="0.5"/>
    </inkml:brush>
    <inkml:brush xml:id="br16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9022.04297"/>
      <inkml:brushProperty name="anchorY" value="-8798.14941"/>
      <inkml:brushProperty name="scaleFactor" value="0.5"/>
    </inkml:brush>
    <inkml:brush xml:id="br17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1010.91211"/>
      <inkml:brushProperty name="anchorY" value="-9844.50195"/>
      <inkml:brushProperty name="scaleFactor" value="0.5"/>
    </inkml:brush>
    <inkml:brush xml:id="br18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0375.91211"/>
      <inkml:brushProperty name="anchorY" value="-9049.75195"/>
      <inkml:brushProperty name="scaleFactor" value="0.5"/>
    </inkml:brush>
    <inkml:brush xml:id="br19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1741.76172"/>
      <inkml:brushProperty name="anchorY" value="-10367.67871"/>
      <inkml:brushProperty name="scaleFactor" value="0.5"/>
    </inkml:brush>
    <inkml:brush xml:id="br2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0947.01367"/>
      <inkml:brushProperty name="anchorY" value="-9732.67871"/>
      <inkml:brushProperty name="scaleFactor" value="0.5"/>
    </inkml:brush>
    <inkml:brush xml:id="br21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8127.70313"/>
      <inkml:brushProperty name="anchorY" value="-14996.38965"/>
      <inkml:brushProperty name="scaleFactor" value="0.5"/>
    </inkml:brush>
    <inkml:brush xml:id="br22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9689.24414"/>
      <inkml:brushProperty name="anchorY" value="-15247.99414"/>
      <inkml:brushProperty name="scaleFactor" value="0.5"/>
    </inkml:brush>
    <inkml:brush xml:id="br23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8990.34375"/>
      <inkml:brushProperty name="anchorY" value="-14612.99414"/>
      <inkml:brushProperty name="scaleFactor" value="0.5"/>
    </inkml:brush>
    <inkml:brush xml:id="br24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8211.57031"/>
      <inkml:brushProperty name="anchorY" value="-14537.11328"/>
      <inkml:brushProperty name="scaleFactor" value="0.5"/>
    </inkml:brush>
    <inkml:brush xml:id="br25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9022.29297"/>
      <inkml:brushProperty name="anchorY" value="-15731.2334"/>
      <inkml:brushProperty name="scaleFactor" value="0.5"/>
    </inkml:brush>
    <inkml:brush xml:id="br26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5959.37109"/>
      <inkml:brushProperty name="anchorY" value="-18642.65039"/>
      <inkml:brushProperty name="scaleFactor" value="0.5"/>
    </inkml:brush>
    <inkml:brush xml:id="br27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6802.03906"/>
      <inkml:brushProperty name="anchorY" value="-19549.22266"/>
      <inkml:brushProperty name="scaleFactor" value="0.5"/>
    </inkml:brush>
    <inkml:brush xml:id="br28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7740.5625"/>
      <inkml:brushProperty name="anchorY" value="-20040.44922"/>
      <inkml:brushProperty name="scaleFactor" value="0.5"/>
    </inkml:brush>
    <inkml:brush xml:id="br29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8503.35938"/>
      <inkml:brushProperty name="anchorY" value="-20947.02148"/>
      <inkml:brushProperty name="scaleFactor" value="0.5"/>
    </inkml:brush>
    <inkml:brush xml:id="br3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9282.13672"/>
      <inkml:brushProperty name="anchorY" value="-21502.14648"/>
      <inkml:brushProperty name="scaleFactor" value="0.5"/>
    </inkml:brush>
  </inkml:definitions>
  <inkml:trace contextRef="#ctx0" brushRef="#br0">8578 718 7872,'0'32'3584,"16"0"-3104,16-16 512,-16 0-640,16 0-160,-16 0-96,16 0 320,0 0-896,-32-16 160,0 0 608,0 0-128,-16-16-1856,0-16 896,16 32-10336</inkml:trace>
  <inkml:trace contextRef="#ctx0" brushRef="#br1" timeOffset="252.86">8195 304 10464,'-48'-16'4736,"80"32"-4096,-16-16-512,16 0-192,0 0-1024,16 0 608,-16 0-608,32-32-192,-48 32 928,16-17 736,-16 17-192,16-16-1568,0 0 704,-32 16-9472</inkml:trace>
  <inkml:trace contextRef="#ctx0" brushRef="#br2" timeOffset="684.4754">9058 191 4896,'-48'32'2208,"16"-16"-1920,16 0 768,0-16-640,0 16 192,0 0-352,0 0-256,0 16 1408,16-16-768,32-16-352,-16 0-192,32 0 896,-16 0-576,16 16-288,-16-16-96,0 16-416,16-16 224,-32 16 416,16 0-128,-16 16 32,-16-16-96,0 16 1504,-16 16-864,16-16-704,-32 16-64,16-16-96,-16 16 64,0-32 224,0 0-64,-16 0-1504,0-32 768,48 16-13152</inkml:trace>
  <inkml:trace contextRef="#ctx0" brushRef="#br3" timeOffset="-4573.0869">2780 4217 3488,'0'0'1568,"0"0"-1344,0 0 768,0 0-576,0 0-160,16-16-160,0 16 32,16-48 256,-32 32-256,16 0 320,0-16-256,0 16 256,-16-16-256,16 16-192,-16-16 0,16 0 416,-16 16-224,0-16-96,-16 16-32,16 0-576,0 0 288,-16 0 672,0 16-256,0 0-384,0-16 96,-16 16 608,16 16-256,0-16-480,-16 16 64,0 16 544,0-16-192,0 16-128,0 0-64,0 16 128,16-16-64,0 0-32,0-16 0,16 16 864,0 0-480,16-16-288,16 16-128,0 0 192,0-16-128,0 0 480,0 0-288,16 0 288,-16-16-288,0 16-576,0-32 160,0 16 192,0-16 0,16 16 0,-16-16 0,16-16 224,-16 16-128,16-16-960,-16 16 448,-1-16-704,1 16 608,-16-16-2496,0 16 1664,-16 16-5568</inkml:trace>
  <inkml:trace contextRef="#ctx0" brushRef="#br4" timeOffset="-3687.9789">3595 3546 3072,'-16'32'1376,"-16"-16"-1184,32-16 1664,-16 16-1056,0-16-544,0 16-192,0 0 384,0 0-256,0 0 512,0 16-416,-16-16 800,16 16-640,0 16 640,0 0-608,16 16-256,0-16-128,0 0-256,16-16 96,0-1 256,0-15-128,0-16 480,16 0-288,-16-16-416,0-15 96,0-1-96,0-16 96,0 0 128,0 16-32,0-16-288,-16 16 128,0-16 544,0 16-224,0 16-416,-16-16 128,16 16 0,0 16 64,0-16 160,-16 16-64,16 0 256,0 0-192,0 16 256,0 0-256,0 0 448,0 16-320,16 0-64,-16 16-96,0 16 128,16 0-128,0 0 384,0-1-256,0 17 671,0-16-511,16-16 96,0 0-288,0 16-512,0 0 128,16-16 512,0 16-160,-17 0-480,33-16 160,-32 0 608,16-16-224,0 0-416,-16-16 96,0 0 768,0 0-352,0-16-256,-16 0-64,0-16-96,16-16 32,-32 0-1632,16 0 928,-16-16-1823,16-16 1503,0 16-2176,0 0 1856,-16 48-6720</inkml:trace>
  <inkml:trace contextRef="#ctx0" brushRef="#br5" timeOffset="-3018.1107">3994 3530 4800,'-32'16'2176,"32"-16"-1888,0 0-64,0 16-192,0 0 416,16-16-256,-16 16 544,32 32 480,0-16-832,-16 0 1408,16 0-992,-16 0-128,16 16-448,0-16-160,0-16-32,-16 0 320,0 0-192,0-32 0,16-16-96,-16 16 32,0-32-64,0 0-224,0 16 96,0-32-320,-16 16 256,16-16-160,-16 16 192,0-16 0,0 32 64,0-16 544,0 32-256,0-16-640,0 32 192,-16 0 352,16 0-64,0 16 160,16 16-128,-16-16 0,16 16-32,-16-16-128,16 0 32,0 16-128,-16-16 96,32 0-384,-16-16 224,0 16 608,16-16-192,0-16-1824,0 16 896,-32 0-10656</inkml:trace>
  <inkml:trace contextRef="#ctx0" brushRef="#br6" timeOffset="-2485.347">4984 3003 6560,'-64'32'2976,"64"0"-2592,-16-16 224,16 16-416,0 0-352,0 0 64,0 0 288,16 16-224,0-32-32,0 0 288,-16-16-128,16-16 640,0-16-448,-16 0-160,16 0-128,0 0-224,0 0 128,0 0-448,-16 16 288,16 0 704,0 0-256,0 16 192,0 0-256,0 0-128,0 16-32,0-16 864,16 16-448,-16-16-512,16 0 64,-16 0 384,16 0-160,-16-16-544,16 16 192,-16-16-512,0 0 416,0 0-1824,0 0 1152,-16 16-7936</inkml:trace>
  <inkml:trace contextRef="#ctx0" brushRef="#br7" timeOffset="-11693.1674">127 2684 1568,'-16'0'704,"16"0"-608,0 0 224,0 0-192,0 0 96,0 0-128,0-16 288,0 16-192,0-16 384,16 16-320,-16-15 576,0 15-448,16-16 416,-16 0-448,0 16 128,0-16-320,0 0-64,16-32 288,-16 32-224,16-16 352,-16 0-288,0 16 160,0-16-224,16 16 224,-16-32-256,16 16 32,-16-16-96,16 0-64,0-16 32,16 0-480,0 0 256,0-16 928,0 17-384,16 15-480,0-16 64,16 16 96,-16 0 0,0-16 576,15 16-352,-15-32-320,0 0 32,0 16-96,16 0 64,0 1 608,16 15-288,0 0-224,0 0-64,-16 16 128,15-16-32,-15 0-96,0 0 0,16-16-384,16 0 192,0-16 256,16 16 0,-32 16 224,-1 0-160,1 1 32,0-1-64,16 16-64,-16 0 32,16 0 160,0 0-96,-17 0-160,-15 16 0,16-16 160,-16 16-32,16-16 544,0 16-352,0-16-448,0 16 96,15-16 544,-31 16-224,-16 0-640,0 0 224,0 0-32,-32 16 128,16 0 160,-16 0-32,0 16-1440,-16 0 800,-16-16-768,0 32 800,16-32-8224</inkml:trace>
  <inkml:trace contextRef="#ctx0" brushRef="#br8" timeOffset="-10861.4715">112 1550 1888,'-16'0'864,"0"0"-736,16 16 288,0-16-256,0 0 64,0 16-128,0-16 160,0 0-160,-16 16 736,16 16-448,0-16 512,0 16-480,-16 0 544,16 32-544,0 0 640,0 0-608,-16 0 64,16-1-320,0 1-384,-16-16 96,16 0 576,0 0-256,-16-16 352,16 0-320,0 0-576,0-16 160,16 0 192,-16 0 0,16-16 704,0 0-384,16 0-320,0 0-32,0-16 32,0 0 0,32 0 192,16-16-128,16 0 448,-17-16-288,17 16 160,-16-16-256,-16 16 0,16 0-96,-16 16-64,16 0 32,-16 16 320,-16 0-192,0 0-416,-16 16 128,16-16-2240,-32-16 1312,-16 16-9856</inkml:trace>
  <inkml:trace contextRef="#ctx0" brushRef="#br9" timeOffset="-8827.444">2300 1758 1888,'-16'0'864,"16"0"-736,0 0 128,0-16-160,0 16 544,0 0-384,16-16 672,-16 16-512,0-16 480,16 0-480,-16 0 192,16 16-352,0-16 192,16-32-288,0 16-192,0 0 640,0 0-352,0-16 224,16-16-320,0-16 64,16 16-128,-16 1 864,16-1-544,-16 0-512,0 0 32,16 0 512,0 16-224,-16-16 0,0 16-128,15 16-160,-15-16 32,0 16-384,-16 16 192,0 0 128,0 16 64,-16 0-192,0 0 128,0 16-1376,-16 0 832,0-16-8320</inkml:trace>
  <inkml:trace contextRef="#ctx0" brushRef="#br10" timeOffset="-8495.8195">2907 1039 1984,'0'16'896,"16"0"-768,-16-16 128,16 16-160,-16 16 800,16 16-480,0 0 736,0 32-672,16-16 1472,0 16-1120,0-16 352,64 95 448,-48-63-1120,0 0-512,0 0-32,-16-32 512,0 0-256,-16-32-704,0 0 256,0 0 32,0-16 160,-16-32-480,0-16 288,0 32-11200</inkml:trace>
  <inkml:trace contextRef="#ctx0" brushRef="#br11" timeOffset="-7678.4466">3626 687 1248,'0'16'544,"0"16"-480,0-16 960,16 0-576,-16 0 960,16 0-800,0 16 1088,0-16-928,16 16 224,0 0-576,0 16 320,48 48 800,-32-33-992,-16 1-544,16 0-32,-16 0 384,0-16-192,0 0 384,-16 0-320,16-16 224,-16 0-224,0 0-480,-16-16 128,15 0 32,-15-16 64,16 0 448,-16-16-224,0 0-448,0 0 160,0-32 544,-16 0-224,32-16-640,-16 0 224,0 16-32,0-16 128,16 32 96,-16-16 0,16 16 128,-16 16-64,0 1-224,0-1 64,16 0 320,-16 0-128,16 16-64,-16 0-64,16 16-192,-16 0 128,16 0 192,0 15-64,0 1 640,0 16-384,0 0-608,16 0 160,0 0-32,0 0 96,-16-16 160,16 0-32,0-16-32,-16 0 32,16 0-320,-16-16 160,0-16-1152,-16-32 704,0 48-10976</inkml:trace>
  <inkml:trace contextRef="#ctx0" brushRef="#br12" timeOffset="-7409.1443">4649 991 2304,'-16'-16'1056,"16"16"-896,0 0 800,0 0-544,0 16 192,16-16-352,0 0 320,0 16-320,16 0 1088,0 0-768,0 0 608,32 48-64,-16-32-832,-16 0-96,0 0-128,0 0-544,0-16 256,0-16 32,0 0 96,-16 0-608,0-32 384,-16 32-9024</inkml:trace>
  <inkml:trace contextRef="#ctx0" brushRef="#br13" timeOffset="-7155.8864">4393 751 2304,'0'-16'1056,"16"16"-896,0 0 32,0-16-128,0 0 384,16 0-224,0 0 384,0-16-352,16 0 160,-16 16-256,16-16 64,0 16-128,-16-16-608,-32 32-5184</inkml:trace>
  <inkml:trace contextRef="#ctx0" brushRef="#br14" timeOffset="-6755.3229">5240 431 2304,'-96'64'1056,"48"0"-896,32-48 736,16 16-512,-16 0 416,0 0-480,16 0 672,0 0-544,0-16 544,32 0-544,0 0-32,96 0 384,-48 0-544,0-16 384,0 16-352,-16 0-288,-16 16-32,0-16 128,-32 16-32,0-16-512,0 16 224,-32-16 160,16 16 64,-32-16 0,0 16 32,0-16 672,-16-16-384,0 16-992,0-16 352,48 0-10336</inkml:trace>
  <inkml:trace contextRef="#ctx0" brushRef="#br15" timeOffset="-2150.7799">5432 2189 6880,'16'32'3136,"-16"0"-2720,16-16 1440,0 0-1088,16 16-160,0 0-384,0 0-128,32 64 128,-32-48-160,32 48 192,-33-64 0,1 0-160,0-16-32,-16 0-32,0 0-1088,-16-32-160,-16 0 928,16 16-12128</inkml:trace>
  <inkml:trace contextRef="#ctx0" brushRef="#br16" timeOffset="-1900.7376">5144 2780 9312,'-32'16'4192,"32"-16"-3616,0 0 512,16 0-704,16 0-512,16-16 64,0 16-32,80-32 64,-80 0 32,16 0 192,-16 0-96,0-16-96,0 16-32,-1-16-128,1 0 96,16 16-1952,0-16 1120,-64 48-11456</inkml:trace>
  <inkml:trace contextRef="#ctx0" brushRef="#br17" timeOffset="-1516.2529">5783 1966 8800,'-32'-33'4000,"32"33"-3488,16-16-256,0 0-256,16 16-576,0-32 320,0 16-3200,-32 16-5824</inkml:trace>
  <inkml:trace contextRef="#ctx0" brushRef="#br18" timeOffset="-1716.3092">6391 2188 6720,'-33'32'3040,"1"-16"-2624,32 1 4128,0 15-2561,16-16-1087,0 0-608,-16 0-1696,33 0-2271,-33-16 2335,0 0-10112</inkml:trace>
  <inkml:trace contextRef="#ctx0" brushRef="#br19" timeOffset="-1015.7739">6598 2141 4064,'-16'48'1824,"32"-32"-1568,-16 0 2944,32-16-1792,0 0-1248,0 0-192,16 0-1440,-16 0 832,0-32-768,0 16 832,0 0 480,0-16 96,-16-16 416,0 16-224,-16 0 32,0-48-96,0 64-96,-16 0 224,-16-16-128,0 32 384,-16 0-288,-16 16 576,0 0-416,16 16 1760,0 16-1184,0 0-416,0-16-352,16 16-192,0-16 0,16 0-96,0-16 64,16-16-1088,0 0 576,16 0-1440,16-48 1120,-32 48-8320</inkml:trace>
  <inkml:trace contextRef="#ctx0" brushRef="#br20" timeOffset="-631.4538">7141 1710 9568,'-48'32'4320,"48"-16"-3776,0 0-416,0-16-192,16 16-320,-16-16 224,-16 0-928,16-16 320,0 0 704,0-16 544,0 0-256,0 0 256,16-16-256,0 0-224,0 0 0,0 16 0,0 0 0,16 0 608,0 16-320,16 16 320,0 16-352,0 0 832,16 0-609,-16 0-63,0 0-256,-16 0-320,16 0 64,-32-16 32,16 0 64,0-16-2559,-16-16 1407,-16 32-12160</inkml:trace>
  <inkml:trace contextRef="#ctx0" brushRef="#br21" timeOffset="4175.3248">5639 4920 3488,'0'0'1568,"0"0"-1344,0 0 480,16 0-416,0 16 896,0-16-704,0 16 992,16 32 608,-16-32-1440,16 0 96,0 16-448,-16 0 96,16-16-224,0 16-64,-16-16-64,0 16 32,0-32-32,0 16 608,-16-32-736,16 0 32,-16-48 192,0 32-224,-16-16 32,0-16-320,0-16 224,0 17-288,-16-65 864,16 80-128,16 16-192,0 16-64,0-16-32,0 32 0,16 0-352,0 16 192,16 32 928,0 0-448,-16-16-192,0-16-160,0 16 0,0-16 224,0-16-96,0 0-128,-16-16 32,16-16 0,-16 0-224,15-16 128,-15 0-32,16-16 64,-16 32-224,16-16 160,0 16 32,16 16 96,0 0 352,-16 0-192,16 16 128,0 0-160,0 16 640,0 0-416,0 16-672,0-16 160,-16 16 160,16 0 32,0-16-64,-16 0 0,0 0-256,0-16 160,0-16-1280,0 0 768,-16 16-12512</inkml:trace>
  <inkml:trace contextRef="#ctx0" brushRef="#br22" timeOffset="4621.9747">6646 4250 7136,'-32'48'3232,"48"-16"-2816,0-16-128,0 0-256,16 0 192,0-16-128,0 0 256,32 0-768,-32-16 160,0 0 1056,0 0-416,-16 0-864,0-16 192,0 16 576,-16-16-128,0 0-736,0 16 320,-16-16 672,0 16-192,-16 0-544,0 0 160,-16 32 448,0-16-128,16 16 288,-16 16-224,16-16-224,0 16 0,0-16-288,0 0 160,16 0-32,0 0 96,16-16-640,16 0 384,-16-16-1280,32 0 896,-32 16-7744</inkml:trace>
  <inkml:trace contextRef="#ctx0" brushRef="#br23" timeOffset="5060.14">7173 3547 8800,'-64'16'4000,"32"0"-3488,16 0-608,0 0-64,0 0-160,0 0 192,0 0 288,-16 16 320,32-16-288,-16 0 800,32 0-544,-16 0 32,32-16-320,-16 16-160,16-16-32,0 16 160,0-16-64,0 16-32,16 0 0,-16 0-32,0 0 0,0 16 416,-16-16-224,0 16-97,-16 16-31,-16-16 480,16 0-288,-32 0-160,16 0-96,-16 0-640,0-16 352,-16 16 193,32-32 63,-16 0-1376,0 0 800,16-32-1536,0-16 1216,16 48-10336</inkml:trace>
  <inkml:trace contextRef="#ctx0" brushRef="#br24" timeOffset="5337.994">7732 3019 8224,'-16'32'3712,"32"32"-3200,0-16-288,-16 16-224,32 0 256,-16 0-128,16-16-96,-16 0-64,16 0 32,-16-16 0,0-16 480,-16 0-256,0 0-928,0-16 352,0 0-12352</inkml:trace>
  <inkml:trace contextRef="#ctx0" brushRef="#br25" timeOffset="5538.1447">7364 3659 8128,'0'-16'3680,"16"0"-3168,16 16 2080,16-16-1504,16-16-1472,16-16 128,-16 0-1536,96-80-2112,-96 80 2528,-64 48-6912</inkml:trace>
  <inkml:trace contextRef="#ctx0" brushRef="#br26" timeOffset="9680.9684">7812 4984 8736,'-16'48'3936,"32"-16"-3424,-16-16 1344,32 16-1120,-16-16-928,32 16 64,-16-16-1728,32 32 832,-48-32 992,0 0-288,-16-16 128,0 0-128,-16 0 192,16 0-11456</inkml:trace>
  <inkml:trace contextRef="#ctx0" brushRef="#br27" timeOffset="9859.2915">7652 5288 12896,'0'0'5823,"32"0"-5055,0-16-576,0 0-256,32-16-1728,0-16 992,16 16-2655,-80 32-10113</inkml:trace>
  <inkml:trace contextRef="#ctx0" brushRef="#br28" timeOffset="10528.3137">9122 4489 3136,'0'16'1440,"0"0"-1248,0 16 5088,0 16-2912,16-16-928,0 16-960,0-16-480,16 16-224,-16-32 128,0 0-256,-16-16 224,17-16-1152,-17 0 704,0 16-11104</inkml:trace>
  <inkml:trace contextRef="#ctx0" brushRef="#br29" timeOffset="10759.6849">8595 4362 7808,'-48'-16'3520,"32"16"-3040,16 0 992,16 0-896,0 0-1504,0-16 480,16 16-736,16-16-544,-16 0 1216,0 16-1024,-16-17 864,-16 17-6176</inkml:trace>
  <inkml:trace contextRef="#ctx0" brushRef="#br30" timeOffset="11196.6828">9218 4442 3552,'-16'16'1632,"16"-16"-1440,-16 0 2048,16 0-1280,16-16-608,-16 0-256,0 0-96,16-32-32,-16 32 0,16-16-192,-16 0 128,16 0 736,-16 0-320,16 0-224,0 0-64,0 16 800,0 0-448,16 0 608,-16 16-544,16 16 544,0 0-576,0 0 480,16 16-480,0-16 192,-16 16-352,0-16 0,16 0-160,-16 0-480,-16 0 192,16-32-1184,-32 16-12992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6T00:07:27.24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5312.63281"/>
      <inkml:brushProperty name="anchorY" value="-25455.92188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5995.55469"/>
      <inkml:brushProperty name="anchorY" value="-26170.79492"/>
      <inkml:brushProperty name="scaleFactor" value="0.5"/>
    </inkml:brush>
  </inkml:definitions>
  <inkml:trace contextRef="#ctx0" brushRef="#br0">32 207 7392,'-32'16'3360,"32"0"-2944,0 0 1056,0 0-896,16 1-224,0-17-224,0 16-64,-16-16-32,16 0 64,-16 0-64,17 0-1504,-17-16 800,0 16-11104</inkml:trace>
  <inkml:trace contextRef="#ctx0" brushRef="#br1" timeOffset="362.6053">352 0 2560,'-48'48'1152,"32"-16"-992,0-16 4928,0 16-2816,16-32 0,-16 32-1408,16-16-320,0 0-352,16 0 800,0-16-545,16 16-127,16-16-192,16 0-192,0 16 32,0-16-32,-16 16 0,-16 0 192,0-16-64,-16 16 672,-16 0-384,0 0-512,-16 0 64,0 0 608,0 0-256,0-1-704,-16 1 224,0 16-2623,0 0 1567,32-32-12480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6T00:07:19.73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1917.73047"/>
      <inkml:brushProperty name="anchorY" value="-17428.55859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3127.82422"/>
      <inkml:brushProperty name="anchorY" value="-17887.83594"/>
      <inkml:brushProperty name="scaleFactor" value="0.5"/>
    </inkml:brush>
    <inkml:brush xml:id="br2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2444.90039"/>
      <inkml:brushProperty name="anchorY" value="-16773.5918"/>
      <inkml:brushProperty name="scaleFactor" value="0.5"/>
    </inkml:brush>
    <inkml:brush xml:id="br3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0444.30469"/>
      <inkml:brushProperty name="anchorY" value="-21977.39844"/>
      <inkml:brushProperty name="scaleFactor" value="0.5"/>
    </inkml:brush>
    <inkml:brush xml:id="br4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1350.87891"/>
      <inkml:brushProperty name="anchorY" value="-23107.61914"/>
      <inkml:brushProperty name="scaleFactor" value="0.5"/>
    </inkml:brush>
    <inkml:brush xml:id="br5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2497.07422"/>
      <inkml:brushProperty name="anchorY" value="-23439.0957"/>
      <inkml:brushProperty name="scaleFactor" value="0.5"/>
    </inkml:brush>
    <inkml:brush xml:id="br6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1702.32422"/>
      <inkml:brushProperty name="anchorY" value="-22628.37305"/>
      <inkml:brushProperty name="scaleFactor" value="0.5"/>
    </inkml:brush>
    <inkml:brush xml:id="br7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2576.94531"/>
      <inkml:brushProperty name="anchorY" value="-23247.39648"/>
      <inkml:brushProperty name="scaleFactor" value="0.5"/>
    </inkml:brush>
    <inkml:brush xml:id="br8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3419.61328"/>
      <inkml:brushProperty name="anchorY" value="-23850.44727"/>
      <inkml:brushProperty name="scaleFactor" value="0.5"/>
    </inkml:brush>
    <inkml:brush xml:id="br9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4565.80859"/>
      <inkml:brushProperty name="anchorY" value="-24245.82617"/>
      <inkml:brushProperty name="scaleFactor" value="0.5"/>
    </inkml:brush>
    <inkml:brush xml:id="br1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6790.30469"/>
      <inkml:brushProperty name="anchorY" value="-27269.06641"/>
      <inkml:brushProperty name="scaleFactor" value="0.5"/>
    </inkml:brush>
    <inkml:brush xml:id="br11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7840.64844"/>
      <inkml:brushProperty name="anchorY" value="-28319.41211"/>
      <inkml:brushProperty name="scaleFactor" value="0.5"/>
    </inkml:brush>
    <inkml:brush xml:id="br12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8859.04297"/>
      <inkml:brushProperty name="anchorY" value="-28954.41211"/>
      <inkml:brushProperty name="scaleFactor" value="0.5"/>
    </inkml:brush>
    <inkml:brush xml:id="br13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9733.66797"/>
      <inkml:brushProperty name="anchorY" value="-29685.26172"/>
      <inkml:brushProperty name="scaleFactor" value="0.5"/>
    </inkml:brush>
    <inkml:brush xml:id="br14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50640.24219"/>
      <inkml:brushProperty name="anchorY" value="-30671.70703"/>
      <inkml:brushProperty name="scaleFactor" value="0.5"/>
    </inkml:brush>
    <inkml:brush xml:id="br15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51610.71094"/>
      <inkml:brushProperty name="anchorY" value="-31115.00977"/>
      <inkml:brushProperty name="scaleFactor" value="0.5"/>
    </inkml:brush>
    <inkml:brush xml:id="br16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52661.05859"/>
      <inkml:brushProperty name="anchorY" value="-31702.08398"/>
      <inkml:brushProperty name="scaleFactor" value="0.5"/>
    </inkml:brush>
  </inkml:definitions>
  <inkml:trace contextRef="#ctx0" brushRef="#br0">0 799 5408,'0'-16'2432,"16"32"-2112,0 0 672,0 0-608,0 0 0,0-16-256,0 32 320,16 0 96,-16-16-416,-16 0 768,16 0-480,0 16 1440,-16-32-2144,0 0 128,0 0-64,0-16 128,0 0 32,-16-48 0,0 16 64,16-16 416,-16 16-224,0 0-640,16 16 224,0 0 640,0 16-224,0 0-512,0 16 128,16 16 64,-16 0 96,16 0 448,0 0-224,-16 16 352,16-16-320,-16 0-192,0-16-32,16 16-160,-16-32 256,16 0-96,-16-16-160,16-16 64,0 16-96,-16-16 96,16 16 0,0 16 32,0 0 352,16 16-192,0 16 0,16 16-64,16 16 160,-16-32-640,-16 0 224,0 0-1600,-32-16-10336</inkml:trace>
  <inkml:trace contextRef="#ctx0" brushRef="#br1" timeOffset="400.7901">943 943 3808,'-32'16'1728,"32"0"-1504,0 0 2624,0 0-1600,0-16-64,0 0-736,-16-32-800,16 0 128,-16-16 864,0 0-320,-16-48-192,0-16-96,0 1-32,0 15 0,16 16 352,16 0-192,16 16 640,0 16-448,16 16 96,0 16-256,0 16 448,0 0-352,-16 16-544,16 0 96,-16 16 480,16 32-160,-16-16 96,-16 16-160,0 0 96,-16 48-224,0-97-32,0-15-1248,0-15-1088,0-17 1216,0 0-2592,16 32-3328</inkml:trace>
  <inkml:trace contextRef="#ctx0" brushRef="#br2" timeOffset="785.3833">1247 64 7712,'-16'32'3520,"32"0"-3072,0-32-224,16 16-224,0 0 64,16 0-32,-16-16 320,48 0 480,-64 0-544,16-16-64,-16 0-128,0 0-512,0 0 224,-16 0 288,0 16-32,-16-16-416,-16 0 160,0 0 512,-16 0-160,-16 0-320,-16 16 64,0-16-128,16 16 128,0 16 416,0-16-160,32 16-576,0-16 224,16 0-1216,16-16 800,0 16-9952</inkml:trace>
  <inkml:trace contextRef="#ctx0" brushRef="#br3" timeOffset="4883.2422">1518 991 3648,'0'0'1664,"0"0"-1472,0 0 1952,0 0-1216,0 0 480,0 0-832,0 0 640,16 16-704,-16 16 768,16 16-768,0 0 832,16 0-768,0 16 831,0-16-799,0 0-224,0-16-256,0 0-672,0 0 288,-16-16 960,0 0-384,0 0-992,-16-16-1375,0 0 1023,-16 0-2464,-16 0 1984,32 0-8512</inkml:trace>
  <inkml:trace contextRef="#ctx0" brushRef="#br4" timeOffset="5103.9279">1294 1598 7296,'-32'-16'3328,"48"16"-2912,0 0 288,16 0-480,0-16-512,0 16 128,0-16 704,32-16-288,-16 0-256,-16 16-160,16-16 64,0 0 128,0 0 0,0 0-1632,0-16 864,-48 48-9056</inkml:trace>
  <inkml:trace contextRef="#ctx0" brushRef="#br5" timeOffset="5466.6148">2157 1167 6720,'-16'32'3040,"16"0"-2624,0-32 960,16 0-832,16 0 128,-16 0-384,0 0-704,48-48 320,-48 32 128,0-16 608,15 16-384,-15-16-672,0 16 224,0 0 256,0 0-32,-16 0-608,-16 0 320,0 16 160,0-16 64,-16 16 128,1-16-64,-1 16 480,-16-16-288,16 16-736,-16 0 288,0 0 320,16 16-32,0-16-192,16 16 64,0-16-2816,16 0-6336</inkml:trace>
  <inkml:trace contextRef="#ctx0" brushRef="#br6" timeOffset="6021.478">2860 752 6560,'-64'48'2976,"32"0"-2592,32-48 1120,-16 31-896,0-15-96,16 16-320,0 0 960,32 16 544,-16-32-1216,16 0 31,0-16-319,0 0 96,0-16-160,-16-16 64,16 0-96,0 0-352,-16 0 160,-16 0-192,0-15 160,-16-1 288,16-32-96,-32 0-128,-16-16 0,0 16-192,0 16 160,-16 16-95,16 0 95,0 32 639,0 0-319,32 16-64,0 0-96,0 16 0,32 32-32,0 0 480,16 16-288,16 0-512,0 0 128,0 0 896,0-16-384,0-16 96,-16 0-288,0-16-672,16 0 288,-16 0-2175,0-16 1311,0 0-2464,0-32 1984,-32 32-8320</inkml:trace>
  <inkml:trace contextRef="#ctx0" brushRef="#br7" timeOffset="6822.3638">3275 496 3552,'-16'0'1632,"16"0"-1440,0 0 1120,0 16-768,-16 0 480,0-16-576,16 16 864,-32 16 1056,32-16-1600,0 16-224,0-16-352,0 0 832,16 16-576,0-16 192,16 0-384,0-16-256,0 16 0,0-16 64,0-16-32,0 16-160,0-16 64,0 0-192,-16-16 160,0 0-384,-16 0 256,0-16-384,0 16 352,-32-16 64,16 32 96,0-16 288,-16 16-96,16 16 256,-16 0-224,16 16 160,0 16-160,16-16 352,0 16-256,16-16-480,0 0 160,0 0 352,0-32-128,16 16-832,-16-32 384,16 16-2144,-32 0 1376,0 16-10208</inkml:trace>
  <inkml:trace contextRef="#ctx0" brushRef="#br8" timeOffset="6991.1709">3594 288 10816,'0'0'4864,"16"0"-4224,0 0-768,0 0-64,16-16-128,0 0 192,0 16 352,16-16-128,0 0 64,0 0-96,0-16-192,0 16 64,0 0-1248,-16-16 736,16 16-2720,-48-32 1824,0 48-7776</inkml:trace>
  <inkml:trace contextRef="#ctx0" brushRef="#br9" timeOffset="7207.2099">4058 32 1248,'-16'48'544,"0"-16"-480,16 0 7456,16 0-4128,0 0-1376,0 32-1312,16-16-160,1 80-352,-17-80-224,-16 0 319,0-16-127,16 0-64,-16-16-64,0 0-1791,0-32 959,0 0-5664,0 16-1280</inkml:trace>
  <inkml:trace contextRef="#ctx0" brushRef="#br10" timeOffset="8655.3749">2860 1470 160,'0'0'64,"0"0"-64,-16 0 5440,16 0-2976,16 16 224,-16 0-672,48 48 672,-32-48-1888,16 32 31,-16 0-479,16 0-256,0 16-32,0-17 832,0-15-480,0 0-992,0-16 256,0 0-896,0-16 705,0-16-2785,-17-16 1824,-15 32-10112</inkml:trace>
  <inkml:trace contextRef="#ctx0" brushRef="#br11" timeOffset="9139.8318">3419 1710 4384,'0'0'2016,"16"0"-1760,-16-16 576,16 16-512,0-16 768,0 0-608,16 0-448,0-16 480,-32 16-288,16 0-64,-16-16-96,0 16-512,-16 0 256,16 0 512,-16 16-160,0-16-256,-16 16 32,16 0 416,0 16-160,0 0 832,0 0-576,0 0 640,0 16-608,16-16 448,-16 16-512,16 16-320,16-16-64,0 0 1311,0 0-767,16-16 512,16 0-640,-16 0-416,0-16-32,0 16 320,0-32-160,0 16-768,-16-16 320,16 0-1312,0-16 897,0 16-2369,0-16 1728,-32 32-10112</inkml:trace>
  <inkml:trace contextRef="#ctx0" brushRef="#br12" timeOffset="9408.5212">4042 1374 4640,'-64'32'2112,"32"-32"-1824,16 16 1792,16 0-1184,-16 0-480,0 0-320,16 0 1056,0 16 1536,16-16-1728,0 0 159,16 0-671,0-16 384,0 0-512,16 0 0,0-16-192,0 16-640,0-32 256,-17 16-1311,1-16 895,-32 32-14816</inkml:trace>
  <inkml:trace contextRef="#ctx0" brushRef="#br13" timeOffset="9693.3675">4233 943 5312,'0'0'2400,"0"0"-2080,16 16 32,0 0-256,0 0 1504,0 16-864,0 16 1088,32 32 416,-32-32-1632,16-16-256,-16 0-224,16 0-256,-16-16 64,0-16-1152,-16 0 640,16 0-2208,-16-16 1568,0 16-8768</inkml:trace>
  <inkml:trace contextRef="#ctx0" brushRef="#br14" timeOffset="9893.0453">4170 1374 9632,'-32'0'4384,"48"0"-3840,0 0-256,16 0-288,-16 0-352,16-16 192,-16 16 64,48-16 320,-32-16-96,0 16 32,0-16-96,0-16-1536,16 16 800,-48 32-12000</inkml:trace>
  <inkml:trace contextRef="#ctx0" brushRef="#br15" timeOffset="10325.4114">4697 975 6240,'-16'32'2816,"32"-16"-2464,0 0 96,-16 0-320,32 0 1152,-16 0-704,0 0 320,32-16 32,-16-16-672,-16 0-224,16 0-32,-16-16 416,0 16-224,0-16-1152,0 0 544,-16 16 32,0 0 256,16 0 64,-16 0 0,16 16 480,-16 0-224,16 16 192,0-16-224,0 16-416,16-16 128,-16 16-1376,0-16 832,-16 0-10464</inkml:trace>
  <inkml:trace contextRef="#ctx0" brushRef="#br16" timeOffset="10857.0847">5288 816 7040,'-32'-16'3200,"32"0"-2752,0 16 576,0-16-640,0 0-288,-16 0-96,16 0-448,-16-16 832,0 16-96,16 0 448,16-16-416,-16 16-160,16 0-96,0 0-288,0-16 128,16 16-32,-16 16 64,16-16 192,0 16-64,-16 16-1088,16-16 576,0 0-192,-16 16 384,16-16-288,-16 0 320,0-16-32,16 16 160,-16-32 64,0 0 32,0 0 0,0 0 0,0 0-288,-16 0 160,0 16-1216,0-16 736,-16 16 896,0 16-128,0 0 672,-16 0-512,0 0 992,16 16-736,-16 16 928,16 0-864,0 0 960,16 16-928,0-16 320,32 16-609,0-16 641,0 0-576,16-16 768,0-16-704,16-16-160,0-16-224,15-16-32,33 0-64,-16-16-2496,-16 32 1376,-80 32-15935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9EC1E-127F-478D-AEDE-AD2B65D050B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8168E-2424-441E-8DC9-679C964CB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0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3AF4E0E7-8437-4FDB-B54E-61FB6EB712D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cs typeface="Arial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pPr defTabSz="45720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D3EB9BF-F7E0-463D-B107-397CAEB65F69}" type="slidenum">
              <a:rPr lang="en-US" altLang="en-US" sz="1400">
                <a:solidFill>
                  <a:srgbClr val="000000"/>
                </a:solidFill>
                <a:cs typeface="Arial" charset="0"/>
              </a:rPr>
              <a:pPr defTabSz="45720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6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6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40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4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5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39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9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63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13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3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3AF4E0E7-8437-4FDB-B54E-61FB6EB712D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cs typeface="Arial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pPr defTabSz="45720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D3EB9BF-F7E0-463D-B107-397CAEB65F69}" type="slidenum">
              <a:rPr lang="en-US" altLang="en-US" sz="1400">
                <a:solidFill>
                  <a:srgbClr val="000000"/>
                </a:solidFill>
                <a:cs typeface="Arial" charset="0"/>
              </a:rPr>
              <a:pPr defTabSz="45720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4</a:t>
            </a:fld>
            <a:endParaRPr lang="en-US" altLang="en-US" sz="1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01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93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22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56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03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42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9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58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86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198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5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34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P(Raining | Traffic)</a:t>
            </a:r>
            <a:r>
              <a:rPr lang="en-US" baseline="0" dirty="0"/>
              <a:t> the same as P(Raining | Traffic, Ballgame)?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67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99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074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330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04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247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535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779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37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3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6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9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26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7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8488-FC5D-4DF9-B359-E430F1F9F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6C7E8-16DC-4EA1-B032-A9B45FAEF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9CDE0-E52E-4DC9-A5BB-A2DD02A4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C53C8-3593-40C7-BAEE-DDE59BCD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E8CDF-882B-4A5F-B1A2-5DB2BA17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4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D2AF-98B1-4EDC-A916-79F7B1E5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618C6-BFDD-4124-B702-FE814110B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E92EC-B791-4932-8058-8A5F6CAA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3ED69-F06F-43B1-986C-FB2FED7B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CEC34-0B2A-4EAC-83B0-E14E2A7E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232FD-64C3-4D48-8A6D-F476D7E1D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CD3BC-68F3-4B7D-B90C-E20CFF07E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878F-C695-42A2-B949-7EE79B42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6B87E-38A9-45A2-BB44-B5535908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1684E-AA3C-4D09-B57B-75C995AF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5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620B-647E-43B7-B4B4-56F79FF2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F5BF9-1481-4E6A-8349-A589FA5BA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1C81B-7F6D-40B3-9A42-304305EC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AF6F0-10B5-4036-95FF-0685745C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0D0E3-3B4E-44CD-A533-6802AD26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7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176D-A217-4688-8A3F-F4DAFDD8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126A9-7FCF-45E8-ADE2-956DF404B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4CCB6-3CA7-483B-AE7B-766171B9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7C5-6F71-4716-BDD7-2B81A443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38E41-6D12-4199-8EBC-328A5F1B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EC72-15DA-4F62-BBF1-2E8671D8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CAE52-2EC1-4EB8-8D8C-40F87F2A9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E1C4E-B1D2-4309-9251-E704E529D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6DFE-62FE-4902-B2B3-FEEC762D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5FD0B-7CFC-4666-9942-8A40B6A0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B8FBB-C344-499E-BD6C-39955881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4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8081-53F9-4B7F-AC62-D11DA0AF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0EF4E-9B63-4263-A939-BD61AC3B1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364BC-CCED-4C93-A059-05FBBAC0F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0FD0C-A0A9-45F4-BC83-70AD283E8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E0AAB-35AF-4B7E-AC7A-512CD4A87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97AD0-78AB-42E8-B895-752683E7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1B77C-50EA-438B-B9EC-B69C5A9B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6F6ED-B910-4BD2-8319-80F8628E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8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6DE6-A854-4DF9-9B47-38B52AC5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97C2E-67AD-4F6C-ABC3-34CDD7BD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60DDD-C927-4626-9374-FFDCE6FD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DD1F3-4168-4FE6-90DF-A36393C2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9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98FC6F-A662-4F04-A281-F5588BBE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DF8BF-D9E5-4B93-B5D6-88186139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CC486-6307-4571-BF0A-4CD4DE3A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69149-BBD3-45FF-B1E2-E0E4FC5F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3A02-22A9-4883-AE2E-8530C99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308CC-8BA2-4019-84E4-ED1B761D5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A3B8C-C99F-45BD-9670-6CF8F08B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2FCF5-A36D-49D7-A766-BAD45482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5675C-0E91-4420-ADD2-234706CB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9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EA40F-AE1B-4CC8-AC03-667DA9F4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C2B4E-D78A-48C9-9067-52F537036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D6FBA-ABAD-428E-A5B0-D23602DD2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68B2E-1280-4342-9C6F-C6F31FE5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192B9-62A9-4C42-B926-F2DD90F9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4307C-5DC7-4D28-891C-9472BDD9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474EB-24D6-499A-BF38-B3E034B8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8B61A-EEA6-4755-B884-0CA225A0E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1DCCD-216C-4EE5-9AF1-E2F97B931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26A3-07A5-41A9-A017-9428DA893F4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EA72D-C160-487C-9C54-CA46A01C8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F2B23-4B69-45BC-927E-261F20AA3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1.png"/><Relationship Id="rId18" Type="http://schemas.openxmlformats.org/officeDocument/2006/relationships/customXml" Target="../ink/ink6.xml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15.png"/><Relationship Id="rId7" Type="http://schemas.openxmlformats.org/officeDocument/2006/relationships/image" Target="../media/image8.wmf"/><Relationship Id="rId12" Type="http://schemas.openxmlformats.org/officeDocument/2006/relationships/customXml" Target="../ink/ink3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png"/><Relationship Id="rId5" Type="http://schemas.openxmlformats.org/officeDocument/2006/relationships/image" Target="../media/image7.wmf"/><Relationship Id="rId15" Type="http://schemas.openxmlformats.org/officeDocument/2006/relationships/image" Target="../media/image12.png"/><Relationship Id="rId10" Type="http://schemas.openxmlformats.org/officeDocument/2006/relationships/customXml" Target="../ink/ink2.xml"/><Relationship Id="rId19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Relationship Id="rId14" Type="http://schemas.openxmlformats.org/officeDocument/2006/relationships/customXml" Target="../ink/ink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isle.illinois.edu/sst/pubs/2007/hasegawa-johnson07icphs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isle.illinois.edu/sst/pubs/#meta_linguistic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isle.illinois.edu/sst/pubs/#meta_linguistic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69F29-6570-4371-9D77-BDDB7A425F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CS440/ECE448 Lecture 18:</a:t>
            </a:r>
            <a:br>
              <a:rPr lang="en-US" dirty="0"/>
            </a:br>
            <a:r>
              <a:rPr lang="en-US" dirty="0"/>
              <a:t>Bayesian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637FF-3A15-4FF2-8080-4473607A58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 by Svetlana </a:t>
            </a:r>
            <a:r>
              <a:rPr lang="en-US" dirty="0" err="1"/>
              <a:t>Lazebnik</a:t>
            </a:r>
            <a:r>
              <a:rPr lang="en-US" dirty="0"/>
              <a:t>, 10/2016</a:t>
            </a:r>
          </a:p>
          <a:p>
            <a:r>
              <a:rPr lang="en-US" dirty="0"/>
              <a:t>Modified by Mark Hasegawa-Johnson, 10/2017</a:t>
            </a:r>
          </a:p>
        </p:txBody>
      </p:sp>
    </p:spTree>
    <p:extLst>
      <p:ext uri="{BB962C8B-B14F-4D97-AF65-F5344CB8AC3E}">
        <p14:creationId xmlns:p14="http://schemas.microsoft.com/office/powerpoint/2010/main" val="7249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Review: Bayesian inference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Bayesian network: graph semantics</a:t>
            </a:r>
          </a:p>
          <a:p>
            <a:r>
              <a:rPr lang="en-US" dirty="0"/>
              <a:t>The Los Angeles burglar alarm example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Constructing a Bayesian network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Conditional independence ≠ Independence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Real-world examples</a:t>
            </a:r>
          </a:p>
          <a:p>
            <a:pPr lvl="1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5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Los Angeles Burglar Alarm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 have a burglar alarm that is sometimes set off by minor earthquakes. My two neighbors, John and Mary, promised to call me at work if they hear the alarm</a:t>
            </a:r>
          </a:p>
          <a:p>
            <a:pPr lvl="1"/>
            <a:r>
              <a:rPr lang="en-US" sz="2000" dirty="0"/>
              <a:t>Example inference task: suppose Mary calls and John doesn’t call. What is the probability of a burglary?</a:t>
            </a:r>
          </a:p>
          <a:p>
            <a:r>
              <a:rPr lang="en-US" sz="2400" dirty="0"/>
              <a:t>What are the random variables? 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Burglary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>
                <a:solidFill>
                  <a:srgbClr val="0070C0"/>
                </a:solidFill>
              </a:rPr>
              <a:t>Earthquake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>
                <a:solidFill>
                  <a:srgbClr val="0070C0"/>
                </a:solidFill>
              </a:rPr>
              <a:t>Alarm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JohnCalls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MaryCalls</a:t>
            </a:r>
            <a:endParaRPr lang="en-US" sz="2000" dirty="0"/>
          </a:p>
          <a:p>
            <a:r>
              <a:rPr lang="en-US" sz="2400" dirty="0"/>
              <a:t>What are the direct influence relationships?</a:t>
            </a:r>
          </a:p>
          <a:p>
            <a:pPr lvl="1"/>
            <a:r>
              <a:rPr lang="en-US" sz="2000" dirty="0"/>
              <a:t>A burglar can set the alarm off</a:t>
            </a:r>
          </a:p>
          <a:p>
            <a:pPr lvl="1"/>
            <a:r>
              <a:rPr lang="en-US" sz="2000" dirty="0"/>
              <a:t>An earthquake can set the alarm off</a:t>
            </a:r>
          </a:p>
          <a:p>
            <a:pPr lvl="1"/>
            <a:r>
              <a:rPr lang="en-US" sz="2000" dirty="0"/>
              <a:t>The alarm can cause Mary to call</a:t>
            </a:r>
          </a:p>
          <a:p>
            <a:pPr lvl="1"/>
            <a:r>
              <a:rPr lang="en-US" sz="2000" dirty="0"/>
              <a:t>The alarm can cause John to call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27557-98CD-491B-910C-1582BB4F5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52" y="3192386"/>
            <a:ext cx="4439477" cy="29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8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r>
              <a:rPr lang="en-US" dirty="0"/>
              <a:t>Example: Burglar Alarm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012" y="1447800"/>
            <a:ext cx="898378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724400" y="1447800"/>
            <a:ext cx="1143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0" y="1447800"/>
            <a:ext cx="1295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2819400"/>
            <a:ext cx="2743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60976" y="5105400"/>
            <a:ext cx="1676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5400" y="5029200"/>
            <a:ext cx="1676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9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 independence and the joint distribution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76401"/>
            <a:ext cx="8991600" cy="4525963"/>
          </a:xfrm>
        </p:spPr>
        <p:txBody>
          <a:bodyPr/>
          <a:lstStyle/>
          <a:p>
            <a:r>
              <a:rPr lang="en-US" dirty="0"/>
              <a:t>Key property: each node is conditionally independent of its </a:t>
            </a:r>
            <a:r>
              <a:rPr lang="en-US" i="1" dirty="0"/>
              <a:t>non-descendants</a:t>
            </a:r>
            <a:r>
              <a:rPr lang="en-US" dirty="0"/>
              <a:t> given its </a:t>
            </a:r>
            <a:r>
              <a:rPr lang="en-US" i="1" dirty="0"/>
              <a:t>parents</a:t>
            </a:r>
          </a:p>
          <a:p>
            <a:r>
              <a:rPr lang="en-US" dirty="0"/>
              <a:t>Suppose the nodes </a:t>
            </a:r>
            <a:r>
              <a:rPr lang="en-US" dirty="0">
                <a:solidFill>
                  <a:srgbClr val="0066FF"/>
                </a:solidFill>
              </a:rPr>
              <a:t>X</a:t>
            </a:r>
            <a:r>
              <a:rPr lang="en-US" baseline="-25000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, …, X</a:t>
            </a:r>
            <a:r>
              <a:rPr lang="en-US" baseline="-25000" dirty="0">
                <a:solidFill>
                  <a:srgbClr val="0066FF"/>
                </a:solidFill>
              </a:rPr>
              <a:t>n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are sorted in topological order</a:t>
            </a:r>
          </a:p>
          <a:p>
            <a:r>
              <a:rPr lang="en-US" dirty="0"/>
              <a:t>To get the joint distribution </a:t>
            </a:r>
            <a:r>
              <a:rPr lang="en-US" dirty="0">
                <a:solidFill>
                  <a:srgbClr val="0066FF"/>
                </a:solidFill>
              </a:rPr>
              <a:t>P(X</a:t>
            </a:r>
            <a:r>
              <a:rPr lang="en-US" baseline="-25000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, …, X</a:t>
            </a:r>
            <a:r>
              <a:rPr lang="en-US" baseline="-25000" dirty="0">
                <a:solidFill>
                  <a:srgbClr val="0066FF"/>
                </a:solidFill>
              </a:rPr>
              <a:t>n</a:t>
            </a:r>
            <a:r>
              <a:rPr lang="en-US" dirty="0">
                <a:solidFill>
                  <a:srgbClr val="0066FF"/>
                </a:solidFill>
              </a:rPr>
              <a:t>)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use chain rule: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802064" y="4724400"/>
          <a:ext cx="45354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4" imgW="2336760" imgH="431640" progId="Equation.3">
                  <p:embed/>
                </p:oleObj>
              </mc:Choice>
              <mc:Fallback>
                <p:oleObj name="Equation" r:id="rId4" imgW="2336760" imgH="4316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4" y="4724400"/>
                        <a:ext cx="45354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476876" y="5638800"/>
          <a:ext cx="30575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6" imgW="1574640" imgH="431640" progId="Equation.3">
                  <p:embed/>
                </p:oleObj>
              </mc:Choice>
              <mc:Fallback>
                <p:oleObj name="Equation" r:id="rId6" imgW="1574640" imgH="43164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6" y="5638800"/>
                        <a:ext cx="30575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0B1D014-9268-434A-84B0-C18C436361EF}"/>
              </a:ext>
            </a:extLst>
          </p:cNvPr>
          <p:cNvSpPr/>
          <p:nvPr/>
        </p:nvSpPr>
        <p:spPr>
          <a:xfrm>
            <a:off x="3427562" y="4560498"/>
            <a:ext cx="5647427" cy="2099094"/>
          </a:xfrm>
          <a:prstGeom prst="rect">
            <a:avLst/>
          </a:prstGeom>
          <a:noFill/>
          <a:ln w="63500" cmpd="tri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0252" name="Ink 10251">
                <a:extLst>
                  <a:ext uri="{FF2B5EF4-FFF2-40B4-BE49-F238E27FC236}">
                    <a16:creationId xmlns:a16="http://schemas.microsoft.com/office/drawing/2014/main" id="{31D1EC3C-37C0-4FB5-9071-D8CDE8F79042}"/>
                  </a:ext>
                </a:extLst>
              </p14:cNvPr>
              <p14:cNvContentPartPr/>
              <p14:nvPr/>
            </p14:nvContentPartPr>
            <p14:xfrm>
              <a:off x="9379756" y="5497885"/>
              <a:ext cx="851580" cy="419760"/>
            </p14:xfrm>
          </p:contentPart>
        </mc:Choice>
        <mc:Fallback xmlns="">
          <p:pic>
            <p:nvPicPr>
              <p:cNvPr id="10252" name="Ink 10251">
                <a:extLst>
                  <a:ext uri="{FF2B5EF4-FFF2-40B4-BE49-F238E27FC236}">
                    <a16:creationId xmlns:a16="http://schemas.microsoft.com/office/drawing/2014/main" id="{31D1EC3C-37C0-4FB5-9071-D8CDE8F790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70758" y="5488893"/>
                <a:ext cx="869216" cy="43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0261" name="Ink 10260">
                <a:extLst>
                  <a:ext uri="{FF2B5EF4-FFF2-40B4-BE49-F238E27FC236}">
                    <a16:creationId xmlns:a16="http://schemas.microsoft.com/office/drawing/2014/main" id="{97DED5FA-7AEC-4C9C-AA15-4CC96971D5A7}"/>
                  </a:ext>
                </a:extLst>
              </p14:cNvPr>
              <p14:cNvContentPartPr/>
              <p14:nvPr/>
            </p14:nvContentPartPr>
            <p14:xfrm>
              <a:off x="9690256" y="6354685"/>
              <a:ext cx="69120" cy="109440"/>
            </p14:xfrm>
          </p:contentPart>
        </mc:Choice>
        <mc:Fallback xmlns="">
          <p:pic>
            <p:nvPicPr>
              <p:cNvPr id="10261" name="Ink 10260">
                <a:extLst>
                  <a:ext uri="{FF2B5EF4-FFF2-40B4-BE49-F238E27FC236}">
                    <a16:creationId xmlns:a16="http://schemas.microsoft.com/office/drawing/2014/main" id="{97DED5FA-7AEC-4C9C-AA15-4CC96971D5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81303" y="6345715"/>
                <a:ext cx="86669" cy="127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0262" name="Ink 10261">
                <a:extLst>
                  <a:ext uri="{FF2B5EF4-FFF2-40B4-BE49-F238E27FC236}">
                    <a16:creationId xmlns:a16="http://schemas.microsoft.com/office/drawing/2014/main" id="{9B07764C-2C23-4D55-82FD-753C17980613}"/>
                  </a:ext>
                </a:extLst>
              </p14:cNvPr>
              <p14:cNvContentPartPr/>
              <p14:nvPr/>
            </p14:nvContentPartPr>
            <p14:xfrm>
              <a:off x="9563716" y="6233905"/>
              <a:ext cx="120960" cy="40500"/>
            </p14:xfrm>
          </p:contentPart>
        </mc:Choice>
        <mc:Fallback xmlns="">
          <p:pic>
            <p:nvPicPr>
              <p:cNvPr id="10262" name="Ink 10261">
                <a:extLst>
                  <a:ext uri="{FF2B5EF4-FFF2-40B4-BE49-F238E27FC236}">
                    <a16:creationId xmlns:a16="http://schemas.microsoft.com/office/drawing/2014/main" id="{9B07764C-2C23-4D55-82FD-753C179806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54716" y="6224945"/>
                <a:ext cx="138600" cy="58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10273" name="Ink 10272">
                <a:extLst>
                  <a:ext uri="{FF2B5EF4-FFF2-40B4-BE49-F238E27FC236}">
                    <a16:creationId xmlns:a16="http://schemas.microsoft.com/office/drawing/2014/main" id="{766CF6F8-6CEF-4145-92D2-4DE5CEE4931D}"/>
                  </a:ext>
                </a:extLst>
              </p14:cNvPr>
              <p14:cNvContentPartPr/>
              <p14:nvPr/>
            </p14:nvContentPartPr>
            <p14:xfrm>
              <a:off x="10529956" y="5509225"/>
              <a:ext cx="754020" cy="437400"/>
            </p14:xfrm>
          </p:contentPart>
        </mc:Choice>
        <mc:Fallback xmlns="">
          <p:pic>
            <p:nvPicPr>
              <p:cNvPr id="10273" name="Ink 10272">
                <a:extLst>
                  <a:ext uri="{FF2B5EF4-FFF2-40B4-BE49-F238E27FC236}">
                    <a16:creationId xmlns:a16="http://schemas.microsoft.com/office/drawing/2014/main" id="{766CF6F8-6CEF-4145-92D2-4DE5CEE493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20958" y="5500225"/>
                <a:ext cx="771656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10281" name="Ink 10280">
                <a:extLst>
                  <a:ext uri="{FF2B5EF4-FFF2-40B4-BE49-F238E27FC236}">
                    <a16:creationId xmlns:a16="http://schemas.microsoft.com/office/drawing/2014/main" id="{CB90C54F-22A0-44FD-A514-38315ACAF9D9}"/>
                  </a:ext>
                </a:extLst>
              </p14:cNvPr>
              <p14:cNvContentPartPr/>
              <p14:nvPr/>
            </p14:nvContentPartPr>
            <p14:xfrm>
              <a:off x="8471116" y="3525265"/>
              <a:ext cx="3508740" cy="1904040"/>
            </p14:xfrm>
          </p:contentPart>
        </mc:Choice>
        <mc:Fallback xmlns="">
          <p:pic>
            <p:nvPicPr>
              <p:cNvPr id="10281" name="Ink 10280">
                <a:extLst>
                  <a:ext uri="{FF2B5EF4-FFF2-40B4-BE49-F238E27FC236}">
                    <a16:creationId xmlns:a16="http://schemas.microsoft.com/office/drawing/2014/main" id="{CB90C54F-22A0-44FD-A514-38315ACAF9D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62116" y="3516265"/>
                <a:ext cx="3526379" cy="19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10295" name="Ink 10294">
                <a:extLst>
                  <a:ext uri="{FF2B5EF4-FFF2-40B4-BE49-F238E27FC236}">
                    <a16:creationId xmlns:a16="http://schemas.microsoft.com/office/drawing/2014/main" id="{CF064CDC-ED3B-480D-A818-F10F215807AF}"/>
                  </a:ext>
                </a:extLst>
              </p14:cNvPr>
              <p14:cNvContentPartPr/>
              <p14:nvPr/>
            </p14:nvContentPartPr>
            <p14:xfrm>
              <a:off x="11427076" y="5716405"/>
              <a:ext cx="241740" cy="167040"/>
            </p14:xfrm>
          </p:contentPart>
        </mc:Choice>
        <mc:Fallback xmlns="">
          <p:pic>
            <p:nvPicPr>
              <p:cNvPr id="10295" name="Ink 10294">
                <a:extLst>
                  <a:ext uri="{FF2B5EF4-FFF2-40B4-BE49-F238E27FC236}">
                    <a16:creationId xmlns:a16="http://schemas.microsoft.com/office/drawing/2014/main" id="{CF064CDC-ED3B-480D-A818-F10F215807A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418083" y="5707405"/>
                <a:ext cx="259367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10307" name="Ink 10306">
                <a:extLst>
                  <a:ext uri="{FF2B5EF4-FFF2-40B4-BE49-F238E27FC236}">
                    <a16:creationId xmlns:a16="http://schemas.microsoft.com/office/drawing/2014/main" id="{9C6FA658-1875-4AFF-8836-47102DDFA788}"/>
                  </a:ext>
                </a:extLst>
              </p14:cNvPr>
              <p14:cNvContentPartPr/>
              <p14:nvPr/>
            </p14:nvContentPartPr>
            <p14:xfrm>
              <a:off x="9937576" y="6003865"/>
              <a:ext cx="2214540" cy="696240"/>
            </p14:xfrm>
          </p:contentPart>
        </mc:Choice>
        <mc:Fallback xmlns="">
          <p:pic>
            <p:nvPicPr>
              <p:cNvPr id="10307" name="Ink 10306">
                <a:extLst>
                  <a:ext uri="{FF2B5EF4-FFF2-40B4-BE49-F238E27FC236}">
                    <a16:creationId xmlns:a16="http://schemas.microsoft.com/office/drawing/2014/main" id="{9C6FA658-1875-4AFF-8836-47102DDFA7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928577" y="5994865"/>
                <a:ext cx="2232179" cy="71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4457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8991600" cy="1143000"/>
          </a:xfrm>
        </p:spPr>
        <p:txBody>
          <a:bodyPr/>
          <a:lstStyle/>
          <a:p>
            <a:r>
              <a:rPr lang="en-US" dirty="0"/>
              <a:t>Conditional probability distributions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143001"/>
            <a:ext cx="8382000" cy="2438401"/>
          </a:xfrm>
        </p:spPr>
        <p:txBody>
          <a:bodyPr/>
          <a:lstStyle/>
          <a:p>
            <a:r>
              <a:rPr lang="en-US" sz="2400" dirty="0"/>
              <a:t>To specify the full joint distribution, we need to specify a </a:t>
            </a:r>
            <a:r>
              <a:rPr lang="en-US" sz="2400" i="1" dirty="0"/>
              <a:t>conditional</a:t>
            </a:r>
            <a:r>
              <a:rPr lang="en-US" sz="2400" dirty="0"/>
              <a:t> distribution for each node given its parents: </a:t>
            </a:r>
            <a:br>
              <a:rPr lang="en-US" sz="2400" dirty="0"/>
            </a:br>
            <a:r>
              <a:rPr lang="en-US" sz="2200" dirty="0">
                <a:solidFill>
                  <a:srgbClr val="0066FF"/>
                </a:solidFill>
              </a:rPr>
              <a:t>P</a:t>
            </a:r>
            <a:r>
              <a:rPr lang="en-US" sz="2200" b="1" dirty="0">
                <a:solidFill>
                  <a:srgbClr val="0066FF"/>
                </a:solidFill>
              </a:rPr>
              <a:t> </a:t>
            </a:r>
            <a:r>
              <a:rPr lang="en-US" sz="2200" dirty="0">
                <a:solidFill>
                  <a:srgbClr val="0066FF"/>
                </a:solidFill>
              </a:rPr>
              <a:t>(X</a:t>
            </a:r>
            <a:r>
              <a:rPr lang="en-US" sz="2200" baseline="-25000" dirty="0">
                <a:solidFill>
                  <a:srgbClr val="0066FF"/>
                </a:solidFill>
              </a:rPr>
              <a:t> </a:t>
            </a:r>
            <a:r>
              <a:rPr lang="en-US" sz="2200" dirty="0">
                <a:solidFill>
                  <a:srgbClr val="0066FF"/>
                </a:solidFill>
              </a:rPr>
              <a:t>| Parents(X))</a:t>
            </a:r>
          </a:p>
        </p:txBody>
      </p:sp>
      <p:sp>
        <p:nvSpPr>
          <p:cNvPr id="4" name="Oval 3"/>
          <p:cNvSpPr/>
          <p:nvPr/>
        </p:nvSpPr>
        <p:spPr>
          <a:xfrm>
            <a:off x="3755525" y="3429000"/>
            <a:ext cx="533400" cy="533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Z</a:t>
            </a:r>
            <a:r>
              <a:rPr lang="en-US" sz="1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4822325" y="3429000"/>
            <a:ext cx="533400" cy="533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Z</a:t>
            </a:r>
            <a:r>
              <a:rPr lang="en-US" sz="1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6422525" y="3429000"/>
            <a:ext cx="533400" cy="533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Z</a:t>
            </a:r>
            <a:r>
              <a:rPr lang="en-US" sz="1400" baseline="-250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8" name="Straight Arrow Connector 7"/>
          <p:cNvCxnSpPr>
            <a:stCxn id="4" idx="4"/>
            <a:endCxn id="15" idx="1"/>
          </p:cNvCxnSpPr>
          <p:nvPr/>
        </p:nvCxnSpPr>
        <p:spPr>
          <a:xfrm rot="16200000" flipH="1">
            <a:off x="4003176" y="3981450"/>
            <a:ext cx="1221115" cy="118301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4"/>
            <a:endCxn id="15" idx="0"/>
          </p:cNvCxnSpPr>
          <p:nvPr/>
        </p:nvCxnSpPr>
        <p:spPr>
          <a:xfrm rot="16200000" flipH="1">
            <a:off x="4669925" y="4381500"/>
            <a:ext cx="114300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15" idx="7"/>
          </p:cNvCxnSpPr>
          <p:nvPr/>
        </p:nvCxnSpPr>
        <p:spPr>
          <a:xfrm rot="5400000">
            <a:off x="5525262" y="4019551"/>
            <a:ext cx="1221115" cy="110681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127125" y="5105400"/>
            <a:ext cx="533400" cy="533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573242" y="3124201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22" name="Bent Arrow 21"/>
          <p:cNvSpPr/>
          <p:nvPr/>
        </p:nvSpPr>
        <p:spPr>
          <a:xfrm rot="5400000">
            <a:off x="6879725" y="4343400"/>
            <a:ext cx="990600" cy="1143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1020" y="5562601"/>
            <a:ext cx="23310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buFontTx/>
              <a:buNone/>
            </a:pPr>
            <a:r>
              <a:rPr lang="en-US" sz="2200" dirty="0">
                <a:solidFill>
                  <a:srgbClr val="0066FF"/>
                </a:solidFill>
              </a:rPr>
              <a:t>P</a:t>
            </a:r>
            <a:r>
              <a:rPr lang="en-US" sz="2200" b="1" dirty="0">
                <a:solidFill>
                  <a:srgbClr val="0066FF"/>
                </a:solidFill>
              </a:rPr>
              <a:t> </a:t>
            </a:r>
            <a:r>
              <a:rPr lang="en-US" sz="2200" dirty="0">
                <a:solidFill>
                  <a:srgbClr val="0066FF"/>
                </a:solidFill>
              </a:rPr>
              <a:t>(X</a:t>
            </a:r>
            <a:r>
              <a:rPr lang="en-US" sz="2200" baseline="-25000" dirty="0">
                <a:solidFill>
                  <a:srgbClr val="0066FF"/>
                </a:solidFill>
              </a:rPr>
              <a:t> </a:t>
            </a:r>
            <a:r>
              <a:rPr lang="en-US" sz="2200" dirty="0">
                <a:solidFill>
                  <a:srgbClr val="0066FF"/>
                </a:solidFill>
              </a:rPr>
              <a:t>| Z</a:t>
            </a:r>
            <a:r>
              <a:rPr lang="en-US" sz="2200" baseline="-25000" dirty="0">
                <a:solidFill>
                  <a:srgbClr val="0066FF"/>
                </a:solidFill>
              </a:rPr>
              <a:t>1</a:t>
            </a:r>
            <a:r>
              <a:rPr lang="en-US" sz="2200" dirty="0">
                <a:solidFill>
                  <a:srgbClr val="0066FF"/>
                </a:solidFill>
              </a:rPr>
              <a:t>, …, Z</a:t>
            </a:r>
            <a:r>
              <a:rPr lang="en-US" sz="2200" baseline="-25000" dirty="0">
                <a:solidFill>
                  <a:srgbClr val="0066FF"/>
                </a:solidFill>
              </a:rPr>
              <a:t>n</a:t>
            </a:r>
            <a:r>
              <a:rPr lang="en-US" sz="2200" dirty="0">
                <a:solidFill>
                  <a:srgbClr val="0066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8833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r>
              <a:rPr lang="en-US" dirty="0"/>
              <a:t>Example: Burglar Alarm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012" y="1447800"/>
            <a:ext cx="898378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724400" y="1447800"/>
            <a:ext cx="1219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58200" y="1447800"/>
            <a:ext cx="1219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2819400"/>
            <a:ext cx="2590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51832" y="4953000"/>
            <a:ext cx="1828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15400" y="5105400"/>
            <a:ext cx="1752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1041F-6188-471E-9D7A-82E02147E5CF}"/>
                  </a:ext>
                </a:extLst>
              </p:cNvPr>
              <p:cNvSpPr txBox="1"/>
              <p:nvPr/>
            </p:nvSpPr>
            <p:spPr>
              <a:xfrm>
                <a:off x="1989836" y="1768411"/>
                <a:ext cx="10696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1041F-6188-471E-9D7A-82E02147E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836" y="1768411"/>
                <a:ext cx="10696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72C6DF-2A2A-48ED-9CA9-CEFE8BAD764F}"/>
                  </a:ext>
                </a:extLst>
              </p:cNvPr>
              <p:cNvSpPr txBox="1"/>
              <p:nvPr/>
            </p:nvSpPr>
            <p:spPr>
              <a:xfrm>
                <a:off x="8393475" y="1805791"/>
                <a:ext cx="10696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72C6DF-2A2A-48ED-9CA9-CEFE8BAD7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475" y="1805791"/>
                <a:ext cx="10696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DF86CE-F760-4F3C-9324-81AFAB537A5E}"/>
                  </a:ext>
                </a:extLst>
              </p:cNvPr>
              <p:cNvSpPr txBox="1"/>
              <p:nvPr/>
            </p:nvSpPr>
            <p:spPr>
              <a:xfrm>
                <a:off x="6113233" y="3390176"/>
                <a:ext cx="18058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DF86CE-F760-4F3C-9324-81AFAB53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233" y="3390176"/>
                <a:ext cx="180581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279112-9341-4592-BB40-7EB378F93312}"/>
                  </a:ext>
                </a:extLst>
              </p:cNvPr>
              <p:cNvSpPr txBox="1"/>
              <p:nvPr/>
            </p:nvSpPr>
            <p:spPr>
              <a:xfrm>
                <a:off x="8819045" y="5474888"/>
                <a:ext cx="1377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279112-9341-4592-BB40-7EB378F93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045" y="5474888"/>
                <a:ext cx="1377378" cy="584775"/>
              </a:xfrm>
              <a:prstGeom prst="rect">
                <a:avLst/>
              </a:prstGeom>
              <a:blipFill>
                <a:blip r:embed="rId7"/>
                <a:stretch>
                  <a:fillRect r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EBCD5-9BD5-4CE9-B614-A2007ECB8B9B}"/>
                  </a:ext>
                </a:extLst>
              </p:cNvPr>
              <p:cNvSpPr txBox="1"/>
              <p:nvPr/>
            </p:nvSpPr>
            <p:spPr>
              <a:xfrm>
                <a:off x="1495272" y="5489264"/>
                <a:ext cx="13226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EBCD5-9BD5-4CE9-B614-A2007ECB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72" y="5489264"/>
                <a:ext cx="1322693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46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r>
              <a:rPr lang="en-US" dirty="0"/>
              <a:t>Example: Burglar Alarm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012" y="1447800"/>
            <a:ext cx="898378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724400" y="1447800"/>
            <a:ext cx="1219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58200" y="1447800"/>
            <a:ext cx="1219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2819400"/>
            <a:ext cx="2590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51832" y="4953000"/>
            <a:ext cx="1828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15400" y="5105400"/>
            <a:ext cx="1752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1041F-6188-471E-9D7A-82E02147E5CF}"/>
                  </a:ext>
                </a:extLst>
              </p:cNvPr>
              <p:cNvSpPr txBox="1"/>
              <p:nvPr/>
            </p:nvSpPr>
            <p:spPr>
              <a:xfrm>
                <a:off x="1989836" y="1768411"/>
                <a:ext cx="10696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1041F-6188-471E-9D7A-82E02147E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836" y="1768411"/>
                <a:ext cx="10696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72C6DF-2A2A-48ED-9CA9-CEFE8BAD764F}"/>
                  </a:ext>
                </a:extLst>
              </p:cNvPr>
              <p:cNvSpPr txBox="1"/>
              <p:nvPr/>
            </p:nvSpPr>
            <p:spPr>
              <a:xfrm>
                <a:off x="8393475" y="1805791"/>
                <a:ext cx="10696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72C6DF-2A2A-48ED-9CA9-CEFE8BAD7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475" y="1805791"/>
                <a:ext cx="10696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DF86CE-F760-4F3C-9324-81AFAB537A5E}"/>
                  </a:ext>
                </a:extLst>
              </p:cNvPr>
              <p:cNvSpPr txBox="1"/>
              <p:nvPr/>
            </p:nvSpPr>
            <p:spPr>
              <a:xfrm>
                <a:off x="6113233" y="3390176"/>
                <a:ext cx="18058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DF86CE-F760-4F3C-9324-81AFAB53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233" y="3390176"/>
                <a:ext cx="180581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279112-9341-4592-BB40-7EB378F93312}"/>
                  </a:ext>
                </a:extLst>
              </p:cNvPr>
              <p:cNvSpPr txBox="1"/>
              <p:nvPr/>
            </p:nvSpPr>
            <p:spPr>
              <a:xfrm>
                <a:off x="8819045" y="5474888"/>
                <a:ext cx="1377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279112-9341-4592-BB40-7EB378F93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045" y="5474888"/>
                <a:ext cx="1377378" cy="584775"/>
              </a:xfrm>
              <a:prstGeom prst="rect">
                <a:avLst/>
              </a:prstGeom>
              <a:blipFill>
                <a:blip r:embed="rId7"/>
                <a:stretch>
                  <a:fillRect r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EBCD5-9BD5-4CE9-B614-A2007ECB8B9B}"/>
                  </a:ext>
                </a:extLst>
              </p:cNvPr>
              <p:cNvSpPr txBox="1"/>
              <p:nvPr/>
            </p:nvSpPr>
            <p:spPr>
              <a:xfrm>
                <a:off x="1495272" y="5489264"/>
                <a:ext cx="13226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EBCD5-9BD5-4CE9-B614-A2007ECB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72" y="5489264"/>
                <a:ext cx="1322693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D701194-EFDB-4DD5-8B64-3586C7667ED4}"/>
              </a:ext>
            </a:extLst>
          </p:cNvPr>
          <p:cNvSpPr txBox="1"/>
          <p:nvPr/>
        </p:nvSpPr>
        <p:spPr>
          <a:xfrm>
            <a:off x="8159150" y="2704378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A “model” is a complete specification of the dependencies.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The conditional probability tables are the</a:t>
            </a:r>
            <a:r>
              <a:rPr lang="en-US" sz="2400" i="1" dirty="0">
                <a:solidFill>
                  <a:srgbClr val="0000FF"/>
                </a:solidFill>
              </a:rPr>
              <a:t> model parameters.</a:t>
            </a:r>
          </a:p>
        </p:txBody>
      </p:sp>
    </p:spTree>
    <p:extLst>
      <p:ext uri="{BB962C8B-B14F-4D97-AF65-F5344CB8AC3E}">
        <p14:creationId xmlns:p14="http://schemas.microsoft.com/office/powerpoint/2010/main" val="3081869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Review: Bayesian inference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Bayesian network: graph semantics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 Los Angeles burglar alarm example</a:t>
            </a:r>
          </a:p>
          <a:p>
            <a:r>
              <a:rPr lang="en-US" dirty="0"/>
              <a:t>Constructing a Bayesian network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Conditional independence ≠ Independence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Real-world examples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79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Bayesian networks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Choose an ordering of variables X</a:t>
            </a:r>
            <a:r>
              <a:rPr lang="en-US" sz="2400" baseline="-25000" dirty="0"/>
              <a:t>1</a:t>
            </a:r>
            <a:r>
              <a:rPr lang="en-US" sz="2400" dirty="0"/>
              <a:t>, … , X</a:t>
            </a:r>
            <a:r>
              <a:rPr lang="en-US" sz="2400" baseline="-25000" dirty="0"/>
              <a:t>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1 to n</a:t>
            </a:r>
          </a:p>
          <a:p>
            <a:pPr marL="914400" lvl="1" indent="-457200"/>
            <a:r>
              <a:rPr lang="en-US" dirty="0"/>
              <a:t>add X</a:t>
            </a:r>
            <a:r>
              <a:rPr lang="en-US" baseline="-25000" dirty="0"/>
              <a:t>i</a:t>
            </a:r>
            <a:r>
              <a:rPr lang="en-US" dirty="0"/>
              <a:t> to the network</a:t>
            </a:r>
          </a:p>
          <a:p>
            <a:pPr marL="914400" lvl="1" indent="-457200"/>
            <a:r>
              <a:rPr lang="en-US" dirty="0"/>
              <a:t>select parents from X</a:t>
            </a:r>
            <a:r>
              <a:rPr lang="en-US" baseline="-25000" dirty="0"/>
              <a:t>1</a:t>
            </a:r>
            <a:r>
              <a:rPr lang="en-US" dirty="0"/>
              <a:t>, … ,X</a:t>
            </a:r>
            <a:r>
              <a:rPr lang="en-US" baseline="-25000" dirty="0"/>
              <a:t>i-1</a:t>
            </a:r>
            <a:r>
              <a:rPr lang="en-US" dirty="0"/>
              <a:t> such that</a:t>
            </a:r>
            <a:br>
              <a:rPr lang="en-US" dirty="0"/>
            </a:br>
            <a:r>
              <a:rPr lang="fr-FR" dirty="0">
                <a:solidFill>
                  <a:srgbClr val="0066FF"/>
                </a:solidFill>
              </a:rPr>
              <a:t>P(X</a:t>
            </a:r>
            <a:r>
              <a:rPr lang="fr-FR" baseline="-25000" dirty="0">
                <a:solidFill>
                  <a:srgbClr val="0066FF"/>
                </a:solidFill>
              </a:rPr>
              <a:t>i</a:t>
            </a:r>
            <a:r>
              <a:rPr lang="fr-FR" dirty="0">
                <a:solidFill>
                  <a:srgbClr val="0066FF"/>
                </a:solidFill>
              </a:rPr>
              <a:t> | Parents(X</a:t>
            </a:r>
            <a:r>
              <a:rPr lang="fr-FR" baseline="-25000" dirty="0">
                <a:solidFill>
                  <a:srgbClr val="0066FF"/>
                </a:solidFill>
              </a:rPr>
              <a:t>i</a:t>
            </a:r>
            <a:r>
              <a:rPr lang="fr-FR" dirty="0">
                <a:solidFill>
                  <a:srgbClr val="0066FF"/>
                </a:solidFill>
              </a:rPr>
              <a:t>)) = P(X</a:t>
            </a:r>
            <a:r>
              <a:rPr lang="fr-FR" baseline="-25000" dirty="0">
                <a:solidFill>
                  <a:srgbClr val="0066FF"/>
                </a:solidFill>
              </a:rPr>
              <a:t>i</a:t>
            </a:r>
            <a:r>
              <a:rPr lang="fr-FR" dirty="0">
                <a:solidFill>
                  <a:srgbClr val="0066FF"/>
                </a:solidFill>
              </a:rPr>
              <a:t> | X</a:t>
            </a:r>
            <a:r>
              <a:rPr lang="fr-FR" baseline="-25000" dirty="0">
                <a:solidFill>
                  <a:srgbClr val="0066FF"/>
                </a:solidFill>
              </a:rPr>
              <a:t>1</a:t>
            </a:r>
            <a:r>
              <a:rPr lang="fr-FR" dirty="0">
                <a:solidFill>
                  <a:srgbClr val="0066FF"/>
                </a:solidFill>
              </a:rPr>
              <a:t>, ... X</a:t>
            </a:r>
            <a:r>
              <a:rPr lang="fr-FR" baseline="-25000" dirty="0">
                <a:solidFill>
                  <a:srgbClr val="0066FF"/>
                </a:solidFill>
              </a:rPr>
              <a:t>i-1</a:t>
            </a:r>
            <a:r>
              <a:rPr lang="fr-FR" dirty="0">
                <a:solidFill>
                  <a:srgbClr val="0066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2035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20486" name="Picture 6" descr="burglary-make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6830" y="2587752"/>
            <a:ext cx="3425571" cy="298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68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503238"/>
            <a:ext cx="8229600" cy="868363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/>
              <a:t>Review: Bayesian inference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828800" y="1447800"/>
            <a:ext cx="8686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841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</a:rPr>
              <a:t>A general scenario: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dirty="0">
                <a:solidFill>
                  <a:srgbClr val="000000"/>
                </a:solidFill>
              </a:rPr>
              <a:t>Query </a:t>
            </a:r>
            <a:r>
              <a:rPr lang="en-US" altLang="en-US" sz="2000" i="1" dirty="0">
                <a:solidFill>
                  <a:srgbClr val="000000"/>
                </a:solidFill>
              </a:rPr>
              <a:t>variables: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X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i="1" dirty="0">
                <a:solidFill>
                  <a:srgbClr val="000000"/>
                </a:solidFill>
              </a:rPr>
              <a:t>Evidence </a:t>
            </a:r>
            <a:r>
              <a:rPr lang="en-US" altLang="en-US" sz="2000" dirty="0">
                <a:solidFill>
                  <a:srgbClr val="000000"/>
                </a:solidFill>
              </a:rPr>
              <a:t>(</a:t>
            </a:r>
            <a:r>
              <a:rPr lang="en-US" altLang="en-US" sz="2000" i="1" dirty="0">
                <a:solidFill>
                  <a:srgbClr val="000000"/>
                </a:solidFill>
              </a:rPr>
              <a:t>observed</a:t>
            </a:r>
            <a:r>
              <a:rPr lang="en-US" altLang="en-US" sz="2000" dirty="0">
                <a:solidFill>
                  <a:srgbClr val="000000"/>
                </a:solidFill>
              </a:rPr>
              <a:t>) variables and their values: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=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rgbClr val="000000"/>
                </a:solidFill>
              </a:rPr>
              <a:t>  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b="1" dirty="0">
                <a:solidFill>
                  <a:srgbClr val="000000"/>
                </a:solidFill>
              </a:rPr>
              <a:t>Inference problem</a:t>
            </a:r>
            <a:r>
              <a:rPr lang="en-US" altLang="en-US" sz="2400" dirty="0">
                <a:solidFill>
                  <a:srgbClr val="000000"/>
                </a:solidFill>
              </a:rPr>
              <a:t>: answer questions about the query variables given the evidence variables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</a:rPr>
              <a:t>This can be done using the posterior distribution </a:t>
            </a:r>
            <a:r>
              <a:rPr lang="en-US" altLang="en-US" sz="2400" dirty="0">
                <a:solidFill>
                  <a:srgbClr val="0000FF"/>
                </a:solidFill>
              </a:rPr>
              <a:t>P(</a:t>
            </a:r>
            <a:r>
              <a:rPr lang="en-US" altLang="en-US" sz="2400" b="1" dirty="0">
                <a:solidFill>
                  <a:srgbClr val="0000FF"/>
                </a:solidFill>
              </a:rPr>
              <a:t>X</a:t>
            </a:r>
            <a:r>
              <a:rPr lang="en-US" altLang="en-US" sz="2400" dirty="0">
                <a:solidFill>
                  <a:srgbClr val="0000FF"/>
                </a:solidFill>
              </a:rPr>
              <a:t> | </a:t>
            </a:r>
            <a:r>
              <a:rPr lang="en-US" altLang="en-US" sz="2400" b="1" dirty="0">
                <a:solidFill>
                  <a:srgbClr val="0000FF"/>
                </a:solidFill>
              </a:rPr>
              <a:t>E</a:t>
            </a:r>
            <a:r>
              <a:rPr lang="en-US" altLang="en-US" sz="2400" dirty="0">
                <a:solidFill>
                  <a:srgbClr val="0000FF"/>
                </a:solidFill>
              </a:rPr>
              <a:t> = </a:t>
            </a:r>
            <a:r>
              <a:rPr lang="en-US" altLang="en-US" sz="2400" b="1" dirty="0">
                <a:solidFill>
                  <a:srgbClr val="0000FF"/>
                </a:solidFill>
              </a:rPr>
              <a:t>e</a:t>
            </a:r>
            <a:r>
              <a:rPr lang="en-US" altLang="en-US" sz="2400" dirty="0">
                <a:solidFill>
                  <a:srgbClr val="0000FF"/>
                </a:solidFill>
              </a:rPr>
              <a:t>)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/>
              <a:t>Example of a useful question: </a:t>
            </a:r>
            <a:r>
              <a:rPr lang="en-US" altLang="en-US" sz="2400" b="1" dirty="0"/>
              <a:t>Which X is true?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/>
              <a:t>More formally: what value of </a:t>
            </a:r>
            <a:r>
              <a:rPr lang="en-US" altLang="en-US" sz="2400" b="1" dirty="0"/>
              <a:t>X</a:t>
            </a:r>
            <a:r>
              <a:rPr lang="en-US" altLang="en-US" sz="2400" dirty="0"/>
              <a:t> has the least probability of being wrong?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/>
              <a:t>Answer: </a:t>
            </a:r>
            <a:r>
              <a:rPr lang="en-US" altLang="en-US" sz="2400" b="1" dirty="0"/>
              <a:t>MPE = MAP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argmin</a:t>
            </a:r>
            <a:r>
              <a:rPr lang="en-US" altLang="en-US" sz="2400" dirty="0"/>
              <a:t> P(error) = </a:t>
            </a:r>
            <a:r>
              <a:rPr lang="en-US" altLang="en-US" sz="2400" dirty="0" err="1"/>
              <a:t>argmax</a:t>
            </a:r>
            <a:r>
              <a:rPr lang="en-US" altLang="en-US" sz="2400" dirty="0"/>
              <a:t> P(X=</a:t>
            </a:r>
            <a:r>
              <a:rPr lang="en-US" altLang="en-US" sz="2400" dirty="0" err="1"/>
              <a:t>x|E</a:t>
            </a:r>
            <a:r>
              <a:rPr lang="en-US" altLang="en-US" sz="2400" dirty="0"/>
              <a:t>=e))</a:t>
            </a:r>
          </a:p>
        </p:txBody>
      </p:sp>
    </p:spTree>
    <p:extLst>
      <p:ext uri="{BB962C8B-B14F-4D97-AF65-F5344CB8AC3E}">
        <p14:creationId xmlns:p14="http://schemas.microsoft.com/office/powerpoint/2010/main" val="290280715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</p:txBody>
      </p:sp>
      <p:pic>
        <p:nvPicPr>
          <p:cNvPr id="12294" name="Picture 6" descr="burglary-make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5486400" y="3657600"/>
            <a:ext cx="990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7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</p:txBody>
      </p:sp>
      <p:pic>
        <p:nvPicPr>
          <p:cNvPr id="12294" name="Picture 6" descr="burglary-make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504985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  <a:endParaRPr lang="en-US" sz="2400" i="1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17414" name="Picture 6" descr="burglary-make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4495800"/>
            <a:ext cx="121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01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  <a:endParaRPr lang="en-US" sz="2400" i="1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17414" name="Picture 6" descr="burglary-make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2320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18438" name="Picture 6" descr="burglary-make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62281" y="4736434"/>
            <a:ext cx="155771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20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18438" name="Picture 6" descr="burglary-make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9655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19462" name="Picture 6" descr="burglary-make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6" y="2590800"/>
            <a:ext cx="3414124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089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/>
          <a:lstStyle/>
          <a:p>
            <a:r>
              <a:rPr lang="en-US" dirty="0"/>
              <a:t>Example contd.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400" dirty="0"/>
              <a:t>Deciding conditional independence is hard in </a:t>
            </a:r>
            <a:r>
              <a:rPr lang="en-US" sz="2400" dirty="0" err="1"/>
              <a:t>noncausal</a:t>
            </a:r>
            <a:r>
              <a:rPr lang="en-US" sz="2400" dirty="0"/>
              <a:t> directions</a:t>
            </a:r>
          </a:p>
          <a:p>
            <a:pPr lvl="1"/>
            <a:r>
              <a:rPr lang="en-US" sz="2000" dirty="0"/>
              <a:t>The causal direction seems much more natural</a:t>
            </a:r>
          </a:p>
          <a:p>
            <a:r>
              <a:rPr lang="en-US" sz="2400" dirty="0"/>
              <a:t>Network is less compact: 1 + 2 + 4 + 2 + 4 = 13 numbers needed (vs. 1+1+4+2+2=10 for the causal ordering)</a:t>
            </a:r>
          </a:p>
        </p:txBody>
      </p:sp>
      <p:pic>
        <p:nvPicPr>
          <p:cNvPr id="16389" name="Picture 5" descr="burglary-make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798" y="1371600"/>
            <a:ext cx="2743200" cy="2387600"/>
          </a:xfrm>
          <a:prstGeom prst="rect">
            <a:avLst/>
          </a:prstGeom>
          <a:noFill/>
        </p:spPr>
      </p:pic>
      <p:pic>
        <p:nvPicPr>
          <p:cNvPr id="5" name="Picture 4" descr="burglary-small">
            <a:extLst>
              <a:ext uri="{FF2B5EF4-FFF2-40B4-BE49-F238E27FC236}">
                <a16:creationId xmlns:a16="http://schemas.microsoft.com/office/drawing/2014/main" id="{D1809B7F-6DA4-48EB-8D7E-AE15CF2F9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5191" y="1524000"/>
            <a:ext cx="2180253" cy="218025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DB0C30-F943-478B-ACB9-A580E394AE99}"/>
              </a:ext>
            </a:extLst>
          </p:cNvPr>
          <p:cNvSpPr txBox="1"/>
          <p:nvPr/>
        </p:nvSpPr>
        <p:spPr>
          <a:xfrm>
            <a:off x="5604387" y="2329429"/>
            <a:ext cx="1111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versus</a:t>
            </a:r>
          </a:p>
        </p:txBody>
      </p:sp>
    </p:spTree>
    <p:extLst>
      <p:ext uri="{BB962C8B-B14F-4D97-AF65-F5344CB8AC3E}">
        <p14:creationId xmlns:p14="http://schemas.microsoft.com/office/powerpoint/2010/main" val="1095884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store it in causal order? A: Saves memory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have a Boolean variable X</a:t>
            </a:r>
            <a:r>
              <a:rPr lang="en-US" sz="2400" baseline="-25000" dirty="0"/>
              <a:t>i</a:t>
            </a:r>
            <a:r>
              <a:rPr lang="en-US" sz="2400" dirty="0"/>
              <a:t> with k Boolean parents. How many rows does its conditional probability table have? </a:t>
            </a:r>
          </a:p>
          <a:p>
            <a:pPr lvl="1"/>
            <a:r>
              <a:rPr lang="en-US" sz="2000" dirty="0">
                <a:solidFill>
                  <a:srgbClr val="0066FF"/>
                </a:solidFill>
              </a:rPr>
              <a:t>2</a:t>
            </a:r>
            <a:r>
              <a:rPr lang="en-US" sz="2000" baseline="30000" dirty="0">
                <a:solidFill>
                  <a:srgbClr val="0066FF"/>
                </a:solidFill>
              </a:rPr>
              <a:t>k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rows for all the combinations of parent values</a:t>
            </a:r>
          </a:p>
          <a:p>
            <a:pPr lvl="1"/>
            <a:r>
              <a:rPr lang="en-US" sz="2000" dirty="0"/>
              <a:t>Each row requires one number for </a:t>
            </a:r>
            <a:r>
              <a:rPr lang="en-US" sz="2000" dirty="0">
                <a:solidFill>
                  <a:srgbClr val="0066FF"/>
                </a:solidFill>
              </a:rPr>
              <a:t>P(X</a:t>
            </a:r>
            <a:r>
              <a:rPr lang="en-US" sz="2000" baseline="-25000" dirty="0">
                <a:solidFill>
                  <a:srgbClr val="0066FF"/>
                </a:solidFill>
              </a:rPr>
              <a:t>i</a:t>
            </a:r>
            <a:r>
              <a:rPr lang="en-US" sz="2000" dirty="0">
                <a:solidFill>
                  <a:srgbClr val="0066FF"/>
                </a:solidFill>
              </a:rPr>
              <a:t> = true | parent values)</a:t>
            </a:r>
            <a:endParaRPr lang="en-US" dirty="0">
              <a:solidFill>
                <a:srgbClr val="0066FF"/>
              </a:solidFill>
            </a:endParaRPr>
          </a:p>
          <a:p>
            <a:r>
              <a:rPr lang="en-US" sz="2400" dirty="0"/>
              <a:t>If each variable has no more than k parents, how many numbers does the complete network require? </a:t>
            </a:r>
          </a:p>
          <a:p>
            <a:pPr lvl="1"/>
            <a:r>
              <a:rPr lang="en-US" sz="2000" dirty="0">
                <a:solidFill>
                  <a:srgbClr val="0066FF"/>
                </a:solidFill>
              </a:rPr>
              <a:t>O(n </a:t>
            </a:r>
            <a:r>
              <a:rPr lang="en-US" sz="2000" dirty="0">
                <a:solidFill>
                  <a:srgbClr val="0066FF"/>
                </a:solidFill>
                <a:cs typeface="Arial" charset="0"/>
              </a:rPr>
              <a:t>·</a:t>
            </a:r>
            <a:r>
              <a:rPr lang="en-US" sz="2000" dirty="0">
                <a:solidFill>
                  <a:srgbClr val="0066FF"/>
                </a:solidFill>
              </a:rPr>
              <a:t> 2</a:t>
            </a:r>
            <a:r>
              <a:rPr lang="en-US" sz="2000" baseline="30000" dirty="0">
                <a:solidFill>
                  <a:srgbClr val="0066FF"/>
                </a:solidFill>
              </a:rPr>
              <a:t>k</a:t>
            </a:r>
            <a:r>
              <a:rPr lang="en-US" sz="2000" dirty="0">
                <a:solidFill>
                  <a:srgbClr val="0066FF"/>
                </a:solidFill>
              </a:rPr>
              <a:t>) </a:t>
            </a:r>
            <a:r>
              <a:rPr lang="en-US" sz="2000" dirty="0"/>
              <a:t>numbers – vs. </a:t>
            </a:r>
            <a:r>
              <a:rPr lang="en-US" sz="2000" dirty="0">
                <a:solidFill>
                  <a:srgbClr val="0066FF"/>
                </a:solidFill>
              </a:rPr>
              <a:t>O(2</a:t>
            </a:r>
            <a:r>
              <a:rPr lang="en-US" sz="2000" baseline="30000" dirty="0">
                <a:solidFill>
                  <a:srgbClr val="0066FF"/>
                </a:solidFill>
              </a:rPr>
              <a:t>n</a:t>
            </a:r>
            <a:r>
              <a:rPr lang="en-US" sz="2000" dirty="0">
                <a:solidFill>
                  <a:srgbClr val="0066FF"/>
                </a:solidFill>
              </a:rPr>
              <a:t>)</a:t>
            </a:r>
            <a:r>
              <a:rPr lang="en-US" sz="2000" dirty="0"/>
              <a:t> for the full joint distribution</a:t>
            </a:r>
            <a:endParaRPr lang="en-US" dirty="0"/>
          </a:p>
          <a:p>
            <a:r>
              <a:rPr lang="en-US" sz="2400" dirty="0"/>
              <a:t>How many nodes for the burglary network? </a:t>
            </a:r>
          </a:p>
          <a:p>
            <a:pPr lvl="1">
              <a:buNone/>
            </a:pPr>
            <a:r>
              <a:rPr lang="en-US" sz="2000" dirty="0"/>
              <a:t>1 + 1 + 4 + 2 + 2 = 10 numbers (vs. 2</a:t>
            </a:r>
            <a:r>
              <a:rPr lang="en-US" sz="2000" baseline="30000" dirty="0"/>
              <a:t>5</a:t>
            </a:r>
            <a:r>
              <a:rPr lang="en-US" sz="2000" dirty="0"/>
              <a:t>-1 = 31)</a:t>
            </a:r>
          </a:p>
        </p:txBody>
      </p:sp>
      <p:pic>
        <p:nvPicPr>
          <p:cNvPr id="9220" name="Picture 4" descr="burglary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7368" y="4800600"/>
            <a:ext cx="1209675" cy="1209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6795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Review: Bayesian inference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Bayesian network: graph semantics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 Los Angeles burglar alarm example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Constructing a Bayesian network</a:t>
            </a:r>
          </a:p>
          <a:p>
            <a:r>
              <a:rPr lang="en-US" dirty="0"/>
              <a:t>Conditional independence ≠ Independence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Real-world examples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6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What if P(X,E) is complicated?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Very, very common problem: P(X,E) is complicated because both X and E depend on some hidden variable Y</a:t>
            </a:r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Draw a bunch of circles and arrows that represent the dependence</a:t>
            </a:r>
          </a:p>
          <a:p>
            <a:pPr lvl="1"/>
            <a:r>
              <a:rPr lang="en-US" dirty="0"/>
              <a:t>When your algorithm performs inference, make sure it does so in the order of the graph</a:t>
            </a:r>
          </a:p>
          <a:p>
            <a:r>
              <a:rPr lang="en-US" dirty="0"/>
              <a:t>FORMALISM: Bayesian Network</a:t>
            </a:r>
          </a:p>
        </p:txBody>
      </p:sp>
    </p:spTree>
    <p:extLst>
      <p:ext uri="{BB962C8B-B14F-4D97-AF65-F5344CB8AC3E}">
        <p14:creationId xmlns:p14="http://schemas.microsoft.com/office/powerpoint/2010/main" val="960352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joint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6981" y="4594124"/>
                <a:ext cx="11747089" cy="10766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example,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j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, </m:t>
                      </m:r>
                      <m:r>
                        <a:rPr lang="en-US" sz="36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e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) 	= 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) 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e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) 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|</m:t>
                      </m:r>
                      <m:r>
                        <a:rPr lang="en-US" sz="36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e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) 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j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|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) 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|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6981" y="4594124"/>
                <a:ext cx="11747089" cy="1076633"/>
              </a:xfrm>
              <a:blipFill>
                <a:blip r:embed="rId4"/>
                <a:stretch>
                  <a:fillRect l="-778" t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676236" y="1828800"/>
          <a:ext cx="684876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5" imgW="2425680" imgH="431640" progId="Equation.3">
                  <p:embed/>
                </p:oleObj>
              </mc:Choice>
              <mc:Fallback>
                <p:oleObj name="Equation" r:id="rId5" imgW="2425680" imgH="4316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236" y="1828800"/>
                        <a:ext cx="6848765" cy="1219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burglary-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62153" y="3276601"/>
            <a:ext cx="1209675" cy="1209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3927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725" y="94891"/>
            <a:ext cx="8991600" cy="1143000"/>
          </a:xfrm>
        </p:spPr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35651" y="1085491"/>
                <a:ext cx="9941943" cy="392896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dirty="0"/>
                  <a:t>By saying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are independent, we mean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independent if and only if they have no common ancestors</a:t>
                </a:r>
                <a:endParaRPr lang="en-US" i="1" dirty="0"/>
              </a:p>
              <a:p>
                <a:r>
                  <a:rPr lang="en-US" dirty="0"/>
                  <a:t>Example: </a:t>
                </a:r>
                <a:r>
                  <a:rPr lang="en-US" i="1" dirty="0"/>
                  <a:t>independent coin flips</a:t>
                </a:r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r>
                  <a:rPr lang="en-US" dirty="0"/>
                  <a:t>Another example: Weather is independent of all other variables in this model.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35651" y="1085491"/>
                <a:ext cx="9941943" cy="3928961"/>
              </a:xfrm>
              <a:blipFill>
                <a:blip r:embed="rId3"/>
                <a:stretch>
                  <a:fillRect l="-920" t="-3101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6A06FE8-50F6-4B15-A3A9-CF9A0B93C10E}"/>
              </a:ext>
            </a:extLst>
          </p:cNvPr>
          <p:cNvSpPr/>
          <p:nvPr/>
        </p:nvSpPr>
        <p:spPr>
          <a:xfrm>
            <a:off x="3886200" y="297036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7EBF0E-890B-486E-9AE9-6955BDFABCA3}"/>
              </a:ext>
            </a:extLst>
          </p:cNvPr>
          <p:cNvSpPr/>
          <p:nvPr/>
        </p:nvSpPr>
        <p:spPr>
          <a:xfrm>
            <a:off x="5257800" y="297036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66A9CB-0F25-46E6-94CF-36739D05E624}"/>
              </a:ext>
            </a:extLst>
          </p:cNvPr>
          <p:cNvSpPr/>
          <p:nvPr/>
        </p:nvSpPr>
        <p:spPr>
          <a:xfrm>
            <a:off x="7315200" y="297036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42DDA0-07CD-41E1-AF0C-6090F6410E82}"/>
              </a:ext>
            </a:extLst>
          </p:cNvPr>
          <p:cNvSpPr/>
          <p:nvPr/>
        </p:nvSpPr>
        <p:spPr>
          <a:xfrm>
            <a:off x="6389717" y="2817962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</a:p>
        </p:txBody>
      </p:sp>
      <p:pic>
        <p:nvPicPr>
          <p:cNvPr id="9" name="Picture 4" descr="dentist-network">
            <a:extLst>
              <a:ext uri="{FF2B5EF4-FFF2-40B4-BE49-F238E27FC236}">
                <a16:creationId xmlns:a16="http://schemas.microsoft.com/office/drawing/2014/main" id="{3704F3C4-7859-4B6A-A5B4-3DBE10CD5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643678"/>
            <a:ext cx="3581400" cy="1768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9236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725" y="94891"/>
            <a:ext cx="8991600" cy="1143000"/>
          </a:xfrm>
        </p:spPr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35651" y="1137250"/>
                <a:ext cx="9941943" cy="2446283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By saying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are conditionally independent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BR" dirty="0"/>
                  <a:t>, we mean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are conditionally independent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if and only if they have no common ancestors other than the ancestors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  <a:endParaRPr lang="en-US" i="1" dirty="0"/>
              </a:p>
              <a:p>
                <a:r>
                  <a:rPr lang="en-US" dirty="0"/>
                  <a:t>Example: </a:t>
                </a:r>
                <a:r>
                  <a:rPr lang="en-US" i="1" dirty="0"/>
                  <a:t>naïve Bayes model:</a:t>
                </a:r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35651" y="1137250"/>
                <a:ext cx="9941943" cy="2446283"/>
              </a:xfrm>
              <a:blipFill>
                <a:blip r:embed="rId3"/>
                <a:stretch>
                  <a:fillRect l="-1104" t="-3741" b="-4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827A574-1A00-43DB-B3D2-9AA3BEB0E891}"/>
              </a:ext>
            </a:extLst>
          </p:cNvPr>
          <p:cNvSpPr/>
          <p:nvPr/>
        </p:nvSpPr>
        <p:spPr>
          <a:xfrm>
            <a:off x="3414252" y="567257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0222-D4CC-4BD1-8112-902FBEBF5BA9}"/>
              </a:ext>
            </a:extLst>
          </p:cNvPr>
          <p:cNvSpPr/>
          <p:nvPr/>
        </p:nvSpPr>
        <p:spPr>
          <a:xfrm>
            <a:off x="4785852" y="567257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383A1E-337A-4B69-9DED-0DBC44C20599}"/>
              </a:ext>
            </a:extLst>
          </p:cNvPr>
          <p:cNvSpPr/>
          <p:nvPr/>
        </p:nvSpPr>
        <p:spPr>
          <a:xfrm>
            <a:off x="6843252" y="567257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82E504-32C2-4AA4-BDA5-8B7D9DFFF91D}"/>
              </a:ext>
            </a:extLst>
          </p:cNvPr>
          <p:cNvSpPr/>
          <p:nvPr/>
        </p:nvSpPr>
        <p:spPr>
          <a:xfrm>
            <a:off x="5917769" y="5520172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6A632A-DCE4-45FA-958E-7D52FBC3D435}"/>
              </a:ext>
            </a:extLst>
          </p:cNvPr>
          <p:cNvSpPr/>
          <p:nvPr/>
        </p:nvSpPr>
        <p:spPr>
          <a:xfrm>
            <a:off x="5090652" y="407237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6EBE91-7B22-4646-9E01-739A42A073AB}"/>
              </a:ext>
            </a:extLst>
          </p:cNvPr>
          <p:cNvCxnSpPr>
            <a:stCxn id="9" idx="3"/>
            <a:endCxn id="5" idx="0"/>
          </p:cNvCxnSpPr>
          <p:nvPr/>
        </p:nvCxnSpPr>
        <p:spPr>
          <a:xfrm rot="5400000">
            <a:off x="4138154" y="4586161"/>
            <a:ext cx="819711" cy="13531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4D27EA-57C1-4AE4-A516-9C2D689725C3}"/>
              </a:ext>
            </a:extLst>
          </p:cNvPr>
          <p:cNvCxnSpPr>
            <a:endCxn id="6" idx="0"/>
          </p:cNvCxnSpPr>
          <p:nvPr/>
        </p:nvCxnSpPr>
        <p:spPr>
          <a:xfrm rot="5400000">
            <a:off x="4976352" y="5253471"/>
            <a:ext cx="6858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A4E9FC-5DA2-4B8B-B7B8-8CF96C63BE3B}"/>
              </a:ext>
            </a:extLst>
          </p:cNvPr>
          <p:cNvCxnSpPr>
            <a:stCxn id="9" idx="5"/>
            <a:endCxn id="7" idx="0"/>
          </p:cNvCxnSpPr>
          <p:nvPr/>
        </p:nvCxnSpPr>
        <p:spPr>
          <a:xfrm rot="16200000" flipH="1">
            <a:off x="6175942" y="4548060"/>
            <a:ext cx="819711" cy="14293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54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725" y="94891"/>
            <a:ext cx="8991600" cy="1143000"/>
          </a:xfrm>
        </p:spPr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8537" y="4098981"/>
                <a:ext cx="11674414" cy="24800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dirty="0"/>
                  <a:t>The meaning of this graph is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conditionally independent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is the meaning of the graph.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8537" y="4098981"/>
                <a:ext cx="11674414" cy="2480094"/>
              </a:xfrm>
              <a:blipFill>
                <a:blip r:embed="rId3"/>
                <a:stretch>
                  <a:fillRect l="-1097" t="-3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827A574-1A00-43DB-B3D2-9AA3BEB0E891}"/>
              </a:ext>
            </a:extLst>
          </p:cNvPr>
          <p:cNvSpPr/>
          <p:nvPr/>
        </p:nvSpPr>
        <p:spPr>
          <a:xfrm>
            <a:off x="3414252" y="2613058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0222-D4CC-4BD1-8112-902FBEBF5BA9}"/>
              </a:ext>
            </a:extLst>
          </p:cNvPr>
          <p:cNvSpPr/>
          <p:nvPr/>
        </p:nvSpPr>
        <p:spPr>
          <a:xfrm>
            <a:off x="4785852" y="2613058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383A1E-337A-4B69-9DED-0DBC44C20599}"/>
              </a:ext>
            </a:extLst>
          </p:cNvPr>
          <p:cNvSpPr/>
          <p:nvPr/>
        </p:nvSpPr>
        <p:spPr>
          <a:xfrm>
            <a:off x="6843252" y="2613058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82E504-32C2-4AA4-BDA5-8B7D9DFFF91D}"/>
              </a:ext>
            </a:extLst>
          </p:cNvPr>
          <p:cNvSpPr/>
          <p:nvPr/>
        </p:nvSpPr>
        <p:spPr>
          <a:xfrm>
            <a:off x="5917769" y="2460659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6A632A-DCE4-45FA-958E-7D52FBC3D435}"/>
              </a:ext>
            </a:extLst>
          </p:cNvPr>
          <p:cNvSpPr/>
          <p:nvPr/>
        </p:nvSpPr>
        <p:spPr>
          <a:xfrm>
            <a:off x="5090652" y="1012858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6EBE91-7B22-4646-9E01-739A42A073AB}"/>
              </a:ext>
            </a:extLst>
          </p:cNvPr>
          <p:cNvCxnSpPr>
            <a:stCxn id="9" idx="3"/>
            <a:endCxn id="5" idx="0"/>
          </p:cNvCxnSpPr>
          <p:nvPr/>
        </p:nvCxnSpPr>
        <p:spPr>
          <a:xfrm rot="5400000">
            <a:off x="4138154" y="1526648"/>
            <a:ext cx="819711" cy="13531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4D27EA-57C1-4AE4-A516-9C2D689725C3}"/>
              </a:ext>
            </a:extLst>
          </p:cNvPr>
          <p:cNvCxnSpPr>
            <a:endCxn id="6" idx="0"/>
          </p:cNvCxnSpPr>
          <p:nvPr/>
        </p:nvCxnSpPr>
        <p:spPr>
          <a:xfrm rot="5400000">
            <a:off x="4976352" y="2193958"/>
            <a:ext cx="6858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A4E9FC-5DA2-4B8B-B7B8-8CF96C63BE3B}"/>
              </a:ext>
            </a:extLst>
          </p:cNvPr>
          <p:cNvCxnSpPr>
            <a:stCxn id="9" idx="5"/>
            <a:endCxn id="7" idx="0"/>
          </p:cNvCxnSpPr>
          <p:nvPr/>
        </p:nvCxnSpPr>
        <p:spPr>
          <a:xfrm rot="16200000" flipH="1">
            <a:off x="6175942" y="1488547"/>
            <a:ext cx="819711" cy="14293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711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725" y="94891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 independence ≠ Independence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30376" y="4098981"/>
                <a:ext cx="10886535" cy="248009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pt-BR" dirty="0"/>
                  <a:t>Being conditionally independent given X does NOT mean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independent.  Quite the opposite.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. </a:t>
                </a:r>
                <a:r>
                  <a:rPr lang="en-US" b="0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/>
                  <a:t>, b</a:t>
                </a:r>
                <a:r>
                  <a:rPr lang="en-US" dirty="0"/>
                  <a:t>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30376" y="4098981"/>
                <a:ext cx="10886535" cy="2480094"/>
              </a:xfrm>
              <a:blipFill>
                <a:blip r:embed="rId3"/>
                <a:stretch>
                  <a:fillRect l="-1176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827A574-1A00-43DB-B3D2-9AA3BEB0E891}"/>
              </a:ext>
            </a:extLst>
          </p:cNvPr>
          <p:cNvSpPr/>
          <p:nvPr/>
        </p:nvSpPr>
        <p:spPr>
          <a:xfrm>
            <a:off x="3414252" y="2613058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0222-D4CC-4BD1-8112-902FBEBF5BA9}"/>
              </a:ext>
            </a:extLst>
          </p:cNvPr>
          <p:cNvSpPr/>
          <p:nvPr/>
        </p:nvSpPr>
        <p:spPr>
          <a:xfrm>
            <a:off x="4785852" y="2613058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383A1E-337A-4B69-9DED-0DBC44C20599}"/>
              </a:ext>
            </a:extLst>
          </p:cNvPr>
          <p:cNvSpPr/>
          <p:nvPr/>
        </p:nvSpPr>
        <p:spPr>
          <a:xfrm>
            <a:off x="6843252" y="2613058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82E504-32C2-4AA4-BDA5-8B7D9DFFF91D}"/>
              </a:ext>
            </a:extLst>
          </p:cNvPr>
          <p:cNvSpPr/>
          <p:nvPr/>
        </p:nvSpPr>
        <p:spPr>
          <a:xfrm>
            <a:off x="5917769" y="2460659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6A632A-DCE4-45FA-958E-7D52FBC3D435}"/>
              </a:ext>
            </a:extLst>
          </p:cNvPr>
          <p:cNvSpPr/>
          <p:nvPr/>
        </p:nvSpPr>
        <p:spPr>
          <a:xfrm>
            <a:off x="5090652" y="1012858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6EBE91-7B22-4646-9E01-739A42A073AB}"/>
              </a:ext>
            </a:extLst>
          </p:cNvPr>
          <p:cNvCxnSpPr>
            <a:stCxn id="9" idx="3"/>
            <a:endCxn id="5" idx="0"/>
          </p:cNvCxnSpPr>
          <p:nvPr/>
        </p:nvCxnSpPr>
        <p:spPr>
          <a:xfrm rot="5400000">
            <a:off x="4138154" y="1526648"/>
            <a:ext cx="819711" cy="13531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4D27EA-57C1-4AE4-A516-9C2D689725C3}"/>
              </a:ext>
            </a:extLst>
          </p:cNvPr>
          <p:cNvCxnSpPr>
            <a:endCxn id="6" idx="0"/>
          </p:cNvCxnSpPr>
          <p:nvPr/>
        </p:nvCxnSpPr>
        <p:spPr>
          <a:xfrm rot="5400000">
            <a:off x="4976352" y="2193958"/>
            <a:ext cx="6858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A4E9FC-5DA2-4B8B-B7B8-8CF96C63BE3B}"/>
              </a:ext>
            </a:extLst>
          </p:cNvPr>
          <p:cNvCxnSpPr>
            <a:stCxn id="9" idx="5"/>
            <a:endCxn id="7" idx="0"/>
          </p:cNvCxnSpPr>
          <p:nvPr/>
        </p:nvCxnSpPr>
        <p:spPr>
          <a:xfrm rot="16200000" flipH="1">
            <a:off x="6175942" y="1488547"/>
            <a:ext cx="819711" cy="14293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179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725" y="94891"/>
            <a:ext cx="8991600" cy="1143000"/>
          </a:xfrm>
        </p:spPr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35651" y="1085491"/>
                <a:ext cx="9941943" cy="54820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Another example: </a:t>
                </a:r>
                <a:r>
                  <a:rPr lang="en-US" i="1" dirty="0"/>
                  <a:t>causal chain</a:t>
                </a:r>
              </a:p>
              <a:p>
                <a:endParaRPr lang="en-US" i="1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meaning of this graph is that X and Z are conditionally independent given Y: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Being conditionally independent given Y does NOT mean that X and Z are independent.  Quite the opposite.  For example,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)=0.5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Then we can calculate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=0.64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35651" y="1085491"/>
                <a:ext cx="9941943" cy="5482085"/>
              </a:xfrm>
              <a:blipFill>
                <a:blip r:embed="rId3"/>
                <a:stretch>
                  <a:fillRect l="-1226" t="-1780" b="-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2459" y="1675672"/>
            <a:ext cx="6886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377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199" y="884238"/>
            <a:ext cx="4045789" cy="5873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Common cause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72044" y="884239"/>
            <a:ext cx="3838755" cy="4327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Common effect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6420" y="1316964"/>
            <a:ext cx="177129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6883" y="1328466"/>
            <a:ext cx="172801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931183F-7D56-48EA-9D2C-15619985D0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1327" y="4377931"/>
                <a:ext cx="3260784" cy="24944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Are X and Z independent?</a:t>
                </a:r>
              </a:p>
              <a:p>
                <a:pPr lvl="1"/>
                <a:r>
                  <a:rPr lang="en-US" sz="2000" dirty="0">
                    <a:solidFill>
                      <a:srgbClr val="0066FF"/>
                    </a:solidFill>
                  </a:rPr>
                  <a:t>No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)≠</m:t>
                    </m:r>
                    <m:r>
                      <a:rPr lang="en-US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66FF"/>
                  </a:solidFill>
                </a:endParaRPr>
              </a:p>
              <a:p>
                <a:r>
                  <a:rPr lang="en-US" sz="2000" dirty="0"/>
                  <a:t>Are they conditionally independent given Y?</a:t>
                </a:r>
              </a:p>
              <a:p>
                <a:pPr lvl="1"/>
                <a:r>
                  <a:rPr lang="en-US" sz="2000" dirty="0">
                    <a:solidFill>
                      <a:srgbClr val="0066FF"/>
                    </a:solidFill>
                  </a:rPr>
                  <a:t>Yes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931183F-7D56-48EA-9D2C-15619985D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327" y="4377931"/>
                <a:ext cx="3260784" cy="2494451"/>
              </a:xfrm>
              <a:prstGeom prst="rect">
                <a:avLst/>
              </a:prstGeom>
              <a:blipFill>
                <a:blip r:embed="rId5"/>
                <a:stretch>
                  <a:fillRect l="-1682" t="-2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54F69319-4756-43D1-9D4D-41FFA61655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6420" y="4337663"/>
                <a:ext cx="3217655" cy="24714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Are X and Z independent?</a:t>
                </a:r>
              </a:p>
              <a:p>
                <a:pPr lvl="1"/>
                <a:r>
                  <a:rPr lang="en-US" sz="2000" dirty="0">
                    <a:solidFill>
                      <a:srgbClr val="0066FF"/>
                    </a:solidFill>
                  </a:rPr>
                  <a:t>Yes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66FF"/>
                  </a:solidFill>
                </a:endParaRPr>
              </a:p>
              <a:p>
                <a:r>
                  <a:rPr lang="en-US" sz="2000" dirty="0"/>
                  <a:t>Are they conditionally independent given Y?</a:t>
                </a:r>
              </a:p>
              <a:p>
                <a:pPr lvl="1"/>
                <a:r>
                  <a:rPr lang="en-US" sz="2000" dirty="0">
                    <a:solidFill>
                      <a:srgbClr val="0066FF"/>
                    </a:solidFill>
                  </a:rPr>
                  <a:t>No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54F69319-4756-43D1-9D4D-41FFA6165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420" y="4337663"/>
                <a:ext cx="3217655" cy="2471437"/>
              </a:xfrm>
              <a:prstGeom prst="rect">
                <a:avLst/>
              </a:prstGeom>
              <a:blipFill>
                <a:blip r:embed="rId6"/>
                <a:stretch>
                  <a:fillRect l="-1708" t="-2716" b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:a16="http://schemas.microsoft.com/office/drawing/2014/main" id="{5F2A2A28-7C7E-437D-AC53-552B220261F6}"/>
              </a:ext>
            </a:extLst>
          </p:cNvPr>
          <p:cNvSpPr txBox="1">
            <a:spLocks noChangeArrowheads="1"/>
          </p:cNvSpPr>
          <p:nvPr/>
        </p:nvSpPr>
        <p:spPr>
          <a:xfrm>
            <a:off x="1749725" y="46006"/>
            <a:ext cx="9872932" cy="106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Conditional independence ≠ Independence</a:t>
            </a:r>
          </a:p>
        </p:txBody>
      </p:sp>
    </p:spTree>
    <p:extLst>
      <p:ext uri="{BB962C8B-B14F-4D97-AF65-F5344CB8AC3E}">
        <p14:creationId xmlns:p14="http://schemas.microsoft.com/office/powerpoint/2010/main" val="2599100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Review: Bayesian inference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Bayesian network: graph semantics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 Los Angeles burglar alarm example</a:t>
            </a:r>
          </a:p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Constructing a Bayesian network</a:t>
            </a:r>
          </a:p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Conditional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independence ≠ Independence</a:t>
            </a:r>
          </a:p>
          <a:p>
            <a:r>
              <a:rPr lang="en-US" dirty="0"/>
              <a:t>Real-world examples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36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 more realistic </a:t>
            </a:r>
            <a:r>
              <a:rPr lang="en-US" sz="3600" dirty="0" err="1"/>
              <a:t>Bayes</a:t>
            </a:r>
            <a:r>
              <a:rPr lang="en-US" sz="3600" dirty="0"/>
              <a:t> Network: </a:t>
            </a:r>
            <a:br>
              <a:rPr lang="en-US" sz="3600" dirty="0"/>
            </a:br>
            <a:r>
              <a:rPr lang="en-US" sz="3600" dirty="0"/>
              <a:t>Car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65238"/>
            <a:ext cx="8686800" cy="4906963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Initial observation:</a:t>
            </a:r>
            <a:r>
              <a:rPr lang="en-US" sz="2000" dirty="0"/>
              <a:t> car won’t start</a:t>
            </a:r>
          </a:p>
          <a:p>
            <a:r>
              <a:rPr lang="en-US" sz="2000" dirty="0">
                <a:solidFill>
                  <a:srgbClr val="FFC000"/>
                </a:solidFill>
              </a:rPr>
              <a:t>Orange:</a:t>
            </a:r>
            <a:r>
              <a:rPr lang="en-US" sz="2000" dirty="0"/>
              <a:t> “broken, so fix it” nodes</a:t>
            </a:r>
          </a:p>
          <a:p>
            <a:r>
              <a:rPr lang="en-US" sz="2000" dirty="0">
                <a:solidFill>
                  <a:srgbClr val="00B050"/>
                </a:solidFill>
              </a:rPr>
              <a:t>Green:</a:t>
            </a:r>
            <a:r>
              <a:rPr lang="en-US" sz="2000" dirty="0"/>
              <a:t> testable evidence</a:t>
            </a:r>
          </a:p>
          <a:p>
            <a:r>
              <a:rPr lang="en-US" sz="2000" dirty="0">
                <a:solidFill>
                  <a:srgbClr val="B2B2B2"/>
                </a:solidFill>
              </a:rPr>
              <a:t>Gray:</a:t>
            </a:r>
            <a:r>
              <a:rPr lang="en-US" sz="2000" dirty="0"/>
              <a:t> “hidden variables” to ensure sparse structure, reduce parameters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19400"/>
            <a:ext cx="7543800" cy="397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793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50838"/>
            <a:ext cx="8229600" cy="6397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Car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234" y="1143000"/>
            <a:ext cx="884636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064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503238"/>
            <a:ext cx="8229600" cy="868363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/>
              <a:t>Hidden Variables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828800" y="1447800"/>
            <a:ext cx="8686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841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</a:rPr>
              <a:t>A general scenario: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dirty="0">
                <a:solidFill>
                  <a:srgbClr val="000000"/>
                </a:solidFill>
              </a:rPr>
              <a:t>Query </a:t>
            </a:r>
            <a:r>
              <a:rPr lang="en-US" altLang="en-US" sz="2000" i="1" dirty="0">
                <a:solidFill>
                  <a:srgbClr val="000000"/>
                </a:solidFill>
              </a:rPr>
              <a:t>variables: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X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i="1" dirty="0">
                <a:solidFill>
                  <a:srgbClr val="000000"/>
                </a:solidFill>
              </a:rPr>
              <a:t>Evidence </a:t>
            </a:r>
            <a:r>
              <a:rPr lang="en-US" altLang="en-US" sz="2000" dirty="0">
                <a:solidFill>
                  <a:srgbClr val="000000"/>
                </a:solidFill>
              </a:rPr>
              <a:t>(</a:t>
            </a:r>
            <a:r>
              <a:rPr lang="en-US" altLang="en-US" sz="2000" i="1" dirty="0">
                <a:solidFill>
                  <a:srgbClr val="000000"/>
                </a:solidFill>
              </a:rPr>
              <a:t>observed</a:t>
            </a:r>
            <a:r>
              <a:rPr lang="en-US" altLang="en-US" sz="2000" dirty="0">
                <a:solidFill>
                  <a:srgbClr val="000000"/>
                </a:solidFill>
              </a:rPr>
              <a:t>) variables and their values: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=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i="1" dirty="0">
                <a:solidFill>
                  <a:srgbClr val="000000"/>
                </a:solidFill>
              </a:rPr>
              <a:t>Unobserved </a:t>
            </a:r>
            <a:r>
              <a:rPr lang="en-US" altLang="en-US" sz="2000" dirty="0">
                <a:solidFill>
                  <a:srgbClr val="000000"/>
                </a:solidFill>
              </a:rPr>
              <a:t>variables: </a:t>
            </a:r>
            <a:r>
              <a:rPr lang="en-US" altLang="en-US" sz="2000" b="1" dirty="0">
                <a:solidFill>
                  <a:srgbClr val="0000FF"/>
                </a:solidFill>
              </a:rPr>
              <a:t>Y</a:t>
            </a:r>
            <a:r>
              <a:rPr lang="en-US" altLang="en-US" sz="2000" dirty="0">
                <a:solidFill>
                  <a:srgbClr val="000000"/>
                </a:solidFill>
              </a:rPr>
              <a:t>  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b="1" dirty="0">
                <a:solidFill>
                  <a:srgbClr val="000000"/>
                </a:solidFill>
              </a:rPr>
              <a:t>Inference problem</a:t>
            </a:r>
            <a:r>
              <a:rPr lang="en-US" altLang="en-US" sz="2400" dirty="0">
                <a:solidFill>
                  <a:srgbClr val="000000"/>
                </a:solidFill>
              </a:rPr>
              <a:t>: answer questions about the query variables given the evidence variables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dirty="0">
                <a:solidFill>
                  <a:srgbClr val="000000"/>
                </a:solidFill>
              </a:rPr>
              <a:t>This can be done using the posterior distribution </a:t>
            </a:r>
            <a:r>
              <a:rPr lang="en-US" altLang="en-US" sz="2000" dirty="0">
                <a:solidFill>
                  <a:srgbClr val="0000FF"/>
                </a:solidFill>
              </a:rPr>
              <a:t>P(</a:t>
            </a:r>
            <a:r>
              <a:rPr lang="en-US" altLang="en-US" sz="2000" b="1" dirty="0">
                <a:solidFill>
                  <a:srgbClr val="0000FF"/>
                </a:solidFill>
              </a:rPr>
              <a:t>X</a:t>
            </a:r>
            <a:r>
              <a:rPr lang="en-US" altLang="en-US" sz="2000" dirty="0">
                <a:solidFill>
                  <a:srgbClr val="0000FF"/>
                </a:solidFill>
              </a:rPr>
              <a:t> |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=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)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dirty="0">
                <a:solidFill>
                  <a:srgbClr val="000000"/>
                </a:solidFill>
              </a:rPr>
              <a:t>In turn, the posterior needs to be derived from the full joint </a:t>
            </a:r>
            <a:r>
              <a:rPr lang="en-US" altLang="en-US" sz="2000" dirty="0">
                <a:solidFill>
                  <a:srgbClr val="0000FF"/>
                </a:solidFill>
              </a:rPr>
              <a:t>P(</a:t>
            </a:r>
            <a:r>
              <a:rPr lang="en-US" altLang="en-US" sz="2000" b="1" dirty="0">
                <a:solidFill>
                  <a:srgbClr val="0000FF"/>
                </a:solidFill>
              </a:rPr>
              <a:t>X</a:t>
            </a:r>
            <a:r>
              <a:rPr lang="en-US" altLang="en-US" sz="2000" dirty="0">
                <a:solidFill>
                  <a:srgbClr val="0000FF"/>
                </a:solidFill>
              </a:rPr>
              <a:t>,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, </a:t>
            </a:r>
            <a:r>
              <a:rPr lang="en-US" altLang="en-US" sz="2000" b="1" dirty="0">
                <a:solidFill>
                  <a:srgbClr val="0000FF"/>
                </a:solidFill>
              </a:rPr>
              <a:t>Y</a:t>
            </a:r>
            <a:r>
              <a:rPr lang="en-US" altLang="en-US" sz="2000" dirty="0">
                <a:solidFill>
                  <a:srgbClr val="0000FF"/>
                </a:solidFill>
              </a:rPr>
              <a:t>)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defTabSz="457200" eaLnBrk="1" hangingPunct="0">
              <a:spcAft>
                <a:spcPts val="1425"/>
              </a:spcAft>
            </a:pPr>
            <a:endParaRPr lang="en-US" altLang="en-US" sz="2400" dirty="0">
              <a:solidFill>
                <a:srgbClr val="000000"/>
              </a:solidFill>
            </a:endParaRP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</a:rPr>
              <a:t>Bayesian networks are a tool for representing joint probability distributions efficiently</a:t>
            </a:r>
            <a:endParaRPr lang="en-US" sz="2400" dirty="0"/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24400"/>
            <a:ext cx="4902200" cy="82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827029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7037"/>
            <a:ext cx="8229600" cy="715962"/>
          </a:xfrm>
        </p:spPr>
        <p:txBody>
          <a:bodyPr/>
          <a:lstStyle/>
          <a:p>
            <a:r>
              <a:rPr lang="en-US" dirty="0"/>
              <a:t>In research literature…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913438"/>
            <a:ext cx="8229600" cy="944563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/>
              <a:t>Causal Protein-Signaling Networks Derived from </a:t>
            </a:r>
            <a:r>
              <a:rPr lang="en-US" sz="1600" b="1" dirty="0" err="1"/>
              <a:t>Multiparameter</a:t>
            </a:r>
            <a:r>
              <a:rPr lang="en-US" sz="1600" b="1" dirty="0"/>
              <a:t> Single-Cell Data </a:t>
            </a:r>
          </a:p>
          <a:p>
            <a:pPr>
              <a:buNone/>
            </a:pPr>
            <a:r>
              <a:rPr lang="en-US" sz="1600" dirty="0"/>
              <a:t>Karen Sachs, Omar Perez, Dana </a:t>
            </a:r>
            <a:r>
              <a:rPr lang="en-US" sz="1600" dirty="0" err="1"/>
              <a:t>Pe'er</a:t>
            </a:r>
            <a:r>
              <a:rPr lang="en-US" sz="1600" dirty="0"/>
              <a:t>, Douglas A. </a:t>
            </a:r>
            <a:r>
              <a:rPr lang="en-US" sz="1600" dirty="0" err="1"/>
              <a:t>Lauffenburger</a:t>
            </a:r>
            <a:r>
              <a:rPr lang="en-US" sz="1600" dirty="0"/>
              <a:t>, and Garry P. Nolan</a:t>
            </a:r>
          </a:p>
          <a:p>
            <a:pPr>
              <a:buNone/>
            </a:pPr>
            <a:r>
              <a:rPr lang="en-US" sz="1600" dirty="0"/>
              <a:t>(22 April 2005) </a:t>
            </a:r>
            <a:r>
              <a:rPr lang="en-US" sz="1600" b="1" i="1" dirty="0"/>
              <a:t>Science</a:t>
            </a:r>
            <a:r>
              <a:rPr lang="en-US" sz="1600" dirty="0"/>
              <a:t> </a:t>
            </a:r>
            <a:r>
              <a:rPr lang="en-US" sz="1600" b="1" dirty="0"/>
              <a:t>308</a:t>
            </a:r>
            <a:r>
              <a:rPr lang="en-US" sz="1600" dirty="0"/>
              <a:t> (5721), 523.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65238"/>
            <a:ext cx="5403338" cy="445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4315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7037"/>
            <a:ext cx="8229600" cy="715962"/>
          </a:xfrm>
        </p:spPr>
        <p:txBody>
          <a:bodyPr/>
          <a:lstStyle/>
          <a:p>
            <a:r>
              <a:rPr lang="en-US" dirty="0"/>
              <a:t>In research literature…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5892801"/>
            <a:ext cx="8001000" cy="965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/>
              <a:t>Describing Visual Scenes Using Transformed Objects and Parts</a:t>
            </a:r>
          </a:p>
          <a:p>
            <a:pPr>
              <a:buNone/>
            </a:pPr>
            <a:r>
              <a:rPr lang="en-US" sz="1600" dirty="0"/>
              <a:t>E. </a:t>
            </a:r>
            <a:r>
              <a:rPr lang="en-US" sz="1600" dirty="0" err="1"/>
              <a:t>Sudderth</a:t>
            </a:r>
            <a:r>
              <a:rPr lang="en-US" sz="1600" dirty="0"/>
              <a:t>, A. </a:t>
            </a:r>
            <a:r>
              <a:rPr lang="en-US" sz="1600" dirty="0" err="1"/>
              <a:t>Torralba</a:t>
            </a:r>
            <a:r>
              <a:rPr lang="en-US" sz="1600" dirty="0"/>
              <a:t>, W. T. Freeman, and A. </a:t>
            </a:r>
            <a:r>
              <a:rPr lang="en-US" sz="1600" dirty="0" err="1"/>
              <a:t>Willsky</a:t>
            </a:r>
            <a:r>
              <a:rPr lang="en-US" sz="1600" dirty="0"/>
              <a:t>.</a:t>
            </a:r>
          </a:p>
          <a:p>
            <a:pPr>
              <a:buNone/>
            </a:pPr>
            <a:r>
              <a:rPr lang="en-US" sz="1600" b="1" i="1" dirty="0"/>
              <a:t>International Journal of Computer Vision</a:t>
            </a:r>
            <a:r>
              <a:rPr lang="en-US" sz="1600" dirty="0"/>
              <a:t>, No. 1-3, May 2008, pp. 291-330.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864" y="1427163"/>
            <a:ext cx="90582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6118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7037"/>
            <a:ext cx="8229600" cy="715962"/>
          </a:xfrm>
        </p:spPr>
        <p:txBody>
          <a:bodyPr/>
          <a:lstStyle/>
          <a:p>
            <a:r>
              <a:rPr lang="en-US" dirty="0"/>
              <a:t>In research literature…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511800"/>
            <a:ext cx="8305800" cy="965200"/>
          </a:xfrm>
          <a:noFill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>
                <a:hlinkClick r:id="rId3"/>
              </a:rPr>
              <a:t>Audiovisual Speech Recognition with Articulator Positions as Hidden Variables</a:t>
            </a:r>
            <a:endParaRPr lang="en-US" sz="1600" b="1" dirty="0"/>
          </a:p>
          <a:p>
            <a:pPr>
              <a:buNone/>
            </a:pPr>
            <a:r>
              <a:rPr lang="en-US" sz="1600" dirty="0"/>
              <a:t>Mark Hasegawa-Johnson, Karen Livescu, Partha Lal and Kate </a:t>
            </a:r>
            <a:r>
              <a:rPr lang="en-US" sz="1600" dirty="0" err="1"/>
              <a:t>Saenko</a:t>
            </a:r>
            <a:endParaRPr lang="en-US" sz="1600" dirty="0"/>
          </a:p>
          <a:p>
            <a:pPr>
              <a:buNone/>
            </a:pPr>
            <a:r>
              <a:rPr lang="en-US" sz="1600" b="1" i="1" dirty="0"/>
              <a:t>International Congress on Phonetic Sciences</a:t>
            </a:r>
            <a:r>
              <a:rPr lang="en-US" sz="1600" dirty="0"/>
              <a:t> 1719:299-302, 2007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88" y="2057400"/>
            <a:ext cx="3186112" cy="2299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896" y="1265880"/>
            <a:ext cx="4930904" cy="39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53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7037"/>
            <a:ext cx="8229600" cy="715962"/>
          </a:xfrm>
        </p:spPr>
        <p:txBody>
          <a:bodyPr/>
          <a:lstStyle/>
          <a:p>
            <a:r>
              <a:rPr lang="en-US" dirty="0"/>
              <a:t>In research literature…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816600"/>
            <a:ext cx="8305800" cy="96520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>
                <a:hlinkClick r:id="rId3"/>
              </a:rPr>
              <a:t>Detecting interaction links in a collaborating group using manually annotated data</a:t>
            </a:r>
            <a:endParaRPr lang="en-US" sz="1600" b="1" dirty="0"/>
          </a:p>
          <a:p>
            <a:pPr>
              <a:buNone/>
            </a:pPr>
            <a:r>
              <a:rPr lang="en-US" sz="1600" dirty="0"/>
              <a:t>S. Mathur, M.S. Poole, F. Pena-Mora, M. Hasegawa-Johnson, N. Contractor</a:t>
            </a:r>
          </a:p>
          <a:p>
            <a:pPr>
              <a:buNone/>
            </a:pPr>
            <a:r>
              <a:rPr lang="en-US" sz="1600" b="1" i="1" dirty="0"/>
              <a:t>Social Networks</a:t>
            </a:r>
            <a:r>
              <a:rPr lang="en-US" sz="1600" dirty="0"/>
              <a:t> 10.1016/j.socnet.2012.04.002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24" y="1142999"/>
            <a:ext cx="7541877" cy="46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55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7037"/>
            <a:ext cx="8229600" cy="715962"/>
          </a:xfrm>
        </p:spPr>
        <p:txBody>
          <a:bodyPr/>
          <a:lstStyle/>
          <a:p>
            <a:r>
              <a:rPr lang="en-US" dirty="0"/>
              <a:t>In research literature…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816600"/>
            <a:ext cx="8305800" cy="96520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>
                <a:hlinkClick r:id="rId3"/>
              </a:rPr>
              <a:t>Detecting interaction links in a collaborating group using manually annotated data</a:t>
            </a:r>
            <a:endParaRPr lang="en-US" sz="1600" b="1" dirty="0"/>
          </a:p>
          <a:p>
            <a:pPr>
              <a:buNone/>
            </a:pPr>
            <a:r>
              <a:rPr lang="en-US" sz="1600" dirty="0"/>
              <a:t>S. Mathur, M.S. Poole, F. Pena-Mora, M. Hasegawa-Johnson, N. Contractor</a:t>
            </a:r>
          </a:p>
          <a:p>
            <a:pPr>
              <a:buNone/>
            </a:pPr>
            <a:r>
              <a:rPr lang="en-US" sz="1600" b="1" i="1" dirty="0"/>
              <a:t>Social Networks</a:t>
            </a:r>
            <a:r>
              <a:rPr lang="en-US" sz="1600" dirty="0"/>
              <a:t> 10.1016/j.socnet.2012.04.002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4894"/>
            <a:ext cx="6172200" cy="4219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01000" y="1219200"/>
                <a:ext cx="2514600" cy="4499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u="sng" dirty="0"/>
                  <a:t>Link: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if #i is listening to #j.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u="sng" dirty="0"/>
                  <a:t>Indirect: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if #i and #j are both listening to the same person.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u="sng" dirty="0"/>
                  <a:t>Speaking</a:t>
                </a:r>
                <a:r>
                  <a:rPr lang="en-US" sz="2000" u="sng" dirty="0"/>
                  <a:t>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if the </a:t>
                </a:r>
                <a:r>
                  <a:rPr lang="en-US" sz="2000" dirty="0" err="1"/>
                  <a:t>i’th</a:t>
                </a:r>
                <a:r>
                  <a:rPr lang="en-US" sz="2000" dirty="0"/>
                  <a:t> person is speaking.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u="sng" dirty="0"/>
                  <a:t>Gaze: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sz="2000" dirty="0"/>
                  <a:t> if #i is looking at #j.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u="sng" dirty="0"/>
                  <a:t>Neighborhood: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if they’re near one another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219200"/>
                <a:ext cx="2514600" cy="4499950"/>
              </a:xfrm>
              <a:prstGeom prst="rect">
                <a:avLst/>
              </a:prstGeom>
              <a:blipFill>
                <a:blip r:embed="rId5"/>
                <a:stretch>
                  <a:fillRect l="-2184" t="-542" r="-4612" b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483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Bayesian networks provide a natural representation for (causally induced) conditional independence</a:t>
            </a:r>
          </a:p>
          <a:p>
            <a:r>
              <a:rPr lang="en-US" dirty="0"/>
              <a:t>Topology + conditional probability tables</a:t>
            </a:r>
          </a:p>
          <a:p>
            <a:r>
              <a:rPr lang="en-US" dirty="0"/>
              <a:t>Generally easy for domain experts to construct</a:t>
            </a:r>
          </a:p>
        </p:txBody>
      </p:sp>
    </p:spTree>
    <p:extLst>
      <p:ext uri="{BB962C8B-B14F-4D97-AF65-F5344CB8AC3E}">
        <p14:creationId xmlns:p14="http://schemas.microsoft.com/office/powerpoint/2010/main" val="225544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Bayesian networks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41438"/>
            <a:ext cx="8229600" cy="4525963"/>
          </a:xfrm>
        </p:spPr>
        <p:txBody>
          <a:bodyPr/>
          <a:lstStyle/>
          <a:p>
            <a:r>
              <a:rPr lang="en-US" dirty="0"/>
              <a:t>More commonly called </a:t>
            </a:r>
            <a:r>
              <a:rPr lang="en-US" i="1" dirty="0">
                <a:solidFill>
                  <a:srgbClr val="0070C0"/>
                </a:solidFill>
              </a:rPr>
              <a:t>graphical models</a:t>
            </a:r>
          </a:p>
          <a:p>
            <a:r>
              <a:rPr lang="en-US" dirty="0"/>
              <a:t>A way to depict conditional independence relationships between random variables</a:t>
            </a:r>
          </a:p>
          <a:p>
            <a:r>
              <a:rPr lang="en-US" dirty="0"/>
              <a:t>A compact specification of full joint distributions</a:t>
            </a:r>
          </a:p>
        </p:txBody>
      </p:sp>
      <p:pic>
        <p:nvPicPr>
          <p:cNvPr id="101378" name="Picture 2" descr="http://pgm.stanford.edu/Images/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46" y="3533775"/>
            <a:ext cx="2799054" cy="3133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 descr="http://www.flazx.us/covers/large-15586047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533775"/>
            <a:ext cx="1999317" cy="3133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04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r>
              <a:rPr lang="en-US" dirty="0"/>
              <a:t>Review: Bayesian inference</a:t>
            </a:r>
          </a:p>
          <a:p>
            <a:r>
              <a:rPr lang="en-US" dirty="0"/>
              <a:t>Bayesian network: graph semantics</a:t>
            </a:r>
          </a:p>
          <a:p>
            <a:r>
              <a:rPr lang="en-US" dirty="0"/>
              <a:t>The Los Angeles burglar alarm example</a:t>
            </a:r>
          </a:p>
          <a:p>
            <a:r>
              <a:rPr lang="en-US" dirty="0"/>
              <a:t>Constructing a Bayesian network</a:t>
            </a:r>
          </a:p>
          <a:p>
            <a:r>
              <a:rPr lang="en-US" dirty="0"/>
              <a:t>Conditional independence ≠ Independence</a:t>
            </a:r>
          </a:p>
          <a:p>
            <a:r>
              <a:rPr lang="en-US" dirty="0"/>
              <a:t>Real-world examples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5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networks: Structure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941638"/>
            <a:ext cx="8229600" cy="2773363"/>
          </a:xfrm>
        </p:spPr>
        <p:txBody>
          <a:bodyPr/>
          <a:lstStyle/>
          <a:p>
            <a:r>
              <a:rPr lang="en-US" b="1" dirty="0"/>
              <a:t>Nodes:</a:t>
            </a:r>
            <a:r>
              <a:rPr lang="en-US" dirty="0"/>
              <a:t> random variables</a:t>
            </a:r>
          </a:p>
          <a:p>
            <a:pPr>
              <a:buFontTx/>
              <a:buNone/>
            </a:pPr>
            <a:endParaRPr lang="en-US" sz="2400" dirty="0"/>
          </a:p>
          <a:p>
            <a:r>
              <a:rPr lang="en-US" b="1" dirty="0"/>
              <a:t>Arcs:</a:t>
            </a:r>
            <a:r>
              <a:rPr lang="en-US" dirty="0"/>
              <a:t> interactions</a:t>
            </a:r>
          </a:p>
          <a:p>
            <a:pPr lvl="1"/>
            <a:r>
              <a:rPr lang="en-US" dirty="0"/>
              <a:t>An arrow from one variable to another indicates </a:t>
            </a:r>
            <a:br>
              <a:rPr lang="en-US" dirty="0"/>
            </a:br>
            <a:r>
              <a:rPr lang="en-US" dirty="0"/>
              <a:t>direct influence</a:t>
            </a:r>
          </a:p>
          <a:p>
            <a:pPr lvl="1"/>
            <a:r>
              <a:rPr lang="en-US" dirty="0"/>
              <a:t>Must form a directed, </a:t>
            </a:r>
            <a:r>
              <a:rPr lang="en-US" i="1" dirty="0"/>
              <a:t>acyclic</a:t>
            </a:r>
            <a:r>
              <a:rPr lang="en-US" dirty="0"/>
              <a:t> graph</a:t>
            </a:r>
          </a:p>
        </p:txBody>
      </p:sp>
      <p:pic>
        <p:nvPicPr>
          <p:cNvPr id="6148" name="Picture 4" descr="dentist-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888770"/>
            <a:ext cx="3581400" cy="1768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69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 independent </a:t>
            </a:r>
            <a:br>
              <a:rPr lang="en-US" dirty="0"/>
            </a:br>
            <a:r>
              <a:rPr lang="en-US" dirty="0"/>
              <a:t>coin flips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221163"/>
          </a:xfrm>
        </p:spPr>
        <p:txBody>
          <a:bodyPr/>
          <a:lstStyle/>
          <a:p>
            <a:r>
              <a:rPr lang="en-US" dirty="0"/>
              <a:t>Complete independence: no interactions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38100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5257800" y="38100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315200" y="38100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9717" y="3657601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8222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Naïve Bayes document model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variables: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X</a:t>
            </a:r>
            <a:r>
              <a:rPr lang="en-US" dirty="0"/>
              <a:t>: document class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W</a:t>
            </a:r>
            <a:r>
              <a:rPr lang="en-US" baseline="-25000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, …, W</a:t>
            </a:r>
            <a:r>
              <a:rPr lang="en-US" baseline="-25000" dirty="0">
                <a:solidFill>
                  <a:srgbClr val="0066FF"/>
                </a:solidFill>
              </a:rPr>
              <a:t>n</a:t>
            </a:r>
            <a:r>
              <a:rPr lang="en-US" dirty="0"/>
              <a:t>: words in the document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52578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5257800" y="52578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315200" y="52578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9717" y="5105401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8" name="Oval 7"/>
          <p:cNvSpPr/>
          <p:nvPr/>
        </p:nvSpPr>
        <p:spPr>
          <a:xfrm>
            <a:off x="5562600" y="36576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3"/>
            <a:endCxn id="4" idx="0"/>
          </p:cNvCxnSpPr>
          <p:nvPr/>
        </p:nvCxnSpPr>
        <p:spPr>
          <a:xfrm rot="5400000">
            <a:off x="4610102" y="4171390"/>
            <a:ext cx="819711" cy="13531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0"/>
          </p:cNvCxnSpPr>
          <p:nvPr/>
        </p:nvCxnSpPr>
        <p:spPr>
          <a:xfrm rot="5400000">
            <a:off x="5448300" y="4838700"/>
            <a:ext cx="6858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5"/>
            <a:endCxn id="6" idx="0"/>
          </p:cNvCxnSpPr>
          <p:nvPr/>
        </p:nvCxnSpPr>
        <p:spPr>
          <a:xfrm rot="16200000" flipH="1">
            <a:off x="6647890" y="4133289"/>
            <a:ext cx="819711" cy="14293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00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1903</Words>
  <Application>Microsoft Office PowerPoint</Application>
  <PresentationFormat>Widescreen</PresentationFormat>
  <Paragraphs>316</Paragraphs>
  <Slides>45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Equation</vt:lpstr>
      <vt:lpstr>CS440/ECE448 Lecture 18: Bayesian Networks</vt:lpstr>
      <vt:lpstr>Review: Bayesian inference</vt:lpstr>
      <vt:lpstr>Today: What if P(X,E) is complicated?</vt:lpstr>
      <vt:lpstr>Hidden Variables</vt:lpstr>
      <vt:lpstr>Bayesian networks</vt:lpstr>
      <vt:lpstr>Outline</vt:lpstr>
      <vt:lpstr>Bayesian networks: Structure</vt:lpstr>
      <vt:lpstr>Example: N independent  coin flips</vt:lpstr>
      <vt:lpstr>Example: Naïve Bayes document model</vt:lpstr>
      <vt:lpstr>Outline</vt:lpstr>
      <vt:lpstr>Example: Los Angeles Burglar Alarm</vt:lpstr>
      <vt:lpstr>Example: Burglar Alarm</vt:lpstr>
      <vt:lpstr>Conditional independence and the joint distribution</vt:lpstr>
      <vt:lpstr>Conditional probability distributions</vt:lpstr>
      <vt:lpstr>Example: Burglar Alarm</vt:lpstr>
      <vt:lpstr>Example: Burglar Alarm</vt:lpstr>
      <vt:lpstr>Outline</vt:lpstr>
      <vt:lpstr>Constructing Bayesian networks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 contd.</vt:lpstr>
      <vt:lpstr>Why store it in causal order? A: Saves memory</vt:lpstr>
      <vt:lpstr>Outline</vt:lpstr>
      <vt:lpstr>The joint probability distribution</vt:lpstr>
      <vt:lpstr>Independence</vt:lpstr>
      <vt:lpstr>Conditional independence</vt:lpstr>
      <vt:lpstr>Conditional independence</vt:lpstr>
      <vt:lpstr>Conditional independence ≠ Independence</vt:lpstr>
      <vt:lpstr>Conditional independence</vt:lpstr>
      <vt:lpstr>PowerPoint Presentation</vt:lpstr>
      <vt:lpstr>Outline</vt:lpstr>
      <vt:lpstr>A more realistic Bayes Network:  Car diagnosis</vt:lpstr>
      <vt:lpstr>Car insurance</vt:lpstr>
      <vt:lpstr>In research literature…</vt:lpstr>
      <vt:lpstr>In research literature…</vt:lpstr>
      <vt:lpstr>In research literature…</vt:lpstr>
      <vt:lpstr>In research literature…</vt:lpstr>
      <vt:lpstr>In research literature…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18: Bayesian Networks</dc:title>
  <dc:creator>Hasegawa-Johnson, Mark Allan</dc:creator>
  <cp:lastModifiedBy>Hasegawa-Johnson, Mark Allan</cp:lastModifiedBy>
  <cp:revision>23</cp:revision>
  <dcterms:created xsi:type="dcterms:W3CDTF">2017-10-25T23:47:02Z</dcterms:created>
  <dcterms:modified xsi:type="dcterms:W3CDTF">2017-10-27T00:12:41Z</dcterms:modified>
</cp:coreProperties>
</file>