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258" r:id="rId4"/>
    <p:sldId id="259" r:id="rId5"/>
    <p:sldId id="260" r:id="rId6"/>
    <p:sldId id="261" r:id="rId7"/>
    <p:sldId id="292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93" r:id="rId18"/>
    <p:sldId id="273" r:id="rId19"/>
    <p:sldId id="274" r:id="rId20"/>
    <p:sldId id="275" r:id="rId21"/>
    <p:sldId id="276" r:id="rId22"/>
    <p:sldId id="278" r:id="rId23"/>
    <p:sldId id="279" r:id="rId24"/>
    <p:sldId id="294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95" r:id="rId33"/>
    <p:sldId id="287" r:id="rId34"/>
    <p:sldId id="288" r:id="rId35"/>
    <p:sldId id="289" r:id="rId36"/>
    <p:sldId id="290" r:id="rId37"/>
    <p:sldId id="291" r:id="rId38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45" y="5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wmf"/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wmf"/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21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image" Target="../media/image2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3A38A699-56E5-40FA-B32B-50BA6BD334D0}" type="datetimeFigureOut">
              <a:rPr lang="en-US" smtClean="0"/>
              <a:t>11/4/2017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C445462B-E077-45AE-8546-149D13F1D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336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A: </a:t>
            </a:r>
            <a:r>
              <a:rPr lang="en-US" baseline="0" dirty="0"/>
              <a:t>some unobservable aspect of the world that we are trying to predict (query variable)</a:t>
            </a:r>
          </a:p>
          <a:p>
            <a:r>
              <a:rPr lang="en-US" baseline="0" dirty="0"/>
              <a:t>B: observable evidence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DDC4A-28AC-4BB0-A17C-4732441B2B8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4341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Expected loss</a:t>
            </a:r>
            <a:r>
              <a:rPr lang="en-US" baseline="0" dirty="0"/>
              <a:t> of a decision: P(decision is correct) * 0 + P(decision is wrong) *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DDC4A-28AC-4BB0-A17C-4732441B2B8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5362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DDC4A-28AC-4BB0-A17C-4732441B2B82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9197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DDC4A-28AC-4BB0-A17C-4732441B2B82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6262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DDC4A-28AC-4BB0-A17C-4732441B2B82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0796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DDC4A-28AC-4BB0-A17C-4732441B2B82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6101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DDC4A-28AC-4BB0-A17C-4732441B2B82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5392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DDC4A-28AC-4BB0-A17C-4732441B2B82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142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DDC4A-28AC-4BB0-A17C-4732441B2B82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7237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FF47B0-8546-4514-985A-D1728D1D0454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2291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1B2602-3E2A-4E87-A687-755031C0A521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997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DDC4A-28AC-4BB0-A17C-4732441B2B8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6466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9172B4-8286-4FF8-B3A2-78FF36CE54BF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1359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DDC4A-28AC-4BB0-A17C-4732441B2B82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8241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DDC4A-28AC-4BB0-A17C-4732441B2B82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606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DDC4A-28AC-4BB0-A17C-4732441B2B82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8120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DDC4A-28AC-4BB0-A17C-4732441B2B82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7194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3396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E70510-2B3D-4C2E-B966-D8384A2F4829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98066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DDC4A-28AC-4BB0-A17C-4732441B2B82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596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DDC4A-28AC-4BB0-A17C-4732441B2B8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3404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DDC4A-28AC-4BB0-A17C-4732441B2B8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9215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DDC4A-28AC-4BB0-A17C-4732441B2B8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0984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DDC4A-28AC-4BB0-A17C-4732441B2B8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6393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P(</a:t>
            </a:r>
            <a:r>
              <a:rPr lang="en-US" dirty="0" err="1"/>
              <a:t>Nova|Yes</a:t>
            </a:r>
            <a:r>
              <a:rPr lang="en-US" dirty="0"/>
              <a:t>)</a:t>
            </a:r>
            <a:r>
              <a:rPr lang="en-US" baseline="0" dirty="0"/>
              <a:t> = P(</a:t>
            </a:r>
            <a:r>
              <a:rPr lang="en-US" baseline="0" dirty="0" err="1"/>
              <a:t>Yes|Nova</a:t>
            </a:r>
            <a:r>
              <a:rPr lang="en-US" baseline="0" dirty="0"/>
              <a:t>)P(Nova)/P(Yes) = (35/36)(</a:t>
            </a:r>
            <a:r>
              <a:rPr lang="en-US" baseline="0" dirty="0" err="1"/>
              <a:t>eps</a:t>
            </a:r>
            <a:r>
              <a:rPr lang="en-US" baseline="0" dirty="0"/>
              <a:t>)/P(Yes)</a:t>
            </a:r>
          </a:p>
          <a:p>
            <a:r>
              <a:rPr lang="en-US" baseline="0" dirty="0"/>
              <a:t>P(not </a:t>
            </a:r>
            <a:r>
              <a:rPr lang="en-US" baseline="0" dirty="0" err="1"/>
              <a:t>Nova|Yes</a:t>
            </a:r>
            <a:r>
              <a:rPr lang="en-US" baseline="0" dirty="0"/>
              <a:t>) = P(</a:t>
            </a:r>
            <a:r>
              <a:rPr lang="en-US" baseline="0" dirty="0" err="1"/>
              <a:t>Yes|Not</a:t>
            </a:r>
            <a:r>
              <a:rPr lang="en-US" baseline="0" dirty="0"/>
              <a:t> Nova)P(Not Nova)/P(Yes) = (1/36)(1-eps)/P(Yes)</a:t>
            </a:r>
          </a:p>
          <a:p>
            <a:r>
              <a:rPr lang="en-US" baseline="0" dirty="0"/>
              <a:t>P(Not </a:t>
            </a:r>
            <a:r>
              <a:rPr lang="en-US" baseline="0" dirty="0" err="1"/>
              <a:t>Nova|Yes</a:t>
            </a:r>
            <a:r>
              <a:rPr lang="en-US" baseline="0" dirty="0"/>
              <a:t>) / P(</a:t>
            </a:r>
            <a:r>
              <a:rPr lang="en-US" baseline="0" dirty="0" err="1"/>
              <a:t>Nova|Yes</a:t>
            </a:r>
            <a:r>
              <a:rPr lang="en-US" baseline="0" dirty="0"/>
              <a:t>) = (1/36)(1-eps) / ((35/36) </a:t>
            </a:r>
            <a:r>
              <a:rPr lang="en-US" baseline="0" dirty="0" err="1"/>
              <a:t>eps</a:t>
            </a:r>
            <a:r>
              <a:rPr lang="en-US" baseline="0" dirty="0"/>
              <a:t>) = (1 – </a:t>
            </a:r>
            <a:r>
              <a:rPr lang="en-US" baseline="0" dirty="0" err="1"/>
              <a:t>eps</a:t>
            </a:r>
            <a:r>
              <a:rPr lang="en-US" baseline="0" dirty="0"/>
              <a:t>)/(35 </a:t>
            </a:r>
            <a:r>
              <a:rPr lang="en-US" baseline="0" dirty="0" err="1"/>
              <a:t>eps</a:t>
            </a:r>
            <a:r>
              <a:rPr lang="en-US" baseline="0" dirty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DDC4A-28AC-4BB0-A17C-4732441B2B8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6328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Expected loss</a:t>
            </a:r>
            <a:r>
              <a:rPr lang="en-US" baseline="0" dirty="0"/>
              <a:t> of a decision: P(decision is correct) * 0 + P(decision is wrong) *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DDC4A-28AC-4BB0-A17C-4732441B2B8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4611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Expected loss</a:t>
            </a:r>
            <a:r>
              <a:rPr lang="en-US" baseline="0" dirty="0"/>
              <a:t> of a decision: P(decision is correct) * 0 + P(decision is wrong) *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DDC4A-28AC-4BB0-A17C-4732441B2B8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555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D0F1F-090C-4750-A6D8-8D3576AB02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B5DED9-45CD-4084-888B-5F6C6DEC01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45415E-2DBF-472E-BF75-D1B6F9C18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1BD67-10A8-4945-940A-075EB539D32F}" type="datetimeFigureOut">
              <a:rPr lang="en-US" smtClean="0"/>
              <a:t>11/4/2017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585109-C6BE-420A-8D67-A101DA5F5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B8D746-9115-4669-A3CB-2BB75A7EF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0D538-CD8E-4AE3-AC34-D5693A2B0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181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727AB-248B-4EA1-9C1A-76FA391E8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8D97D4-A4DC-40E2-BDC3-27A31C7222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CF4441-7C51-46C8-82C8-A0D2C3AFB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1BD67-10A8-4945-940A-075EB539D32F}" type="datetimeFigureOut">
              <a:rPr lang="en-US" smtClean="0"/>
              <a:t>11/4/2017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5D440-C6BA-4E44-BCDE-D6E87C1C9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5EEB54-E605-4E8A-94C2-6D6A48F40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0D538-CD8E-4AE3-AC34-D5693A2B0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185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479DBAB-C0D1-4C8F-85FF-3D662FE1D8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E0A133-162C-43D3-91C4-7EA0371A43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931944-4E90-44C4-B12F-D003E32ED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1BD67-10A8-4945-940A-075EB539D32F}" type="datetimeFigureOut">
              <a:rPr lang="en-US" smtClean="0"/>
              <a:t>11/4/2017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7AA0B3-2BA4-4BF1-8F8D-06B342132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9E33F7-A7CE-4431-8BCF-A561737F5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0D538-CD8E-4AE3-AC34-D5693A2B0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525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654FB-C90A-46E6-826F-B79D895A1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31E5B0-6DAC-4057-9A4F-17FADD2E86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A956AF-E10D-425A-8716-A1CEFFAC1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1BD67-10A8-4945-940A-075EB539D32F}" type="datetimeFigureOut">
              <a:rPr lang="en-US" smtClean="0"/>
              <a:t>11/4/2017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FDF4AF-FED8-4CCC-A8D8-94CEEF979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1EAF49-029D-4DB8-9FFE-EE5CCFB48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0D538-CD8E-4AE3-AC34-D5693A2B0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972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14792-B21A-4530-B8C8-5DFEA6B29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DC5736-5A74-46E6-B934-CE02BED57D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10B7D8-9712-4B96-B3EC-B5D83CD09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1BD67-10A8-4945-940A-075EB539D32F}" type="datetimeFigureOut">
              <a:rPr lang="en-US" smtClean="0"/>
              <a:t>11/4/2017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66AED3-7C8D-47FD-9C1B-9CD9F6B16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2371C8-111D-4872-A891-186B6AA35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0D538-CD8E-4AE3-AC34-D5693A2B0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928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093C3-7056-44EE-908D-54CCF6068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BB1474-F3E7-4285-84BD-0549C97E28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C1996C-1F64-4E2B-A383-CDDC374B28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38E118-4326-4741-8AF9-8F8DB6E8E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1BD67-10A8-4945-940A-075EB539D32F}" type="datetimeFigureOut">
              <a:rPr lang="en-US" smtClean="0"/>
              <a:t>11/4/2017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8A5E6C-4021-47A0-A5F5-FEC133925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1DF565-7678-4BEC-B41B-952993FF7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0D538-CD8E-4AE3-AC34-D5693A2B0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772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32646-8E2A-4CE2-8C86-CCA829BE6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ACD6F7-2288-4C8E-951F-9D63DA5687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26A4DF-43C0-42A2-87B0-9E8DAE06A8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7DF4BD-5ECF-4DAB-9BAE-AB8EAB2F10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59C860-E1A6-4F4D-807C-54DF414B03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3603E0-F82B-4446-9159-A1E9BBF5C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1BD67-10A8-4945-940A-075EB539D32F}" type="datetimeFigureOut">
              <a:rPr lang="en-US" smtClean="0"/>
              <a:t>11/4/2017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C03ABC8-2E78-46F8-934F-04E610C2D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FB447E-5ED5-491F-A4DE-CFCB9EE15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0D538-CD8E-4AE3-AC34-D5693A2B0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657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BFF99-55CF-4B81-B954-BFF3F96F0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6576DF-37F7-4D1A-9351-6C348ED1B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1BD67-10A8-4945-940A-075EB539D32F}" type="datetimeFigureOut">
              <a:rPr lang="en-US" smtClean="0"/>
              <a:t>11/4/2017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10E6F3-3C24-40AC-8064-6F4CB6919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5F56D3-62B4-4782-9A99-C98C9AC89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0D538-CD8E-4AE3-AC34-D5693A2B0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294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66EA9B-A0A7-448F-898D-4C061B221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1BD67-10A8-4945-940A-075EB539D32F}" type="datetimeFigureOut">
              <a:rPr lang="en-US" smtClean="0"/>
              <a:t>11/4/2017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97E035-3510-4754-B2E7-A70F74BA4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444FBD-7DF8-42DD-9DF7-403CFE5C9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0D538-CD8E-4AE3-AC34-D5693A2B0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485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B83D8-40F8-4A53-8CC9-6B6FD3D28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E4FF6F-5977-4009-BFBC-E0C8E7B909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A0B965-EC7B-48F7-93C8-D1F2F1F14D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D810FA-446B-448F-A841-7646A634A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1BD67-10A8-4945-940A-075EB539D32F}" type="datetimeFigureOut">
              <a:rPr lang="en-US" smtClean="0"/>
              <a:t>11/4/2017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75CB38-EBE9-41B0-A2B5-234251805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138511-7B49-4AFE-8A8A-BC0778206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0D538-CD8E-4AE3-AC34-D5693A2B0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705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B7D7E-3C92-4C0E-8E24-333146319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3C84C0-A0E2-4E29-96DA-8E942B4412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008549-5EBC-491B-B54B-84472C5B62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D6CBE9-FE08-435F-BDAC-38D50EE0F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1BD67-10A8-4945-940A-075EB539D32F}" type="datetimeFigureOut">
              <a:rPr lang="en-US" smtClean="0"/>
              <a:t>11/4/2017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5A5D12-4669-4C6E-8196-4C931380A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A0137E-2468-4BB2-A7F5-219B9EC13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0D538-CD8E-4AE3-AC34-D5693A2B0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599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5280A5-BE05-4935-8477-19AC0F7A5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685A7E-81BD-48B7-8BBD-6E15A4390C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03FB71-3BFF-4258-A80A-9D13E64166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11BD67-10A8-4945-940A-075EB539D32F}" type="datetimeFigureOut">
              <a:rPr lang="en-US" smtClean="0"/>
              <a:t>11/4/2017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8B937D-DAF9-4007-A282-0154EFEC2E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CA0855-6D3D-41CD-BCB9-BD510EAB2B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20D538-CD8E-4AE3-AC34-D5693A2B0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377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5.e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8.emf"/><Relationship Id="rId10" Type="http://schemas.openxmlformats.org/officeDocument/2006/relationships/hyperlink" Target="https://www.youtube.com/watch?v=BcvLAw-JRss" TargetMode="External"/><Relationship Id="rId4" Type="http://schemas.openxmlformats.org/officeDocument/2006/relationships/oleObject" Target="../embeddings/oleObject7.bin"/><Relationship Id="rId9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hyperlink" Target="https://xkcd.com/882/" TargetMode="External"/><Relationship Id="rId5" Type="http://schemas.openxmlformats.org/officeDocument/2006/relationships/hyperlink" Target="https://xkcd.com/1132/" TargetMode="External"/><Relationship Id="rId10" Type="http://schemas.openxmlformats.org/officeDocument/2006/relationships/image" Target="../media/image12.emf"/><Relationship Id="rId4" Type="http://schemas.openxmlformats.org/officeDocument/2006/relationships/image" Target="../media/image13.png"/><Relationship Id="rId9" Type="http://schemas.openxmlformats.org/officeDocument/2006/relationships/oleObject" Target="../embeddings/oleObject1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3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1.e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23.emf"/><Relationship Id="rId4" Type="http://schemas.openxmlformats.org/officeDocument/2006/relationships/oleObject" Target="../embeddings/oleObject16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5.emf"/><Relationship Id="rId4" Type="http://schemas.openxmlformats.org/officeDocument/2006/relationships/oleObject" Target="../embeddings/oleObject18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hir.ag/projects/preztags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hir.ag/projects/preztags/" TargetMode="External"/><Relationship Id="rId4" Type="http://schemas.openxmlformats.org/officeDocument/2006/relationships/image" Target="../media/image2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hyperlink" Target="http://chir.ag/projects/preztags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29.emf"/><Relationship Id="rId4" Type="http://schemas.openxmlformats.org/officeDocument/2006/relationships/oleObject" Target="../embeddings/oleObject19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31.wmf"/><Relationship Id="rId4" Type="http://schemas.openxmlformats.org/officeDocument/2006/relationships/oleObject" Target="../embeddings/oleObject20.bin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32.emf"/><Relationship Id="rId4" Type="http://schemas.openxmlformats.org/officeDocument/2006/relationships/oleObject" Target="../embeddings/oleObject21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BcvLAw-JRss" TargetMode="External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472EE-1D49-49D1-93C4-78DFA0E425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CS440/ECE448 Lecture 17: Bayesian Inference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B8BFA0-E61B-4A45-B080-D437D61BD2C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Slides by Svetlana </a:t>
            </a:r>
            <a:r>
              <a:rPr lang="en-US" dirty="0" err="1"/>
              <a:t>Lazebnik</a:t>
            </a:r>
            <a:r>
              <a:rPr lang="en-US" dirty="0"/>
              <a:t>, 10/2016</a:t>
            </a:r>
          </a:p>
          <a:p>
            <a:r>
              <a:rPr lang="en-US" dirty="0"/>
              <a:t>Modified by Mark Hasegawa-Johnson, 10/2017</a:t>
            </a:r>
          </a:p>
        </p:txBody>
      </p:sp>
    </p:spTree>
    <p:extLst>
      <p:ext uri="{BB962C8B-B14F-4D97-AF65-F5344CB8AC3E}">
        <p14:creationId xmlns:p14="http://schemas.microsoft.com/office/powerpoint/2010/main" val="8032079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990600"/>
          </a:xfrm>
        </p:spPr>
        <p:txBody>
          <a:bodyPr/>
          <a:lstStyle/>
          <a:p>
            <a:r>
              <a:rPr lang="en-US" dirty="0" err="1"/>
              <a:t>Bayes</a:t>
            </a:r>
            <a:r>
              <a:rPr lang="en-US" dirty="0"/>
              <a:t> Rule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990601"/>
            <a:ext cx="8686800" cy="49069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Dan &amp; Dana is getting married tomorrow, at an outdoor ceremony in the desert. In recent years, it has rained only 5 days each year (5/365 = 0.014). Unfortunately, the weatherman has predicted rain for tomorrow. When it actually rains, the weatherman correctly forecasts rain 90% of the time. When it doesn't rain, he incorrectly forecasts rain 10% of the time. What is the probability that it will rain on their wedding? 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2711451" y="3821114"/>
          <a:ext cx="5051425" cy="839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8" name="Equation" r:id="rId4" imgW="2603500" imgH="431800" progId="Equation.3">
                  <p:embed/>
                </p:oleObj>
              </mc:Choice>
              <mc:Fallback>
                <p:oleObj name="Equation" r:id="rId4" imgW="2603500" imgH="431800" progId="Equation.3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1451" y="3821114"/>
                        <a:ext cx="5051425" cy="839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2962276" y="5715000"/>
          <a:ext cx="633412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9" name="Equation" r:id="rId6" imgW="3263760" imgH="431640" progId="Equation.3">
                  <p:embed/>
                </p:oleObj>
              </mc:Choice>
              <mc:Fallback>
                <p:oleObj name="Equation" r:id="rId6" imgW="3263760" imgH="431640" progId="Equation.3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2276" y="5715000"/>
                        <a:ext cx="6334125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3238500" y="4711700"/>
          <a:ext cx="648335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0" name="Equation" r:id="rId8" imgW="3340100" imgH="431800" progId="Equation.3">
                  <p:embed/>
                </p:oleObj>
              </mc:Choice>
              <mc:Fallback>
                <p:oleObj name="Equation" r:id="rId8" imgW="3340100" imgH="43180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0" y="4711700"/>
                        <a:ext cx="648335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75416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Outline: Bayesian Inference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Bayes Rule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Law of Total Probability</a:t>
            </a:r>
          </a:p>
          <a:p>
            <a:r>
              <a:rPr lang="en-US" dirty="0"/>
              <a:t>Misdiagnosis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MAP = MPE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The “Naïve Bayesian” Assumption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Bag of Words (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BoW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)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Parameter Estimation for the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BoW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model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5580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914400"/>
          </a:xfrm>
        </p:spPr>
        <p:txBody>
          <a:bodyPr/>
          <a:lstStyle/>
          <a:p>
            <a:r>
              <a:rPr lang="en-US" dirty="0"/>
              <a:t>Bayes rule: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762001"/>
            <a:ext cx="76200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1% of women at age forty who participate in routine screening have breast cancer.  80% of women with breast cancer will get positive </a:t>
            </a:r>
            <a:r>
              <a:rPr lang="en-US" sz="2400" dirty="0" err="1"/>
              <a:t>mammographies</a:t>
            </a:r>
            <a:r>
              <a:rPr lang="en-US" sz="2400" dirty="0"/>
              <a:t>. 9.6% of women without breast cancer will also get positive </a:t>
            </a:r>
            <a:r>
              <a:rPr lang="en-US" sz="2400" dirty="0" err="1"/>
              <a:t>mammographies</a:t>
            </a:r>
            <a:r>
              <a:rPr lang="en-US" sz="2400" dirty="0"/>
              <a:t>.  A woman in this age group had a positive mammography in a routine screening.  What is the probability that she actually has breast cancer?</a:t>
            </a:r>
          </a:p>
        </p:txBody>
      </p:sp>
      <p:graphicFrame>
        <p:nvGraphicFramePr>
          <p:cNvPr id="110594" name="Object 2"/>
          <p:cNvGraphicFramePr>
            <a:graphicFrameLocks noChangeAspect="1"/>
          </p:cNvGraphicFramePr>
          <p:nvPr>
            <p:extLst/>
          </p:nvPr>
        </p:nvGraphicFramePr>
        <p:xfrm>
          <a:off x="2544764" y="3883025"/>
          <a:ext cx="5386387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2" name="Equation" r:id="rId4" imgW="3187700" imgH="431800" progId="Equation.3">
                  <p:embed/>
                </p:oleObj>
              </mc:Choice>
              <mc:Fallback>
                <p:oleObj name="Equation" r:id="rId4" imgW="3187700" imgH="431800" progId="Equation.3">
                  <p:embed/>
                  <p:pic>
                    <p:nvPicPr>
                      <p:cNvPr id="11059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4764" y="3883025"/>
                        <a:ext cx="5386387" cy="731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3048000" y="5638800"/>
          <a:ext cx="5410200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3" name="Equation" r:id="rId6" imgW="3200400" imgH="431640" progId="Equation.3">
                  <p:embed/>
                </p:oleObj>
              </mc:Choice>
              <mc:Fallback>
                <p:oleObj name="Equation" r:id="rId6" imgW="3200400" imgH="431640" progId="Equation.3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5638800"/>
                        <a:ext cx="5410200" cy="73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3211513" y="4746626"/>
          <a:ext cx="6997700" cy="72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4" name="Equation" r:id="rId8" imgW="4140200" imgH="431800" progId="Equation.3">
                  <p:embed/>
                </p:oleObj>
              </mc:Choice>
              <mc:Fallback>
                <p:oleObj name="Equation" r:id="rId8" imgW="4140200" imgH="431800" progId="Equation.3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1513" y="4746626"/>
                        <a:ext cx="6997700" cy="728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2">
            <a:hlinkClick r:id="rId10"/>
          </p:cNvPr>
          <p:cNvSpPr txBox="1">
            <a:spLocks/>
          </p:cNvSpPr>
          <p:nvPr/>
        </p:nvSpPr>
        <p:spPr bwMode="auto">
          <a:xfrm>
            <a:off x="2133600" y="6324600"/>
            <a:ext cx="8458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400" kern="0" dirty="0">
                <a:hlinkClick r:id="rId10"/>
              </a:rPr>
              <a:t>https://www.youtube.com/watch?v=BcvLAw-JRss</a:t>
            </a:r>
            <a:endParaRPr lang="en-US" sz="2400" kern="0" dirty="0"/>
          </a:p>
        </p:txBody>
      </p:sp>
    </p:spTree>
    <p:extLst>
      <p:ext uri="{BB962C8B-B14F-4D97-AF65-F5344CB8AC3E}">
        <p14:creationId xmlns:p14="http://schemas.microsoft.com/office/powerpoint/2010/main" val="4026278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5-10-20 at 1.10.08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4661148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086600" y="5770602"/>
            <a:ext cx="2492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5"/>
              </a:rPr>
              <a:t>https://</a:t>
            </a:r>
            <a:r>
              <a:rPr lang="en-US" dirty="0" err="1">
                <a:hlinkClick r:id="rId5"/>
              </a:rPr>
              <a:t>xkcd.com</a:t>
            </a:r>
            <a:r>
              <a:rPr lang="en-US" dirty="0">
                <a:hlinkClick r:id="rId5"/>
              </a:rPr>
              <a:t>/1132/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705601" y="6412468"/>
            <a:ext cx="3195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See also: </a:t>
            </a:r>
            <a:r>
              <a:rPr lang="en-US" dirty="0">
                <a:hlinkClick r:id="rId6"/>
              </a:rPr>
              <a:t>https://</a:t>
            </a:r>
            <a:r>
              <a:rPr lang="en-US" dirty="0" err="1">
                <a:hlinkClick r:id="rId6"/>
              </a:rPr>
              <a:t>xkcd.com</a:t>
            </a:r>
            <a:r>
              <a:rPr lang="en-US" dirty="0">
                <a:hlinkClick r:id="rId6"/>
              </a:rPr>
              <a:t>/882/</a:t>
            </a:r>
            <a:endParaRPr lang="en-US" dirty="0"/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>
            <p:extLst/>
          </p:nvPr>
        </p:nvGraphicFramePr>
        <p:xfrm>
          <a:off x="5770564" y="904876"/>
          <a:ext cx="4300537" cy="60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2" name="Equation" r:id="rId7" imgW="3060700" imgH="431800" progId="Equation.3">
                  <p:embed/>
                </p:oleObj>
              </mc:Choice>
              <mc:Fallback>
                <p:oleObj name="Equation" r:id="rId7" imgW="3060700" imgH="431800" progId="Equation.3">
                  <p:embed/>
                  <p:pic>
                    <p:nvPicPr>
                      <p:cNvPr id="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0564" y="904876"/>
                        <a:ext cx="4300537" cy="60801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5735638" y="1973264"/>
          <a:ext cx="4495800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3" name="Equation" r:id="rId9" imgW="3530600" imgH="431800" progId="Equation.3">
                  <p:embed/>
                </p:oleObj>
              </mc:Choice>
              <mc:Fallback>
                <p:oleObj name="Equation" r:id="rId9" imgW="3530600" imgH="431800" progId="Equation.3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5638" y="1973264"/>
                        <a:ext cx="4495800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8991600" y="762000"/>
            <a:ext cx="1066800" cy="838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991600" y="1828800"/>
            <a:ext cx="1219200" cy="838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927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8229600" cy="792162"/>
          </a:xfrm>
        </p:spPr>
        <p:txBody>
          <a:bodyPr/>
          <a:lstStyle/>
          <a:p>
            <a:r>
              <a:rPr lang="en-US" dirty="0"/>
              <a:t>Probabilistic inference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189038"/>
            <a:ext cx="8763000" cy="4525963"/>
          </a:xfrm>
        </p:spPr>
        <p:txBody>
          <a:bodyPr/>
          <a:lstStyle/>
          <a:p>
            <a:r>
              <a:rPr lang="en-US" dirty="0"/>
              <a:t>Suppose the agent has to make a decision about the value of an unobserved </a:t>
            </a:r>
            <a:r>
              <a:rPr lang="en-US" i="1" dirty="0"/>
              <a:t>query variable </a:t>
            </a:r>
            <a:r>
              <a:rPr lang="en-US" dirty="0">
                <a:solidFill>
                  <a:srgbClr val="0066FF"/>
                </a:solidFill>
              </a:rPr>
              <a:t>X</a:t>
            </a:r>
            <a:r>
              <a:rPr lang="en-US" dirty="0"/>
              <a:t> given some observed </a:t>
            </a:r>
            <a:r>
              <a:rPr lang="en-US" i="1" dirty="0"/>
              <a:t>evidence variable(s)</a:t>
            </a:r>
            <a:r>
              <a:rPr lang="en-US" dirty="0"/>
              <a:t> </a:t>
            </a:r>
            <a:r>
              <a:rPr lang="en-US" dirty="0">
                <a:solidFill>
                  <a:srgbClr val="0066FF"/>
                </a:solidFill>
              </a:rPr>
              <a:t>E = e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Partially observable, stochastic, episodic environment</a:t>
            </a:r>
          </a:p>
          <a:p>
            <a:pPr lvl="1"/>
            <a:r>
              <a:rPr lang="en-US" dirty="0"/>
              <a:t>Examples: </a:t>
            </a:r>
            <a:r>
              <a:rPr lang="en-US" dirty="0">
                <a:solidFill>
                  <a:srgbClr val="7030A0"/>
                </a:solidFill>
              </a:rPr>
              <a:t>X = {spam, not spam}, e = email message</a:t>
            </a:r>
            <a:br>
              <a:rPr lang="en-US" dirty="0">
                <a:solidFill>
                  <a:srgbClr val="7030A0"/>
                </a:solidFill>
              </a:rPr>
            </a:br>
            <a:r>
              <a:rPr lang="en-US" dirty="0">
                <a:solidFill>
                  <a:srgbClr val="7030A0"/>
                </a:solidFill>
              </a:rPr>
              <a:t>X = {zebra, giraffe, hippo}, e = image features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1" y="3962400"/>
            <a:ext cx="2589213" cy="1883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30588" y="5715000"/>
            <a:ext cx="2589213" cy="95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1734" name="Picture 6" descr="http://www.howdoeslooklike.com/wp-content/uploads/2012/08/giraffe_tgr-ns016b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773650"/>
            <a:ext cx="2011182" cy="14365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1730" name="Picture 2" descr="http://alumnus.caltech.edu/~kantner/zebras/pictures/zebra_b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3886201"/>
            <a:ext cx="2078164" cy="13866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1736" name="Picture 8" descr="http://i.dailymail.co.uk/i/pix/2008/12/17/article-0-02D28178000005DC-743_468x336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257801"/>
            <a:ext cx="1981200" cy="14224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0024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Outline: Bayesian Inference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Bayes Rule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Law of Total Probability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Misdiagnosis</a:t>
            </a:r>
          </a:p>
          <a:p>
            <a:r>
              <a:rPr lang="en-US" dirty="0"/>
              <a:t>MAP = MPE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The “Naïve Bayesian” Assumption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Bag of Words (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BoW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)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Parameter Estimation for the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BoW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model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8213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8229600" cy="792162"/>
          </a:xfrm>
        </p:spPr>
        <p:txBody>
          <a:bodyPr/>
          <a:lstStyle/>
          <a:p>
            <a:r>
              <a:rPr lang="en-US" dirty="0"/>
              <a:t>Bayesian decision theory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676400" y="1029383"/>
                <a:ext cx="8763000" cy="545124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Let x be the value predicted by the agent (known) and x* be the true value of X </a:t>
                </a:r>
                <a:r>
                  <a:rPr lang="en-US"/>
                  <a:t>(unknown). </a:t>
                </a:r>
                <a:endParaRPr lang="en-US" dirty="0"/>
              </a:p>
              <a:p>
                <a:r>
                  <a:rPr lang="en-US" dirty="0"/>
                  <a:t>The agent has a </a:t>
                </a:r>
                <a:r>
                  <a:rPr lang="en-US" b="1" dirty="0"/>
                  <a:t>loss function</a:t>
                </a:r>
                <a:r>
                  <a:rPr lang="en-US" dirty="0"/>
                  <a:t>, which is 0 if x = x* and 1 otherwise</a:t>
                </a:r>
              </a:p>
              <a:p>
                <a:r>
                  <a:rPr lang="en-US" dirty="0"/>
                  <a:t>Expected loss for predicting x:</a:t>
                </a:r>
              </a:p>
              <a:p>
                <a:endParaRPr lang="en-US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nary>
                      <m:nary>
                        <m:naryPr>
                          <m:chr m:val="∑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r>
                  <a:rPr lang="en-US" dirty="0"/>
                  <a:t>What is the estimate of X that minimizes the expected loss?</a:t>
                </a:r>
              </a:p>
              <a:p>
                <a:pPr lvl="1"/>
                <a:r>
                  <a:rPr lang="en-US" dirty="0"/>
                  <a:t>The one that has the greatest posterior probability </a:t>
                </a:r>
                <a:r>
                  <a:rPr lang="en-US" dirty="0">
                    <a:solidFill>
                      <a:srgbClr val="0066FF"/>
                    </a:solidFill>
                  </a:rPr>
                  <a:t>P(</a:t>
                </a:r>
                <a:r>
                  <a:rPr lang="en-US" dirty="0" err="1">
                    <a:solidFill>
                      <a:srgbClr val="0066FF"/>
                    </a:solidFill>
                  </a:rPr>
                  <a:t>x|o</a:t>
                </a:r>
                <a:r>
                  <a:rPr lang="en-US" dirty="0">
                    <a:solidFill>
                      <a:srgbClr val="0066FF"/>
                    </a:solidFill>
                  </a:rPr>
                  <a:t>)</a:t>
                </a:r>
              </a:p>
              <a:p>
                <a:pPr lvl="1"/>
                <a:r>
                  <a:rPr lang="en-US" dirty="0"/>
                  <a:t>This is called the </a:t>
                </a:r>
                <a:r>
                  <a:rPr lang="en-US" dirty="0">
                    <a:solidFill>
                      <a:srgbClr val="0066FF"/>
                    </a:solidFill>
                  </a:rPr>
                  <a:t>Maximum a Posteriori (MAP) </a:t>
                </a:r>
                <a:r>
                  <a:rPr lang="en-US" dirty="0"/>
                  <a:t>decision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76400" y="1029383"/>
                <a:ext cx="8763000" cy="5451248"/>
              </a:xfrm>
              <a:blipFill>
                <a:blip r:embed="rId3"/>
                <a:stretch>
                  <a:fillRect l="-1252" t="-2573" r="-4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0738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8229600" cy="792162"/>
          </a:xfrm>
        </p:spPr>
        <p:txBody>
          <a:bodyPr/>
          <a:lstStyle/>
          <a:p>
            <a:r>
              <a:rPr lang="en-US" dirty="0"/>
              <a:t>MAP decision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676400" y="1029383"/>
                <a:ext cx="8763000" cy="545124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Value x of X that has the highest posterior probability given the observation O=o:</a:t>
                </a:r>
              </a:p>
              <a:p>
                <a:endParaRPr lang="en-US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argmax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argmax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argmax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pPr lvl="1"/>
                <a:r>
                  <a:rPr lang="en-US" dirty="0"/>
                  <a:t>Maximum Likelihood (ML) decision:</a:t>
                </a:r>
              </a:p>
              <a:p>
                <a:pPr marL="457200" lvl="1" indent="0">
                  <a:buNone/>
                </a:pPr>
                <a:endParaRPr lang="en-US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argmax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𝑜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76400" y="1029383"/>
                <a:ext cx="8763000" cy="5451248"/>
              </a:xfrm>
              <a:blipFill>
                <a:blip r:embed="rId4"/>
                <a:stretch>
                  <a:fillRect l="-1252" t="-25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642019A6-8701-4096-A2BC-1E25BA477C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3059639"/>
              </p:ext>
            </p:extLst>
          </p:nvPr>
        </p:nvGraphicFramePr>
        <p:xfrm>
          <a:off x="3732213" y="3877270"/>
          <a:ext cx="4748212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0" name="Equation" r:id="rId5" imgW="1384200" imgH="203040" progId="Equation.3">
                  <p:embed/>
                </p:oleObj>
              </mc:Choice>
              <mc:Fallback>
                <p:oleObj name="Equation" r:id="rId5" imgW="1384200" imgH="203040" progId="Equation.3">
                  <p:embed/>
                  <p:pic>
                    <p:nvPicPr>
                      <p:cNvPr id="1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2213" y="3877270"/>
                        <a:ext cx="4748212" cy="695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9F73D73-9FC7-4E6D-AD1E-5575CB6EFF8D}"/>
              </a:ext>
            </a:extLst>
          </p:cNvPr>
          <p:cNvSpPr txBox="1"/>
          <p:nvPr/>
        </p:nvSpPr>
        <p:spPr>
          <a:xfrm>
            <a:off x="5938735" y="4373330"/>
            <a:ext cx="13978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likelihood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D02EEB-B179-4C4C-B2DF-2FF79DAC68F1}"/>
              </a:ext>
            </a:extLst>
          </p:cNvPr>
          <p:cNvSpPr txBox="1"/>
          <p:nvPr/>
        </p:nvSpPr>
        <p:spPr>
          <a:xfrm>
            <a:off x="7523190" y="4341922"/>
            <a:ext cx="801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prior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A08529-AFF7-4702-A8AD-EC1020F6B3F3}"/>
              </a:ext>
            </a:extLst>
          </p:cNvPr>
          <p:cNvSpPr txBox="1"/>
          <p:nvPr/>
        </p:nvSpPr>
        <p:spPr>
          <a:xfrm>
            <a:off x="3893301" y="4361376"/>
            <a:ext cx="13256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posterior</a:t>
            </a:r>
          </a:p>
        </p:txBody>
      </p:sp>
    </p:spTree>
    <p:extLst>
      <p:ext uri="{BB962C8B-B14F-4D97-AF65-F5344CB8AC3E}">
        <p14:creationId xmlns:p14="http://schemas.microsoft.com/office/powerpoint/2010/main" val="1778176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Outline: Bayesian Inference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Bayes Rule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Law of Total Probability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Misdiagnosis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MAP = MPE</a:t>
            </a:r>
          </a:p>
          <a:p>
            <a:r>
              <a:rPr lang="en-US" dirty="0"/>
              <a:t>The “Naïve Bayesian” Assumption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Bag of Words (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BoW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)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Parameter Estimation for the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BoW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model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4539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8229600" cy="944562"/>
          </a:xfrm>
        </p:spPr>
        <p:txBody>
          <a:bodyPr/>
          <a:lstStyle/>
          <a:p>
            <a:r>
              <a:rPr lang="en-US" dirty="0"/>
              <a:t>Naïve Bayes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189038"/>
            <a:ext cx="8229600" cy="4525963"/>
          </a:xfrm>
        </p:spPr>
        <p:txBody>
          <a:bodyPr/>
          <a:lstStyle/>
          <a:p>
            <a:r>
              <a:rPr lang="en-US" sz="2400" dirty="0">
                <a:sym typeface="Symbol"/>
              </a:rPr>
              <a:t>Suppose we have many different types of observations (symptoms, features) </a:t>
            </a:r>
            <a:r>
              <a:rPr lang="en-US" sz="2400" i="1" dirty="0">
                <a:solidFill>
                  <a:srgbClr val="0066FF"/>
                </a:solidFill>
                <a:sym typeface="Symbol"/>
              </a:rPr>
              <a:t>E</a:t>
            </a:r>
            <a:r>
              <a:rPr lang="en-US" sz="2400" baseline="-25000" dirty="0">
                <a:solidFill>
                  <a:srgbClr val="0066FF"/>
                </a:solidFill>
                <a:sym typeface="Symbol"/>
              </a:rPr>
              <a:t>1</a:t>
            </a:r>
            <a:r>
              <a:rPr lang="en-US" sz="2400" dirty="0">
                <a:solidFill>
                  <a:srgbClr val="0066FF"/>
                </a:solidFill>
                <a:sym typeface="Symbol"/>
              </a:rPr>
              <a:t>, …, </a:t>
            </a:r>
            <a:r>
              <a:rPr lang="en-US" sz="2400" i="1" dirty="0">
                <a:solidFill>
                  <a:srgbClr val="0066FF"/>
                </a:solidFill>
                <a:sym typeface="Symbol"/>
              </a:rPr>
              <a:t>E</a:t>
            </a:r>
            <a:r>
              <a:rPr lang="en-US" sz="2400" baseline="-25000" dirty="0">
                <a:solidFill>
                  <a:srgbClr val="0066FF"/>
                </a:solidFill>
                <a:sym typeface="Symbol"/>
              </a:rPr>
              <a:t>n</a:t>
            </a:r>
            <a:r>
              <a:rPr lang="en-US" sz="2400" dirty="0">
                <a:sym typeface="Symbol"/>
              </a:rPr>
              <a:t> that we want to use to obtain evidence about an underlying hypothesis </a:t>
            </a:r>
            <a:r>
              <a:rPr lang="en-US" sz="2400" i="1" dirty="0">
                <a:solidFill>
                  <a:srgbClr val="0066FF"/>
                </a:solidFill>
                <a:sym typeface="Symbol"/>
              </a:rPr>
              <a:t>X</a:t>
            </a:r>
          </a:p>
          <a:p>
            <a:r>
              <a:rPr lang="en-US" sz="2400" dirty="0">
                <a:sym typeface="Symbol"/>
              </a:rPr>
              <a:t>MAP decision:</a:t>
            </a:r>
            <a:br>
              <a:rPr lang="en-US" sz="2400" dirty="0">
                <a:sym typeface="Symbol"/>
              </a:rPr>
            </a:br>
            <a:endParaRPr lang="en-US" sz="2400" dirty="0">
              <a:sym typeface="Symbol"/>
            </a:endParaRPr>
          </a:p>
          <a:p>
            <a:pPr marL="0" indent="0">
              <a:buNone/>
            </a:pPr>
            <a:br>
              <a:rPr lang="en-US" sz="2400" dirty="0">
                <a:sym typeface="Symbol"/>
              </a:rPr>
            </a:br>
            <a:br>
              <a:rPr lang="en-US" sz="2400" dirty="0">
                <a:sym typeface="Symbol"/>
              </a:rPr>
            </a:br>
            <a:endParaRPr lang="en-US" sz="2400" dirty="0">
              <a:sym typeface="Symbol"/>
            </a:endParaRPr>
          </a:p>
          <a:p>
            <a:pPr lvl="1"/>
            <a:r>
              <a:rPr lang="en-US" sz="2000" dirty="0">
                <a:sym typeface="Symbol"/>
              </a:rPr>
              <a:t>If each feature </a:t>
            </a:r>
            <a:r>
              <a:rPr lang="en-US" sz="2000" i="1" dirty="0" err="1">
                <a:sym typeface="Symbol"/>
              </a:rPr>
              <a:t>E</a:t>
            </a:r>
            <a:r>
              <a:rPr lang="en-US" sz="2000" baseline="-25000" dirty="0" err="1">
                <a:sym typeface="Symbol"/>
              </a:rPr>
              <a:t>i</a:t>
            </a:r>
            <a:r>
              <a:rPr lang="en-US" sz="2000" baseline="-25000" dirty="0">
                <a:sym typeface="Symbol"/>
              </a:rPr>
              <a:t> </a:t>
            </a:r>
            <a:r>
              <a:rPr lang="en-US" sz="2000" dirty="0">
                <a:sym typeface="Symbol"/>
              </a:rPr>
              <a:t>can take on </a:t>
            </a:r>
            <a:r>
              <a:rPr lang="en-US" sz="2000" i="1" dirty="0">
                <a:sym typeface="Symbol"/>
              </a:rPr>
              <a:t>k</a:t>
            </a:r>
            <a:r>
              <a:rPr lang="en-US" sz="2000" dirty="0">
                <a:sym typeface="Symbol"/>
              </a:rPr>
              <a:t> values, how many entries are in the (conditional) joint probability table P(</a:t>
            </a:r>
            <a:r>
              <a:rPr lang="en-US" sz="2000" i="1" dirty="0">
                <a:sym typeface="Symbol"/>
              </a:rPr>
              <a:t>E</a:t>
            </a:r>
            <a:r>
              <a:rPr lang="en-US" sz="2000" baseline="-25000" dirty="0">
                <a:sym typeface="Symbol"/>
              </a:rPr>
              <a:t>1</a:t>
            </a:r>
            <a:r>
              <a:rPr lang="en-US" sz="2000" dirty="0">
                <a:sym typeface="Symbol"/>
              </a:rPr>
              <a:t>, …, </a:t>
            </a:r>
            <a:r>
              <a:rPr lang="en-US" sz="2000" i="1" dirty="0">
                <a:sym typeface="Symbol"/>
              </a:rPr>
              <a:t>E</a:t>
            </a:r>
            <a:r>
              <a:rPr lang="en-US" sz="2000" baseline="-25000" dirty="0">
                <a:sym typeface="Symbol"/>
              </a:rPr>
              <a:t>n</a:t>
            </a:r>
            <a:r>
              <a:rPr lang="en-US" sz="2000" dirty="0">
                <a:sym typeface="Symbol"/>
              </a:rPr>
              <a:t> |</a:t>
            </a:r>
            <a:r>
              <a:rPr lang="en-US" sz="2000" i="1" dirty="0">
                <a:sym typeface="Symbol"/>
              </a:rPr>
              <a:t>X = x</a:t>
            </a:r>
            <a:r>
              <a:rPr lang="en-US" sz="2000" dirty="0">
                <a:sym typeface="Symbol"/>
              </a:rPr>
              <a:t>)?</a:t>
            </a:r>
          </a:p>
          <a:p>
            <a:endParaRPr lang="en-US" sz="2000" dirty="0">
              <a:sym typeface="Symbol"/>
            </a:endParaRPr>
          </a:p>
          <a:p>
            <a:endParaRPr lang="en-US" sz="2400" dirty="0">
              <a:sym typeface="Symbol"/>
            </a:endParaRPr>
          </a:p>
          <a:p>
            <a:endParaRPr lang="en-US" sz="2400" dirty="0">
              <a:sym typeface="Symbol"/>
            </a:endParaRPr>
          </a:p>
          <a:p>
            <a:endParaRPr lang="en-US" sz="2400" dirty="0">
              <a:sym typeface="Symbol"/>
            </a:endParaRP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>
            <p:extLst/>
          </p:nvPr>
        </p:nvGraphicFramePr>
        <p:xfrm>
          <a:off x="2901950" y="2968626"/>
          <a:ext cx="6161088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3" name="Equation" r:id="rId4" imgW="2755900" imgH="444500" progId="Equation.3">
                  <p:embed/>
                </p:oleObj>
              </mc:Choice>
              <mc:Fallback>
                <p:oleObj name="Equation" r:id="rId4" imgW="2755900" imgH="444500" progId="Equation.3">
                  <p:embed/>
                  <p:pic>
                    <p:nvPicPr>
                      <p:cNvPr id="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1950" y="2968626"/>
                        <a:ext cx="6161088" cy="993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6158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Probability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600201"/>
            <a:ext cx="8763000" cy="4525963"/>
          </a:xfrm>
        </p:spPr>
        <p:txBody>
          <a:bodyPr/>
          <a:lstStyle/>
          <a:p>
            <a:r>
              <a:rPr lang="en-US" dirty="0"/>
              <a:t>Random variables, events</a:t>
            </a:r>
          </a:p>
          <a:p>
            <a:r>
              <a:rPr lang="en-US" dirty="0"/>
              <a:t>Axioms of probability</a:t>
            </a:r>
          </a:p>
          <a:p>
            <a:r>
              <a:rPr lang="en-US" dirty="0"/>
              <a:t>Atomic events</a:t>
            </a:r>
          </a:p>
          <a:p>
            <a:r>
              <a:rPr lang="en-US" dirty="0"/>
              <a:t>Joint and marginal probability distributions</a:t>
            </a:r>
          </a:p>
          <a:p>
            <a:r>
              <a:rPr lang="en-US" dirty="0"/>
              <a:t>Conditional probability distributions</a:t>
            </a:r>
          </a:p>
          <a:p>
            <a:r>
              <a:rPr lang="en-US" dirty="0"/>
              <a:t>Product rule, chain rule</a:t>
            </a:r>
          </a:p>
          <a:p>
            <a:r>
              <a:rPr lang="en-US" dirty="0"/>
              <a:t>Independence and conditional independence</a:t>
            </a:r>
          </a:p>
        </p:txBody>
      </p:sp>
    </p:spTree>
    <p:extLst>
      <p:ext uri="{BB962C8B-B14F-4D97-AF65-F5344CB8AC3E}">
        <p14:creationId xmlns:p14="http://schemas.microsoft.com/office/powerpoint/2010/main" val="10019171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8229600" cy="944562"/>
          </a:xfrm>
        </p:spPr>
        <p:txBody>
          <a:bodyPr/>
          <a:lstStyle/>
          <a:p>
            <a:r>
              <a:rPr lang="en-US" dirty="0"/>
              <a:t>Naïve Bayes model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81200" y="1189038"/>
                <a:ext cx="8229600" cy="5516562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sz="2400" dirty="0">
                    <a:sym typeface="Symbol"/>
                  </a:rPr>
                  <a:t>Suppose we have many different types of observations (symptoms, features) </a:t>
                </a:r>
                <a:r>
                  <a:rPr lang="en-US" sz="2400" i="1" dirty="0">
                    <a:solidFill>
                      <a:srgbClr val="0066FF"/>
                    </a:solidFill>
                    <a:sym typeface="Symbol"/>
                  </a:rPr>
                  <a:t>E</a:t>
                </a:r>
                <a:r>
                  <a:rPr lang="en-US" sz="2400" baseline="-25000" dirty="0">
                    <a:solidFill>
                      <a:srgbClr val="0066FF"/>
                    </a:solidFill>
                    <a:sym typeface="Symbol"/>
                  </a:rPr>
                  <a:t>1</a:t>
                </a:r>
                <a:r>
                  <a:rPr lang="en-US" sz="2400" dirty="0">
                    <a:solidFill>
                      <a:srgbClr val="0066FF"/>
                    </a:solidFill>
                    <a:sym typeface="Symbol"/>
                  </a:rPr>
                  <a:t>, …, </a:t>
                </a:r>
                <a:r>
                  <a:rPr lang="en-US" sz="2400" i="1" dirty="0">
                    <a:solidFill>
                      <a:srgbClr val="0066FF"/>
                    </a:solidFill>
                    <a:sym typeface="Symbol"/>
                  </a:rPr>
                  <a:t>E</a:t>
                </a:r>
                <a:r>
                  <a:rPr lang="en-US" sz="2400" baseline="-25000" dirty="0">
                    <a:solidFill>
                      <a:srgbClr val="0066FF"/>
                    </a:solidFill>
                    <a:sym typeface="Symbol"/>
                  </a:rPr>
                  <a:t>n</a:t>
                </a:r>
                <a:r>
                  <a:rPr lang="en-US" sz="2400" dirty="0">
                    <a:sym typeface="Symbol"/>
                  </a:rPr>
                  <a:t> that we want to use to obtain evidence about an underlying hypothesis </a:t>
                </a:r>
                <a:r>
                  <a:rPr lang="en-US" sz="2400" i="1" dirty="0">
                    <a:solidFill>
                      <a:srgbClr val="0066FF"/>
                    </a:solidFill>
                    <a:sym typeface="Symbol"/>
                  </a:rPr>
                  <a:t>X</a:t>
                </a:r>
              </a:p>
              <a:p>
                <a:r>
                  <a:rPr lang="en-US" sz="2400" dirty="0">
                    <a:sym typeface="Symbol"/>
                  </a:rPr>
                  <a:t>MAP decision:</a:t>
                </a:r>
                <a:br>
                  <a:rPr lang="en-US" sz="2400" dirty="0">
                    <a:sym typeface="Symbol"/>
                  </a:rPr>
                </a:br>
                <a:endParaRPr lang="en-US" sz="2400" dirty="0">
                  <a:sym typeface="Symbol"/>
                </a:endParaRPr>
              </a:p>
              <a:p>
                <a:pPr marL="0" indent="0">
                  <a:buNone/>
                </a:pPr>
                <a:br>
                  <a:rPr lang="en-US" sz="2400" dirty="0">
                    <a:sym typeface="Symbol"/>
                  </a:rPr>
                </a:br>
                <a:endParaRPr lang="en-US" sz="2400" dirty="0">
                  <a:sym typeface="Symbol"/>
                </a:endParaRPr>
              </a:p>
              <a:p>
                <a:r>
                  <a:rPr lang="en-US" sz="2400" dirty="0">
                    <a:sym typeface="Symbol"/>
                  </a:rPr>
                  <a:t>We can make the simplifying assumption that the different features are </a:t>
                </a:r>
                <a:r>
                  <a:rPr lang="en-US" sz="2400" dirty="0">
                    <a:solidFill>
                      <a:srgbClr val="0066FF"/>
                    </a:solidFill>
                    <a:sym typeface="Symbol"/>
                  </a:rPr>
                  <a:t>conditionally independent </a:t>
                </a:r>
                <a:br>
                  <a:rPr lang="en-US" sz="2400" dirty="0">
                    <a:solidFill>
                      <a:srgbClr val="0066FF"/>
                    </a:solidFill>
                    <a:sym typeface="Symbol"/>
                  </a:rPr>
                </a:br>
                <a:r>
                  <a:rPr lang="en-US" sz="2400" i="1" dirty="0">
                    <a:solidFill>
                      <a:srgbClr val="0066FF"/>
                    </a:solidFill>
                    <a:sym typeface="Symbol"/>
                  </a:rPr>
                  <a:t>given the hypothesis</a:t>
                </a:r>
                <a:r>
                  <a:rPr lang="en-US" sz="2400" dirty="0">
                    <a:sym typeface="Symbol"/>
                  </a:rPr>
                  <a:t>:</a:t>
                </a:r>
              </a:p>
              <a:p>
                <a:endParaRPr lang="en-US" sz="2400" dirty="0">
                  <a:sym typeface="Symbol"/>
                </a:endParaRPr>
              </a:p>
              <a:p>
                <a:endParaRPr lang="en-US" sz="2400" dirty="0">
                  <a:sym typeface="Symbol"/>
                </a:endParaRPr>
              </a:p>
              <a:p>
                <a:pPr lvl="1"/>
                <a:r>
                  <a:rPr lang="en-US" sz="2000" dirty="0">
                    <a:sym typeface="Symbol"/>
                  </a:rPr>
                  <a:t>If </a:t>
                </a:r>
                <a:r>
                  <a:rPr lang="en-US" sz="2000">
                    <a:sym typeface="Symbol"/>
                  </a:rPr>
                  <a:t>each observation </a:t>
                </a:r>
                <a:r>
                  <a:rPr lang="en-US" sz="2000" dirty="0">
                    <a:sym typeface="Symbol"/>
                  </a:rPr>
                  <a:t>and </a:t>
                </a:r>
                <a:r>
                  <a:rPr lang="en-US" sz="2000">
                    <a:sym typeface="Symbol"/>
                  </a:rPr>
                  <a:t>the hypothesis </a:t>
                </a:r>
                <a:r>
                  <a:rPr lang="en-US" sz="2000" dirty="0">
                    <a:sym typeface="Symbol"/>
                  </a:rPr>
                  <a:t>can take on </a:t>
                </a:r>
                <a:r>
                  <a:rPr lang="en-US" sz="2000" i="1" dirty="0">
                    <a:sym typeface="Symbol"/>
                  </a:rPr>
                  <a:t>k</a:t>
                </a:r>
                <a:r>
                  <a:rPr lang="en-US" sz="2000" dirty="0">
                    <a:sym typeface="Symbol"/>
                  </a:rPr>
                  <a:t> values, what is the complexity of storing the resulting distributions?</a:t>
                </a:r>
              </a:p>
              <a:p>
                <a:pPr lvl="1"/>
                <a:r>
                  <a:rPr lang="en-US" sz="2000" dirty="0" err="1">
                    <a:sym typeface="Symbol"/>
                  </a:rPr>
                  <a:t>W.o</a:t>
                </a:r>
                <a:r>
                  <a:rPr lang="en-US" sz="2000" dirty="0">
                    <a:sym typeface="Symbol"/>
                  </a:rPr>
                  <a:t> naïve Bayes: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sym typeface="Symbol"/>
                          </a:rPr>
                          <m:t>𝑘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sym typeface="Symbol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sym typeface="Symbol"/>
                          </a:rPr>
                          <m:t>𝑘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sym typeface="Symbol"/>
                          </a:rPr>
                          <m:t>𝑛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  <a:sym typeface="Symbol"/>
                      </a:rPr>
                      <m:t>−1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sym typeface="Symbol"/>
                      </a:rPr>
                      <m:t>)</m:t>
                    </m:r>
                  </m:oMath>
                </a14:m>
                <a:endParaRPr lang="en-US" sz="2000" dirty="0">
                  <a:sym typeface="Symbol"/>
                </a:endParaRPr>
              </a:p>
              <a:p>
                <a:pPr lvl="1"/>
                <a:r>
                  <a:rPr lang="en-US" sz="2000" dirty="0">
                    <a:sym typeface="Symbol"/>
                  </a:rPr>
                  <a:t>With naïve Bayes:  each p(</a:t>
                </a:r>
                <a:r>
                  <a:rPr lang="en-US" sz="2000" dirty="0" err="1">
                    <a:sym typeface="Symbol"/>
                  </a:rPr>
                  <a:t>e|x</a:t>
                </a:r>
                <a:r>
                  <a:rPr lang="en-US" sz="2000" dirty="0">
                    <a:sym typeface="Symbol"/>
                  </a:rPr>
                  <a:t>) requires (k-1)*k  (k values of x, k-1 of e)</a:t>
                </a:r>
              </a:p>
              <a:p>
                <a:pPr lvl="1"/>
                <a:r>
                  <a:rPr lang="en-US" sz="2000" dirty="0">
                    <a:sym typeface="Symbol"/>
                  </a:rPr>
                  <a:t>There are n of them -&gt; n*(k-1)*k</a:t>
                </a:r>
              </a:p>
              <a:p>
                <a:endParaRPr lang="en-US" sz="2400" dirty="0">
                  <a:sym typeface="Symbol"/>
                </a:endParaRPr>
              </a:p>
              <a:p>
                <a:endParaRPr lang="en-US" sz="2400" dirty="0">
                  <a:sym typeface="Symbol"/>
                </a:endParaRPr>
              </a:p>
              <a:p>
                <a:endParaRPr lang="en-US" sz="2400" dirty="0">
                  <a:sym typeface="Symbol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81200" y="1189038"/>
                <a:ext cx="8229600" cy="5516562"/>
              </a:xfrm>
              <a:blipFill>
                <a:blip r:embed="rId4"/>
                <a:stretch>
                  <a:fillRect l="-815" t="-1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557126"/>
              </p:ext>
            </p:extLst>
          </p:nvPr>
        </p:nvGraphicFramePr>
        <p:xfrm>
          <a:off x="2616201" y="4120778"/>
          <a:ext cx="7040563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8" name="Equation" r:id="rId5" imgW="3149600" imgH="457200" progId="Equation.3">
                  <p:embed/>
                </p:oleObj>
              </mc:Choice>
              <mc:Fallback>
                <p:oleObj name="Equation" r:id="rId5" imgW="3149600" imgH="457200" progId="Equation.3">
                  <p:embed/>
                  <p:pic>
                    <p:nvPicPr>
                      <p:cNvPr id="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6201" y="4120778"/>
                        <a:ext cx="7040563" cy="1022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5688905"/>
              </p:ext>
            </p:extLst>
          </p:nvPr>
        </p:nvGraphicFramePr>
        <p:xfrm>
          <a:off x="2901950" y="2454650"/>
          <a:ext cx="6161088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9" name="Equation" r:id="rId7" imgW="2755900" imgH="444500" progId="Equation.3">
                  <p:embed/>
                </p:oleObj>
              </mc:Choice>
              <mc:Fallback>
                <p:oleObj name="Equation" r:id="rId7" imgW="2755900" imgH="444500" progId="Equation.3">
                  <p:embed/>
                  <p:pic>
                    <p:nvPicPr>
                      <p:cNvPr id="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1950" y="2454650"/>
                        <a:ext cx="6161088" cy="993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06380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8229600" cy="944562"/>
          </a:xfrm>
        </p:spPr>
        <p:txBody>
          <a:bodyPr/>
          <a:lstStyle/>
          <a:p>
            <a:r>
              <a:rPr lang="en-US" dirty="0"/>
              <a:t>Naïve Bayes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189038"/>
            <a:ext cx="8229600" cy="4525963"/>
          </a:xfrm>
        </p:spPr>
        <p:txBody>
          <a:bodyPr/>
          <a:lstStyle/>
          <a:p>
            <a:r>
              <a:rPr lang="en-US" sz="2400" dirty="0">
                <a:sym typeface="Symbol"/>
              </a:rPr>
              <a:t>Posterior:</a:t>
            </a:r>
          </a:p>
          <a:p>
            <a:endParaRPr lang="en-US" sz="2400" dirty="0">
              <a:sym typeface="Symbol"/>
            </a:endParaRPr>
          </a:p>
          <a:p>
            <a:endParaRPr lang="en-US" sz="2400" dirty="0">
              <a:sym typeface="Symbol"/>
            </a:endParaRPr>
          </a:p>
          <a:p>
            <a:endParaRPr lang="en-US" sz="2400" dirty="0">
              <a:sym typeface="Symbol"/>
            </a:endParaRPr>
          </a:p>
          <a:p>
            <a:endParaRPr lang="en-US" sz="2400" dirty="0">
              <a:sym typeface="Symbol"/>
            </a:endParaRPr>
          </a:p>
          <a:p>
            <a:endParaRPr lang="en-US" sz="2400" dirty="0">
              <a:sym typeface="Symbol"/>
            </a:endParaRPr>
          </a:p>
          <a:p>
            <a:endParaRPr lang="en-US" sz="2400" dirty="0">
              <a:sym typeface="Symbol"/>
            </a:endParaRPr>
          </a:p>
          <a:p>
            <a:r>
              <a:rPr lang="en-US" sz="2400" dirty="0">
                <a:sym typeface="Symbol"/>
              </a:rPr>
              <a:t>MAP decision:</a:t>
            </a:r>
            <a:br>
              <a:rPr lang="en-US" sz="2400" dirty="0">
                <a:sym typeface="Symbol"/>
              </a:rPr>
            </a:br>
            <a:endParaRPr lang="en-US" sz="2400" dirty="0">
              <a:sym typeface="Symbol"/>
            </a:endParaRPr>
          </a:p>
        </p:txBody>
      </p:sp>
      <p:graphicFrame>
        <p:nvGraphicFramePr>
          <p:cNvPr id="38915" name="Object 2"/>
          <p:cNvGraphicFramePr>
            <a:graphicFrameLocks noChangeAspect="1"/>
          </p:cNvGraphicFramePr>
          <p:nvPr>
            <p:extLst/>
          </p:nvPr>
        </p:nvGraphicFramePr>
        <p:xfrm>
          <a:off x="2903539" y="1982789"/>
          <a:ext cx="6161087" cy="2071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2" name="Equation" r:id="rId4" imgW="2755900" imgH="927100" progId="Equation.3">
                  <p:embed/>
                </p:oleObj>
              </mc:Choice>
              <mc:Fallback>
                <p:oleObj name="Equation" r:id="rId4" imgW="2755900" imgH="927100" progId="Equation.3">
                  <p:embed/>
                  <p:pic>
                    <p:nvPicPr>
                      <p:cNvPr id="3891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3539" y="1982789"/>
                        <a:ext cx="6161087" cy="2071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ight Brace 5"/>
          <p:cNvSpPr/>
          <p:nvPr/>
        </p:nvSpPr>
        <p:spPr>
          <a:xfrm rot="5400000">
            <a:off x="8341668" y="4836468"/>
            <a:ext cx="233064" cy="1981200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Brace 6"/>
          <p:cNvSpPr/>
          <p:nvPr/>
        </p:nvSpPr>
        <p:spPr>
          <a:xfrm rot="5400000">
            <a:off x="7008168" y="5484167"/>
            <a:ext cx="233065" cy="685800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824523" y="5934671"/>
            <a:ext cx="13978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likelihood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81801" y="5939136"/>
            <a:ext cx="801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prior</a:t>
            </a:r>
          </a:p>
        </p:txBody>
      </p:sp>
      <p:sp>
        <p:nvSpPr>
          <p:cNvPr id="10" name="Right Brace 9"/>
          <p:cNvSpPr/>
          <p:nvPr/>
        </p:nvSpPr>
        <p:spPr>
          <a:xfrm rot="5400000">
            <a:off x="5564832" y="5174905"/>
            <a:ext cx="224135" cy="1295400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017089" y="5939136"/>
            <a:ext cx="13256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posterior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2700339" y="4557713"/>
          <a:ext cx="6707187" cy="1263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3" name="Equation" r:id="rId6" imgW="2425700" imgH="457200" progId="Equation.3">
                  <p:embed/>
                </p:oleObj>
              </mc:Choice>
              <mc:Fallback>
                <p:oleObj name="Equation" r:id="rId6" imgW="2425700" imgH="457200" progId="Equation.3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339" y="4557713"/>
                        <a:ext cx="6707187" cy="1263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2362200" y="2438400"/>
            <a:ext cx="7543800" cy="18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416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  <p:bldP spid="7" grpId="0" animBg="1"/>
      <p:bldP spid="8" grpId="0"/>
      <p:bldP spid="9" grpId="0"/>
      <p:bldP spid="10" grpId="0" animBg="1"/>
      <p:bldP spid="11" grpId="0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0"/>
            <a:ext cx="8915400" cy="1600200"/>
          </a:xfrm>
        </p:spPr>
        <p:txBody>
          <a:bodyPr/>
          <a:lstStyle/>
          <a:p>
            <a:r>
              <a:rPr lang="en-US" dirty="0"/>
              <a:t>Case study:</a:t>
            </a:r>
            <a:br>
              <a:rPr lang="en-US" dirty="0"/>
            </a:br>
            <a:r>
              <a:rPr lang="en-US" dirty="0"/>
              <a:t>Text document classification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798638"/>
            <a:ext cx="9448800" cy="4525963"/>
          </a:xfrm>
        </p:spPr>
        <p:txBody>
          <a:bodyPr/>
          <a:lstStyle/>
          <a:p>
            <a:r>
              <a:rPr lang="en-US" sz="2400" b="1" dirty="0"/>
              <a:t>MAP decision: </a:t>
            </a:r>
            <a:r>
              <a:rPr lang="en-US" sz="2400" dirty="0"/>
              <a:t>assign a document to the class with the highest posterior </a:t>
            </a:r>
            <a:r>
              <a:rPr lang="en-US" sz="2400" dirty="0">
                <a:solidFill>
                  <a:srgbClr val="0066FF"/>
                </a:solidFill>
              </a:rPr>
              <a:t>P(class | document) </a:t>
            </a:r>
            <a:br>
              <a:rPr lang="en-US" sz="2400" dirty="0">
                <a:solidFill>
                  <a:srgbClr val="0066FF"/>
                </a:solidFill>
                <a:cs typeface="Times New Roman"/>
              </a:rPr>
            </a:br>
            <a:endParaRPr lang="en-US" sz="2400" dirty="0">
              <a:solidFill>
                <a:srgbClr val="0066FF"/>
              </a:solidFill>
              <a:cs typeface="Times New Roman"/>
            </a:endParaRPr>
          </a:p>
          <a:p>
            <a:r>
              <a:rPr lang="en-US" sz="2400" dirty="0">
                <a:cs typeface="Times New Roman"/>
              </a:rPr>
              <a:t>Example: spam classification</a:t>
            </a:r>
          </a:p>
          <a:p>
            <a:pPr lvl="1"/>
            <a:r>
              <a:rPr lang="en-US" sz="2000" dirty="0"/>
              <a:t>Classify a message as spam if </a:t>
            </a:r>
            <a:r>
              <a:rPr lang="en-US" sz="2000" dirty="0">
                <a:solidFill>
                  <a:srgbClr val="0066FF"/>
                </a:solidFill>
              </a:rPr>
              <a:t>P(spam | message) &gt; P(</a:t>
            </a:r>
            <a:r>
              <a:rPr lang="en-US" sz="2000" dirty="0">
                <a:solidFill>
                  <a:srgbClr val="0066FF"/>
                </a:solidFill>
                <a:cs typeface="Times New Roman"/>
              </a:rPr>
              <a:t>¬spam | message)</a:t>
            </a:r>
          </a:p>
          <a:p>
            <a:pPr lvl="1"/>
            <a:endParaRPr lang="en-US" sz="2000" dirty="0">
              <a:cs typeface="Times New Roman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0387" y="3899400"/>
            <a:ext cx="3962400" cy="2882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5188" y="4432800"/>
            <a:ext cx="4570413" cy="1681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452185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0"/>
            <a:ext cx="8915400" cy="1600200"/>
          </a:xfrm>
        </p:spPr>
        <p:txBody>
          <a:bodyPr/>
          <a:lstStyle/>
          <a:p>
            <a:r>
              <a:rPr lang="en-US" dirty="0"/>
              <a:t>Case study:</a:t>
            </a:r>
            <a:br>
              <a:rPr lang="en-US" dirty="0"/>
            </a:br>
            <a:r>
              <a:rPr lang="en-US" dirty="0"/>
              <a:t>Text document classification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798638"/>
            <a:ext cx="9144000" cy="4525963"/>
          </a:xfrm>
        </p:spPr>
        <p:txBody>
          <a:bodyPr/>
          <a:lstStyle/>
          <a:p>
            <a:r>
              <a:rPr lang="en-US" sz="2400" b="1" dirty="0"/>
              <a:t>MAP decision: </a:t>
            </a:r>
            <a:r>
              <a:rPr lang="en-US" sz="2400" dirty="0"/>
              <a:t>assign a document to the class with the highest posterior </a:t>
            </a:r>
            <a:r>
              <a:rPr lang="en-US" sz="2400" dirty="0">
                <a:solidFill>
                  <a:srgbClr val="0066FF"/>
                </a:solidFill>
              </a:rPr>
              <a:t>P(class | document) </a:t>
            </a:r>
            <a:br>
              <a:rPr lang="en-US" sz="2400" dirty="0">
                <a:solidFill>
                  <a:srgbClr val="0066FF"/>
                </a:solidFill>
                <a:cs typeface="Times New Roman"/>
              </a:rPr>
            </a:br>
            <a:endParaRPr lang="en-US" sz="2400" dirty="0">
              <a:solidFill>
                <a:srgbClr val="0066FF"/>
              </a:solidFill>
              <a:cs typeface="Times New Roman"/>
            </a:endParaRPr>
          </a:p>
          <a:p>
            <a:r>
              <a:rPr lang="en-US" sz="2400" dirty="0">
                <a:cs typeface="Times New Roman"/>
              </a:rPr>
              <a:t>We have  </a:t>
            </a:r>
            <a:r>
              <a:rPr lang="en-US" sz="2400" dirty="0">
                <a:solidFill>
                  <a:srgbClr val="0066FF"/>
                </a:solidFill>
              </a:rPr>
              <a:t>P(class | document)  </a:t>
            </a:r>
            <a:r>
              <a:rPr lang="en-US" sz="2400" dirty="0">
                <a:solidFill>
                  <a:srgbClr val="0066FF"/>
                </a:solidFill>
                <a:sym typeface="Symbol"/>
              </a:rPr>
              <a:t></a:t>
            </a:r>
            <a:r>
              <a:rPr lang="en-US" sz="2400" dirty="0">
                <a:solidFill>
                  <a:srgbClr val="0066FF"/>
                </a:solidFill>
                <a:sym typeface="Mathematica1"/>
              </a:rPr>
              <a:t> </a:t>
            </a:r>
            <a:r>
              <a:rPr lang="en-US" sz="2400" dirty="0">
                <a:solidFill>
                  <a:srgbClr val="0066FF"/>
                </a:solidFill>
              </a:rPr>
              <a:t>P(document | class)P(class)</a:t>
            </a:r>
            <a:r>
              <a:rPr lang="en-US" sz="2400" dirty="0"/>
              <a:t>  </a:t>
            </a:r>
            <a:br>
              <a:rPr lang="en-US" sz="2400" dirty="0"/>
            </a:br>
            <a:endParaRPr lang="en-US" sz="2400" dirty="0">
              <a:solidFill>
                <a:srgbClr val="0066FF"/>
              </a:solidFill>
              <a:cs typeface="Times New Roman"/>
            </a:endParaRPr>
          </a:p>
          <a:p>
            <a:r>
              <a:rPr lang="en-US" sz="2400" dirty="0">
                <a:cs typeface="Times New Roman"/>
              </a:rPr>
              <a:t>To enable classification, we need to be able to estimate the </a:t>
            </a:r>
            <a:r>
              <a:rPr lang="en-US" sz="2400" dirty="0">
                <a:solidFill>
                  <a:srgbClr val="FF0000"/>
                </a:solidFill>
                <a:cs typeface="Times New Roman"/>
              </a:rPr>
              <a:t>likelihoods</a:t>
            </a:r>
            <a:r>
              <a:rPr lang="en-US" sz="2400" dirty="0">
                <a:cs typeface="Times New Roman"/>
              </a:rPr>
              <a:t> </a:t>
            </a:r>
            <a:r>
              <a:rPr lang="en-US" sz="2400" dirty="0">
                <a:solidFill>
                  <a:srgbClr val="0066FF"/>
                </a:solidFill>
              </a:rPr>
              <a:t>P(document | class) </a:t>
            </a:r>
            <a:r>
              <a:rPr lang="en-US" sz="2400" dirty="0"/>
              <a:t>for all classes </a:t>
            </a:r>
            <a:r>
              <a:rPr lang="en-US" sz="2400" dirty="0">
                <a:cs typeface="Times New Roman"/>
              </a:rPr>
              <a:t>and</a:t>
            </a:r>
            <a:r>
              <a:rPr lang="en-US" sz="2400" dirty="0">
                <a:solidFill>
                  <a:srgbClr val="0066FF"/>
                </a:solidFill>
                <a:cs typeface="Times New Roman"/>
              </a:rPr>
              <a:t> </a:t>
            </a:r>
            <a:br>
              <a:rPr lang="en-US" sz="2400" dirty="0">
                <a:solidFill>
                  <a:srgbClr val="0066FF"/>
                </a:solidFill>
                <a:cs typeface="Times New Roman"/>
              </a:rPr>
            </a:br>
            <a:r>
              <a:rPr lang="en-US" sz="2400" dirty="0">
                <a:solidFill>
                  <a:srgbClr val="FF0000"/>
                </a:solidFill>
                <a:cs typeface="Times New Roman"/>
              </a:rPr>
              <a:t>priors</a:t>
            </a:r>
            <a:r>
              <a:rPr lang="en-US" sz="2400" dirty="0">
                <a:solidFill>
                  <a:srgbClr val="0066FF"/>
                </a:solidFill>
                <a:cs typeface="Times New Roman"/>
              </a:rPr>
              <a:t> </a:t>
            </a:r>
            <a:r>
              <a:rPr lang="en-US" sz="2400" dirty="0">
                <a:solidFill>
                  <a:srgbClr val="0066FF"/>
                </a:solidFill>
              </a:rPr>
              <a:t>P(class)</a:t>
            </a:r>
            <a:endParaRPr lang="en-US" sz="2400" dirty="0"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744113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Outline: Bayesian Inference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Bayes Rule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Law of Total Probability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Misdiagnosis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MAP = MPE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The “Naïve Bayesian” Assumption</a:t>
            </a:r>
          </a:p>
          <a:p>
            <a:r>
              <a:rPr lang="en-US" dirty="0"/>
              <a:t>Bag of Words (</a:t>
            </a:r>
            <a:r>
              <a:rPr lang="en-US" dirty="0" err="1"/>
              <a:t>BoW</a:t>
            </a:r>
            <a:r>
              <a:rPr lang="en-US" dirty="0"/>
              <a:t>)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Parameter Estimation for the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BoW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model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6952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6200"/>
            <a:ext cx="8915400" cy="762000"/>
          </a:xfrm>
        </p:spPr>
        <p:txBody>
          <a:bodyPr/>
          <a:lstStyle/>
          <a:p>
            <a:r>
              <a:rPr lang="en-US" dirty="0"/>
              <a:t>Naïve Bayes Representation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960438"/>
            <a:ext cx="8229600" cy="4525963"/>
          </a:xfrm>
        </p:spPr>
        <p:txBody>
          <a:bodyPr/>
          <a:lstStyle/>
          <a:p>
            <a:r>
              <a:rPr lang="en-US" sz="2400" dirty="0">
                <a:cs typeface="Times New Roman"/>
              </a:rPr>
              <a:t>Goal: estimate likelihoods </a:t>
            </a:r>
            <a:r>
              <a:rPr lang="en-US" sz="2400" dirty="0">
                <a:solidFill>
                  <a:srgbClr val="0066FF"/>
                </a:solidFill>
              </a:rPr>
              <a:t>P(document | class) </a:t>
            </a:r>
            <a:br>
              <a:rPr lang="en-US" sz="2400" dirty="0">
                <a:solidFill>
                  <a:srgbClr val="0066FF"/>
                </a:solidFill>
              </a:rPr>
            </a:br>
            <a:r>
              <a:rPr lang="en-US" sz="2400" dirty="0">
                <a:solidFill>
                  <a:srgbClr val="000000"/>
                </a:solidFill>
              </a:rPr>
              <a:t>and priors </a:t>
            </a:r>
            <a:r>
              <a:rPr lang="en-US" sz="2400" dirty="0">
                <a:solidFill>
                  <a:srgbClr val="0066FF"/>
                </a:solidFill>
                <a:cs typeface="Times New Roman"/>
              </a:rPr>
              <a:t>P(class)</a:t>
            </a:r>
          </a:p>
          <a:p>
            <a:r>
              <a:rPr lang="en-US" sz="2400" dirty="0"/>
              <a:t>Likelihood:</a:t>
            </a:r>
            <a:r>
              <a:rPr lang="en-US" sz="2400" b="1" i="1" dirty="0"/>
              <a:t> bag of words </a:t>
            </a:r>
            <a:r>
              <a:rPr lang="en-US" sz="2400" dirty="0"/>
              <a:t>representation</a:t>
            </a:r>
          </a:p>
          <a:p>
            <a:pPr lvl="1"/>
            <a:r>
              <a:rPr lang="en-US" sz="2000" dirty="0"/>
              <a:t>The document is a sequence of words </a:t>
            </a:r>
            <a:r>
              <a:rPr lang="en-US" sz="2000" dirty="0">
                <a:solidFill>
                  <a:srgbClr val="7030A0"/>
                </a:solidFill>
              </a:rPr>
              <a:t>(w</a:t>
            </a:r>
            <a:r>
              <a:rPr lang="en-US" sz="2000" baseline="-25000" dirty="0">
                <a:solidFill>
                  <a:srgbClr val="7030A0"/>
                </a:solidFill>
              </a:rPr>
              <a:t>1</a:t>
            </a:r>
            <a:r>
              <a:rPr lang="en-US" sz="2000" dirty="0">
                <a:solidFill>
                  <a:srgbClr val="7030A0"/>
                </a:solidFill>
              </a:rPr>
              <a:t>, …, </a:t>
            </a:r>
            <a:r>
              <a:rPr lang="en-US" sz="2000" dirty="0" err="1">
                <a:solidFill>
                  <a:srgbClr val="7030A0"/>
                </a:solidFill>
              </a:rPr>
              <a:t>w</a:t>
            </a:r>
            <a:r>
              <a:rPr lang="en-US" sz="2000" baseline="-25000" dirty="0" err="1">
                <a:solidFill>
                  <a:srgbClr val="7030A0"/>
                </a:solidFill>
              </a:rPr>
              <a:t>n</a:t>
            </a:r>
            <a:r>
              <a:rPr lang="en-US" sz="2000" dirty="0">
                <a:solidFill>
                  <a:srgbClr val="7030A0"/>
                </a:solidFill>
              </a:rPr>
              <a:t>) </a:t>
            </a:r>
            <a:endParaRPr lang="en-US" sz="2000" dirty="0"/>
          </a:p>
          <a:p>
            <a:pPr lvl="1"/>
            <a:r>
              <a:rPr lang="en-US" sz="2000" dirty="0"/>
              <a:t>The order of the words in the document is not important</a:t>
            </a:r>
          </a:p>
          <a:p>
            <a:pPr lvl="1"/>
            <a:r>
              <a:rPr lang="en-US" sz="2000" dirty="0"/>
              <a:t>Each word is conditionally independent of the others given document class </a:t>
            </a:r>
            <a:br>
              <a:rPr lang="en-US" sz="1600" dirty="0"/>
            </a:br>
            <a:endParaRPr lang="en-US" sz="1600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4187" y="3810001"/>
            <a:ext cx="3962400" cy="2882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988" y="4343401"/>
            <a:ext cx="4570413" cy="1681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97566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6200"/>
            <a:ext cx="8915400" cy="762000"/>
          </a:xfrm>
        </p:spPr>
        <p:txBody>
          <a:bodyPr/>
          <a:lstStyle/>
          <a:p>
            <a:r>
              <a:rPr lang="en-US" dirty="0"/>
              <a:t>Naïve Bayes Representation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960438"/>
            <a:ext cx="8229600" cy="4525963"/>
          </a:xfrm>
        </p:spPr>
        <p:txBody>
          <a:bodyPr/>
          <a:lstStyle/>
          <a:p>
            <a:r>
              <a:rPr lang="en-US" sz="2400" dirty="0">
                <a:cs typeface="Times New Roman"/>
              </a:rPr>
              <a:t>Goal: estimate likelihoods </a:t>
            </a:r>
            <a:r>
              <a:rPr lang="en-US" sz="2400" dirty="0">
                <a:solidFill>
                  <a:srgbClr val="0066FF"/>
                </a:solidFill>
              </a:rPr>
              <a:t>P(document | class) </a:t>
            </a:r>
            <a:br>
              <a:rPr lang="en-US" sz="2400" dirty="0">
                <a:solidFill>
                  <a:srgbClr val="0066FF"/>
                </a:solidFill>
              </a:rPr>
            </a:br>
            <a:r>
              <a:rPr lang="en-US" sz="2400" dirty="0">
                <a:solidFill>
                  <a:srgbClr val="000000"/>
                </a:solidFill>
              </a:rPr>
              <a:t>and priors </a:t>
            </a:r>
            <a:r>
              <a:rPr lang="en-US" sz="2400" dirty="0">
                <a:solidFill>
                  <a:srgbClr val="0066FF"/>
                </a:solidFill>
                <a:cs typeface="Times New Roman"/>
              </a:rPr>
              <a:t>P(class)</a:t>
            </a:r>
          </a:p>
          <a:p>
            <a:r>
              <a:rPr lang="en-US" sz="2400" dirty="0"/>
              <a:t>Likelihood:</a:t>
            </a:r>
            <a:r>
              <a:rPr lang="en-US" sz="2400" b="1" i="1" dirty="0"/>
              <a:t> bag of words </a:t>
            </a:r>
            <a:r>
              <a:rPr lang="en-US" sz="2400" dirty="0"/>
              <a:t>representation</a:t>
            </a:r>
          </a:p>
          <a:p>
            <a:pPr lvl="1"/>
            <a:r>
              <a:rPr lang="en-US" sz="2000" dirty="0"/>
              <a:t>The document is a sequence of words </a:t>
            </a:r>
            <a:r>
              <a:rPr lang="en-US" sz="2000" dirty="0">
                <a:solidFill>
                  <a:srgbClr val="7030A0"/>
                </a:solidFill>
              </a:rPr>
              <a:t>(w</a:t>
            </a:r>
            <a:r>
              <a:rPr lang="en-US" sz="2000" baseline="-25000" dirty="0">
                <a:solidFill>
                  <a:srgbClr val="7030A0"/>
                </a:solidFill>
              </a:rPr>
              <a:t>1</a:t>
            </a:r>
            <a:r>
              <a:rPr lang="en-US" sz="2000" dirty="0">
                <a:solidFill>
                  <a:srgbClr val="7030A0"/>
                </a:solidFill>
              </a:rPr>
              <a:t>, …, </a:t>
            </a:r>
            <a:r>
              <a:rPr lang="en-US" sz="2000" dirty="0" err="1">
                <a:solidFill>
                  <a:srgbClr val="7030A0"/>
                </a:solidFill>
              </a:rPr>
              <a:t>w</a:t>
            </a:r>
            <a:r>
              <a:rPr lang="en-US" sz="2000" baseline="-25000" dirty="0" err="1">
                <a:solidFill>
                  <a:srgbClr val="7030A0"/>
                </a:solidFill>
              </a:rPr>
              <a:t>n</a:t>
            </a:r>
            <a:r>
              <a:rPr lang="en-US" sz="2000" dirty="0">
                <a:solidFill>
                  <a:srgbClr val="7030A0"/>
                </a:solidFill>
              </a:rPr>
              <a:t>) </a:t>
            </a:r>
            <a:endParaRPr lang="en-US" sz="2000" dirty="0"/>
          </a:p>
          <a:p>
            <a:pPr lvl="1"/>
            <a:r>
              <a:rPr lang="en-US" sz="2000" dirty="0"/>
              <a:t>The order of the words in the document is not important</a:t>
            </a:r>
          </a:p>
          <a:p>
            <a:pPr lvl="1"/>
            <a:r>
              <a:rPr lang="en-US" sz="2000" dirty="0"/>
              <a:t>Each word is conditionally independent of the others given document class </a:t>
            </a:r>
            <a:br>
              <a:rPr lang="en-US" sz="1600" dirty="0"/>
            </a:br>
            <a:endParaRPr lang="en-US" sz="16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2501901" y="3557589"/>
          <a:ext cx="6956425" cy="87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5" name="Equation" r:id="rId4" imgW="3644900" imgH="457200" progId="Equation.3">
                  <p:embed/>
                </p:oleObj>
              </mc:Choice>
              <mc:Fallback>
                <p:oleObj name="Equation" r:id="rId4" imgW="3644900" imgH="457200" progId="Equation.3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1901" y="3557589"/>
                        <a:ext cx="6956425" cy="871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69470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Bag of words illustration</a:t>
            </a:r>
          </a:p>
        </p:txBody>
      </p:sp>
      <p:pic>
        <p:nvPicPr>
          <p:cNvPr id="11269" name="Picture 4" descr="speech1"/>
          <p:cNvPicPr>
            <a:picLocks noChangeAspect="1" noChangeArrowheads="1"/>
          </p:cNvPicPr>
          <p:nvPr/>
        </p:nvPicPr>
        <p:blipFill>
          <a:blip r:embed="rId3" cstate="print">
            <a:lum contrast="50000"/>
          </a:blip>
          <a:srcRect/>
          <a:stretch>
            <a:fillRect/>
          </a:stretch>
        </p:blipFill>
        <p:spPr bwMode="auto">
          <a:xfrm>
            <a:off x="2286000" y="1752600"/>
            <a:ext cx="6832600" cy="2611438"/>
          </a:xfrm>
          <a:prstGeom prst="rect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179435" y="6226175"/>
            <a:ext cx="3836307" cy="52322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spcBef>
                <a:spcPct val="20000"/>
              </a:spcBef>
            </a:pPr>
            <a:r>
              <a:rPr lang="en-US" sz="1400" dirty="0"/>
              <a:t>US Presidential Speeches Tag Cloud</a:t>
            </a:r>
            <a:br>
              <a:rPr lang="en-US" sz="1400" dirty="0"/>
            </a:br>
            <a:r>
              <a:rPr lang="en-US" sz="1400" b="1" dirty="0">
                <a:latin typeface="Courier New" pitchFamily="49" charset="0"/>
                <a:hlinkClick r:id="rId4"/>
              </a:rPr>
              <a:t>http://chir.ag/projects/preztags/</a:t>
            </a:r>
            <a:endParaRPr lang="en-US" sz="1400" b="1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9293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Bag of words illustration</a:t>
            </a:r>
          </a:p>
        </p:txBody>
      </p:sp>
      <p:pic>
        <p:nvPicPr>
          <p:cNvPr id="12294" name="Picture 4" descr="speech1"/>
          <p:cNvPicPr>
            <a:picLocks noChangeAspect="1" noChangeArrowheads="1"/>
          </p:cNvPicPr>
          <p:nvPr/>
        </p:nvPicPr>
        <p:blipFill>
          <a:blip r:embed="rId3" cstate="print">
            <a:lum contrast="50000"/>
          </a:blip>
          <a:srcRect/>
          <a:stretch>
            <a:fillRect/>
          </a:stretch>
        </p:blipFill>
        <p:spPr bwMode="auto">
          <a:xfrm>
            <a:off x="2286000" y="1752600"/>
            <a:ext cx="6832600" cy="2611438"/>
          </a:xfrm>
          <a:prstGeom prst="rect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2292" name="Picture 6" descr="speech6"/>
          <p:cNvPicPr>
            <a:picLocks noChangeAspect="1" noChangeArrowheads="1"/>
          </p:cNvPicPr>
          <p:nvPr/>
        </p:nvPicPr>
        <p:blipFill>
          <a:blip r:embed="rId4" cstate="print">
            <a:lum contrast="50000"/>
          </a:blip>
          <a:srcRect/>
          <a:stretch>
            <a:fillRect/>
          </a:stretch>
        </p:blipFill>
        <p:spPr bwMode="auto">
          <a:xfrm>
            <a:off x="2819401" y="2330451"/>
            <a:ext cx="6932613" cy="2644775"/>
          </a:xfrm>
          <a:prstGeom prst="rect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4179435" y="6226175"/>
            <a:ext cx="3836307" cy="52322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spcBef>
                <a:spcPct val="20000"/>
              </a:spcBef>
            </a:pPr>
            <a:r>
              <a:rPr lang="en-US" sz="1400" dirty="0"/>
              <a:t>US Presidential Speeches Tag Cloud</a:t>
            </a:r>
            <a:br>
              <a:rPr lang="en-US" sz="1400" dirty="0"/>
            </a:br>
            <a:r>
              <a:rPr lang="en-US" sz="1400" b="1" dirty="0">
                <a:latin typeface="Courier New" pitchFamily="49" charset="0"/>
                <a:hlinkClick r:id="rId5"/>
              </a:rPr>
              <a:t>http://chir.ag/projects/preztags/</a:t>
            </a:r>
            <a:endParaRPr lang="en-US" sz="1400" b="1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6258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82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Bag of words illustration</a:t>
            </a:r>
          </a:p>
        </p:txBody>
      </p:sp>
      <p:pic>
        <p:nvPicPr>
          <p:cNvPr id="13319" name="Picture 4" descr="speech1"/>
          <p:cNvPicPr>
            <a:picLocks noChangeAspect="1" noChangeArrowheads="1"/>
          </p:cNvPicPr>
          <p:nvPr/>
        </p:nvPicPr>
        <p:blipFill>
          <a:blip r:embed="rId3" cstate="print">
            <a:lum contrast="50000"/>
          </a:blip>
          <a:srcRect/>
          <a:stretch>
            <a:fillRect/>
          </a:stretch>
        </p:blipFill>
        <p:spPr bwMode="auto">
          <a:xfrm>
            <a:off x="2286000" y="1752600"/>
            <a:ext cx="6832600" cy="2611438"/>
          </a:xfrm>
          <a:prstGeom prst="rect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3320" name="Rectangle 5"/>
          <p:cNvSpPr>
            <a:spLocks noChangeArrowheads="1"/>
          </p:cNvSpPr>
          <p:nvPr/>
        </p:nvSpPr>
        <p:spPr bwMode="auto">
          <a:xfrm>
            <a:off x="4179435" y="6226175"/>
            <a:ext cx="3836307" cy="52322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spcBef>
                <a:spcPct val="20000"/>
              </a:spcBef>
            </a:pPr>
            <a:r>
              <a:rPr lang="en-US" sz="1400" dirty="0"/>
              <a:t>US Presidential Speeches Tag Cloud</a:t>
            </a:r>
            <a:br>
              <a:rPr lang="en-US" sz="1400" dirty="0"/>
            </a:br>
            <a:r>
              <a:rPr lang="en-US" sz="1400" b="1" dirty="0">
                <a:latin typeface="Courier New" pitchFamily="49" charset="0"/>
                <a:hlinkClick r:id="rId4"/>
              </a:rPr>
              <a:t>http://chir.ag/projects/preztags/</a:t>
            </a:r>
            <a:endParaRPr lang="en-US" sz="1400" b="1" dirty="0">
              <a:latin typeface="Courier New" pitchFamily="49" charset="0"/>
            </a:endParaRPr>
          </a:p>
        </p:txBody>
      </p:sp>
      <p:pic>
        <p:nvPicPr>
          <p:cNvPr id="13316" name="Picture 6" descr="speech6"/>
          <p:cNvPicPr>
            <a:picLocks noChangeAspect="1" noChangeArrowheads="1"/>
          </p:cNvPicPr>
          <p:nvPr/>
        </p:nvPicPr>
        <p:blipFill>
          <a:blip r:embed="rId5" cstate="print">
            <a:lum contrast="50000"/>
          </a:blip>
          <a:srcRect/>
          <a:stretch>
            <a:fillRect/>
          </a:stretch>
        </p:blipFill>
        <p:spPr bwMode="auto">
          <a:xfrm>
            <a:off x="2819401" y="2330451"/>
            <a:ext cx="6932613" cy="2644775"/>
          </a:xfrm>
          <a:prstGeom prst="rect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3317" name="Picture 7" descr="speech2"/>
          <p:cNvPicPr>
            <a:picLocks noChangeAspect="1" noChangeArrowheads="1"/>
          </p:cNvPicPr>
          <p:nvPr/>
        </p:nvPicPr>
        <p:blipFill>
          <a:blip r:embed="rId6" cstate="print">
            <a:lum contrast="50000"/>
          </a:blip>
          <a:srcRect/>
          <a:stretch>
            <a:fillRect/>
          </a:stretch>
        </p:blipFill>
        <p:spPr bwMode="auto">
          <a:xfrm>
            <a:off x="3352800" y="2917826"/>
            <a:ext cx="6858000" cy="2536825"/>
          </a:xfrm>
          <a:prstGeom prst="rect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06325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Outline: Bayesian Inference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Bayes Rule</a:t>
            </a:r>
          </a:p>
          <a:p>
            <a:r>
              <a:rPr lang="en-US" dirty="0"/>
              <a:t>Law of Total Probability</a:t>
            </a:r>
          </a:p>
          <a:p>
            <a:r>
              <a:rPr lang="en-US" dirty="0"/>
              <a:t>Misdiagnosis</a:t>
            </a:r>
          </a:p>
          <a:p>
            <a:r>
              <a:rPr lang="en-US" dirty="0"/>
              <a:t>MAP = MPE</a:t>
            </a:r>
          </a:p>
          <a:p>
            <a:r>
              <a:rPr lang="en-US" dirty="0"/>
              <a:t>The “Naïve Bayesian” Assumption</a:t>
            </a:r>
          </a:p>
          <a:p>
            <a:r>
              <a:rPr lang="en-US" dirty="0"/>
              <a:t>Bag of Words (</a:t>
            </a:r>
            <a:r>
              <a:rPr lang="en-US" dirty="0" err="1"/>
              <a:t>BoW</a:t>
            </a:r>
            <a:r>
              <a:rPr lang="en-US" dirty="0"/>
              <a:t>)</a:t>
            </a:r>
          </a:p>
          <a:p>
            <a:r>
              <a:rPr lang="en-US" dirty="0"/>
              <a:t>Parameter Estimation for the </a:t>
            </a:r>
            <a:r>
              <a:rPr lang="en-US" dirty="0" err="1"/>
              <a:t>BoW</a:t>
            </a:r>
            <a:r>
              <a:rPr lang="en-US" dirty="0"/>
              <a:t> model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1059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6200"/>
            <a:ext cx="8915400" cy="762000"/>
          </a:xfrm>
        </p:spPr>
        <p:txBody>
          <a:bodyPr/>
          <a:lstStyle/>
          <a:p>
            <a:r>
              <a:rPr lang="en-US" dirty="0"/>
              <a:t>Naïve Bayes Representation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960438"/>
            <a:ext cx="8229600" cy="4525963"/>
          </a:xfrm>
        </p:spPr>
        <p:txBody>
          <a:bodyPr/>
          <a:lstStyle/>
          <a:p>
            <a:r>
              <a:rPr lang="en-US" sz="2400" dirty="0">
                <a:cs typeface="Times New Roman"/>
              </a:rPr>
              <a:t>Goal: estimate likelihoods </a:t>
            </a:r>
            <a:r>
              <a:rPr lang="en-US" sz="2400" dirty="0">
                <a:solidFill>
                  <a:srgbClr val="0066FF"/>
                </a:solidFill>
              </a:rPr>
              <a:t>P(document | class) </a:t>
            </a:r>
            <a:r>
              <a:rPr lang="en-US" sz="2400" dirty="0">
                <a:solidFill>
                  <a:srgbClr val="000000"/>
                </a:solidFill>
              </a:rPr>
              <a:t>and </a:t>
            </a:r>
            <a:r>
              <a:rPr lang="en-US" sz="2400" dirty="0">
                <a:solidFill>
                  <a:srgbClr val="0066FF"/>
                </a:solidFill>
                <a:cs typeface="Times New Roman"/>
              </a:rPr>
              <a:t>P(class)</a:t>
            </a:r>
          </a:p>
          <a:p>
            <a:r>
              <a:rPr lang="en-US" sz="2400" dirty="0"/>
              <a:t>Likelihood:</a:t>
            </a:r>
            <a:r>
              <a:rPr lang="en-US" sz="2400" b="1" i="1" dirty="0"/>
              <a:t> bag of words </a:t>
            </a:r>
            <a:r>
              <a:rPr lang="en-US" sz="2400" dirty="0"/>
              <a:t>representation</a:t>
            </a:r>
          </a:p>
          <a:p>
            <a:pPr lvl="1"/>
            <a:r>
              <a:rPr lang="en-US" sz="2000" dirty="0"/>
              <a:t>The document is a sequence of words </a:t>
            </a:r>
            <a:r>
              <a:rPr lang="en-US" sz="2000" dirty="0">
                <a:solidFill>
                  <a:srgbClr val="0066FF"/>
                </a:solidFill>
              </a:rPr>
              <a:t>(w</a:t>
            </a:r>
            <a:r>
              <a:rPr lang="en-US" sz="2000" baseline="-25000" dirty="0">
                <a:solidFill>
                  <a:srgbClr val="0066FF"/>
                </a:solidFill>
              </a:rPr>
              <a:t>1</a:t>
            </a:r>
            <a:r>
              <a:rPr lang="en-US" sz="2000" dirty="0">
                <a:solidFill>
                  <a:srgbClr val="0066FF"/>
                </a:solidFill>
              </a:rPr>
              <a:t>, … , </a:t>
            </a:r>
            <a:r>
              <a:rPr lang="en-US" sz="2000" dirty="0" err="1">
                <a:solidFill>
                  <a:srgbClr val="0066FF"/>
                </a:solidFill>
              </a:rPr>
              <a:t>w</a:t>
            </a:r>
            <a:r>
              <a:rPr lang="en-US" sz="2000" baseline="-25000" dirty="0" err="1">
                <a:solidFill>
                  <a:srgbClr val="0066FF"/>
                </a:solidFill>
              </a:rPr>
              <a:t>n</a:t>
            </a:r>
            <a:r>
              <a:rPr lang="en-US" sz="2000" dirty="0">
                <a:solidFill>
                  <a:srgbClr val="0066FF"/>
                </a:solidFill>
              </a:rPr>
              <a:t>) </a:t>
            </a:r>
          </a:p>
          <a:p>
            <a:pPr lvl="1"/>
            <a:r>
              <a:rPr lang="en-US" sz="2000" dirty="0"/>
              <a:t>The order of the words in the document is not important</a:t>
            </a:r>
          </a:p>
          <a:p>
            <a:pPr lvl="1"/>
            <a:r>
              <a:rPr lang="en-US" sz="2000" dirty="0"/>
              <a:t>Each word is conditionally independent of the others given document class </a:t>
            </a:r>
            <a:br>
              <a:rPr lang="en-US" sz="1600" dirty="0"/>
            </a:br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1"/>
            <a:r>
              <a:rPr lang="en-US" sz="2000" dirty="0"/>
              <a:t>Thus, the problem is reduced to estimating marginal likelihoods of individual words </a:t>
            </a:r>
            <a:r>
              <a:rPr lang="en-US" sz="2000" dirty="0">
                <a:solidFill>
                  <a:srgbClr val="0066FF"/>
                </a:solidFill>
              </a:rPr>
              <a:t>P(</a:t>
            </a:r>
            <a:r>
              <a:rPr lang="en-US" sz="2000" dirty="0" err="1">
                <a:solidFill>
                  <a:srgbClr val="0066FF"/>
                </a:solidFill>
              </a:rPr>
              <a:t>w</a:t>
            </a:r>
            <a:r>
              <a:rPr lang="en-US" sz="2000" baseline="-25000" dirty="0" err="1">
                <a:solidFill>
                  <a:srgbClr val="0066FF"/>
                </a:solidFill>
              </a:rPr>
              <a:t>i</a:t>
            </a:r>
            <a:r>
              <a:rPr lang="en-US" sz="2000" dirty="0">
                <a:solidFill>
                  <a:srgbClr val="0066FF"/>
                </a:solidFill>
              </a:rPr>
              <a:t> | class)</a:t>
            </a:r>
            <a:r>
              <a:rPr lang="en-US" sz="2000" dirty="0"/>
              <a:t> </a:t>
            </a:r>
          </a:p>
          <a:p>
            <a:pPr lvl="1"/>
            <a:endParaRPr lang="en-US" sz="20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750147"/>
              </p:ext>
            </p:extLst>
          </p:nvPr>
        </p:nvGraphicFramePr>
        <p:xfrm>
          <a:off x="2501901" y="3109359"/>
          <a:ext cx="6956425" cy="87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9" name="Equation" r:id="rId4" imgW="3644900" imgH="457200" progId="Equation.3">
                  <p:embed/>
                </p:oleObj>
              </mc:Choice>
              <mc:Fallback>
                <p:oleObj name="Equation" r:id="rId4" imgW="3644900" imgH="457200" progId="Equation.3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1901" y="3109359"/>
                        <a:ext cx="6956425" cy="871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79534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22238"/>
            <a:ext cx="8229600" cy="868362"/>
          </a:xfrm>
        </p:spPr>
        <p:txBody>
          <a:bodyPr/>
          <a:lstStyle/>
          <a:p>
            <a:r>
              <a:rPr lang="en-US" dirty="0"/>
              <a:t>Parameter estimation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066801"/>
            <a:ext cx="8915400" cy="5059363"/>
          </a:xfrm>
        </p:spPr>
        <p:txBody>
          <a:bodyPr/>
          <a:lstStyle/>
          <a:p>
            <a:r>
              <a:rPr lang="en-US" sz="2400" dirty="0">
                <a:cs typeface="Times New Roman"/>
              </a:rPr>
              <a:t>Model parameters: feature likelihoods </a:t>
            </a:r>
            <a:r>
              <a:rPr lang="en-US" sz="2400" dirty="0">
                <a:solidFill>
                  <a:srgbClr val="0066FF"/>
                </a:solidFill>
              </a:rPr>
              <a:t>P(word | class) </a:t>
            </a:r>
            <a:r>
              <a:rPr lang="en-US" sz="2400" dirty="0">
                <a:cs typeface="Times New Roman"/>
              </a:rPr>
              <a:t>and</a:t>
            </a:r>
            <a:r>
              <a:rPr lang="en-US" sz="2400" dirty="0">
                <a:solidFill>
                  <a:srgbClr val="0066FF"/>
                </a:solidFill>
                <a:cs typeface="Times New Roman"/>
              </a:rPr>
              <a:t> </a:t>
            </a:r>
            <a:r>
              <a:rPr lang="en-US" sz="2400" dirty="0">
                <a:cs typeface="Times New Roman"/>
              </a:rPr>
              <a:t>priors</a:t>
            </a:r>
            <a:r>
              <a:rPr lang="en-US" sz="2400" dirty="0">
                <a:solidFill>
                  <a:srgbClr val="0066FF"/>
                </a:solidFill>
                <a:cs typeface="Times New Roman"/>
              </a:rPr>
              <a:t> </a:t>
            </a:r>
            <a:r>
              <a:rPr lang="en-US" sz="2400" dirty="0">
                <a:solidFill>
                  <a:srgbClr val="0066FF"/>
                </a:solidFill>
              </a:rPr>
              <a:t>P(class) </a:t>
            </a:r>
          </a:p>
          <a:p>
            <a:pPr lvl="1"/>
            <a:r>
              <a:rPr lang="en-US" sz="2000" dirty="0">
                <a:cs typeface="Times New Roman"/>
              </a:rPr>
              <a:t>How do we obtain the values of these parameters?</a:t>
            </a:r>
          </a:p>
        </p:txBody>
      </p:sp>
      <p:pic>
        <p:nvPicPr>
          <p:cNvPr id="110595" name="Picture 3"/>
          <p:cNvPicPr>
            <a:picLocks noChangeAspect="1" noChangeArrowheads="1"/>
          </p:cNvPicPr>
          <p:nvPr/>
        </p:nvPicPr>
        <p:blipFill>
          <a:blip r:embed="rId3" cstate="print"/>
          <a:srcRect l="23456"/>
          <a:stretch>
            <a:fillRect/>
          </a:stretch>
        </p:blipFill>
        <p:spPr bwMode="auto">
          <a:xfrm>
            <a:off x="3767373" y="3352800"/>
            <a:ext cx="6714891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905001" y="3505200"/>
            <a:ext cx="1976823" cy="7571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spam:  0.33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¬spam:  0.67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255559" y="3048000"/>
            <a:ext cx="17615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66FF"/>
                </a:solidFill>
              </a:rPr>
              <a:t>P(word | </a:t>
            </a:r>
            <a:r>
              <a:rPr lang="en-US" dirty="0">
                <a:solidFill>
                  <a:srgbClr val="0066FF"/>
                </a:solidFill>
                <a:cs typeface="Times New Roman"/>
              </a:rPr>
              <a:t>¬spam)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808812" y="3048000"/>
            <a:ext cx="1646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66FF"/>
                </a:solidFill>
              </a:rPr>
              <a:t>P(word | </a:t>
            </a:r>
            <a:r>
              <a:rPr lang="en-US" dirty="0">
                <a:solidFill>
                  <a:srgbClr val="0066FF"/>
                </a:solidFill>
                <a:cs typeface="Times New Roman"/>
              </a:rPr>
              <a:t>spam)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30270" y="3048000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66FF"/>
                </a:solidFill>
              </a:rPr>
              <a:t>prior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294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Outline: Bayesian Inference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Bayes Rule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Law of Total Probability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Misdiagnosis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MAP = MPE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The “Naïve Bayesian” Assumption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Bag of Words (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BoW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)</a:t>
            </a:r>
          </a:p>
          <a:p>
            <a:r>
              <a:rPr lang="en-US" dirty="0"/>
              <a:t>Parameter Estimation for the </a:t>
            </a:r>
            <a:r>
              <a:rPr lang="en-US" dirty="0" err="1"/>
              <a:t>BoW</a:t>
            </a:r>
            <a:r>
              <a:rPr lang="en-US" dirty="0"/>
              <a:t> model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4167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22238"/>
            <a:ext cx="8229600" cy="868362"/>
          </a:xfrm>
        </p:spPr>
        <p:txBody>
          <a:bodyPr/>
          <a:lstStyle/>
          <a:p>
            <a:r>
              <a:rPr lang="en-US" dirty="0"/>
              <a:t>Parameter estimation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066801"/>
            <a:ext cx="8915400" cy="5059363"/>
          </a:xfrm>
        </p:spPr>
        <p:txBody>
          <a:bodyPr/>
          <a:lstStyle/>
          <a:p>
            <a:r>
              <a:rPr lang="en-US" sz="2400" dirty="0">
                <a:cs typeface="Times New Roman"/>
              </a:rPr>
              <a:t>Model parameters: feature likelihoods </a:t>
            </a:r>
            <a:r>
              <a:rPr lang="en-US" sz="2400" dirty="0">
                <a:solidFill>
                  <a:srgbClr val="0066FF"/>
                </a:solidFill>
              </a:rPr>
              <a:t>P(word | class) </a:t>
            </a:r>
            <a:r>
              <a:rPr lang="en-US" sz="2400" dirty="0">
                <a:cs typeface="Times New Roman"/>
              </a:rPr>
              <a:t>and</a:t>
            </a:r>
            <a:r>
              <a:rPr lang="en-US" sz="2400" dirty="0">
                <a:solidFill>
                  <a:srgbClr val="0066FF"/>
                </a:solidFill>
                <a:cs typeface="Times New Roman"/>
              </a:rPr>
              <a:t> </a:t>
            </a:r>
            <a:r>
              <a:rPr lang="en-US" sz="2400" dirty="0">
                <a:cs typeface="Times New Roman"/>
              </a:rPr>
              <a:t>priors</a:t>
            </a:r>
            <a:r>
              <a:rPr lang="en-US" sz="2400" dirty="0">
                <a:solidFill>
                  <a:srgbClr val="0066FF"/>
                </a:solidFill>
                <a:cs typeface="Times New Roman"/>
              </a:rPr>
              <a:t> </a:t>
            </a:r>
            <a:r>
              <a:rPr lang="en-US" sz="2400" dirty="0">
                <a:solidFill>
                  <a:srgbClr val="0066FF"/>
                </a:solidFill>
              </a:rPr>
              <a:t>P(class) </a:t>
            </a:r>
          </a:p>
          <a:p>
            <a:pPr lvl="1"/>
            <a:r>
              <a:rPr lang="en-US" sz="2000" dirty="0">
                <a:cs typeface="Times New Roman"/>
              </a:rPr>
              <a:t>How do we obtain the values of these parameters?</a:t>
            </a:r>
          </a:p>
          <a:p>
            <a:pPr lvl="1"/>
            <a:r>
              <a:rPr lang="en-US" sz="2000" dirty="0">
                <a:cs typeface="Times New Roman"/>
              </a:rPr>
              <a:t>Need </a:t>
            </a:r>
            <a:r>
              <a:rPr lang="en-US" sz="2000" i="1" dirty="0">
                <a:cs typeface="Times New Roman"/>
              </a:rPr>
              <a:t>training set </a:t>
            </a:r>
            <a:r>
              <a:rPr lang="en-US" sz="2000" dirty="0">
                <a:cs typeface="Times New Roman"/>
              </a:rPr>
              <a:t>of labeled samples from both classes</a:t>
            </a:r>
          </a:p>
          <a:p>
            <a:pPr lvl="1"/>
            <a:endParaRPr lang="en-US" dirty="0">
              <a:cs typeface="Times New Roman"/>
            </a:endParaRPr>
          </a:p>
          <a:p>
            <a:pPr lvl="1">
              <a:buNone/>
            </a:pPr>
            <a:endParaRPr lang="en-US" dirty="0">
              <a:cs typeface="Times New Roman"/>
            </a:endParaRPr>
          </a:p>
          <a:p>
            <a:pPr lvl="1">
              <a:buNone/>
            </a:pPr>
            <a:br>
              <a:rPr lang="en-US" dirty="0">
                <a:cs typeface="Times New Roman"/>
              </a:rPr>
            </a:br>
            <a:endParaRPr lang="en-US" sz="1000" dirty="0">
              <a:cs typeface="Times New Roman"/>
            </a:endParaRPr>
          </a:p>
          <a:p>
            <a:pPr lvl="1"/>
            <a:r>
              <a:rPr lang="en-US" dirty="0">
                <a:cs typeface="Times New Roman"/>
              </a:rPr>
              <a:t>This is the </a:t>
            </a:r>
            <a:r>
              <a:rPr lang="en-US" i="1" dirty="0">
                <a:cs typeface="Times New Roman"/>
              </a:rPr>
              <a:t>maximum likelihood </a:t>
            </a:r>
            <a:r>
              <a:rPr lang="en-US" dirty="0">
                <a:cs typeface="Times New Roman"/>
              </a:rPr>
              <a:t>(ML) estimate, or estimate that maximizes the likelihood of the training data:</a:t>
            </a:r>
            <a:br>
              <a:rPr lang="en-US" dirty="0">
                <a:cs typeface="Times New Roman"/>
              </a:rPr>
            </a:br>
            <a:br>
              <a:rPr lang="en-US" dirty="0">
                <a:cs typeface="Times New Roman"/>
              </a:rPr>
            </a:b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905000" y="3181290"/>
            <a:ext cx="1982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66FF"/>
                </a:solidFill>
              </a:rPr>
              <a:t> P(word | class) =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4343401" y="2876490"/>
            <a:ext cx="55509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66FF"/>
                </a:solidFill>
              </a:rPr>
              <a:t># of occurrences of this word in docs from this class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5088652" y="3333690"/>
            <a:ext cx="56555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66FF"/>
                </a:solidFill>
              </a:rPr>
              <a:t>total # of words in docs from this class</a:t>
            </a:r>
            <a:endParaRPr lang="en-US" sz="20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4419600" y="3333690"/>
            <a:ext cx="5791200" cy="19110"/>
          </a:xfrm>
          <a:prstGeom prst="line">
            <a:avLst/>
          </a:prstGeom>
          <a:ln w="1905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7523" name="Object 3"/>
          <p:cNvGraphicFramePr>
            <a:graphicFrameLocks noChangeAspect="1"/>
          </p:cNvGraphicFramePr>
          <p:nvPr/>
        </p:nvGraphicFramePr>
        <p:xfrm>
          <a:off x="4291013" y="4770438"/>
          <a:ext cx="3663950" cy="1154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3" name="Equation" r:id="rId4" imgW="1409400" imgH="444240" progId="Equation.3">
                  <p:embed/>
                </p:oleObj>
              </mc:Choice>
              <mc:Fallback>
                <p:oleObj name="Equation" r:id="rId4" imgW="1409400" imgH="444240" progId="Equation.3">
                  <p:embed/>
                  <p:pic>
                    <p:nvPicPr>
                      <p:cNvPr id="10752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1013" y="4770438"/>
                        <a:ext cx="3663950" cy="1154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3307775" y="5924490"/>
            <a:ext cx="51775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/>
              <a:t>d</a:t>
            </a:r>
            <a:r>
              <a:rPr lang="en-US" sz="2000" dirty="0"/>
              <a:t>: index of training document, </a:t>
            </a:r>
            <a:r>
              <a:rPr lang="en-US" sz="2000" i="1" dirty="0" err="1"/>
              <a:t>i</a:t>
            </a:r>
            <a:r>
              <a:rPr lang="en-US" sz="2000" dirty="0"/>
              <a:t>: index of a word</a:t>
            </a:r>
          </a:p>
        </p:txBody>
      </p:sp>
    </p:spTree>
    <p:extLst>
      <p:ext uri="{BB962C8B-B14F-4D97-AF65-F5344CB8AC3E}">
        <p14:creationId xmlns:p14="http://schemas.microsoft.com/office/powerpoint/2010/main" val="2545827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22238"/>
            <a:ext cx="8229600" cy="868362"/>
          </a:xfrm>
        </p:spPr>
        <p:txBody>
          <a:bodyPr/>
          <a:lstStyle/>
          <a:p>
            <a:r>
              <a:rPr lang="en-US" dirty="0"/>
              <a:t>Parameter estimation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066801"/>
            <a:ext cx="8915400" cy="4191000"/>
          </a:xfrm>
        </p:spPr>
        <p:txBody>
          <a:bodyPr/>
          <a:lstStyle/>
          <a:p>
            <a:r>
              <a:rPr lang="en-US" sz="2400" dirty="0">
                <a:cs typeface="Times New Roman"/>
              </a:rPr>
              <a:t>ML (Maximum Likelihood) parameter estimate:</a:t>
            </a:r>
            <a:endParaRPr lang="en-US" sz="2000" dirty="0">
              <a:cs typeface="Times New Roman"/>
            </a:endParaRPr>
          </a:p>
          <a:p>
            <a:pPr lvl="1"/>
            <a:endParaRPr lang="en-US" dirty="0">
              <a:cs typeface="Times New Roman"/>
            </a:endParaRPr>
          </a:p>
          <a:p>
            <a:pPr lvl="1">
              <a:buNone/>
            </a:pPr>
            <a:endParaRPr lang="en-US" dirty="0">
              <a:cs typeface="Times New Roman"/>
            </a:endParaRPr>
          </a:p>
          <a:p>
            <a:pPr lvl="1">
              <a:buNone/>
            </a:pPr>
            <a:endParaRPr lang="en-US" dirty="0">
              <a:cs typeface="Times New Roman"/>
            </a:endParaRPr>
          </a:p>
          <a:p>
            <a:r>
              <a:rPr lang="en-US" sz="2400" dirty="0">
                <a:cs typeface="Times New Roman"/>
              </a:rPr>
              <a:t>Laplacian Smoothing estimate</a:t>
            </a:r>
          </a:p>
          <a:p>
            <a:pPr lvl="1"/>
            <a:r>
              <a:rPr lang="en-US" sz="2000" dirty="0">
                <a:cs typeface="Times New Roman"/>
              </a:rPr>
              <a:t>How can you estimate the probability of a word you never saw in the training set?  (Hint: what happens if you give it probability 0, then it actually occurs in a test document?)</a:t>
            </a:r>
          </a:p>
          <a:p>
            <a:pPr lvl="1"/>
            <a:r>
              <a:rPr lang="en-US" sz="2000" b="1" dirty="0" err="1">
                <a:cs typeface="Times New Roman"/>
              </a:rPr>
              <a:t>Laplacian</a:t>
            </a:r>
            <a:r>
              <a:rPr lang="en-US" sz="2000" b="1" dirty="0">
                <a:cs typeface="Times New Roman"/>
              </a:rPr>
              <a:t> smoothing: </a:t>
            </a:r>
            <a:r>
              <a:rPr lang="en-US" sz="2000" dirty="0">
                <a:cs typeface="Times New Roman"/>
              </a:rPr>
              <a:t>pretend you have seen every vocabulary word one more time than you actually did</a:t>
            </a:r>
            <a:br>
              <a:rPr lang="en-US" sz="2000" dirty="0">
                <a:cs typeface="Times New Roman"/>
              </a:rPr>
            </a:br>
            <a:br>
              <a:rPr lang="en-US" sz="2000" dirty="0">
                <a:cs typeface="Times New Roman"/>
              </a:rPr>
            </a:br>
            <a:endParaRPr lang="en-US" sz="2000" dirty="0"/>
          </a:p>
          <a:p>
            <a:pPr lvl="1">
              <a:buNone/>
            </a:pPr>
            <a:endParaRPr lang="en-US" sz="1000" dirty="0">
              <a:cs typeface="Times New Rom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81200" y="4876800"/>
            <a:ext cx="1982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66FF"/>
                </a:solidFill>
              </a:rPr>
              <a:t> P(word | class) =</a:t>
            </a:r>
            <a:endParaRPr lang="en-US" sz="2000" dirty="0"/>
          </a:p>
        </p:txBody>
      </p:sp>
      <p:sp>
        <p:nvSpPr>
          <p:cNvPr id="10" name="Rectangle 9"/>
          <p:cNvSpPr/>
          <p:nvPr/>
        </p:nvSpPr>
        <p:spPr>
          <a:xfrm>
            <a:off x="4191000" y="4572000"/>
            <a:ext cx="59244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66FF"/>
                </a:solidFill>
              </a:rPr>
              <a:t># of occurrences of this word in docs from this class + 1</a:t>
            </a:r>
            <a:endParaRPr lang="en-US" sz="2000" dirty="0"/>
          </a:p>
        </p:txBody>
      </p:sp>
      <p:sp>
        <p:nvSpPr>
          <p:cNvPr id="11" name="Rectangle 10"/>
          <p:cNvSpPr/>
          <p:nvPr/>
        </p:nvSpPr>
        <p:spPr>
          <a:xfrm>
            <a:off x="4783853" y="5029200"/>
            <a:ext cx="45516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66FF"/>
                </a:solidFill>
              </a:rPr>
              <a:t>total # of words in docs from this class + V</a:t>
            </a:r>
            <a:endParaRPr lang="en-US" sz="2000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4250452" y="5029200"/>
            <a:ext cx="6265148" cy="0"/>
          </a:xfrm>
          <a:prstGeom prst="line">
            <a:avLst/>
          </a:prstGeom>
          <a:ln w="1905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4191932" y="5581710"/>
            <a:ext cx="37242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66FF"/>
                </a:solidFill>
              </a:rPr>
              <a:t>(V: total number of unique words)</a:t>
            </a:r>
            <a:endParaRPr lang="en-US" sz="2000" dirty="0"/>
          </a:p>
        </p:txBody>
      </p:sp>
      <p:sp>
        <p:nvSpPr>
          <p:cNvPr id="13" name="Rectangle 12"/>
          <p:cNvSpPr/>
          <p:nvPr/>
        </p:nvSpPr>
        <p:spPr>
          <a:xfrm>
            <a:off x="1905000" y="2057400"/>
            <a:ext cx="1982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66FF"/>
                </a:solidFill>
              </a:rPr>
              <a:t> P(word | class) =</a:t>
            </a:r>
            <a:endParaRPr lang="en-US" sz="2000" dirty="0"/>
          </a:p>
        </p:txBody>
      </p:sp>
      <p:sp>
        <p:nvSpPr>
          <p:cNvPr id="14" name="Rectangle 13"/>
          <p:cNvSpPr/>
          <p:nvPr/>
        </p:nvSpPr>
        <p:spPr>
          <a:xfrm>
            <a:off x="4343401" y="1752600"/>
            <a:ext cx="55509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66FF"/>
                </a:solidFill>
              </a:rPr>
              <a:t># of occurrences of this word in docs from this class</a:t>
            </a:r>
            <a:endParaRPr lang="en-US" sz="2000" dirty="0"/>
          </a:p>
        </p:txBody>
      </p:sp>
      <p:sp>
        <p:nvSpPr>
          <p:cNvPr id="15" name="Rectangle 14"/>
          <p:cNvSpPr/>
          <p:nvPr/>
        </p:nvSpPr>
        <p:spPr>
          <a:xfrm>
            <a:off x="5088652" y="2209800"/>
            <a:ext cx="56555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66FF"/>
                </a:solidFill>
              </a:rPr>
              <a:t>total # of words in docs from this class</a:t>
            </a:r>
            <a:endParaRPr lang="en-US" sz="2000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4419600" y="2209800"/>
            <a:ext cx="5791200" cy="19110"/>
          </a:xfrm>
          <a:prstGeom prst="line">
            <a:avLst/>
          </a:prstGeom>
          <a:ln w="1905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5458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10" grpId="0"/>
      <p:bldP spid="11" grpId="0"/>
      <p:bldP spid="1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447800"/>
          </a:xfrm>
        </p:spPr>
        <p:txBody>
          <a:bodyPr/>
          <a:lstStyle/>
          <a:p>
            <a:r>
              <a:rPr lang="en-US" dirty="0"/>
              <a:t>Summary: Naïve Bayes for Document Classification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570038"/>
            <a:ext cx="8229600" cy="5059363"/>
          </a:xfrm>
        </p:spPr>
        <p:txBody>
          <a:bodyPr/>
          <a:lstStyle/>
          <a:p>
            <a:r>
              <a:rPr lang="en-US" dirty="0"/>
              <a:t>Naïve Bayes model: assign the document to the class with the highest posterior </a:t>
            </a:r>
          </a:p>
          <a:p>
            <a:endParaRPr lang="en-US" dirty="0"/>
          </a:p>
          <a:p>
            <a:pPr>
              <a:buNone/>
            </a:pPr>
            <a:endParaRPr lang="en-US" dirty="0"/>
          </a:p>
          <a:p>
            <a:r>
              <a:rPr lang="en-US" dirty="0"/>
              <a:t>Model parameters:</a:t>
            </a:r>
          </a:p>
          <a:p>
            <a:endParaRPr lang="en-US" dirty="0"/>
          </a:p>
        </p:txBody>
      </p:sp>
      <p:graphicFrame>
        <p:nvGraphicFramePr>
          <p:cNvPr id="95234" name="Object 2"/>
          <p:cNvGraphicFramePr>
            <a:graphicFrameLocks noChangeAspect="1"/>
          </p:cNvGraphicFramePr>
          <p:nvPr>
            <p:extLst/>
          </p:nvPr>
        </p:nvGraphicFramePr>
        <p:xfrm>
          <a:off x="3224214" y="2627314"/>
          <a:ext cx="5437187" cy="877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7" name="Equation" r:id="rId4" imgW="2832100" imgH="457200" progId="Equation.3">
                  <p:embed/>
                </p:oleObj>
              </mc:Choice>
              <mc:Fallback>
                <p:oleObj name="Equation" r:id="rId4" imgW="2832100" imgH="457200" progId="Equation.3">
                  <p:embed/>
                  <p:pic>
                    <p:nvPicPr>
                      <p:cNvPr id="9523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4214" y="2627314"/>
                        <a:ext cx="5437187" cy="877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3124200" y="5142131"/>
            <a:ext cx="1371600" cy="1524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(class</a:t>
            </a:r>
            <a:r>
              <a:rPr lang="en-US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algn="ctr">
              <a:lnSpc>
                <a:spcPct val="150000"/>
              </a:lnSpc>
            </a:pPr>
            <a:r>
              <a:rPr lang="en-US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class</a:t>
            </a:r>
            <a:r>
              <a:rPr lang="en-US" baseline="-25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6" name="Rectangle 5"/>
          <p:cNvSpPr/>
          <p:nvPr/>
        </p:nvSpPr>
        <p:spPr>
          <a:xfrm>
            <a:off x="4953000" y="4837331"/>
            <a:ext cx="1600200" cy="1828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| class</a:t>
            </a:r>
            <a:r>
              <a:rPr lang="en-US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en-US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| class</a:t>
            </a:r>
            <a:r>
              <a:rPr lang="en-US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algn="ctr">
              <a:lnSpc>
                <a:spcPct val="150000"/>
              </a:lnSpc>
            </a:pPr>
            <a:r>
              <a:rPr lang="en-US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i="1" baseline="-25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| class</a:t>
            </a:r>
            <a:r>
              <a:rPr lang="en-US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42578" y="4191001"/>
            <a:ext cx="11406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Likelihood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of class 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68470" y="4380131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prior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391400" y="4837331"/>
            <a:ext cx="1600200" cy="1828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|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class</a:t>
            </a:r>
            <a:r>
              <a:rPr lang="en-US" baseline="-25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en-US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|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class</a:t>
            </a:r>
            <a:r>
              <a:rPr lang="en-US" baseline="-25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algn="ctr">
              <a:lnSpc>
                <a:spcPct val="150000"/>
              </a:lnSpc>
            </a:pPr>
            <a:r>
              <a:rPr lang="en-US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i="1" baseline="-25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|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class</a:t>
            </a:r>
            <a:r>
              <a:rPr lang="en-US" baseline="-25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80978" y="4191001"/>
            <a:ext cx="11406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Likelihood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of class K</a:t>
            </a:r>
          </a:p>
        </p:txBody>
      </p:sp>
      <p:sp>
        <p:nvSpPr>
          <p:cNvPr id="4" name="Rectangle 3"/>
          <p:cNvSpPr/>
          <p:nvPr/>
        </p:nvSpPr>
        <p:spPr>
          <a:xfrm>
            <a:off x="6781800" y="5675532"/>
            <a:ext cx="415498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78562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0" animBg="1"/>
      <p:bldP spid="8" grpId="0"/>
      <p:bldP spid="9" grpId="0"/>
      <p:bldP spid="11" grpId="0" animBg="1"/>
      <p:bldP spid="12" grpId="0"/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/>
          <p:cNvSpPr/>
          <p:nvPr/>
        </p:nvSpPr>
        <p:spPr>
          <a:xfrm>
            <a:off x="6705600" y="5562600"/>
            <a:ext cx="1752600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rgbClr val="000000"/>
                </a:solidFill>
              </a:rPr>
              <a:t>Prediction</a:t>
            </a:r>
          </a:p>
        </p:txBody>
      </p:sp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792162"/>
          </a:xfrm>
        </p:spPr>
        <p:txBody>
          <a:bodyPr/>
          <a:lstStyle/>
          <a:p>
            <a:r>
              <a:rPr lang="en-US" dirty="0"/>
              <a:t>Learning and inference pipeline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781800" y="990600"/>
            <a:ext cx="1600200" cy="838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rgbClr val="000000"/>
                </a:solidFill>
              </a:rPr>
              <a:t>Training Labels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600200" y="1570038"/>
            <a:ext cx="2438400" cy="3078162"/>
            <a:chOff x="228600" y="1417320"/>
            <a:chExt cx="2438400" cy="2849880"/>
          </a:xfrm>
        </p:grpSpPr>
        <p:sp>
          <p:nvSpPr>
            <p:cNvPr id="10268" name="TextBox 7"/>
            <p:cNvSpPr txBox="1">
              <a:spLocks noChangeArrowheads="1"/>
            </p:cNvSpPr>
            <p:nvPr/>
          </p:nvSpPr>
          <p:spPr bwMode="auto">
            <a:xfrm>
              <a:off x="533400" y="1417320"/>
              <a:ext cx="1828800" cy="769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0000"/>
                  </a:solidFill>
                </a:rPr>
                <a:t>Training Samples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228600" y="1447485"/>
              <a:ext cx="2438400" cy="281971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dirty="0">
                <a:solidFill>
                  <a:srgbClr val="000000"/>
                </a:solidFill>
              </a:endParaRPr>
            </a:p>
          </p:txBody>
        </p:sp>
      </p:grpSp>
      <p:sp>
        <p:nvSpPr>
          <p:cNvPr id="12" name="Rounded Rectangle 11"/>
          <p:cNvSpPr/>
          <p:nvPr/>
        </p:nvSpPr>
        <p:spPr>
          <a:xfrm>
            <a:off x="6934200" y="2438400"/>
            <a:ext cx="1371600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rgbClr val="000000"/>
                </a:solidFill>
              </a:rPr>
              <a:t>Training</a:t>
            </a:r>
          </a:p>
        </p:txBody>
      </p:sp>
      <p:sp>
        <p:nvSpPr>
          <p:cNvPr id="10246" name="TextBox 13"/>
          <p:cNvSpPr txBox="1">
            <a:spLocks noChangeArrowheads="1"/>
          </p:cNvSpPr>
          <p:nvPr/>
        </p:nvSpPr>
        <p:spPr bwMode="auto">
          <a:xfrm>
            <a:off x="2075692" y="838200"/>
            <a:ext cx="146706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</a:rPr>
              <a:t>Learning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724400" y="2438400"/>
            <a:ext cx="1524000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rgbClr val="000000"/>
                </a:solidFill>
              </a:rPr>
              <a:t>Features</a:t>
            </a:r>
          </a:p>
        </p:txBody>
      </p:sp>
      <p:sp>
        <p:nvSpPr>
          <p:cNvPr id="16" name="Right Arrow 15"/>
          <p:cNvSpPr/>
          <p:nvPr/>
        </p:nvSpPr>
        <p:spPr>
          <a:xfrm>
            <a:off x="4114800" y="2743200"/>
            <a:ext cx="533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6324600" y="2743200"/>
            <a:ext cx="533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Right Arrow 17"/>
          <p:cNvSpPr/>
          <p:nvPr/>
        </p:nvSpPr>
        <p:spPr>
          <a:xfrm rot="5400000">
            <a:off x="7345362" y="1981200"/>
            <a:ext cx="457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267200" y="5562600"/>
            <a:ext cx="1752600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rgbClr val="000000"/>
                </a:solidFill>
              </a:rPr>
              <a:t>Features</a:t>
            </a:r>
          </a:p>
        </p:txBody>
      </p:sp>
      <p:sp>
        <p:nvSpPr>
          <p:cNvPr id="20" name="Right Arrow 19"/>
          <p:cNvSpPr/>
          <p:nvPr/>
        </p:nvSpPr>
        <p:spPr>
          <a:xfrm>
            <a:off x="3657600" y="5867400"/>
            <a:ext cx="533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54" name="TextBox 20"/>
          <p:cNvSpPr txBox="1">
            <a:spLocks noChangeArrowheads="1"/>
          </p:cNvSpPr>
          <p:nvPr/>
        </p:nvSpPr>
        <p:spPr bwMode="auto">
          <a:xfrm>
            <a:off x="1981200" y="4800600"/>
            <a:ext cx="158947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</a:rPr>
              <a:t>Inference</a:t>
            </a:r>
          </a:p>
        </p:txBody>
      </p:sp>
      <p:sp>
        <p:nvSpPr>
          <p:cNvPr id="10255" name="TextBox 21"/>
          <p:cNvSpPr txBox="1">
            <a:spLocks noChangeArrowheads="1"/>
          </p:cNvSpPr>
          <p:nvPr/>
        </p:nvSpPr>
        <p:spPr bwMode="auto">
          <a:xfrm>
            <a:off x="1981201" y="6396038"/>
            <a:ext cx="16702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Test Sample</a:t>
            </a:r>
          </a:p>
        </p:txBody>
      </p:sp>
      <p:sp>
        <p:nvSpPr>
          <p:cNvPr id="23" name="Right Arrow 22"/>
          <p:cNvSpPr/>
          <p:nvPr/>
        </p:nvSpPr>
        <p:spPr>
          <a:xfrm>
            <a:off x="8382000" y="2743200"/>
            <a:ext cx="533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9067800" y="2438400"/>
            <a:ext cx="1524000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rgbClr val="000000"/>
                </a:solidFill>
              </a:rPr>
              <a:t>Learned model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6705600" y="3962400"/>
            <a:ext cx="1752600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rgbClr val="000000"/>
                </a:solidFill>
              </a:rPr>
              <a:t>Learned model</a:t>
            </a:r>
          </a:p>
        </p:txBody>
      </p:sp>
      <p:sp>
        <p:nvSpPr>
          <p:cNvPr id="26" name="Right Arrow 25"/>
          <p:cNvSpPr/>
          <p:nvPr/>
        </p:nvSpPr>
        <p:spPr>
          <a:xfrm>
            <a:off x="6096000" y="5867400"/>
            <a:ext cx="533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2" name="Right Arrow 31"/>
          <p:cNvSpPr/>
          <p:nvPr/>
        </p:nvSpPr>
        <p:spPr>
          <a:xfrm rot="5400000">
            <a:off x="7391400" y="5029200"/>
            <a:ext cx="457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2438400"/>
            <a:ext cx="2237618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5638800"/>
            <a:ext cx="8001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20949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10" grpId="0" animBg="1"/>
      <p:bldP spid="12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10254" grpId="0"/>
      <p:bldP spid="10255" grpId="0"/>
      <p:bldP spid="23" grpId="0" animBg="1"/>
      <p:bldP spid="24" grpId="0" animBg="1"/>
      <p:bldP spid="25" grpId="0" animBg="1"/>
      <p:bldP spid="26" grpId="0" animBg="1"/>
      <p:bldP spid="3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Bayesian decision making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798638"/>
            <a:ext cx="8229600" cy="4525963"/>
          </a:xfrm>
        </p:spPr>
        <p:txBody>
          <a:bodyPr/>
          <a:lstStyle/>
          <a:p>
            <a:r>
              <a:rPr lang="en-US" dirty="0"/>
              <a:t>Suppose the agent has to make decisions about the value of an unobserved </a:t>
            </a:r>
            <a:r>
              <a:rPr lang="en-US" i="1" dirty="0"/>
              <a:t>query variable </a:t>
            </a:r>
            <a:r>
              <a:rPr lang="en-US" dirty="0">
                <a:solidFill>
                  <a:srgbClr val="0066FF"/>
                </a:solidFill>
              </a:rPr>
              <a:t>X</a:t>
            </a:r>
            <a:r>
              <a:rPr lang="en-US" dirty="0"/>
              <a:t> based on the values of an observed </a:t>
            </a:r>
            <a:r>
              <a:rPr lang="en-US" i="1" dirty="0"/>
              <a:t>evidence variable</a:t>
            </a:r>
            <a:r>
              <a:rPr lang="en-US" dirty="0"/>
              <a:t> </a:t>
            </a:r>
            <a:r>
              <a:rPr lang="en-US" dirty="0">
                <a:solidFill>
                  <a:srgbClr val="0066FF"/>
                </a:solidFill>
              </a:rPr>
              <a:t>E </a:t>
            </a:r>
            <a:endParaRPr lang="en-US" dirty="0"/>
          </a:p>
          <a:p>
            <a:r>
              <a:rPr lang="en-US" b="1" dirty="0"/>
              <a:t>Inference problem: </a:t>
            </a:r>
            <a:r>
              <a:rPr lang="en-US" dirty="0"/>
              <a:t>given some observation </a:t>
            </a:r>
            <a:r>
              <a:rPr lang="en-US" dirty="0">
                <a:solidFill>
                  <a:srgbClr val="0066FF"/>
                </a:solidFill>
              </a:rPr>
              <a:t>E = e</a:t>
            </a:r>
            <a:r>
              <a:rPr lang="en-US" dirty="0"/>
              <a:t>, what is </a:t>
            </a:r>
            <a:r>
              <a:rPr lang="en-US" dirty="0">
                <a:solidFill>
                  <a:srgbClr val="0066FF"/>
                </a:solidFill>
              </a:rPr>
              <a:t>P(X | e)</a:t>
            </a:r>
            <a:r>
              <a:rPr lang="en-US" dirty="0"/>
              <a:t>?</a:t>
            </a:r>
          </a:p>
          <a:p>
            <a:r>
              <a:rPr lang="en-US" b="1" dirty="0"/>
              <a:t>Learning problem: </a:t>
            </a:r>
            <a:r>
              <a:rPr lang="en-US" dirty="0"/>
              <a:t>estimate the parameters of the probabilistic model </a:t>
            </a:r>
            <a:r>
              <a:rPr lang="en-US" dirty="0">
                <a:solidFill>
                  <a:srgbClr val="0066FF"/>
                </a:solidFill>
              </a:rPr>
              <a:t>P(X | E) </a:t>
            </a:r>
            <a:r>
              <a:rPr lang="en-US" dirty="0"/>
              <a:t>given a </a:t>
            </a:r>
            <a:r>
              <a:rPr lang="en-US" i="1" dirty="0"/>
              <a:t>training sample</a:t>
            </a:r>
            <a:r>
              <a:rPr lang="en-US" dirty="0"/>
              <a:t> </a:t>
            </a:r>
            <a:r>
              <a:rPr lang="en-US" dirty="0">
                <a:solidFill>
                  <a:srgbClr val="0066FF"/>
                </a:solidFill>
              </a:rPr>
              <a:t>{(x</a:t>
            </a:r>
            <a:r>
              <a:rPr lang="en-US" baseline="-25000" dirty="0">
                <a:solidFill>
                  <a:srgbClr val="0066FF"/>
                </a:solidFill>
              </a:rPr>
              <a:t>1</a:t>
            </a:r>
            <a:r>
              <a:rPr lang="en-US" dirty="0">
                <a:solidFill>
                  <a:srgbClr val="0066FF"/>
                </a:solidFill>
              </a:rPr>
              <a:t>,e</a:t>
            </a:r>
            <a:r>
              <a:rPr lang="en-US" baseline="-25000" dirty="0">
                <a:solidFill>
                  <a:srgbClr val="0066FF"/>
                </a:solidFill>
              </a:rPr>
              <a:t>1</a:t>
            </a:r>
            <a:r>
              <a:rPr lang="en-US" dirty="0">
                <a:solidFill>
                  <a:srgbClr val="0066FF"/>
                </a:solidFill>
              </a:rPr>
              <a:t>), …, (x</a:t>
            </a:r>
            <a:r>
              <a:rPr lang="en-US" baseline="-25000" dirty="0">
                <a:solidFill>
                  <a:srgbClr val="0066FF"/>
                </a:solidFill>
              </a:rPr>
              <a:t>n</a:t>
            </a:r>
            <a:r>
              <a:rPr lang="en-US" dirty="0">
                <a:solidFill>
                  <a:srgbClr val="0066FF"/>
                </a:solidFill>
              </a:rPr>
              <a:t>,e</a:t>
            </a:r>
            <a:r>
              <a:rPr lang="en-US" baseline="-25000" dirty="0">
                <a:solidFill>
                  <a:srgbClr val="0066FF"/>
                </a:solidFill>
              </a:rPr>
              <a:t>n</a:t>
            </a:r>
            <a:r>
              <a:rPr lang="en-US" dirty="0">
                <a:solidFill>
                  <a:srgbClr val="0066FF"/>
                </a:solidFill>
              </a:rPr>
              <a:t>)}</a:t>
            </a:r>
          </a:p>
        </p:txBody>
      </p:sp>
    </p:spTree>
    <p:extLst>
      <p:ext uri="{BB962C8B-B14F-4D97-AF65-F5344CB8AC3E}">
        <p14:creationId xmlns:p14="http://schemas.microsoft.com/office/powerpoint/2010/main" val="210810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Bayes</a:t>
            </a:r>
            <a:r>
              <a:rPr lang="en-US" dirty="0"/>
              <a:t> Rule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570038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The product rule gives us two ways to factor </a:t>
            </a:r>
            <a:br>
              <a:rPr lang="en-US" sz="2400" dirty="0"/>
            </a:br>
            <a:r>
              <a:rPr lang="en-US" sz="2400" dirty="0"/>
              <a:t>a joint probability:</a:t>
            </a:r>
          </a:p>
          <a:p>
            <a:endParaRPr lang="en-US" sz="2400" dirty="0"/>
          </a:p>
          <a:p>
            <a:pPr>
              <a:buNone/>
            </a:pPr>
            <a:br>
              <a:rPr lang="en-US" sz="2400" dirty="0"/>
            </a:br>
            <a:endParaRPr lang="en-US" sz="1400" dirty="0"/>
          </a:p>
          <a:p>
            <a:r>
              <a:rPr lang="en-US" sz="2400" dirty="0"/>
              <a:t>Therefore,</a:t>
            </a:r>
          </a:p>
          <a:p>
            <a:endParaRPr lang="en-US" sz="2400" dirty="0"/>
          </a:p>
          <a:p>
            <a:r>
              <a:rPr lang="en-US" sz="2400" dirty="0"/>
              <a:t>Why is this useful?</a:t>
            </a:r>
          </a:p>
          <a:p>
            <a:pPr lvl="1"/>
            <a:r>
              <a:rPr lang="en-US" sz="2000" dirty="0"/>
              <a:t>Can update our beliefs about A based on evidence B</a:t>
            </a:r>
            <a:r>
              <a:rPr lang="en-US" sz="2000" i="1" dirty="0"/>
              <a:t> </a:t>
            </a:r>
          </a:p>
          <a:p>
            <a:pPr lvl="2"/>
            <a:r>
              <a:rPr lang="en-US" sz="1600" dirty="0"/>
              <a:t>P(A) is the </a:t>
            </a:r>
            <a:r>
              <a:rPr lang="en-US" sz="1600" i="1" dirty="0"/>
              <a:t>prior</a:t>
            </a:r>
            <a:r>
              <a:rPr lang="en-US" sz="1600" dirty="0"/>
              <a:t> and P(A|B) is the </a:t>
            </a:r>
            <a:r>
              <a:rPr lang="en-US" sz="1600" i="1" dirty="0"/>
              <a:t>posterior</a:t>
            </a:r>
          </a:p>
          <a:p>
            <a:pPr lvl="1"/>
            <a:r>
              <a:rPr lang="en-US" sz="2000" dirty="0"/>
              <a:t>Key tool for probabilistic inference: can get </a:t>
            </a:r>
            <a:r>
              <a:rPr lang="en-US" sz="2000" i="1" dirty="0"/>
              <a:t>diagnostic probability </a:t>
            </a:r>
            <a:r>
              <a:rPr lang="en-US" sz="2000" dirty="0"/>
              <a:t>from </a:t>
            </a:r>
            <a:r>
              <a:rPr lang="en-US" sz="2000" i="1" dirty="0"/>
              <a:t>causal probability</a:t>
            </a:r>
            <a:r>
              <a:rPr lang="en-US" sz="2000" dirty="0"/>
              <a:t> </a:t>
            </a:r>
            <a:endParaRPr lang="en-US" sz="2000" dirty="0">
              <a:solidFill>
                <a:srgbClr val="0066FF"/>
              </a:solidFill>
            </a:endParaRPr>
          </a:p>
          <a:p>
            <a:pPr lvl="2"/>
            <a:r>
              <a:rPr lang="en-US" sz="1600" dirty="0"/>
              <a:t>E.g.,</a:t>
            </a:r>
            <a:r>
              <a:rPr lang="en-US" sz="1600" dirty="0">
                <a:solidFill>
                  <a:srgbClr val="0066FF"/>
                </a:solidFill>
              </a:rPr>
              <a:t> P(Cavity = true | Toothache = true) </a:t>
            </a:r>
            <a:r>
              <a:rPr lang="en-US" sz="1600" dirty="0"/>
              <a:t>from</a:t>
            </a:r>
            <a:r>
              <a:rPr lang="en-US" sz="1600" dirty="0">
                <a:solidFill>
                  <a:srgbClr val="0066FF"/>
                </a:solidFill>
              </a:rPr>
              <a:t> </a:t>
            </a:r>
            <a:br>
              <a:rPr lang="en-US" sz="1600" dirty="0">
                <a:solidFill>
                  <a:srgbClr val="0066FF"/>
                </a:solidFill>
              </a:rPr>
            </a:br>
            <a:r>
              <a:rPr lang="en-US" sz="1600" dirty="0">
                <a:solidFill>
                  <a:srgbClr val="0066FF"/>
                </a:solidFill>
              </a:rPr>
              <a:t>P(Toothache = true | Cavity = true)</a:t>
            </a:r>
          </a:p>
        </p:txBody>
      </p:sp>
      <p:graphicFrame>
        <p:nvGraphicFramePr>
          <p:cNvPr id="36866" name="Object 2"/>
          <p:cNvGraphicFramePr>
            <a:graphicFrameLocks noChangeAspect="1"/>
          </p:cNvGraphicFramePr>
          <p:nvPr>
            <p:extLst/>
          </p:nvPr>
        </p:nvGraphicFramePr>
        <p:xfrm>
          <a:off x="2819400" y="2438400"/>
          <a:ext cx="6496050" cy="5385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Equation" r:id="rId4" imgW="2450880" imgH="203040" progId="Equation.3">
                  <p:embed/>
                </p:oleObj>
              </mc:Choice>
              <mc:Fallback>
                <p:oleObj name="Equation" r:id="rId4" imgW="2450880" imgH="203040" progId="Equation.3">
                  <p:embed/>
                  <p:pic>
                    <p:nvPicPr>
                      <p:cNvPr id="3686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2438400"/>
                        <a:ext cx="6496050" cy="53853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4043364" y="3219450"/>
          <a:ext cx="3563937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Equation" r:id="rId6" imgW="1536480" imgH="419040" progId="Equation.3">
                  <p:embed/>
                </p:oleObj>
              </mc:Choice>
              <mc:Fallback>
                <p:oleObj name="Equation" r:id="rId6" imgW="1536480" imgH="419040" progId="Equation.3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3364" y="3219450"/>
                        <a:ext cx="3563937" cy="971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6868" name="Picture 4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915401" y="152401"/>
            <a:ext cx="1135901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8753221" y="1367136"/>
            <a:ext cx="13612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/>
              <a:t>Rev. Thomas </a:t>
            </a:r>
            <a:r>
              <a:rPr lang="en-US" sz="1200" dirty="0" err="1"/>
              <a:t>Bayes</a:t>
            </a:r>
            <a:br>
              <a:rPr lang="en-US" sz="1200" dirty="0"/>
            </a:br>
            <a:r>
              <a:rPr lang="en-US" sz="1200" dirty="0"/>
              <a:t>(1702-1761)</a:t>
            </a:r>
          </a:p>
        </p:txBody>
      </p:sp>
    </p:spTree>
    <p:extLst>
      <p:ext uri="{BB962C8B-B14F-4D97-AF65-F5344CB8AC3E}">
        <p14:creationId xmlns:p14="http://schemas.microsoft.com/office/powerpoint/2010/main" val="2973137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990600"/>
          </a:xfrm>
        </p:spPr>
        <p:txBody>
          <a:bodyPr/>
          <a:lstStyle/>
          <a:p>
            <a:r>
              <a:rPr lang="en-US" dirty="0" err="1"/>
              <a:t>Bayes</a:t>
            </a:r>
            <a:r>
              <a:rPr lang="en-US" dirty="0"/>
              <a:t> Rule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990601"/>
            <a:ext cx="8686800" cy="49069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Dan &amp; Dana are getting married tomorrow, at an outdoor ceremony in the desert. In recent years, it has rained only 5 days each year (5/365 = 0.014). Unfortunately, the weatherman has predicted rain for tomorrow. When it actually rains, the weatherman correctly forecasts rain 90% of the time. When it doesn't rain, he incorrectly forecasts rain 10% of the time. What is the probability that it will rain on their wedding? </a:t>
            </a:r>
          </a:p>
        </p:txBody>
      </p:sp>
    </p:spTree>
    <p:extLst>
      <p:ext uri="{BB962C8B-B14F-4D97-AF65-F5344CB8AC3E}">
        <p14:creationId xmlns:p14="http://schemas.microsoft.com/office/powerpoint/2010/main" val="2264082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990600"/>
          </a:xfrm>
        </p:spPr>
        <p:txBody>
          <a:bodyPr/>
          <a:lstStyle/>
          <a:p>
            <a:r>
              <a:rPr lang="en-US" dirty="0" err="1"/>
              <a:t>Bayes</a:t>
            </a:r>
            <a:r>
              <a:rPr lang="en-US" dirty="0"/>
              <a:t> Rule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52600" y="990601"/>
                <a:ext cx="8686800" cy="4906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400" dirty="0"/>
                  <a:t>Dan &amp; Dana are getting married tomorrow, at an outdoor ceremony in the desert. In recent years, it has rained only 5 days each year (5/365 = 0.014). Unfortunately, the weatherman has predicted rain for tomorrow. When it actually rains, the weatherman correctly forecasts rain 90% of the time. When it doesn't rain, he incorrectly forecasts rain 10% of the time. What is the probability that it will rain on their wedding? 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𝑟𝑎𝑖𝑛</m:t>
                          </m:r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𝑓𝑜𝑟𝑒𝑐𝑎𝑠𝑡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0.9∗0.014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𝑓𝑜𝑟𝑒𝑐𝑎𝑠𝑡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52600" y="990601"/>
                <a:ext cx="8686800" cy="4906963"/>
              </a:xfrm>
              <a:blipFill>
                <a:blip r:embed="rId3"/>
                <a:stretch>
                  <a:fillRect l="-1123" t="-1741" r="-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0655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990600"/>
          </a:xfrm>
        </p:spPr>
        <p:txBody>
          <a:bodyPr/>
          <a:lstStyle/>
          <a:p>
            <a:r>
              <a:rPr lang="en-US" dirty="0" err="1"/>
              <a:t>Bayes</a:t>
            </a:r>
            <a:r>
              <a:rPr lang="en-US" dirty="0"/>
              <a:t> Rule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52600" y="990601"/>
                <a:ext cx="8686800" cy="4906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400" dirty="0"/>
                  <a:t>Dan &amp; Dana is getting married tomorrow, at an outdoor ceremony in the desert. In recent years, it has rained only 5 days each year (5/365 = 0.014). Unfortunately, the weatherman has predicted rain for tomorrow. When it actually rains, the weatherman correctly forecasts rain 90% of the time. When it doesn't rain, he incorrectly forecasts rain 10% of the time. What is the probability that it will rain on their wedding? 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𝑟𝑎𝑖𝑛</m:t>
                          </m:r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𝑓𝑜𝑟𝑒𝑐𝑎𝑠𝑡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0.9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0.014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0.9∗0.014+0.1∗0.986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52600" y="990601"/>
                <a:ext cx="8686800" cy="4906963"/>
              </a:xfrm>
              <a:blipFill>
                <a:blip r:embed="rId3"/>
                <a:stretch>
                  <a:fillRect l="-1123" t="-1741" r="-11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839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Outline: Bayesian Inference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Bayes Rule</a:t>
            </a:r>
          </a:p>
          <a:p>
            <a:r>
              <a:rPr lang="en-US" dirty="0"/>
              <a:t>Law of Total Probability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Misdiagnosis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MAP = MPE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The “Naïve Bayesian” Assumption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Bag of Words (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BoW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)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Parameter Estimation for the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BoW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model</a:t>
            </a:r>
          </a:p>
          <a:p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8966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Law of total probability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3997832"/>
              </p:ext>
            </p:extLst>
          </p:nvPr>
        </p:nvGraphicFramePr>
        <p:xfrm>
          <a:off x="2846388" y="2287588"/>
          <a:ext cx="6737350" cy="2635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Equation" r:id="rId3" imgW="2273040" imgH="888840" progId="Equation.3">
                  <p:embed/>
                </p:oleObj>
              </mc:Choice>
              <mc:Fallback>
                <p:oleObj name="Equation" r:id="rId3" imgW="2273040" imgH="888840" progId="Equation.3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6388" y="2287588"/>
                        <a:ext cx="6737350" cy="26352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001109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1813</Words>
  <Application>Microsoft Office PowerPoint</Application>
  <PresentationFormat>Widescreen</PresentationFormat>
  <Paragraphs>301</Paragraphs>
  <Slides>37</Slides>
  <Notes>27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7" baseType="lpstr">
      <vt:lpstr>Arial</vt:lpstr>
      <vt:lpstr>Calibri</vt:lpstr>
      <vt:lpstr>Calibri Light</vt:lpstr>
      <vt:lpstr>Cambria Math</vt:lpstr>
      <vt:lpstr>Courier New</vt:lpstr>
      <vt:lpstr>Mathematica1</vt:lpstr>
      <vt:lpstr>Symbol</vt:lpstr>
      <vt:lpstr>Times New Roman</vt:lpstr>
      <vt:lpstr>Office Theme</vt:lpstr>
      <vt:lpstr>Equation</vt:lpstr>
      <vt:lpstr>CS440/ECE448 Lecture 17: Bayesian Inference</vt:lpstr>
      <vt:lpstr>Review: Probability</vt:lpstr>
      <vt:lpstr>Outline: Bayesian Inference</vt:lpstr>
      <vt:lpstr>Bayes Rule</vt:lpstr>
      <vt:lpstr>Bayes Rule example</vt:lpstr>
      <vt:lpstr>Bayes Rule example</vt:lpstr>
      <vt:lpstr>Bayes Rule example</vt:lpstr>
      <vt:lpstr>Outline: Bayesian Inference</vt:lpstr>
      <vt:lpstr>Law of total probability</vt:lpstr>
      <vt:lpstr>Bayes Rule example</vt:lpstr>
      <vt:lpstr>Outline: Bayesian Inference</vt:lpstr>
      <vt:lpstr>Bayes rule: Example</vt:lpstr>
      <vt:lpstr>PowerPoint Presentation</vt:lpstr>
      <vt:lpstr>Probabilistic inference</vt:lpstr>
      <vt:lpstr>Outline: Bayesian Inference</vt:lpstr>
      <vt:lpstr>Bayesian decision theory</vt:lpstr>
      <vt:lpstr>MAP decision</vt:lpstr>
      <vt:lpstr>Outline: Bayesian Inference</vt:lpstr>
      <vt:lpstr>Naïve Bayes model</vt:lpstr>
      <vt:lpstr>Naïve Bayes model</vt:lpstr>
      <vt:lpstr>Naïve Bayes model</vt:lpstr>
      <vt:lpstr>Case study: Text document classification</vt:lpstr>
      <vt:lpstr>Case study: Text document classification</vt:lpstr>
      <vt:lpstr>Outline: Bayesian Inference</vt:lpstr>
      <vt:lpstr>Naïve Bayes Representation</vt:lpstr>
      <vt:lpstr>Naïve Bayes Representation</vt:lpstr>
      <vt:lpstr>Bag of words illustration</vt:lpstr>
      <vt:lpstr>Bag of words illustration</vt:lpstr>
      <vt:lpstr>Bag of words illustration</vt:lpstr>
      <vt:lpstr>Naïve Bayes Representation</vt:lpstr>
      <vt:lpstr>Parameter estimation</vt:lpstr>
      <vt:lpstr>Outline: Bayesian Inference</vt:lpstr>
      <vt:lpstr>Parameter estimation</vt:lpstr>
      <vt:lpstr>Parameter estimation</vt:lpstr>
      <vt:lpstr>Summary: Naïve Bayes for Document Classification</vt:lpstr>
      <vt:lpstr>Learning and inference pipeline</vt:lpstr>
      <vt:lpstr>Review: Bayesian decision making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CS440/ECE448 Lecture 17: Bayesian Inference</dc:title>
  <dc:creator>Mark Hasegawa-Johnson</dc:creator>
  <cp:lastModifiedBy>Hasegawa-Johnson, Mark Allan</cp:lastModifiedBy>
  <cp:revision>13</cp:revision>
  <cp:lastPrinted>2017-11-04T20:52:38Z</cp:lastPrinted>
  <dcterms:created xsi:type="dcterms:W3CDTF">2017-10-23T18:30:07Z</dcterms:created>
  <dcterms:modified xsi:type="dcterms:W3CDTF">2017-11-04T20:52:58Z</dcterms:modified>
</cp:coreProperties>
</file>