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01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302" r:id="rId17"/>
    <p:sldId id="270" r:id="rId18"/>
    <p:sldId id="271" r:id="rId19"/>
    <p:sldId id="272" r:id="rId20"/>
    <p:sldId id="273" r:id="rId21"/>
    <p:sldId id="274" r:id="rId22"/>
    <p:sldId id="275" r:id="rId23"/>
    <p:sldId id="298" r:id="rId24"/>
    <p:sldId id="300" r:id="rId25"/>
    <p:sldId id="276" r:id="rId26"/>
    <p:sldId id="303" r:id="rId27"/>
    <p:sldId id="277" r:id="rId28"/>
    <p:sldId id="278" r:id="rId29"/>
    <p:sldId id="279" r:id="rId30"/>
    <p:sldId id="299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  <p:sldId id="293" r:id="rId44"/>
    <p:sldId id="294" r:id="rId45"/>
    <p:sldId id="295" r:id="rId46"/>
    <p:sldId id="304" r:id="rId47"/>
    <p:sldId id="296" r:id="rId48"/>
    <p:sldId id="297" r:id="rId4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6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3698E-B9FD-4CF6-9BDB-D8ED54AA6715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A3B54-F4EC-4190-A4BA-13771752E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86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662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</a:t>
            </a:r>
            <a:r>
              <a:rPr lang="en-US" baseline="0" dirty="0" smtClean="0"/>
              <a:t> A occurs, the agent wins $6. If A does not occur, the </a:t>
            </a:r>
            <a:r>
              <a:rPr lang="en-US" baseline="0" dirty="0" err="1" smtClean="0"/>
              <a:t>agend</a:t>
            </a:r>
            <a:r>
              <a:rPr lang="en-US" baseline="0" dirty="0" smtClean="0"/>
              <a:t> loses $4. EU(bet) = 0.4 * 6 – 0.6 * 4 = 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9749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6408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5121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5621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1492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1433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7582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90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68624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09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8559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1126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814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89004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3771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31432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69653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954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9420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36289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528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96302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70329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44887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1926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0056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949417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>
                <a:solidFill>
                  <a:prstClr val="black"/>
                </a:solidFill>
              </a:rPr>
              <a:pPr/>
              <a:t>44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73568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>
                <a:solidFill>
                  <a:prstClr val="black"/>
                </a:solidFill>
              </a:rPr>
              <a:pPr/>
              <a:t>45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66688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>
                <a:solidFill>
                  <a:prstClr val="black"/>
                </a:solidFill>
              </a:rPr>
              <a:pPr/>
              <a:t>47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3419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>
                <a:solidFill>
                  <a:prstClr val="black"/>
                </a:solidFill>
              </a:rPr>
              <a:pPr/>
              <a:t>48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069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81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35550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76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116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338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6DDC4A-28AC-4BB0-A17C-4732441B2B8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52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1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26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704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69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047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42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34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715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0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77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6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9169B-AD0A-4DAB-B452-EF75C06D6B00}" type="datetimeFigureOut">
              <a:rPr lang="en-US" smtClean="0"/>
              <a:t>10/9/2017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16A08-2A40-46B2-BCBF-20B4C3F60C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7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Monty_Hall_problem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1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2.bin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3.bin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30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11.w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31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9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9.wmf"/><Relationship Id="rId3" Type="http://schemas.openxmlformats.org/officeDocument/2006/relationships/notesSlide" Target="../notesSlides/notesSlide33.xml"/><Relationship Id="rId7" Type="http://schemas.openxmlformats.org/officeDocument/2006/relationships/image" Target="../media/image16.wmf"/><Relationship Id="rId12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6.bin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7.wmf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en.wikipedia.org/wiki/Birthday_problem" TargetMode="Externa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ECE 448 Lecture 12:</a:t>
            </a:r>
            <a:br>
              <a:rPr lang="en-US" dirty="0" smtClean="0"/>
            </a:br>
            <a:r>
              <a:rPr lang="en-US" dirty="0" smtClean="0"/>
              <a:t>Probability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Slides by Svetlana Lazebnik, 9/2016</a:t>
            </a:r>
          </a:p>
          <a:p>
            <a:r>
              <a:rPr lang="en-US" dirty="0" smtClean="0"/>
              <a:t>Modified by Mark Hasegawa-Johnson, 10/2017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38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8991600" cy="1143000"/>
          </a:xfrm>
        </p:spPr>
        <p:txBody>
          <a:bodyPr/>
          <a:lstStyle/>
          <a:p>
            <a:r>
              <a:rPr lang="en-US" dirty="0"/>
              <a:t>Making decisions under uncertainty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066801"/>
            <a:ext cx="8610600" cy="4525963"/>
          </a:xfrm>
        </p:spPr>
        <p:txBody>
          <a:bodyPr/>
          <a:lstStyle/>
          <a:p>
            <a:r>
              <a:rPr lang="en-US" sz="2400" dirty="0"/>
              <a:t>Suppose </a:t>
            </a:r>
            <a:r>
              <a:rPr lang="en-US" sz="2400" dirty="0"/>
              <a:t>the agent believes </a:t>
            </a:r>
            <a:r>
              <a:rPr lang="en-US" sz="2400" dirty="0"/>
              <a:t>the following</a:t>
            </a:r>
            <a:r>
              <a:rPr lang="en-US" sz="2400" dirty="0"/>
              <a:t>:</a:t>
            </a:r>
            <a:endParaRPr lang="en-US" sz="2400" dirty="0"/>
          </a:p>
          <a:p>
            <a:pPr lvl="1">
              <a:buNone/>
            </a:pPr>
            <a:r>
              <a:rPr lang="en-US" sz="2000" dirty="0"/>
              <a:t>	</a:t>
            </a:r>
            <a:r>
              <a:rPr lang="en-US" sz="2000" dirty="0">
                <a:solidFill>
                  <a:srgbClr val="0066FF"/>
                </a:solidFill>
              </a:rPr>
              <a:t>P(A</a:t>
            </a:r>
            <a:r>
              <a:rPr lang="en-US" sz="2000" baseline="-25000" dirty="0">
                <a:solidFill>
                  <a:srgbClr val="0066FF"/>
                </a:solidFill>
              </a:rPr>
              <a:t>25</a:t>
            </a:r>
            <a:r>
              <a:rPr lang="en-US" sz="2000" dirty="0">
                <a:solidFill>
                  <a:srgbClr val="0066FF"/>
                </a:solidFill>
              </a:rPr>
              <a:t> </a:t>
            </a:r>
            <a:r>
              <a:rPr lang="en-US" sz="2000" dirty="0">
                <a:solidFill>
                  <a:srgbClr val="0066FF"/>
                </a:solidFill>
              </a:rPr>
              <a:t>gets me there on </a:t>
            </a:r>
            <a:r>
              <a:rPr lang="en-US" sz="2000" dirty="0">
                <a:solidFill>
                  <a:srgbClr val="0066FF"/>
                </a:solidFill>
              </a:rPr>
              <a:t>time) = </a:t>
            </a:r>
            <a:r>
              <a:rPr lang="en-US" sz="2000" dirty="0">
                <a:solidFill>
                  <a:srgbClr val="0066FF"/>
                </a:solidFill>
              </a:rPr>
              <a:t>0.04 </a:t>
            </a:r>
          </a:p>
          <a:p>
            <a:pPr lvl="1">
              <a:buNone/>
            </a:pPr>
            <a:r>
              <a:rPr lang="en-US" sz="2000" dirty="0">
                <a:solidFill>
                  <a:srgbClr val="0066FF"/>
                </a:solidFill>
              </a:rPr>
              <a:t>	P(A</a:t>
            </a:r>
            <a:r>
              <a:rPr lang="en-US" sz="2000" baseline="-25000" dirty="0">
                <a:solidFill>
                  <a:srgbClr val="0066FF"/>
                </a:solidFill>
              </a:rPr>
              <a:t>90</a:t>
            </a:r>
            <a:r>
              <a:rPr lang="en-US" sz="2000" dirty="0">
                <a:solidFill>
                  <a:srgbClr val="0066FF"/>
                </a:solidFill>
              </a:rPr>
              <a:t> </a:t>
            </a:r>
            <a:r>
              <a:rPr lang="en-US" sz="2000" dirty="0">
                <a:solidFill>
                  <a:srgbClr val="0066FF"/>
                </a:solidFill>
              </a:rPr>
              <a:t>gets me there on </a:t>
            </a:r>
            <a:r>
              <a:rPr lang="en-US" sz="2000" dirty="0">
                <a:solidFill>
                  <a:srgbClr val="0066FF"/>
                </a:solidFill>
              </a:rPr>
              <a:t>time) = </a:t>
            </a:r>
            <a:r>
              <a:rPr lang="en-US" sz="2000" dirty="0">
                <a:solidFill>
                  <a:srgbClr val="0066FF"/>
                </a:solidFill>
              </a:rPr>
              <a:t>0.70 </a:t>
            </a:r>
          </a:p>
          <a:p>
            <a:pPr lvl="1">
              <a:buNone/>
            </a:pPr>
            <a:r>
              <a:rPr lang="en-US" sz="2000" dirty="0">
                <a:solidFill>
                  <a:srgbClr val="0066FF"/>
                </a:solidFill>
              </a:rPr>
              <a:t>	P(A</a:t>
            </a:r>
            <a:r>
              <a:rPr lang="en-US" sz="2000" baseline="-25000" dirty="0">
                <a:solidFill>
                  <a:srgbClr val="0066FF"/>
                </a:solidFill>
              </a:rPr>
              <a:t>120 </a:t>
            </a:r>
            <a:r>
              <a:rPr lang="en-US" sz="2000" dirty="0">
                <a:solidFill>
                  <a:srgbClr val="0066FF"/>
                </a:solidFill>
              </a:rPr>
              <a:t>gets me there on </a:t>
            </a:r>
            <a:r>
              <a:rPr lang="en-US" sz="2000" dirty="0">
                <a:solidFill>
                  <a:srgbClr val="0066FF"/>
                </a:solidFill>
              </a:rPr>
              <a:t>time) = </a:t>
            </a:r>
            <a:r>
              <a:rPr lang="en-US" sz="2000" dirty="0">
                <a:solidFill>
                  <a:srgbClr val="0066FF"/>
                </a:solidFill>
              </a:rPr>
              <a:t>0.95 </a:t>
            </a:r>
          </a:p>
          <a:p>
            <a:pPr lvl="1">
              <a:buNone/>
            </a:pPr>
            <a:r>
              <a:rPr lang="en-US" sz="2000" dirty="0">
                <a:solidFill>
                  <a:srgbClr val="0066FF"/>
                </a:solidFill>
              </a:rPr>
              <a:t>	P(A</a:t>
            </a:r>
            <a:r>
              <a:rPr lang="en-US" sz="2000" baseline="-25000" dirty="0">
                <a:solidFill>
                  <a:srgbClr val="0066FF"/>
                </a:solidFill>
              </a:rPr>
              <a:t>1440</a:t>
            </a:r>
            <a:r>
              <a:rPr lang="en-US" sz="2000" dirty="0">
                <a:solidFill>
                  <a:srgbClr val="0066FF"/>
                </a:solidFill>
              </a:rPr>
              <a:t> </a:t>
            </a:r>
            <a:r>
              <a:rPr lang="en-US" sz="2000" dirty="0">
                <a:solidFill>
                  <a:srgbClr val="0066FF"/>
                </a:solidFill>
              </a:rPr>
              <a:t>gets me there on </a:t>
            </a:r>
            <a:r>
              <a:rPr lang="en-US" sz="2000" dirty="0">
                <a:solidFill>
                  <a:srgbClr val="0066FF"/>
                </a:solidFill>
              </a:rPr>
              <a:t>time) = </a:t>
            </a:r>
            <a:r>
              <a:rPr lang="en-US" sz="2000" dirty="0">
                <a:solidFill>
                  <a:srgbClr val="0066FF"/>
                </a:solidFill>
              </a:rPr>
              <a:t>0.9999 </a:t>
            </a:r>
            <a:endParaRPr lang="en-US" dirty="0">
              <a:solidFill>
                <a:srgbClr val="0066FF"/>
              </a:solidFill>
            </a:endParaRPr>
          </a:p>
          <a:p>
            <a:r>
              <a:rPr lang="en-US" sz="2400" dirty="0"/>
              <a:t>Which action </a:t>
            </a:r>
            <a:r>
              <a:rPr lang="en-US" sz="2400" dirty="0"/>
              <a:t>should the agent choose?</a:t>
            </a:r>
          </a:p>
          <a:p>
            <a:pPr lvl="1"/>
            <a:r>
              <a:rPr lang="en-US" sz="2000" dirty="0"/>
              <a:t>Depends </a:t>
            </a:r>
            <a:r>
              <a:rPr lang="en-US" sz="2000" dirty="0"/>
              <a:t>on </a:t>
            </a:r>
            <a:r>
              <a:rPr lang="en-US" sz="2000" dirty="0"/>
              <a:t>preferences </a:t>
            </a:r>
            <a:r>
              <a:rPr lang="en-US" sz="2000" dirty="0"/>
              <a:t>for missing flight vs. time spent </a:t>
            </a:r>
            <a:r>
              <a:rPr lang="en-US" sz="2000" dirty="0"/>
              <a:t>waiting</a:t>
            </a:r>
            <a:endParaRPr lang="en-US" sz="2000" dirty="0"/>
          </a:p>
          <a:p>
            <a:pPr lvl="1"/>
            <a:r>
              <a:rPr lang="en-US" sz="2000" dirty="0"/>
              <a:t>Encapsulated by a </a:t>
            </a:r>
            <a:r>
              <a:rPr lang="en-US" sz="2000" i="1" dirty="0"/>
              <a:t>utility function</a:t>
            </a:r>
            <a:endParaRPr lang="en-US" sz="1600" i="1" dirty="0"/>
          </a:p>
          <a:p>
            <a:r>
              <a:rPr lang="en-US" sz="2400" dirty="0"/>
              <a:t>The agent should choose the action that maximizes the </a:t>
            </a:r>
            <a:r>
              <a:rPr lang="en-US" sz="2400" i="1" dirty="0"/>
              <a:t>expected utility</a:t>
            </a:r>
            <a:r>
              <a:rPr lang="en-US" sz="2400" dirty="0"/>
              <a:t>:</a:t>
            </a:r>
          </a:p>
          <a:p>
            <a:pPr lvl="1">
              <a:buNone/>
            </a:pPr>
            <a:r>
              <a:rPr lang="en-US" sz="1600" dirty="0"/>
              <a:t>		</a:t>
            </a:r>
            <a:r>
              <a:rPr lang="en-US" sz="2000" dirty="0">
                <a:solidFill>
                  <a:srgbClr val="0066FF"/>
                </a:solidFill>
              </a:rPr>
              <a:t>P(A</a:t>
            </a:r>
            <a:r>
              <a:rPr lang="en-US" sz="2000" i="1" baseline="-25000" dirty="0">
                <a:solidFill>
                  <a:srgbClr val="0066FF"/>
                </a:solidFill>
              </a:rPr>
              <a:t>t</a:t>
            </a:r>
            <a:r>
              <a:rPr lang="en-US" sz="2000" dirty="0">
                <a:solidFill>
                  <a:srgbClr val="0066FF"/>
                </a:solidFill>
              </a:rPr>
              <a:t> succeeds) * U(A</a:t>
            </a:r>
            <a:r>
              <a:rPr lang="en-US" sz="2000" i="1" baseline="-25000" dirty="0">
                <a:solidFill>
                  <a:srgbClr val="0066FF"/>
                </a:solidFill>
              </a:rPr>
              <a:t>t</a:t>
            </a:r>
            <a:r>
              <a:rPr lang="en-US" sz="2000" dirty="0">
                <a:solidFill>
                  <a:srgbClr val="0066FF"/>
                </a:solidFill>
              </a:rPr>
              <a:t> succeeds) + P(A</a:t>
            </a:r>
            <a:r>
              <a:rPr lang="en-US" sz="2000" i="1" baseline="-25000" dirty="0">
                <a:solidFill>
                  <a:srgbClr val="0066FF"/>
                </a:solidFill>
              </a:rPr>
              <a:t>t</a:t>
            </a:r>
            <a:r>
              <a:rPr lang="en-US" sz="2000" dirty="0">
                <a:solidFill>
                  <a:srgbClr val="0066FF"/>
                </a:solidFill>
              </a:rPr>
              <a:t> fails) * U(A</a:t>
            </a:r>
            <a:r>
              <a:rPr lang="en-US" sz="2000" i="1" baseline="-25000" dirty="0">
                <a:solidFill>
                  <a:srgbClr val="0066FF"/>
                </a:solidFill>
              </a:rPr>
              <a:t>t</a:t>
            </a:r>
            <a:r>
              <a:rPr lang="en-US" sz="2000" dirty="0">
                <a:solidFill>
                  <a:srgbClr val="0066FF"/>
                </a:solidFill>
              </a:rPr>
              <a:t> fails)</a:t>
            </a:r>
          </a:p>
          <a:p>
            <a:endParaRPr lang="en-U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24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0"/>
            <a:ext cx="8991600" cy="1143000"/>
          </a:xfrm>
        </p:spPr>
        <p:txBody>
          <a:bodyPr/>
          <a:lstStyle/>
          <a:p>
            <a:r>
              <a:rPr lang="en-US" dirty="0"/>
              <a:t>Making decisions under uncertainty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066801"/>
            <a:ext cx="8610600" cy="4525963"/>
          </a:xfrm>
        </p:spPr>
        <p:txBody>
          <a:bodyPr/>
          <a:lstStyle/>
          <a:p>
            <a:r>
              <a:rPr lang="en-US" sz="2400" dirty="0"/>
              <a:t>More generally: the expected utility of an action is defined as: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2"/>
                </a:solidFill>
              </a:rPr>
              <a:t>	</a:t>
            </a:r>
            <a:r>
              <a:rPr lang="en-US" sz="2400" dirty="0" smtClean="0">
                <a:solidFill>
                  <a:schemeClr val="accent2"/>
                </a:solidFill>
              </a:rPr>
              <a:t>EU(action) </a:t>
            </a:r>
            <a:r>
              <a:rPr lang="en-US" sz="2400" dirty="0">
                <a:solidFill>
                  <a:schemeClr val="accent2"/>
                </a:solidFill>
              </a:rPr>
              <a:t>= </a:t>
            </a:r>
            <a:r>
              <a:rPr lang="en-US" dirty="0" err="1" smtClean="0">
                <a:solidFill>
                  <a:schemeClr val="accent2"/>
                </a:solidFill>
                <a:latin typeface="Times New Roman"/>
                <a:cs typeface="Times New Roman"/>
              </a:rPr>
              <a:t>Σ</a:t>
            </a:r>
            <a:r>
              <a:rPr lang="en-US" sz="2400" baseline="-25000" dirty="0" err="1">
                <a:solidFill>
                  <a:schemeClr val="accent2"/>
                </a:solidFill>
              </a:rPr>
              <a:t>outcomes</a:t>
            </a:r>
            <a:r>
              <a:rPr lang="en-US" sz="2400" baseline="-25000" dirty="0">
                <a:solidFill>
                  <a:schemeClr val="accent2"/>
                </a:solidFill>
              </a:rPr>
              <a:t> of </a:t>
            </a:r>
            <a:r>
              <a:rPr lang="en-US" sz="2400" baseline="-25000" dirty="0" smtClean="0">
                <a:solidFill>
                  <a:schemeClr val="accent2"/>
                </a:solidFill>
              </a:rPr>
              <a:t>action</a:t>
            </a:r>
            <a:r>
              <a:rPr lang="en-US" sz="2400" dirty="0" smtClean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</a:rPr>
              <a:t>P(outcome</a:t>
            </a:r>
            <a:r>
              <a:rPr lang="en-US" sz="800" dirty="0">
                <a:solidFill>
                  <a:schemeClr val="accent2"/>
                </a:solidFill>
              </a:rPr>
              <a:t> </a:t>
            </a:r>
            <a:r>
              <a:rPr lang="en-US" sz="2400" dirty="0">
                <a:solidFill>
                  <a:schemeClr val="accent2"/>
                </a:solidFill>
              </a:rPr>
              <a:t>|</a:t>
            </a:r>
            <a:r>
              <a:rPr lang="en-US" sz="800" dirty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action) </a:t>
            </a:r>
            <a:r>
              <a:rPr lang="en-US" sz="2400" dirty="0">
                <a:solidFill>
                  <a:schemeClr val="accent2"/>
                </a:solidFill>
              </a:rPr>
              <a:t>U(outcome)</a:t>
            </a:r>
            <a:br>
              <a:rPr lang="en-US" sz="2400" dirty="0">
                <a:solidFill>
                  <a:schemeClr val="accent2"/>
                </a:solidFill>
              </a:rPr>
            </a:br>
            <a:endParaRPr lang="en-US" sz="2400" dirty="0">
              <a:solidFill>
                <a:schemeClr val="accent2"/>
              </a:solidFill>
            </a:endParaRPr>
          </a:p>
          <a:p>
            <a:r>
              <a:rPr lang="en-US" sz="2400" b="1" dirty="0">
                <a:solidFill>
                  <a:schemeClr val="accent2"/>
                </a:solidFill>
              </a:rPr>
              <a:t>Utility </a:t>
            </a:r>
            <a:r>
              <a:rPr lang="en-US" sz="2400" b="1" dirty="0">
                <a:solidFill>
                  <a:schemeClr val="accent2"/>
                </a:solidFill>
              </a:rPr>
              <a:t>theory</a:t>
            </a:r>
            <a:r>
              <a:rPr lang="en-US" sz="2400" b="1" dirty="0"/>
              <a:t> </a:t>
            </a:r>
            <a:r>
              <a:rPr lang="en-US" sz="2400" dirty="0"/>
              <a:t>is used to represent and infer </a:t>
            </a:r>
            <a:r>
              <a:rPr lang="en-US" sz="2400" dirty="0"/>
              <a:t>preferences</a:t>
            </a:r>
            <a:endParaRPr lang="en-US" sz="2400" dirty="0"/>
          </a:p>
          <a:p>
            <a:r>
              <a:rPr lang="en-US" sz="2400" b="1" dirty="0">
                <a:solidFill>
                  <a:schemeClr val="accent2"/>
                </a:solidFill>
              </a:rPr>
              <a:t>Decision theory</a:t>
            </a:r>
            <a:r>
              <a:rPr lang="en-US" sz="2400" b="1" dirty="0"/>
              <a:t> </a:t>
            </a:r>
            <a:r>
              <a:rPr lang="en-US" sz="2400" dirty="0"/>
              <a:t>= probability theory + utility </a:t>
            </a:r>
            <a:r>
              <a:rPr lang="en-US" sz="2400" dirty="0"/>
              <a:t>theory</a:t>
            </a:r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7604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Monty Hall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371601"/>
            <a:ext cx="8610600" cy="4525963"/>
          </a:xfrm>
        </p:spPr>
        <p:txBody>
          <a:bodyPr/>
          <a:lstStyle/>
          <a:p>
            <a:r>
              <a:rPr lang="en-US" sz="2400" dirty="0"/>
              <a:t>You’re a contestant on a game show. You see three closed doors, and behind one of them is a prize. You choose one door, and the host opens one of the other doors and reveals that there is no prize behind it. Then he offers you a chance to switch to the remaining door. Should you take it?</a:t>
            </a:r>
            <a:endParaRPr lang="en-US" sz="2400" dirty="0"/>
          </a:p>
        </p:txBody>
      </p:sp>
      <p:pic>
        <p:nvPicPr>
          <p:cNvPr id="1064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3605552"/>
            <a:ext cx="3581400" cy="271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3276600" y="6412468"/>
            <a:ext cx="533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hlinkClick r:id="rId4"/>
              </a:rPr>
              <a:t>http://en.wikipedia.org/wiki/Monty_Hall_problem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Monty Hall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With probability 1/3, you picked the correct door, and with probability 2/3, picked the wrong door. If you picked the correct door and then you switch, you lose. If you picked the wrong door and then you switch, you win the prize.</a:t>
            </a:r>
            <a:br>
              <a:rPr lang="en-US" dirty="0"/>
            </a:br>
            <a:endParaRPr lang="en-US" dirty="0"/>
          </a:p>
          <a:p>
            <a:r>
              <a:rPr lang="en-US" dirty="0"/>
              <a:t>Expected utility of switching:</a:t>
            </a:r>
          </a:p>
          <a:p>
            <a:pPr algn="ctr">
              <a:buNone/>
            </a:pPr>
            <a:r>
              <a:rPr lang="en-US" b="1" dirty="0">
                <a:solidFill>
                  <a:srgbClr val="C00000"/>
                </a:solidFill>
              </a:rPr>
              <a:t>EU(Switch) = (1/3) * 0 + (2/3) * Prize</a:t>
            </a:r>
          </a:p>
          <a:p>
            <a:r>
              <a:rPr lang="en-US" dirty="0"/>
              <a:t>Expected utility of not switching:</a:t>
            </a:r>
          </a:p>
          <a:p>
            <a:pPr algn="ctr">
              <a:buNone/>
            </a:pPr>
            <a:r>
              <a:rPr lang="en-US" b="1" dirty="0">
                <a:solidFill>
                  <a:srgbClr val="C00000"/>
                </a:solidFill>
              </a:rPr>
              <a:t>EU(Not switch) = (1/3) * Prize + (2/3) * 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probabilities 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1"/>
            <a:ext cx="8534400" cy="4525963"/>
          </a:xfrm>
        </p:spPr>
        <p:txBody>
          <a:bodyPr/>
          <a:lstStyle/>
          <a:p>
            <a:r>
              <a:rPr lang="en-US" sz="2400" b="1" dirty="0" err="1">
                <a:solidFill>
                  <a:srgbClr val="0066FF"/>
                </a:solidFill>
              </a:rPr>
              <a:t>Frequentism</a:t>
            </a:r>
            <a:endParaRPr lang="en-US" sz="2400" b="1" dirty="0">
              <a:solidFill>
                <a:srgbClr val="0066FF"/>
              </a:solidFill>
            </a:endParaRPr>
          </a:p>
          <a:p>
            <a:pPr lvl="1"/>
            <a:r>
              <a:rPr lang="en-US" sz="2000" dirty="0"/>
              <a:t>Probabilities are relative frequencies</a:t>
            </a:r>
          </a:p>
          <a:p>
            <a:pPr lvl="1"/>
            <a:r>
              <a:rPr lang="en-US" sz="2000" dirty="0"/>
              <a:t>For example, if we toss a coin many times, </a:t>
            </a:r>
            <a:r>
              <a:rPr lang="en-US" sz="2000" dirty="0">
                <a:solidFill>
                  <a:srgbClr val="0066FF"/>
                </a:solidFill>
              </a:rPr>
              <a:t>P(heads)</a:t>
            </a:r>
            <a:r>
              <a:rPr lang="en-US" sz="2000" dirty="0"/>
              <a:t> is the proportion of the time the coin will come up heads</a:t>
            </a:r>
          </a:p>
          <a:p>
            <a:pPr lvl="1"/>
            <a:r>
              <a:rPr lang="en-US" sz="2000" dirty="0"/>
              <a:t>But what if we’re dealing with events that only happen once?</a:t>
            </a:r>
          </a:p>
          <a:p>
            <a:pPr lvl="2"/>
            <a:r>
              <a:rPr lang="en-US" sz="1600" dirty="0"/>
              <a:t>E.g., what is the probability that Team X will win the </a:t>
            </a:r>
            <a:r>
              <a:rPr lang="en-US" sz="1600" dirty="0" err="1"/>
              <a:t>Superbowl</a:t>
            </a:r>
            <a:r>
              <a:rPr lang="en-US" sz="1600" dirty="0"/>
              <a:t> this year?</a:t>
            </a:r>
          </a:p>
          <a:p>
            <a:pPr lvl="2"/>
            <a:r>
              <a:rPr lang="en-US" sz="1600" dirty="0"/>
              <a:t>“Reference class” problem</a:t>
            </a:r>
          </a:p>
          <a:p>
            <a:r>
              <a:rPr lang="en-US" sz="2400" b="1" dirty="0">
                <a:solidFill>
                  <a:srgbClr val="0066FF"/>
                </a:solidFill>
              </a:rPr>
              <a:t>Subjectivism</a:t>
            </a:r>
          </a:p>
          <a:p>
            <a:pPr lvl="1"/>
            <a:r>
              <a:rPr lang="en-US" sz="2000" dirty="0"/>
              <a:t>Probabilities are degrees of belief </a:t>
            </a:r>
          </a:p>
          <a:p>
            <a:pPr lvl="1"/>
            <a:r>
              <a:rPr lang="en-US" sz="2000" dirty="0"/>
              <a:t>But then, how do we assign belief values to statements?</a:t>
            </a:r>
          </a:p>
          <a:p>
            <a:pPr lvl="1"/>
            <a:r>
              <a:rPr lang="en-US" sz="2000" dirty="0"/>
              <a:t>W</a:t>
            </a:r>
            <a:r>
              <a:rPr lang="en-US" sz="2000" dirty="0"/>
              <a:t>hat would constrain agents to hold consistent beliefs?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Rational Bettor Theorem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600201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Why should a rational agent hold beliefs that are consistent with axioms of probability?</a:t>
            </a:r>
          </a:p>
          <a:p>
            <a:pPr lvl="1"/>
            <a:r>
              <a:rPr lang="en-US" sz="2000" dirty="0"/>
              <a:t>For example, </a:t>
            </a:r>
            <a:r>
              <a:rPr lang="en-US" sz="2000" dirty="0">
                <a:solidFill>
                  <a:srgbClr val="0066FF"/>
                </a:solidFill>
              </a:rPr>
              <a:t>P(A) + P(</a:t>
            </a:r>
            <a:r>
              <a:rPr lang="en-US" sz="2000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sz="2000" dirty="0">
                <a:solidFill>
                  <a:srgbClr val="0066FF"/>
                </a:solidFill>
              </a:rPr>
              <a:t>A) = 1</a:t>
            </a:r>
          </a:p>
          <a:p>
            <a:endParaRPr lang="en-US" sz="2400" dirty="0"/>
          </a:p>
          <a:p>
            <a:r>
              <a:rPr lang="en-US" sz="2400" dirty="0"/>
              <a:t>If an agent has some degree of belief in proposition </a:t>
            </a:r>
            <a:r>
              <a:rPr lang="en-US" sz="2400" dirty="0">
                <a:cs typeface="Times New Roman" pitchFamily="18" charset="0"/>
                <a:sym typeface="Symbol"/>
              </a:rPr>
              <a:t>A</a:t>
            </a:r>
            <a:r>
              <a:rPr lang="en-US" sz="2400" dirty="0"/>
              <a:t>, </a:t>
            </a:r>
            <a:br>
              <a:rPr lang="en-US" sz="2400" dirty="0"/>
            </a:br>
            <a:r>
              <a:rPr lang="en-US" sz="2400" dirty="0"/>
              <a:t>he/she should be able to decide whether or not to accept </a:t>
            </a:r>
            <a:br>
              <a:rPr lang="en-US" sz="2400" dirty="0"/>
            </a:br>
            <a:r>
              <a:rPr lang="en-US" sz="2400" dirty="0"/>
              <a:t>a bet for/against </a:t>
            </a:r>
            <a:r>
              <a:rPr lang="en-US" sz="2400" dirty="0">
                <a:cs typeface="Times New Roman" pitchFamily="18" charset="0"/>
                <a:sym typeface="Symbol"/>
              </a:rPr>
              <a:t>A</a:t>
            </a:r>
            <a:r>
              <a:rPr lang="en-US" sz="2400" dirty="0"/>
              <a:t> (</a:t>
            </a:r>
            <a:r>
              <a:rPr lang="en-US" sz="2400" dirty="0"/>
              <a:t>De </a:t>
            </a:r>
            <a:r>
              <a:rPr lang="en-US" sz="2400" dirty="0" err="1"/>
              <a:t>Finetti</a:t>
            </a:r>
            <a:r>
              <a:rPr lang="en-US" sz="2400" dirty="0"/>
              <a:t>, 1931): </a:t>
            </a:r>
          </a:p>
          <a:p>
            <a:pPr lvl="1"/>
            <a:r>
              <a:rPr lang="en-US" sz="2000" dirty="0"/>
              <a:t>I</a:t>
            </a:r>
            <a:r>
              <a:rPr lang="en-US" sz="2000" dirty="0"/>
              <a:t>f the agent believes that </a:t>
            </a:r>
            <a:r>
              <a:rPr lang="en-US" sz="2000" dirty="0">
                <a:solidFill>
                  <a:srgbClr val="0066FF"/>
                </a:solidFill>
              </a:rPr>
              <a:t>P(</a:t>
            </a:r>
            <a:r>
              <a:rPr lang="en-US" sz="2000" dirty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sz="2000" dirty="0">
                <a:solidFill>
                  <a:srgbClr val="0066FF"/>
                </a:solidFill>
              </a:rPr>
              <a:t>) = 0.4</a:t>
            </a:r>
            <a:r>
              <a:rPr lang="en-US" sz="2000" dirty="0"/>
              <a:t>, should he/she agree to bet </a:t>
            </a:r>
            <a:r>
              <a:rPr lang="en-US" sz="2000" dirty="0">
                <a:solidFill>
                  <a:srgbClr val="0066FF"/>
                </a:solidFill>
              </a:rPr>
              <a:t>$4</a:t>
            </a:r>
            <a:r>
              <a:rPr lang="en-US" sz="2000" dirty="0"/>
              <a:t> that A will occur against </a:t>
            </a:r>
            <a:r>
              <a:rPr lang="en-US" sz="2000" dirty="0">
                <a:solidFill>
                  <a:srgbClr val="0066FF"/>
                </a:solidFill>
              </a:rPr>
              <a:t>$6</a:t>
            </a:r>
            <a:r>
              <a:rPr lang="en-US" sz="2000" dirty="0"/>
              <a:t> that </a:t>
            </a:r>
            <a:r>
              <a:rPr lang="en-US" sz="2000" dirty="0">
                <a:cs typeface="Times New Roman" pitchFamily="18" charset="0"/>
                <a:sym typeface="Symbol"/>
              </a:rPr>
              <a:t>A</a:t>
            </a:r>
            <a:r>
              <a:rPr lang="en-US" sz="2000" dirty="0"/>
              <a:t> will not occur?</a:t>
            </a:r>
          </a:p>
          <a:p>
            <a:pPr lvl="1"/>
            <a:endParaRPr lang="en-US" sz="2000" dirty="0"/>
          </a:p>
          <a:p>
            <a:r>
              <a:rPr lang="en-US" sz="2400" b="1" dirty="0"/>
              <a:t>Theorem:</a:t>
            </a:r>
            <a:r>
              <a:rPr lang="en-US" sz="2400" dirty="0"/>
              <a:t> An agent who holds beliefs inconsistent with axioms of probability can be convinced to accept a combination of bets that is guaranteed to lose them money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humans “rational bettors”?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Humans are pretty good at estimating some probabilities, and pretty bad at estimating others.  What might cause humans to </a:t>
            </a:r>
            <a:r>
              <a:rPr lang="en-US" dirty="0" err="1" smtClean="0"/>
              <a:t>mis</a:t>
            </a:r>
            <a:r>
              <a:rPr lang="en-US" dirty="0" smtClean="0"/>
              <a:t>-estimate the probability of an event?</a:t>
            </a:r>
          </a:p>
          <a:p>
            <a:pPr lvl="1"/>
            <a:r>
              <a:rPr lang="en-US" dirty="0" smtClean="0"/>
              <a:t>… list some examples …</a:t>
            </a:r>
          </a:p>
          <a:p>
            <a:r>
              <a:rPr lang="en-US" dirty="0" smtClean="0"/>
              <a:t>What are some of the ways in which a “rational bettor” might take advantage of humans who </a:t>
            </a:r>
            <a:r>
              <a:rPr lang="en-US" dirty="0" err="1" smtClean="0"/>
              <a:t>mis</a:t>
            </a:r>
            <a:r>
              <a:rPr lang="en-US" dirty="0" smtClean="0"/>
              <a:t>-estimate probabilities?</a:t>
            </a:r>
          </a:p>
          <a:p>
            <a:pPr lvl="1"/>
            <a:r>
              <a:rPr lang="en-US" dirty="0" smtClean="0"/>
              <a:t>… list some examples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17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Motivation: Why use probability?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Laziness, Ignorance, and Randomness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Rational Bettor Theorem</a:t>
            </a:r>
          </a:p>
          <a:p>
            <a:r>
              <a:rPr lang="en-US" dirty="0" smtClean="0"/>
              <a:t>Review of Key Concepts</a:t>
            </a:r>
          </a:p>
          <a:p>
            <a:pPr lvl="1"/>
            <a:r>
              <a:rPr lang="en-US" dirty="0" smtClean="0"/>
              <a:t>Outcomes, Events, and Random Variables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Joint, Marginal, and Conditional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Independence and Conditional Independence</a:t>
            </a:r>
          </a:p>
          <a:p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Outcomes of an Experiment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12838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/>
              <a:t>The SET OF POSSIBLE OUTCOMES (a.k.a. the “sample space”) is a listing of all of the things that might happen: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Mutually exclusive.  It’s not possible that two different outcomes might both happen.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Collectively exhaustive.  Every outcome that could possibly happen is one of the items in the list.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Finest grain.  After the experiment occurs, somebody tells you the outcome, and there is nothing else you need to know.</a:t>
            </a:r>
          </a:p>
          <a:p>
            <a:pPr marL="457200" indent="-457200">
              <a:buFont typeface="+mj-lt"/>
              <a:buAutoNum type="arabicPeriod"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Example experiment</a:t>
            </a:r>
            <a:r>
              <a:rPr lang="en-US" sz="2400" dirty="0"/>
              <a:t>: Alice, Bob, Carol and Duane run a 10km race to decide who will buy pizza tonight.</a:t>
            </a:r>
          </a:p>
          <a:p>
            <a:pPr marL="0" indent="0">
              <a:buNone/>
            </a:pPr>
            <a:r>
              <a:rPr lang="en-US" sz="2400" b="1" dirty="0"/>
              <a:t>Outcome</a:t>
            </a:r>
            <a:r>
              <a:rPr lang="en-US" sz="2400" dirty="0"/>
              <a:t> = a listing of the exact finishing times of each participant.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12838"/>
            <a:ext cx="8229600" cy="4525963"/>
          </a:xfrm>
        </p:spPr>
        <p:txBody>
          <a:bodyPr/>
          <a:lstStyle/>
          <a:p>
            <a:r>
              <a:rPr lang="en-US" sz="2400" dirty="0"/>
              <a:t>Probabilistic statements are defined over </a:t>
            </a:r>
            <a:r>
              <a:rPr lang="en-US" sz="2400" i="1" dirty="0"/>
              <a:t>events</a:t>
            </a:r>
            <a:r>
              <a:rPr lang="en-US" sz="2400" dirty="0"/>
              <a:t>, or sets of world states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i="1" dirty="0">
                <a:solidFill>
                  <a:srgbClr val="0066FF"/>
                </a:solidFill>
              </a:rPr>
              <a:t>A = “It is raining”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i="1" dirty="0">
                <a:solidFill>
                  <a:srgbClr val="0066FF"/>
                </a:solidFill>
              </a:rPr>
              <a:t>B = “The weather is either cloudy or snowy”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i="1" dirty="0">
                <a:solidFill>
                  <a:srgbClr val="0066FF"/>
                </a:solidFill>
              </a:rPr>
              <a:t>C = “The sum of the two dice rolls is 11”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i="1" dirty="0">
                <a:solidFill>
                  <a:srgbClr val="0066FF"/>
                </a:solidFill>
              </a:rPr>
              <a:t>D = “My car is going between 30 and 50 miles per hour”</a:t>
            </a:r>
          </a:p>
          <a:p>
            <a:r>
              <a:rPr lang="en-US" sz="2400" dirty="0"/>
              <a:t>An EVENT is a SET of OUTCOMES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>
                <a:solidFill>
                  <a:srgbClr val="0066FF"/>
                </a:solidFill>
              </a:rPr>
              <a:t>B</a:t>
            </a:r>
            <a:r>
              <a:rPr lang="en-US" sz="2000" dirty="0">
                <a:solidFill>
                  <a:srgbClr val="0066FF"/>
                </a:solidFill>
              </a:rPr>
              <a:t> = { outcomes : cloudy OR snowy }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>
                <a:solidFill>
                  <a:srgbClr val="0066FF"/>
                </a:solidFill>
              </a:rPr>
              <a:t>C = { outcomes : d1+d2 = 11 }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>
                <a:solidFill>
                  <a:srgbClr val="0066FF"/>
                </a:solidFill>
              </a:rPr>
              <a:t> </a:t>
            </a:r>
            <a:r>
              <a:rPr lang="en-US" dirty="0" smtClean="0"/>
              <a:t>Notation: </a:t>
            </a:r>
            <a:r>
              <a:rPr lang="en-US" dirty="0" smtClean="0">
                <a:solidFill>
                  <a:srgbClr val="0066FF"/>
                </a:solidFill>
              </a:rPr>
              <a:t>p(</a:t>
            </a:r>
            <a:r>
              <a:rPr lang="en-US" dirty="0" smtClean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 smtClean="0">
                <a:solidFill>
                  <a:srgbClr val="0066FF"/>
                </a:solidFill>
              </a:rPr>
              <a:t>)</a:t>
            </a:r>
            <a:r>
              <a:rPr lang="en-US" dirty="0" smtClean="0"/>
              <a:t>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66FF"/>
                </a:solidFill>
              </a:rPr>
              <a:t>P(</a:t>
            </a:r>
            <a:r>
              <a:rPr lang="en-US" dirty="0" smtClean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 smtClean="0">
                <a:solidFill>
                  <a:srgbClr val="0066FF"/>
                </a:solidFill>
              </a:rPr>
              <a:t>) </a:t>
            </a:r>
            <a:r>
              <a:rPr lang="en-US" dirty="0" smtClean="0"/>
              <a:t>is </a:t>
            </a:r>
            <a:r>
              <a:rPr lang="en-US" dirty="0" smtClean="0"/>
              <a:t>the probability of the set of world states (outcomes) in which proposition </a:t>
            </a:r>
            <a:r>
              <a:rPr lang="en-US" dirty="0" smtClean="0">
                <a:cs typeface="Times New Roman" pitchFamily="18" charset="0"/>
                <a:sym typeface="Symbol"/>
              </a:rPr>
              <a:t>A</a:t>
            </a:r>
            <a:r>
              <a:rPr lang="en-US" dirty="0" smtClean="0"/>
              <a:t> holds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97878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09800" y="470217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Probability: Review of main concepts </a:t>
            </a:r>
            <a:r>
              <a:rPr lang="en-US" smtClean="0"/>
              <a:t>(Chapter 13)</a:t>
            </a:r>
            <a:endParaRPr lang="en-US" dirty="0"/>
          </a:p>
        </p:txBody>
      </p:sp>
      <p:pic>
        <p:nvPicPr>
          <p:cNvPr id="6656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27120" y="914400"/>
            <a:ext cx="490728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Kolmogorov’s</a:t>
            </a:r>
            <a:r>
              <a:rPr lang="en-US" dirty="0" smtClean="0"/>
              <a:t> axioms </a:t>
            </a:r>
            <a:r>
              <a:rPr lang="en-US" dirty="0"/>
              <a:t>of probability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For any </a:t>
            </a:r>
            <a:r>
              <a:rPr lang="en-US" sz="2400" dirty="0"/>
              <a:t>propositions (events) </a:t>
            </a:r>
            <a:r>
              <a:rPr lang="en-US" sz="2400" dirty="0">
                <a:cs typeface="Times New Roman" pitchFamily="18" charset="0"/>
                <a:sym typeface="Symbol"/>
              </a:rPr>
              <a:t>A</a:t>
            </a:r>
            <a:r>
              <a:rPr lang="en-US" sz="2400" dirty="0"/>
              <a:t>, </a:t>
            </a:r>
            <a:r>
              <a:rPr lang="en-US" sz="2400" dirty="0">
                <a:sym typeface="Symbol"/>
              </a:rPr>
              <a:t>B</a:t>
            </a:r>
            <a:endParaRPr lang="en-US" sz="2400" dirty="0"/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66FF"/>
                </a:solidFill>
              </a:rPr>
              <a:t>0 </a:t>
            </a:r>
            <a:r>
              <a:rPr lang="en-US" dirty="0">
                <a:solidFill>
                  <a:srgbClr val="0066FF"/>
                </a:solidFill>
                <a:cs typeface="Arial" charset="0"/>
              </a:rPr>
              <a:t>≤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>
                <a:solidFill>
                  <a:srgbClr val="0066FF"/>
                </a:solidFill>
              </a:rPr>
              <a:t>P(</a:t>
            </a:r>
            <a:r>
              <a:rPr lang="en-US" dirty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>
                <a:solidFill>
                  <a:srgbClr val="0066FF"/>
                </a:solidFill>
              </a:rPr>
              <a:t>) </a:t>
            </a:r>
            <a:r>
              <a:rPr lang="en-US" dirty="0">
                <a:solidFill>
                  <a:srgbClr val="0066FF"/>
                </a:solidFill>
                <a:cs typeface="Arial" charset="0"/>
              </a:rPr>
              <a:t>≤</a:t>
            </a:r>
            <a:r>
              <a:rPr lang="en-US" dirty="0">
                <a:solidFill>
                  <a:srgbClr val="0066FF"/>
                </a:solidFill>
              </a:rPr>
              <a:t> 1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66FF"/>
                </a:solidFill>
              </a:rPr>
              <a:t>P(True</a:t>
            </a:r>
            <a:r>
              <a:rPr lang="en-US" dirty="0">
                <a:solidFill>
                  <a:srgbClr val="0066FF"/>
                </a:solidFill>
              </a:rPr>
              <a:t>) = 1 and </a:t>
            </a:r>
            <a:r>
              <a:rPr lang="en-US" dirty="0">
                <a:solidFill>
                  <a:srgbClr val="0066FF"/>
                </a:solidFill>
              </a:rPr>
              <a:t>P(False</a:t>
            </a:r>
            <a:r>
              <a:rPr lang="en-US" dirty="0">
                <a:solidFill>
                  <a:srgbClr val="0066FF"/>
                </a:solidFill>
              </a:rPr>
              <a:t>) = 0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>
                <a:solidFill>
                  <a:srgbClr val="0066FF"/>
                </a:solidFill>
              </a:rPr>
              <a:t>P(</a:t>
            </a:r>
            <a:r>
              <a:rPr lang="en-US" dirty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>
                <a:solidFill>
                  <a:srgbClr val="0066FF"/>
                </a:solidFill>
                <a:sym typeface="Symbol" pitchFamily="18" charset="2"/>
              </a:rPr>
              <a:t>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B</a:t>
            </a:r>
            <a:r>
              <a:rPr lang="en-US" dirty="0">
                <a:solidFill>
                  <a:srgbClr val="0066FF"/>
                </a:solidFill>
              </a:rPr>
              <a:t>) </a:t>
            </a:r>
            <a:r>
              <a:rPr lang="en-US" dirty="0">
                <a:solidFill>
                  <a:srgbClr val="0066FF"/>
                </a:solidFill>
              </a:rPr>
              <a:t>= </a:t>
            </a:r>
            <a:r>
              <a:rPr lang="en-US" dirty="0">
                <a:solidFill>
                  <a:srgbClr val="0066FF"/>
                </a:solidFill>
              </a:rPr>
              <a:t>P(</a:t>
            </a:r>
            <a:r>
              <a:rPr lang="en-US" dirty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>
                <a:solidFill>
                  <a:srgbClr val="0066FF"/>
                </a:solidFill>
              </a:rPr>
              <a:t>) </a:t>
            </a:r>
            <a:r>
              <a:rPr lang="en-US" dirty="0">
                <a:solidFill>
                  <a:srgbClr val="0066FF"/>
                </a:solidFill>
              </a:rPr>
              <a:t>+ </a:t>
            </a:r>
            <a:r>
              <a:rPr lang="en-US" dirty="0">
                <a:solidFill>
                  <a:srgbClr val="0066FF"/>
                </a:solidFill>
              </a:rPr>
              <a:t>P(</a:t>
            </a:r>
            <a:r>
              <a:rPr lang="en-US" dirty="0">
                <a:solidFill>
                  <a:srgbClr val="0066FF"/>
                </a:solidFill>
                <a:sym typeface="Symbol"/>
              </a:rPr>
              <a:t>B</a:t>
            </a:r>
            <a:r>
              <a:rPr lang="en-US" dirty="0">
                <a:solidFill>
                  <a:srgbClr val="0066FF"/>
                </a:solidFill>
              </a:rPr>
              <a:t>) – P(</a:t>
            </a:r>
            <a:r>
              <a:rPr lang="en-US" dirty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>
                <a:solidFill>
                  <a:srgbClr val="0066FF"/>
                </a:solidFill>
                <a:sym typeface="Symbol" pitchFamily="18" charset="2"/>
              </a:rPr>
              <a:t>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B</a:t>
            </a:r>
            <a:r>
              <a:rPr lang="en-US" dirty="0">
                <a:solidFill>
                  <a:srgbClr val="0066FF"/>
                </a:solidFill>
              </a:rPr>
              <a:t>)</a:t>
            </a:r>
          </a:p>
          <a:p>
            <a:pPr lvl="2">
              <a:buFont typeface="Arial" pitchFamily="34" charset="0"/>
              <a:buChar char="–"/>
            </a:pPr>
            <a:r>
              <a:rPr lang="en-US" dirty="0" smtClean="0"/>
              <a:t>Subtraction accounts for double-counting</a:t>
            </a:r>
            <a:br>
              <a:rPr lang="en-US" dirty="0" smtClean="0"/>
            </a:b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/>
              <a:t>Based on these axioms, what is </a:t>
            </a:r>
            <a:r>
              <a:rPr lang="en-US" sz="2400" dirty="0">
                <a:solidFill>
                  <a:srgbClr val="0066FF"/>
                </a:solidFill>
              </a:rPr>
              <a:t>P(</a:t>
            </a:r>
            <a:r>
              <a:rPr lang="en-US" sz="2400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sz="2400" dirty="0">
                <a:solidFill>
                  <a:srgbClr val="0066FF"/>
                </a:solidFill>
                <a:cs typeface="Times New Roman" pitchFamily="18" charset="0"/>
                <a:sym typeface="Symbol"/>
              </a:rPr>
              <a:t>A</a:t>
            </a:r>
            <a:r>
              <a:rPr lang="en-US" sz="2400" dirty="0">
                <a:solidFill>
                  <a:srgbClr val="0066FF"/>
                </a:solidFill>
                <a:cs typeface="Times New Roman"/>
              </a:rPr>
              <a:t>)</a:t>
            </a:r>
            <a:r>
              <a:rPr lang="en-US" sz="2400" dirty="0">
                <a:cs typeface="Times New Roman"/>
              </a:rPr>
              <a:t>?</a:t>
            </a:r>
          </a:p>
          <a:p>
            <a:pPr>
              <a:buFont typeface="Arial" pitchFamily="34" charset="0"/>
              <a:buChar char="•"/>
            </a:pPr>
            <a:endParaRPr lang="en-US" sz="2400" dirty="0">
              <a:cs typeface="Times New Roman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>
                <a:cs typeface="Times New Roman"/>
              </a:rPr>
              <a:t>These axioms are sufficient to completely specify probability theory for </a:t>
            </a:r>
            <a:r>
              <a:rPr lang="en-US" sz="2400" i="1" dirty="0">
                <a:cs typeface="Times New Roman"/>
              </a:rPr>
              <a:t>discrete</a:t>
            </a:r>
            <a:r>
              <a:rPr lang="en-US" sz="2400" dirty="0">
                <a:cs typeface="Times New Roman"/>
              </a:rPr>
              <a:t> random variables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>
                <a:cs typeface="Times New Roman"/>
              </a:rPr>
              <a:t>For continuous variables, need </a:t>
            </a:r>
            <a:r>
              <a:rPr lang="en-US" sz="2000" i="1" dirty="0">
                <a:cs typeface="Times New Roman"/>
              </a:rPr>
              <a:t>density functions</a:t>
            </a: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Outcomes = Atomic events</a:t>
            </a:r>
            <a:endParaRPr lang="en-US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b="1" i="1" dirty="0">
                <a:solidFill>
                  <a:srgbClr val="C00000"/>
                </a:solidFill>
              </a:rPr>
              <a:t>OUTCOME or ATOMIC EVENT:</a:t>
            </a:r>
            <a:r>
              <a:rPr lang="en-US" sz="2400" dirty="0"/>
              <a:t> is a </a:t>
            </a:r>
            <a:r>
              <a:rPr lang="en-US" sz="2400" dirty="0"/>
              <a:t>complete specification of the state of the </a:t>
            </a:r>
            <a:r>
              <a:rPr lang="en-US" sz="2400" dirty="0"/>
              <a:t>world, or a complete assignment of domain values to all random variables</a:t>
            </a:r>
          </a:p>
          <a:p>
            <a:pPr lvl="1"/>
            <a:r>
              <a:rPr lang="en-US" sz="2000" dirty="0"/>
              <a:t>Atomic events are mutually exclusive and exhaustive</a:t>
            </a:r>
            <a:br>
              <a:rPr lang="en-US" sz="2000" dirty="0"/>
            </a:br>
            <a:endParaRPr lang="en-US" sz="2000" dirty="0"/>
          </a:p>
          <a:p>
            <a:r>
              <a:rPr lang="en-US" sz="2400" dirty="0"/>
              <a:t>E.g</a:t>
            </a:r>
            <a:r>
              <a:rPr lang="en-US" sz="2400" dirty="0"/>
              <a:t>., if the world consists of only two Boolean variables </a:t>
            </a:r>
            <a:r>
              <a:rPr lang="en-US" sz="2400" i="1" dirty="0"/>
              <a:t>Cavity</a:t>
            </a:r>
            <a:r>
              <a:rPr lang="en-US" sz="2400" dirty="0"/>
              <a:t> and </a:t>
            </a:r>
            <a:r>
              <a:rPr lang="en-US" sz="2400" i="1" dirty="0"/>
              <a:t>Toothache</a:t>
            </a:r>
            <a:r>
              <a:rPr lang="en-US" sz="2400" dirty="0"/>
              <a:t>, then there are </a:t>
            </a:r>
            <a:r>
              <a:rPr lang="en-US" sz="2400" dirty="0"/>
              <a:t>four outcomes:</a:t>
            </a:r>
            <a:br>
              <a:rPr lang="en-US" sz="2400" dirty="0"/>
            </a:br>
            <a:r>
              <a:rPr lang="en-US" sz="2400" dirty="0"/>
              <a:t>		</a:t>
            </a:r>
            <a:r>
              <a:rPr lang="en-US" sz="2000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sz="2000" i="1" dirty="0">
                <a:solidFill>
                  <a:srgbClr val="0066FF"/>
                </a:solidFill>
              </a:rPr>
              <a:t>Cavity </a:t>
            </a:r>
            <a:r>
              <a:rPr lang="en-US" sz="2000" dirty="0">
                <a:solidFill>
                  <a:srgbClr val="0066FF"/>
                </a:solidFill>
                <a:sym typeface="Symbol" pitchFamily="18" charset="2"/>
              </a:rPr>
              <a:t> </a:t>
            </a:r>
            <a:r>
              <a:rPr lang="en-US" sz="2000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sz="2000" i="1" dirty="0">
                <a:solidFill>
                  <a:srgbClr val="0066FF"/>
                </a:solidFill>
              </a:rPr>
              <a:t>Toothache</a:t>
            </a:r>
            <a:br>
              <a:rPr lang="en-US" sz="2000" i="1" dirty="0">
                <a:solidFill>
                  <a:srgbClr val="0066FF"/>
                </a:solidFill>
              </a:rPr>
            </a:br>
            <a:r>
              <a:rPr lang="en-US" sz="2000" i="1" dirty="0">
                <a:solidFill>
                  <a:srgbClr val="0066FF"/>
                </a:solidFill>
              </a:rPr>
              <a:t>		</a:t>
            </a:r>
            <a:r>
              <a:rPr lang="en-US" sz="2000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sz="2000" i="1" dirty="0">
                <a:solidFill>
                  <a:srgbClr val="0066FF"/>
                </a:solidFill>
              </a:rPr>
              <a:t>Cavity </a:t>
            </a:r>
            <a:r>
              <a:rPr lang="en-US" sz="2000" dirty="0">
                <a:solidFill>
                  <a:srgbClr val="0066FF"/>
                </a:solidFill>
                <a:sym typeface="Symbol" pitchFamily="18" charset="2"/>
              </a:rPr>
              <a:t></a:t>
            </a:r>
            <a:r>
              <a:rPr lang="en-US" sz="2000" i="1" dirty="0">
                <a:solidFill>
                  <a:srgbClr val="0066FF"/>
                </a:solidFill>
              </a:rPr>
              <a:t> </a:t>
            </a:r>
            <a:r>
              <a:rPr lang="en-US" sz="2000" i="1" dirty="0">
                <a:solidFill>
                  <a:srgbClr val="0066FF"/>
                </a:solidFill>
              </a:rPr>
              <a:t>Toothache</a:t>
            </a:r>
            <a:br>
              <a:rPr lang="en-US" sz="2000" i="1" dirty="0">
                <a:solidFill>
                  <a:srgbClr val="0066FF"/>
                </a:solidFill>
              </a:rPr>
            </a:br>
            <a:r>
              <a:rPr lang="en-US" sz="2000" i="1" dirty="0">
                <a:solidFill>
                  <a:srgbClr val="0066FF"/>
                </a:solidFill>
              </a:rPr>
              <a:t>		Cavity </a:t>
            </a:r>
            <a:r>
              <a:rPr lang="en-US" sz="2000" dirty="0">
                <a:solidFill>
                  <a:srgbClr val="0066FF"/>
                </a:solidFill>
                <a:sym typeface="Symbol" pitchFamily="18" charset="2"/>
              </a:rPr>
              <a:t></a:t>
            </a:r>
            <a:r>
              <a:rPr lang="en-US" sz="2000" i="1" dirty="0">
                <a:solidFill>
                  <a:srgbClr val="0066FF"/>
                </a:solidFill>
              </a:rPr>
              <a:t> </a:t>
            </a:r>
            <a:r>
              <a:rPr lang="en-US" sz="2000" i="1" dirty="0">
                <a:solidFill>
                  <a:srgbClr val="0066FF"/>
                </a:solidFill>
              </a:rPr>
              <a:t> </a:t>
            </a:r>
            <a:r>
              <a:rPr lang="en-US" sz="2000" dirty="0">
                <a:solidFill>
                  <a:srgbClr val="0066FF"/>
                </a:solidFill>
                <a:cs typeface="Times New Roman"/>
              </a:rPr>
              <a:t>¬</a:t>
            </a:r>
            <a:r>
              <a:rPr lang="en-US" sz="2000" i="1" dirty="0">
                <a:solidFill>
                  <a:srgbClr val="0066FF"/>
                </a:solidFill>
              </a:rPr>
              <a:t>Toothache</a:t>
            </a:r>
            <a:br>
              <a:rPr lang="en-US" sz="2000" i="1" dirty="0">
                <a:solidFill>
                  <a:srgbClr val="0066FF"/>
                </a:solidFill>
              </a:rPr>
            </a:br>
            <a:r>
              <a:rPr lang="en-US" sz="2000" i="1" dirty="0">
                <a:solidFill>
                  <a:srgbClr val="0066FF"/>
                </a:solidFill>
              </a:rPr>
              <a:t>		Cavity </a:t>
            </a:r>
            <a:r>
              <a:rPr lang="en-US" sz="2000" dirty="0">
                <a:solidFill>
                  <a:srgbClr val="0066FF"/>
                </a:solidFill>
                <a:sym typeface="Symbol" pitchFamily="18" charset="2"/>
              </a:rPr>
              <a:t></a:t>
            </a:r>
            <a:r>
              <a:rPr lang="en-US" sz="2000" i="1" dirty="0">
                <a:solidFill>
                  <a:srgbClr val="0066FF"/>
                </a:solidFill>
              </a:rPr>
              <a:t> </a:t>
            </a:r>
            <a:r>
              <a:rPr lang="en-US" sz="2000" i="1" dirty="0">
                <a:solidFill>
                  <a:srgbClr val="0066FF"/>
                </a:solidFill>
              </a:rPr>
              <a:t>Toothache</a:t>
            </a:r>
            <a:r>
              <a:rPr lang="en-US" sz="2400" i="1" dirty="0">
                <a:solidFill>
                  <a:srgbClr val="0066FF"/>
                </a:solidFill>
              </a:rPr>
              <a:t/>
            </a:r>
            <a:br>
              <a:rPr lang="en-US" sz="2400" i="1" dirty="0">
                <a:solidFill>
                  <a:srgbClr val="0066FF"/>
                </a:solidFill>
              </a:rPr>
            </a:br>
            <a:endParaRPr lang="en-US" sz="2400" i="1" dirty="0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dirty="0" smtClean="0"/>
              <a:t>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12838"/>
            <a:ext cx="8229600" cy="5211763"/>
          </a:xfrm>
        </p:spPr>
        <p:txBody>
          <a:bodyPr/>
          <a:lstStyle/>
          <a:p>
            <a:r>
              <a:rPr lang="en-US" sz="2400" dirty="0"/>
              <a:t>We describe the (uncertain) state of the world using </a:t>
            </a:r>
            <a:r>
              <a:rPr lang="en-US" sz="2400" b="1" i="1" dirty="0">
                <a:solidFill>
                  <a:srgbClr val="C00000"/>
                </a:solidFill>
              </a:rPr>
              <a:t>random variables</a:t>
            </a:r>
            <a:endParaRPr lang="en-US" sz="2000" b="1" dirty="0">
              <a:solidFill>
                <a:srgbClr val="C00000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Denoted by capital letters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R</a:t>
            </a:r>
            <a:r>
              <a:rPr lang="en-US" sz="2000" dirty="0">
                <a:solidFill>
                  <a:srgbClr val="0066FF"/>
                </a:solidFill>
              </a:rPr>
              <a:t>: </a:t>
            </a:r>
            <a:r>
              <a:rPr lang="en-US" sz="2000" i="1" dirty="0">
                <a:solidFill>
                  <a:srgbClr val="0066FF"/>
                </a:solidFill>
              </a:rPr>
              <a:t>Is it raining?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W</a:t>
            </a:r>
            <a:r>
              <a:rPr lang="en-US" sz="2000" dirty="0">
                <a:solidFill>
                  <a:srgbClr val="0066FF"/>
                </a:solidFill>
              </a:rPr>
              <a:t>:</a:t>
            </a:r>
            <a:r>
              <a:rPr lang="en-US" sz="2000" i="1" dirty="0">
                <a:solidFill>
                  <a:srgbClr val="0066FF"/>
                </a:solidFill>
              </a:rPr>
              <a:t> What’s the weather?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D</a:t>
            </a:r>
            <a:r>
              <a:rPr lang="en-US" sz="2000" dirty="0">
                <a:solidFill>
                  <a:srgbClr val="0066FF"/>
                </a:solidFill>
              </a:rPr>
              <a:t>: </a:t>
            </a:r>
            <a:r>
              <a:rPr lang="en-US" sz="2000" i="1" dirty="0">
                <a:solidFill>
                  <a:srgbClr val="0066FF"/>
                </a:solidFill>
              </a:rPr>
              <a:t>What is the outcome of rolling two dice?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S</a:t>
            </a:r>
            <a:r>
              <a:rPr lang="en-US" sz="2000" dirty="0">
                <a:solidFill>
                  <a:srgbClr val="0066FF"/>
                </a:solidFill>
              </a:rPr>
              <a:t>: </a:t>
            </a:r>
            <a:r>
              <a:rPr lang="en-US" sz="2000" i="1" dirty="0">
                <a:solidFill>
                  <a:srgbClr val="0066FF"/>
                </a:solidFill>
              </a:rPr>
              <a:t>What is the speed of my car (in MPH)?</a:t>
            </a:r>
          </a:p>
          <a:p>
            <a:r>
              <a:rPr lang="en-US" sz="2400" dirty="0"/>
              <a:t>Just like variables in CSPs, random variables take on values in a </a:t>
            </a:r>
            <a:r>
              <a:rPr lang="en-US" sz="2400" i="1" dirty="0"/>
              <a:t>domain</a:t>
            </a:r>
          </a:p>
          <a:p>
            <a:pPr lvl="1">
              <a:buFont typeface="Wingdings" pitchFamily="2" charset="2"/>
              <a:buChar char="§"/>
            </a:pPr>
            <a:r>
              <a:rPr lang="en-US" sz="2000" dirty="0"/>
              <a:t>Domain values must be </a:t>
            </a:r>
            <a:r>
              <a:rPr lang="en-US" sz="2000" i="1" dirty="0"/>
              <a:t>mutually exclusive </a:t>
            </a:r>
            <a:r>
              <a:rPr lang="en-US" sz="2000" dirty="0"/>
              <a:t>and </a:t>
            </a:r>
            <a:r>
              <a:rPr lang="en-US" sz="2000" i="1" dirty="0"/>
              <a:t>exhaustive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R</a:t>
            </a:r>
            <a:r>
              <a:rPr lang="en-US" sz="2000" dirty="0">
                <a:solidFill>
                  <a:srgbClr val="0066FF"/>
                </a:solidFill>
              </a:rPr>
              <a:t> </a:t>
            </a:r>
            <a:r>
              <a:rPr lang="en-US" sz="2000" dirty="0"/>
              <a:t>in</a:t>
            </a:r>
            <a:r>
              <a:rPr lang="en-US" sz="2000" dirty="0">
                <a:solidFill>
                  <a:srgbClr val="0066FF"/>
                </a:solidFill>
              </a:rPr>
              <a:t> {True, False}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W</a:t>
            </a:r>
            <a:r>
              <a:rPr lang="en-US" sz="2000" dirty="0">
                <a:solidFill>
                  <a:srgbClr val="0066FF"/>
                </a:solidFill>
              </a:rPr>
              <a:t> </a:t>
            </a:r>
            <a:r>
              <a:rPr lang="en-US" sz="2000" dirty="0"/>
              <a:t>in</a:t>
            </a:r>
            <a:r>
              <a:rPr lang="en-US" sz="2000" dirty="0">
                <a:solidFill>
                  <a:srgbClr val="0066FF"/>
                </a:solidFill>
              </a:rPr>
              <a:t> {Sunny, Cloudy, Rainy, Snow}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  <a:sym typeface="Symbol"/>
              </a:rPr>
              <a:t>D</a:t>
            </a:r>
            <a:r>
              <a:rPr lang="en-US" sz="2000" dirty="0">
                <a:solidFill>
                  <a:srgbClr val="0066FF"/>
                </a:solidFill>
                <a:sym typeface="Symbol"/>
              </a:rPr>
              <a:t> </a:t>
            </a:r>
            <a:r>
              <a:rPr lang="en-US" sz="2000" dirty="0">
                <a:sym typeface="Symbol"/>
              </a:rPr>
              <a:t>in</a:t>
            </a:r>
            <a:r>
              <a:rPr lang="en-US" sz="2000" dirty="0">
                <a:solidFill>
                  <a:srgbClr val="0066FF"/>
                </a:solidFill>
                <a:sym typeface="Symbol"/>
              </a:rPr>
              <a:t> {(1,1), (1,2), … (6,6)}</a:t>
            </a:r>
          </a:p>
          <a:p>
            <a:pPr lvl="1"/>
            <a:r>
              <a:rPr lang="en-US" sz="2000" b="1" dirty="0">
                <a:solidFill>
                  <a:srgbClr val="0066FF"/>
                </a:solidFill>
              </a:rPr>
              <a:t>S</a:t>
            </a:r>
            <a:r>
              <a:rPr lang="en-US" sz="2000" dirty="0">
                <a:solidFill>
                  <a:srgbClr val="0066FF"/>
                </a:solidFill>
              </a:rPr>
              <a:t> </a:t>
            </a:r>
            <a:r>
              <a:rPr lang="en-US" sz="2000" dirty="0"/>
              <a:t>in </a:t>
            </a:r>
            <a:r>
              <a:rPr lang="en-US" sz="2000" dirty="0">
                <a:solidFill>
                  <a:srgbClr val="0066FF"/>
                </a:solidFill>
              </a:rPr>
              <a:t>[0, </a:t>
            </a:r>
            <a:r>
              <a:rPr lang="en-US" sz="2000" dirty="0">
                <a:solidFill>
                  <a:srgbClr val="0066FF"/>
                </a:solidFill>
                <a:sym typeface="Symbol"/>
              </a:rPr>
              <a:t>200]</a:t>
            </a:r>
          </a:p>
          <a:p>
            <a:pPr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4648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868362"/>
          </a:xfrm>
        </p:spPr>
        <p:txBody>
          <a:bodyPr/>
          <a:lstStyle/>
          <a:p>
            <a:r>
              <a:rPr lang="en-US" dirty="0" smtClean="0"/>
              <a:t>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12838"/>
            <a:ext cx="8229600" cy="5211763"/>
          </a:xfrm>
        </p:spPr>
        <p:txBody>
          <a:bodyPr/>
          <a:lstStyle/>
          <a:p>
            <a:r>
              <a:rPr lang="en-US" sz="2400" dirty="0" smtClean="0"/>
              <a:t>A random variable can be viewed as a function that maps from outcomes to real numbers (or integers, or strings)</a:t>
            </a:r>
          </a:p>
          <a:p>
            <a:r>
              <a:rPr lang="en-US" sz="2400" dirty="0" smtClean="0"/>
              <a:t>For example: the event “Speed=45mph” is the set of all outcomes for which the speed of my car is 45mph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33604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 smtClean="0"/>
              <a:t>Probability Mass Function (</a:t>
            </a:r>
            <a:r>
              <a:rPr lang="en-US" dirty="0" err="1" smtClean="0"/>
              <a:t>pmf</a:t>
            </a:r>
            <a:r>
              <a:rPr lang="en-US" dirty="0" smtClean="0"/>
              <a:t>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52599" y="1189038"/>
                <a:ext cx="9179103" cy="5550809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We use a capital letter for a random variables (RV=the function that maps from outcomes to values), and a small letters for the actual value that it takes after any particular experiment. </a:t>
                </a:r>
              </a:p>
              <a:p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= 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 smtClean="0"/>
                  <a:t> is the event “random variable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 </a:t>
                </a:r>
                <a:r>
                  <a:rPr lang="en-US" dirty="0" smtClean="0"/>
                  <a:t>takes the value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 smtClean="0"/>
                  <a:t>”</a:t>
                </a:r>
                <a:endParaRPr lang="en-US" dirty="0" smtClean="0"/>
              </a:p>
              <a:p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>
                    <a:solidFill>
                      <a:srgbClr val="0066FF"/>
                    </a:solidFill>
                  </a:rPr>
                  <a:t>=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 </a:t>
                </a:r>
                <a:r>
                  <a:rPr lang="en-US" dirty="0" smtClean="0"/>
                  <a:t>is a </a:t>
                </a:r>
                <a:r>
                  <a:rPr lang="en-US" b="1" u="sng" dirty="0" smtClean="0"/>
                  <a:t>number</a:t>
                </a:r>
                <a:r>
                  <a:rPr lang="en-US" dirty="0" smtClean="0"/>
                  <a:t>: the probability that this event occurs.</a:t>
                </a:r>
                <a:endParaRPr lang="en-US" dirty="0"/>
              </a:p>
              <a:p>
                <a:pPr lvl="1"/>
                <a:r>
                  <a:rPr lang="en-US" dirty="0" smtClean="0"/>
                  <a:t>We call this number the “probability mass” of the event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= 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The function is called the “probability mass function” or </a:t>
                </a:r>
                <a:r>
                  <a:rPr lang="en-US" dirty="0" err="1" smtClean="0"/>
                  <a:t>pmf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Shorthand</a:t>
                </a:r>
                <a:r>
                  <a:rPr lang="en-US" dirty="0"/>
                  <a:t>: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 </a:t>
                </a:r>
                <a:r>
                  <a:rPr lang="en-US" dirty="0" smtClean="0"/>
                  <a:t>using a small letter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endParaRPr lang="en-US" dirty="0" smtClean="0">
                  <a:solidFill>
                    <a:srgbClr val="0066FF"/>
                  </a:solidFill>
                </a:endParaRPr>
              </a:p>
              <a:p>
                <a:pPr lvl="1"/>
                <a:r>
                  <a:rPr lang="en-US" dirty="0"/>
                  <a:t>S</a:t>
                </a:r>
                <a:r>
                  <a:rPr lang="en-US" dirty="0" smtClean="0"/>
                  <a:t>ubscript notation, which we won’t use in this class: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/>
              </a:p>
              <a:p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 </a:t>
                </a:r>
                <a:r>
                  <a:rPr lang="en-US" dirty="0" smtClean="0"/>
                  <a:t>using a capital letter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 smtClean="0"/>
                  <a:t>is a </a:t>
                </a:r>
                <a:r>
                  <a:rPr lang="en-US" b="1" u="sng" dirty="0" smtClean="0"/>
                  <a:t>function</a:t>
                </a:r>
                <a:r>
                  <a:rPr lang="en-US" dirty="0" smtClean="0"/>
                  <a:t>: the entire table of the probabilities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= 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 smtClean="0"/>
                  <a:t>for every possible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endParaRPr lang="en-US" dirty="0"/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52599" y="1189038"/>
                <a:ext cx="9179103" cy="5550809"/>
              </a:xfrm>
              <a:blipFill rotWithShape="0">
                <a:blip r:embed="rId3"/>
                <a:stretch>
                  <a:fillRect l="-1129" t="-1756" r="-166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5008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Events and Outcomes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1112838"/>
                <a:ext cx="8229600" cy="4525963"/>
              </a:xfrm>
            </p:spPr>
            <p:txBody>
              <a:bodyPr/>
              <a:lstStyle/>
              <a:p>
                <a:r>
                  <a:rPr lang="en-US" sz="2400" dirty="0"/>
                  <a:t>An OUTCOME (ATOMIC EVENT) is a particular setting of all of the random variables</a:t>
                </a:r>
              </a:p>
              <a:p>
                <a:pPr lvl="1">
                  <a:buFont typeface="Wingdings" pitchFamily="2" charset="2"/>
                  <a:buChar char="§"/>
                </a:pPr>
                <a:r>
                  <a:rPr lang="en-US" sz="2000" i="1" dirty="0">
                    <a:solidFill>
                      <a:srgbClr val="0066FF"/>
                    </a:solidFill>
                  </a:rPr>
                  <a:t>Outcome = ( </a:t>
                </a:r>
                <a:r>
                  <a:rPr lang="en-US" sz="2000" i="1" dirty="0" smtClean="0">
                    <a:solidFill>
                      <a:srgbClr val="0066FF"/>
                    </a:solidFill>
                  </a:rPr>
                  <a:t>die 1 shows 5 dots, die </a:t>
                </a:r>
                <a:r>
                  <a:rPr lang="en-US" sz="2000" i="1" dirty="0">
                    <a:solidFill>
                      <a:srgbClr val="0066FF"/>
                    </a:solidFill>
                  </a:rPr>
                  <a:t>2 </a:t>
                </a:r>
                <a:r>
                  <a:rPr lang="en-US" sz="2000" i="1" dirty="0" smtClean="0">
                    <a:solidFill>
                      <a:srgbClr val="0066FF"/>
                    </a:solidFill>
                  </a:rPr>
                  <a:t>shows 6 dots )</a:t>
                </a:r>
                <a:endParaRPr lang="en-US" sz="2000" i="1" dirty="0">
                  <a:solidFill>
                    <a:srgbClr val="0066FF"/>
                  </a:solidFill>
                </a:endParaRPr>
              </a:p>
              <a:p>
                <a:r>
                  <a:rPr lang="en-US" sz="2400" dirty="0"/>
                  <a:t>An EVENT is a SET of OUTCOMES</a:t>
                </a:r>
              </a:p>
              <a:p>
                <a:pPr lvl="1">
                  <a:buFont typeface="Wingdings" pitchFamily="2" charset="2"/>
                  <a:buChar char="§"/>
                </a:pPr>
                <a:r>
                  <a:rPr lang="en-US" sz="2000" i="1" dirty="0">
                    <a:solidFill>
                      <a:srgbClr val="0066FF"/>
                    </a:solidFill>
                  </a:rPr>
                  <a:t>“</a:t>
                </a:r>
                <a:r>
                  <a:rPr lang="en-US" sz="2000" i="1" dirty="0">
                    <a:solidFill>
                      <a:srgbClr val="0066FF"/>
                    </a:solidFill>
                  </a:rPr>
                  <a:t>The sum of the two dice rolls is 11</a:t>
                </a:r>
                <a:r>
                  <a:rPr lang="en-US" sz="2000" i="1" dirty="0">
                    <a:solidFill>
                      <a:srgbClr val="0066FF"/>
                    </a:solidFill>
                  </a:rPr>
                  <a:t>” </a:t>
                </a:r>
                <a:r>
                  <a:rPr lang="en-US" sz="2000" dirty="0">
                    <a:solidFill>
                      <a:srgbClr val="0066FF"/>
                    </a:solidFill>
                  </a:rPr>
                  <a:t>= </a:t>
                </a:r>
                <a:r>
                  <a:rPr lang="en-US" sz="2000" dirty="0" smtClean="0">
                    <a:solidFill>
                      <a:srgbClr val="0066FF"/>
                    </a:solidFill>
                  </a:rPr>
                  <a:t>{ </a:t>
                </a:r>
                <a:r>
                  <a:rPr lang="en-US" sz="2000" dirty="0">
                    <a:solidFill>
                      <a:srgbClr val="0066FF"/>
                    </a:solidFill>
                  </a:rPr>
                  <a:t>set of all outcomes such that </a:t>
                </a:r>
                <a:r>
                  <a:rPr lang="en-US" sz="2000" dirty="0" smtClean="0">
                    <a:solidFill>
                      <a:srgbClr val="0066FF"/>
                    </a:solidFill>
                  </a:rPr>
                  <a:t>D1+D2 </a:t>
                </a:r>
                <a:r>
                  <a:rPr lang="en-US" sz="2000" dirty="0">
                    <a:solidFill>
                      <a:srgbClr val="0066FF"/>
                    </a:solidFill>
                  </a:rPr>
                  <a:t>= 11 </a:t>
                </a:r>
                <a:r>
                  <a:rPr lang="en-US" sz="2000" dirty="0" smtClean="0">
                    <a:solidFill>
                      <a:srgbClr val="0066FF"/>
                    </a:solidFill>
                  </a:rPr>
                  <a:t>}</a:t>
                </a:r>
              </a:p>
              <a:p>
                <a:pPr lvl="1">
                  <a:buFont typeface="Wingdings" pitchFamily="2" charset="2"/>
                  <a:buChar char="§"/>
                </a:pPr>
                <a:r>
                  <a:rPr lang="en-US" sz="2000" dirty="0" smtClean="0">
                    <a:solidFill>
                      <a:srgbClr val="0066FF"/>
                    </a:solidFill>
                  </a:rPr>
                  <a:t>“D1=5” = {set of all outcomes such that D1=5, regardless of what D2 is }</a:t>
                </a:r>
                <a:endParaRPr lang="en-US" sz="2000" dirty="0">
                  <a:solidFill>
                    <a:srgbClr val="0066FF"/>
                  </a:solidFill>
                </a:endParaRPr>
              </a:p>
              <a:p>
                <a:pPr>
                  <a:buFont typeface="Wingdings" pitchFamily="2" charset="2"/>
                  <a:buChar char="§"/>
                </a:pPr>
                <a:r>
                  <a:rPr lang="en-US" sz="2400" dirty="0">
                    <a:solidFill>
                      <a:srgbClr val="0066FF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P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𝐸𝑉𝐸𝑁𝑇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pHide m:val="on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7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𝑢𝑡𝑐𝑜𝑚𝑒𝑠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𝐸𝑉𝐸𝑁𝑇</m:t>
                        </m:r>
                      </m:sub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𝑜𝑢𝑡𝑐𝑜𝑚𝑒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nary>
                  </m:oMath>
                </a14:m>
                <a:endParaRPr lang="en-US" sz="24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1112838"/>
                <a:ext cx="8229600" cy="4525963"/>
              </a:xfrm>
              <a:blipFill rotWithShape="0">
                <a:blip r:embed="rId3"/>
                <a:stretch>
                  <a:fillRect l="-963" t="-1887" r="-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99498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Functions of Random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112838"/>
            <a:ext cx="8229600" cy="4525963"/>
          </a:xfrm>
        </p:spPr>
        <p:txBody>
          <a:bodyPr/>
          <a:lstStyle/>
          <a:p>
            <a:r>
              <a:rPr lang="en-US" sz="2400" dirty="0" smtClean="0"/>
              <a:t>Suppose we are not really interested in any given random variable, instead we’re only interested in a function of the random variables</a:t>
            </a:r>
          </a:p>
          <a:p>
            <a:r>
              <a:rPr lang="en-US" sz="2400" dirty="0" smtClean="0"/>
              <a:t>Example: the game of craps.  We’re only interested in the sum of the two dice, e.g., what is the probability that the sum of the two dice is greater than 10.</a:t>
            </a:r>
          </a:p>
          <a:p>
            <a:r>
              <a:rPr lang="en-US" sz="2400" dirty="0" smtClean="0"/>
              <a:t>Define S=D1+D2.  How can we calculate the </a:t>
            </a:r>
            <a:r>
              <a:rPr lang="en-US" sz="2400" dirty="0" err="1" smtClean="0"/>
              <a:t>pmf</a:t>
            </a:r>
            <a:r>
              <a:rPr lang="en-US" sz="2400" dirty="0" smtClean="0"/>
              <a:t> for 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591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Motivation: Why use probability?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Laziness, Ignorance, and Randomness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Rational Bettor Theorem</a:t>
            </a:r>
          </a:p>
          <a:p>
            <a:r>
              <a:rPr lang="en-US" dirty="0" smtClean="0"/>
              <a:t>Review of Key Concepts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Outcomes, Events, and Random Variables</a:t>
            </a:r>
          </a:p>
          <a:p>
            <a:pPr lvl="1"/>
            <a:r>
              <a:rPr lang="en-US" dirty="0" smtClean="0"/>
              <a:t>Joint, Marginal, and Conditional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Independence and Conditional Independence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8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probability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i="1" dirty="0">
                <a:solidFill>
                  <a:srgbClr val="C00000"/>
                </a:solidFill>
              </a:rPr>
              <a:t>joint distribution </a:t>
            </a:r>
            <a:r>
              <a:rPr lang="en-US" dirty="0"/>
              <a:t>is an assignment of probabilities to every possible atomic event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Why does it follow from the axioms of probability that the probabilities of all possible atomic events must sum to 1?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673040"/>
              </p:ext>
            </p:extLst>
          </p:nvPr>
        </p:nvGraphicFramePr>
        <p:xfrm>
          <a:off x="3048000" y="2870200"/>
          <a:ext cx="6096000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196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Atomic event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Joint probability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i="1" dirty="0">
                <a:solidFill>
                  <a:srgbClr val="C00000"/>
                </a:solidFill>
              </a:rPr>
              <a:t>joint distribution </a:t>
            </a:r>
            <a:r>
              <a:rPr lang="en-US" dirty="0"/>
              <a:t>is an assignment of probabilities to every possible </a:t>
            </a:r>
            <a:r>
              <a:rPr lang="en-US" dirty="0"/>
              <a:t>atomic event</a:t>
            </a:r>
          </a:p>
          <a:p>
            <a:r>
              <a:rPr lang="en-US" dirty="0"/>
              <a:t>Suppose </a:t>
            </a:r>
            <a:r>
              <a:rPr lang="en-US" dirty="0"/>
              <a:t>we have a joint distribution of </a:t>
            </a:r>
            <a:r>
              <a:rPr lang="en-US" i="1" dirty="0" smtClean="0">
                <a:solidFill>
                  <a:srgbClr val="FF00FF"/>
                </a:solidFill>
              </a:rPr>
              <a:t>N</a:t>
            </a:r>
            <a:r>
              <a:rPr lang="en-US" dirty="0" smtClean="0"/>
              <a:t> </a:t>
            </a:r>
            <a:r>
              <a:rPr lang="en-US" dirty="0"/>
              <a:t>random </a:t>
            </a:r>
            <a:r>
              <a:rPr lang="en-US" dirty="0" smtClean="0"/>
              <a:t>variables, each of which takes values from a domain of size </a:t>
            </a:r>
            <a:r>
              <a:rPr lang="en-US" i="1" dirty="0" smtClean="0">
                <a:solidFill>
                  <a:srgbClr val="FF00FF"/>
                </a:solidFill>
              </a:rPr>
              <a:t>D</a:t>
            </a:r>
            <a:endParaRPr lang="en-US" i="1" dirty="0">
              <a:solidFill>
                <a:srgbClr val="FF00FF"/>
              </a:solidFill>
            </a:endParaRPr>
          </a:p>
          <a:p>
            <a:pPr lvl="1"/>
            <a:r>
              <a:rPr lang="en-US" dirty="0"/>
              <a:t>What is the size of the probability table?</a:t>
            </a:r>
          </a:p>
          <a:p>
            <a:pPr lvl="1"/>
            <a:r>
              <a:rPr lang="en-US" dirty="0"/>
              <a:t>Impossible to write out completely for all but the smallest distributions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22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Motivation: Why use probability?</a:t>
            </a:r>
          </a:p>
          <a:p>
            <a:pPr lvl="1"/>
            <a:r>
              <a:rPr lang="en-US" dirty="0" smtClean="0"/>
              <a:t>Laziness, Ignorance, and Randomness</a:t>
            </a:r>
          </a:p>
          <a:p>
            <a:pPr lvl="1"/>
            <a:r>
              <a:rPr lang="en-US" dirty="0" smtClean="0"/>
              <a:t>Rational Bettor Theorem</a:t>
            </a:r>
          </a:p>
          <a:p>
            <a:r>
              <a:rPr lang="en-US" dirty="0" smtClean="0"/>
              <a:t>Review of Key Concepts</a:t>
            </a:r>
          </a:p>
          <a:p>
            <a:pPr lvl="1"/>
            <a:r>
              <a:rPr lang="en-US" dirty="0" smtClean="0"/>
              <a:t>Outcomes, </a:t>
            </a:r>
            <a:r>
              <a:rPr lang="en-US" dirty="0" smtClean="0"/>
              <a:t>Events</a:t>
            </a:r>
          </a:p>
          <a:p>
            <a:pPr lvl="1"/>
            <a:r>
              <a:rPr lang="en-US" dirty="0" smtClean="0"/>
              <a:t>Random Variables; probability mass function (</a:t>
            </a:r>
            <a:r>
              <a:rPr lang="en-US" dirty="0" err="1" smtClean="0"/>
              <a:t>pmf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Jointly random variables: Joint, </a:t>
            </a:r>
            <a:r>
              <a:rPr lang="en-US" dirty="0" smtClean="0"/>
              <a:t>Marginal, and </a:t>
            </a:r>
            <a:r>
              <a:rPr lang="en-US" dirty="0" smtClean="0"/>
              <a:t>Conditional </a:t>
            </a:r>
            <a:r>
              <a:rPr lang="en-US" dirty="0" err="1" smtClean="0"/>
              <a:t>pmf</a:t>
            </a:r>
            <a:endParaRPr lang="en-US" dirty="0" smtClean="0"/>
          </a:p>
          <a:p>
            <a:pPr lvl="1"/>
            <a:r>
              <a:rPr lang="en-US" dirty="0" smtClean="0"/>
              <a:t>Independent </a:t>
            </a:r>
            <a:r>
              <a:rPr lang="en-US" dirty="0" smtClean="0"/>
              <a:t>vs. Conditionally Independent events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017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 smtClean="0"/>
              <a:t>Notation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752600" y="1189038"/>
                <a:ext cx="8686800" cy="4525963"/>
              </a:xfrm>
            </p:spPr>
            <p:txBody>
              <a:bodyPr/>
              <a:lstStyle/>
              <a:p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 </a:t>
                </a:r>
                <a:r>
                  <a:rPr lang="en-US" dirty="0">
                    <a:solidFill>
                      <a:srgbClr val="0066FF"/>
                    </a:solidFill>
                  </a:rPr>
                  <a:t>= 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1</a:t>
                </a:r>
                <a:r>
                  <a:rPr lang="en-US" dirty="0">
                    <a:solidFill>
                      <a:srgbClr val="0066FF"/>
                    </a:solidFill>
                  </a:rPr>
                  <a:t>, 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2 </a:t>
                </a:r>
                <a:r>
                  <a:rPr lang="en-US" dirty="0">
                    <a:solidFill>
                      <a:srgbClr val="0066FF"/>
                    </a:solidFill>
                  </a:rPr>
                  <a:t>= 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2</a:t>
                </a:r>
                <a:r>
                  <a:rPr lang="en-US" dirty="0">
                    <a:solidFill>
                      <a:srgbClr val="0066FF"/>
                    </a:solidFill>
                  </a:rPr>
                  <a:t>, …,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N </a:t>
                </a:r>
                <a:r>
                  <a:rPr lang="en-US" dirty="0">
                    <a:solidFill>
                      <a:srgbClr val="0066FF"/>
                    </a:solidFill>
                  </a:rPr>
                  <a:t>= </a:t>
                </a:r>
                <a:r>
                  <a:rPr lang="en-US" dirty="0" err="1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err="1" smtClean="0">
                    <a:solidFill>
                      <a:srgbClr val="0066FF"/>
                    </a:solidFill>
                  </a:rPr>
                  <a:t>N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 </a:t>
                </a:r>
                <a:r>
                  <a:rPr lang="en-US" dirty="0"/>
                  <a:t>refers to a single entry </a:t>
                </a:r>
                <a:r>
                  <a:rPr lang="en-US" dirty="0"/>
                  <a:t>(atomic event) in the joint probability distribution table</a:t>
                </a:r>
              </a:p>
              <a:p>
                <a:pPr lvl="1"/>
                <a:r>
                  <a:rPr lang="en-US" dirty="0"/>
                  <a:t>Shorthand: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>
                    <a:solidFill>
                      <a:srgbClr val="0066FF"/>
                    </a:solidFill>
                  </a:rPr>
                  <a:t>, </a:t>
                </a:r>
                <a:r>
                  <a:rPr lang="en-US" dirty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2</a:t>
                </a:r>
                <a:r>
                  <a:rPr lang="en-US" dirty="0">
                    <a:solidFill>
                      <a:srgbClr val="0066FF"/>
                    </a:solidFill>
                  </a:rPr>
                  <a:t>, …, </a:t>
                </a:r>
                <a:r>
                  <a:rPr lang="en-US" dirty="0" err="1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err="1" smtClean="0">
                    <a:solidFill>
                      <a:srgbClr val="0066FF"/>
                    </a:solidFill>
                  </a:rPr>
                  <a:t>N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</a:t>
                </a:r>
              </a:p>
              <a:p>
                <a:pPr lvl="1"/>
                <a:r>
                  <a:rPr lang="en-US" dirty="0"/>
                  <a:t>S</a:t>
                </a:r>
                <a:r>
                  <a:rPr lang="en-US" dirty="0" smtClean="0"/>
                  <a:t>ubscript notation, which we won’t use in this class: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  <m:sub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…,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𝑿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𝑵</m:t>
                            </m:r>
                          </m:sub>
                        </m:sSub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b="1" dirty="0" smtClean="0">
                    <a:solidFill>
                      <a:srgbClr val="0070C0"/>
                    </a:solidFill>
                  </a:rPr>
                  <a:t>…,</a:t>
                </a:r>
                <a:r>
                  <a:rPr lang="en-US" b="1" dirty="0" smtClean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𝑵</m:t>
                        </m:r>
                      </m:sub>
                    </m:sSub>
                    <m:r>
                      <a:rPr lang="en-US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b="1" dirty="0"/>
              </a:p>
              <a:p>
                <a:r>
                  <a:rPr lang="en-US" dirty="0" smtClean="0">
                    <a:solidFill>
                      <a:srgbClr val="0066FF"/>
                    </a:solidFill>
                  </a:rPr>
                  <a:t>p(X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1</a:t>
                </a:r>
                <a:r>
                  <a:rPr lang="en-US" dirty="0">
                    <a:solidFill>
                      <a:srgbClr val="0066FF"/>
                    </a:solidFill>
                  </a:rPr>
                  <a:t>, 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2</a:t>
                </a:r>
                <a:r>
                  <a:rPr lang="en-US" dirty="0">
                    <a:solidFill>
                      <a:srgbClr val="0066FF"/>
                    </a:solidFill>
                  </a:rPr>
                  <a:t>, …, 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 smtClean="0">
                    <a:solidFill>
                      <a:srgbClr val="0066FF"/>
                    </a:solidFill>
                  </a:rPr>
                  <a:t>N</a:t>
                </a:r>
                <a:r>
                  <a:rPr lang="en-US" dirty="0" smtClean="0">
                    <a:solidFill>
                      <a:srgbClr val="0066FF"/>
                    </a:solidFill>
                  </a:rPr>
                  <a:t>) </a:t>
                </a:r>
                <a:r>
                  <a:rPr lang="en-US" dirty="0"/>
                  <a:t>refers to the entire joint probability distribution table</a:t>
                </a:r>
              </a:p>
              <a:p>
                <a:r>
                  <a:rPr lang="en-US" dirty="0">
                    <a:solidFill>
                      <a:srgbClr val="0066FF"/>
                    </a:solidFill>
                  </a:rPr>
                  <a:t>P(A)</a:t>
                </a:r>
                <a:r>
                  <a:rPr lang="en-US" dirty="0"/>
                  <a:t> can also refer to the probability of an event </a:t>
                </a:r>
              </a:p>
              <a:p>
                <a:pPr lvl="1"/>
                <a:r>
                  <a:rPr lang="en-US" dirty="0"/>
                  <a:t>E.g., </a:t>
                </a:r>
                <a:r>
                  <a:rPr lang="en-US" dirty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1 </a:t>
                </a:r>
                <a:r>
                  <a:rPr lang="en-US" dirty="0">
                    <a:solidFill>
                      <a:srgbClr val="0066FF"/>
                    </a:solidFill>
                  </a:rPr>
                  <a:t>= </a:t>
                </a:r>
                <a:r>
                  <a:rPr lang="en-US" dirty="0">
                    <a:solidFill>
                      <a:srgbClr val="0066FF"/>
                    </a:solidFill>
                  </a:rPr>
                  <a:t>x</a:t>
                </a:r>
                <a:r>
                  <a:rPr lang="en-US" baseline="-25000" dirty="0">
                    <a:solidFill>
                      <a:srgbClr val="0066FF"/>
                    </a:solidFill>
                  </a:rPr>
                  <a:t>1</a:t>
                </a:r>
                <a:r>
                  <a:rPr lang="en-US" dirty="0">
                    <a:solidFill>
                      <a:srgbClr val="0066FF"/>
                    </a:solidFill>
                  </a:rPr>
                  <a:t> </a:t>
                </a:r>
                <a:r>
                  <a:rPr lang="en-US" dirty="0"/>
                  <a:t>is an event</a:t>
                </a:r>
              </a:p>
              <a:p>
                <a:pPr lvl="1"/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52600" y="1189038"/>
                <a:ext cx="8686800" cy="4525963"/>
              </a:xfrm>
              <a:blipFill rotWithShape="0">
                <a:blip r:embed="rId3"/>
                <a:stretch>
                  <a:fillRect l="-1263" t="-21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8582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probability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1"/>
            <a:ext cx="8382000" cy="4525963"/>
          </a:xfrm>
        </p:spPr>
        <p:txBody>
          <a:bodyPr/>
          <a:lstStyle/>
          <a:p>
            <a:r>
              <a:rPr lang="en-US" dirty="0"/>
              <a:t>From the joint distribution </a:t>
            </a:r>
            <a:r>
              <a:rPr lang="en-US" dirty="0" smtClean="0">
                <a:solidFill>
                  <a:srgbClr val="0066FF"/>
                </a:solidFill>
              </a:rPr>
              <a:t>p(X,Y</a:t>
            </a:r>
            <a:r>
              <a:rPr lang="en-US" dirty="0">
                <a:solidFill>
                  <a:srgbClr val="0066FF"/>
                </a:solidFill>
              </a:rPr>
              <a:t>)</a:t>
            </a:r>
            <a:r>
              <a:rPr lang="en-US" dirty="0"/>
              <a:t> we can find the </a:t>
            </a:r>
            <a:r>
              <a:rPr lang="en-US" b="1" i="1" dirty="0">
                <a:solidFill>
                  <a:srgbClr val="C00000"/>
                </a:solidFill>
              </a:rPr>
              <a:t>marginal distributions</a:t>
            </a:r>
            <a:r>
              <a:rPr lang="en-US" dirty="0"/>
              <a:t> </a:t>
            </a:r>
            <a:r>
              <a:rPr lang="en-US" dirty="0" smtClean="0">
                <a:solidFill>
                  <a:srgbClr val="0066FF"/>
                </a:solidFill>
              </a:rPr>
              <a:t>p(X</a:t>
            </a:r>
            <a:r>
              <a:rPr lang="en-US" dirty="0">
                <a:solidFill>
                  <a:srgbClr val="0066FF"/>
                </a:solidFill>
              </a:rPr>
              <a:t>) </a:t>
            </a:r>
            <a:r>
              <a:rPr lang="en-US" dirty="0"/>
              <a:t>and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smtClean="0">
                <a:solidFill>
                  <a:srgbClr val="0066FF"/>
                </a:solidFill>
              </a:rPr>
              <a:t>p(Y</a:t>
            </a:r>
            <a:r>
              <a:rPr lang="en-US" dirty="0">
                <a:solidFill>
                  <a:srgbClr val="0066FF"/>
                </a:solidFill>
              </a:rPr>
              <a:t>)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endParaRPr lang="en-US" baseline="-25000" dirty="0"/>
          </a:p>
          <a:p>
            <a:endParaRPr lang="en-US" baseline="-25000" dirty="0"/>
          </a:p>
          <a:p>
            <a:pPr>
              <a:buNone/>
            </a:pPr>
            <a:endParaRPr lang="en-US" baseline="-25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0" y="3175000"/>
          <a:ext cx="6096000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196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P(Cavity,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Toothache)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311081"/>
              </p:ext>
            </p:extLst>
          </p:nvPr>
        </p:nvGraphicFramePr>
        <p:xfrm>
          <a:off x="2590800" y="5435600"/>
          <a:ext cx="31242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812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8468"/>
              </p:ext>
            </p:extLst>
          </p:nvPr>
        </p:nvGraphicFramePr>
        <p:xfrm>
          <a:off x="6172200" y="5435600"/>
          <a:ext cx="36576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19454"/>
                <a:gridCol w="13381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P(Toothache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?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Marginal probability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1"/>
            <a:ext cx="8382000" cy="452596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From the joint distribution </a:t>
            </a:r>
            <a:r>
              <a:rPr lang="en-US" dirty="0" smtClean="0">
                <a:solidFill>
                  <a:srgbClr val="0066FF"/>
                </a:solidFill>
              </a:rPr>
              <a:t>p(X,Y</a:t>
            </a:r>
            <a:r>
              <a:rPr lang="en-US" dirty="0">
                <a:solidFill>
                  <a:srgbClr val="0066FF"/>
                </a:solidFill>
              </a:rPr>
              <a:t>)</a:t>
            </a:r>
            <a:r>
              <a:rPr lang="en-US" dirty="0"/>
              <a:t> we can find the </a:t>
            </a:r>
            <a:r>
              <a:rPr lang="en-US" b="1" i="1" dirty="0">
                <a:solidFill>
                  <a:srgbClr val="C00000"/>
                </a:solidFill>
              </a:rPr>
              <a:t>marginal distributions</a:t>
            </a:r>
            <a:r>
              <a:rPr lang="en-US" b="1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solidFill>
                  <a:srgbClr val="0066FF"/>
                </a:solidFill>
              </a:rPr>
              <a:t>p(X</a:t>
            </a:r>
            <a:r>
              <a:rPr lang="en-US" dirty="0">
                <a:solidFill>
                  <a:srgbClr val="0066FF"/>
                </a:solidFill>
              </a:rPr>
              <a:t>) </a:t>
            </a:r>
            <a:r>
              <a:rPr lang="en-US" dirty="0"/>
              <a:t>and</a:t>
            </a:r>
            <a:r>
              <a:rPr lang="en-US" dirty="0">
                <a:solidFill>
                  <a:srgbClr val="0066FF"/>
                </a:solidFill>
              </a:rPr>
              <a:t> </a:t>
            </a:r>
            <a:r>
              <a:rPr lang="en-US" dirty="0" smtClean="0">
                <a:solidFill>
                  <a:srgbClr val="0066FF"/>
                </a:solidFill>
              </a:rPr>
              <a:t>p(Y</a:t>
            </a:r>
            <a:r>
              <a:rPr lang="en-US" dirty="0">
                <a:solidFill>
                  <a:srgbClr val="0066FF"/>
                </a:solidFill>
              </a:rPr>
              <a:t>)</a:t>
            </a:r>
            <a:endParaRPr lang="en-US" dirty="0"/>
          </a:p>
          <a:p>
            <a:r>
              <a:rPr lang="en-US" dirty="0"/>
              <a:t>T</a:t>
            </a:r>
            <a:r>
              <a:rPr lang="en-US" dirty="0"/>
              <a:t>o find </a:t>
            </a:r>
            <a:r>
              <a:rPr lang="en-US" dirty="0" smtClean="0">
                <a:solidFill>
                  <a:srgbClr val="0066FF"/>
                </a:solidFill>
              </a:rPr>
              <a:t>p(X </a:t>
            </a:r>
            <a:r>
              <a:rPr lang="en-US" dirty="0">
                <a:solidFill>
                  <a:srgbClr val="0066FF"/>
                </a:solidFill>
              </a:rPr>
              <a:t>= x)</a:t>
            </a:r>
            <a:r>
              <a:rPr lang="en-US" dirty="0"/>
              <a:t>, sum the probabilities of all atomic events where </a:t>
            </a:r>
            <a:r>
              <a:rPr lang="en-US" dirty="0">
                <a:solidFill>
                  <a:srgbClr val="0066FF"/>
                </a:solidFill>
              </a:rPr>
              <a:t>X = x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r>
              <a:rPr lang="en-US" dirty="0"/>
              <a:t>This is called </a:t>
            </a:r>
            <a:r>
              <a:rPr lang="en-US" b="1" i="1" dirty="0">
                <a:solidFill>
                  <a:srgbClr val="C00000"/>
                </a:solidFill>
              </a:rPr>
              <a:t>marginalization</a:t>
            </a:r>
            <a:r>
              <a:rPr lang="en-US" dirty="0"/>
              <a:t> (we are </a:t>
            </a:r>
            <a:r>
              <a:rPr lang="en-US" i="1" dirty="0"/>
              <a:t>marginalizing out</a:t>
            </a:r>
            <a:r>
              <a:rPr lang="en-US" dirty="0"/>
              <a:t> all the variables except X)</a:t>
            </a:r>
          </a:p>
          <a:p>
            <a:endParaRPr lang="en-US" baseline="-25000" dirty="0"/>
          </a:p>
          <a:p>
            <a:endParaRPr lang="en-US" baseline="-25000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7719268"/>
              </p:ext>
            </p:extLst>
          </p:nvPr>
        </p:nvGraphicFramePr>
        <p:xfrm>
          <a:off x="2535239" y="3434144"/>
          <a:ext cx="7329487" cy="1431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4" imgW="3377880" imgH="660240" progId="Equation.3">
                  <p:embed/>
                </p:oleObj>
              </mc:Choice>
              <mc:Fallback>
                <p:oleObj name="Equation" r:id="rId4" imgW="337788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9" y="3434144"/>
                        <a:ext cx="7329487" cy="1431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8229600" cy="944562"/>
          </a:xfrm>
        </p:spPr>
        <p:txBody>
          <a:bodyPr/>
          <a:lstStyle/>
          <a:p>
            <a:r>
              <a:rPr lang="en-US" dirty="0"/>
              <a:t>Conditional probability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295401"/>
            <a:ext cx="8458200" cy="4525963"/>
          </a:xfrm>
        </p:spPr>
        <p:txBody>
          <a:bodyPr/>
          <a:lstStyle/>
          <a:p>
            <a:r>
              <a:rPr lang="en-US" sz="2400" dirty="0"/>
              <a:t>Probability of cavity given toothache: </a:t>
            </a:r>
            <a:br>
              <a:rPr lang="en-US" sz="2400" dirty="0"/>
            </a:br>
            <a:r>
              <a:rPr lang="en-US" sz="2400" dirty="0"/>
              <a:t>	</a:t>
            </a:r>
            <a:r>
              <a:rPr lang="en-US" sz="2400" dirty="0">
                <a:solidFill>
                  <a:srgbClr val="0066FF"/>
                </a:solidFill>
              </a:rPr>
              <a:t>P(</a:t>
            </a:r>
            <a:r>
              <a:rPr lang="en-US" sz="2400" i="1" dirty="0">
                <a:solidFill>
                  <a:srgbClr val="0066FF"/>
                </a:solidFill>
              </a:rPr>
              <a:t>Cavity = true</a:t>
            </a:r>
            <a:r>
              <a:rPr lang="en-US" sz="2400" dirty="0">
                <a:solidFill>
                  <a:srgbClr val="0066FF"/>
                </a:solidFill>
              </a:rPr>
              <a:t> </a:t>
            </a:r>
            <a:r>
              <a:rPr lang="en-US" sz="2400" dirty="0">
                <a:solidFill>
                  <a:srgbClr val="0066FF"/>
                </a:solidFill>
              </a:rPr>
              <a:t>| </a:t>
            </a:r>
            <a:r>
              <a:rPr lang="en-US" sz="2400" i="1" dirty="0">
                <a:solidFill>
                  <a:srgbClr val="0066FF"/>
                </a:solidFill>
              </a:rPr>
              <a:t>Toothache = true</a:t>
            </a:r>
            <a:r>
              <a:rPr lang="en-US" sz="2400" dirty="0">
                <a:solidFill>
                  <a:srgbClr val="0066FF"/>
                </a:solidFill>
              </a:rPr>
              <a:t>)</a:t>
            </a:r>
            <a:br>
              <a:rPr lang="en-US" sz="2400" dirty="0">
                <a:solidFill>
                  <a:srgbClr val="0066FF"/>
                </a:solidFill>
              </a:rPr>
            </a:br>
            <a:endParaRPr lang="en-US" sz="2400" dirty="0">
              <a:solidFill>
                <a:srgbClr val="0066FF"/>
              </a:solidFill>
            </a:endParaRPr>
          </a:p>
          <a:p>
            <a:r>
              <a:rPr lang="en-US" sz="2400" dirty="0"/>
              <a:t>F</a:t>
            </a:r>
            <a:r>
              <a:rPr lang="en-US" sz="2400" dirty="0"/>
              <a:t>or any two events A and B,  </a:t>
            </a:r>
            <a:endParaRPr lang="en-US" sz="2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9420647"/>
              </p:ext>
            </p:extLst>
          </p:nvPr>
        </p:nvGraphicFramePr>
        <p:xfrm>
          <a:off x="6172199" y="2285999"/>
          <a:ext cx="4934143" cy="10712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4" imgW="1930320" imgH="419040" progId="Equation.3">
                  <p:embed/>
                </p:oleObj>
              </mc:Choice>
              <mc:Fallback>
                <p:oleObj name="Equation" r:id="rId4" imgW="19303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199" y="2285999"/>
                        <a:ext cx="4934143" cy="107126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3951318" y="3733800"/>
            <a:ext cx="4136107" cy="2819400"/>
            <a:chOff x="2427317" y="3733800"/>
            <a:chExt cx="4136107" cy="2819400"/>
          </a:xfrm>
        </p:grpSpPr>
        <p:sp>
          <p:nvSpPr>
            <p:cNvPr id="8" name="Oval 7"/>
            <p:cNvSpPr/>
            <p:nvPr/>
          </p:nvSpPr>
          <p:spPr>
            <a:xfrm>
              <a:off x="2895600" y="4572000"/>
              <a:ext cx="1981200" cy="1981200"/>
            </a:xfrm>
            <a:prstGeom prst="ellipse">
              <a:avLst/>
            </a:prstGeom>
            <a:solidFill>
              <a:srgbClr val="FF0000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962400" y="4572000"/>
              <a:ext cx="1981200" cy="1981200"/>
            </a:xfrm>
            <a:prstGeom prst="ellipse">
              <a:avLst/>
            </a:prstGeom>
            <a:solidFill>
              <a:srgbClr val="0066FF">
                <a:alpha val="5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427317" y="4495800"/>
              <a:ext cx="70724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P(A)</a:t>
              </a:r>
              <a:endParaRPr lang="en-US" sz="2400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867400" y="4495800"/>
              <a:ext cx="6960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P(B)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886200" y="3733800"/>
              <a:ext cx="11977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P(A </a:t>
              </a:r>
              <a:r>
                <a:rPr lang="en-US" sz="2400" dirty="0">
                  <a:sym typeface="Symbol"/>
                </a:rPr>
                <a:t> B</a:t>
              </a:r>
              <a:r>
                <a:rPr lang="en-US" sz="2400" dirty="0"/>
                <a:t>)</a:t>
              </a:r>
              <a:endParaRPr lang="en-US" sz="2400" dirty="0"/>
            </a:p>
          </p:txBody>
        </p:sp>
        <p:cxnSp>
          <p:nvCxnSpPr>
            <p:cNvPr id="14" name="Straight Arrow Connector 13"/>
            <p:cNvCxnSpPr>
              <a:stCxn id="12" idx="2"/>
            </p:cNvCxnSpPr>
            <p:nvPr/>
          </p:nvCxnSpPr>
          <p:spPr>
            <a:xfrm flipH="1">
              <a:off x="4267203" y="4195465"/>
              <a:ext cx="217879" cy="1443334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868362"/>
          </a:xfrm>
        </p:spPr>
        <p:txBody>
          <a:bodyPr/>
          <a:lstStyle/>
          <a:p>
            <a:r>
              <a:rPr lang="en-US" dirty="0" smtClean="0"/>
              <a:t>Conditional probability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199" y="4724401"/>
            <a:ext cx="9197083" cy="1922979"/>
          </a:xfrm>
        </p:spPr>
        <p:txBody>
          <a:bodyPr>
            <a:normAutofit/>
          </a:bodyPr>
          <a:lstStyle/>
          <a:p>
            <a:r>
              <a:rPr lang="en-US" sz="2400" dirty="0"/>
              <a:t>What is </a:t>
            </a:r>
            <a:r>
              <a:rPr lang="en-US" sz="2400" dirty="0" smtClean="0">
                <a:solidFill>
                  <a:srgbClr val="0066FF"/>
                </a:solidFill>
              </a:rPr>
              <a:t>p(</a:t>
            </a:r>
            <a:r>
              <a:rPr lang="en-US" sz="2400" i="1" dirty="0" smtClean="0">
                <a:solidFill>
                  <a:srgbClr val="0066FF"/>
                </a:solidFill>
              </a:rPr>
              <a:t>Cavity </a:t>
            </a:r>
            <a:r>
              <a:rPr lang="en-US" sz="2400" i="1" dirty="0">
                <a:solidFill>
                  <a:srgbClr val="0066FF"/>
                </a:solidFill>
              </a:rPr>
              <a:t>= true</a:t>
            </a:r>
            <a:r>
              <a:rPr lang="en-US" sz="2400" dirty="0">
                <a:solidFill>
                  <a:srgbClr val="0066FF"/>
                </a:solidFill>
              </a:rPr>
              <a:t> | </a:t>
            </a:r>
            <a:r>
              <a:rPr lang="en-US" sz="2400" i="1" dirty="0">
                <a:solidFill>
                  <a:srgbClr val="0066FF"/>
                </a:solidFill>
              </a:rPr>
              <a:t>Toothache = false</a:t>
            </a:r>
            <a:r>
              <a:rPr lang="en-US" sz="2400" dirty="0" smtClean="0">
                <a:solidFill>
                  <a:srgbClr val="0066FF"/>
                </a:solidFill>
              </a:rPr>
              <a:t>)</a:t>
            </a:r>
            <a:r>
              <a:rPr lang="en-US" sz="2400" dirty="0" smtClean="0"/>
              <a:t>?</a:t>
            </a:r>
            <a:endParaRPr lang="en-US" sz="2400" dirty="0"/>
          </a:p>
          <a:p>
            <a:pPr lvl="1">
              <a:buNone/>
            </a:pPr>
            <a:r>
              <a:rPr lang="en-US" sz="2000" dirty="0" smtClean="0"/>
              <a:t>p(</a:t>
            </a:r>
            <a:r>
              <a:rPr lang="en-US" sz="2000" i="1" dirty="0" smtClean="0"/>
              <a:t>Cavity</a:t>
            </a:r>
            <a:r>
              <a:rPr lang="en-US" sz="2000" dirty="0" smtClean="0"/>
              <a:t>|</a:t>
            </a:r>
            <a:r>
              <a:rPr lang="en-US" sz="2000" dirty="0" smtClean="0">
                <a:cs typeface="Times New Roman"/>
              </a:rPr>
              <a:t>¬</a:t>
            </a:r>
            <a:r>
              <a:rPr lang="en-US" sz="2000" i="1" dirty="0" smtClean="0"/>
              <a:t>Toothache</a:t>
            </a:r>
            <a:r>
              <a:rPr lang="en-US" sz="2000" dirty="0" smtClean="0"/>
              <a:t>) = ?</a:t>
            </a:r>
            <a:endParaRPr lang="en-US" sz="2000" dirty="0"/>
          </a:p>
          <a:p>
            <a:r>
              <a:rPr lang="en-US" sz="2400" dirty="0"/>
              <a:t>What is </a:t>
            </a:r>
            <a:r>
              <a:rPr lang="en-US" sz="2400" dirty="0" smtClean="0">
                <a:solidFill>
                  <a:srgbClr val="0066FF"/>
                </a:solidFill>
              </a:rPr>
              <a:t>p(</a:t>
            </a:r>
            <a:r>
              <a:rPr lang="en-US" sz="2400" i="1" dirty="0" smtClean="0">
                <a:solidFill>
                  <a:srgbClr val="0066FF"/>
                </a:solidFill>
              </a:rPr>
              <a:t>Cavity </a:t>
            </a:r>
            <a:r>
              <a:rPr lang="en-US" sz="2400" i="1" dirty="0">
                <a:solidFill>
                  <a:srgbClr val="0066FF"/>
                </a:solidFill>
              </a:rPr>
              <a:t>= false</a:t>
            </a:r>
            <a:r>
              <a:rPr lang="en-US" sz="2400" dirty="0">
                <a:solidFill>
                  <a:srgbClr val="0066FF"/>
                </a:solidFill>
              </a:rPr>
              <a:t> | </a:t>
            </a:r>
            <a:r>
              <a:rPr lang="en-US" sz="2400" i="1" dirty="0">
                <a:solidFill>
                  <a:srgbClr val="0066FF"/>
                </a:solidFill>
              </a:rPr>
              <a:t>Toothache = true</a:t>
            </a:r>
            <a:r>
              <a:rPr lang="en-US" sz="2400" dirty="0">
                <a:solidFill>
                  <a:srgbClr val="0066FF"/>
                </a:solidFill>
              </a:rPr>
              <a:t>)</a:t>
            </a:r>
            <a:r>
              <a:rPr lang="en-US" sz="2400" dirty="0"/>
              <a:t>?</a:t>
            </a:r>
          </a:p>
          <a:p>
            <a:pPr lvl="1">
              <a:buNone/>
            </a:pPr>
            <a:r>
              <a:rPr lang="en-US" sz="2000" dirty="0" smtClean="0"/>
              <a:t>p(</a:t>
            </a:r>
            <a:r>
              <a:rPr lang="en-US" sz="2000" dirty="0" smtClean="0">
                <a:cs typeface="Times New Roman"/>
              </a:rPr>
              <a:t>¬</a:t>
            </a:r>
            <a:r>
              <a:rPr lang="en-US" sz="2000" i="1" dirty="0" err="1" smtClean="0"/>
              <a:t>Cavity</a:t>
            </a:r>
            <a:r>
              <a:rPr lang="en-US" sz="2000" dirty="0" err="1" smtClean="0"/>
              <a:t>|</a:t>
            </a:r>
            <a:r>
              <a:rPr lang="en-US" sz="2000" i="1" dirty="0" err="1" smtClean="0"/>
              <a:t>Toothache</a:t>
            </a:r>
            <a:r>
              <a:rPr lang="en-US" sz="2000" dirty="0" smtClean="0"/>
              <a:t>) = ?</a:t>
            </a: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0" y="1219200"/>
          <a:ext cx="6096000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196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P(Cavity,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Toothache)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590800" y="3276600"/>
          <a:ext cx="31242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981200"/>
                <a:gridCol w="1143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6172200" y="3276600"/>
          <a:ext cx="36576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319454"/>
                <a:gridCol w="13381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P(Toothache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868362"/>
          </a:xfrm>
        </p:spPr>
        <p:txBody>
          <a:bodyPr/>
          <a:lstStyle/>
          <a:p>
            <a:r>
              <a:rPr lang="en-US" dirty="0" smtClean="0"/>
              <a:t>Conditional distributions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36638"/>
            <a:ext cx="8229600" cy="1401763"/>
          </a:xfrm>
        </p:spPr>
        <p:txBody>
          <a:bodyPr/>
          <a:lstStyle/>
          <a:p>
            <a:r>
              <a:rPr lang="en-US" sz="2400" dirty="0"/>
              <a:t>A conditional distribution is a distribution over the values of one variable given fixed values of other variables</a:t>
            </a: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0" y="1981200"/>
          <a:ext cx="6096000" cy="18542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196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P(Cavity,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Toothache)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828800" y="4038600"/>
          <a:ext cx="41148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P(Cavity | Toothache = true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0.667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0.333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248400" y="4038600"/>
          <a:ext cx="41148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</a:t>
                      </a:r>
                      <a:r>
                        <a:rPr lang="en-US" dirty="0" err="1" smtClean="0">
                          <a:solidFill>
                            <a:schemeClr val="tx1"/>
                          </a:solidFill>
                        </a:rPr>
                        <a:t>Cavity|Toothache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 = false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0.941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0.059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828800" y="5410200"/>
          <a:ext cx="41148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P(Toothache | Cavity = true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0.5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248400" y="5410200"/>
          <a:ext cx="4114800" cy="11125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P(Toothache | Cavity = false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0.889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0.111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Normalization trick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036638"/>
            <a:ext cx="7696200" cy="4525963"/>
          </a:xfrm>
        </p:spPr>
        <p:txBody>
          <a:bodyPr/>
          <a:lstStyle/>
          <a:p>
            <a:r>
              <a:rPr lang="en-US" sz="2400" dirty="0"/>
              <a:t>To get the whole conditional distribution </a:t>
            </a:r>
            <a:r>
              <a:rPr lang="en-US" sz="2400" dirty="0" smtClean="0">
                <a:solidFill>
                  <a:srgbClr val="0066FF"/>
                </a:solidFill>
              </a:rPr>
              <a:t>p(X </a:t>
            </a:r>
            <a:r>
              <a:rPr lang="en-US" sz="2400" dirty="0">
                <a:solidFill>
                  <a:srgbClr val="0066FF"/>
                </a:solidFill>
              </a:rPr>
              <a:t>| Y = y)</a:t>
            </a:r>
            <a:r>
              <a:rPr lang="en-US" sz="2400" dirty="0"/>
              <a:t> at once, select all entries in the joint distribution table matching </a:t>
            </a:r>
            <a:r>
              <a:rPr lang="en-US" sz="2400" dirty="0">
                <a:solidFill>
                  <a:srgbClr val="0066FF"/>
                </a:solidFill>
              </a:rPr>
              <a:t>Y = y</a:t>
            </a:r>
            <a:r>
              <a:rPr lang="en-US" sz="2400" dirty="0"/>
              <a:t> and renormalize them to sum to one</a:t>
            </a:r>
            <a:endParaRPr lang="en-US" sz="24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0" y="2362200"/>
          <a:ext cx="6096000" cy="1767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419600"/>
                <a:gridCol w="1676400"/>
              </a:tblGrid>
              <a:tr h="3048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P(Cavity,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Toothache)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Cavity </a:t>
                      </a:r>
                      <a:r>
                        <a:rPr lang="en-US" sz="1800" dirty="0" smtClean="0">
                          <a:solidFill>
                            <a:srgbClr val="0066FF"/>
                          </a:solidFill>
                          <a:sym typeface="Symbol" pitchFamily="18" charset="2"/>
                        </a:rPr>
                        <a:t>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 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0.05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114800" y="4343400"/>
          <a:ext cx="4114800" cy="103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25400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Toothache, Cavity = false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400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0.8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5400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0.1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4114800" y="5715000"/>
          <a:ext cx="4114800" cy="103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349256"/>
                <a:gridCol w="765544"/>
              </a:tblGrid>
              <a:tr h="243840"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P(Toothache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</a:rPr>
                        <a:t> |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 Cavity = false)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0066FF"/>
                          </a:solidFill>
                          <a:cs typeface="Times New Roman"/>
                        </a:rPr>
                        <a:t>¬</a:t>
                      </a:r>
                      <a:r>
                        <a:rPr lang="en-US" sz="1800" i="1" dirty="0" smtClean="0">
                          <a:solidFill>
                            <a:srgbClr val="0066FF"/>
                          </a:solidFill>
                        </a:rPr>
                        <a:t>Toothache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0.889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43840">
                <a:tc>
                  <a:txBody>
                    <a:bodyPr/>
                    <a:lstStyle/>
                    <a:p>
                      <a:r>
                        <a:rPr lang="en-US" sz="1800" i="1" dirty="0" err="1" smtClean="0">
                          <a:solidFill>
                            <a:srgbClr val="0066FF"/>
                          </a:solidFill>
                        </a:rPr>
                        <a:t>Toochache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0.111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Down Arrow 6"/>
          <p:cNvSpPr/>
          <p:nvPr/>
        </p:nvSpPr>
        <p:spPr>
          <a:xfrm>
            <a:off x="5943600" y="3962400"/>
            <a:ext cx="304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5943600" y="5334000"/>
            <a:ext cx="3048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324601" y="3897868"/>
            <a:ext cx="74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Select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324600" y="5269468"/>
            <a:ext cx="13472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Renormalize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52400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Normalization trick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9800" y="1036638"/>
            <a:ext cx="7696200" cy="4525963"/>
          </a:xfrm>
        </p:spPr>
        <p:txBody>
          <a:bodyPr/>
          <a:lstStyle/>
          <a:p>
            <a:r>
              <a:rPr lang="en-US" sz="2400" dirty="0"/>
              <a:t>To get the whole conditional distribution </a:t>
            </a:r>
            <a:r>
              <a:rPr lang="en-US" sz="2400" dirty="0" smtClean="0">
                <a:solidFill>
                  <a:srgbClr val="0066FF"/>
                </a:solidFill>
              </a:rPr>
              <a:t>p(X </a:t>
            </a:r>
            <a:r>
              <a:rPr lang="en-US" sz="2400" dirty="0">
                <a:solidFill>
                  <a:srgbClr val="0066FF"/>
                </a:solidFill>
              </a:rPr>
              <a:t>| Y = y)</a:t>
            </a:r>
            <a:r>
              <a:rPr lang="en-US" sz="2400" dirty="0"/>
              <a:t> at once, select all entries in the joint distribution table matching </a:t>
            </a:r>
            <a:r>
              <a:rPr lang="en-US" sz="2400" dirty="0">
                <a:solidFill>
                  <a:srgbClr val="0066FF"/>
                </a:solidFill>
              </a:rPr>
              <a:t>Y = y</a:t>
            </a:r>
            <a:r>
              <a:rPr lang="en-US" sz="2400" dirty="0"/>
              <a:t> and renormalize them to sum to one</a:t>
            </a:r>
          </a:p>
          <a:p>
            <a:r>
              <a:rPr lang="en-US" sz="2400" dirty="0"/>
              <a:t>Why does it work?</a:t>
            </a:r>
            <a:endParaRPr lang="en-US" sz="2400" dirty="0"/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650549"/>
              </p:ext>
            </p:extLst>
          </p:nvPr>
        </p:nvGraphicFramePr>
        <p:xfrm>
          <a:off x="3165476" y="2847976"/>
          <a:ext cx="3738563" cy="149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4" imgW="1333440" imgH="533160" progId="Equation.3">
                  <p:embed/>
                </p:oleObj>
              </mc:Choice>
              <mc:Fallback>
                <p:oleObj name="Equation" r:id="rId4" imgW="1333440" imgH="53316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476" y="2847976"/>
                        <a:ext cx="3738563" cy="149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7162800" y="3200401"/>
            <a:ext cx="2472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b</a:t>
            </a:r>
            <a:r>
              <a:rPr lang="en-US" sz="2400" dirty="0"/>
              <a:t>y marginalization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8229600" cy="944562"/>
          </a:xfrm>
        </p:spPr>
        <p:txBody>
          <a:bodyPr/>
          <a:lstStyle/>
          <a:p>
            <a:r>
              <a:rPr lang="en-US" dirty="0" smtClean="0"/>
              <a:t>Product rule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1"/>
            <a:ext cx="8229600" cy="4525963"/>
          </a:xfrm>
        </p:spPr>
        <p:txBody>
          <a:bodyPr/>
          <a:lstStyle/>
          <a:p>
            <a:r>
              <a:rPr lang="en-US" sz="2400" dirty="0"/>
              <a:t>Definition of conditional probability: </a:t>
            </a:r>
          </a:p>
          <a:p>
            <a:endParaRPr lang="en-US" sz="2400" dirty="0"/>
          </a:p>
          <a:p>
            <a:r>
              <a:rPr lang="en-US" sz="2400" dirty="0"/>
              <a:t>Sometimes we have the conditional probability and want to obtain the joint:</a:t>
            </a:r>
          </a:p>
          <a:p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356475" y="1066800"/>
          <a:ext cx="26050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6" name="Equation" r:id="rId4" imgW="1193760" imgH="419040" progId="Equation.3">
                  <p:embed/>
                </p:oleObj>
              </mc:Choice>
              <mc:Fallback>
                <p:oleObj name="Equation" r:id="rId4" imgW="1193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6475" y="1066800"/>
                        <a:ext cx="260508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409951" y="3200400"/>
          <a:ext cx="55149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7" name="Equation" r:id="rId6" imgW="2450880" imgH="203040" progId="Equation.3">
                  <p:embed/>
                </p:oleObj>
              </mc:Choice>
              <mc:Fallback>
                <p:oleObj name="Equation" r:id="rId6" imgW="2450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1" y="3200400"/>
                        <a:ext cx="55149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48" name="Equation" r:id="rId8" imgW="914400" imgH="215640" progId="Equation.3">
                  <p:embed/>
                </p:oleObj>
              </mc:Choice>
              <mc:Fallback>
                <p:oleObj name="Equation" r:id="rId8" imgW="914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8229600" cy="944562"/>
          </a:xfrm>
        </p:spPr>
        <p:txBody>
          <a:bodyPr/>
          <a:lstStyle/>
          <a:p>
            <a:r>
              <a:rPr lang="en-US" dirty="0" smtClean="0"/>
              <a:t>Product rule</a:t>
            </a: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95401"/>
            <a:ext cx="8229600" cy="4525963"/>
          </a:xfrm>
        </p:spPr>
        <p:txBody>
          <a:bodyPr/>
          <a:lstStyle/>
          <a:p>
            <a:r>
              <a:rPr lang="en-US" sz="2400" dirty="0"/>
              <a:t>Definition of conditional probability: </a:t>
            </a:r>
          </a:p>
          <a:p>
            <a:endParaRPr lang="en-US" sz="2400" dirty="0"/>
          </a:p>
          <a:p>
            <a:r>
              <a:rPr lang="en-US" sz="2400" dirty="0"/>
              <a:t>Sometimes we have the conditional probability and want to obtain the joint:</a:t>
            </a:r>
          </a:p>
          <a:p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The chain rule:</a:t>
            </a:r>
            <a:endParaRPr lang="en-US" sz="2400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7356475" y="1066800"/>
          <a:ext cx="260508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6" name="Equation" r:id="rId4" imgW="1193760" imgH="419040" progId="Equation.3">
                  <p:embed/>
                </p:oleObj>
              </mc:Choice>
              <mc:Fallback>
                <p:oleObj name="Equation" r:id="rId4" imgW="1193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56475" y="1066800"/>
                        <a:ext cx="2605088" cy="914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3409951" y="3200400"/>
          <a:ext cx="551497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7" name="Equation" r:id="rId6" imgW="2450880" imgH="203040" progId="Equation.3">
                  <p:embed/>
                </p:oleObj>
              </mc:Choice>
              <mc:Fallback>
                <p:oleObj name="Equation" r:id="rId6" imgW="245088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951" y="3200400"/>
                        <a:ext cx="5514975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5638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8" name="Equation" r:id="rId8" imgW="914400" imgH="215640" progId="Equation.3">
                  <p:embed/>
                </p:oleObj>
              </mc:Choice>
              <mc:Fallback>
                <p:oleObj name="Equation" r:id="rId8" imgW="914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2133601" y="4656138"/>
          <a:ext cx="8189913" cy="1363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89" name="Equation" r:id="rId10" imgW="3962160" imgH="660240" progId="Equation.3">
                  <p:embed/>
                </p:oleObj>
              </mc:Choice>
              <mc:Fallback>
                <p:oleObj name="Equation" r:id="rId10" imgW="396216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1" y="4656138"/>
                        <a:ext cx="8189913" cy="1363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Motivation: Why use probability?</a:t>
            </a:r>
          </a:p>
          <a:p>
            <a:pPr lvl="1"/>
            <a:r>
              <a:rPr lang="en-US" dirty="0" smtClean="0"/>
              <a:t>Laziness, Ignorance, and Randomness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Rational Bettor Theorem</a:t>
            </a: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Review of Key Concepts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Outcomes, Events, and Random Variables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Joint, Marginal, and Conditional</a:t>
            </a:r>
          </a:p>
          <a:p>
            <a:pPr lvl="1"/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Independence and Conditional Independence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6831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 smtClean="0"/>
              <a:t>The Birthday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36638"/>
            <a:ext cx="8229600" cy="4525963"/>
          </a:xfrm>
        </p:spPr>
        <p:txBody>
          <a:bodyPr/>
          <a:lstStyle/>
          <a:p>
            <a:r>
              <a:rPr lang="en-US" sz="2400" dirty="0"/>
              <a:t>We have a set of </a:t>
            </a:r>
            <a:r>
              <a:rPr lang="en-US" sz="2400" i="1" dirty="0"/>
              <a:t>n</a:t>
            </a:r>
            <a:r>
              <a:rPr lang="en-US" sz="2400" dirty="0"/>
              <a:t> people. What is the probability that two of them share the same birthday?</a:t>
            </a:r>
          </a:p>
          <a:p>
            <a:r>
              <a:rPr lang="en-US" sz="2400" dirty="0"/>
              <a:t>Easier to calculate the probability that </a:t>
            </a:r>
            <a:r>
              <a:rPr lang="en-US" sz="2400" i="1" dirty="0"/>
              <a:t>n</a:t>
            </a:r>
            <a:r>
              <a:rPr lang="en-US" sz="2400" dirty="0"/>
              <a:t> people </a:t>
            </a:r>
            <a:r>
              <a:rPr lang="en-US" sz="2400" i="1" dirty="0"/>
              <a:t>do</a:t>
            </a:r>
            <a:r>
              <a:rPr lang="en-US" sz="2400" dirty="0"/>
              <a:t> </a:t>
            </a:r>
            <a:r>
              <a:rPr lang="en-US" sz="2400" i="1" dirty="0"/>
              <a:t>not</a:t>
            </a:r>
            <a:r>
              <a:rPr lang="en-US" sz="2400" dirty="0"/>
              <a:t> share the same birthday</a:t>
            </a: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5335037"/>
              </p:ext>
            </p:extLst>
          </p:nvPr>
        </p:nvGraphicFramePr>
        <p:xfrm>
          <a:off x="2679700" y="3232151"/>
          <a:ext cx="7215188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4" imgW="3111480" imgH="685800" progId="Equation.3">
                  <p:embed/>
                </p:oleObj>
              </mc:Choice>
              <mc:Fallback>
                <p:oleObj name="Equation" r:id="rId4" imgW="3111480" imgH="685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9700" y="3232151"/>
                        <a:ext cx="7215188" cy="1465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1642219"/>
              </p:ext>
            </p:extLst>
          </p:nvPr>
        </p:nvGraphicFramePr>
        <p:xfrm>
          <a:off x="2667000" y="4648200"/>
          <a:ext cx="7539038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6" imgW="3251160" imgH="431640" progId="Equation.3">
                  <p:embed/>
                </p:oleObj>
              </mc:Choice>
              <mc:Fallback>
                <p:oleObj name="Equation" r:id="rId6" imgW="325116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648200"/>
                        <a:ext cx="7539038" cy="922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 smtClean="0"/>
              <a:t>The Birthday problem</a:t>
            </a:r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4493763"/>
              </p:ext>
            </p:extLst>
          </p:nvPr>
        </p:nvGraphicFramePr>
        <p:xfrm>
          <a:off x="1614488" y="3068638"/>
          <a:ext cx="730091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" name="Equation" r:id="rId4" imgW="3149280" imgH="228600" progId="Equation.3">
                  <p:embed/>
                </p:oleObj>
              </mc:Choice>
              <mc:Fallback>
                <p:oleObj name="Equation" r:id="rId4" imgW="31492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488" y="3068638"/>
                        <a:ext cx="7300913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7170135"/>
              </p:ext>
            </p:extLst>
          </p:nvPr>
        </p:nvGraphicFramePr>
        <p:xfrm>
          <a:off x="2511425" y="4111626"/>
          <a:ext cx="7094538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1" name="Equation" r:id="rId6" imgW="3060360" imgH="393480" progId="Equation.3">
                  <p:embed/>
                </p:oleObj>
              </mc:Choice>
              <mc:Fallback>
                <p:oleObj name="Equation" r:id="rId6" imgW="3060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1425" y="4111626"/>
                        <a:ext cx="7094538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3243115"/>
              </p:ext>
            </p:extLst>
          </p:nvPr>
        </p:nvGraphicFramePr>
        <p:xfrm>
          <a:off x="2051050" y="5254626"/>
          <a:ext cx="8066088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2" name="Equation" r:id="rId8" imgW="3479760" imgH="393480" progId="Equation.3">
                  <p:embed/>
                </p:oleObj>
              </mc:Choice>
              <mc:Fallback>
                <p:oleObj name="Equation" r:id="rId8" imgW="34797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5254626"/>
                        <a:ext cx="8066088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0538812"/>
              </p:ext>
            </p:extLst>
          </p:nvPr>
        </p:nvGraphicFramePr>
        <p:xfrm>
          <a:off x="2517775" y="1295401"/>
          <a:ext cx="7539038" cy="1412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3" name="Equation" r:id="rId10" imgW="3251160" imgH="660240" progId="Equation.3">
                  <p:embed/>
                </p:oleObj>
              </mc:Choice>
              <mc:Fallback>
                <p:oleObj name="Equation" r:id="rId10" imgW="3251160" imgH="6602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7775" y="1295401"/>
                        <a:ext cx="7539038" cy="1412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070214"/>
              </p:ext>
            </p:extLst>
          </p:nvPr>
        </p:nvGraphicFramePr>
        <p:xfrm>
          <a:off x="8991600" y="2892426"/>
          <a:ext cx="1500188" cy="84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4" name="Equation" r:id="rId12" imgW="647640" imgH="393480" progId="Equation.3">
                  <p:embed/>
                </p:oleObj>
              </mc:Choice>
              <mc:Fallback>
                <p:oleObj name="Equation" r:id="rId12" imgW="6476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91600" y="2892426"/>
                        <a:ext cx="1500188" cy="84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560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dirty="0" smtClean="0"/>
              <a:t>The Birthday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65238"/>
            <a:ext cx="8229600" cy="4525963"/>
          </a:xfrm>
        </p:spPr>
        <p:txBody>
          <a:bodyPr/>
          <a:lstStyle/>
          <a:p>
            <a:r>
              <a:rPr lang="en-US" dirty="0" smtClean="0"/>
              <a:t>For 23 people, the probability of sharing a birthday is above 0.5!</a:t>
            </a:r>
            <a:endParaRPr lang="en-US" dirty="0"/>
          </a:p>
        </p:txBody>
      </p:sp>
      <p:pic>
        <p:nvPicPr>
          <p:cNvPr id="10854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2514600"/>
            <a:ext cx="5524500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3962400" y="6260068"/>
            <a:ext cx="5181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http://en.wikipedia.org/wiki/Birthday_problem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Motivation: Why use probability?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Laziness, Ignorance, and Randomness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Rational Bettor Theorem</a:t>
            </a:r>
          </a:p>
          <a:p>
            <a:r>
              <a:rPr lang="en-US" dirty="0" smtClean="0"/>
              <a:t>Review of Key Concepts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Outcomes, Events, and Random Variables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Joint, Marginal, and Conditional</a:t>
            </a:r>
          </a:p>
          <a:p>
            <a:pPr lvl="1"/>
            <a:r>
              <a:rPr lang="en-US" dirty="0" smtClean="0"/>
              <a:t>Independence and Conditional Independence</a:t>
            </a: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6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944562"/>
          </a:xfrm>
        </p:spPr>
        <p:txBody>
          <a:bodyPr/>
          <a:lstStyle/>
          <a:p>
            <a:r>
              <a:rPr lang="en-US" dirty="0" smtClean="0"/>
              <a:t>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265238"/>
            <a:ext cx="8229600" cy="4525963"/>
          </a:xfrm>
        </p:spPr>
        <p:txBody>
          <a:bodyPr/>
          <a:lstStyle/>
          <a:p>
            <a:r>
              <a:rPr lang="en-US" sz="2400" dirty="0"/>
              <a:t>T</a:t>
            </a:r>
            <a:r>
              <a:rPr lang="en-US" sz="2400" dirty="0"/>
              <a:t>wo events A and B are </a:t>
            </a:r>
            <a:r>
              <a:rPr lang="en-US" sz="2400" i="1" dirty="0">
                <a:solidFill>
                  <a:srgbClr val="FF0000"/>
                </a:solidFill>
              </a:rPr>
              <a:t>independent</a:t>
            </a:r>
            <a:r>
              <a:rPr lang="en-US" sz="2400" dirty="0"/>
              <a:t> if and only if </a:t>
            </a:r>
            <a:br>
              <a:rPr lang="en-US" sz="2400" dirty="0"/>
            </a:br>
            <a:r>
              <a:rPr lang="en-US" sz="2400" dirty="0" smtClean="0">
                <a:solidFill>
                  <a:srgbClr val="0066FF"/>
                </a:solidFill>
              </a:rPr>
              <a:t>p(A 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 B) =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, B) =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)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p(B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)</a:t>
            </a:r>
          </a:p>
          <a:p>
            <a:pPr lvl="1"/>
            <a:r>
              <a:rPr lang="en-US" dirty="0">
                <a:sym typeface="Symbol"/>
              </a:rPr>
              <a:t>In other words,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B)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 </a:t>
            </a:r>
            <a:r>
              <a:rPr lang="en-US" dirty="0">
                <a:sym typeface="Symbol"/>
              </a:rPr>
              <a:t>and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p(B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A)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p(B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</a:t>
            </a:r>
          </a:p>
          <a:p>
            <a:pPr lvl="1"/>
            <a:r>
              <a:rPr lang="en-US" dirty="0">
                <a:sym typeface="Symbol"/>
              </a:rPr>
              <a:t>This is an important simplifying assumption for modeling, e.g., </a:t>
            </a:r>
            <a:r>
              <a:rPr lang="en-US" i="1" dirty="0">
                <a:solidFill>
                  <a:srgbClr val="0070C0"/>
                </a:solidFill>
                <a:sym typeface="Symbol"/>
              </a:rPr>
              <a:t>Toothache</a:t>
            </a:r>
            <a:r>
              <a:rPr lang="en-US" dirty="0">
                <a:sym typeface="Symbol"/>
              </a:rPr>
              <a:t> and </a:t>
            </a:r>
            <a:r>
              <a:rPr lang="en-US" i="1" dirty="0">
                <a:solidFill>
                  <a:srgbClr val="0070C0"/>
                </a:solidFill>
                <a:sym typeface="Symbol"/>
              </a:rPr>
              <a:t>Weather</a:t>
            </a:r>
            <a:r>
              <a:rPr lang="en-US" dirty="0">
                <a:sym typeface="Symbol"/>
              </a:rPr>
              <a:t> can be assumed to be </a:t>
            </a:r>
            <a:r>
              <a:rPr lang="en-US" dirty="0" smtClean="0">
                <a:sym typeface="Symbol"/>
              </a:rPr>
              <a:t>independent?</a:t>
            </a: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endParaRPr lang="en-US" sz="1000" dirty="0">
              <a:sym typeface="Symbol"/>
            </a:endParaRPr>
          </a:p>
          <a:p>
            <a:r>
              <a:rPr lang="en-US" sz="2400" dirty="0">
                <a:sym typeface="Symbol"/>
              </a:rPr>
              <a:t>Are two </a:t>
            </a:r>
            <a:r>
              <a:rPr lang="en-US" sz="2400" i="1" dirty="0">
                <a:solidFill>
                  <a:srgbClr val="FF0000"/>
                </a:solidFill>
                <a:sym typeface="Symbol"/>
              </a:rPr>
              <a:t>mutually exclusive </a:t>
            </a:r>
            <a:r>
              <a:rPr lang="en-US" sz="2400" dirty="0">
                <a:sym typeface="Symbol"/>
              </a:rPr>
              <a:t>events independent?</a:t>
            </a:r>
          </a:p>
          <a:p>
            <a:pPr lvl="1"/>
            <a:r>
              <a:rPr lang="en-US" dirty="0">
                <a:sym typeface="Symbol"/>
              </a:rPr>
              <a:t>No, but for mutually exclusive events we have </a:t>
            </a:r>
            <a:br>
              <a:rPr lang="en-US" dirty="0">
                <a:sym typeface="Symbol"/>
              </a:rPr>
            </a:br>
            <a:r>
              <a:rPr lang="en-US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 B)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 +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p(B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</a:t>
            </a:r>
            <a:br>
              <a:rPr lang="en-US" dirty="0">
                <a:solidFill>
                  <a:srgbClr val="0066FF"/>
                </a:solidFill>
                <a:sym typeface="Symbol"/>
              </a:rPr>
            </a:br>
            <a:endParaRPr lang="en-US" sz="1000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308397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76200"/>
            <a:ext cx="8229600" cy="944562"/>
          </a:xfrm>
        </p:spPr>
        <p:txBody>
          <a:bodyPr/>
          <a:lstStyle/>
          <a:p>
            <a:r>
              <a:rPr lang="en-US" dirty="0" smtClean="0"/>
              <a:t>Independence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199" y="1265238"/>
            <a:ext cx="9032697" cy="5433513"/>
          </a:xfrm>
        </p:spPr>
        <p:txBody>
          <a:bodyPr/>
          <a:lstStyle/>
          <a:p>
            <a:r>
              <a:rPr lang="en-US" sz="2400" dirty="0"/>
              <a:t>T</a:t>
            </a:r>
            <a:r>
              <a:rPr lang="en-US" sz="2400" dirty="0"/>
              <a:t>wo events A and B are </a:t>
            </a:r>
            <a:r>
              <a:rPr lang="en-US" sz="2400" i="1" dirty="0">
                <a:solidFill>
                  <a:srgbClr val="FF0000"/>
                </a:solidFill>
              </a:rPr>
              <a:t>independent</a:t>
            </a:r>
            <a:r>
              <a:rPr lang="en-US" sz="2400" dirty="0"/>
              <a:t> if and only if </a:t>
            </a:r>
            <a:br>
              <a:rPr lang="en-US" sz="2400" dirty="0"/>
            </a:br>
            <a:r>
              <a:rPr lang="en-US" sz="2400" dirty="0" smtClean="0">
                <a:solidFill>
                  <a:srgbClr val="0066FF"/>
                </a:solidFill>
              </a:rPr>
              <a:t>p(A 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 B) =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)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p(B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)</a:t>
            </a:r>
          </a:p>
          <a:p>
            <a:pPr lvl="1"/>
            <a:r>
              <a:rPr lang="en-US" dirty="0">
                <a:sym typeface="Symbol"/>
              </a:rPr>
              <a:t>In other words,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B)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 </a:t>
            </a:r>
            <a:r>
              <a:rPr lang="en-US" dirty="0">
                <a:sym typeface="Symbol"/>
              </a:rPr>
              <a:t>and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p(B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A)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p(B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</a:t>
            </a:r>
          </a:p>
          <a:p>
            <a:pPr lvl="1"/>
            <a:r>
              <a:rPr lang="en-US" dirty="0">
                <a:sym typeface="Symbol"/>
              </a:rPr>
              <a:t>This is an important simplifying assumption for modeling, e.g., </a:t>
            </a:r>
            <a:r>
              <a:rPr lang="en-US" i="1" dirty="0">
                <a:solidFill>
                  <a:srgbClr val="0070C0"/>
                </a:solidFill>
                <a:sym typeface="Symbol"/>
              </a:rPr>
              <a:t>Toothache</a:t>
            </a:r>
            <a:r>
              <a:rPr lang="en-US" dirty="0">
                <a:sym typeface="Symbol"/>
              </a:rPr>
              <a:t> and </a:t>
            </a:r>
            <a:r>
              <a:rPr lang="en-US" i="1" dirty="0">
                <a:solidFill>
                  <a:srgbClr val="0070C0"/>
                </a:solidFill>
                <a:sym typeface="Symbol"/>
              </a:rPr>
              <a:t>Weather</a:t>
            </a:r>
            <a:r>
              <a:rPr lang="en-US" dirty="0">
                <a:sym typeface="Symbol"/>
              </a:rPr>
              <a:t> can be assumed to be independent</a:t>
            </a:r>
            <a:br>
              <a:rPr lang="en-US" dirty="0">
                <a:sym typeface="Symbol"/>
              </a:rPr>
            </a:br>
            <a:endParaRPr lang="en-US" sz="1000" dirty="0">
              <a:sym typeface="Symbol"/>
            </a:endParaRPr>
          </a:p>
          <a:p>
            <a:r>
              <a:rPr lang="en-US" sz="2400" b="1" dirty="0">
                <a:sym typeface="Symbol"/>
              </a:rPr>
              <a:t>Conditional independence</a:t>
            </a:r>
            <a:r>
              <a:rPr lang="en-US" sz="2400" dirty="0">
                <a:sym typeface="Symbol"/>
              </a:rPr>
              <a:t>: A and B are </a:t>
            </a:r>
            <a:r>
              <a:rPr lang="en-US" sz="2400" i="1" dirty="0">
                <a:solidFill>
                  <a:srgbClr val="FF0000"/>
                </a:solidFill>
                <a:sym typeface="Symbol"/>
              </a:rPr>
              <a:t>conditionally independent</a:t>
            </a:r>
            <a:r>
              <a:rPr lang="en-US" sz="2400" dirty="0">
                <a:sym typeface="Symbol"/>
              </a:rPr>
              <a:t> given C </a:t>
            </a:r>
            <a:r>
              <a:rPr lang="en-US" sz="2400" dirty="0" err="1">
                <a:sym typeface="Symbol"/>
              </a:rPr>
              <a:t>iff</a:t>
            </a:r>
            <a:r>
              <a:rPr lang="en-US" sz="2400" dirty="0">
                <a:sym typeface="Symbol"/>
              </a:rPr>
              <a:t>  </a:t>
            </a:r>
            <a:br>
              <a:rPr lang="en-US" sz="2400" dirty="0">
                <a:sym typeface="Symbol"/>
              </a:rPr>
            </a:b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 B | C) =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| C) </a:t>
            </a:r>
            <a:r>
              <a:rPr lang="en-US" sz="2400" dirty="0" smtClean="0">
                <a:solidFill>
                  <a:srgbClr val="0066FF"/>
                </a:solidFill>
                <a:sym typeface="Symbol"/>
              </a:rPr>
              <a:t>p(B </a:t>
            </a:r>
            <a:r>
              <a:rPr lang="en-US" sz="2400" dirty="0">
                <a:solidFill>
                  <a:srgbClr val="0066FF"/>
                </a:solidFill>
                <a:sym typeface="Symbol"/>
              </a:rPr>
              <a:t>| C) </a:t>
            </a:r>
          </a:p>
          <a:p>
            <a:pPr lvl="1"/>
            <a:r>
              <a:rPr lang="en-US" dirty="0" smtClean="0">
                <a:sym typeface="Symbol"/>
              </a:rPr>
              <a:t>Equivalent:</a:t>
            </a:r>
            <a:r>
              <a:rPr lang="en-US" dirty="0">
                <a:sym typeface="Symbol"/>
              </a:rPr>
              <a:t/>
            </a:r>
            <a:br>
              <a:rPr lang="en-US" dirty="0">
                <a:sym typeface="Symbol"/>
              </a:rPr>
            </a:br>
            <a:r>
              <a:rPr lang="en-US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B, C</a:t>
            </a:r>
            <a:r>
              <a:rPr lang="en-US" dirty="0">
                <a:solidFill>
                  <a:srgbClr val="0066FF"/>
                </a:solidFill>
                <a:sym typeface="Symbol"/>
              </a:rPr>
              <a:t>) = 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p(A </a:t>
            </a:r>
            <a:r>
              <a:rPr lang="en-US" dirty="0">
                <a:solidFill>
                  <a:srgbClr val="0066FF"/>
                </a:solidFill>
                <a:sym typeface="Symbol"/>
              </a:rPr>
              <a:t>| C</a:t>
            </a:r>
            <a:r>
              <a:rPr lang="en-US" dirty="0" smtClean="0">
                <a:solidFill>
                  <a:srgbClr val="0066FF"/>
                </a:solidFill>
                <a:sym typeface="Symbol"/>
              </a:rPr>
              <a:t>) </a:t>
            </a:r>
          </a:p>
          <a:p>
            <a:pPr lvl="1"/>
            <a:r>
              <a:rPr lang="en-US" dirty="0" smtClean="0">
                <a:sym typeface="Symbol"/>
              </a:rPr>
              <a:t>Equivalent:</a:t>
            </a:r>
            <a:br>
              <a:rPr lang="en-US" dirty="0" smtClean="0">
                <a:sym typeface="Symbol"/>
              </a:rPr>
            </a:br>
            <a:r>
              <a:rPr lang="en-US" dirty="0" smtClean="0">
                <a:solidFill>
                  <a:srgbClr val="0066FF"/>
                </a:solidFill>
                <a:sym typeface="Symbol"/>
              </a:rPr>
              <a:t>p(B | A, C) = p(B | C) </a:t>
            </a:r>
            <a:br>
              <a:rPr lang="en-US" dirty="0" smtClean="0">
                <a:solidFill>
                  <a:srgbClr val="0066FF"/>
                </a:solidFill>
                <a:sym typeface="Symbol"/>
              </a:rPr>
            </a:br>
            <a:r>
              <a:rPr lang="en-US" dirty="0">
                <a:solidFill>
                  <a:srgbClr val="0066FF"/>
                </a:solidFill>
                <a:sym typeface="Symbol"/>
              </a:rPr>
              <a:t/>
            </a:r>
            <a:br>
              <a:rPr lang="en-US" dirty="0">
                <a:solidFill>
                  <a:srgbClr val="0066FF"/>
                </a:solidFill>
                <a:sym typeface="Symbol"/>
              </a:rPr>
            </a:br>
            <a:r>
              <a:rPr lang="en-US" dirty="0">
                <a:solidFill>
                  <a:srgbClr val="0066FF"/>
                </a:solidFill>
                <a:sym typeface="Symbol"/>
              </a:rPr>
              <a:t> </a:t>
            </a:r>
          </a:p>
          <a:p>
            <a:pPr lvl="1"/>
            <a:endParaRPr lang="en-US" dirty="0">
              <a:solidFill>
                <a:srgbClr val="0066FF"/>
              </a:solidFill>
              <a:sym typeface="Symbol"/>
            </a:endParaRPr>
          </a:p>
          <a:p>
            <a:endParaRPr lang="en-US" sz="1000" dirty="0"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108736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Random Audience Participation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some pairs of events that are independent</a:t>
            </a:r>
          </a:p>
          <a:p>
            <a:pPr lvl="1"/>
            <a:r>
              <a:rPr lang="en-US" dirty="0" smtClean="0"/>
              <a:t>… here is a pair of events ….</a:t>
            </a:r>
          </a:p>
          <a:p>
            <a:r>
              <a:rPr lang="en-US" dirty="0" smtClean="0"/>
              <a:t>List some pairs of events that are mutually exclusive</a:t>
            </a:r>
          </a:p>
          <a:p>
            <a:pPr lvl="1"/>
            <a:r>
              <a:rPr lang="en-US" dirty="0" smtClean="0"/>
              <a:t>…. </a:t>
            </a:r>
            <a:r>
              <a:rPr lang="en-US" dirty="0"/>
              <a:t>h</a:t>
            </a:r>
            <a:r>
              <a:rPr lang="en-US" dirty="0" smtClean="0"/>
              <a:t>ere is some different pair of events ….</a:t>
            </a:r>
          </a:p>
          <a:p>
            <a:r>
              <a:rPr lang="en-US" dirty="0" smtClean="0"/>
              <a:t>List some pairs of events that are conditionally independent given knowledge of some third event</a:t>
            </a:r>
          </a:p>
          <a:p>
            <a:pPr lvl="1"/>
            <a:r>
              <a:rPr lang="en-US" dirty="0" smtClean="0"/>
              <a:t>… whoa, now we need event triples.  </a:t>
            </a:r>
            <a:r>
              <a:rPr lang="en-US" smtClean="0"/>
              <a:t>…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27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</a:t>
            </a:r>
            <a:r>
              <a:rPr lang="en-US" dirty="0" smtClean="0"/>
              <a:t>independence: Example</a:t>
            </a:r>
            <a:endParaRPr lang="en-US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1722438"/>
            <a:ext cx="8686800" cy="4525963"/>
          </a:xfrm>
        </p:spPr>
        <p:txBody>
          <a:bodyPr>
            <a:normAutofit lnSpcReduction="10000"/>
          </a:bodyPr>
          <a:lstStyle/>
          <a:p>
            <a:r>
              <a:rPr lang="en-US" sz="2000" i="1" dirty="0">
                <a:solidFill>
                  <a:srgbClr val="0066FF"/>
                </a:solidFill>
              </a:rPr>
              <a:t>Toothache</a:t>
            </a:r>
            <a:r>
              <a:rPr lang="en-US" sz="2000" dirty="0">
                <a:solidFill>
                  <a:srgbClr val="0066FF"/>
                </a:solidFill>
              </a:rPr>
              <a:t>:</a:t>
            </a:r>
            <a:r>
              <a:rPr lang="en-US" sz="2000" dirty="0"/>
              <a:t> </a:t>
            </a:r>
            <a:r>
              <a:rPr lang="en-US" sz="2000" dirty="0" err="1"/>
              <a:t>boolean</a:t>
            </a:r>
            <a:r>
              <a:rPr lang="en-US" sz="2000" dirty="0"/>
              <a:t> variable indicating whether the patient has a toothache</a:t>
            </a:r>
          </a:p>
          <a:p>
            <a:r>
              <a:rPr lang="en-US" sz="2000" i="1" dirty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:</a:t>
            </a:r>
            <a:r>
              <a:rPr lang="en-US" sz="2000" dirty="0"/>
              <a:t> </a:t>
            </a:r>
            <a:r>
              <a:rPr lang="en-US" sz="2000" dirty="0" err="1"/>
              <a:t>boolean</a:t>
            </a:r>
            <a:r>
              <a:rPr lang="en-US" sz="2000" dirty="0"/>
              <a:t> variable indicating whether the patient has a cavity</a:t>
            </a:r>
          </a:p>
          <a:p>
            <a:r>
              <a:rPr lang="en-US" sz="2000" i="1" dirty="0">
                <a:solidFill>
                  <a:srgbClr val="0066FF"/>
                </a:solidFill>
              </a:rPr>
              <a:t>Catch</a:t>
            </a:r>
            <a:r>
              <a:rPr lang="en-US" sz="2000" dirty="0">
                <a:solidFill>
                  <a:srgbClr val="0066FF"/>
                </a:solidFill>
              </a:rPr>
              <a:t>:</a:t>
            </a:r>
            <a:r>
              <a:rPr lang="en-US" sz="2000" dirty="0"/>
              <a:t> whether the dentist’s probe catches in the cavity</a:t>
            </a:r>
          </a:p>
          <a:p>
            <a:endParaRPr lang="en-US" sz="1000" dirty="0"/>
          </a:p>
          <a:p>
            <a:r>
              <a:rPr lang="en-US" sz="2000" dirty="0"/>
              <a:t>If the patient has a </a:t>
            </a:r>
            <a:r>
              <a:rPr lang="en-US" sz="2000" dirty="0"/>
              <a:t>cavity, the probability that the probe catches in it doesn't depend on whether </a:t>
            </a:r>
            <a:r>
              <a:rPr lang="en-US" sz="2000" dirty="0"/>
              <a:t>he/she has a toothache</a:t>
            </a:r>
            <a:endParaRPr lang="en-US" sz="2000" dirty="0"/>
          </a:p>
          <a:p>
            <a:pPr lvl="1">
              <a:buFontTx/>
              <a:buNone/>
            </a:pP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Toothache</a:t>
            </a:r>
            <a:r>
              <a:rPr lang="en-US" sz="2000" i="1" dirty="0">
                <a:solidFill>
                  <a:srgbClr val="0066FF"/>
                </a:solidFill>
              </a:rPr>
              <a:t>, </a:t>
            </a:r>
            <a:r>
              <a:rPr lang="en-US" sz="2000" i="1" dirty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 =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</a:t>
            </a:r>
            <a:endParaRPr lang="en-US" sz="2000" dirty="0"/>
          </a:p>
          <a:p>
            <a:r>
              <a:rPr lang="en-US" sz="2000" dirty="0"/>
              <a:t>Therefore</a:t>
            </a:r>
            <a:r>
              <a:rPr lang="en-US" sz="2000" i="1" dirty="0"/>
              <a:t>, </a:t>
            </a:r>
            <a:r>
              <a:rPr lang="en-US" sz="2000" i="1" dirty="0">
                <a:solidFill>
                  <a:srgbClr val="0066FF"/>
                </a:solidFill>
              </a:rPr>
              <a:t>Catch</a:t>
            </a:r>
            <a:r>
              <a:rPr lang="en-US" sz="2000" i="1" dirty="0"/>
              <a:t> </a:t>
            </a:r>
            <a:r>
              <a:rPr lang="en-US" sz="2000" dirty="0"/>
              <a:t>is conditionally independent of </a:t>
            </a:r>
            <a:r>
              <a:rPr lang="en-US" sz="2000" i="1" dirty="0">
                <a:solidFill>
                  <a:srgbClr val="0066FF"/>
                </a:solidFill>
              </a:rPr>
              <a:t>Toothache</a:t>
            </a:r>
            <a:r>
              <a:rPr lang="en-US" sz="2000" i="1" dirty="0"/>
              <a:t> </a:t>
            </a:r>
            <a:r>
              <a:rPr lang="en-US" sz="2000" dirty="0"/>
              <a:t>given </a:t>
            </a:r>
            <a:r>
              <a:rPr lang="en-US" sz="2000" i="1" dirty="0">
                <a:solidFill>
                  <a:srgbClr val="0066FF"/>
                </a:solidFill>
              </a:rPr>
              <a:t>Cavity</a:t>
            </a:r>
          </a:p>
          <a:p>
            <a:r>
              <a:rPr lang="en-US" sz="2000" dirty="0"/>
              <a:t>Likewise, </a:t>
            </a:r>
            <a:r>
              <a:rPr lang="en-US" sz="2000" i="1" dirty="0">
                <a:solidFill>
                  <a:srgbClr val="0066FF"/>
                </a:solidFill>
              </a:rPr>
              <a:t>Toothache</a:t>
            </a:r>
            <a:r>
              <a:rPr lang="en-US" sz="2000" i="1" dirty="0"/>
              <a:t> </a:t>
            </a:r>
            <a:r>
              <a:rPr lang="en-US" sz="2000" dirty="0"/>
              <a:t>is conditionally independent of </a:t>
            </a:r>
            <a:r>
              <a:rPr lang="en-US" sz="2000" i="1" dirty="0">
                <a:solidFill>
                  <a:srgbClr val="0066FF"/>
                </a:solidFill>
              </a:rPr>
              <a:t>Catch</a:t>
            </a:r>
            <a:r>
              <a:rPr lang="en-US" sz="2000" i="1" dirty="0"/>
              <a:t> </a:t>
            </a:r>
            <a:r>
              <a:rPr lang="en-US" sz="2000" dirty="0"/>
              <a:t>given </a:t>
            </a:r>
            <a:r>
              <a:rPr lang="en-US" sz="2000" i="1" dirty="0">
                <a:solidFill>
                  <a:srgbClr val="0066FF"/>
                </a:solidFill>
              </a:rPr>
              <a:t>Cavity</a:t>
            </a:r>
          </a:p>
          <a:p>
            <a:pPr>
              <a:buNone/>
            </a:pPr>
            <a:r>
              <a:rPr lang="en-US" sz="2000" i="1" dirty="0">
                <a:solidFill>
                  <a:srgbClr val="0066FF"/>
                </a:solidFill>
              </a:rPr>
              <a:t>	</a:t>
            </a:r>
            <a:r>
              <a:rPr lang="en-US" sz="2000" i="1" dirty="0">
                <a:solidFill>
                  <a:srgbClr val="0066FF"/>
                </a:solidFill>
              </a:rPr>
              <a:t> 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Toothache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i="1" dirty="0">
                <a:solidFill>
                  <a:srgbClr val="0066FF"/>
                </a:solidFill>
              </a:rPr>
              <a:t>, Cavity</a:t>
            </a:r>
            <a:r>
              <a:rPr lang="en-US" sz="2000" dirty="0">
                <a:solidFill>
                  <a:srgbClr val="0066FF"/>
                </a:solidFill>
              </a:rPr>
              <a:t>) =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smtClean="0">
                <a:solidFill>
                  <a:srgbClr val="0066FF"/>
                </a:solidFill>
              </a:rPr>
              <a:t>Toothache </a:t>
            </a:r>
            <a:r>
              <a:rPr lang="en-US" sz="2000" i="1" dirty="0">
                <a:solidFill>
                  <a:srgbClr val="0066FF"/>
                </a:solidFill>
              </a:rPr>
              <a:t>| Cavity</a:t>
            </a:r>
            <a:r>
              <a:rPr lang="en-US" sz="2000" dirty="0">
                <a:solidFill>
                  <a:srgbClr val="0066FF"/>
                </a:solidFill>
              </a:rPr>
              <a:t>)</a:t>
            </a:r>
          </a:p>
          <a:p>
            <a:r>
              <a:rPr lang="en-US" sz="2000" dirty="0"/>
              <a:t>Equivalent statement:</a:t>
            </a:r>
            <a:endParaRPr lang="en-US" sz="2000" dirty="0"/>
          </a:p>
          <a:p>
            <a:pPr lvl="1">
              <a:buFontTx/>
              <a:buNone/>
            </a:pP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smtClean="0">
                <a:solidFill>
                  <a:srgbClr val="0066FF"/>
                </a:solidFill>
              </a:rPr>
              <a:t>Toothache</a:t>
            </a:r>
            <a:r>
              <a:rPr lang="en-US" sz="2000" i="1" dirty="0">
                <a:solidFill>
                  <a:srgbClr val="0066FF"/>
                </a:solidFill>
              </a:rPr>
              <a:t>, 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 =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Toothache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</a:t>
            </a:r>
            <a:r>
              <a:rPr lang="en-US" sz="2000" dirty="0"/>
              <a:t>
</a:t>
            </a:r>
          </a:p>
        </p:txBody>
      </p:sp>
    </p:spTree>
    <p:extLst>
      <p:ext uri="{BB962C8B-B14F-4D97-AF65-F5344CB8AC3E}">
        <p14:creationId xmlns:p14="http://schemas.microsoft.com/office/powerpoint/2010/main" val="199879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</a:t>
            </a:r>
            <a:r>
              <a:rPr lang="en-US" dirty="0" smtClean="0"/>
              <a:t>independence: Example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How many numbers do we need to represent the joint probability table </a:t>
            </a:r>
            <a:r>
              <a:rPr lang="en-US" sz="2400" dirty="0" smtClean="0">
                <a:solidFill>
                  <a:srgbClr val="0066FF"/>
                </a:solidFill>
              </a:rPr>
              <a:t>p(</a:t>
            </a:r>
            <a:r>
              <a:rPr lang="en-US" sz="2400" i="1" dirty="0" smtClean="0">
                <a:solidFill>
                  <a:srgbClr val="0066FF"/>
                </a:solidFill>
              </a:rPr>
              <a:t>Toothache</a:t>
            </a:r>
            <a:r>
              <a:rPr lang="en-US" sz="2400" i="1" dirty="0">
                <a:solidFill>
                  <a:srgbClr val="0066FF"/>
                </a:solidFill>
              </a:rPr>
              <a:t>, Cavity, Catch</a:t>
            </a:r>
            <a:r>
              <a:rPr lang="en-US" sz="2400" dirty="0">
                <a:solidFill>
                  <a:srgbClr val="0066FF"/>
                </a:solidFill>
              </a:rPr>
              <a:t>)</a:t>
            </a:r>
            <a:r>
              <a:rPr lang="en-US" sz="2400" dirty="0"/>
              <a:t>? </a:t>
            </a:r>
          </a:p>
          <a:p>
            <a:pPr lvl="1">
              <a:buNone/>
            </a:pPr>
            <a:r>
              <a:rPr lang="en-US" sz="2000" dirty="0"/>
              <a:t>2</a:t>
            </a:r>
            <a:r>
              <a:rPr lang="en-US" sz="2000" baseline="30000" dirty="0"/>
              <a:t>3</a:t>
            </a:r>
            <a:r>
              <a:rPr lang="en-US" sz="2000" dirty="0"/>
              <a:t> – 1 = 7 independent entries</a:t>
            </a:r>
          </a:p>
          <a:p>
            <a:r>
              <a:rPr lang="en-US" sz="2400" dirty="0"/>
              <a:t>Write </a:t>
            </a:r>
            <a:r>
              <a:rPr lang="en-US" sz="2400" dirty="0"/>
              <a:t>out </a:t>
            </a:r>
            <a:r>
              <a:rPr lang="en-US" sz="2400" dirty="0"/>
              <a:t>the </a:t>
            </a:r>
            <a:r>
              <a:rPr lang="en-US" sz="2400" dirty="0"/>
              <a:t>joint distribution using chain rule</a:t>
            </a:r>
            <a:r>
              <a:rPr lang="en-US" sz="2400" dirty="0"/>
              <a:t>:</a:t>
            </a:r>
            <a:endParaRPr lang="en-US" sz="2400" dirty="0"/>
          </a:p>
          <a:p>
            <a:pPr>
              <a:buFontTx/>
              <a:buNone/>
            </a:pPr>
            <a:r>
              <a:rPr lang="en-US" sz="2400" b="1" dirty="0"/>
              <a:t>	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smtClean="0">
                <a:solidFill>
                  <a:srgbClr val="0066FF"/>
                </a:solidFill>
              </a:rPr>
              <a:t>Toothache</a:t>
            </a:r>
            <a:r>
              <a:rPr lang="en-US" sz="2000" i="1" dirty="0">
                <a:solidFill>
                  <a:srgbClr val="0066FF"/>
                </a:solidFill>
              </a:rPr>
              <a:t>, Catch, Cavity</a:t>
            </a:r>
            <a:r>
              <a:rPr lang="en-US" sz="2000" dirty="0">
                <a:solidFill>
                  <a:srgbClr val="0066FF"/>
                </a:solidFill>
              </a:rPr>
              <a:t>)</a:t>
            </a:r>
          </a:p>
          <a:p>
            <a:pPr lvl="1">
              <a:buFontTx/>
              <a:buNone/>
            </a:pPr>
            <a:r>
              <a:rPr lang="en-US" sz="2000" dirty="0">
                <a:solidFill>
                  <a:srgbClr val="0066FF"/>
                </a:solidFill>
              </a:rPr>
              <a:t>	</a:t>
            </a:r>
            <a:r>
              <a:rPr lang="en-US" sz="2000" dirty="0">
                <a:solidFill>
                  <a:srgbClr val="0066FF"/>
                </a:solidFill>
              </a:rPr>
              <a:t>=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Toothache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i="1" dirty="0">
                <a:solidFill>
                  <a:srgbClr val="0066FF"/>
                </a:solidFill>
              </a:rPr>
              <a:t>, Cavity</a:t>
            </a:r>
            <a:r>
              <a:rPr lang="en-US" sz="2000" dirty="0">
                <a:solidFill>
                  <a:srgbClr val="0066FF"/>
                </a:solidFill>
              </a:rPr>
              <a:t>) </a:t>
            </a:r>
          </a:p>
          <a:p>
            <a:pPr lvl="1">
              <a:buFontTx/>
              <a:buNone/>
            </a:pPr>
            <a:r>
              <a:rPr lang="en-US" sz="2000" dirty="0">
                <a:solidFill>
                  <a:srgbClr val="0066FF"/>
                </a:solidFill>
              </a:rPr>
              <a:t>	=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Catch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 </a:t>
            </a:r>
            <a:r>
              <a:rPr lang="en-US" sz="2000" dirty="0" smtClean="0">
                <a:solidFill>
                  <a:srgbClr val="0066FF"/>
                </a:solidFill>
              </a:rPr>
              <a:t>p(</a:t>
            </a:r>
            <a:r>
              <a:rPr lang="en-US" sz="2000" i="1" dirty="0" err="1" smtClean="0">
                <a:solidFill>
                  <a:srgbClr val="0066FF"/>
                </a:solidFill>
              </a:rPr>
              <a:t>Toothache</a:t>
            </a:r>
            <a:r>
              <a:rPr lang="en-US" sz="2000" dirty="0" err="1" smtClean="0">
                <a:solidFill>
                  <a:srgbClr val="0066FF"/>
                </a:solidFill>
              </a:rPr>
              <a:t>|</a:t>
            </a:r>
            <a:r>
              <a:rPr lang="en-US" sz="2000" i="1" dirty="0" err="1" smtClean="0">
                <a:solidFill>
                  <a:srgbClr val="0066FF"/>
                </a:solidFill>
              </a:rPr>
              <a:t>Cavity</a:t>
            </a:r>
            <a:r>
              <a:rPr lang="en-US" sz="2000" dirty="0">
                <a:solidFill>
                  <a:srgbClr val="0066FF"/>
                </a:solidFill>
              </a:rPr>
              <a:t>) </a:t>
            </a:r>
            <a:endParaRPr lang="en-US" sz="2000" dirty="0"/>
          </a:p>
          <a:p>
            <a:r>
              <a:rPr lang="en-US" sz="2400" dirty="0"/>
              <a:t>How many numbers do we need to represent these distributions? </a:t>
            </a:r>
          </a:p>
          <a:p>
            <a:pPr lvl="1">
              <a:buFontTx/>
              <a:buNone/>
            </a:pPr>
            <a:r>
              <a:rPr lang="en-US" sz="2000" dirty="0"/>
              <a:t>1 + 2 </a:t>
            </a:r>
            <a:r>
              <a:rPr lang="en-US" sz="2000" dirty="0"/>
              <a:t>+ </a:t>
            </a:r>
            <a:r>
              <a:rPr lang="en-US" sz="2000" dirty="0"/>
              <a:t>2 </a:t>
            </a:r>
            <a:r>
              <a:rPr lang="en-US" sz="2000" dirty="0"/>
              <a:t>= 5 independent </a:t>
            </a:r>
            <a:r>
              <a:rPr lang="en-US" sz="2000" dirty="0"/>
              <a:t>numbers</a:t>
            </a:r>
            <a:endParaRPr lang="en-US" sz="1600" dirty="0">
              <a:solidFill>
                <a:srgbClr val="FF0000"/>
              </a:solidFill>
            </a:endParaRPr>
          </a:p>
          <a:p>
            <a:r>
              <a:rPr lang="en-US" sz="2400" dirty="0"/>
              <a:t>In most cases, the use of conditional independence reduces the size of the representation of the joint distribution from exponential in </a:t>
            </a:r>
            <a:r>
              <a:rPr lang="en-US" sz="2400" i="1" dirty="0"/>
              <a:t>n </a:t>
            </a:r>
            <a:r>
              <a:rPr lang="en-US" sz="2400" dirty="0"/>
              <a:t>to linear in </a:t>
            </a:r>
            <a:r>
              <a:rPr lang="en-US" sz="2400" i="1" dirty="0"/>
              <a:t>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363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Planning under uncertainty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676400" y="1981200"/>
            <a:ext cx="8915400" cy="4648200"/>
          </a:xfrm>
        </p:spPr>
        <p:txBody>
          <a:bodyPr/>
          <a:lstStyle/>
          <a:p>
            <a:r>
              <a:rPr lang="en-US" sz="2400" dirty="0"/>
              <a:t>Recall: representation for planning</a:t>
            </a:r>
          </a:p>
          <a:p>
            <a:r>
              <a:rPr lang="en-US" sz="2400" b="1" dirty="0"/>
              <a:t>States </a:t>
            </a:r>
            <a:r>
              <a:rPr lang="en-US" sz="2400" dirty="0"/>
              <a:t>are specified as conjunctions of predicates</a:t>
            </a:r>
          </a:p>
          <a:p>
            <a:pPr lvl="1"/>
            <a:r>
              <a:rPr lang="en-US" sz="2000" dirty="0"/>
              <a:t>Start state: </a:t>
            </a:r>
            <a:r>
              <a:rPr lang="en-US" sz="2000" dirty="0">
                <a:solidFill>
                  <a:srgbClr val="0000FF"/>
                </a:solidFill>
              </a:rPr>
              <a:t>At(P1, CMI) </a:t>
            </a:r>
            <a:r>
              <a:rPr lang="en-US" sz="2000" dirty="0">
                <a:solidFill>
                  <a:srgbClr val="0000FF"/>
                </a:solidFill>
                <a:sym typeface="Symbol"/>
              </a:rPr>
              <a:t> Plane(P1)  Airport(CMI)  Airport(ORD)</a:t>
            </a:r>
            <a:endParaRPr lang="en-US" sz="2000" dirty="0">
              <a:sym typeface="Symbol"/>
            </a:endParaRPr>
          </a:p>
          <a:p>
            <a:pPr lvl="1"/>
            <a:r>
              <a:rPr lang="en-US" sz="2000" dirty="0">
                <a:sym typeface="Symbol"/>
              </a:rPr>
              <a:t>G</a:t>
            </a:r>
            <a:r>
              <a:rPr lang="en-US" sz="2000" dirty="0"/>
              <a:t>oal state: </a:t>
            </a:r>
            <a:r>
              <a:rPr lang="en-US" sz="2000" dirty="0">
                <a:solidFill>
                  <a:srgbClr val="0000FF"/>
                </a:solidFill>
              </a:rPr>
              <a:t>At(P1, ORD)</a:t>
            </a:r>
          </a:p>
          <a:p>
            <a:r>
              <a:rPr lang="en-US" sz="2400" b="1" dirty="0"/>
              <a:t>Actions</a:t>
            </a:r>
            <a:r>
              <a:rPr lang="en-US" sz="2400" dirty="0"/>
              <a:t> are described in terms of preconditions and effects:</a:t>
            </a:r>
          </a:p>
          <a:p>
            <a:pPr lvl="1"/>
            <a:r>
              <a:rPr lang="en-US" sz="2000" dirty="0">
                <a:solidFill>
                  <a:srgbClr val="0000FF"/>
                </a:solidFill>
              </a:rPr>
              <a:t>Fly(p, source, </a:t>
            </a:r>
            <a:r>
              <a:rPr lang="en-US" sz="2000" dirty="0" err="1">
                <a:solidFill>
                  <a:srgbClr val="0000FF"/>
                </a:solidFill>
              </a:rPr>
              <a:t>dest</a:t>
            </a:r>
            <a:r>
              <a:rPr lang="en-US" sz="2000" dirty="0">
                <a:solidFill>
                  <a:srgbClr val="0000FF"/>
                </a:solidFill>
              </a:rPr>
              <a:t>)</a:t>
            </a:r>
          </a:p>
          <a:p>
            <a:pPr lvl="2"/>
            <a:r>
              <a:rPr lang="en-US" b="1" dirty="0" err="1">
                <a:solidFill>
                  <a:srgbClr val="0000FF"/>
                </a:solidFill>
              </a:rPr>
              <a:t>Precond</a:t>
            </a:r>
            <a:r>
              <a:rPr lang="en-US" b="1" dirty="0">
                <a:solidFill>
                  <a:srgbClr val="0000FF"/>
                </a:solidFill>
              </a:rPr>
              <a:t>:</a:t>
            </a:r>
            <a:r>
              <a:rPr lang="en-US" dirty="0">
                <a:solidFill>
                  <a:srgbClr val="0000FF"/>
                </a:solidFill>
              </a:rPr>
              <a:t> At(p, source) 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 Plane(p)  Airport(source)  Airport(</a:t>
            </a:r>
            <a:r>
              <a:rPr lang="en-US" dirty="0" err="1">
                <a:solidFill>
                  <a:srgbClr val="0000FF"/>
                </a:solidFill>
                <a:sym typeface="Symbol"/>
              </a:rPr>
              <a:t>dest</a:t>
            </a:r>
            <a:r>
              <a:rPr lang="en-US" dirty="0">
                <a:solidFill>
                  <a:srgbClr val="0000FF"/>
                </a:solidFill>
                <a:sym typeface="Symbol"/>
              </a:rPr>
              <a:t>)</a:t>
            </a:r>
          </a:p>
          <a:p>
            <a:pPr lvl="2"/>
            <a:r>
              <a:rPr lang="en-US" b="1" dirty="0">
                <a:solidFill>
                  <a:srgbClr val="0000FF"/>
                </a:solidFill>
                <a:sym typeface="Symbol"/>
              </a:rPr>
              <a:t>Effect:</a:t>
            </a:r>
            <a:r>
              <a:rPr lang="en-US" dirty="0">
                <a:solidFill>
                  <a:srgbClr val="0000FF"/>
                </a:solidFill>
                <a:sym typeface="Symbol"/>
              </a:rPr>
              <a:t> </a:t>
            </a:r>
            <a:r>
              <a:rPr lang="en-US" dirty="0">
                <a:solidFill>
                  <a:srgbClr val="0000FF"/>
                </a:solidFill>
                <a:cs typeface="Times New Roman"/>
                <a:sym typeface="Symbol"/>
              </a:rPr>
              <a:t>¬</a:t>
            </a:r>
            <a:r>
              <a:rPr lang="en-US" dirty="0">
                <a:solidFill>
                  <a:srgbClr val="0000FF"/>
                </a:solidFill>
                <a:sym typeface="Symbol"/>
              </a:rPr>
              <a:t>At(p, source)  At(p, </a:t>
            </a:r>
            <a:r>
              <a:rPr lang="en-US" dirty="0" err="1">
                <a:solidFill>
                  <a:srgbClr val="0000FF"/>
                </a:solidFill>
                <a:sym typeface="Symbol"/>
              </a:rPr>
              <a:t>dest</a:t>
            </a:r>
            <a:r>
              <a:rPr lang="en-US" dirty="0">
                <a:solidFill>
                  <a:srgbClr val="0000FF"/>
                </a:solidFill>
                <a:sym typeface="Symbol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Planning under uncertainty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6075" indent="-346075"/>
            <a:r>
              <a:rPr lang="en-US" sz="2400" dirty="0"/>
              <a:t>Let action </a:t>
            </a:r>
            <a:r>
              <a:rPr lang="en-US" sz="2400" i="1" dirty="0">
                <a:solidFill>
                  <a:srgbClr val="0066FF"/>
                </a:solidFill>
              </a:rPr>
              <a:t>A</a:t>
            </a:r>
            <a:r>
              <a:rPr lang="en-US" sz="2400" i="1" baseline="-25000" dirty="0">
                <a:solidFill>
                  <a:srgbClr val="0066FF"/>
                </a:solidFill>
              </a:rPr>
              <a:t>t</a:t>
            </a:r>
            <a:r>
              <a:rPr lang="en-US" sz="2400" dirty="0">
                <a:solidFill>
                  <a:srgbClr val="0066FF"/>
                </a:solidFill>
              </a:rPr>
              <a:t> = leave for </a:t>
            </a:r>
            <a:r>
              <a:rPr lang="en-US" sz="2400" dirty="0">
                <a:solidFill>
                  <a:srgbClr val="0066FF"/>
                </a:solidFill>
              </a:rPr>
              <a:t>airport </a:t>
            </a:r>
            <a:r>
              <a:rPr lang="en-US" sz="2400" i="1" dirty="0">
                <a:solidFill>
                  <a:srgbClr val="0066FF"/>
                </a:solidFill>
              </a:rPr>
              <a:t>t</a:t>
            </a:r>
            <a:r>
              <a:rPr lang="en-US" sz="2400" dirty="0">
                <a:solidFill>
                  <a:srgbClr val="0066FF"/>
                </a:solidFill>
              </a:rPr>
              <a:t> minutes </a:t>
            </a:r>
            <a:r>
              <a:rPr lang="en-US" sz="2400" dirty="0">
                <a:solidFill>
                  <a:srgbClr val="0066FF"/>
                </a:solidFill>
              </a:rPr>
              <a:t>before flight</a:t>
            </a:r>
          </a:p>
          <a:p>
            <a:pPr marL="746125" lvl="1" indent="-346075"/>
            <a:r>
              <a:rPr lang="en-US" sz="2000" dirty="0"/>
              <a:t>Will </a:t>
            </a:r>
            <a:r>
              <a:rPr lang="en-US" sz="2000" i="1" dirty="0"/>
              <a:t>A</a:t>
            </a:r>
            <a:r>
              <a:rPr lang="en-US" sz="2000" i="1" baseline="-25000" dirty="0"/>
              <a:t>t</a:t>
            </a:r>
            <a:r>
              <a:rPr lang="en-US" sz="2000" dirty="0"/>
              <a:t> </a:t>
            </a:r>
            <a:r>
              <a:rPr lang="en-US" sz="2000" dirty="0"/>
              <a:t>succeed, i.e., get </a:t>
            </a:r>
            <a:r>
              <a:rPr lang="en-US" sz="2000" dirty="0"/>
              <a:t>me </a:t>
            </a:r>
            <a:r>
              <a:rPr lang="en-US" sz="2000" dirty="0"/>
              <a:t>to the airport in time for the flight?</a:t>
            </a:r>
            <a:endParaRPr lang="en-US" dirty="0"/>
          </a:p>
          <a:p>
            <a:pPr marL="346075" indent="-346075"/>
            <a:r>
              <a:rPr lang="en-US" sz="2400" dirty="0"/>
              <a:t>Problems</a:t>
            </a:r>
            <a:r>
              <a:rPr lang="en-US" sz="2400" dirty="0"/>
              <a:t>:</a:t>
            </a:r>
            <a:endParaRPr lang="en-US" sz="2400" dirty="0"/>
          </a:p>
          <a:p>
            <a:pPr marL="746125" lvl="2" indent="-346075"/>
            <a:r>
              <a:rPr lang="en-US" dirty="0"/>
              <a:t>Partial </a:t>
            </a:r>
            <a:r>
              <a:rPr lang="en-US" dirty="0" err="1"/>
              <a:t>observability</a:t>
            </a:r>
            <a:r>
              <a:rPr lang="en-US" dirty="0"/>
              <a:t> (road state, other drivers' plans, etc</a:t>
            </a:r>
            <a:r>
              <a:rPr lang="en-US" dirty="0"/>
              <a:t>.)</a:t>
            </a:r>
            <a:endParaRPr lang="en-US" dirty="0"/>
          </a:p>
          <a:p>
            <a:pPr marL="746125" lvl="2" indent="-346075"/>
            <a:r>
              <a:rPr lang="en-US" dirty="0"/>
              <a:t>Noisy </a:t>
            </a:r>
            <a:r>
              <a:rPr lang="en-US" dirty="0"/>
              <a:t>sensors (traffic reports</a:t>
            </a:r>
            <a:r>
              <a:rPr lang="en-US" dirty="0"/>
              <a:t>)</a:t>
            </a:r>
            <a:endParaRPr lang="en-US" dirty="0"/>
          </a:p>
          <a:p>
            <a:pPr marL="746125" lvl="2" indent="-346075"/>
            <a:r>
              <a:rPr lang="en-US" dirty="0"/>
              <a:t>Uncertainty </a:t>
            </a:r>
            <a:r>
              <a:rPr lang="en-US" dirty="0"/>
              <a:t>in action outcomes (flat tire, etc</a:t>
            </a:r>
            <a:r>
              <a:rPr lang="en-US" dirty="0"/>
              <a:t>.)</a:t>
            </a:r>
          </a:p>
          <a:p>
            <a:pPr marL="746125" lvl="2" indent="-346075"/>
            <a:r>
              <a:rPr lang="en-US" dirty="0"/>
              <a:t>Complexity </a:t>
            </a:r>
            <a:r>
              <a:rPr lang="en-US" dirty="0"/>
              <a:t>of modeling and predicting </a:t>
            </a:r>
            <a:r>
              <a:rPr lang="en-US" dirty="0"/>
              <a:t>traffic</a:t>
            </a:r>
            <a:endParaRPr lang="en-US" sz="2400" dirty="0"/>
          </a:p>
          <a:p>
            <a:pPr marL="346075" indent="-346075"/>
            <a:r>
              <a:rPr lang="en-US" sz="2400" dirty="0"/>
              <a:t>Hence a purely logical approach either</a:t>
            </a:r>
          </a:p>
          <a:p>
            <a:pPr marL="746125" lvl="2" indent="-346075"/>
            <a:r>
              <a:rPr lang="en-US" dirty="0"/>
              <a:t>Risks </a:t>
            </a:r>
            <a:r>
              <a:rPr lang="en-US" dirty="0"/>
              <a:t>falsehood: “</a:t>
            </a:r>
            <a:r>
              <a:rPr lang="en-US" i="1" dirty="0"/>
              <a:t>A</a:t>
            </a:r>
            <a:r>
              <a:rPr lang="en-US" i="1" baseline="-25000" dirty="0"/>
              <a:t>25</a:t>
            </a:r>
            <a:r>
              <a:rPr lang="en-US" dirty="0"/>
              <a:t> will get me there on </a:t>
            </a:r>
            <a:r>
              <a:rPr lang="en-US" dirty="0"/>
              <a:t>time,” </a:t>
            </a:r>
            <a:r>
              <a:rPr lang="en-US" dirty="0"/>
              <a:t>or</a:t>
            </a:r>
          </a:p>
          <a:p>
            <a:pPr marL="746125" lvl="2" indent="-346075"/>
            <a:r>
              <a:rPr lang="en-US" dirty="0"/>
              <a:t>Leads </a:t>
            </a:r>
            <a:r>
              <a:rPr lang="en-US" dirty="0"/>
              <a:t>to conclusions that are too weak for decision making</a:t>
            </a:r>
            <a:r>
              <a:rPr lang="en-US" dirty="0"/>
              <a:t>:</a:t>
            </a:r>
            <a:endParaRPr lang="en-US" sz="2400" dirty="0"/>
          </a:p>
          <a:p>
            <a:pPr marL="1146175" lvl="2" indent="-346075"/>
            <a:r>
              <a:rPr lang="en-US" sz="1600" i="1" dirty="0"/>
              <a:t>A</a:t>
            </a:r>
            <a:r>
              <a:rPr lang="en-US" sz="1600" i="1" baseline="-25000" dirty="0"/>
              <a:t>25</a:t>
            </a:r>
            <a:r>
              <a:rPr lang="en-US" sz="1600" dirty="0"/>
              <a:t> </a:t>
            </a:r>
            <a:r>
              <a:rPr lang="en-US" sz="1600" dirty="0"/>
              <a:t>will get me there on time if there's no accident on the bridge and it doesn't rain and my tires remain </a:t>
            </a:r>
            <a:r>
              <a:rPr lang="en-US" sz="1600" dirty="0"/>
              <a:t>intact, etc., </a:t>
            </a:r>
            <a:r>
              <a:rPr lang="en-US" sz="1600" dirty="0"/>
              <a:t>etc</a:t>
            </a:r>
            <a:r>
              <a:rPr lang="en-US" sz="1600" dirty="0"/>
              <a:t>.</a:t>
            </a:r>
            <a:endParaRPr lang="en-US" sz="1600" dirty="0"/>
          </a:p>
          <a:p>
            <a:pPr marL="1146175" lvl="2" indent="-346075"/>
            <a:r>
              <a:rPr lang="en-US" sz="1600" i="1" dirty="0"/>
              <a:t>A</a:t>
            </a:r>
            <a:r>
              <a:rPr lang="en-US" sz="1600" i="1" baseline="-25000" dirty="0"/>
              <a:t>1440</a:t>
            </a:r>
            <a:r>
              <a:rPr lang="en-US" sz="1600" dirty="0"/>
              <a:t> will </a:t>
            </a:r>
            <a:r>
              <a:rPr lang="en-US" sz="1600" dirty="0"/>
              <a:t>get me there on time but </a:t>
            </a:r>
            <a:r>
              <a:rPr lang="en-US" sz="1600" dirty="0"/>
              <a:t>I’ll </a:t>
            </a:r>
            <a:r>
              <a:rPr lang="en-US" sz="1600" dirty="0"/>
              <a:t>have to stay overnight in the </a:t>
            </a:r>
            <a:r>
              <a:rPr lang="en-US" sz="1600" dirty="0"/>
              <a:t>airport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38182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Probability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Probabilistic assertions summarize effects </a:t>
            </a:r>
            <a:r>
              <a:rPr lang="en-US" dirty="0"/>
              <a:t>of</a:t>
            </a:r>
            <a:endParaRPr lang="en-US" dirty="0"/>
          </a:p>
          <a:p>
            <a:pPr lvl="1"/>
            <a:r>
              <a:rPr lang="en-US" dirty="0"/>
              <a:t>Laziness</a:t>
            </a:r>
            <a:r>
              <a:rPr lang="en-US" dirty="0"/>
              <a:t>: </a:t>
            </a:r>
            <a:r>
              <a:rPr lang="en-US" dirty="0"/>
              <a:t>reluctance </a:t>
            </a:r>
            <a:r>
              <a:rPr lang="en-US" dirty="0"/>
              <a:t>to enumerate exceptions, qualifications, etc</a:t>
            </a:r>
            <a:r>
              <a:rPr lang="en-US" dirty="0"/>
              <a:t>.</a:t>
            </a:r>
            <a:endParaRPr lang="en-US" dirty="0"/>
          </a:p>
          <a:p>
            <a:pPr lvl="1"/>
            <a:r>
              <a:rPr lang="en-US" dirty="0"/>
              <a:t>Ignorance</a:t>
            </a:r>
            <a:r>
              <a:rPr lang="en-US" dirty="0"/>
              <a:t>: lack of </a:t>
            </a:r>
            <a:r>
              <a:rPr lang="en-US" dirty="0"/>
              <a:t>explicit theories, relevant </a:t>
            </a:r>
            <a:r>
              <a:rPr lang="en-US" dirty="0"/>
              <a:t>facts, initial conditions, etc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Intrinsically random phenomena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does it make sense to use probability?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should an outcome be considered to be random?</a:t>
            </a:r>
          </a:p>
          <a:p>
            <a:pPr lvl="1"/>
            <a:r>
              <a:rPr lang="en-US" dirty="0" smtClean="0"/>
              <a:t>... List some examples or reasons….</a:t>
            </a:r>
          </a:p>
          <a:p>
            <a:r>
              <a:rPr lang="en-US" dirty="0" smtClean="0"/>
              <a:t>When should an outcome _not_ be considered to be random?</a:t>
            </a:r>
          </a:p>
          <a:p>
            <a:pPr lvl="1"/>
            <a:r>
              <a:rPr lang="en-US" dirty="0" smtClean="0"/>
              <a:t>… list some examples or reasons…</a:t>
            </a:r>
          </a:p>
        </p:txBody>
      </p:sp>
    </p:spTree>
    <p:extLst>
      <p:ext uri="{BB962C8B-B14F-4D97-AF65-F5344CB8AC3E}">
        <p14:creationId xmlns:p14="http://schemas.microsoft.com/office/powerpoint/2010/main" val="100151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Motivation: Why use probability?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Laziness, Ignorance, and Randomness</a:t>
            </a:r>
          </a:p>
          <a:p>
            <a:pPr lvl="1"/>
            <a:r>
              <a:rPr lang="en-US" dirty="0" smtClean="0"/>
              <a:t>Rational Bettor Theorem</a:t>
            </a:r>
          </a:p>
          <a:p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Review of Key Concepts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Outcomes, Events, and Random Variables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Joint, Marginal, and Conditional</a:t>
            </a:r>
          </a:p>
          <a:p>
            <a:pPr lvl="1"/>
            <a:r>
              <a:rPr lang="en-US" dirty="0" smtClean="0">
                <a:solidFill>
                  <a:schemeClr val="bg1">
                    <a:lumMod val="85000"/>
                  </a:schemeClr>
                </a:solidFill>
              </a:rPr>
              <a:t>Independence and Conditional Independence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9699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2626</Words>
  <Application>Microsoft Office PowerPoint</Application>
  <PresentationFormat>Widescreen</PresentationFormat>
  <Paragraphs>445</Paragraphs>
  <Slides>48</Slides>
  <Notes>38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58" baseType="lpstr">
      <vt:lpstr>Arial</vt:lpstr>
      <vt:lpstr>Calibri</vt:lpstr>
      <vt:lpstr>Calibri Light</vt:lpstr>
      <vt:lpstr>Cambria Math</vt:lpstr>
      <vt:lpstr>Symbol</vt:lpstr>
      <vt:lpstr>Times New Roman</vt:lpstr>
      <vt:lpstr>Wingdings</vt:lpstr>
      <vt:lpstr>Office Theme</vt:lpstr>
      <vt:lpstr>Equation</vt:lpstr>
      <vt:lpstr>Microsoft Equation 3.0</vt:lpstr>
      <vt:lpstr>ECE 448 Lecture 12: Probability</vt:lpstr>
      <vt:lpstr>Probability: Review of main concepts (Chapter 13)</vt:lpstr>
      <vt:lpstr>Outline</vt:lpstr>
      <vt:lpstr>Outline</vt:lpstr>
      <vt:lpstr>Motivation: Planning under uncertainty</vt:lpstr>
      <vt:lpstr>Motivation: Planning under uncertainty</vt:lpstr>
      <vt:lpstr>Probability</vt:lpstr>
      <vt:lpstr>When does it make sense to use probability?</vt:lpstr>
      <vt:lpstr>Outline</vt:lpstr>
      <vt:lpstr>Making decisions under uncertainty</vt:lpstr>
      <vt:lpstr>Making decisions under uncertainty</vt:lpstr>
      <vt:lpstr>Monty Hall problem</vt:lpstr>
      <vt:lpstr>Monty Hall problem</vt:lpstr>
      <vt:lpstr>Where do probabilities come from?</vt:lpstr>
      <vt:lpstr>The Rational Bettor Theorem</vt:lpstr>
      <vt:lpstr>Are humans “rational bettors”?</vt:lpstr>
      <vt:lpstr>Outline</vt:lpstr>
      <vt:lpstr>Outcomes of an Experiment</vt:lpstr>
      <vt:lpstr>Events</vt:lpstr>
      <vt:lpstr>Kolmogorov’s axioms of probability</vt:lpstr>
      <vt:lpstr>Outcomes = Atomic events</vt:lpstr>
      <vt:lpstr>Random variables</vt:lpstr>
      <vt:lpstr>Random variables</vt:lpstr>
      <vt:lpstr>Probability Mass Function (pmf)</vt:lpstr>
      <vt:lpstr>Events and Outcomes</vt:lpstr>
      <vt:lpstr>Functions of Random Variables</vt:lpstr>
      <vt:lpstr>Outline</vt:lpstr>
      <vt:lpstr>Joint probability distributions</vt:lpstr>
      <vt:lpstr>Joint probability distributions</vt:lpstr>
      <vt:lpstr>Notation</vt:lpstr>
      <vt:lpstr>Marginal probability distributions</vt:lpstr>
      <vt:lpstr>Marginal probability distributions</vt:lpstr>
      <vt:lpstr>Conditional probability</vt:lpstr>
      <vt:lpstr>Conditional probability</vt:lpstr>
      <vt:lpstr>Conditional distributions</vt:lpstr>
      <vt:lpstr>Normalization trick</vt:lpstr>
      <vt:lpstr>Normalization trick</vt:lpstr>
      <vt:lpstr>Product rule</vt:lpstr>
      <vt:lpstr>Product rule</vt:lpstr>
      <vt:lpstr>The Birthday problem</vt:lpstr>
      <vt:lpstr>The Birthday problem</vt:lpstr>
      <vt:lpstr>The Birthday problem</vt:lpstr>
      <vt:lpstr>Outline</vt:lpstr>
      <vt:lpstr>Independence</vt:lpstr>
      <vt:lpstr>Independence</vt:lpstr>
      <vt:lpstr>Random Audience Participation Slide</vt:lpstr>
      <vt:lpstr>Conditional independence: Example</vt:lpstr>
      <vt:lpstr>Conditional independence: Example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ECE 448 Lecture 12: Probability</dc:title>
  <dc:creator>Mark Hasegawa-Johnson</dc:creator>
  <cp:lastModifiedBy>Mark Hasegawa-Johnson</cp:lastModifiedBy>
  <cp:revision>18</cp:revision>
  <dcterms:created xsi:type="dcterms:W3CDTF">2017-10-10T01:55:43Z</dcterms:created>
  <dcterms:modified xsi:type="dcterms:W3CDTF">2017-10-10T03:03:41Z</dcterms:modified>
</cp:coreProperties>
</file>