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7" r:id="rId2"/>
    <p:sldId id="258" r:id="rId3"/>
    <p:sldId id="259" r:id="rId4"/>
    <p:sldId id="260" r:id="rId5"/>
    <p:sldId id="261" r:id="rId6"/>
    <p:sldId id="289" r:id="rId7"/>
    <p:sldId id="290" r:id="rId8"/>
    <p:sldId id="262" r:id="rId9"/>
    <p:sldId id="263" r:id="rId10"/>
    <p:sldId id="264" r:id="rId11"/>
    <p:sldId id="265" r:id="rId12"/>
    <p:sldId id="266" r:id="rId13"/>
    <p:sldId id="267" r:id="rId14"/>
    <p:sldId id="268" r:id="rId15"/>
    <p:sldId id="291" r:id="rId16"/>
    <p:sldId id="269" r:id="rId17"/>
    <p:sldId id="288" r:id="rId18"/>
    <p:sldId id="270" r:id="rId19"/>
    <p:sldId id="292" r:id="rId20"/>
    <p:sldId id="272" r:id="rId21"/>
    <p:sldId id="296" r:id="rId22"/>
    <p:sldId id="295" r:id="rId23"/>
    <p:sldId id="273" r:id="rId24"/>
    <p:sldId id="274" r:id="rId25"/>
    <p:sldId id="275" r:id="rId26"/>
    <p:sldId id="276" r:id="rId27"/>
    <p:sldId id="277" r:id="rId28"/>
    <p:sldId id="293" r:id="rId29"/>
    <p:sldId id="278" r:id="rId30"/>
    <p:sldId id="279" r:id="rId31"/>
    <p:sldId id="294" r:id="rId32"/>
    <p:sldId id="280" r:id="rId33"/>
    <p:sldId id="281" r:id="rId34"/>
    <p:sldId id="282" r:id="rId35"/>
    <p:sldId id="283" r:id="rId36"/>
    <p:sldId id="285" r:id="rId37"/>
    <p:sldId id="284" r:id="rId38"/>
    <p:sldId id="286" r:id="rId39"/>
    <p:sldId id="287" r:id="rId40"/>
  </p:sldIdLst>
  <p:sldSz cx="12192000" cy="6858000"/>
  <p:notesSz cx="7315200" cy="9601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kumimoji="1" lang="ja-JP" alt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3996C927-B592-4681-97F2-3DD69C24701A}" type="datetimeFigureOut">
              <a:rPr kumimoji="1" lang="ja-JP" altLang="en-US" smtClean="0"/>
              <a:t>2017/10/12</a:t>
            </a:fld>
            <a:endParaRPr kumimoji="1" lang="ja-JP" alt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ja-JP" alt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kumimoji="1" lang="ja-JP" alt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4F399754-F090-4271-92E7-C2B9843B2DC2}" type="slidenum">
              <a:rPr kumimoji="1" lang="ja-JP" altLang="en-US" smtClean="0"/>
              <a:t>‹#›</a:t>
            </a:fld>
            <a:endParaRPr kumimoji="1" lang="ja-JP" altLang="en-US"/>
          </a:p>
        </p:txBody>
      </p:sp>
    </p:spTree>
    <p:extLst>
      <p:ext uri="{BB962C8B-B14F-4D97-AF65-F5344CB8AC3E}">
        <p14:creationId xmlns:p14="http://schemas.microsoft.com/office/powerpoint/2010/main" val="409424585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2</a:t>
            </a:fld>
            <a:endParaRPr lang="en-US"/>
          </a:p>
        </p:txBody>
      </p:sp>
    </p:spTree>
    <p:extLst>
      <p:ext uri="{BB962C8B-B14F-4D97-AF65-F5344CB8AC3E}">
        <p14:creationId xmlns:p14="http://schemas.microsoft.com/office/powerpoint/2010/main" val="3003861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16</a:t>
            </a:fld>
            <a:endParaRPr lang="en-US"/>
          </a:p>
        </p:txBody>
      </p:sp>
    </p:spTree>
    <p:extLst>
      <p:ext uri="{BB962C8B-B14F-4D97-AF65-F5344CB8AC3E}">
        <p14:creationId xmlns:p14="http://schemas.microsoft.com/office/powerpoint/2010/main" val="2897378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17</a:t>
            </a:fld>
            <a:endParaRPr lang="en-US"/>
          </a:p>
        </p:txBody>
      </p:sp>
    </p:spTree>
    <p:extLst>
      <p:ext uri="{BB962C8B-B14F-4D97-AF65-F5344CB8AC3E}">
        <p14:creationId xmlns:p14="http://schemas.microsoft.com/office/powerpoint/2010/main" val="1504394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18</a:t>
            </a:fld>
            <a:endParaRPr lang="en-US"/>
          </a:p>
        </p:txBody>
      </p:sp>
    </p:spTree>
    <p:extLst>
      <p:ext uri="{BB962C8B-B14F-4D97-AF65-F5344CB8AC3E}">
        <p14:creationId xmlns:p14="http://schemas.microsoft.com/office/powerpoint/2010/main" val="1174574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20</a:t>
            </a:fld>
            <a:endParaRPr lang="en-US"/>
          </a:p>
        </p:txBody>
      </p:sp>
    </p:spTree>
    <p:extLst>
      <p:ext uri="{BB962C8B-B14F-4D97-AF65-F5344CB8AC3E}">
        <p14:creationId xmlns:p14="http://schemas.microsoft.com/office/powerpoint/2010/main" val="527778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21</a:t>
            </a:fld>
            <a:endParaRPr lang="en-US"/>
          </a:p>
        </p:txBody>
      </p:sp>
    </p:spTree>
    <p:extLst>
      <p:ext uri="{BB962C8B-B14F-4D97-AF65-F5344CB8AC3E}">
        <p14:creationId xmlns:p14="http://schemas.microsoft.com/office/powerpoint/2010/main" val="2483193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22</a:t>
            </a:fld>
            <a:endParaRPr lang="en-US"/>
          </a:p>
        </p:txBody>
      </p:sp>
    </p:spTree>
    <p:extLst>
      <p:ext uri="{BB962C8B-B14F-4D97-AF65-F5344CB8AC3E}">
        <p14:creationId xmlns:p14="http://schemas.microsoft.com/office/powerpoint/2010/main" val="3295460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23</a:t>
            </a:fld>
            <a:endParaRPr lang="en-US"/>
          </a:p>
        </p:txBody>
      </p:sp>
    </p:spTree>
    <p:extLst>
      <p:ext uri="{BB962C8B-B14F-4D97-AF65-F5344CB8AC3E}">
        <p14:creationId xmlns:p14="http://schemas.microsoft.com/office/powerpoint/2010/main" val="8252015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7242908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25</a:t>
            </a:fld>
            <a:endParaRPr lang="en-US"/>
          </a:p>
        </p:txBody>
      </p:sp>
    </p:spTree>
    <p:extLst>
      <p:ext uri="{BB962C8B-B14F-4D97-AF65-F5344CB8AC3E}">
        <p14:creationId xmlns:p14="http://schemas.microsoft.com/office/powerpoint/2010/main" val="32492723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26</a:t>
            </a:fld>
            <a:endParaRPr lang="en-US"/>
          </a:p>
        </p:txBody>
      </p:sp>
    </p:spTree>
    <p:extLst>
      <p:ext uri="{BB962C8B-B14F-4D97-AF65-F5344CB8AC3E}">
        <p14:creationId xmlns:p14="http://schemas.microsoft.com/office/powerpoint/2010/main" val="3994245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Applications: modeling</a:t>
            </a:r>
            <a:r>
              <a:rPr lang="en-US" baseline="0" dirty="0" smtClean="0"/>
              <a:t> auctions, negotiations, effect of regulatory schemes, military moves</a:t>
            </a:r>
            <a:endParaRPr lang="en-US" dirty="0"/>
          </a:p>
        </p:txBody>
      </p:sp>
      <p:sp>
        <p:nvSpPr>
          <p:cNvPr id="4" name="Slide Number Placeholder 3"/>
          <p:cNvSpPr>
            <a:spLocks noGrp="1"/>
          </p:cNvSpPr>
          <p:nvPr>
            <p:ph type="sldNum" sz="quarter" idx="10"/>
          </p:nvPr>
        </p:nvSpPr>
        <p:spPr/>
        <p:txBody>
          <a:bodyPr/>
          <a:lstStyle/>
          <a:p>
            <a:fld id="{3CEB9E7C-E104-44CE-96E3-86319C1A8D9A}" type="slidenum">
              <a:rPr lang="en-US" smtClean="0"/>
              <a:pPr/>
              <a:t>3</a:t>
            </a:fld>
            <a:endParaRPr lang="en-US"/>
          </a:p>
        </p:txBody>
      </p:sp>
    </p:spTree>
    <p:extLst>
      <p:ext uri="{BB962C8B-B14F-4D97-AF65-F5344CB8AC3E}">
        <p14:creationId xmlns:p14="http://schemas.microsoft.com/office/powerpoint/2010/main" val="2360481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27</a:t>
            </a:fld>
            <a:endParaRPr lang="en-US"/>
          </a:p>
        </p:txBody>
      </p:sp>
    </p:spTree>
    <p:extLst>
      <p:ext uri="{BB962C8B-B14F-4D97-AF65-F5344CB8AC3E}">
        <p14:creationId xmlns:p14="http://schemas.microsoft.com/office/powerpoint/2010/main" val="16222745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29</a:t>
            </a:fld>
            <a:endParaRPr lang="en-US"/>
          </a:p>
        </p:txBody>
      </p:sp>
    </p:spTree>
    <p:extLst>
      <p:ext uri="{BB962C8B-B14F-4D97-AF65-F5344CB8AC3E}">
        <p14:creationId xmlns:p14="http://schemas.microsoft.com/office/powerpoint/2010/main" val="2965663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32</a:t>
            </a:fld>
            <a:endParaRPr lang="en-US"/>
          </a:p>
        </p:txBody>
      </p:sp>
    </p:spTree>
    <p:extLst>
      <p:ext uri="{BB962C8B-B14F-4D97-AF65-F5344CB8AC3E}">
        <p14:creationId xmlns:p14="http://schemas.microsoft.com/office/powerpoint/2010/main" val="4446266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33</a:t>
            </a:fld>
            <a:endParaRPr lang="en-US"/>
          </a:p>
        </p:txBody>
      </p:sp>
    </p:spTree>
    <p:extLst>
      <p:ext uri="{BB962C8B-B14F-4D97-AF65-F5344CB8AC3E}">
        <p14:creationId xmlns:p14="http://schemas.microsoft.com/office/powerpoint/2010/main" val="24557939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34</a:t>
            </a:fld>
            <a:endParaRPr lang="en-US"/>
          </a:p>
        </p:txBody>
      </p:sp>
    </p:spTree>
    <p:extLst>
      <p:ext uri="{BB962C8B-B14F-4D97-AF65-F5344CB8AC3E}">
        <p14:creationId xmlns:p14="http://schemas.microsoft.com/office/powerpoint/2010/main" val="28920260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35</a:t>
            </a:fld>
            <a:endParaRPr lang="en-US"/>
          </a:p>
        </p:txBody>
      </p:sp>
    </p:spTree>
    <p:extLst>
      <p:ext uri="{BB962C8B-B14F-4D97-AF65-F5344CB8AC3E}">
        <p14:creationId xmlns:p14="http://schemas.microsoft.com/office/powerpoint/2010/main" val="8671359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36</a:t>
            </a:fld>
            <a:endParaRPr lang="en-US"/>
          </a:p>
        </p:txBody>
      </p:sp>
    </p:spTree>
    <p:extLst>
      <p:ext uri="{BB962C8B-B14F-4D97-AF65-F5344CB8AC3E}">
        <p14:creationId xmlns:p14="http://schemas.microsoft.com/office/powerpoint/2010/main" val="7737685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37</a:t>
            </a:fld>
            <a:endParaRPr lang="en-US"/>
          </a:p>
        </p:txBody>
      </p:sp>
    </p:spTree>
    <p:extLst>
      <p:ext uri="{BB962C8B-B14F-4D97-AF65-F5344CB8AC3E}">
        <p14:creationId xmlns:p14="http://schemas.microsoft.com/office/powerpoint/2010/main" val="4101114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38</a:t>
            </a:fld>
            <a:endParaRPr lang="en-US"/>
          </a:p>
        </p:txBody>
      </p:sp>
    </p:spTree>
    <p:extLst>
      <p:ext uri="{BB962C8B-B14F-4D97-AF65-F5344CB8AC3E}">
        <p14:creationId xmlns:p14="http://schemas.microsoft.com/office/powerpoint/2010/main" val="1800305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8</a:t>
            </a:fld>
            <a:endParaRPr lang="en-US"/>
          </a:p>
        </p:txBody>
      </p:sp>
    </p:spTree>
    <p:extLst>
      <p:ext uri="{BB962C8B-B14F-4D97-AF65-F5344CB8AC3E}">
        <p14:creationId xmlns:p14="http://schemas.microsoft.com/office/powerpoint/2010/main" val="1462664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9</a:t>
            </a:fld>
            <a:endParaRPr lang="en-US"/>
          </a:p>
        </p:txBody>
      </p:sp>
    </p:spTree>
    <p:extLst>
      <p:ext uri="{BB962C8B-B14F-4D97-AF65-F5344CB8AC3E}">
        <p14:creationId xmlns:p14="http://schemas.microsoft.com/office/powerpoint/2010/main" val="987519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10</a:t>
            </a:fld>
            <a:endParaRPr lang="en-US"/>
          </a:p>
        </p:txBody>
      </p:sp>
    </p:spTree>
    <p:extLst>
      <p:ext uri="{BB962C8B-B14F-4D97-AF65-F5344CB8AC3E}">
        <p14:creationId xmlns:p14="http://schemas.microsoft.com/office/powerpoint/2010/main" val="1872335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11</a:t>
            </a:fld>
            <a:endParaRPr lang="en-US"/>
          </a:p>
        </p:txBody>
      </p:sp>
    </p:spTree>
    <p:extLst>
      <p:ext uri="{BB962C8B-B14F-4D97-AF65-F5344CB8AC3E}">
        <p14:creationId xmlns:p14="http://schemas.microsoft.com/office/powerpoint/2010/main" val="188735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12</a:t>
            </a:fld>
            <a:endParaRPr lang="en-US"/>
          </a:p>
        </p:txBody>
      </p:sp>
    </p:spTree>
    <p:extLst>
      <p:ext uri="{BB962C8B-B14F-4D97-AF65-F5344CB8AC3E}">
        <p14:creationId xmlns:p14="http://schemas.microsoft.com/office/powerpoint/2010/main" val="298105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Diner’s dilemma </a:t>
            </a:r>
            <a:r>
              <a:rPr lang="en-US" smtClean="0"/>
              <a:t>[Wikipedia]:</a:t>
            </a:r>
            <a:r>
              <a:rPr lang="en-US" baseline="0" smtClean="0"/>
              <a:t> </a:t>
            </a:r>
            <a:r>
              <a:rPr lang="en-US" sz="1300" dirty="0"/>
              <a:t>several individuals go out to eat, and prior to ordering they agree to split the check equally between all of them. Each individual must now choose whether to order the expensive or inexpensive dish. It is presupposed that the expensive dish is better than the cheaper, but not by enough to warrant paying the difference compared to eating alone. Each individual reasons that the expense they add to their bill by ordering the more expensive item is very small, and thus the improved dining experience is worth the money. However, every individual reasons this way and they all end up paying for the cost of the more expensive meal, which, by assumption, is worse for everyone than ordering and paying for the cheaper meal.</a:t>
            </a:r>
            <a:endParaRPr lang="en-US" dirty="0"/>
          </a:p>
        </p:txBody>
      </p:sp>
      <p:sp>
        <p:nvSpPr>
          <p:cNvPr id="4" name="Slide Number Placeholder 3"/>
          <p:cNvSpPr>
            <a:spLocks noGrp="1"/>
          </p:cNvSpPr>
          <p:nvPr>
            <p:ph type="sldNum" sz="quarter" idx="10"/>
          </p:nvPr>
        </p:nvSpPr>
        <p:spPr/>
        <p:txBody>
          <a:bodyPr/>
          <a:lstStyle/>
          <a:p>
            <a:fld id="{3CEB9E7C-E104-44CE-96E3-86319C1A8D9A}" type="slidenum">
              <a:rPr lang="en-US" smtClean="0"/>
              <a:pPr/>
              <a:t>13</a:t>
            </a:fld>
            <a:endParaRPr lang="en-US"/>
          </a:p>
        </p:txBody>
      </p:sp>
    </p:spTree>
    <p:extLst>
      <p:ext uri="{BB962C8B-B14F-4D97-AF65-F5344CB8AC3E}">
        <p14:creationId xmlns:p14="http://schemas.microsoft.com/office/powerpoint/2010/main" val="3144814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14</a:t>
            </a:fld>
            <a:endParaRPr lang="en-US"/>
          </a:p>
        </p:txBody>
      </p:sp>
    </p:spTree>
    <p:extLst>
      <p:ext uri="{BB962C8B-B14F-4D97-AF65-F5344CB8AC3E}">
        <p14:creationId xmlns:p14="http://schemas.microsoft.com/office/powerpoint/2010/main" val="3111296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kumimoji="1" lang="en-US" altLang="ja-JP" smtClean="0"/>
              <a:t>Click to edit Master title style</a:t>
            </a:r>
            <a:endParaRPr kumimoji="1" lang="ja-JP" alt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en-US" altLang="ja-JP" smtClean="0"/>
              <a:t>Click to edit Master subtitle style</a:t>
            </a:r>
            <a:endParaRPr kumimoji="1" lang="ja-JP" altLang="en-US"/>
          </a:p>
        </p:txBody>
      </p:sp>
      <p:sp>
        <p:nvSpPr>
          <p:cNvPr id="4" name="Date Placeholder 3"/>
          <p:cNvSpPr>
            <a:spLocks noGrp="1"/>
          </p:cNvSpPr>
          <p:nvPr>
            <p:ph type="dt" sz="half" idx="10"/>
          </p:nvPr>
        </p:nvSpPr>
        <p:spPr/>
        <p:txBody>
          <a:bodyPr/>
          <a:lstStyle/>
          <a:p>
            <a:fld id="{9B28C8D2-6786-4B6B-81B9-73150D85A0AB}" type="datetimeFigureOut">
              <a:rPr kumimoji="1" lang="ja-JP" altLang="en-US" smtClean="0"/>
              <a:t>2017/10/12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E03460-F0F1-4A27-8DD0-CE907E964086}" type="slidenum">
              <a:rPr kumimoji="1" lang="ja-JP" altLang="en-US" smtClean="0"/>
              <a:t>‹#›</a:t>
            </a:fld>
            <a:endParaRPr kumimoji="1" lang="ja-JP" altLang="en-US"/>
          </a:p>
        </p:txBody>
      </p:sp>
    </p:spTree>
    <p:extLst>
      <p:ext uri="{BB962C8B-B14F-4D97-AF65-F5344CB8AC3E}">
        <p14:creationId xmlns:p14="http://schemas.microsoft.com/office/powerpoint/2010/main" val="1700186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smtClean="0"/>
              <a:t>Click to edit Master title style</a:t>
            </a:r>
            <a:endParaRPr kumimoji="1" lang="ja-JP" altLang="en-US"/>
          </a:p>
        </p:txBody>
      </p:sp>
      <p:sp>
        <p:nvSpPr>
          <p:cNvPr id="3" name="Vertical Text Placeholder 2"/>
          <p:cNvSpPr>
            <a:spLocks noGrp="1"/>
          </p:cNvSpPr>
          <p:nvPr>
            <p:ph type="body" orient="vert" idx="1"/>
          </p:nvPr>
        </p:nvSpPr>
        <p:spPr/>
        <p:txBody>
          <a:bodyPr vert="eaVert"/>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4" name="Date Placeholder 3"/>
          <p:cNvSpPr>
            <a:spLocks noGrp="1"/>
          </p:cNvSpPr>
          <p:nvPr>
            <p:ph type="dt" sz="half" idx="10"/>
          </p:nvPr>
        </p:nvSpPr>
        <p:spPr/>
        <p:txBody>
          <a:bodyPr/>
          <a:lstStyle/>
          <a:p>
            <a:fld id="{9B28C8D2-6786-4B6B-81B9-73150D85A0AB}" type="datetimeFigureOut">
              <a:rPr kumimoji="1" lang="ja-JP" altLang="en-US" smtClean="0"/>
              <a:t>2017/10/12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E03460-F0F1-4A27-8DD0-CE907E964086}" type="slidenum">
              <a:rPr kumimoji="1" lang="ja-JP" altLang="en-US" smtClean="0"/>
              <a:t>‹#›</a:t>
            </a:fld>
            <a:endParaRPr kumimoji="1" lang="ja-JP" altLang="en-US"/>
          </a:p>
        </p:txBody>
      </p:sp>
    </p:spTree>
    <p:extLst>
      <p:ext uri="{BB962C8B-B14F-4D97-AF65-F5344CB8AC3E}">
        <p14:creationId xmlns:p14="http://schemas.microsoft.com/office/powerpoint/2010/main" val="876152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kumimoji="1" lang="en-US" altLang="ja-JP" smtClean="0"/>
              <a:t>Click to edit Master title style</a:t>
            </a:r>
            <a:endParaRPr kumimoji="1" lang="ja-JP" alt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4" name="Date Placeholder 3"/>
          <p:cNvSpPr>
            <a:spLocks noGrp="1"/>
          </p:cNvSpPr>
          <p:nvPr>
            <p:ph type="dt" sz="half" idx="10"/>
          </p:nvPr>
        </p:nvSpPr>
        <p:spPr/>
        <p:txBody>
          <a:bodyPr/>
          <a:lstStyle/>
          <a:p>
            <a:fld id="{9B28C8D2-6786-4B6B-81B9-73150D85A0AB}" type="datetimeFigureOut">
              <a:rPr kumimoji="1" lang="ja-JP" altLang="en-US" smtClean="0"/>
              <a:t>2017/10/12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E03460-F0F1-4A27-8DD0-CE907E964086}" type="slidenum">
              <a:rPr kumimoji="1" lang="ja-JP" altLang="en-US" smtClean="0"/>
              <a:t>‹#›</a:t>
            </a:fld>
            <a:endParaRPr kumimoji="1" lang="ja-JP" altLang="en-US"/>
          </a:p>
        </p:txBody>
      </p:sp>
    </p:spTree>
    <p:extLst>
      <p:ext uri="{BB962C8B-B14F-4D97-AF65-F5344CB8AC3E}">
        <p14:creationId xmlns:p14="http://schemas.microsoft.com/office/powerpoint/2010/main" val="4021951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smtClean="0"/>
              <a:t>Click to edit Master title style</a:t>
            </a:r>
            <a:endParaRPr kumimoji="1" lang="ja-JP" altLang="en-US"/>
          </a:p>
        </p:txBody>
      </p:sp>
      <p:sp>
        <p:nvSpPr>
          <p:cNvPr id="3" name="Content Placeholder 2"/>
          <p:cNvSpPr>
            <a:spLocks noGrp="1"/>
          </p:cNvSpPr>
          <p:nvPr>
            <p:ph idx="1"/>
          </p:nvPr>
        </p:nvSpPr>
        <p:spPr/>
        <p:txBody>
          <a:body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4" name="Date Placeholder 3"/>
          <p:cNvSpPr>
            <a:spLocks noGrp="1"/>
          </p:cNvSpPr>
          <p:nvPr>
            <p:ph type="dt" sz="half" idx="10"/>
          </p:nvPr>
        </p:nvSpPr>
        <p:spPr/>
        <p:txBody>
          <a:bodyPr/>
          <a:lstStyle/>
          <a:p>
            <a:fld id="{9B28C8D2-6786-4B6B-81B9-73150D85A0AB}" type="datetimeFigureOut">
              <a:rPr kumimoji="1" lang="ja-JP" altLang="en-US" smtClean="0"/>
              <a:t>2017/10/12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E03460-F0F1-4A27-8DD0-CE907E964086}" type="slidenum">
              <a:rPr kumimoji="1" lang="ja-JP" altLang="en-US" smtClean="0"/>
              <a:t>‹#›</a:t>
            </a:fld>
            <a:endParaRPr kumimoji="1" lang="ja-JP" altLang="en-US"/>
          </a:p>
        </p:txBody>
      </p:sp>
    </p:spTree>
    <p:extLst>
      <p:ext uri="{BB962C8B-B14F-4D97-AF65-F5344CB8AC3E}">
        <p14:creationId xmlns:p14="http://schemas.microsoft.com/office/powerpoint/2010/main" val="1146479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kumimoji="1" lang="en-US" altLang="ja-JP" smtClean="0"/>
              <a:t>Click to edit Master title style</a:t>
            </a:r>
            <a:endParaRPr kumimoji="1" lang="ja-JP" alt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en-US" altLang="ja-JP" smtClean="0"/>
              <a:t>Click to edit Master text styles</a:t>
            </a:r>
          </a:p>
        </p:txBody>
      </p:sp>
      <p:sp>
        <p:nvSpPr>
          <p:cNvPr id="4" name="Date Placeholder 3"/>
          <p:cNvSpPr>
            <a:spLocks noGrp="1"/>
          </p:cNvSpPr>
          <p:nvPr>
            <p:ph type="dt" sz="half" idx="10"/>
          </p:nvPr>
        </p:nvSpPr>
        <p:spPr/>
        <p:txBody>
          <a:bodyPr/>
          <a:lstStyle/>
          <a:p>
            <a:fld id="{9B28C8D2-6786-4B6B-81B9-73150D85A0AB}" type="datetimeFigureOut">
              <a:rPr kumimoji="1" lang="ja-JP" altLang="en-US" smtClean="0"/>
              <a:t>2017/10/12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4E03460-F0F1-4A27-8DD0-CE907E964086}" type="slidenum">
              <a:rPr kumimoji="1" lang="ja-JP" altLang="en-US" smtClean="0"/>
              <a:t>‹#›</a:t>
            </a:fld>
            <a:endParaRPr kumimoji="1" lang="ja-JP" altLang="en-US"/>
          </a:p>
        </p:txBody>
      </p:sp>
    </p:spTree>
    <p:extLst>
      <p:ext uri="{BB962C8B-B14F-4D97-AF65-F5344CB8AC3E}">
        <p14:creationId xmlns:p14="http://schemas.microsoft.com/office/powerpoint/2010/main" val="1348755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smtClean="0"/>
              <a:t>Click to edit Master title style</a:t>
            </a:r>
            <a:endParaRPr kumimoji="1" lang="ja-JP" altLang="en-US"/>
          </a:p>
        </p:txBody>
      </p:sp>
      <p:sp>
        <p:nvSpPr>
          <p:cNvPr id="3" name="Content Placeholder 2"/>
          <p:cNvSpPr>
            <a:spLocks noGrp="1"/>
          </p:cNvSpPr>
          <p:nvPr>
            <p:ph sz="half" idx="1"/>
          </p:nvPr>
        </p:nvSpPr>
        <p:spPr>
          <a:xfrm>
            <a:off x="838200" y="1825625"/>
            <a:ext cx="5181600" cy="4351338"/>
          </a:xfrm>
        </p:spPr>
        <p:txBody>
          <a:body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4" name="Content Placeholder 3"/>
          <p:cNvSpPr>
            <a:spLocks noGrp="1"/>
          </p:cNvSpPr>
          <p:nvPr>
            <p:ph sz="half" idx="2"/>
          </p:nvPr>
        </p:nvSpPr>
        <p:spPr>
          <a:xfrm>
            <a:off x="6172200" y="1825625"/>
            <a:ext cx="5181600" cy="4351338"/>
          </a:xfrm>
        </p:spPr>
        <p:txBody>
          <a:body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5" name="Date Placeholder 4"/>
          <p:cNvSpPr>
            <a:spLocks noGrp="1"/>
          </p:cNvSpPr>
          <p:nvPr>
            <p:ph type="dt" sz="half" idx="10"/>
          </p:nvPr>
        </p:nvSpPr>
        <p:spPr/>
        <p:txBody>
          <a:bodyPr/>
          <a:lstStyle/>
          <a:p>
            <a:fld id="{9B28C8D2-6786-4B6B-81B9-73150D85A0AB}" type="datetimeFigureOut">
              <a:rPr kumimoji="1" lang="ja-JP" altLang="en-US" smtClean="0"/>
              <a:t>2017/10/12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4E03460-F0F1-4A27-8DD0-CE907E964086}" type="slidenum">
              <a:rPr kumimoji="1" lang="ja-JP" altLang="en-US" smtClean="0"/>
              <a:t>‹#›</a:t>
            </a:fld>
            <a:endParaRPr kumimoji="1" lang="ja-JP" altLang="en-US"/>
          </a:p>
        </p:txBody>
      </p:sp>
    </p:spTree>
    <p:extLst>
      <p:ext uri="{BB962C8B-B14F-4D97-AF65-F5344CB8AC3E}">
        <p14:creationId xmlns:p14="http://schemas.microsoft.com/office/powerpoint/2010/main" val="3622157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kumimoji="1" lang="en-US" altLang="ja-JP" smtClean="0"/>
              <a:t>Click to edit Master title style</a:t>
            </a:r>
            <a:endParaRPr kumimoji="1" lang="ja-JP" alt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7" name="Date Placeholder 6"/>
          <p:cNvSpPr>
            <a:spLocks noGrp="1"/>
          </p:cNvSpPr>
          <p:nvPr>
            <p:ph type="dt" sz="half" idx="10"/>
          </p:nvPr>
        </p:nvSpPr>
        <p:spPr/>
        <p:txBody>
          <a:bodyPr/>
          <a:lstStyle/>
          <a:p>
            <a:fld id="{9B28C8D2-6786-4B6B-81B9-73150D85A0AB}" type="datetimeFigureOut">
              <a:rPr kumimoji="1" lang="ja-JP" altLang="en-US" smtClean="0"/>
              <a:t>2017/10/12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4E03460-F0F1-4A27-8DD0-CE907E964086}" type="slidenum">
              <a:rPr kumimoji="1" lang="ja-JP" altLang="en-US" smtClean="0"/>
              <a:t>‹#›</a:t>
            </a:fld>
            <a:endParaRPr kumimoji="1" lang="ja-JP" altLang="en-US"/>
          </a:p>
        </p:txBody>
      </p:sp>
    </p:spTree>
    <p:extLst>
      <p:ext uri="{BB962C8B-B14F-4D97-AF65-F5344CB8AC3E}">
        <p14:creationId xmlns:p14="http://schemas.microsoft.com/office/powerpoint/2010/main" val="4050235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smtClean="0"/>
              <a:t>Click to edit Master title style</a:t>
            </a:r>
            <a:endParaRPr kumimoji="1" lang="ja-JP" altLang="en-US"/>
          </a:p>
        </p:txBody>
      </p:sp>
      <p:sp>
        <p:nvSpPr>
          <p:cNvPr id="3" name="Date Placeholder 2"/>
          <p:cNvSpPr>
            <a:spLocks noGrp="1"/>
          </p:cNvSpPr>
          <p:nvPr>
            <p:ph type="dt" sz="half" idx="10"/>
          </p:nvPr>
        </p:nvSpPr>
        <p:spPr/>
        <p:txBody>
          <a:bodyPr/>
          <a:lstStyle/>
          <a:p>
            <a:fld id="{9B28C8D2-6786-4B6B-81B9-73150D85A0AB}" type="datetimeFigureOut">
              <a:rPr kumimoji="1" lang="ja-JP" altLang="en-US" smtClean="0"/>
              <a:t>2017/10/12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4E03460-F0F1-4A27-8DD0-CE907E964086}" type="slidenum">
              <a:rPr kumimoji="1" lang="ja-JP" altLang="en-US" smtClean="0"/>
              <a:t>‹#›</a:t>
            </a:fld>
            <a:endParaRPr kumimoji="1" lang="ja-JP" altLang="en-US"/>
          </a:p>
        </p:txBody>
      </p:sp>
    </p:spTree>
    <p:extLst>
      <p:ext uri="{BB962C8B-B14F-4D97-AF65-F5344CB8AC3E}">
        <p14:creationId xmlns:p14="http://schemas.microsoft.com/office/powerpoint/2010/main" val="4283120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28C8D2-6786-4B6B-81B9-73150D85A0AB}" type="datetimeFigureOut">
              <a:rPr kumimoji="1" lang="ja-JP" altLang="en-US" smtClean="0"/>
              <a:t>2017/10/12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4E03460-F0F1-4A27-8DD0-CE907E964086}" type="slidenum">
              <a:rPr kumimoji="1" lang="ja-JP" altLang="en-US" smtClean="0"/>
              <a:t>‹#›</a:t>
            </a:fld>
            <a:endParaRPr kumimoji="1" lang="ja-JP" altLang="en-US"/>
          </a:p>
        </p:txBody>
      </p:sp>
    </p:spTree>
    <p:extLst>
      <p:ext uri="{BB962C8B-B14F-4D97-AF65-F5344CB8AC3E}">
        <p14:creationId xmlns:p14="http://schemas.microsoft.com/office/powerpoint/2010/main" val="155440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kumimoji="1" lang="en-US" altLang="ja-JP" smtClean="0"/>
              <a:t>Click to edit Master title style</a:t>
            </a:r>
            <a:endParaRPr kumimoji="1" lang="ja-JP" alt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en-US" altLang="ja-JP" smtClean="0"/>
              <a:t>Click to edit Master text styles</a:t>
            </a:r>
          </a:p>
        </p:txBody>
      </p:sp>
      <p:sp>
        <p:nvSpPr>
          <p:cNvPr id="5" name="Date Placeholder 4"/>
          <p:cNvSpPr>
            <a:spLocks noGrp="1"/>
          </p:cNvSpPr>
          <p:nvPr>
            <p:ph type="dt" sz="half" idx="10"/>
          </p:nvPr>
        </p:nvSpPr>
        <p:spPr/>
        <p:txBody>
          <a:bodyPr/>
          <a:lstStyle/>
          <a:p>
            <a:fld id="{9B28C8D2-6786-4B6B-81B9-73150D85A0AB}" type="datetimeFigureOut">
              <a:rPr kumimoji="1" lang="ja-JP" altLang="en-US" smtClean="0"/>
              <a:t>2017/10/12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4E03460-F0F1-4A27-8DD0-CE907E964086}" type="slidenum">
              <a:rPr kumimoji="1" lang="ja-JP" altLang="en-US" smtClean="0"/>
              <a:t>‹#›</a:t>
            </a:fld>
            <a:endParaRPr kumimoji="1" lang="ja-JP" altLang="en-US"/>
          </a:p>
        </p:txBody>
      </p:sp>
    </p:spTree>
    <p:extLst>
      <p:ext uri="{BB962C8B-B14F-4D97-AF65-F5344CB8AC3E}">
        <p14:creationId xmlns:p14="http://schemas.microsoft.com/office/powerpoint/2010/main" val="912063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kumimoji="1" lang="en-US" altLang="ja-JP" smtClean="0"/>
              <a:t>Click to edit Master title style</a:t>
            </a:r>
            <a:endParaRPr kumimoji="1" lang="ja-JP" alt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en-US" altLang="ja-JP" smtClean="0"/>
              <a:t>Click to edit Master text styles</a:t>
            </a:r>
          </a:p>
        </p:txBody>
      </p:sp>
      <p:sp>
        <p:nvSpPr>
          <p:cNvPr id="5" name="Date Placeholder 4"/>
          <p:cNvSpPr>
            <a:spLocks noGrp="1"/>
          </p:cNvSpPr>
          <p:nvPr>
            <p:ph type="dt" sz="half" idx="10"/>
          </p:nvPr>
        </p:nvSpPr>
        <p:spPr/>
        <p:txBody>
          <a:bodyPr/>
          <a:lstStyle/>
          <a:p>
            <a:fld id="{9B28C8D2-6786-4B6B-81B9-73150D85A0AB}" type="datetimeFigureOut">
              <a:rPr kumimoji="1" lang="ja-JP" altLang="en-US" smtClean="0"/>
              <a:t>2017/10/12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4E03460-F0F1-4A27-8DD0-CE907E964086}" type="slidenum">
              <a:rPr kumimoji="1" lang="ja-JP" altLang="en-US" smtClean="0"/>
              <a:t>‹#›</a:t>
            </a:fld>
            <a:endParaRPr kumimoji="1" lang="ja-JP" altLang="en-US"/>
          </a:p>
        </p:txBody>
      </p:sp>
    </p:spTree>
    <p:extLst>
      <p:ext uri="{BB962C8B-B14F-4D97-AF65-F5344CB8AC3E}">
        <p14:creationId xmlns:p14="http://schemas.microsoft.com/office/powerpoint/2010/main" val="1577805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en-US" altLang="ja-JP" smtClean="0"/>
              <a:t>Click to edit Master title style</a:t>
            </a:r>
            <a:endParaRPr kumimoji="1" lang="ja-JP" alt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28C8D2-6786-4B6B-81B9-73150D85A0AB}" type="datetimeFigureOut">
              <a:rPr kumimoji="1" lang="ja-JP" altLang="en-US" smtClean="0"/>
              <a:t>2017/10/12</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03460-F0F1-4A27-8DD0-CE907E964086}" type="slidenum">
              <a:rPr kumimoji="1" lang="ja-JP" altLang="en-US" smtClean="0"/>
              <a:t>‹#›</a:t>
            </a:fld>
            <a:endParaRPr kumimoji="1" lang="ja-JP" altLang="en-US"/>
          </a:p>
        </p:txBody>
      </p:sp>
    </p:spTree>
    <p:extLst>
      <p:ext uri="{BB962C8B-B14F-4D97-AF65-F5344CB8AC3E}">
        <p14:creationId xmlns:p14="http://schemas.microsoft.com/office/powerpoint/2010/main" val="3990021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Unscrupulous_diner's_dilemma"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en.wikipedia.org/wiki/Prisoner's_dilemma"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Superrationa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www.youtube.com/watch?v=BOvAbjfJ0x0" TargetMode="External"/><Relationship Id="rId4" Type="http://schemas.openxmlformats.org/officeDocument/2006/relationships/hyperlink" Target="https://en.wikipedia.org/wiki/Categorical_imperativ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en.wikipedia.org/wiki/Game_of_chicken"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en.wikipedia.org/wiki/Game_of_chicken"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en.wikipedia.org/wiki/Nash_equilibriu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en.wikipedia.org/wiki/Ultimatum_game"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economist.com/node/21527025" TargetMode="Externa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hyperlink" Target="https://en.wikipedia.org/wiki/Chainstore_paradox"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pA-SNscNADk"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pliddit.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www.wired.com/2015/09/facebook-doesnt-make-much-money-couldon-purpose/"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ja-JP" dirty="0" smtClean="0"/>
              <a:t>CS 440/ECE448 Lecture 11:</a:t>
            </a:r>
            <a:br>
              <a:rPr lang="en-US" altLang="ja-JP" dirty="0" smtClean="0"/>
            </a:br>
            <a:r>
              <a:rPr lang="en-US" altLang="ja-JP" dirty="0" smtClean="0"/>
              <a:t>Game Theory</a:t>
            </a:r>
            <a:endParaRPr kumimoji="1" lang="ja-JP" altLang="en-US" dirty="0"/>
          </a:p>
        </p:txBody>
      </p:sp>
      <p:sp>
        <p:nvSpPr>
          <p:cNvPr id="3" name="Subtitle 2"/>
          <p:cNvSpPr>
            <a:spLocks noGrp="1"/>
          </p:cNvSpPr>
          <p:nvPr>
            <p:ph type="subTitle" idx="1"/>
          </p:nvPr>
        </p:nvSpPr>
        <p:spPr/>
        <p:txBody>
          <a:bodyPr/>
          <a:lstStyle/>
          <a:p>
            <a:r>
              <a:rPr kumimoji="1" lang="en-US" altLang="ja-JP" dirty="0" smtClean="0"/>
              <a:t>Slides by Svetlana Lazebnik, 9/2016</a:t>
            </a:r>
          </a:p>
          <a:p>
            <a:r>
              <a:rPr lang="en-US" altLang="ja-JP" dirty="0" smtClean="0"/>
              <a:t>Modified by Mark Hasegawa-Johnson, 9/2017</a:t>
            </a:r>
            <a:endParaRPr kumimoji="1" lang="ja-JP" altLang="en-US" dirty="0"/>
          </a:p>
        </p:txBody>
      </p:sp>
    </p:spTree>
    <p:extLst>
      <p:ext uri="{BB962C8B-B14F-4D97-AF65-F5344CB8AC3E}">
        <p14:creationId xmlns:p14="http://schemas.microsoft.com/office/powerpoint/2010/main" val="18437851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90600"/>
          </a:xfrm>
        </p:spPr>
        <p:txBody>
          <a:bodyPr/>
          <a:lstStyle/>
          <a:p>
            <a:r>
              <a:rPr lang="en-US" dirty="0" smtClean="0"/>
              <a:t>Prisoner’s dilemma</a:t>
            </a:r>
            <a:endParaRPr lang="en-US" dirty="0"/>
          </a:p>
        </p:txBody>
      </p:sp>
      <p:sp>
        <p:nvSpPr>
          <p:cNvPr id="3" name="Content Placeholder 2"/>
          <p:cNvSpPr>
            <a:spLocks noGrp="1"/>
          </p:cNvSpPr>
          <p:nvPr>
            <p:ph idx="1"/>
          </p:nvPr>
        </p:nvSpPr>
        <p:spPr>
          <a:xfrm>
            <a:off x="1752600" y="1219200"/>
            <a:ext cx="5029200" cy="5029200"/>
          </a:xfrm>
        </p:spPr>
        <p:txBody>
          <a:bodyPr/>
          <a:lstStyle/>
          <a:p>
            <a:r>
              <a:rPr lang="en-US" sz="2400" dirty="0"/>
              <a:t>Alice’s reasoning:</a:t>
            </a:r>
            <a:endParaRPr lang="en-US" sz="2000" dirty="0"/>
          </a:p>
          <a:p>
            <a:pPr lvl="1"/>
            <a:r>
              <a:rPr lang="en-US" sz="2000" dirty="0"/>
              <a:t>Suppose Bob testifies. Then I get </a:t>
            </a:r>
            <a:br>
              <a:rPr lang="en-US" sz="2000" dirty="0"/>
            </a:br>
            <a:r>
              <a:rPr lang="en-US" sz="2000" dirty="0"/>
              <a:t>5 years if I testify and 10 years if </a:t>
            </a:r>
            <a:br>
              <a:rPr lang="en-US" sz="2000" dirty="0"/>
            </a:br>
            <a:r>
              <a:rPr lang="en-US" sz="2000" dirty="0"/>
              <a:t>I refuse. So I should testify.</a:t>
            </a:r>
          </a:p>
          <a:p>
            <a:pPr lvl="1"/>
            <a:r>
              <a:rPr lang="en-US" sz="2000" dirty="0"/>
              <a:t>Suppose Bob refuses. Then I go free if I testify, and get 1 year if </a:t>
            </a:r>
            <a:br>
              <a:rPr lang="en-US" sz="2000" dirty="0"/>
            </a:br>
            <a:r>
              <a:rPr lang="en-US" sz="2000" dirty="0"/>
              <a:t>I refuse. So I should testify.</a:t>
            </a:r>
          </a:p>
          <a:p>
            <a:r>
              <a:rPr lang="en-US" sz="2400" b="1" dirty="0"/>
              <a:t>Nash equilibrium: </a:t>
            </a:r>
            <a:r>
              <a:rPr lang="en-US" sz="2400" dirty="0"/>
              <a:t>A pair of strategies such that no player can get a bigger payoff by switching strategies, provided the other player sticks with the same strategy</a:t>
            </a:r>
          </a:p>
          <a:p>
            <a:pPr lvl="1"/>
            <a:r>
              <a:rPr lang="en-US" sz="2000" dirty="0"/>
              <a:t>(</a:t>
            </a:r>
            <a:r>
              <a:rPr lang="en-US" sz="2000" dirty="0">
                <a:solidFill>
                  <a:srgbClr val="0000FF"/>
                </a:solidFill>
              </a:rPr>
              <a:t>Testify</a:t>
            </a:r>
            <a:r>
              <a:rPr lang="en-US" sz="2000" dirty="0"/>
              <a:t>, </a:t>
            </a:r>
            <a:r>
              <a:rPr lang="en-US" sz="2000" dirty="0">
                <a:solidFill>
                  <a:srgbClr val="FF0000"/>
                </a:solidFill>
              </a:rPr>
              <a:t>testify</a:t>
            </a:r>
            <a:r>
              <a:rPr lang="en-US" sz="2000" dirty="0"/>
              <a:t>) is a </a:t>
            </a:r>
            <a:r>
              <a:rPr lang="en-US" sz="2000" i="1" dirty="0"/>
              <a:t>dominant strategy equilibrium</a:t>
            </a:r>
          </a:p>
        </p:txBody>
      </p:sp>
      <p:graphicFrame>
        <p:nvGraphicFramePr>
          <p:cNvPr id="7" name="Content Placeholder 4"/>
          <p:cNvGraphicFramePr>
            <a:graphicFrameLocks/>
          </p:cNvGraphicFramePr>
          <p:nvPr/>
        </p:nvGraphicFramePr>
        <p:xfrm>
          <a:off x="6934200" y="2438401"/>
          <a:ext cx="3352800" cy="2065163"/>
        </p:xfrm>
        <a:graphic>
          <a:graphicData uri="http://schemas.openxmlformats.org/drawingml/2006/table">
            <a:tbl>
              <a:tblPr>
                <a:tableStyleId>{F5AB1C69-6EDB-4FF4-983F-18BD219EF322}</a:tableStyleId>
              </a:tblPr>
              <a:tblGrid>
                <a:gridCol w="1117600"/>
                <a:gridCol w="1117600"/>
                <a:gridCol w="1117600"/>
              </a:tblGrid>
              <a:tr h="785003">
                <a:tc>
                  <a:txBody>
                    <a:bodyPr/>
                    <a:lstStyle/>
                    <a:p>
                      <a:pPr algn="ctr"/>
                      <a:endParaRPr 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rgbClr val="0000FF"/>
                          </a:solidFill>
                        </a:rPr>
                        <a:t>Alice:</a:t>
                      </a:r>
                    </a:p>
                    <a:p>
                      <a:pPr algn="ctr"/>
                      <a:r>
                        <a:rPr lang="en-US" sz="1800" b="1" dirty="0" smtClean="0">
                          <a:solidFill>
                            <a:srgbClr val="0000FF"/>
                          </a:solidFill>
                        </a:rPr>
                        <a:t>Testify</a:t>
                      </a:r>
                      <a:endParaRPr lang="en-US" sz="1800" b="1"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rgbClr val="0000FF"/>
                          </a:solidFill>
                        </a:rPr>
                        <a:t>Alice:</a:t>
                      </a:r>
                      <a:br>
                        <a:rPr lang="en-US" sz="1800" b="1" dirty="0" smtClean="0">
                          <a:solidFill>
                            <a:srgbClr val="0000FF"/>
                          </a:solidFill>
                        </a:rPr>
                      </a:br>
                      <a:r>
                        <a:rPr lang="en-US" sz="1800" b="1" dirty="0" smtClean="0">
                          <a:solidFill>
                            <a:srgbClr val="0000FF"/>
                          </a:solidFill>
                        </a:rPr>
                        <a:t>Refuse</a:t>
                      </a:r>
                      <a:endParaRPr lang="en-US" sz="1800" b="1"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98098">
                <a:tc>
                  <a:txBody>
                    <a:bodyPr/>
                    <a:lstStyle/>
                    <a:p>
                      <a:pPr algn="ctr"/>
                      <a:r>
                        <a:rPr lang="en-US" sz="1800" b="1" dirty="0" smtClean="0">
                          <a:solidFill>
                            <a:srgbClr val="FF0000"/>
                          </a:solidFill>
                        </a:rPr>
                        <a:t>Bob:</a:t>
                      </a:r>
                      <a:br>
                        <a:rPr lang="en-US" sz="1800" b="1" dirty="0" smtClean="0">
                          <a:solidFill>
                            <a:srgbClr val="FF0000"/>
                          </a:solidFill>
                        </a:rPr>
                      </a:br>
                      <a:r>
                        <a:rPr lang="en-US" sz="1800" b="1" dirty="0" smtClean="0">
                          <a:solidFill>
                            <a:srgbClr val="FF0000"/>
                          </a:solidFill>
                        </a:rPr>
                        <a:t>Testify</a:t>
                      </a:r>
                      <a:endParaRPr lang="en-US" sz="1800" b="1" dirty="0">
                        <a:solidFill>
                          <a:srgbClr val="FF00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0000FF"/>
                          </a:solidFill>
                        </a:rPr>
                        <a:t>-5</a:t>
                      </a:r>
                      <a:r>
                        <a:rPr lang="en-US" sz="1800" dirty="0" smtClean="0"/>
                        <a:t>,</a:t>
                      </a:r>
                      <a:r>
                        <a:rPr lang="en-US" sz="1800" dirty="0" smtClean="0">
                          <a:solidFill>
                            <a:srgbClr val="FF0000"/>
                          </a:solidFill>
                        </a:rPr>
                        <a:t>-5</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0000FF"/>
                          </a:solidFill>
                        </a:rPr>
                        <a:t>-10</a:t>
                      </a:r>
                      <a:r>
                        <a:rPr lang="en-US" sz="1800" dirty="0" smtClean="0"/>
                        <a:t>,</a:t>
                      </a:r>
                      <a:r>
                        <a:rPr lang="en-US" sz="1800" dirty="0" smtClean="0">
                          <a:solidFill>
                            <a:srgbClr val="FF0000"/>
                          </a:solidFill>
                        </a:rPr>
                        <a:t>0</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8098">
                <a:tc>
                  <a:txBody>
                    <a:bodyPr/>
                    <a:lstStyle/>
                    <a:p>
                      <a:pPr algn="ctr"/>
                      <a:r>
                        <a:rPr lang="en-US" sz="1800" b="1" dirty="0" smtClean="0">
                          <a:solidFill>
                            <a:srgbClr val="FF0000"/>
                          </a:solidFill>
                        </a:rPr>
                        <a:t>Bob:</a:t>
                      </a:r>
                      <a:br>
                        <a:rPr lang="en-US" sz="1800" b="1" dirty="0" smtClean="0">
                          <a:solidFill>
                            <a:srgbClr val="FF0000"/>
                          </a:solidFill>
                        </a:rPr>
                      </a:br>
                      <a:r>
                        <a:rPr lang="en-US" sz="1800" b="1" dirty="0" smtClean="0">
                          <a:solidFill>
                            <a:srgbClr val="FF0000"/>
                          </a:solidFill>
                        </a:rPr>
                        <a:t>Refuse</a:t>
                      </a:r>
                      <a:endParaRPr lang="en-US" sz="1800" b="1" dirty="0">
                        <a:solidFill>
                          <a:srgbClr val="FF00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0000FF"/>
                          </a:solidFill>
                        </a:rPr>
                        <a:t>0</a:t>
                      </a:r>
                      <a:r>
                        <a:rPr lang="en-US" sz="1800" dirty="0" smtClean="0"/>
                        <a:t>,</a:t>
                      </a:r>
                      <a:r>
                        <a:rPr lang="en-US" sz="1800" dirty="0" smtClean="0">
                          <a:solidFill>
                            <a:srgbClr val="FF0000"/>
                          </a:solidFill>
                        </a:rPr>
                        <a:t>-10</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0000FF"/>
                          </a:solidFill>
                        </a:rPr>
                        <a:t>-1</a:t>
                      </a:r>
                      <a:r>
                        <a:rPr lang="en-US" sz="1800" dirty="0" smtClean="0"/>
                        <a:t>,</a:t>
                      </a:r>
                      <a:r>
                        <a:rPr lang="en-US" sz="1800" dirty="0" smtClean="0">
                          <a:solidFill>
                            <a:srgbClr val="FF0000"/>
                          </a:solidFill>
                        </a:rPr>
                        <a:t>-1</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90600"/>
          </a:xfrm>
        </p:spPr>
        <p:txBody>
          <a:bodyPr/>
          <a:lstStyle/>
          <a:p>
            <a:r>
              <a:rPr lang="en-US" dirty="0" smtClean="0"/>
              <a:t>Prisoner’s dilemma</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752600" y="1066800"/>
                <a:ext cx="5029200" cy="5029200"/>
              </a:xfrm>
            </p:spPr>
            <p:txBody>
              <a:bodyPr>
                <a:normAutofit fontScale="92500" lnSpcReduction="10000"/>
              </a:bodyPr>
              <a:lstStyle/>
              <a:p>
                <a:r>
                  <a:rPr lang="en-US" sz="2400" b="1" dirty="0"/>
                  <a:t>Dominant strategy: </a:t>
                </a:r>
                <a:r>
                  <a:rPr lang="en-US" sz="2400" dirty="0"/>
                  <a:t>A strategy whose outcome is better for the player regardless of the strategy chosen by the other player</a:t>
                </a:r>
              </a:p>
              <a:p>
                <a:r>
                  <a:rPr lang="en-US" sz="2400" b="1" dirty="0"/>
                  <a:t>Pareto optimal outcome: </a:t>
                </a:r>
                <a:r>
                  <a:rPr lang="en-US" sz="2400" dirty="0"/>
                  <a:t>It is impossible to make one of the players better off without making another one worse off</a:t>
                </a:r>
              </a:p>
              <a:p>
                <a:r>
                  <a:rPr lang="en-US" sz="2400" dirty="0"/>
                  <a:t>In Prisoner’s dilemma, </a:t>
                </a:r>
                <a:endParaRPr lang="en-US" sz="2400" dirty="0" smtClean="0"/>
              </a:p>
              <a:p>
                <a:pPr lvl="1"/>
                <a:r>
                  <a:rPr lang="en-US" sz="2000" dirty="0" smtClean="0"/>
                  <a:t>Nash equilibrium = each player </a:t>
                </a:r>
                <a:r>
                  <a:rPr lang="en-US" sz="2000" smtClean="0"/>
                  <a:t>plays </a:t>
                </a:r>
                <a:r>
                  <a:rPr lang="en-US" sz="2000" smtClean="0"/>
                  <a:t>his\her </a:t>
                </a:r>
                <a:r>
                  <a:rPr lang="en-US" sz="2000" dirty="0" smtClean="0"/>
                  <a:t>dominant strategy</a:t>
                </a:r>
              </a:p>
              <a:p>
                <a:pPr lvl="1"/>
                <a:r>
                  <a:rPr lang="en-US" sz="2000" dirty="0" smtClean="0"/>
                  <a:t>Nash </a:t>
                </a:r>
                <a:r>
                  <a:rPr lang="en-US" sz="2000" dirty="0"/>
                  <a:t>equilibrium </a:t>
                </a:r>
                <a14:m>
                  <m:oMath xmlns:m="http://schemas.openxmlformats.org/officeDocument/2006/math">
                    <m:r>
                      <a:rPr lang="en-US" sz="2000" i="1" dirty="0" smtClean="0">
                        <a:latin typeface="Cambria Math" panose="02040503050406030204" pitchFamily="18" charset="0"/>
                        <a:ea typeface="Cambria Math" panose="02040503050406030204" pitchFamily="18" charset="0"/>
                      </a:rPr>
                      <m:t>∉</m:t>
                    </m:r>
                  </m:oMath>
                </a14:m>
                <a:r>
                  <a:rPr lang="en-US" sz="2000" dirty="0"/>
                  <a:t> Pareto optimal </a:t>
                </a:r>
                <a:r>
                  <a:rPr lang="en-US" sz="2000" dirty="0" smtClean="0"/>
                  <a:t>outcomes</a:t>
                </a:r>
                <a:endParaRPr lang="en-US" sz="2000" dirty="0"/>
              </a:p>
              <a:p>
                <a:r>
                  <a:rPr lang="en-US" sz="2400" dirty="0"/>
                  <a:t>Other games can be constructed in which there is no dominant strategy – we’ll see some later</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752600" y="1066800"/>
                <a:ext cx="5029200" cy="5029200"/>
              </a:xfrm>
              <a:blipFill rotWithShape="0">
                <a:blip r:embed="rId3"/>
                <a:stretch>
                  <a:fillRect l="-1455" t="-2061" r="-727"/>
                </a:stretch>
              </a:blipFill>
            </p:spPr>
            <p:txBody>
              <a:bodyPr/>
              <a:lstStyle/>
              <a:p>
                <a:r>
                  <a:rPr lang="en-US">
                    <a:noFill/>
                  </a:rPr>
                  <a:t> </a:t>
                </a:r>
              </a:p>
            </p:txBody>
          </p:sp>
        </mc:Fallback>
      </mc:AlternateContent>
      <p:graphicFrame>
        <p:nvGraphicFramePr>
          <p:cNvPr id="5" name="Content Placeholder 4"/>
          <p:cNvGraphicFramePr>
            <a:graphicFrameLocks/>
          </p:cNvGraphicFramePr>
          <p:nvPr/>
        </p:nvGraphicFramePr>
        <p:xfrm>
          <a:off x="6934200" y="2438401"/>
          <a:ext cx="3352800" cy="2065163"/>
        </p:xfrm>
        <a:graphic>
          <a:graphicData uri="http://schemas.openxmlformats.org/drawingml/2006/table">
            <a:tbl>
              <a:tblPr>
                <a:tableStyleId>{F5AB1C69-6EDB-4FF4-983F-18BD219EF322}</a:tableStyleId>
              </a:tblPr>
              <a:tblGrid>
                <a:gridCol w="1117600"/>
                <a:gridCol w="1117600"/>
                <a:gridCol w="1117600"/>
              </a:tblGrid>
              <a:tr h="785003">
                <a:tc>
                  <a:txBody>
                    <a:bodyPr/>
                    <a:lstStyle/>
                    <a:p>
                      <a:pPr algn="ctr"/>
                      <a:endParaRPr 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rgbClr val="0000FF"/>
                          </a:solidFill>
                        </a:rPr>
                        <a:t>Alice:</a:t>
                      </a:r>
                    </a:p>
                    <a:p>
                      <a:pPr algn="ctr"/>
                      <a:r>
                        <a:rPr lang="en-US" sz="1800" b="1" dirty="0" smtClean="0">
                          <a:solidFill>
                            <a:srgbClr val="0000FF"/>
                          </a:solidFill>
                        </a:rPr>
                        <a:t>Testify</a:t>
                      </a:r>
                      <a:endParaRPr lang="en-US" sz="1800" b="1"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rgbClr val="0000FF"/>
                          </a:solidFill>
                        </a:rPr>
                        <a:t>Alice:</a:t>
                      </a:r>
                      <a:br>
                        <a:rPr lang="en-US" sz="1800" b="1" dirty="0" smtClean="0">
                          <a:solidFill>
                            <a:srgbClr val="0000FF"/>
                          </a:solidFill>
                        </a:rPr>
                      </a:br>
                      <a:r>
                        <a:rPr lang="en-US" sz="1800" b="1" dirty="0" smtClean="0">
                          <a:solidFill>
                            <a:srgbClr val="0000FF"/>
                          </a:solidFill>
                        </a:rPr>
                        <a:t>Refuse</a:t>
                      </a:r>
                      <a:endParaRPr lang="en-US" sz="1800" b="1"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98098">
                <a:tc>
                  <a:txBody>
                    <a:bodyPr/>
                    <a:lstStyle/>
                    <a:p>
                      <a:pPr algn="ctr"/>
                      <a:r>
                        <a:rPr lang="en-US" sz="1800" b="1" dirty="0" smtClean="0">
                          <a:solidFill>
                            <a:srgbClr val="FF0000"/>
                          </a:solidFill>
                        </a:rPr>
                        <a:t>Bob:</a:t>
                      </a:r>
                      <a:br>
                        <a:rPr lang="en-US" sz="1800" b="1" dirty="0" smtClean="0">
                          <a:solidFill>
                            <a:srgbClr val="FF0000"/>
                          </a:solidFill>
                        </a:rPr>
                      </a:br>
                      <a:r>
                        <a:rPr lang="en-US" sz="1800" b="1" dirty="0" smtClean="0">
                          <a:solidFill>
                            <a:srgbClr val="FF0000"/>
                          </a:solidFill>
                        </a:rPr>
                        <a:t>Testify</a:t>
                      </a:r>
                      <a:endParaRPr lang="en-US" sz="1800" b="1" dirty="0">
                        <a:solidFill>
                          <a:srgbClr val="FF00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0000FF"/>
                          </a:solidFill>
                        </a:rPr>
                        <a:t>-5</a:t>
                      </a:r>
                      <a:r>
                        <a:rPr lang="en-US" sz="1800" dirty="0" smtClean="0"/>
                        <a:t>,</a:t>
                      </a:r>
                      <a:r>
                        <a:rPr lang="en-US" sz="1800" dirty="0" smtClean="0">
                          <a:solidFill>
                            <a:srgbClr val="FF0000"/>
                          </a:solidFill>
                        </a:rPr>
                        <a:t>-5</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0000FF"/>
                          </a:solidFill>
                        </a:rPr>
                        <a:t>-10</a:t>
                      </a:r>
                      <a:r>
                        <a:rPr lang="en-US" sz="1800" dirty="0" smtClean="0"/>
                        <a:t>,</a:t>
                      </a:r>
                      <a:r>
                        <a:rPr lang="en-US" sz="1800" dirty="0" smtClean="0">
                          <a:solidFill>
                            <a:srgbClr val="FF0000"/>
                          </a:solidFill>
                        </a:rPr>
                        <a:t>0</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8098">
                <a:tc>
                  <a:txBody>
                    <a:bodyPr/>
                    <a:lstStyle/>
                    <a:p>
                      <a:pPr algn="ctr"/>
                      <a:r>
                        <a:rPr lang="en-US" sz="1800" b="1" dirty="0" smtClean="0">
                          <a:solidFill>
                            <a:srgbClr val="FF0000"/>
                          </a:solidFill>
                        </a:rPr>
                        <a:t>Bob:</a:t>
                      </a:r>
                      <a:br>
                        <a:rPr lang="en-US" sz="1800" b="1" dirty="0" smtClean="0">
                          <a:solidFill>
                            <a:srgbClr val="FF0000"/>
                          </a:solidFill>
                        </a:rPr>
                      </a:br>
                      <a:r>
                        <a:rPr lang="en-US" sz="1800" b="1" dirty="0" smtClean="0">
                          <a:solidFill>
                            <a:srgbClr val="FF0000"/>
                          </a:solidFill>
                        </a:rPr>
                        <a:t>Refuse</a:t>
                      </a:r>
                      <a:endParaRPr lang="en-US" sz="1800" b="1" dirty="0">
                        <a:solidFill>
                          <a:srgbClr val="FF00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0000FF"/>
                          </a:solidFill>
                        </a:rPr>
                        <a:t>0</a:t>
                      </a:r>
                      <a:r>
                        <a:rPr lang="en-US" sz="1800" dirty="0" smtClean="0"/>
                        <a:t>,</a:t>
                      </a:r>
                      <a:r>
                        <a:rPr lang="en-US" sz="1800" dirty="0" smtClean="0">
                          <a:solidFill>
                            <a:srgbClr val="FF0000"/>
                          </a:solidFill>
                        </a:rPr>
                        <a:t>-10</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0000FF"/>
                          </a:solidFill>
                        </a:rPr>
                        <a:t>-1</a:t>
                      </a:r>
                      <a:r>
                        <a:rPr lang="en-US" sz="1800" dirty="0" smtClean="0"/>
                        <a:t>,</a:t>
                      </a:r>
                      <a:r>
                        <a:rPr lang="en-US" sz="1800" dirty="0" smtClean="0">
                          <a:solidFill>
                            <a:srgbClr val="FF0000"/>
                          </a:solidFill>
                        </a:rPr>
                        <a:t>-1</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914400"/>
          </a:xfrm>
        </p:spPr>
        <p:txBody>
          <a:bodyPr/>
          <a:lstStyle/>
          <a:p>
            <a:r>
              <a:rPr lang="en-US" sz="3600" dirty="0"/>
              <a:t>Recall: Multi-player, </a:t>
            </a:r>
            <a:r>
              <a:rPr lang="en-US" sz="3600"/>
              <a:t>non-zero-sum game</a:t>
            </a:r>
            <a:endParaRPr lang="en-US" sz="3600" dirty="0"/>
          </a:p>
        </p:txBody>
      </p:sp>
      <p:pic>
        <p:nvPicPr>
          <p:cNvPr id="3074" name="Picture 2"/>
          <p:cNvPicPr>
            <a:picLocks noChangeAspect="1" noChangeArrowheads="1"/>
          </p:cNvPicPr>
          <p:nvPr/>
        </p:nvPicPr>
        <p:blipFill>
          <a:blip r:embed="rId3" cstate="print"/>
          <a:srcRect/>
          <a:stretch>
            <a:fillRect/>
          </a:stretch>
        </p:blipFill>
        <p:spPr bwMode="auto">
          <a:xfrm>
            <a:off x="2915744" y="1863726"/>
            <a:ext cx="6304456" cy="3546475"/>
          </a:xfrm>
          <a:prstGeom prst="rect">
            <a:avLst/>
          </a:prstGeom>
          <a:noFill/>
          <a:ln w="9525">
            <a:noFill/>
            <a:miter lim="800000"/>
            <a:headEnd/>
            <a:tailEnd/>
          </a:ln>
        </p:spPr>
      </p:pic>
      <p:sp>
        <p:nvSpPr>
          <p:cNvPr id="5" name="TextBox 4"/>
          <p:cNvSpPr txBox="1"/>
          <p:nvPr/>
        </p:nvSpPr>
        <p:spPr>
          <a:xfrm>
            <a:off x="2895600" y="3810000"/>
            <a:ext cx="599844" cy="338554"/>
          </a:xfrm>
          <a:prstGeom prst="rect">
            <a:avLst/>
          </a:prstGeom>
          <a:noFill/>
        </p:spPr>
        <p:txBody>
          <a:bodyPr wrap="none" rtlCol="0">
            <a:spAutoFit/>
          </a:bodyPr>
          <a:lstStyle/>
          <a:p>
            <a:r>
              <a:rPr lang="en-US" sz="1600" dirty="0">
                <a:solidFill>
                  <a:srgbClr val="FF0000"/>
                </a:solidFill>
              </a:rPr>
              <a:t>4</a:t>
            </a:r>
            <a:r>
              <a:rPr lang="en-US" sz="1600" dirty="0"/>
              <a:t>,</a:t>
            </a:r>
            <a:r>
              <a:rPr lang="en-US" sz="1600" dirty="0">
                <a:solidFill>
                  <a:srgbClr val="0000FF"/>
                </a:solidFill>
              </a:rPr>
              <a:t>3</a:t>
            </a:r>
            <a:r>
              <a:rPr lang="en-US" sz="1600" dirty="0"/>
              <a:t>,</a:t>
            </a:r>
            <a:r>
              <a:rPr lang="en-US" sz="1600" dirty="0">
                <a:solidFill>
                  <a:srgbClr val="1D9328"/>
                </a:solidFill>
              </a:rPr>
              <a:t>2</a:t>
            </a:r>
          </a:p>
        </p:txBody>
      </p:sp>
      <p:sp>
        <p:nvSpPr>
          <p:cNvPr id="7" name="TextBox 6"/>
          <p:cNvSpPr txBox="1"/>
          <p:nvPr/>
        </p:nvSpPr>
        <p:spPr>
          <a:xfrm>
            <a:off x="4463878" y="3810000"/>
            <a:ext cx="599844" cy="338554"/>
          </a:xfrm>
          <a:prstGeom prst="rect">
            <a:avLst/>
          </a:prstGeom>
          <a:noFill/>
        </p:spPr>
        <p:txBody>
          <a:bodyPr wrap="none" rtlCol="0">
            <a:spAutoFit/>
          </a:bodyPr>
          <a:lstStyle/>
          <a:p>
            <a:r>
              <a:rPr lang="en-US" sz="1600" dirty="0">
                <a:solidFill>
                  <a:srgbClr val="FF0000"/>
                </a:solidFill>
              </a:rPr>
              <a:t>7</a:t>
            </a:r>
            <a:r>
              <a:rPr lang="en-US" sz="1600" dirty="0"/>
              <a:t>,</a:t>
            </a:r>
            <a:r>
              <a:rPr lang="en-US" sz="1600" dirty="0">
                <a:solidFill>
                  <a:srgbClr val="0000FF"/>
                </a:solidFill>
              </a:rPr>
              <a:t>4</a:t>
            </a:r>
            <a:r>
              <a:rPr lang="en-US" sz="1600" dirty="0"/>
              <a:t>,</a:t>
            </a:r>
            <a:r>
              <a:rPr lang="en-US" sz="1600" dirty="0">
                <a:solidFill>
                  <a:srgbClr val="1D9328"/>
                </a:solidFill>
              </a:rPr>
              <a:t>1</a:t>
            </a:r>
          </a:p>
        </p:txBody>
      </p:sp>
      <p:sp>
        <p:nvSpPr>
          <p:cNvPr id="8" name="TextBox 7"/>
          <p:cNvSpPr txBox="1"/>
          <p:nvPr/>
        </p:nvSpPr>
        <p:spPr>
          <a:xfrm>
            <a:off x="3701878" y="2819400"/>
            <a:ext cx="599844" cy="338554"/>
          </a:xfrm>
          <a:prstGeom prst="rect">
            <a:avLst/>
          </a:prstGeom>
          <a:noFill/>
        </p:spPr>
        <p:txBody>
          <a:bodyPr wrap="none" rtlCol="0">
            <a:spAutoFit/>
          </a:bodyPr>
          <a:lstStyle/>
          <a:p>
            <a:r>
              <a:rPr lang="en-US" sz="1600" dirty="0">
                <a:solidFill>
                  <a:srgbClr val="FF0000"/>
                </a:solidFill>
              </a:rPr>
              <a:t>4</a:t>
            </a:r>
            <a:r>
              <a:rPr lang="en-US" sz="1600" dirty="0"/>
              <a:t>,</a:t>
            </a:r>
            <a:r>
              <a:rPr lang="en-US" sz="1600" dirty="0">
                <a:solidFill>
                  <a:srgbClr val="0000FF"/>
                </a:solidFill>
              </a:rPr>
              <a:t>3</a:t>
            </a:r>
            <a:r>
              <a:rPr lang="en-US" sz="1600" dirty="0"/>
              <a:t>,</a:t>
            </a:r>
            <a:r>
              <a:rPr lang="en-US" sz="1600" dirty="0">
                <a:solidFill>
                  <a:srgbClr val="1D9328"/>
                </a:solidFill>
              </a:rPr>
              <a:t>2</a:t>
            </a:r>
          </a:p>
        </p:txBody>
      </p:sp>
      <p:sp>
        <p:nvSpPr>
          <p:cNvPr id="9" name="TextBox 8"/>
          <p:cNvSpPr txBox="1"/>
          <p:nvPr/>
        </p:nvSpPr>
        <p:spPr>
          <a:xfrm>
            <a:off x="6064078" y="3810000"/>
            <a:ext cx="599844" cy="338554"/>
          </a:xfrm>
          <a:prstGeom prst="rect">
            <a:avLst/>
          </a:prstGeom>
          <a:noFill/>
        </p:spPr>
        <p:txBody>
          <a:bodyPr wrap="none" rtlCol="0">
            <a:spAutoFit/>
          </a:bodyPr>
          <a:lstStyle/>
          <a:p>
            <a:r>
              <a:rPr lang="en-US" sz="1600" dirty="0">
                <a:solidFill>
                  <a:srgbClr val="FF0000"/>
                </a:solidFill>
              </a:rPr>
              <a:t>1</a:t>
            </a:r>
            <a:r>
              <a:rPr lang="en-US" sz="1600" dirty="0"/>
              <a:t>,</a:t>
            </a:r>
            <a:r>
              <a:rPr lang="en-US" sz="1600" dirty="0">
                <a:solidFill>
                  <a:srgbClr val="0000FF"/>
                </a:solidFill>
              </a:rPr>
              <a:t>5</a:t>
            </a:r>
            <a:r>
              <a:rPr lang="en-US" sz="1600" dirty="0"/>
              <a:t>,</a:t>
            </a:r>
            <a:r>
              <a:rPr lang="en-US" sz="1600" dirty="0">
                <a:solidFill>
                  <a:srgbClr val="1D9328"/>
                </a:solidFill>
              </a:rPr>
              <a:t>2</a:t>
            </a:r>
          </a:p>
        </p:txBody>
      </p:sp>
      <p:sp>
        <p:nvSpPr>
          <p:cNvPr id="10" name="TextBox 9"/>
          <p:cNvSpPr txBox="1"/>
          <p:nvPr/>
        </p:nvSpPr>
        <p:spPr>
          <a:xfrm>
            <a:off x="7435678" y="3810000"/>
            <a:ext cx="599844" cy="338554"/>
          </a:xfrm>
          <a:prstGeom prst="rect">
            <a:avLst/>
          </a:prstGeom>
          <a:noFill/>
        </p:spPr>
        <p:txBody>
          <a:bodyPr wrap="none" rtlCol="0">
            <a:spAutoFit/>
          </a:bodyPr>
          <a:lstStyle/>
          <a:p>
            <a:r>
              <a:rPr lang="en-US" sz="1600" dirty="0">
                <a:solidFill>
                  <a:srgbClr val="FF0000"/>
                </a:solidFill>
              </a:rPr>
              <a:t>7</a:t>
            </a:r>
            <a:r>
              <a:rPr lang="en-US" sz="1600" dirty="0"/>
              <a:t>,</a:t>
            </a:r>
            <a:r>
              <a:rPr lang="en-US" sz="1600" dirty="0">
                <a:solidFill>
                  <a:srgbClr val="0000FF"/>
                </a:solidFill>
              </a:rPr>
              <a:t>7</a:t>
            </a:r>
            <a:r>
              <a:rPr lang="en-US" sz="1600" dirty="0"/>
              <a:t>,</a:t>
            </a:r>
            <a:r>
              <a:rPr lang="en-US" sz="1600" dirty="0">
                <a:solidFill>
                  <a:srgbClr val="1D9328"/>
                </a:solidFill>
              </a:rPr>
              <a:t>1</a:t>
            </a:r>
          </a:p>
        </p:txBody>
      </p:sp>
      <p:sp>
        <p:nvSpPr>
          <p:cNvPr id="11" name="TextBox 10"/>
          <p:cNvSpPr txBox="1"/>
          <p:nvPr/>
        </p:nvSpPr>
        <p:spPr>
          <a:xfrm>
            <a:off x="6749878" y="2819400"/>
            <a:ext cx="599844" cy="338554"/>
          </a:xfrm>
          <a:prstGeom prst="rect">
            <a:avLst/>
          </a:prstGeom>
          <a:noFill/>
        </p:spPr>
        <p:txBody>
          <a:bodyPr wrap="none" rtlCol="0">
            <a:spAutoFit/>
          </a:bodyPr>
          <a:lstStyle/>
          <a:p>
            <a:r>
              <a:rPr lang="en-US" sz="1600" dirty="0">
                <a:solidFill>
                  <a:srgbClr val="FF0000"/>
                </a:solidFill>
              </a:rPr>
              <a:t>1</a:t>
            </a:r>
            <a:r>
              <a:rPr lang="en-US" sz="1600" dirty="0"/>
              <a:t>,</a:t>
            </a:r>
            <a:r>
              <a:rPr lang="en-US" sz="1600" dirty="0">
                <a:solidFill>
                  <a:srgbClr val="0000FF"/>
                </a:solidFill>
              </a:rPr>
              <a:t>5</a:t>
            </a:r>
            <a:r>
              <a:rPr lang="en-US" sz="1600" dirty="0"/>
              <a:t>,</a:t>
            </a:r>
            <a:r>
              <a:rPr lang="en-US" sz="1600" dirty="0">
                <a:solidFill>
                  <a:srgbClr val="1D9328"/>
                </a:solidFill>
              </a:rPr>
              <a:t>2</a:t>
            </a:r>
          </a:p>
        </p:txBody>
      </p:sp>
      <p:sp>
        <p:nvSpPr>
          <p:cNvPr id="12" name="TextBox 11"/>
          <p:cNvSpPr txBox="1"/>
          <p:nvPr/>
        </p:nvSpPr>
        <p:spPr>
          <a:xfrm>
            <a:off x="5149678" y="1981200"/>
            <a:ext cx="599844" cy="338554"/>
          </a:xfrm>
          <a:prstGeom prst="rect">
            <a:avLst/>
          </a:prstGeom>
          <a:noFill/>
        </p:spPr>
        <p:txBody>
          <a:bodyPr wrap="none" rtlCol="0">
            <a:spAutoFit/>
          </a:bodyPr>
          <a:lstStyle/>
          <a:p>
            <a:r>
              <a:rPr lang="en-US" sz="1600" dirty="0">
                <a:solidFill>
                  <a:srgbClr val="FF0000"/>
                </a:solidFill>
              </a:rPr>
              <a:t>4</a:t>
            </a:r>
            <a:r>
              <a:rPr lang="en-US" sz="1600" dirty="0"/>
              <a:t>,</a:t>
            </a:r>
            <a:r>
              <a:rPr lang="en-US" sz="1600" dirty="0">
                <a:solidFill>
                  <a:srgbClr val="0000FF"/>
                </a:solidFill>
              </a:rPr>
              <a:t>3</a:t>
            </a:r>
            <a:r>
              <a:rPr lang="en-US" sz="1600" dirty="0"/>
              <a:t>,</a:t>
            </a:r>
            <a:r>
              <a:rPr lang="en-US" sz="1600" dirty="0">
                <a:solidFill>
                  <a:srgbClr val="1D9328"/>
                </a:solidFill>
              </a:rPr>
              <a:t>2</a:t>
            </a:r>
          </a:p>
        </p:txBody>
      </p:sp>
    </p:spTree>
    <p:extLst>
      <p:ext uri="{BB962C8B-B14F-4D97-AF65-F5344CB8AC3E}">
        <p14:creationId xmlns:p14="http://schemas.microsoft.com/office/powerpoint/2010/main" val="17513525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1143000"/>
          </a:xfrm>
        </p:spPr>
        <p:txBody>
          <a:bodyPr/>
          <a:lstStyle/>
          <a:p>
            <a:r>
              <a:rPr lang="en-US" dirty="0" smtClean="0"/>
              <a:t>Prisoner’s dilemma in real life</a:t>
            </a:r>
            <a:endParaRPr lang="en-US" dirty="0"/>
          </a:p>
        </p:txBody>
      </p:sp>
      <p:sp>
        <p:nvSpPr>
          <p:cNvPr id="3" name="Content Placeholder 2"/>
          <p:cNvSpPr>
            <a:spLocks noGrp="1"/>
          </p:cNvSpPr>
          <p:nvPr>
            <p:ph idx="1"/>
          </p:nvPr>
        </p:nvSpPr>
        <p:spPr>
          <a:xfrm>
            <a:off x="1981200" y="2362200"/>
            <a:ext cx="8229600" cy="2819400"/>
          </a:xfrm>
        </p:spPr>
        <p:txBody>
          <a:bodyPr/>
          <a:lstStyle/>
          <a:p>
            <a:r>
              <a:rPr lang="en-US" dirty="0"/>
              <a:t>Price war</a:t>
            </a:r>
          </a:p>
          <a:p>
            <a:r>
              <a:rPr lang="en-US" dirty="0"/>
              <a:t>Arms race</a:t>
            </a:r>
          </a:p>
          <a:p>
            <a:r>
              <a:rPr lang="en-US" dirty="0"/>
              <a:t>Steroid use</a:t>
            </a:r>
          </a:p>
          <a:p>
            <a:r>
              <a:rPr lang="en-US" dirty="0">
                <a:hlinkClick r:id="rId3"/>
              </a:rPr>
              <a:t>Diner’s dilemma</a:t>
            </a:r>
            <a:endParaRPr lang="en-US" dirty="0"/>
          </a:p>
          <a:p>
            <a:r>
              <a:rPr lang="en-US" dirty="0"/>
              <a:t>Collective action in politics</a:t>
            </a:r>
          </a:p>
        </p:txBody>
      </p:sp>
      <p:sp>
        <p:nvSpPr>
          <p:cNvPr id="4" name="Rectangle 3"/>
          <p:cNvSpPr/>
          <p:nvPr/>
        </p:nvSpPr>
        <p:spPr>
          <a:xfrm>
            <a:off x="2819400" y="6248400"/>
            <a:ext cx="6400800" cy="369332"/>
          </a:xfrm>
          <a:prstGeom prst="rect">
            <a:avLst/>
          </a:prstGeom>
        </p:spPr>
        <p:txBody>
          <a:bodyPr wrap="square">
            <a:spAutoFit/>
          </a:bodyPr>
          <a:lstStyle/>
          <a:p>
            <a:pPr algn="ctr"/>
            <a:r>
              <a:rPr lang="en-US" dirty="0">
                <a:hlinkClick r:id="rId4"/>
              </a:rPr>
              <a:t>http://</a:t>
            </a:r>
            <a:r>
              <a:rPr lang="en-US" dirty="0" err="1">
                <a:hlinkClick r:id="rId4"/>
              </a:rPr>
              <a:t>en.wikipedia.org</a:t>
            </a:r>
            <a:r>
              <a:rPr lang="en-US" dirty="0">
                <a:hlinkClick r:id="rId4"/>
              </a:rPr>
              <a:t>/wiki/</a:t>
            </a:r>
            <a:r>
              <a:rPr lang="en-US" dirty="0" err="1">
                <a:hlinkClick r:id="rId4"/>
              </a:rPr>
              <a:t>Prisoner’s_dilemma</a:t>
            </a:r>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523252279"/>
              </p:ext>
            </p:extLst>
          </p:nvPr>
        </p:nvGraphicFramePr>
        <p:xfrm>
          <a:off x="5791200" y="1897238"/>
          <a:ext cx="4114800" cy="2065163"/>
        </p:xfrm>
        <a:graphic>
          <a:graphicData uri="http://schemas.openxmlformats.org/drawingml/2006/table">
            <a:tbl>
              <a:tblPr>
                <a:tableStyleId>{F5AB1C69-6EDB-4FF4-983F-18BD219EF322}</a:tableStyleId>
              </a:tblPr>
              <a:tblGrid>
                <a:gridCol w="1371600"/>
                <a:gridCol w="1371600"/>
                <a:gridCol w="1371600"/>
              </a:tblGrid>
              <a:tr h="785003">
                <a:tc>
                  <a:txBody>
                    <a:bodyPr/>
                    <a:lstStyle/>
                    <a:p>
                      <a:pPr algn="ctr"/>
                      <a:endParaRPr 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rgbClr val="0000FF"/>
                          </a:solidFill>
                        </a:rPr>
                        <a:t>Defect</a:t>
                      </a:r>
                      <a:endParaRPr lang="en-US" sz="1800" b="1"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rgbClr val="0000FF"/>
                          </a:solidFill>
                        </a:rPr>
                        <a:t>Cooperate</a:t>
                      </a:r>
                      <a:endParaRPr lang="en-US" sz="1800" b="1"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98098">
                <a:tc>
                  <a:txBody>
                    <a:bodyPr/>
                    <a:lstStyle/>
                    <a:p>
                      <a:pPr algn="ctr"/>
                      <a:r>
                        <a:rPr lang="en-US" sz="1800" b="1" dirty="0" smtClean="0">
                          <a:solidFill>
                            <a:srgbClr val="FF0000"/>
                          </a:solidFill>
                        </a:rPr>
                        <a:t>Defect</a:t>
                      </a:r>
                      <a:endParaRPr lang="en-US" sz="1800" b="1" dirty="0">
                        <a:solidFill>
                          <a:srgbClr val="FF00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0000FF"/>
                          </a:solidFill>
                        </a:rPr>
                        <a:t>Lose </a:t>
                      </a:r>
                      <a:r>
                        <a:rPr lang="en-US" sz="1800" dirty="0" smtClean="0">
                          <a:solidFill>
                            <a:schemeClr val="tx1"/>
                          </a:solidFill>
                        </a:rPr>
                        <a:t>–</a:t>
                      </a:r>
                      <a:r>
                        <a:rPr lang="en-US" sz="1800" dirty="0" smtClean="0">
                          <a:solidFill>
                            <a:srgbClr val="0000FF"/>
                          </a:solidFill>
                        </a:rPr>
                        <a:t> </a:t>
                      </a:r>
                      <a:r>
                        <a:rPr lang="en-US" sz="1800" dirty="0" smtClean="0">
                          <a:solidFill>
                            <a:srgbClr val="FF0000"/>
                          </a:solidFill>
                        </a:rPr>
                        <a:t>lose</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0000FF"/>
                          </a:solidFill>
                        </a:rPr>
                        <a:t>Lose big </a:t>
                      </a:r>
                      <a:r>
                        <a:rPr lang="en-US" sz="1800" dirty="0" smtClean="0">
                          <a:solidFill>
                            <a:schemeClr val="tx1"/>
                          </a:solidFill>
                        </a:rPr>
                        <a:t>– </a:t>
                      </a:r>
                      <a:r>
                        <a:rPr lang="en-US" sz="1800" dirty="0" smtClean="0">
                          <a:solidFill>
                            <a:srgbClr val="FF0000"/>
                          </a:solidFill>
                        </a:rPr>
                        <a:t>win big</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8098">
                <a:tc>
                  <a:txBody>
                    <a:bodyPr/>
                    <a:lstStyle/>
                    <a:p>
                      <a:pPr algn="ctr"/>
                      <a:r>
                        <a:rPr lang="en-US" sz="1800" b="1" dirty="0" smtClean="0">
                          <a:solidFill>
                            <a:srgbClr val="FF0000"/>
                          </a:solidFill>
                        </a:rPr>
                        <a:t>Cooperate</a:t>
                      </a:r>
                      <a:endParaRPr lang="en-US" sz="1800" b="1" dirty="0">
                        <a:solidFill>
                          <a:srgbClr val="FF00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0000FF"/>
                          </a:solidFill>
                        </a:rPr>
                        <a:t>Win big</a:t>
                      </a:r>
                      <a:r>
                        <a:rPr lang="en-US" sz="1800" dirty="0" smtClean="0">
                          <a:solidFill>
                            <a:srgbClr val="FF0000"/>
                          </a:solidFill>
                        </a:rPr>
                        <a:t> </a:t>
                      </a:r>
                      <a:r>
                        <a:rPr lang="en-US" sz="1800" dirty="0" smtClean="0">
                          <a:solidFill>
                            <a:schemeClr val="tx1"/>
                          </a:solidFill>
                        </a:rPr>
                        <a:t>–</a:t>
                      </a:r>
                      <a:r>
                        <a:rPr lang="en-US" sz="1800" baseline="0" dirty="0" smtClean="0">
                          <a:solidFill>
                            <a:srgbClr val="FF0000"/>
                          </a:solidFill>
                        </a:rPr>
                        <a:t> lose</a:t>
                      </a:r>
                      <a:r>
                        <a:rPr lang="en-US" sz="1800" dirty="0" smtClean="0">
                          <a:solidFill>
                            <a:srgbClr val="FF0000"/>
                          </a:solidFill>
                        </a:rPr>
                        <a:t> big</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0000FF"/>
                          </a:solidFill>
                        </a:rPr>
                        <a:t>Win</a:t>
                      </a:r>
                      <a:r>
                        <a:rPr lang="en-US" sz="1800" baseline="0" dirty="0" smtClean="0">
                          <a:solidFill>
                            <a:srgbClr val="FF0000"/>
                          </a:solidFill>
                        </a:rPr>
                        <a:t> </a:t>
                      </a:r>
                      <a:r>
                        <a:rPr lang="en-US" sz="1800" dirty="0" smtClean="0">
                          <a:solidFill>
                            <a:schemeClr val="tx1"/>
                          </a:solidFill>
                        </a:rPr>
                        <a:t>–</a:t>
                      </a:r>
                      <a:r>
                        <a:rPr lang="en-US" sz="1800" dirty="0" smtClean="0">
                          <a:solidFill>
                            <a:srgbClr val="FF0000"/>
                          </a:solidFill>
                        </a:rPr>
                        <a:t> win</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152400"/>
            <a:ext cx="6096000" cy="1143000"/>
          </a:xfrm>
        </p:spPr>
        <p:txBody>
          <a:bodyPr>
            <a:normAutofit fontScale="90000"/>
          </a:bodyPr>
          <a:lstStyle/>
          <a:p>
            <a:r>
              <a:rPr lang="en-US" dirty="0" smtClean="0"/>
              <a:t>Is there any way to get a better answer?</a:t>
            </a:r>
            <a:endParaRPr lang="en-US" dirty="0"/>
          </a:p>
        </p:txBody>
      </p:sp>
      <p:sp>
        <p:nvSpPr>
          <p:cNvPr id="3" name="Content Placeholder 2"/>
          <p:cNvSpPr>
            <a:spLocks noGrp="1"/>
          </p:cNvSpPr>
          <p:nvPr>
            <p:ph idx="1"/>
          </p:nvPr>
        </p:nvSpPr>
        <p:spPr>
          <a:xfrm>
            <a:off x="1981200" y="1676401"/>
            <a:ext cx="8229600" cy="4449763"/>
          </a:xfrm>
        </p:spPr>
        <p:txBody>
          <a:bodyPr>
            <a:normAutofit lnSpcReduction="10000"/>
          </a:bodyPr>
          <a:lstStyle/>
          <a:p>
            <a:r>
              <a:rPr lang="en-US" dirty="0">
                <a:hlinkClick r:id="rId3"/>
              </a:rPr>
              <a:t>Superrationality</a:t>
            </a:r>
            <a:r>
              <a:rPr lang="en-US" dirty="0"/>
              <a:t> </a:t>
            </a:r>
          </a:p>
          <a:p>
            <a:pPr lvl="1"/>
            <a:r>
              <a:rPr lang="en-US" dirty="0"/>
              <a:t>Assume that the answer to a symmetric problem will be the same for both players</a:t>
            </a:r>
          </a:p>
          <a:p>
            <a:pPr lvl="1"/>
            <a:r>
              <a:rPr lang="en-US" dirty="0"/>
              <a:t>Maximize the payoff to each player while considering only identical strategies</a:t>
            </a:r>
          </a:p>
          <a:p>
            <a:pPr lvl="1"/>
            <a:r>
              <a:rPr lang="en-US" dirty="0"/>
              <a:t>Not a conventional model in game </a:t>
            </a:r>
            <a:r>
              <a:rPr lang="en-US" dirty="0" smtClean="0"/>
              <a:t>theory</a:t>
            </a:r>
          </a:p>
          <a:p>
            <a:pPr lvl="1"/>
            <a:r>
              <a:rPr lang="en-US" dirty="0" smtClean="0"/>
              <a:t>… same thing as the </a:t>
            </a:r>
            <a:r>
              <a:rPr lang="en-US" dirty="0" smtClean="0">
                <a:hlinkClick r:id="rId4"/>
              </a:rPr>
              <a:t>Categorical Imperative</a:t>
            </a:r>
            <a:r>
              <a:rPr lang="en-US" dirty="0" smtClean="0"/>
              <a:t>?</a:t>
            </a:r>
            <a:endParaRPr lang="en-US" dirty="0"/>
          </a:p>
          <a:p>
            <a:r>
              <a:rPr lang="en-US" dirty="0" smtClean="0">
                <a:hlinkClick r:id="rId5"/>
              </a:rPr>
              <a:t>Repeated games</a:t>
            </a:r>
            <a:endParaRPr lang="en-US" dirty="0" smtClean="0"/>
          </a:p>
          <a:p>
            <a:pPr lvl="1"/>
            <a:r>
              <a:rPr lang="en-US" dirty="0"/>
              <a:t>If the number of rounds is fixed and known in advance, the equilibrium strategy is still to defect</a:t>
            </a:r>
          </a:p>
          <a:p>
            <a:pPr lvl="1"/>
            <a:r>
              <a:rPr lang="en-US" dirty="0"/>
              <a:t>If the number of rounds is unknown, cooperation may become an equilibrium strategy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kumimoji="1" lang="en-US" altLang="ja-JP" dirty="0" smtClean="0"/>
              <a:t>The Stag Hunt: Coordination Games</a:t>
            </a:r>
            <a:endParaRPr kumimoji="1" lang="ja-JP" altLang="en-US" dirty="0"/>
          </a:p>
        </p:txBody>
      </p:sp>
      <p:sp>
        <p:nvSpPr>
          <p:cNvPr id="3" name="Subtitle 2"/>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39406537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868362"/>
          </a:xfrm>
        </p:spPr>
        <p:txBody>
          <a:bodyPr/>
          <a:lstStyle/>
          <a:p>
            <a:r>
              <a:rPr lang="en-US" dirty="0" smtClean="0"/>
              <a:t>Stag hunt</a:t>
            </a:r>
            <a:endParaRPr lang="en-US" dirty="0"/>
          </a:p>
        </p:txBody>
      </p:sp>
      <p:sp>
        <p:nvSpPr>
          <p:cNvPr id="3" name="Content Placeholder 2"/>
          <p:cNvSpPr>
            <a:spLocks noGrp="1"/>
          </p:cNvSpPr>
          <p:nvPr>
            <p:ph idx="1"/>
          </p:nvPr>
        </p:nvSpPr>
        <p:spPr>
          <a:xfrm>
            <a:off x="1981200" y="3657601"/>
            <a:ext cx="9145712" cy="2468563"/>
          </a:xfrm>
        </p:spPr>
        <p:txBody>
          <a:bodyPr>
            <a:normAutofit lnSpcReduction="10000"/>
          </a:bodyPr>
          <a:lstStyle/>
          <a:p>
            <a:r>
              <a:rPr lang="en-US" dirty="0" smtClean="0"/>
              <a:t>Both hunters cooperate in hunting for the stag → each gets to take home half a stag</a:t>
            </a:r>
          </a:p>
          <a:p>
            <a:r>
              <a:rPr lang="en-US" dirty="0" smtClean="0"/>
              <a:t>Both hunters defect, and hunt for rabbit instead </a:t>
            </a:r>
            <a:r>
              <a:rPr lang="en-US" altLang="ja-JP" dirty="0" smtClean="0"/>
              <a:t>→ each gets to take home a rabbit</a:t>
            </a:r>
          </a:p>
          <a:p>
            <a:r>
              <a:rPr lang="en-US" dirty="0" smtClean="0"/>
              <a:t>One cooperates, one defects </a:t>
            </a:r>
            <a:r>
              <a:rPr lang="en-US" altLang="ja-JP" dirty="0" smtClean="0"/>
              <a:t>→ the defector gets a bunny, the cooperator gets nothing at all</a:t>
            </a:r>
            <a:endParaRPr lang="en-US" dirty="0"/>
          </a:p>
        </p:txBody>
      </p:sp>
      <p:graphicFrame>
        <p:nvGraphicFramePr>
          <p:cNvPr id="4" name="Content Placeholder 4"/>
          <p:cNvGraphicFramePr>
            <a:graphicFrameLocks/>
          </p:cNvGraphicFramePr>
          <p:nvPr/>
        </p:nvGraphicFramePr>
        <p:xfrm>
          <a:off x="4191000" y="1066801"/>
          <a:ext cx="3581400" cy="2065163"/>
        </p:xfrm>
        <a:graphic>
          <a:graphicData uri="http://schemas.openxmlformats.org/drawingml/2006/table">
            <a:tbl>
              <a:tblPr>
                <a:tableStyleId>{F5AB1C69-6EDB-4FF4-983F-18BD219EF322}</a:tableStyleId>
              </a:tblPr>
              <a:tblGrid>
                <a:gridCol w="1193800"/>
                <a:gridCol w="1193800"/>
                <a:gridCol w="1193800"/>
              </a:tblGrid>
              <a:tr h="785003">
                <a:tc>
                  <a:txBody>
                    <a:bodyPr/>
                    <a:lstStyle/>
                    <a:p>
                      <a:pPr algn="ctr"/>
                      <a:endParaRPr 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rgbClr val="0000FF"/>
                          </a:solidFill>
                        </a:rPr>
                        <a:t>Hunter 1: Stag</a:t>
                      </a:r>
                      <a:endParaRPr lang="en-US" sz="1800" b="1"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rgbClr val="0000FF"/>
                          </a:solidFill>
                        </a:rPr>
                        <a:t>Hunter 1: Hare</a:t>
                      </a:r>
                      <a:endParaRPr lang="en-US" sz="1800" b="1"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98098">
                <a:tc>
                  <a:txBody>
                    <a:bodyPr/>
                    <a:lstStyle/>
                    <a:p>
                      <a:pPr algn="ctr"/>
                      <a:r>
                        <a:rPr lang="en-US" sz="1800" b="1" dirty="0" smtClean="0">
                          <a:solidFill>
                            <a:srgbClr val="FF0000"/>
                          </a:solidFill>
                        </a:rPr>
                        <a:t>Hunter 2: Stag</a:t>
                      </a:r>
                      <a:endParaRPr lang="en-US" sz="1800" b="1" dirty="0">
                        <a:solidFill>
                          <a:srgbClr val="FF00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0000FF"/>
                          </a:solidFill>
                        </a:rPr>
                        <a:t>2</a:t>
                      </a:r>
                      <a:r>
                        <a:rPr lang="en-US" sz="1800" dirty="0" smtClean="0"/>
                        <a:t>,</a:t>
                      </a:r>
                      <a:r>
                        <a:rPr lang="en-US" sz="1800" dirty="0" smtClean="0">
                          <a:solidFill>
                            <a:srgbClr val="FF0000"/>
                          </a:solidFill>
                        </a:rPr>
                        <a:t>2</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0000FF"/>
                          </a:solidFill>
                        </a:rPr>
                        <a:t>1</a:t>
                      </a:r>
                      <a:r>
                        <a:rPr lang="en-US" sz="1800" dirty="0" smtClean="0"/>
                        <a:t>,</a:t>
                      </a:r>
                      <a:r>
                        <a:rPr lang="en-US" sz="1800" dirty="0" smtClean="0">
                          <a:solidFill>
                            <a:srgbClr val="FF0000"/>
                          </a:solidFill>
                        </a:rPr>
                        <a:t>0</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8098">
                <a:tc>
                  <a:txBody>
                    <a:bodyPr/>
                    <a:lstStyle/>
                    <a:p>
                      <a:pPr algn="ctr"/>
                      <a:r>
                        <a:rPr lang="en-US" sz="1800" b="1" dirty="0" smtClean="0">
                          <a:solidFill>
                            <a:srgbClr val="FF0000"/>
                          </a:solidFill>
                        </a:rPr>
                        <a:t>Hunter 2: Hare</a:t>
                      </a:r>
                      <a:endParaRPr lang="en-US" sz="1800" b="1" dirty="0">
                        <a:solidFill>
                          <a:srgbClr val="FF00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0000FF"/>
                          </a:solidFill>
                        </a:rPr>
                        <a:t>0</a:t>
                      </a:r>
                      <a:r>
                        <a:rPr lang="en-US" sz="1800" dirty="0" smtClean="0"/>
                        <a:t>,</a:t>
                      </a:r>
                      <a:r>
                        <a:rPr lang="en-US" sz="1800" dirty="0" smtClean="0">
                          <a:solidFill>
                            <a:srgbClr val="FF0000"/>
                          </a:solidFill>
                        </a:rPr>
                        <a:t>1</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0000FF"/>
                          </a:solidFill>
                        </a:rPr>
                        <a:t>1</a:t>
                      </a:r>
                      <a:r>
                        <a:rPr lang="en-US" sz="1800" dirty="0" smtClean="0"/>
                        <a:t>,</a:t>
                      </a:r>
                      <a:r>
                        <a:rPr lang="en-US" sz="1800" dirty="0" smtClean="0">
                          <a:solidFill>
                            <a:srgbClr val="FF0000"/>
                          </a:solidFill>
                        </a:rPr>
                        <a:t>1</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8194" name="Picture 2"/>
          <p:cNvPicPr>
            <a:picLocks noChangeAspect="1" noChangeArrowheads="1"/>
          </p:cNvPicPr>
          <p:nvPr/>
        </p:nvPicPr>
        <p:blipFill>
          <a:blip r:embed="rId3" cstate="print"/>
          <a:srcRect/>
          <a:stretch>
            <a:fillRect/>
          </a:stretch>
        </p:blipFill>
        <p:spPr bwMode="auto">
          <a:xfrm>
            <a:off x="1752601" y="152400"/>
            <a:ext cx="2368247" cy="1676400"/>
          </a:xfrm>
          <a:prstGeom prst="rect">
            <a:avLst/>
          </a:prstGeom>
          <a:noFill/>
          <a:ln w="9525">
            <a:noFill/>
            <a:miter lim="800000"/>
            <a:headEnd/>
            <a:tailEnd/>
          </a:ln>
        </p:spPr>
      </p:pic>
      <p:pic>
        <p:nvPicPr>
          <p:cNvPr id="8195" name="Picture 3"/>
          <p:cNvPicPr>
            <a:picLocks noChangeAspect="1" noChangeArrowheads="1"/>
          </p:cNvPicPr>
          <p:nvPr/>
        </p:nvPicPr>
        <p:blipFill>
          <a:blip r:embed="rId4" cstate="print"/>
          <a:srcRect/>
          <a:stretch>
            <a:fillRect/>
          </a:stretch>
        </p:blipFill>
        <p:spPr bwMode="auto">
          <a:xfrm>
            <a:off x="8839200" y="152400"/>
            <a:ext cx="1298154"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868362"/>
          </a:xfrm>
        </p:spPr>
        <p:txBody>
          <a:bodyPr/>
          <a:lstStyle/>
          <a:p>
            <a:r>
              <a:rPr lang="en-US" dirty="0" smtClean="0"/>
              <a:t>Stag hunt</a:t>
            </a:r>
            <a:endParaRPr lang="en-US" dirty="0"/>
          </a:p>
        </p:txBody>
      </p:sp>
      <p:sp>
        <p:nvSpPr>
          <p:cNvPr id="3" name="Content Placeholder 2"/>
          <p:cNvSpPr>
            <a:spLocks noGrp="1"/>
          </p:cNvSpPr>
          <p:nvPr>
            <p:ph idx="1"/>
          </p:nvPr>
        </p:nvSpPr>
        <p:spPr>
          <a:xfrm>
            <a:off x="1981200" y="3657601"/>
            <a:ext cx="8229600" cy="2468563"/>
          </a:xfrm>
        </p:spPr>
        <p:txBody>
          <a:bodyPr>
            <a:normAutofit/>
          </a:bodyPr>
          <a:lstStyle/>
          <a:p>
            <a:r>
              <a:rPr lang="en-US" dirty="0" smtClean="0"/>
              <a:t>What is the Pareto Optimal solution?</a:t>
            </a:r>
          </a:p>
          <a:p>
            <a:r>
              <a:rPr lang="en-US" dirty="0" smtClean="0"/>
              <a:t>Is there a Nash Equilibrium?</a:t>
            </a:r>
          </a:p>
          <a:p>
            <a:r>
              <a:rPr lang="en-US" dirty="0" smtClean="0"/>
              <a:t>Is </a:t>
            </a:r>
            <a:r>
              <a:rPr lang="en-US" dirty="0"/>
              <a:t>there a </a:t>
            </a:r>
            <a:r>
              <a:rPr lang="en-US" dirty="0" smtClean="0"/>
              <a:t>Dominant Strategy </a:t>
            </a:r>
            <a:r>
              <a:rPr lang="en-US" dirty="0"/>
              <a:t>for either player?</a:t>
            </a:r>
          </a:p>
          <a:p>
            <a:r>
              <a:rPr lang="en-US" dirty="0" smtClean="0"/>
              <a:t>Model </a:t>
            </a:r>
            <a:r>
              <a:rPr lang="en-US" dirty="0"/>
              <a:t>for cooperative </a:t>
            </a:r>
            <a:r>
              <a:rPr lang="en-US" dirty="0" smtClean="0"/>
              <a:t>activity under conditions of incomplete information (the issue: trust)</a:t>
            </a:r>
            <a:endParaRPr lang="en-US" dirty="0"/>
          </a:p>
        </p:txBody>
      </p:sp>
      <p:graphicFrame>
        <p:nvGraphicFramePr>
          <p:cNvPr id="4" name="Content Placeholder 4"/>
          <p:cNvGraphicFramePr>
            <a:graphicFrameLocks/>
          </p:cNvGraphicFramePr>
          <p:nvPr/>
        </p:nvGraphicFramePr>
        <p:xfrm>
          <a:off x="4191000" y="1066801"/>
          <a:ext cx="3581400" cy="2065163"/>
        </p:xfrm>
        <a:graphic>
          <a:graphicData uri="http://schemas.openxmlformats.org/drawingml/2006/table">
            <a:tbl>
              <a:tblPr>
                <a:tableStyleId>{F5AB1C69-6EDB-4FF4-983F-18BD219EF322}</a:tableStyleId>
              </a:tblPr>
              <a:tblGrid>
                <a:gridCol w="1193800"/>
                <a:gridCol w="1193800"/>
                <a:gridCol w="1193800"/>
              </a:tblGrid>
              <a:tr h="785003">
                <a:tc>
                  <a:txBody>
                    <a:bodyPr/>
                    <a:lstStyle/>
                    <a:p>
                      <a:pPr algn="ctr"/>
                      <a:endParaRPr 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rgbClr val="0000FF"/>
                          </a:solidFill>
                        </a:rPr>
                        <a:t>Hunter 1: Stag</a:t>
                      </a:r>
                      <a:endParaRPr lang="en-US" sz="1800" b="1"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rgbClr val="0000FF"/>
                          </a:solidFill>
                        </a:rPr>
                        <a:t>Hunter 1: Hare</a:t>
                      </a:r>
                      <a:endParaRPr lang="en-US" sz="1800" b="1"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98098">
                <a:tc>
                  <a:txBody>
                    <a:bodyPr/>
                    <a:lstStyle/>
                    <a:p>
                      <a:pPr algn="ctr"/>
                      <a:r>
                        <a:rPr lang="en-US" sz="1800" b="1" dirty="0" smtClean="0">
                          <a:solidFill>
                            <a:srgbClr val="FF0000"/>
                          </a:solidFill>
                        </a:rPr>
                        <a:t>Hunter 2: Stag</a:t>
                      </a:r>
                      <a:endParaRPr lang="en-US" sz="1800" b="1" dirty="0">
                        <a:solidFill>
                          <a:srgbClr val="FF00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0000FF"/>
                          </a:solidFill>
                        </a:rPr>
                        <a:t>2</a:t>
                      </a:r>
                      <a:r>
                        <a:rPr lang="en-US" sz="1800" dirty="0" smtClean="0"/>
                        <a:t>,</a:t>
                      </a:r>
                      <a:r>
                        <a:rPr lang="en-US" sz="1800" dirty="0" smtClean="0">
                          <a:solidFill>
                            <a:srgbClr val="FF0000"/>
                          </a:solidFill>
                        </a:rPr>
                        <a:t>2</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0000FF"/>
                          </a:solidFill>
                        </a:rPr>
                        <a:t>1</a:t>
                      </a:r>
                      <a:r>
                        <a:rPr lang="en-US" sz="1800" dirty="0" smtClean="0"/>
                        <a:t>,</a:t>
                      </a:r>
                      <a:r>
                        <a:rPr lang="en-US" sz="1800" dirty="0" smtClean="0">
                          <a:solidFill>
                            <a:srgbClr val="FF0000"/>
                          </a:solidFill>
                        </a:rPr>
                        <a:t>0</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8098">
                <a:tc>
                  <a:txBody>
                    <a:bodyPr/>
                    <a:lstStyle/>
                    <a:p>
                      <a:pPr algn="ctr"/>
                      <a:r>
                        <a:rPr lang="en-US" sz="1800" b="1" dirty="0" smtClean="0">
                          <a:solidFill>
                            <a:srgbClr val="FF0000"/>
                          </a:solidFill>
                        </a:rPr>
                        <a:t>Hunter 2: Hare</a:t>
                      </a:r>
                      <a:endParaRPr lang="en-US" sz="1800" b="1" dirty="0">
                        <a:solidFill>
                          <a:srgbClr val="FF00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0000FF"/>
                          </a:solidFill>
                        </a:rPr>
                        <a:t>0</a:t>
                      </a:r>
                      <a:r>
                        <a:rPr lang="en-US" sz="1800" dirty="0" smtClean="0"/>
                        <a:t>,</a:t>
                      </a:r>
                      <a:r>
                        <a:rPr lang="en-US" sz="1800" dirty="0" smtClean="0">
                          <a:solidFill>
                            <a:srgbClr val="FF0000"/>
                          </a:solidFill>
                        </a:rPr>
                        <a:t>1</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0000FF"/>
                          </a:solidFill>
                        </a:rPr>
                        <a:t>1</a:t>
                      </a:r>
                      <a:r>
                        <a:rPr lang="en-US" sz="1800" dirty="0" smtClean="0"/>
                        <a:t>,</a:t>
                      </a:r>
                      <a:r>
                        <a:rPr lang="en-US" sz="1800" dirty="0" smtClean="0">
                          <a:solidFill>
                            <a:srgbClr val="FF0000"/>
                          </a:solidFill>
                        </a:rPr>
                        <a:t>1</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8194" name="Picture 2"/>
          <p:cNvPicPr>
            <a:picLocks noChangeAspect="1" noChangeArrowheads="1"/>
          </p:cNvPicPr>
          <p:nvPr/>
        </p:nvPicPr>
        <p:blipFill>
          <a:blip r:embed="rId3" cstate="print"/>
          <a:srcRect/>
          <a:stretch>
            <a:fillRect/>
          </a:stretch>
        </p:blipFill>
        <p:spPr bwMode="auto">
          <a:xfrm>
            <a:off x="1752601" y="152400"/>
            <a:ext cx="2368247" cy="1676400"/>
          </a:xfrm>
          <a:prstGeom prst="rect">
            <a:avLst/>
          </a:prstGeom>
          <a:noFill/>
          <a:ln w="9525">
            <a:noFill/>
            <a:miter lim="800000"/>
            <a:headEnd/>
            <a:tailEnd/>
          </a:ln>
        </p:spPr>
      </p:pic>
      <p:pic>
        <p:nvPicPr>
          <p:cNvPr id="8195" name="Picture 3"/>
          <p:cNvPicPr>
            <a:picLocks noChangeAspect="1" noChangeArrowheads="1"/>
          </p:cNvPicPr>
          <p:nvPr/>
        </p:nvPicPr>
        <p:blipFill>
          <a:blip r:embed="rId4" cstate="print"/>
          <a:srcRect/>
          <a:stretch>
            <a:fillRect/>
          </a:stretch>
        </p:blipFill>
        <p:spPr bwMode="auto">
          <a:xfrm>
            <a:off x="8839200" y="152400"/>
            <a:ext cx="1298154" cy="1600200"/>
          </a:xfrm>
          <a:prstGeom prst="rect">
            <a:avLst/>
          </a:prstGeom>
          <a:noFill/>
          <a:ln w="9525">
            <a:noFill/>
            <a:miter lim="800000"/>
            <a:headEnd/>
            <a:tailEnd/>
          </a:ln>
        </p:spPr>
      </p:pic>
    </p:spTree>
    <p:extLst>
      <p:ext uri="{BB962C8B-B14F-4D97-AF65-F5344CB8AC3E}">
        <p14:creationId xmlns:p14="http://schemas.microsoft.com/office/powerpoint/2010/main" val="27317831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Prisoner’s dilemma </a:t>
            </a:r>
            <a:br>
              <a:rPr lang="en-US" dirty="0" smtClean="0"/>
            </a:br>
            <a:r>
              <a:rPr lang="en-US" dirty="0" smtClean="0"/>
              <a:t>vs. stag hunt</a:t>
            </a:r>
            <a:endParaRPr lang="en-US" dirty="0"/>
          </a:p>
        </p:txBody>
      </p:sp>
      <p:graphicFrame>
        <p:nvGraphicFramePr>
          <p:cNvPr id="4" name="Content Placeholder 4"/>
          <p:cNvGraphicFramePr>
            <a:graphicFrameLocks/>
          </p:cNvGraphicFramePr>
          <p:nvPr/>
        </p:nvGraphicFramePr>
        <p:xfrm>
          <a:off x="1600200" y="2659238"/>
          <a:ext cx="4419600" cy="2065163"/>
        </p:xfrm>
        <a:graphic>
          <a:graphicData uri="http://schemas.openxmlformats.org/drawingml/2006/table">
            <a:tbl>
              <a:tblPr>
                <a:tableStyleId>{F5AB1C69-6EDB-4FF4-983F-18BD219EF322}</a:tableStyleId>
              </a:tblPr>
              <a:tblGrid>
                <a:gridCol w="1473200"/>
                <a:gridCol w="1473200"/>
                <a:gridCol w="1473200"/>
              </a:tblGrid>
              <a:tr h="785003">
                <a:tc>
                  <a:txBody>
                    <a:bodyPr/>
                    <a:lstStyle/>
                    <a:p>
                      <a:pPr algn="ctr"/>
                      <a:endParaRPr 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rgbClr val="0000FF"/>
                          </a:solidFill>
                        </a:rPr>
                        <a:t>Cooperate</a:t>
                      </a:r>
                      <a:endParaRPr lang="en-US" sz="1800" b="1"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rgbClr val="0000FF"/>
                          </a:solidFill>
                        </a:rPr>
                        <a:t>Defect</a:t>
                      </a:r>
                      <a:endParaRPr lang="en-US" sz="1800" b="1"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98098">
                <a:tc>
                  <a:txBody>
                    <a:bodyPr/>
                    <a:lstStyle/>
                    <a:p>
                      <a:pPr algn="ctr"/>
                      <a:r>
                        <a:rPr lang="en-US" sz="1800" b="1" dirty="0" smtClean="0">
                          <a:solidFill>
                            <a:srgbClr val="FF0000"/>
                          </a:solidFill>
                        </a:rPr>
                        <a:t>Cooperate</a:t>
                      </a:r>
                      <a:endParaRPr lang="en-US" sz="1800" b="1" dirty="0">
                        <a:solidFill>
                          <a:srgbClr val="FF00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0000FF"/>
                          </a:solidFill>
                        </a:rPr>
                        <a:t>Win </a:t>
                      </a:r>
                      <a:r>
                        <a:rPr lang="en-US" sz="1800" dirty="0" smtClean="0">
                          <a:solidFill>
                            <a:schemeClr val="tx1"/>
                          </a:solidFill>
                        </a:rPr>
                        <a:t>–</a:t>
                      </a:r>
                      <a:r>
                        <a:rPr lang="en-US" sz="1800" dirty="0" smtClean="0">
                          <a:solidFill>
                            <a:srgbClr val="0000FF"/>
                          </a:solidFill>
                        </a:rPr>
                        <a:t> </a:t>
                      </a:r>
                      <a:r>
                        <a:rPr lang="en-US" sz="1800" dirty="0" smtClean="0">
                          <a:solidFill>
                            <a:srgbClr val="FF0000"/>
                          </a:solidFill>
                        </a:rPr>
                        <a:t>win</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0000FF"/>
                          </a:solidFill>
                        </a:rPr>
                        <a:t>Win big </a:t>
                      </a:r>
                      <a:r>
                        <a:rPr lang="en-US" sz="1800" dirty="0" smtClean="0">
                          <a:solidFill>
                            <a:schemeClr val="tx1"/>
                          </a:solidFill>
                        </a:rPr>
                        <a:t>– </a:t>
                      </a:r>
                      <a:r>
                        <a:rPr lang="en-US" sz="1800" dirty="0" smtClean="0">
                          <a:solidFill>
                            <a:srgbClr val="FF0000"/>
                          </a:solidFill>
                        </a:rPr>
                        <a:t>lose big</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8098">
                <a:tc>
                  <a:txBody>
                    <a:bodyPr/>
                    <a:lstStyle/>
                    <a:p>
                      <a:pPr algn="ctr"/>
                      <a:r>
                        <a:rPr lang="en-US" sz="1800" b="1" dirty="0" smtClean="0">
                          <a:solidFill>
                            <a:srgbClr val="FF0000"/>
                          </a:solidFill>
                        </a:rPr>
                        <a:t>Defect</a:t>
                      </a:r>
                      <a:endParaRPr lang="en-US" sz="1800" b="1" dirty="0">
                        <a:solidFill>
                          <a:srgbClr val="FF00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0000FF"/>
                          </a:solidFill>
                        </a:rPr>
                        <a:t>Lose big</a:t>
                      </a:r>
                      <a:r>
                        <a:rPr lang="en-US" sz="1800" dirty="0" smtClean="0">
                          <a:solidFill>
                            <a:srgbClr val="FF0000"/>
                          </a:solidFill>
                        </a:rPr>
                        <a:t> </a:t>
                      </a:r>
                      <a:r>
                        <a:rPr lang="en-US" sz="1800" dirty="0" smtClean="0">
                          <a:solidFill>
                            <a:schemeClr val="tx1"/>
                          </a:solidFill>
                        </a:rPr>
                        <a:t>–</a:t>
                      </a:r>
                      <a:r>
                        <a:rPr lang="en-US" sz="1800" dirty="0" smtClean="0">
                          <a:solidFill>
                            <a:srgbClr val="FF0000"/>
                          </a:solidFill>
                        </a:rPr>
                        <a:t> win big</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0000FF"/>
                          </a:solidFill>
                        </a:rPr>
                        <a:t>Lose</a:t>
                      </a:r>
                      <a:r>
                        <a:rPr lang="en-US" sz="1800" baseline="0" dirty="0" smtClean="0">
                          <a:solidFill>
                            <a:srgbClr val="FF0000"/>
                          </a:solidFill>
                        </a:rPr>
                        <a:t> </a:t>
                      </a:r>
                      <a:r>
                        <a:rPr lang="en-US" sz="1800" dirty="0" smtClean="0">
                          <a:solidFill>
                            <a:schemeClr val="tx1"/>
                          </a:solidFill>
                        </a:rPr>
                        <a:t>–</a:t>
                      </a:r>
                      <a:r>
                        <a:rPr lang="en-US" sz="1800" dirty="0" smtClean="0">
                          <a:solidFill>
                            <a:srgbClr val="FF0000"/>
                          </a:solidFill>
                        </a:rPr>
                        <a:t> lose</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Content Placeholder 4"/>
          <p:cNvGraphicFramePr>
            <a:graphicFrameLocks/>
          </p:cNvGraphicFramePr>
          <p:nvPr/>
        </p:nvGraphicFramePr>
        <p:xfrm>
          <a:off x="6172200" y="2659238"/>
          <a:ext cx="4343400" cy="2023181"/>
        </p:xfrm>
        <a:graphic>
          <a:graphicData uri="http://schemas.openxmlformats.org/drawingml/2006/table">
            <a:tbl>
              <a:tblPr>
                <a:tableStyleId>{F5AB1C69-6EDB-4FF4-983F-18BD219EF322}</a:tableStyleId>
              </a:tblPr>
              <a:tblGrid>
                <a:gridCol w="1447800"/>
                <a:gridCol w="1447800"/>
                <a:gridCol w="1447800"/>
              </a:tblGrid>
              <a:tr h="785003">
                <a:tc>
                  <a:txBody>
                    <a:bodyPr/>
                    <a:lstStyle/>
                    <a:p>
                      <a:pPr algn="ctr"/>
                      <a:endParaRPr 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rgbClr val="0000FF"/>
                          </a:solidFill>
                        </a:rPr>
                        <a:t>Cooperate</a:t>
                      </a:r>
                      <a:endParaRPr lang="en-US" sz="1800" b="1"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rgbClr val="0000FF"/>
                          </a:solidFill>
                        </a:rPr>
                        <a:t>Defect</a:t>
                      </a:r>
                      <a:endParaRPr lang="en-US" sz="1800" b="1"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98098">
                <a:tc>
                  <a:txBody>
                    <a:bodyPr/>
                    <a:lstStyle/>
                    <a:p>
                      <a:pPr algn="ctr"/>
                      <a:r>
                        <a:rPr lang="en-US" sz="1800" b="1" dirty="0" smtClean="0">
                          <a:solidFill>
                            <a:srgbClr val="FF0000"/>
                          </a:solidFill>
                        </a:rPr>
                        <a:t>Cooperate</a:t>
                      </a:r>
                      <a:endParaRPr lang="en-US" sz="1800" b="1" dirty="0">
                        <a:solidFill>
                          <a:srgbClr val="FF00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0000FF"/>
                          </a:solidFill>
                        </a:rPr>
                        <a:t>Win big </a:t>
                      </a:r>
                      <a:r>
                        <a:rPr lang="en-US" sz="1800" dirty="0" smtClean="0">
                          <a:solidFill>
                            <a:schemeClr val="tx1"/>
                          </a:solidFill>
                        </a:rPr>
                        <a:t>–</a:t>
                      </a:r>
                      <a:r>
                        <a:rPr lang="en-US" sz="1800" dirty="0" smtClean="0">
                          <a:solidFill>
                            <a:srgbClr val="0000FF"/>
                          </a:solidFill>
                        </a:rPr>
                        <a:t> </a:t>
                      </a:r>
                      <a:r>
                        <a:rPr lang="en-US" sz="1800" dirty="0" smtClean="0">
                          <a:solidFill>
                            <a:srgbClr val="FF0000"/>
                          </a:solidFill>
                        </a:rPr>
                        <a:t>win big</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0000FF"/>
                          </a:solidFill>
                        </a:rPr>
                        <a:t>Win </a:t>
                      </a:r>
                      <a:r>
                        <a:rPr lang="en-US" sz="1800" dirty="0" smtClean="0">
                          <a:solidFill>
                            <a:schemeClr val="tx1"/>
                          </a:solidFill>
                        </a:rPr>
                        <a:t>– </a:t>
                      </a:r>
                      <a:r>
                        <a:rPr lang="en-US" sz="1800" dirty="0" smtClean="0">
                          <a:solidFill>
                            <a:srgbClr val="FF0000"/>
                          </a:solidFill>
                        </a:rPr>
                        <a:t>lose</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8098">
                <a:tc>
                  <a:txBody>
                    <a:bodyPr/>
                    <a:lstStyle/>
                    <a:p>
                      <a:pPr algn="ctr"/>
                      <a:r>
                        <a:rPr lang="en-US" sz="1800" b="1" dirty="0" smtClean="0">
                          <a:solidFill>
                            <a:srgbClr val="FF0000"/>
                          </a:solidFill>
                        </a:rPr>
                        <a:t>Defect</a:t>
                      </a:r>
                      <a:endParaRPr lang="en-US" sz="1800" b="1" dirty="0">
                        <a:solidFill>
                          <a:srgbClr val="FF00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0000FF"/>
                          </a:solidFill>
                        </a:rPr>
                        <a:t>Lose</a:t>
                      </a:r>
                      <a:r>
                        <a:rPr lang="en-US" sz="1800" dirty="0" smtClean="0">
                          <a:solidFill>
                            <a:srgbClr val="FF0000"/>
                          </a:solidFill>
                        </a:rPr>
                        <a:t> </a:t>
                      </a:r>
                      <a:r>
                        <a:rPr lang="en-US" sz="1800" dirty="0" smtClean="0">
                          <a:solidFill>
                            <a:schemeClr val="tx1"/>
                          </a:solidFill>
                        </a:rPr>
                        <a:t>–</a:t>
                      </a:r>
                      <a:r>
                        <a:rPr lang="en-US" sz="1800" dirty="0" smtClean="0">
                          <a:solidFill>
                            <a:srgbClr val="FF0000"/>
                          </a:solidFill>
                        </a:rPr>
                        <a:t> win</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aseline="0" dirty="0" smtClean="0">
                          <a:solidFill>
                            <a:srgbClr val="0000FF"/>
                          </a:solidFill>
                        </a:rPr>
                        <a:t>Win</a:t>
                      </a:r>
                      <a:r>
                        <a:rPr lang="en-US" sz="1800" baseline="0" dirty="0" smtClean="0">
                          <a:solidFill>
                            <a:srgbClr val="FF0000"/>
                          </a:solidFill>
                        </a:rPr>
                        <a:t> </a:t>
                      </a:r>
                      <a:r>
                        <a:rPr lang="en-US" sz="1800" dirty="0" smtClean="0">
                          <a:solidFill>
                            <a:schemeClr val="tx1"/>
                          </a:solidFill>
                        </a:rPr>
                        <a:t>–</a:t>
                      </a:r>
                      <a:r>
                        <a:rPr lang="en-US" sz="1800" dirty="0" smtClean="0">
                          <a:solidFill>
                            <a:srgbClr val="FF0000"/>
                          </a:solidFill>
                        </a:rPr>
                        <a:t> win</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Rectangle 5"/>
          <p:cNvSpPr/>
          <p:nvPr/>
        </p:nvSpPr>
        <p:spPr>
          <a:xfrm>
            <a:off x="3124201" y="2209801"/>
            <a:ext cx="2534733" cy="461665"/>
          </a:xfrm>
          <a:prstGeom prst="rect">
            <a:avLst/>
          </a:prstGeom>
        </p:spPr>
        <p:txBody>
          <a:bodyPr wrap="none">
            <a:spAutoFit/>
          </a:bodyPr>
          <a:lstStyle/>
          <a:p>
            <a:r>
              <a:rPr lang="en-US" sz="2400" b="1" dirty="0"/>
              <a:t>Prisoner’ dilemma</a:t>
            </a:r>
          </a:p>
        </p:txBody>
      </p:sp>
      <p:sp>
        <p:nvSpPr>
          <p:cNvPr id="7" name="Rectangle 6"/>
          <p:cNvSpPr/>
          <p:nvPr/>
        </p:nvSpPr>
        <p:spPr>
          <a:xfrm>
            <a:off x="8228080" y="2133601"/>
            <a:ext cx="1401859" cy="461665"/>
          </a:xfrm>
          <a:prstGeom prst="rect">
            <a:avLst/>
          </a:prstGeom>
        </p:spPr>
        <p:txBody>
          <a:bodyPr wrap="none">
            <a:spAutoFit/>
          </a:bodyPr>
          <a:lstStyle/>
          <a:p>
            <a:r>
              <a:rPr lang="en-US" sz="2400" b="1" dirty="0"/>
              <a:t>Stag hunt</a:t>
            </a:r>
          </a:p>
        </p:txBody>
      </p:sp>
      <p:sp>
        <p:nvSpPr>
          <p:cNvPr id="8" name="Oval 7"/>
          <p:cNvSpPr/>
          <p:nvPr/>
        </p:nvSpPr>
        <p:spPr>
          <a:xfrm>
            <a:off x="4495796" y="3370785"/>
            <a:ext cx="1600200" cy="762000"/>
          </a:xfrm>
          <a:prstGeom prst="ellipse">
            <a:avLst/>
          </a:prstGeom>
          <a:noFill/>
          <a:ln w="6350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982178" y="3398178"/>
            <a:ext cx="1600200" cy="762000"/>
          </a:xfrm>
          <a:prstGeom prst="ellipse">
            <a:avLst/>
          </a:prstGeom>
          <a:noFill/>
          <a:ln w="6350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895600" y="5177136"/>
            <a:ext cx="3200400" cy="1200329"/>
          </a:xfrm>
          <a:prstGeom prst="rect">
            <a:avLst/>
          </a:prstGeom>
        </p:spPr>
        <p:txBody>
          <a:bodyPr wrap="square">
            <a:spAutoFit/>
          </a:bodyPr>
          <a:lstStyle/>
          <a:p>
            <a:pPr algn="ctr"/>
            <a:r>
              <a:rPr lang="en-US" sz="2400" dirty="0"/>
              <a:t>Players </a:t>
            </a:r>
            <a:r>
              <a:rPr lang="en-US" sz="2400" dirty="0" smtClean="0"/>
              <a:t>improve their winnings by </a:t>
            </a:r>
            <a:r>
              <a:rPr lang="en-US" sz="2400" dirty="0"/>
              <a:t>defecting unilaterally</a:t>
            </a:r>
          </a:p>
        </p:txBody>
      </p:sp>
      <p:sp>
        <p:nvSpPr>
          <p:cNvPr id="12" name="Rectangle 11"/>
          <p:cNvSpPr/>
          <p:nvPr/>
        </p:nvSpPr>
        <p:spPr>
          <a:xfrm>
            <a:off x="7239000" y="5181601"/>
            <a:ext cx="3200400" cy="1200329"/>
          </a:xfrm>
          <a:prstGeom prst="rect">
            <a:avLst/>
          </a:prstGeom>
        </p:spPr>
        <p:txBody>
          <a:bodyPr wrap="square">
            <a:spAutoFit/>
          </a:bodyPr>
          <a:lstStyle/>
          <a:p>
            <a:pPr algn="ctr"/>
            <a:r>
              <a:rPr lang="en-US" sz="2400" dirty="0"/>
              <a:t>Players </a:t>
            </a:r>
            <a:r>
              <a:rPr lang="en-US" sz="2400" dirty="0" smtClean="0"/>
              <a:t>reduce their winnings </a:t>
            </a:r>
            <a:r>
              <a:rPr lang="en-US" sz="2400" dirty="0"/>
              <a:t>by defecting unilaterally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kumimoji="1" lang="en-US" altLang="ja-JP" dirty="0" smtClean="0"/>
              <a:t>Chicken: Anti-Coordination Games, Mixed Strategies</a:t>
            </a:r>
            <a:endParaRPr kumimoji="1" lang="ja-JP" altLang="en-US" dirty="0"/>
          </a:p>
        </p:txBody>
      </p:sp>
      <p:sp>
        <p:nvSpPr>
          <p:cNvPr id="3" name="Subtitle 2"/>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10832726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p:txBody>
          <a:bodyPr/>
          <a:lstStyle/>
          <a:p>
            <a:r>
              <a:rPr lang="en-US" dirty="0" smtClean="0"/>
              <a:t>Game theory</a:t>
            </a:r>
            <a:endParaRPr lang="en-US" dirty="0"/>
          </a:p>
        </p:txBody>
      </p:sp>
      <p:sp>
        <p:nvSpPr>
          <p:cNvPr id="5" name="Content Placeholder 4"/>
          <p:cNvSpPr>
            <a:spLocks noGrp="1"/>
          </p:cNvSpPr>
          <p:nvPr>
            <p:ph idx="1"/>
          </p:nvPr>
        </p:nvSpPr>
        <p:spPr/>
        <p:txBody>
          <a:bodyPr/>
          <a:lstStyle/>
          <a:p>
            <a:r>
              <a:rPr lang="en-US" b="1" dirty="0"/>
              <a:t>Game theory </a:t>
            </a:r>
            <a:r>
              <a:rPr lang="en-US" dirty="0"/>
              <a:t>deals with systems of interacting agents where the outcome for an agent depends on the actions of all the other agents</a:t>
            </a:r>
          </a:p>
          <a:p>
            <a:pPr lvl="1"/>
            <a:r>
              <a:rPr lang="en-US" dirty="0"/>
              <a:t>Applied in sociology, politics, economics, biology, and, of course, AI </a:t>
            </a:r>
          </a:p>
          <a:p>
            <a:r>
              <a:rPr lang="en-US" b="1" dirty="0"/>
              <a:t>Agent design: </a:t>
            </a:r>
            <a:r>
              <a:rPr lang="en-US" dirty="0"/>
              <a:t>determining the best strategy for a rational agent in a given game</a:t>
            </a:r>
          </a:p>
          <a:p>
            <a:r>
              <a:rPr lang="en-US" b="1" dirty="0"/>
              <a:t>Mechanism design: </a:t>
            </a:r>
            <a:r>
              <a:rPr lang="en-US" dirty="0"/>
              <a:t>how to set the rules of the game to ensure a desirable outcome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868362"/>
          </a:xfrm>
        </p:spPr>
        <p:txBody>
          <a:bodyPr/>
          <a:lstStyle/>
          <a:p>
            <a:r>
              <a:rPr lang="en-US" dirty="0" smtClean="0"/>
              <a:t>Game of Chicken</a:t>
            </a:r>
            <a:endParaRPr lang="en-US" dirty="0"/>
          </a:p>
        </p:txBody>
      </p:sp>
      <p:sp>
        <p:nvSpPr>
          <p:cNvPr id="3" name="Content Placeholder 2"/>
          <p:cNvSpPr>
            <a:spLocks noGrp="1"/>
          </p:cNvSpPr>
          <p:nvPr>
            <p:ph idx="1"/>
          </p:nvPr>
        </p:nvSpPr>
        <p:spPr>
          <a:xfrm>
            <a:off x="1981200" y="2209800"/>
            <a:ext cx="8382000" cy="3124200"/>
          </a:xfrm>
        </p:spPr>
        <p:txBody>
          <a:bodyPr>
            <a:normAutofit/>
          </a:bodyPr>
          <a:lstStyle/>
          <a:p>
            <a:r>
              <a:rPr lang="en-US" dirty="0" smtClean="0"/>
              <a:t>Two players each bet $1000 that the other player will chicken out</a:t>
            </a:r>
          </a:p>
          <a:p>
            <a:r>
              <a:rPr lang="en-US" dirty="0" smtClean="0"/>
              <a:t>Outcomes:</a:t>
            </a:r>
          </a:p>
          <a:p>
            <a:pPr lvl="1"/>
            <a:r>
              <a:rPr lang="en-US" sz="2800" dirty="0" smtClean="0"/>
              <a:t>If one player chickens out, the other wins $1000</a:t>
            </a:r>
          </a:p>
          <a:p>
            <a:pPr lvl="1"/>
            <a:r>
              <a:rPr lang="en-US" sz="2800" dirty="0" smtClean="0"/>
              <a:t>If both players chicken out, neither wins anything</a:t>
            </a:r>
          </a:p>
          <a:p>
            <a:pPr lvl="1"/>
            <a:r>
              <a:rPr lang="en-US" sz="2800" dirty="0" smtClean="0"/>
              <a:t>If neither player chickens out, they both lose $10,000 (the cost of the car)</a:t>
            </a:r>
            <a:endParaRPr lang="en-US" sz="2800" dirty="0"/>
          </a:p>
        </p:txBody>
      </p:sp>
      <p:graphicFrame>
        <p:nvGraphicFramePr>
          <p:cNvPr id="12" name="Content Placeholder 4"/>
          <p:cNvGraphicFramePr>
            <a:graphicFrameLocks/>
          </p:cNvGraphicFramePr>
          <p:nvPr/>
        </p:nvGraphicFramePr>
        <p:xfrm>
          <a:off x="7162800" y="838200"/>
          <a:ext cx="2971800" cy="1097280"/>
        </p:xfrm>
        <a:graphic>
          <a:graphicData uri="http://schemas.openxmlformats.org/drawingml/2006/table">
            <a:tbl>
              <a:tblPr>
                <a:tableStyleId>{F5AB1C69-6EDB-4FF4-983F-18BD219EF322}</a:tableStyleId>
              </a:tblPr>
              <a:tblGrid>
                <a:gridCol w="990600"/>
                <a:gridCol w="990600"/>
                <a:gridCol w="990600"/>
              </a:tblGrid>
              <a:tr h="301924">
                <a:tc>
                  <a:txBody>
                    <a:bodyPr/>
                    <a:lstStyle/>
                    <a:p>
                      <a:pPr algn="ctr"/>
                      <a:endParaRPr 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rgbClr val="0000FF"/>
                          </a:solidFill>
                        </a:rPr>
                        <a:t>S</a:t>
                      </a:r>
                      <a:endParaRPr lang="en-US" sz="1800" b="1"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rgbClr val="0000FF"/>
                          </a:solidFill>
                        </a:rPr>
                        <a:t>C</a:t>
                      </a:r>
                      <a:endParaRPr lang="en-US" sz="1800" b="1"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30038">
                <a:tc>
                  <a:txBody>
                    <a:bodyPr/>
                    <a:lstStyle/>
                    <a:p>
                      <a:pPr algn="r"/>
                      <a:r>
                        <a:rPr lang="en-US" sz="1800" b="1" dirty="0" smtClean="0">
                          <a:solidFill>
                            <a:srgbClr val="FF0000"/>
                          </a:solidFill>
                        </a:rPr>
                        <a:t>S</a:t>
                      </a:r>
                      <a:endParaRPr lang="en-US" sz="1800" b="1" dirty="0">
                        <a:solidFill>
                          <a:srgbClr val="FF00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0000FF"/>
                          </a:solidFill>
                        </a:rPr>
                        <a:t>-10</a:t>
                      </a:r>
                      <a:r>
                        <a:rPr lang="en-US" sz="1800" dirty="0" smtClean="0">
                          <a:solidFill>
                            <a:schemeClr val="tx1"/>
                          </a:solidFill>
                        </a:rPr>
                        <a:t>,</a:t>
                      </a:r>
                      <a:r>
                        <a:rPr lang="en-US" sz="1800" dirty="0" smtClean="0">
                          <a:solidFill>
                            <a:srgbClr val="0000FF"/>
                          </a:solidFill>
                        </a:rPr>
                        <a:t> </a:t>
                      </a:r>
                      <a:r>
                        <a:rPr lang="en-US" sz="1800" dirty="0" smtClean="0">
                          <a:solidFill>
                            <a:srgbClr val="FF0000"/>
                          </a:solidFill>
                        </a:rPr>
                        <a:t>-10</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0000FF"/>
                          </a:solidFill>
                        </a:rPr>
                        <a:t>-1</a:t>
                      </a:r>
                      <a:r>
                        <a:rPr lang="en-US" sz="1800" dirty="0" smtClean="0">
                          <a:solidFill>
                            <a:schemeClr val="tx1"/>
                          </a:solidFill>
                        </a:rPr>
                        <a:t>, </a:t>
                      </a:r>
                      <a:r>
                        <a:rPr lang="en-US" sz="1800" dirty="0" smtClean="0">
                          <a:solidFill>
                            <a:srgbClr val="FF0000"/>
                          </a:solidFill>
                        </a:rPr>
                        <a:t>1</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0038">
                <a:tc>
                  <a:txBody>
                    <a:bodyPr/>
                    <a:lstStyle/>
                    <a:p>
                      <a:pPr algn="r"/>
                      <a:r>
                        <a:rPr lang="en-US" sz="1800" b="1" dirty="0" smtClean="0">
                          <a:solidFill>
                            <a:srgbClr val="FF0000"/>
                          </a:solidFill>
                        </a:rPr>
                        <a:t>C</a:t>
                      </a:r>
                      <a:endParaRPr lang="en-US" sz="1800" b="1" dirty="0">
                        <a:solidFill>
                          <a:srgbClr val="FF00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0000FF"/>
                          </a:solidFill>
                        </a:rPr>
                        <a:t>1</a:t>
                      </a:r>
                      <a:r>
                        <a:rPr lang="en-US" sz="1800" dirty="0" smtClean="0">
                          <a:solidFill>
                            <a:schemeClr val="tx1"/>
                          </a:solidFill>
                        </a:rPr>
                        <a:t>,</a:t>
                      </a:r>
                      <a:r>
                        <a:rPr lang="en-US" sz="1800" dirty="0" smtClean="0">
                          <a:solidFill>
                            <a:srgbClr val="FF0000"/>
                          </a:solidFill>
                        </a:rPr>
                        <a:t> -1</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0000FF"/>
                          </a:solidFill>
                        </a:rPr>
                        <a:t>0</a:t>
                      </a:r>
                      <a:r>
                        <a:rPr lang="en-US" sz="1800" baseline="0" dirty="0" smtClean="0">
                          <a:solidFill>
                            <a:schemeClr val="tx1"/>
                          </a:solidFill>
                        </a:rPr>
                        <a:t>,</a:t>
                      </a:r>
                      <a:r>
                        <a:rPr lang="en-US" sz="1800" dirty="0" smtClean="0">
                          <a:solidFill>
                            <a:srgbClr val="FF0000"/>
                          </a:solidFill>
                        </a:rPr>
                        <a:t> 0</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13" name="Group 10"/>
          <p:cNvGrpSpPr/>
          <p:nvPr/>
        </p:nvGrpSpPr>
        <p:grpSpPr>
          <a:xfrm>
            <a:off x="1905000" y="1143000"/>
            <a:ext cx="5410200" cy="953350"/>
            <a:chOff x="457200" y="881979"/>
            <a:chExt cx="8077200" cy="1684361"/>
          </a:xfrm>
        </p:grpSpPr>
        <p:pic>
          <p:nvPicPr>
            <p:cNvPr id="14" name="Picture 3"/>
            <p:cNvPicPr>
              <a:picLocks noChangeAspect="1" noChangeArrowheads="1"/>
            </p:cNvPicPr>
            <p:nvPr/>
          </p:nvPicPr>
          <p:blipFill>
            <a:blip r:embed="rId3" cstate="print"/>
            <a:srcRect/>
            <a:stretch>
              <a:fillRect/>
            </a:stretch>
          </p:blipFill>
          <p:spPr bwMode="auto">
            <a:xfrm>
              <a:off x="457200" y="990600"/>
              <a:ext cx="8077200" cy="1520692"/>
            </a:xfrm>
            <a:prstGeom prst="rect">
              <a:avLst/>
            </a:prstGeom>
            <a:noFill/>
            <a:ln w="9525">
              <a:noFill/>
              <a:miter lim="800000"/>
              <a:headEnd/>
              <a:tailEnd/>
            </a:ln>
          </p:spPr>
        </p:pic>
        <p:sp>
          <p:nvSpPr>
            <p:cNvPr id="15" name="Rectangle 14"/>
            <p:cNvSpPr/>
            <p:nvPr/>
          </p:nvSpPr>
          <p:spPr>
            <a:xfrm>
              <a:off x="2981901" y="1151236"/>
              <a:ext cx="1268884" cy="598151"/>
            </a:xfrm>
            <a:prstGeom prst="rect">
              <a:avLst/>
            </a:prstGeom>
          </p:spPr>
          <p:txBody>
            <a:bodyPr wrap="none">
              <a:spAutoFit/>
            </a:bodyPr>
            <a:lstStyle/>
            <a:p>
              <a:r>
                <a:rPr lang="en-US" sz="1600" b="1" dirty="0">
                  <a:solidFill>
                    <a:srgbClr val="0000FF"/>
                  </a:solidFill>
                </a:rPr>
                <a:t>Straight</a:t>
              </a:r>
              <a:endParaRPr lang="en-US" sz="1600" dirty="0"/>
            </a:p>
          </p:txBody>
        </p:sp>
        <p:sp>
          <p:nvSpPr>
            <p:cNvPr id="16" name="Rectangle 15"/>
            <p:cNvSpPr/>
            <p:nvPr/>
          </p:nvSpPr>
          <p:spPr>
            <a:xfrm>
              <a:off x="2568286" y="1968189"/>
              <a:ext cx="1262853" cy="598151"/>
            </a:xfrm>
            <a:prstGeom prst="rect">
              <a:avLst/>
            </a:prstGeom>
          </p:spPr>
          <p:txBody>
            <a:bodyPr wrap="none">
              <a:spAutoFit/>
            </a:bodyPr>
            <a:lstStyle/>
            <a:p>
              <a:r>
                <a:rPr lang="en-US" sz="1600" b="1" dirty="0">
                  <a:solidFill>
                    <a:srgbClr val="0000FF"/>
                  </a:solidFill>
                </a:rPr>
                <a:t>Chicken</a:t>
              </a:r>
              <a:endParaRPr lang="en-US" sz="1600" dirty="0"/>
            </a:p>
          </p:txBody>
        </p:sp>
        <p:sp>
          <p:nvSpPr>
            <p:cNvPr id="17" name="Rectangle 16"/>
            <p:cNvSpPr/>
            <p:nvPr/>
          </p:nvSpPr>
          <p:spPr>
            <a:xfrm>
              <a:off x="5193570" y="1787603"/>
              <a:ext cx="1268884" cy="598151"/>
            </a:xfrm>
            <a:prstGeom prst="rect">
              <a:avLst/>
            </a:prstGeom>
          </p:spPr>
          <p:txBody>
            <a:bodyPr wrap="none">
              <a:spAutoFit/>
            </a:bodyPr>
            <a:lstStyle/>
            <a:p>
              <a:r>
                <a:rPr lang="en-US" sz="1600" b="1" dirty="0">
                  <a:solidFill>
                    <a:srgbClr val="FF0000"/>
                  </a:solidFill>
                </a:rPr>
                <a:t>Straight</a:t>
              </a:r>
              <a:endParaRPr lang="en-US" sz="1600" dirty="0">
                <a:solidFill>
                  <a:srgbClr val="FF0000"/>
                </a:solidFill>
              </a:endParaRPr>
            </a:p>
          </p:txBody>
        </p:sp>
        <p:sp>
          <p:nvSpPr>
            <p:cNvPr id="18" name="Rectangle 17"/>
            <p:cNvSpPr/>
            <p:nvPr/>
          </p:nvSpPr>
          <p:spPr>
            <a:xfrm>
              <a:off x="5333007" y="881979"/>
              <a:ext cx="1262853" cy="598151"/>
            </a:xfrm>
            <a:prstGeom prst="rect">
              <a:avLst/>
            </a:prstGeom>
          </p:spPr>
          <p:txBody>
            <a:bodyPr wrap="none">
              <a:spAutoFit/>
            </a:bodyPr>
            <a:lstStyle/>
            <a:p>
              <a:r>
                <a:rPr lang="en-US" sz="1600" b="1" dirty="0">
                  <a:solidFill>
                    <a:srgbClr val="FF0000"/>
                  </a:solidFill>
                </a:rPr>
                <a:t>Chicken</a:t>
              </a:r>
              <a:endParaRPr lang="en-US" sz="1600" dirty="0">
                <a:solidFill>
                  <a:srgbClr val="FF0000"/>
                </a:solidFill>
              </a:endParaRPr>
            </a:p>
          </p:txBody>
        </p:sp>
      </p:grpSp>
      <p:sp>
        <p:nvSpPr>
          <p:cNvPr id="19" name="Rectangle 18"/>
          <p:cNvSpPr/>
          <p:nvPr/>
        </p:nvSpPr>
        <p:spPr>
          <a:xfrm>
            <a:off x="2276407" y="838200"/>
            <a:ext cx="947375" cy="369332"/>
          </a:xfrm>
          <a:prstGeom prst="rect">
            <a:avLst/>
          </a:prstGeom>
        </p:spPr>
        <p:txBody>
          <a:bodyPr wrap="none">
            <a:spAutoFit/>
          </a:bodyPr>
          <a:lstStyle/>
          <a:p>
            <a:r>
              <a:rPr lang="en-US" b="1" dirty="0">
                <a:solidFill>
                  <a:srgbClr val="0000FF"/>
                </a:solidFill>
              </a:rPr>
              <a:t>Player 1</a:t>
            </a:r>
            <a:endParaRPr lang="en-US" dirty="0"/>
          </a:p>
        </p:txBody>
      </p:sp>
      <p:sp>
        <p:nvSpPr>
          <p:cNvPr id="20" name="Rectangle 19"/>
          <p:cNvSpPr/>
          <p:nvPr/>
        </p:nvSpPr>
        <p:spPr>
          <a:xfrm>
            <a:off x="6321877" y="849868"/>
            <a:ext cx="947375" cy="369332"/>
          </a:xfrm>
          <a:prstGeom prst="rect">
            <a:avLst/>
          </a:prstGeom>
        </p:spPr>
        <p:txBody>
          <a:bodyPr wrap="none">
            <a:spAutoFit/>
          </a:bodyPr>
          <a:lstStyle/>
          <a:p>
            <a:r>
              <a:rPr lang="en-US" b="1" dirty="0">
                <a:solidFill>
                  <a:srgbClr val="FF0000"/>
                </a:solidFill>
              </a:rPr>
              <a:t>Player 2</a:t>
            </a:r>
            <a:endParaRPr lang="en-US" dirty="0">
              <a:solidFill>
                <a:srgbClr val="FF0000"/>
              </a:solidFill>
            </a:endParaRPr>
          </a:p>
        </p:txBody>
      </p:sp>
      <p:sp>
        <p:nvSpPr>
          <p:cNvPr id="21" name="Rectangle 20"/>
          <p:cNvSpPr/>
          <p:nvPr/>
        </p:nvSpPr>
        <p:spPr>
          <a:xfrm>
            <a:off x="2895600" y="6488668"/>
            <a:ext cx="6096000" cy="369332"/>
          </a:xfrm>
          <a:prstGeom prst="rect">
            <a:avLst/>
          </a:prstGeom>
        </p:spPr>
        <p:txBody>
          <a:bodyPr wrap="square">
            <a:spAutoFit/>
          </a:bodyPr>
          <a:lstStyle/>
          <a:p>
            <a:pPr algn="ctr"/>
            <a:r>
              <a:rPr lang="en-US" dirty="0">
                <a:hlinkClick r:id="rId4"/>
              </a:rPr>
              <a:t>http://en.wikipedia.org/wiki/Game_of_chicken</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Prisoner’s dilemma </a:t>
            </a:r>
            <a:br>
              <a:rPr lang="en-US" dirty="0" smtClean="0"/>
            </a:br>
            <a:r>
              <a:rPr lang="en-US" dirty="0" smtClean="0"/>
              <a:t>vs. Chicken</a:t>
            </a:r>
            <a:endParaRPr lang="en-US" dirty="0"/>
          </a:p>
        </p:txBody>
      </p:sp>
      <p:graphicFrame>
        <p:nvGraphicFramePr>
          <p:cNvPr id="4" name="Content Placeholder 4"/>
          <p:cNvGraphicFramePr>
            <a:graphicFrameLocks/>
          </p:cNvGraphicFramePr>
          <p:nvPr>
            <p:extLst>
              <p:ext uri="{D42A27DB-BD31-4B8C-83A1-F6EECF244321}">
                <p14:modId xmlns:p14="http://schemas.microsoft.com/office/powerpoint/2010/main" val="3835311947"/>
              </p:ext>
            </p:extLst>
          </p:nvPr>
        </p:nvGraphicFramePr>
        <p:xfrm>
          <a:off x="1600200" y="2659238"/>
          <a:ext cx="4419600" cy="2065163"/>
        </p:xfrm>
        <a:graphic>
          <a:graphicData uri="http://schemas.openxmlformats.org/drawingml/2006/table">
            <a:tbl>
              <a:tblPr>
                <a:tableStyleId>{F5AB1C69-6EDB-4FF4-983F-18BD219EF322}</a:tableStyleId>
              </a:tblPr>
              <a:tblGrid>
                <a:gridCol w="1473200"/>
                <a:gridCol w="1473200"/>
                <a:gridCol w="1473200"/>
              </a:tblGrid>
              <a:tr h="785003">
                <a:tc>
                  <a:txBody>
                    <a:bodyPr/>
                    <a:lstStyle/>
                    <a:p>
                      <a:pPr algn="ctr"/>
                      <a:endParaRPr 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rgbClr val="0000FF"/>
                          </a:solidFill>
                        </a:rPr>
                        <a:t>Cooperate</a:t>
                      </a:r>
                      <a:endParaRPr lang="en-US" sz="1800" b="1"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rgbClr val="0000FF"/>
                          </a:solidFill>
                        </a:rPr>
                        <a:t>Defect</a:t>
                      </a:r>
                      <a:endParaRPr lang="en-US" sz="1800" b="1"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98098">
                <a:tc>
                  <a:txBody>
                    <a:bodyPr/>
                    <a:lstStyle/>
                    <a:p>
                      <a:pPr algn="ctr"/>
                      <a:r>
                        <a:rPr lang="en-US" sz="1800" b="1" dirty="0" smtClean="0">
                          <a:solidFill>
                            <a:srgbClr val="FF0000"/>
                          </a:solidFill>
                        </a:rPr>
                        <a:t>Cooperate</a:t>
                      </a:r>
                      <a:endParaRPr lang="en-US" sz="1800" b="1" dirty="0">
                        <a:solidFill>
                          <a:srgbClr val="FF00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0000FF"/>
                          </a:solidFill>
                        </a:rPr>
                        <a:t>Win </a:t>
                      </a:r>
                      <a:r>
                        <a:rPr lang="en-US" sz="1800" dirty="0" smtClean="0">
                          <a:solidFill>
                            <a:schemeClr val="tx1"/>
                          </a:solidFill>
                        </a:rPr>
                        <a:t>–</a:t>
                      </a:r>
                      <a:r>
                        <a:rPr lang="en-US" sz="1800" dirty="0" smtClean="0">
                          <a:solidFill>
                            <a:srgbClr val="0000FF"/>
                          </a:solidFill>
                        </a:rPr>
                        <a:t> </a:t>
                      </a:r>
                      <a:r>
                        <a:rPr lang="en-US" sz="1800" dirty="0" smtClean="0">
                          <a:solidFill>
                            <a:srgbClr val="FF0000"/>
                          </a:solidFill>
                        </a:rPr>
                        <a:t>win</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0000FF"/>
                          </a:solidFill>
                        </a:rPr>
                        <a:t>Win big </a:t>
                      </a:r>
                      <a:r>
                        <a:rPr lang="en-US" sz="1800" dirty="0" smtClean="0">
                          <a:solidFill>
                            <a:schemeClr val="tx1"/>
                          </a:solidFill>
                        </a:rPr>
                        <a:t>– </a:t>
                      </a:r>
                      <a:r>
                        <a:rPr lang="en-US" sz="1800" dirty="0" smtClean="0">
                          <a:solidFill>
                            <a:srgbClr val="FF0000"/>
                          </a:solidFill>
                        </a:rPr>
                        <a:t>Lose big</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8098">
                <a:tc>
                  <a:txBody>
                    <a:bodyPr/>
                    <a:lstStyle/>
                    <a:p>
                      <a:pPr algn="ctr"/>
                      <a:r>
                        <a:rPr lang="en-US" sz="1800" b="1" dirty="0" smtClean="0">
                          <a:solidFill>
                            <a:srgbClr val="FF0000"/>
                          </a:solidFill>
                        </a:rPr>
                        <a:t>Defect</a:t>
                      </a:r>
                      <a:endParaRPr lang="en-US" sz="1800" b="1" dirty="0">
                        <a:solidFill>
                          <a:srgbClr val="FF00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0000FF"/>
                          </a:solidFill>
                        </a:rPr>
                        <a:t>Lose big</a:t>
                      </a:r>
                      <a:r>
                        <a:rPr lang="en-US" sz="1800" dirty="0" smtClean="0">
                          <a:solidFill>
                            <a:srgbClr val="FF0000"/>
                          </a:solidFill>
                        </a:rPr>
                        <a:t> </a:t>
                      </a:r>
                      <a:r>
                        <a:rPr lang="en-US" sz="1800" dirty="0" smtClean="0">
                          <a:solidFill>
                            <a:schemeClr val="tx1"/>
                          </a:solidFill>
                        </a:rPr>
                        <a:t>–</a:t>
                      </a:r>
                      <a:r>
                        <a:rPr lang="en-US" sz="1800" dirty="0" smtClean="0">
                          <a:solidFill>
                            <a:srgbClr val="FF0000"/>
                          </a:solidFill>
                        </a:rPr>
                        <a:t> Win big</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0000FF"/>
                          </a:solidFill>
                        </a:rPr>
                        <a:t>Lose</a:t>
                      </a:r>
                      <a:r>
                        <a:rPr lang="en-US" sz="1800" baseline="0" dirty="0" smtClean="0">
                          <a:solidFill>
                            <a:srgbClr val="FF0000"/>
                          </a:solidFill>
                        </a:rPr>
                        <a:t> </a:t>
                      </a:r>
                      <a:r>
                        <a:rPr lang="en-US" sz="1800" dirty="0" smtClean="0">
                          <a:solidFill>
                            <a:schemeClr val="tx1"/>
                          </a:solidFill>
                        </a:rPr>
                        <a:t>–</a:t>
                      </a:r>
                      <a:r>
                        <a:rPr lang="en-US" sz="1800" dirty="0" smtClean="0">
                          <a:solidFill>
                            <a:srgbClr val="FF0000"/>
                          </a:solidFill>
                        </a:rPr>
                        <a:t> Lose</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Content Placeholder 4"/>
          <p:cNvGraphicFramePr>
            <a:graphicFrameLocks/>
          </p:cNvGraphicFramePr>
          <p:nvPr>
            <p:extLst>
              <p:ext uri="{D42A27DB-BD31-4B8C-83A1-F6EECF244321}">
                <p14:modId xmlns:p14="http://schemas.microsoft.com/office/powerpoint/2010/main" val="2590886853"/>
              </p:ext>
            </p:extLst>
          </p:nvPr>
        </p:nvGraphicFramePr>
        <p:xfrm>
          <a:off x="6172200" y="2659238"/>
          <a:ext cx="4343400" cy="2023181"/>
        </p:xfrm>
        <a:graphic>
          <a:graphicData uri="http://schemas.openxmlformats.org/drawingml/2006/table">
            <a:tbl>
              <a:tblPr>
                <a:tableStyleId>{F5AB1C69-6EDB-4FF4-983F-18BD219EF322}</a:tableStyleId>
              </a:tblPr>
              <a:tblGrid>
                <a:gridCol w="1447800"/>
                <a:gridCol w="1447800"/>
                <a:gridCol w="1447800"/>
              </a:tblGrid>
              <a:tr h="785003">
                <a:tc>
                  <a:txBody>
                    <a:bodyPr/>
                    <a:lstStyle/>
                    <a:p>
                      <a:pPr algn="ctr"/>
                      <a:endParaRPr 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rgbClr val="0000FF"/>
                          </a:solidFill>
                        </a:rPr>
                        <a:t>Chicken</a:t>
                      </a:r>
                      <a:endParaRPr lang="en-US" sz="1800" b="1"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rgbClr val="0000FF"/>
                          </a:solidFill>
                        </a:rPr>
                        <a:t>Straight</a:t>
                      </a:r>
                      <a:endParaRPr lang="en-US" sz="1800" b="1"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98098">
                <a:tc>
                  <a:txBody>
                    <a:bodyPr/>
                    <a:lstStyle/>
                    <a:p>
                      <a:pPr algn="ctr"/>
                      <a:r>
                        <a:rPr lang="en-US" sz="1800" b="1" dirty="0" smtClean="0">
                          <a:solidFill>
                            <a:srgbClr val="FF0000"/>
                          </a:solidFill>
                        </a:rPr>
                        <a:t>Chicken</a:t>
                      </a:r>
                      <a:endParaRPr lang="en-US" sz="1800" b="1" dirty="0">
                        <a:solidFill>
                          <a:srgbClr val="FF00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0000FF"/>
                          </a:solidFill>
                        </a:rPr>
                        <a:t>Nil </a:t>
                      </a:r>
                      <a:r>
                        <a:rPr lang="en-US" sz="1800" dirty="0" smtClean="0">
                          <a:solidFill>
                            <a:schemeClr val="tx1"/>
                          </a:solidFill>
                        </a:rPr>
                        <a:t>–</a:t>
                      </a:r>
                      <a:r>
                        <a:rPr lang="en-US" sz="1800" dirty="0" smtClean="0">
                          <a:solidFill>
                            <a:srgbClr val="0000FF"/>
                          </a:solidFill>
                        </a:rPr>
                        <a:t> </a:t>
                      </a:r>
                      <a:r>
                        <a:rPr lang="en-US" sz="1800" dirty="0" smtClean="0">
                          <a:solidFill>
                            <a:srgbClr val="FF0000"/>
                          </a:solidFill>
                        </a:rPr>
                        <a:t>Nil</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0000FF"/>
                          </a:solidFill>
                        </a:rPr>
                        <a:t>Win </a:t>
                      </a:r>
                      <a:r>
                        <a:rPr lang="en-US" sz="1800" dirty="0" smtClean="0">
                          <a:solidFill>
                            <a:schemeClr val="tx1"/>
                          </a:solidFill>
                        </a:rPr>
                        <a:t>– </a:t>
                      </a:r>
                      <a:r>
                        <a:rPr lang="en-US" sz="1800" dirty="0" smtClean="0">
                          <a:solidFill>
                            <a:srgbClr val="FF0000"/>
                          </a:solidFill>
                        </a:rPr>
                        <a:t>Lose</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8098">
                <a:tc>
                  <a:txBody>
                    <a:bodyPr/>
                    <a:lstStyle/>
                    <a:p>
                      <a:pPr algn="ctr"/>
                      <a:r>
                        <a:rPr lang="en-US" sz="1800" b="1" dirty="0" smtClean="0">
                          <a:solidFill>
                            <a:srgbClr val="FF0000"/>
                          </a:solidFill>
                        </a:rPr>
                        <a:t>Straight</a:t>
                      </a:r>
                      <a:endParaRPr lang="en-US" sz="1800" b="1" dirty="0">
                        <a:solidFill>
                          <a:srgbClr val="FF00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0000FF"/>
                          </a:solidFill>
                        </a:rPr>
                        <a:t>Lose</a:t>
                      </a:r>
                      <a:r>
                        <a:rPr lang="en-US" sz="1800" dirty="0" smtClean="0">
                          <a:solidFill>
                            <a:srgbClr val="FF0000"/>
                          </a:solidFill>
                        </a:rPr>
                        <a:t> </a:t>
                      </a:r>
                      <a:r>
                        <a:rPr lang="en-US" sz="1800" dirty="0" smtClean="0">
                          <a:solidFill>
                            <a:schemeClr val="tx1"/>
                          </a:solidFill>
                        </a:rPr>
                        <a:t>–</a:t>
                      </a:r>
                      <a:r>
                        <a:rPr lang="en-US" sz="1800" dirty="0" smtClean="0">
                          <a:solidFill>
                            <a:srgbClr val="FF0000"/>
                          </a:solidFill>
                        </a:rPr>
                        <a:t> Win</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aseline="0" dirty="0" smtClean="0">
                          <a:solidFill>
                            <a:srgbClr val="0000FF"/>
                          </a:solidFill>
                        </a:rPr>
                        <a:t>Lose big</a:t>
                      </a:r>
                      <a:r>
                        <a:rPr lang="en-US" sz="1800" baseline="0" dirty="0" smtClean="0">
                          <a:solidFill>
                            <a:srgbClr val="FF0000"/>
                          </a:solidFill>
                        </a:rPr>
                        <a:t> </a:t>
                      </a:r>
                      <a:r>
                        <a:rPr lang="en-US" sz="1800" dirty="0" smtClean="0">
                          <a:solidFill>
                            <a:schemeClr val="tx1"/>
                          </a:solidFill>
                        </a:rPr>
                        <a:t>–</a:t>
                      </a:r>
                      <a:r>
                        <a:rPr lang="en-US" sz="1800" dirty="0" smtClean="0">
                          <a:solidFill>
                            <a:srgbClr val="FF0000"/>
                          </a:solidFill>
                        </a:rPr>
                        <a:t> Lose big</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Rectangle 5"/>
          <p:cNvSpPr/>
          <p:nvPr/>
        </p:nvSpPr>
        <p:spPr>
          <a:xfrm>
            <a:off x="3124201" y="2209801"/>
            <a:ext cx="2534733" cy="461665"/>
          </a:xfrm>
          <a:prstGeom prst="rect">
            <a:avLst/>
          </a:prstGeom>
        </p:spPr>
        <p:txBody>
          <a:bodyPr wrap="none">
            <a:spAutoFit/>
          </a:bodyPr>
          <a:lstStyle/>
          <a:p>
            <a:r>
              <a:rPr lang="en-US" sz="2400" b="1" dirty="0"/>
              <a:t>Prisoner’ dilemma</a:t>
            </a:r>
          </a:p>
        </p:txBody>
      </p:sp>
      <p:sp>
        <p:nvSpPr>
          <p:cNvPr id="7" name="Rectangle 6"/>
          <p:cNvSpPr/>
          <p:nvPr/>
        </p:nvSpPr>
        <p:spPr>
          <a:xfrm>
            <a:off x="8228080" y="2133601"/>
            <a:ext cx="1176541" cy="461665"/>
          </a:xfrm>
          <a:prstGeom prst="rect">
            <a:avLst/>
          </a:prstGeom>
        </p:spPr>
        <p:txBody>
          <a:bodyPr wrap="none">
            <a:spAutoFit/>
          </a:bodyPr>
          <a:lstStyle/>
          <a:p>
            <a:r>
              <a:rPr lang="en-US" sz="2400" b="1" dirty="0" smtClean="0"/>
              <a:t>Chicken</a:t>
            </a:r>
            <a:endParaRPr lang="en-US" sz="2400" b="1" dirty="0"/>
          </a:p>
        </p:txBody>
      </p:sp>
      <p:sp>
        <p:nvSpPr>
          <p:cNvPr id="8" name="Oval 7"/>
          <p:cNvSpPr/>
          <p:nvPr/>
        </p:nvSpPr>
        <p:spPr>
          <a:xfrm>
            <a:off x="4495796" y="4018051"/>
            <a:ext cx="1600200" cy="762000"/>
          </a:xfrm>
          <a:prstGeom prst="ellipse">
            <a:avLst/>
          </a:prstGeom>
          <a:noFill/>
          <a:ln w="6350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8982178" y="3983805"/>
            <a:ext cx="1600200" cy="762000"/>
          </a:xfrm>
          <a:prstGeom prst="ellipse">
            <a:avLst/>
          </a:prstGeom>
          <a:noFill/>
          <a:ln w="6350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895600" y="5177136"/>
            <a:ext cx="3200400" cy="1200329"/>
          </a:xfrm>
          <a:prstGeom prst="rect">
            <a:avLst/>
          </a:prstGeom>
        </p:spPr>
        <p:txBody>
          <a:bodyPr wrap="square">
            <a:spAutoFit/>
          </a:bodyPr>
          <a:lstStyle/>
          <a:p>
            <a:pPr algn="ctr"/>
            <a:r>
              <a:rPr lang="en-US" sz="2400" dirty="0"/>
              <a:t>Players </a:t>
            </a:r>
            <a:r>
              <a:rPr lang="en-US" sz="2400" dirty="0" smtClean="0"/>
              <a:t>can’t improve their winnings by unilaterally cooperating</a:t>
            </a:r>
            <a:endParaRPr lang="en-US" sz="2400" dirty="0"/>
          </a:p>
        </p:txBody>
      </p:sp>
      <p:sp>
        <p:nvSpPr>
          <p:cNvPr id="12" name="Rectangle 11"/>
          <p:cNvSpPr/>
          <p:nvPr/>
        </p:nvSpPr>
        <p:spPr>
          <a:xfrm>
            <a:off x="7239000" y="5181601"/>
            <a:ext cx="3200400" cy="1569660"/>
          </a:xfrm>
          <a:prstGeom prst="rect">
            <a:avLst/>
          </a:prstGeom>
        </p:spPr>
        <p:txBody>
          <a:bodyPr wrap="square">
            <a:spAutoFit/>
          </a:bodyPr>
          <a:lstStyle/>
          <a:p>
            <a:pPr algn="ctr"/>
            <a:r>
              <a:rPr lang="en-US" sz="2400" dirty="0" smtClean="0"/>
              <a:t>The best strategy is always the opposite of what the other player does</a:t>
            </a:r>
            <a:endParaRPr lang="en-US" sz="2400" dirty="0"/>
          </a:p>
        </p:txBody>
      </p:sp>
    </p:spTree>
    <p:extLst>
      <p:ext uri="{BB962C8B-B14F-4D97-AF65-F5344CB8AC3E}">
        <p14:creationId xmlns:p14="http://schemas.microsoft.com/office/powerpoint/2010/main" val="36581288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868362"/>
          </a:xfrm>
        </p:spPr>
        <p:txBody>
          <a:bodyPr/>
          <a:lstStyle/>
          <a:p>
            <a:r>
              <a:rPr lang="en-US" dirty="0" smtClean="0"/>
              <a:t>Game of Chicken</a:t>
            </a:r>
            <a:endParaRPr lang="en-US" dirty="0"/>
          </a:p>
        </p:txBody>
      </p:sp>
      <p:sp>
        <p:nvSpPr>
          <p:cNvPr id="3" name="Content Placeholder 2"/>
          <p:cNvSpPr>
            <a:spLocks noGrp="1"/>
          </p:cNvSpPr>
          <p:nvPr>
            <p:ph idx="1"/>
          </p:nvPr>
        </p:nvSpPr>
        <p:spPr>
          <a:xfrm>
            <a:off x="1981200" y="2209800"/>
            <a:ext cx="9227906" cy="4117998"/>
          </a:xfrm>
        </p:spPr>
        <p:txBody>
          <a:bodyPr>
            <a:normAutofit/>
          </a:bodyPr>
          <a:lstStyle/>
          <a:p>
            <a:r>
              <a:rPr lang="en-US" sz="2400" dirty="0"/>
              <a:t>Is there a dominant strategy for either player?</a:t>
            </a:r>
          </a:p>
          <a:p>
            <a:r>
              <a:rPr lang="en-US" sz="2400" dirty="0"/>
              <a:t>Is there a Nash equilibrium?</a:t>
            </a:r>
          </a:p>
          <a:p>
            <a:pPr lvl="1">
              <a:buNone/>
            </a:pPr>
            <a:r>
              <a:rPr lang="en-US" sz="2000" dirty="0" smtClean="0"/>
              <a:t>(</a:t>
            </a:r>
            <a:r>
              <a:rPr lang="en-US" sz="2000" dirty="0" smtClean="0">
                <a:solidFill>
                  <a:srgbClr val="0000FF"/>
                </a:solidFill>
              </a:rPr>
              <a:t>straight</a:t>
            </a:r>
            <a:r>
              <a:rPr lang="en-US" sz="2000" dirty="0"/>
              <a:t>, </a:t>
            </a:r>
            <a:r>
              <a:rPr lang="en-US" sz="2000" dirty="0">
                <a:solidFill>
                  <a:srgbClr val="FF0000"/>
                </a:solidFill>
              </a:rPr>
              <a:t>chicken</a:t>
            </a:r>
            <a:r>
              <a:rPr lang="en-US" sz="2000" dirty="0"/>
              <a:t>) or (</a:t>
            </a:r>
            <a:r>
              <a:rPr lang="en-US" sz="2000" dirty="0">
                <a:solidFill>
                  <a:srgbClr val="0000FF"/>
                </a:solidFill>
              </a:rPr>
              <a:t>chicken</a:t>
            </a:r>
            <a:r>
              <a:rPr lang="en-US" sz="2000" dirty="0"/>
              <a:t>, </a:t>
            </a:r>
            <a:r>
              <a:rPr lang="en-US" sz="2000" dirty="0">
                <a:solidFill>
                  <a:srgbClr val="FF0000"/>
                </a:solidFill>
              </a:rPr>
              <a:t>straight</a:t>
            </a:r>
            <a:r>
              <a:rPr lang="en-US" sz="2000" dirty="0"/>
              <a:t>)</a:t>
            </a:r>
          </a:p>
          <a:p>
            <a:r>
              <a:rPr lang="en-US" sz="2400" i="1" dirty="0"/>
              <a:t>Anti-coordination</a:t>
            </a:r>
            <a:r>
              <a:rPr lang="en-US" sz="2400" dirty="0"/>
              <a:t> game: it is mutually beneficial for the two players to choose different strategies</a:t>
            </a:r>
          </a:p>
          <a:p>
            <a:pPr lvl="1"/>
            <a:r>
              <a:rPr lang="en-US" sz="2000" dirty="0"/>
              <a:t>Model of escalated conflict in humans and animals </a:t>
            </a:r>
            <a:br>
              <a:rPr lang="en-US" sz="2000" dirty="0"/>
            </a:br>
            <a:r>
              <a:rPr lang="en-US" sz="2000" dirty="0"/>
              <a:t>(hawk-dove game)</a:t>
            </a:r>
          </a:p>
          <a:p>
            <a:r>
              <a:rPr lang="en-US" sz="2400" dirty="0"/>
              <a:t>How are the players to decide what to do?</a:t>
            </a:r>
          </a:p>
          <a:p>
            <a:pPr lvl="1"/>
            <a:r>
              <a:rPr lang="en-US" sz="2000" dirty="0"/>
              <a:t>Pre-commitment or threats</a:t>
            </a:r>
          </a:p>
          <a:p>
            <a:pPr lvl="1"/>
            <a:r>
              <a:rPr lang="en-US" sz="2000" dirty="0"/>
              <a:t>Different roles: the “hawk” is the territory owner and the “dove” is the intruder, or vice versa</a:t>
            </a:r>
          </a:p>
        </p:txBody>
      </p:sp>
      <p:graphicFrame>
        <p:nvGraphicFramePr>
          <p:cNvPr id="12" name="Content Placeholder 4"/>
          <p:cNvGraphicFramePr>
            <a:graphicFrameLocks/>
          </p:cNvGraphicFramePr>
          <p:nvPr/>
        </p:nvGraphicFramePr>
        <p:xfrm>
          <a:off x="7162800" y="838200"/>
          <a:ext cx="2971800" cy="1097280"/>
        </p:xfrm>
        <a:graphic>
          <a:graphicData uri="http://schemas.openxmlformats.org/drawingml/2006/table">
            <a:tbl>
              <a:tblPr>
                <a:tableStyleId>{F5AB1C69-6EDB-4FF4-983F-18BD219EF322}</a:tableStyleId>
              </a:tblPr>
              <a:tblGrid>
                <a:gridCol w="990600"/>
                <a:gridCol w="990600"/>
                <a:gridCol w="990600"/>
              </a:tblGrid>
              <a:tr h="301924">
                <a:tc>
                  <a:txBody>
                    <a:bodyPr/>
                    <a:lstStyle/>
                    <a:p>
                      <a:pPr algn="ctr"/>
                      <a:endParaRPr 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rgbClr val="0000FF"/>
                          </a:solidFill>
                        </a:rPr>
                        <a:t>S</a:t>
                      </a:r>
                      <a:endParaRPr lang="en-US" sz="1800" b="1"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rgbClr val="0000FF"/>
                          </a:solidFill>
                        </a:rPr>
                        <a:t>C</a:t>
                      </a:r>
                      <a:endParaRPr lang="en-US" sz="1800" b="1"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30038">
                <a:tc>
                  <a:txBody>
                    <a:bodyPr/>
                    <a:lstStyle/>
                    <a:p>
                      <a:pPr algn="r"/>
                      <a:r>
                        <a:rPr lang="en-US" sz="1800" b="1" dirty="0" smtClean="0">
                          <a:solidFill>
                            <a:srgbClr val="FF0000"/>
                          </a:solidFill>
                        </a:rPr>
                        <a:t>S</a:t>
                      </a:r>
                      <a:endParaRPr lang="en-US" sz="1800" b="1" dirty="0">
                        <a:solidFill>
                          <a:srgbClr val="FF00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0000FF"/>
                          </a:solidFill>
                        </a:rPr>
                        <a:t>-10</a:t>
                      </a:r>
                      <a:r>
                        <a:rPr lang="en-US" sz="1800" dirty="0" smtClean="0">
                          <a:solidFill>
                            <a:schemeClr val="tx1"/>
                          </a:solidFill>
                        </a:rPr>
                        <a:t>,</a:t>
                      </a:r>
                      <a:r>
                        <a:rPr lang="en-US" sz="1800" dirty="0" smtClean="0">
                          <a:solidFill>
                            <a:srgbClr val="0000FF"/>
                          </a:solidFill>
                        </a:rPr>
                        <a:t> </a:t>
                      </a:r>
                      <a:r>
                        <a:rPr lang="en-US" sz="1800" dirty="0" smtClean="0">
                          <a:solidFill>
                            <a:srgbClr val="FF0000"/>
                          </a:solidFill>
                        </a:rPr>
                        <a:t>-10</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0000FF"/>
                          </a:solidFill>
                        </a:rPr>
                        <a:t>-1</a:t>
                      </a:r>
                      <a:r>
                        <a:rPr lang="en-US" sz="1800" dirty="0" smtClean="0">
                          <a:solidFill>
                            <a:schemeClr val="tx1"/>
                          </a:solidFill>
                        </a:rPr>
                        <a:t>, </a:t>
                      </a:r>
                      <a:r>
                        <a:rPr lang="en-US" sz="1800" dirty="0" smtClean="0">
                          <a:solidFill>
                            <a:srgbClr val="FF0000"/>
                          </a:solidFill>
                        </a:rPr>
                        <a:t>1</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0038">
                <a:tc>
                  <a:txBody>
                    <a:bodyPr/>
                    <a:lstStyle/>
                    <a:p>
                      <a:pPr algn="r"/>
                      <a:r>
                        <a:rPr lang="en-US" sz="1800" b="1" dirty="0" smtClean="0">
                          <a:solidFill>
                            <a:srgbClr val="FF0000"/>
                          </a:solidFill>
                        </a:rPr>
                        <a:t>C</a:t>
                      </a:r>
                      <a:endParaRPr lang="en-US" sz="1800" b="1" dirty="0">
                        <a:solidFill>
                          <a:srgbClr val="FF00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0000FF"/>
                          </a:solidFill>
                        </a:rPr>
                        <a:t>1</a:t>
                      </a:r>
                      <a:r>
                        <a:rPr lang="en-US" sz="1800" dirty="0" smtClean="0">
                          <a:solidFill>
                            <a:schemeClr val="tx1"/>
                          </a:solidFill>
                        </a:rPr>
                        <a:t>,</a:t>
                      </a:r>
                      <a:r>
                        <a:rPr lang="en-US" sz="1800" dirty="0" smtClean="0">
                          <a:solidFill>
                            <a:srgbClr val="FF0000"/>
                          </a:solidFill>
                        </a:rPr>
                        <a:t> -1</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0000FF"/>
                          </a:solidFill>
                        </a:rPr>
                        <a:t>0</a:t>
                      </a:r>
                      <a:r>
                        <a:rPr lang="en-US" sz="1800" baseline="0" dirty="0" smtClean="0">
                          <a:solidFill>
                            <a:schemeClr val="tx1"/>
                          </a:solidFill>
                        </a:rPr>
                        <a:t>,</a:t>
                      </a:r>
                      <a:r>
                        <a:rPr lang="en-US" sz="1800" dirty="0" smtClean="0">
                          <a:solidFill>
                            <a:srgbClr val="FF0000"/>
                          </a:solidFill>
                        </a:rPr>
                        <a:t> 0</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13" name="Group 10"/>
          <p:cNvGrpSpPr/>
          <p:nvPr/>
        </p:nvGrpSpPr>
        <p:grpSpPr>
          <a:xfrm>
            <a:off x="1905000" y="1143000"/>
            <a:ext cx="5410200" cy="953350"/>
            <a:chOff x="457200" y="881979"/>
            <a:chExt cx="8077200" cy="1684361"/>
          </a:xfrm>
        </p:grpSpPr>
        <p:pic>
          <p:nvPicPr>
            <p:cNvPr id="14" name="Picture 3"/>
            <p:cNvPicPr>
              <a:picLocks noChangeAspect="1" noChangeArrowheads="1"/>
            </p:cNvPicPr>
            <p:nvPr/>
          </p:nvPicPr>
          <p:blipFill>
            <a:blip r:embed="rId3" cstate="print"/>
            <a:srcRect/>
            <a:stretch>
              <a:fillRect/>
            </a:stretch>
          </p:blipFill>
          <p:spPr bwMode="auto">
            <a:xfrm>
              <a:off x="457200" y="990600"/>
              <a:ext cx="8077200" cy="1520692"/>
            </a:xfrm>
            <a:prstGeom prst="rect">
              <a:avLst/>
            </a:prstGeom>
            <a:noFill/>
            <a:ln w="9525">
              <a:noFill/>
              <a:miter lim="800000"/>
              <a:headEnd/>
              <a:tailEnd/>
            </a:ln>
          </p:spPr>
        </p:pic>
        <p:sp>
          <p:nvSpPr>
            <p:cNvPr id="15" name="Rectangle 14"/>
            <p:cNvSpPr/>
            <p:nvPr/>
          </p:nvSpPr>
          <p:spPr>
            <a:xfrm>
              <a:off x="2981901" y="1151236"/>
              <a:ext cx="1268884" cy="598151"/>
            </a:xfrm>
            <a:prstGeom prst="rect">
              <a:avLst/>
            </a:prstGeom>
          </p:spPr>
          <p:txBody>
            <a:bodyPr wrap="none">
              <a:spAutoFit/>
            </a:bodyPr>
            <a:lstStyle/>
            <a:p>
              <a:r>
                <a:rPr lang="en-US" sz="1600" b="1" dirty="0">
                  <a:solidFill>
                    <a:srgbClr val="0000FF"/>
                  </a:solidFill>
                </a:rPr>
                <a:t>Straight</a:t>
              </a:r>
              <a:endParaRPr lang="en-US" sz="1600" dirty="0"/>
            </a:p>
          </p:txBody>
        </p:sp>
        <p:sp>
          <p:nvSpPr>
            <p:cNvPr id="16" name="Rectangle 15"/>
            <p:cNvSpPr/>
            <p:nvPr/>
          </p:nvSpPr>
          <p:spPr>
            <a:xfrm>
              <a:off x="2568286" y="1968189"/>
              <a:ext cx="1262853" cy="598151"/>
            </a:xfrm>
            <a:prstGeom prst="rect">
              <a:avLst/>
            </a:prstGeom>
          </p:spPr>
          <p:txBody>
            <a:bodyPr wrap="none">
              <a:spAutoFit/>
            </a:bodyPr>
            <a:lstStyle/>
            <a:p>
              <a:r>
                <a:rPr lang="en-US" sz="1600" b="1" dirty="0">
                  <a:solidFill>
                    <a:srgbClr val="0000FF"/>
                  </a:solidFill>
                </a:rPr>
                <a:t>Chicken</a:t>
              </a:r>
              <a:endParaRPr lang="en-US" sz="1600" dirty="0"/>
            </a:p>
          </p:txBody>
        </p:sp>
        <p:sp>
          <p:nvSpPr>
            <p:cNvPr id="17" name="Rectangle 16"/>
            <p:cNvSpPr/>
            <p:nvPr/>
          </p:nvSpPr>
          <p:spPr>
            <a:xfrm>
              <a:off x="5193570" y="1787603"/>
              <a:ext cx="1268884" cy="598151"/>
            </a:xfrm>
            <a:prstGeom prst="rect">
              <a:avLst/>
            </a:prstGeom>
          </p:spPr>
          <p:txBody>
            <a:bodyPr wrap="none">
              <a:spAutoFit/>
            </a:bodyPr>
            <a:lstStyle/>
            <a:p>
              <a:r>
                <a:rPr lang="en-US" sz="1600" b="1" dirty="0">
                  <a:solidFill>
                    <a:srgbClr val="FF0000"/>
                  </a:solidFill>
                </a:rPr>
                <a:t>Straight</a:t>
              </a:r>
              <a:endParaRPr lang="en-US" sz="1600" dirty="0">
                <a:solidFill>
                  <a:srgbClr val="FF0000"/>
                </a:solidFill>
              </a:endParaRPr>
            </a:p>
          </p:txBody>
        </p:sp>
        <p:sp>
          <p:nvSpPr>
            <p:cNvPr id="18" name="Rectangle 17"/>
            <p:cNvSpPr/>
            <p:nvPr/>
          </p:nvSpPr>
          <p:spPr>
            <a:xfrm>
              <a:off x="5333007" y="881979"/>
              <a:ext cx="1262853" cy="598151"/>
            </a:xfrm>
            <a:prstGeom prst="rect">
              <a:avLst/>
            </a:prstGeom>
          </p:spPr>
          <p:txBody>
            <a:bodyPr wrap="none">
              <a:spAutoFit/>
            </a:bodyPr>
            <a:lstStyle/>
            <a:p>
              <a:r>
                <a:rPr lang="en-US" sz="1600" b="1" dirty="0">
                  <a:solidFill>
                    <a:srgbClr val="FF0000"/>
                  </a:solidFill>
                </a:rPr>
                <a:t>Chicken</a:t>
              </a:r>
              <a:endParaRPr lang="en-US" sz="1600" dirty="0">
                <a:solidFill>
                  <a:srgbClr val="FF0000"/>
                </a:solidFill>
              </a:endParaRPr>
            </a:p>
          </p:txBody>
        </p:sp>
      </p:grpSp>
      <p:sp>
        <p:nvSpPr>
          <p:cNvPr id="19" name="Rectangle 18"/>
          <p:cNvSpPr/>
          <p:nvPr/>
        </p:nvSpPr>
        <p:spPr>
          <a:xfrm>
            <a:off x="2276407" y="838200"/>
            <a:ext cx="947375" cy="369332"/>
          </a:xfrm>
          <a:prstGeom prst="rect">
            <a:avLst/>
          </a:prstGeom>
        </p:spPr>
        <p:txBody>
          <a:bodyPr wrap="none">
            <a:spAutoFit/>
          </a:bodyPr>
          <a:lstStyle/>
          <a:p>
            <a:r>
              <a:rPr lang="en-US" b="1" dirty="0">
                <a:solidFill>
                  <a:srgbClr val="0000FF"/>
                </a:solidFill>
              </a:rPr>
              <a:t>Player 1</a:t>
            </a:r>
            <a:endParaRPr lang="en-US" dirty="0"/>
          </a:p>
        </p:txBody>
      </p:sp>
      <p:sp>
        <p:nvSpPr>
          <p:cNvPr id="20" name="Rectangle 19"/>
          <p:cNvSpPr/>
          <p:nvPr/>
        </p:nvSpPr>
        <p:spPr>
          <a:xfrm>
            <a:off x="6321877" y="849868"/>
            <a:ext cx="947375" cy="369332"/>
          </a:xfrm>
          <a:prstGeom prst="rect">
            <a:avLst/>
          </a:prstGeom>
        </p:spPr>
        <p:txBody>
          <a:bodyPr wrap="none">
            <a:spAutoFit/>
          </a:bodyPr>
          <a:lstStyle/>
          <a:p>
            <a:r>
              <a:rPr lang="en-US" b="1" dirty="0">
                <a:solidFill>
                  <a:srgbClr val="FF0000"/>
                </a:solidFill>
              </a:rPr>
              <a:t>Player 2</a:t>
            </a:r>
            <a:endParaRPr lang="en-US" dirty="0">
              <a:solidFill>
                <a:srgbClr val="FF0000"/>
              </a:solidFill>
            </a:endParaRPr>
          </a:p>
        </p:txBody>
      </p:sp>
      <p:sp>
        <p:nvSpPr>
          <p:cNvPr id="21" name="Rectangle 20"/>
          <p:cNvSpPr/>
          <p:nvPr/>
        </p:nvSpPr>
        <p:spPr>
          <a:xfrm>
            <a:off x="2895600" y="6488668"/>
            <a:ext cx="6096000" cy="369332"/>
          </a:xfrm>
          <a:prstGeom prst="rect">
            <a:avLst/>
          </a:prstGeom>
        </p:spPr>
        <p:txBody>
          <a:bodyPr wrap="square">
            <a:spAutoFit/>
          </a:bodyPr>
          <a:lstStyle/>
          <a:p>
            <a:pPr algn="ctr"/>
            <a:r>
              <a:rPr lang="en-US" dirty="0">
                <a:hlinkClick r:id="rId4"/>
              </a:rPr>
              <a:t>http://en.wikipedia.org/wiki/Game_of_chicken</a:t>
            </a:r>
            <a:endParaRPr lang="en-US" dirty="0"/>
          </a:p>
        </p:txBody>
      </p:sp>
    </p:spTree>
    <p:extLst>
      <p:ext uri="{BB962C8B-B14F-4D97-AF65-F5344CB8AC3E}">
        <p14:creationId xmlns:p14="http://schemas.microsoft.com/office/powerpoint/2010/main" val="4317208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685800"/>
          </a:xfrm>
        </p:spPr>
        <p:txBody>
          <a:bodyPr>
            <a:normAutofit fontScale="90000"/>
          </a:bodyPr>
          <a:lstStyle/>
          <a:p>
            <a:r>
              <a:rPr lang="en-US" dirty="0" smtClean="0"/>
              <a:t>Mixed strategy </a:t>
            </a:r>
            <a:r>
              <a:rPr lang="en-US" dirty="0" err="1" smtClean="0"/>
              <a:t>equilibria</a:t>
            </a:r>
            <a:endParaRPr lang="en-US" dirty="0"/>
          </a:p>
        </p:txBody>
      </p:sp>
      <p:sp>
        <p:nvSpPr>
          <p:cNvPr id="3" name="Content Placeholder 2"/>
          <p:cNvSpPr>
            <a:spLocks noGrp="1"/>
          </p:cNvSpPr>
          <p:nvPr>
            <p:ph idx="1"/>
          </p:nvPr>
        </p:nvSpPr>
        <p:spPr>
          <a:xfrm>
            <a:off x="1981199" y="2514599"/>
            <a:ext cx="9135439" cy="4204699"/>
          </a:xfrm>
        </p:spPr>
        <p:txBody>
          <a:bodyPr>
            <a:normAutofit/>
          </a:bodyPr>
          <a:lstStyle/>
          <a:p>
            <a:r>
              <a:rPr lang="en-US" sz="2400" b="1" dirty="0"/>
              <a:t>Mixed strategy: </a:t>
            </a:r>
            <a:r>
              <a:rPr lang="en-US" sz="2400" dirty="0"/>
              <a:t>a player chooses between the moves according to a probability distribution</a:t>
            </a:r>
          </a:p>
          <a:p>
            <a:r>
              <a:rPr lang="en-US" sz="2400" dirty="0"/>
              <a:t>Suppose each player chooses S with probability </a:t>
            </a:r>
            <a:r>
              <a:rPr lang="en-US" sz="2400" dirty="0">
                <a:solidFill>
                  <a:srgbClr val="CC0099"/>
                </a:solidFill>
              </a:rPr>
              <a:t>1/10</a:t>
            </a:r>
            <a:r>
              <a:rPr lang="en-US" sz="2400" dirty="0"/>
              <a:t>. </a:t>
            </a:r>
            <a:br>
              <a:rPr lang="en-US" sz="2400" dirty="0"/>
            </a:br>
            <a:r>
              <a:rPr lang="en-US" sz="2400" dirty="0"/>
              <a:t>Is that a Nash equilibrium?</a:t>
            </a:r>
          </a:p>
          <a:p>
            <a:r>
              <a:rPr lang="en-US" sz="2400" dirty="0"/>
              <a:t>Consider payoffs to P1 while keeping P2’s strategy fixed</a:t>
            </a:r>
          </a:p>
          <a:p>
            <a:pPr lvl="1"/>
            <a:r>
              <a:rPr lang="en-US" sz="2000" dirty="0"/>
              <a:t>The payoff of P1 choosing S is </a:t>
            </a:r>
            <a:r>
              <a:rPr lang="en-US" sz="2000" dirty="0">
                <a:solidFill>
                  <a:srgbClr val="CC0099"/>
                </a:solidFill>
              </a:rPr>
              <a:t>(1/10)(–10) + (9/10)1 = –1/10</a:t>
            </a:r>
          </a:p>
          <a:p>
            <a:pPr lvl="1"/>
            <a:r>
              <a:rPr lang="en-US" sz="2000" dirty="0"/>
              <a:t>The payoff of P1 choosing C is </a:t>
            </a:r>
            <a:r>
              <a:rPr lang="en-US" sz="2000" dirty="0">
                <a:solidFill>
                  <a:srgbClr val="CC0099"/>
                </a:solidFill>
              </a:rPr>
              <a:t>(1/10)(–1) + (9/10)0 = –1/10</a:t>
            </a:r>
          </a:p>
          <a:p>
            <a:pPr lvl="1"/>
            <a:r>
              <a:rPr lang="en-US" sz="2000" dirty="0"/>
              <a:t>Can P1 change their strategy to get a better payoff?</a:t>
            </a:r>
          </a:p>
          <a:p>
            <a:pPr lvl="1"/>
            <a:r>
              <a:rPr lang="en-US" sz="2000" dirty="0"/>
              <a:t>Same reasoning applies to P2</a:t>
            </a:r>
          </a:p>
        </p:txBody>
      </p:sp>
      <p:graphicFrame>
        <p:nvGraphicFramePr>
          <p:cNvPr id="29" name="Content Placeholder 4"/>
          <p:cNvGraphicFramePr>
            <a:graphicFrameLocks/>
          </p:cNvGraphicFramePr>
          <p:nvPr/>
        </p:nvGraphicFramePr>
        <p:xfrm>
          <a:off x="7162800" y="838200"/>
          <a:ext cx="2971800" cy="1097280"/>
        </p:xfrm>
        <a:graphic>
          <a:graphicData uri="http://schemas.openxmlformats.org/drawingml/2006/table">
            <a:tbl>
              <a:tblPr>
                <a:tableStyleId>{F5AB1C69-6EDB-4FF4-983F-18BD219EF322}</a:tableStyleId>
              </a:tblPr>
              <a:tblGrid>
                <a:gridCol w="990600"/>
                <a:gridCol w="990600"/>
                <a:gridCol w="990600"/>
              </a:tblGrid>
              <a:tr h="301924">
                <a:tc>
                  <a:txBody>
                    <a:bodyPr/>
                    <a:lstStyle/>
                    <a:p>
                      <a:pPr algn="ctr"/>
                      <a:endParaRPr 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rgbClr val="0000FF"/>
                          </a:solidFill>
                        </a:rPr>
                        <a:t>S</a:t>
                      </a:r>
                      <a:endParaRPr lang="en-US" sz="1800" b="1"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rgbClr val="0000FF"/>
                          </a:solidFill>
                        </a:rPr>
                        <a:t>C</a:t>
                      </a:r>
                      <a:endParaRPr lang="en-US" sz="1800" b="1"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30038">
                <a:tc>
                  <a:txBody>
                    <a:bodyPr/>
                    <a:lstStyle/>
                    <a:p>
                      <a:pPr algn="r"/>
                      <a:r>
                        <a:rPr lang="en-US" sz="1800" b="1" dirty="0" smtClean="0">
                          <a:solidFill>
                            <a:srgbClr val="FF0000"/>
                          </a:solidFill>
                        </a:rPr>
                        <a:t>S</a:t>
                      </a:r>
                      <a:endParaRPr lang="en-US" sz="1800" b="1" dirty="0">
                        <a:solidFill>
                          <a:srgbClr val="FF00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0000FF"/>
                          </a:solidFill>
                        </a:rPr>
                        <a:t>-10</a:t>
                      </a:r>
                      <a:r>
                        <a:rPr lang="en-US" sz="1800" dirty="0" smtClean="0">
                          <a:solidFill>
                            <a:schemeClr val="tx1"/>
                          </a:solidFill>
                        </a:rPr>
                        <a:t>,</a:t>
                      </a:r>
                      <a:r>
                        <a:rPr lang="en-US" sz="1800" dirty="0" smtClean="0">
                          <a:solidFill>
                            <a:srgbClr val="0000FF"/>
                          </a:solidFill>
                        </a:rPr>
                        <a:t> </a:t>
                      </a:r>
                      <a:r>
                        <a:rPr lang="en-US" sz="1800" dirty="0" smtClean="0">
                          <a:solidFill>
                            <a:srgbClr val="FF0000"/>
                          </a:solidFill>
                        </a:rPr>
                        <a:t>-10</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0000FF"/>
                          </a:solidFill>
                        </a:rPr>
                        <a:t>-1</a:t>
                      </a:r>
                      <a:r>
                        <a:rPr lang="en-US" sz="1800" dirty="0" smtClean="0">
                          <a:solidFill>
                            <a:schemeClr val="tx1"/>
                          </a:solidFill>
                        </a:rPr>
                        <a:t>, </a:t>
                      </a:r>
                      <a:r>
                        <a:rPr lang="en-US" sz="1800" dirty="0" smtClean="0">
                          <a:solidFill>
                            <a:srgbClr val="FF0000"/>
                          </a:solidFill>
                        </a:rPr>
                        <a:t>1</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0038">
                <a:tc>
                  <a:txBody>
                    <a:bodyPr/>
                    <a:lstStyle/>
                    <a:p>
                      <a:pPr algn="r"/>
                      <a:r>
                        <a:rPr lang="en-US" sz="1800" b="1" dirty="0" smtClean="0">
                          <a:solidFill>
                            <a:srgbClr val="FF0000"/>
                          </a:solidFill>
                        </a:rPr>
                        <a:t>C</a:t>
                      </a:r>
                      <a:endParaRPr lang="en-US" sz="1800" b="1" dirty="0">
                        <a:solidFill>
                          <a:srgbClr val="FF00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0000FF"/>
                          </a:solidFill>
                        </a:rPr>
                        <a:t>1</a:t>
                      </a:r>
                      <a:r>
                        <a:rPr lang="en-US" sz="1800" dirty="0" smtClean="0">
                          <a:solidFill>
                            <a:schemeClr val="tx1"/>
                          </a:solidFill>
                        </a:rPr>
                        <a:t>,</a:t>
                      </a:r>
                      <a:r>
                        <a:rPr lang="en-US" sz="1800" dirty="0" smtClean="0">
                          <a:solidFill>
                            <a:srgbClr val="FF0000"/>
                          </a:solidFill>
                        </a:rPr>
                        <a:t> -1</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0000FF"/>
                          </a:solidFill>
                        </a:rPr>
                        <a:t>0</a:t>
                      </a:r>
                      <a:r>
                        <a:rPr lang="en-US" sz="1800" baseline="0" dirty="0" smtClean="0">
                          <a:solidFill>
                            <a:schemeClr val="tx1"/>
                          </a:solidFill>
                        </a:rPr>
                        <a:t>,</a:t>
                      </a:r>
                      <a:r>
                        <a:rPr lang="en-US" sz="1800" dirty="0" smtClean="0">
                          <a:solidFill>
                            <a:srgbClr val="FF0000"/>
                          </a:solidFill>
                        </a:rPr>
                        <a:t> 0</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30" name="Group 10"/>
          <p:cNvGrpSpPr/>
          <p:nvPr/>
        </p:nvGrpSpPr>
        <p:grpSpPr>
          <a:xfrm>
            <a:off x="1905000" y="1143000"/>
            <a:ext cx="5410200" cy="953350"/>
            <a:chOff x="457200" y="881979"/>
            <a:chExt cx="8077200" cy="1684361"/>
          </a:xfrm>
        </p:grpSpPr>
        <p:pic>
          <p:nvPicPr>
            <p:cNvPr id="31" name="Picture 3"/>
            <p:cNvPicPr>
              <a:picLocks noChangeAspect="1" noChangeArrowheads="1"/>
            </p:cNvPicPr>
            <p:nvPr/>
          </p:nvPicPr>
          <p:blipFill>
            <a:blip r:embed="rId3" cstate="print"/>
            <a:srcRect/>
            <a:stretch>
              <a:fillRect/>
            </a:stretch>
          </p:blipFill>
          <p:spPr bwMode="auto">
            <a:xfrm>
              <a:off x="457200" y="990600"/>
              <a:ext cx="8077200" cy="1520692"/>
            </a:xfrm>
            <a:prstGeom prst="rect">
              <a:avLst/>
            </a:prstGeom>
            <a:noFill/>
            <a:ln w="9525">
              <a:noFill/>
              <a:miter lim="800000"/>
              <a:headEnd/>
              <a:tailEnd/>
            </a:ln>
          </p:spPr>
        </p:pic>
        <p:sp>
          <p:nvSpPr>
            <p:cNvPr id="32" name="Rectangle 31"/>
            <p:cNvSpPr/>
            <p:nvPr/>
          </p:nvSpPr>
          <p:spPr>
            <a:xfrm>
              <a:off x="2981901" y="1151236"/>
              <a:ext cx="1268884" cy="598151"/>
            </a:xfrm>
            <a:prstGeom prst="rect">
              <a:avLst/>
            </a:prstGeom>
          </p:spPr>
          <p:txBody>
            <a:bodyPr wrap="none">
              <a:spAutoFit/>
            </a:bodyPr>
            <a:lstStyle/>
            <a:p>
              <a:r>
                <a:rPr lang="en-US" sz="1600" b="1" dirty="0">
                  <a:solidFill>
                    <a:srgbClr val="0000FF"/>
                  </a:solidFill>
                </a:rPr>
                <a:t>Straight</a:t>
              </a:r>
              <a:endParaRPr lang="en-US" sz="1600" dirty="0"/>
            </a:p>
          </p:txBody>
        </p:sp>
        <p:sp>
          <p:nvSpPr>
            <p:cNvPr id="33" name="Rectangle 32"/>
            <p:cNvSpPr/>
            <p:nvPr/>
          </p:nvSpPr>
          <p:spPr>
            <a:xfrm>
              <a:off x="2568286" y="1968189"/>
              <a:ext cx="1262853" cy="598151"/>
            </a:xfrm>
            <a:prstGeom prst="rect">
              <a:avLst/>
            </a:prstGeom>
          </p:spPr>
          <p:txBody>
            <a:bodyPr wrap="none">
              <a:spAutoFit/>
            </a:bodyPr>
            <a:lstStyle/>
            <a:p>
              <a:r>
                <a:rPr lang="en-US" sz="1600" b="1" dirty="0">
                  <a:solidFill>
                    <a:srgbClr val="0000FF"/>
                  </a:solidFill>
                </a:rPr>
                <a:t>Chicken</a:t>
              </a:r>
              <a:endParaRPr lang="en-US" sz="1600" dirty="0"/>
            </a:p>
          </p:txBody>
        </p:sp>
        <p:sp>
          <p:nvSpPr>
            <p:cNvPr id="34" name="Rectangle 33"/>
            <p:cNvSpPr/>
            <p:nvPr/>
          </p:nvSpPr>
          <p:spPr>
            <a:xfrm>
              <a:off x="5193570" y="1787603"/>
              <a:ext cx="1268884" cy="598151"/>
            </a:xfrm>
            <a:prstGeom prst="rect">
              <a:avLst/>
            </a:prstGeom>
          </p:spPr>
          <p:txBody>
            <a:bodyPr wrap="none">
              <a:spAutoFit/>
            </a:bodyPr>
            <a:lstStyle/>
            <a:p>
              <a:r>
                <a:rPr lang="en-US" sz="1600" b="1" dirty="0">
                  <a:solidFill>
                    <a:srgbClr val="FF0000"/>
                  </a:solidFill>
                </a:rPr>
                <a:t>Straight</a:t>
              </a:r>
              <a:endParaRPr lang="en-US" sz="1600" dirty="0">
                <a:solidFill>
                  <a:srgbClr val="FF0000"/>
                </a:solidFill>
              </a:endParaRPr>
            </a:p>
          </p:txBody>
        </p:sp>
        <p:sp>
          <p:nvSpPr>
            <p:cNvPr id="35" name="Rectangle 34"/>
            <p:cNvSpPr/>
            <p:nvPr/>
          </p:nvSpPr>
          <p:spPr>
            <a:xfrm>
              <a:off x="5333007" y="881979"/>
              <a:ext cx="1262853" cy="598151"/>
            </a:xfrm>
            <a:prstGeom prst="rect">
              <a:avLst/>
            </a:prstGeom>
          </p:spPr>
          <p:txBody>
            <a:bodyPr wrap="none">
              <a:spAutoFit/>
            </a:bodyPr>
            <a:lstStyle/>
            <a:p>
              <a:r>
                <a:rPr lang="en-US" sz="1600" b="1" dirty="0">
                  <a:solidFill>
                    <a:srgbClr val="FF0000"/>
                  </a:solidFill>
                </a:rPr>
                <a:t>Chicken</a:t>
              </a:r>
              <a:endParaRPr lang="en-US" sz="1600" dirty="0">
                <a:solidFill>
                  <a:srgbClr val="FF0000"/>
                </a:solidFill>
              </a:endParaRPr>
            </a:p>
          </p:txBody>
        </p:sp>
      </p:grpSp>
      <p:sp>
        <p:nvSpPr>
          <p:cNvPr id="36" name="Rectangle 35"/>
          <p:cNvSpPr/>
          <p:nvPr/>
        </p:nvSpPr>
        <p:spPr>
          <a:xfrm>
            <a:off x="2276407" y="838200"/>
            <a:ext cx="947375" cy="369332"/>
          </a:xfrm>
          <a:prstGeom prst="rect">
            <a:avLst/>
          </a:prstGeom>
        </p:spPr>
        <p:txBody>
          <a:bodyPr wrap="none">
            <a:spAutoFit/>
          </a:bodyPr>
          <a:lstStyle/>
          <a:p>
            <a:r>
              <a:rPr lang="en-US" b="1" dirty="0">
                <a:solidFill>
                  <a:srgbClr val="0000FF"/>
                </a:solidFill>
              </a:rPr>
              <a:t>Player 1</a:t>
            </a:r>
            <a:endParaRPr lang="en-US" dirty="0"/>
          </a:p>
        </p:txBody>
      </p:sp>
      <p:sp>
        <p:nvSpPr>
          <p:cNvPr id="37" name="Rectangle 36"/>
          <p:cNvSpPr/>
          <p:nvPr/>
        </p:nvSpPr>
        <p:spPr>
          <a:xfrm>
            <a:off x="6321877" y="849868"/>
            <a:ext cx="947375" cy="369332"/>
          </a:xfrm>
          <a:prstGeom prst="rect">
            <a:avLst/>
          </a:prstGeom>
        </p:spPr>
        <p:txBody>
          <a:bodyPr wrap="none">
            <a:spAutoFit/>
          </a:bodyPr>
          <a:lstStyle/>
          <a:p>
            <a:r>
              <a:rPr lang="en-US" b="1" dirty="0">
                <a:solidFill>
                  <a:srgbClr val="FF0000"/>
                </a:solidFill>
              </a:rPr>
              <a:t>Player 2</a:t>
            </a:r>
            <a:endParaRPr lang="en-US" dirty="0">
              <a:solidFill>
                <a:srgbClr val="FF0000"/>
              </a:solidFill>
            </a:endParaRPr>
          </a:p>
        </p:txBody>
      </p:sp>
    </p:spTree>
    <p:extLst>
      <p:ext uri="{BB962C8B-B14F-4D97-AF65-F5344CB8AC3E}">
        <p14:creationId xmlns:p14="http://schemas.microsoft.com/office/powerpoint/2010/main" val="41461999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868362"/>
          </a:xfrm>
        </p:spPr>
        <p:txBody>
          <a:bodyPr/>
          <a:lstStyle/>
          <a:p>
            <a:r>
              <a:rPr lang="en-US" dirty="0" smtClean="0"/>
              <a:t>Finding mixed strategy </a:t>
            </a:r>
            <a:r>
              <a:rPr lang="en-US" dirty="0" err="1" smtClean="0"/>
              <a:t>equilibria</a:t>
            </a:r>
            <a:endParaRPr lang="en-US" dirty="0"/>
          </a:p>
        </p:txBody>
      </p:sp>
      <p:sp>
        <p:nvSpPr>
          <p:cNvPr id="3" name="Content Placeholder 2"/>
          <p:cNvSpPr>
            <a:spLocks noGrp="1"/>
          </p:cNvSpPr>
          <p:nvPr>
            <p:ph idx="1"/>
          </p:nvPr>
        </p:nvSpPr>
        <p:spPr>
          <a:xfrm>
            <a:off x="1981200" y="3475038"/>
            <a:ext cx="8229600" cy="3001963"/>
          </a:xfrm>
        </p:spPr>
        <p:txBody>
          <a:bodyPr/>
          <a:lstStyle/>
          <a:p>
            <a:r>
              <a:rPr lang="en-US" sz="2400" dirty="0"/>
              <a:t>Expected payoffs for P1 given P2’s strategy: </a:t>
            </a:r>
          </a:p>
          <a:p>
            <a:pPr lvl="1">
              <a:buNone/>
            </a:pPr>
            <a:r>
              <a:rPr lang="en-US" sz="2000" dirty="0"/>
              <a:t>P1 chooses S: </a:t>
            </a:r>
            <a:r>
              <a:rPr lang="en-US" sz="2000" i="1" dirty="0">
                <a:solidFill>
                  <a:srgbClr val="CC0099"/>
                </a:solidFill>
              </a:rPr>
              <a:t>q</a:t>
            </a:r>
            <a:r>
              <a:rPr lang="en-US" sz="2000" dirty="0">
                <a:solidFill>
                  <a:srgbClr val="CC0099"/>
                </a:solidFill>
              </a:rPr>
              <a:t>(–10) +(1–</a:t>
            </a:r>
            <a:r>
              <a:rPr lang="en-US" sz="2000" i="1" dirty="0">
                <a:solidFill>
                  <a:srgbClr val="CC0099"/>
                </a:solidFill>
              </a:rPr>
              <a:t>q</a:t>
            </a:r>
            <a:r>
              <a:rPr lang="en-US" sz="2000" dirty="0">
                <a:solidFill>
                  <a:srgbClr val="CC0099"/>
                </a:solidFill>
              </a:rPr>
              <a:t>)1 = –11</a:t>
            </a:r>
            <a:r>
              <a:rPr lang="en-US" sz="2000" i="1" dirty="0">
                <a:solidFill>
                  <a:srgbClr val="CC0099"/>
                </a:solidFill>
              </a:rPr>
              <a:t>q</a:t>
            </a:r>
            <a:r>
              <a:rPr lang="en-US" sz="2000" dirty="0">
                <a:solidFill>
                  <a:srgbClr val="CC0099"/>
                </a:solidFill>
              </a:rPr>
              <a:t> + 1</a:t>
            </a:r>
          </a:p>
          <a:p>
            <a:pPr lvl="1">
              <a:buNone/>
            </a:pPr>
            <a:r>
              <a:rPr lang="en-US" sz="2000" dirty="0"/>
              <a:t>P1 chooses C:  </a:t>
            </a:r>
            <a:r>
              <a:rPr lang="en-US" sz="2000" i="1" dirty="0">
                <a:solidFill>
                  <a:srgbClr val="CC0099"/>
                </a:solidFill>
              </a:rPr>
              <a:t>q</a:t>
            </a:r>
            <a:r>
              <a:rPr lang="en-US" sz="2000" dirty="0">
                <a:solidFill>
                  <a:srgbClr val="CC0099"/>
                </a:solidFill>
              </a:rPr>
              <a:t>(–1) + (1–</a:t>
            </a:r>
            <a:r>
              <a:rPr lang="en-US" sz="2000" i="1" dirty="0">
                <a:solidFill>
                  <a:srgbClr val="CC0099"/>
                </a:solidFill>
              </a:rPr>
              <a:t>q</a:t>
            </a:r>
            <a:r>
              <a:rPr lang="en-US" sz="2000" dirty="0">
                <a:solidFill>
                  <a:srgbClr val="CC0099"/>
                </a:solidFill>
              </a:rPr>
              <a:t>)0 = –</a:t>
            </a:r>
            <a:r>
              <a:rPr lang="en-US" sz="2000" i="1" dirty="0">
                <a:solidFill>
                  <a:srgbClr val="CC0099"/>
                </a:solidFill>
              </a:rPr>
              <a:t>q</a:t>
            </a:r>
          </a:p>
          <a:p>
            <a:r>
              <a:rPr lang="en-US" sz="2400" dirty="0"/>
              <a:t>In order for P2’s strategy to be part of a Nash equilibrium, P1 has to be indifferent between its two actions:</a:t>
            </a:r>
          </a:p>
          <a:p>
            <a:pPr lvl="1">
              <a:buNone/>
            </a:pPr>
            <a:r>
              <a:rPr lang="en-US" sz="2000" dirty="0">
                <a:solidFill>
                  <a:srgbClr val="CC0099"/>
                </a:solidFill>
              </a:rPr>
              <a:t>–11</a:t>
            </a:r>
            <a:r>
              <a:rPr lang="en-US" sz="2000" i="1" dirty="0">
                <a:solidFill>
                  <a:srgbClr val="CC0099"/>
                </a:solidFill>
              </a:rPr>
              <a:t>q </a:t>
            </a:r>
            <a:r>
              <a:rPr lang="en-US" sz="2000" dirty="0">
                <a:solidFill>
                  <a:srgbClr val="CC0099"/>
                </a:solidFill>
              </a:rPr>
              <a:t>+ 1 = –</a:t>
            </a:r>
            <a:r>
              <a:rPr lang="en-US" sz="2000" i="1" dirty="0">
                <a:solidFill>
                  <a:srgbClr val="CC0099"/>
                </a:solidFill>
              </a:rPr>
              <a:t>q</a:t>
            </a:r>
            <a:r>
              <a:rPr lang="en-US" sz="2000" dirty="0">
                <a:solidFill>
                  <a:srgbClr val="CC0099"/>
                </a:solidFill>
              </a:rPr>
              <a:t>   </a:t>
            </a:r>
            <a:r>
              <a:rPr lang="en-US" sz="2000" dirty="0"/>
              <a:t>or   </a:t>
            </a:r>
            <a:r>
              <a:rPr lang="en-US" sz="2000" i="1" dirty="0">
                <a:solidFill>
                  <a:srgbClr val="CC0099"/>
                </a:solidFill>
              </a:rPr>
              <a:t>q</a:t>
            </a:r>
            <a:r>
              <a:rPr lang="en-US" sz="2000" dirty="0">
                <a:solidFill>
                  <a:srgbClr val="CC0099"/>
                </a:solidFill>
              </a:rPr>
              <a:t> = 1/10</a:t>
            </a:r>
          </a:p>
          <a:p>
            <a:pPr lvl="1">
              <a:buNone/>
            </a:pPr>
            <a:r>
              <a:rPr lang="en-US" sz="2000" dirty="0"/>
              <a:t>Similarly, </a:t>
            </a:r>
            <a:r>
              <a:rPr lang="en-US" sz="2000" i="1" dirty="0">
                <a:solidFill>
                  <a:srgbClr val="CC0099"/>
                </a:solidFill>
              </a:rPr>
              <a:t>p</a:t>
            </a:r>
            <a:r>
              <a:rPr lang="en-US" sz="2000" dirty="0">
                <a:solidFill>
                  <a:srgbClr val="CC0099"/>
                </a:solidFill>
              </a:rPr>
              <a:t> = 1/10</a:t>
            </a:r>
          </a:p>
        </p:txBody>
      </p:sp>
      <p:graphicFrame>
        <p:nvGraphicFramePr>
          <p:cNvPr id="10" name="Content Placeholder 4"/>
          <p:cNvGraphicFramePr>
            <a:graphicFrameLocks/>
          </p:cNvGraphicFramePr>
          <p:nvPr/>
        </p:nvGraphicFramePr>
        <p:xfrm>
          <a:off x="3657600" y="1127760"/>
          <a:ext cx="5257800" cy="1920240"/>
        </p:xfrm>
        <a:graphic>
          <a:graphicData uri="http://schemas.openxmlformats.org/drawingml/2006/table">
            <a:tbl>
              <a:tblPr>
                <a:tableStyleId>{F5AB1C69-6EDB-4FF4-983F-18BD219EF322}</a:tableStyleId>
              </a:tblPr>
              <a:tblGrid>
                <a:gridCol w="1752600"/>
                <a:gridCol w="1752600"/>
                <a:gridCol w="1752600"/>
              </a:tblGrid>
              <a:tr h="634041">
                <a:tc>
                  <a:txBody>
                    <a:bodyPr/>
                    <a:lstStyle/>
                    <a:p>
                      <a:pPr algn="ctr"/>
                      <a:endParaRPr 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rgbClr val="0000FF"/>
                          </a:solidFill>
                        </a:rPr>
                        <a:t>P1:</a:t>
                      </a:r>
                      <a:r>
                        <a:rPr lang="en-US" sz="1800" b="0" dirty="0" smtClean="0">
                          <a:solidFill>
                            <a:srgbClr val="0000FF"/>
                          </a:solidFill>
                        </a:rPr>
                        <a:t> Choose S</a:t>
                      </a:r>
                    </a:p>
                    <a:p>
                      <a:pPr algn="ctr"/>
                      <a:r>
                        <a:rPr lang="en-US" sz="1800" b="0" dirty="0" smtClean="0">
                          <a:solidFill>
                            <a:srgbClr val="0000FF"/>
                          </a:solidFill>
                        </a:rPr>
                        <a:t>with prob. </a:t>
                      </a:r>
                      <a:r>
                        <a:rPr lang="en-US" sz="1800" b="0" i="1" dirty="0" smtClean="0">
                          <a:solidFill>
                            <a:srgbClr val="0000FF"/>
                          </a:solidFill>
                        </a:rPr>
                        <a:t>p</a:t>
                      </a:r>
                      <a:endParaRPr lang="en-US" sz="1800" b="0" i="1"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rgbClr val="0000FF"/>
                          </a:solidFill>
                        </a:rPr>
                        <a:t>P1:</a:t>
                      </a:r>
                      <a:r>
                        <a:rPr lang="en-US" sz="1800" b="0" dirty="0" smtClean="0">
                          <a:solidFill>
                            <a:srgbClr val="0000FF"/>
                          </a:solidFill>
                        </a:rPr>
                        <a:t> Choose C</a:t>
                      </a:r>
                    </a:p>
                    <a:p>
                      <a:pPr algn="ctr"/>
                      <a:r>
                        <a:rPr lang="en-US" sz="1800" b="0" dirty="0" smtClean="0">
                          <a:solidFill>
                            <a:srgbClr val="0000FF"/>
                          </a:solidFill>
                        </a:rPr>
                        <a:t>with prob. 1-</a:t>
                      </a:r>
                      <a:r>
                        <a:rPr lang="en-US" sz="1800" b="0" i="1" dirty="0" smtClean="0">
                          <a:solidFill>
                            <a:srgbClr val="0000FF"/>
                          </a:solidFill>
                        </a:rPr>
                        <a:t>p</a:t>
                      </a:r>
                      <a:endParaRPr lang="en-US" sz="1800" b="0" i="1"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83079">
                <a:tc>
                  <a:txBody>
                    <a:bodyPr/>
                    <a:lstStyle/>
                    <a:p>
                      <a:pPr algn="ctr"/>
                      <a:r>
                        <a:rPr lang="en-US" sz="1800" b="1" dirty="0" smtClean="0">
                          <a:solidFill>
                            <a:srgbClr val="FF0000"/>
                          </a:solidFill>
                        </a:rPr>
                        <a:t>P2:</a:t>
                      </a:r>
                      <a:r>
                        <a:rPr lang="en-US" sz="1800" b="0" dirty="0" smtClean="0">
                          <a:solidFill>
                            <a:srgbClr val="FF0000"/>
                          </a:solidFill>
                        </a:rPr>
                        <a:t> Choose S with prob. </a:t>
                      </a:r>
                      <a:r>
                        <a:rPr lang="en-US" sz="1800" b="0" i="1" dirty="0" smtClean="0">
                          <a:solidFill>
                            <a:srgbClr val="FF0000"/>
                          </a:solidFill>
                        </a:rPr>
                        <a:t>q</a:t>
                      </a:r>
                      <a:endParaRPr lang="en-US" sz="1800" b="0" i="1" dirty="0">
                        <a:solidFill>
                          <a:srgbClr val="FF00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0000FF"/>
                          </a:solidFill>
                        </a:rPr>
                        <a:t>-10</a:t>
                      </a:r>
                      <a:r>
                        <a:rPr lang="en-US" sz="1800" dirty="0" smtClean="0">
                          <a:solidFill>
                            <a:schemeClr val="tx1"/>
                          </a:solidFill>
                        </a:rPr>
                        <a:t>,</a:t>
                      </a:r>
                      <a:r>
                        <a:rPr lang="en-US" sz="1800" dirty="0" smtClean="0">
                          <a:solidFill>
                            <a:srgbClr val="0000FF"/>
                          </a:solidFill>
                        </a:rPr>
                        <a:t> </a:t>
                      </a:r>
                      <a:r>
                        <a:rPr lang="en-US" sz="1800" dirty="0" smtClean="0">
                          <a:solidFill>
                            <a:srgbClr val="FF0000"/>
                          </a:solidFill>
                        </a:rPr>
                        <a:t>-10</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0000FF"/>
                          </a:solidFill>
                        </a:rPr>
                        <a:t>-1</a:t>
                      </a:r>
                      <a:r>
                        <a:rPr lang="en-US" sz="1800" dirty="0" smtClean="0">
                          <a:solidFill>
                            <a:schemeClr val="tx1"/>
                          </a:solidFill>
                        </a:rPr>
                        <a:t>, </a:t>
                      </a:r>
                      <a:r>
                        <a:rPr lang="en-US" sz="1800" dirty="0" smtClean="0">
                          <a:solidFill>
                            <a:srgbClr val="FF0000"/>
                          </a:solidFill>
                        </a:rPr>
                        <a:t>1</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3079">
                <a:tc>
                  <a:txBody>
                    <a:bodyPr/>
                    <a:lstStyle/>
                    <a:p>
                      <a:pPr algn="ctr"/>
                      <a:r>
                        <a:rPr lang="en-US" sz="1800" b="1" dirty="0" smtClean="0">
                          <a:solidFill>
                            <a:srgbClr val="FF0000"/>
                          </a:solidFill>
                        </a:rPr>
                        <a:t>P2:</a:t>
                      </a:r>
                      <a:r>
                        <a:rPr lang="en-US" sz="1800" b="0" dirty="0" smtClean="0">
                          <a:solidFill>
                            <a:srgbClr val="FF0000"/>
                          </a:solidFill>
                        </a:rPr>
                        <a:t> Choose C with prob.</a:t>
                      </a:r>
                      <a:r>
                        <a:rPr lang="en-US" sz="1800" b="0" baseline="0" dirty="0" smtClean="0">
                          <a:solidFill>
                            <a:srgbClr val="FF0000"/>
                          </a:solidFill>
                        </a:rPr>
                        <a:t> 1-</a:t>
                      </a:r>
                      <a:r>
                        <a:rPr lang="en-US" sz="1800" b="0" i="1" baseline="0" dirty="0" smtClean="0">
                          <a:solidFill>
                            <a:srgbClr val="FF0000"/>
                          </a:solidFill>
                        </a:rPr>
                        <a:t>q</a:t>
                      </a:r>
                      <a:endParaRPr lang="en-US" sz="1800" b="0" i="1" dirty="0">
                        <a:solidFill>
                          <a:srgbClr val="FF00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0000FF"/>
                          </a:solidFill>
                        </a:rPr>
                        <a:t>1</a:t>
                      </a:r>
                      <a:r>
                        <a:rPr lang="en-US" sz="1800" dirty="0" smtClean="0">
                          <a:solidFill>
                            <a:schemeClr val="tx1"/>
                          </a:solidFill>
                        </a:rPr>
                        <a:t>,</a:t>
                      </a:r>
                      <a:r>
                        <a:rPr lang="en-US" sz="1800" dirty="0" smtClean="0">
                          <a:solidFill>
                            <a:srgbClr val="FF0000"/>
                          </a:solidFill>
                        </a:rPr>
                        <a:t> -1</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0000FF"/>
                          </a:solidFill>
                        </a:rPr>
                        <a:t>0</a:t>
                      </a:r>
                      <a:r>
                        <a:rPr lang="en-US" sz="1800" baseline="0" dirty="0" smtClean="0">
                          <a:solidFill>
                            <a:schemeClr val="tx1"/>
                          </a:solidFill>
                        </a:rPr>
                        <a:t>,</a:t>
                      </a:r>
                      <a:r>
                        <a:rPr lang="en-US" sz="1800" dirty="0" smtClean="0">
                          <a:solidFill>
                            <a:srgbClr val="FF0000"/>
                          </a:solidFill>
                        </a:rPr>
                        <a:t> 0</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678317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Existence of Nash </a:t>
            </a:r>
            <a:r>
              <a:rPr lang="en-US" dirty="0" err="1" smtClean="0"/>
              <a:t>equilibria</a:t>
            </a:r>
            <a:endParaRPr lang="en-US" dirty="0"/>
          </a:p>
        </p:txBody>
      </p:sp>
      <p:sp>
        <p:nvSpPr>
          <p:cNvPr id="3" name="Content Placeholder 2"/>
          <p:cNvSpPr>
            <a:spLocks noGrp="1"/>
          </p:cNvSpPr>
          <p:nvPr>
            <p:ph idx="1"/>
          </p:nvPr>
        </p:nvSpPr>
        <p:spPr>
          <a:xfrm>
            <a:off x="1828800" y="1600201"/>
            <a:ext cx="8458200" cy="4525963"/>
          </a:xfrm>
        </p:spPr>
        <p:txBody>
          <a:bodyPr/>
          <a:lstStyle/>
          <a:p>
            <a:r>
              <a:rPr lang="en-US" dirty="0"/>
              <a:t>Any game with a finite set of actions has at least one Nash equilibrium (which may be a mixed-strategy equilibrium)</a:t>
            </a:r>
          </a:p>
          <a:p>
            <a:r>
              <a:rPr lang="en-US" dirty="0"/>
              <a:t>If a player has a dominant strategy, there exists a Nash equilibrium in which the player plays that strategy and the other player plays the </a:t>
            </a:r>
            <a:r>
              <a:rPr lang="en-US" i="1" dirty="0"/>
              <a:t>best response</a:t>
            </a:r>
            <a:r>
              <a:rPr lang="en-US" dirty="0"/>
              <a:t> to that strategy</a:t>
            </a:r>
          </a:p>
          <a:p>
            <a:r>
              <a:rPr lang="en-US" dirty="0"/>
              <a:t>If both players have </a:t>
            </a:r>
            <a:r>
              <a:rPr lang="en-US" i="1" dirty="0"/>
              <a:t>strictly dominant </a:t>
            </a:r>
            <a:r>
              <a:rPr lang="en-US" dirty="0"/>
              <a:t>strategies, there exists a Nash equilibrium in which they play those strategies</a:t>
            </a:r>
          </a:p>
        </p:txBody>
      </p:sp>
    </p:spTree>
    <p:extLst>
      <p:ext uri="{BB962C8B-B14F-4D97-AF65-F5344CB8AC3E}">
        <p14:creationId xmlns:p14="http://schemas.microsoft.com/office/powerpoint/2010/main" val="29572893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Computing Nash </a:t>
            </a:r>
            <a:r>
              <a:rPr lang="en-US" dirty="0" err="1" smtClean="0"/>
              <a:t>equilibria</a:t>
            </a:r>
            <a:endParaRPr lang="en-US" dirty="0"/>
          </a:p>
        </p:txBody>
      </p:sp>
      <p:sp>
        <p:nvSpPr>
          <p:cNvPr id="3" name="Content Placeholder 2"/>
          <p:cNvSpPr>
            <a:spLocks noGrp="1"/>
          </p:cNvSpPr>
          <p:nvPr>
            <p:ph idx="1"/>
          </p:nvPr>
        </p:nvSpPr>
        <p:spPr>
          <a:xfrm>
            <a:off x="1752600" y="1600201"/>
            <a:ext cx="8686800" cy="4525963"/>
          </a:xfrm>
        </p:spPr>
        <p:txBody>
          <a:bodyPr/>
          <a:lstStyle/>
          <a:p>
            <a:r>
              <a:rPr lang="en-US" dirty="0"/>
              <a:t>For a two-player zero-sum game, simple linear programming problem</a:t>
            </a:r>
          </a:p>
          <a:p>
            <a:r>
              <a:rPr lang="en-US" dirty="0"/>
              <a:t>For non-zero-sum games, the algorithm has worst-case running time that is exponential in the number of actions</a:t>
            </a:r>
          </a:p>
          <a:p>
            <a:r>
              <a:rPr lang="en-US" dirty="0"/>
              <a:t>For more than two players, and for sequential games, things get pretty hairy</a:t>
            </a:r>
          </a:p>
        </p:txBody>
      </p:sp>
    </p:spTree>
    <p:extLst>
      <p:ext uri="{BB962C8B-B14F-4D97-AF65-F5344CB8AC3E}">
        <p14:creationId xmlns:p14="http://schemas.microsoft.com/office/powerpoint/2010/main" val="23407769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1143000"/>
          </a:xfrm>
        </p:spPr>
        <p:txBody>
          <a:bodyPr>
            <a:normAutofit fontScale="90000"/>
          </a:bodyPr>
          <a:lstStyle/>
          <a:p>
            <a:r>
              <a:rPr lang="en-US" dirty="0" smtClean="0"/>
              <a:t>Nash </a:t>
            </a:r>
            <a:r>
              <a:rPr lang="en-US" dirty="0" err="1" smtClean="0"/>
              <a:t>equilibria</a:t>
            </a:r>
            <a:r>
              <a:rPr lang="en-US" dirty="0" smtClean="0"/>
              <a:t> and rational decisions</a:t>
            </a:r>
            <a:endParaRPr lang="en-US" dirty="0"/>
          </a:p>
        </p:txBody>
      </p:sp>
      <p:sp>
        <p:nvSpPr>
          <p:cNvPr id="3" name="Content Placeholder 2"/>
          <p:cNvSpPr>
            <a:spLocks noGrp="1"/>
          </p:cNvSpPr>
          <p:nvPr>
            <p:ph idx="1"/>
          </p:nvPr>
        </p:nvSpPr>
        <p:spPr/>
        <p:txBody>
          <a:bodyPr/>
          <a:lstStyle/>
          <a:p>
            <a:r>
              <a:rPr lang="en-US" dirty="0"/>
              <a:t>If a game has a </a:t>
            </a:r>
            <a:r>
              <a:rPr lang="en-US" i="1" dirty="0"/>
              <a:t>unique </a:t>
            </a:r>
            <a:r>
              <a:rPr lang="en-US" dirty="0"/>
              <a:t>Nash equilibrium, it will be adopted if each player</a:t>
            </a:r>
          </a:p>
          <a:p>
            <a:pPr lvl="1"/>
            <a:r>
              <a:rPr lang="en-US" dirty="0"/>
              <a:t>is rational and the payoff matrix is accurate</a:t>
            </a:r>
          </a:p>
          <a:p>
            <a:pPr lvl="1"/>
            <a:r>
              <a:rPr lang="en-US" dirty="0"/>
              <a:t>doesn’t make mistakes in execution</a:t>
            </a:r>
          </a:p>
          <a:p>
            <a:pPr lvl="1"/>
            <a:r>
              <a:rPr lang="en-US" dirty="0"/>
              <a:t>is capable of computing the Nash equilibrium </a:t>
            </a:r>
          </a:p>
          <a:p>
            <a:pPr lvl="1"/>
            <a:r>
              <a:rPr lang="en-US" dirty="0"/>
              <a:t>believes that a deviation in strategy on their part will not cause the other players to deviate</a:t>
            </a:r>
          </a:p>
          <a:p>
            <a:pPr lvl="1"/>
            <a:r>
              <a:rPr lang="en-US" dirty="0"/>
              <a:t>there is </a:t>
            </a:r>
            <a:r>
              <a:rPr lang="en-US" i="1" dirty="0"/>
              <a:t>common knowledge </a:t>
            </a:r>
            <a:r>
              <a:rPr lang="en-US" dirty="0"/>
              <a:t>that all players meet these conditions</a:t>
            </a:r>
          </a:p>
        </p:txBody>
      </p:sp>
      <p:sp>
        <p:nvSpPr>
          <p:cNvPr id="4" name="Rectangle 3"/>
          <p:cNvSpPr/>
          <p:nvPr/>
        </p:nvSpPr>
        <p:spPr>
          <a:xfrm>
            <a:off x="3505200" y="6183868"/>
            <a:ext cx="4724400" cy="369332"/>
          </a:xfrm>
          <a:prstGeom prst="rect">
            <a:avLst/>
          </a:prstGeom>
        </p:spPr>
        <p:txBody>
          <a:bodyPr wrap="square">
            <a:spAutoFit/>
          </a:bodyPr>
          <a:lstStyle/>
          <a:p>
            <a:r>
              <a:rPr lang="en-US" dirty="0">
                <a:hlinkClick r:id="rId3"/>
              </a:rPr>
              <a:t>http://en.wikipedia.org/wiki/Nash_equilibrium</a:t>
            </a:r>
            <a:endParaRPr lang="en-US" dirty="0"/>
          </a:p>
        </p:txBody>
      </p:sp>
    </p:spTree>
    <p:extLst>
      <p:ext uri="{BB962C8B-B14F-4D97-AF65-F5344CB8AC3E}">
        <p14:creationId xmlns:p14="http://schemas.microsoft.com/office/powerpoint/2010/main" val="29304893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kumimoji="1" lang="en-US" altLang="ja-JP" dirty="0" smtClean="0"/>
              <a:t>The Ultimatum Game: Continuous and Repeated Games</a:t>
            </a:r>
            <a:endParaRPr kumimoji="1" lang="ja-JP" altLang="en-US" dirty="0"/>
          </a:p>
        </p:txBody>
      </p:sp>
      <p:sp>
        <p:nvSpPr>
          <p:cNvPr id="3" name="Subtitle 2"/>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21278989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2238"/>
            <a:ext cx="8229600" cy="944562"/>
          </a:xfrm>
        </p:spPr>
        <p:txBody>
          <a:bodyPr>
            <a:normAutofit fontScale="90000"/>
          </a:bodyPr>
          <a:lstStyle/>
          <a:p>
            <a:r>
              <a:rPr lang="en-US" dirty="0" smtClean="0"/>
              <a:t>Continuous actions:</a:t>
            </a:r>
            <a:br>
              <a:rPr lang="en-US" dirty="0" smtClean="0"/>
            </a:br>
            <a:r>
              <a:rPr lang="en-US" dirty="0" smtClean="0"/>
              <a:t>Ultimatum game</a:t>
            </a:r>
            <a:endParaRPr lang="en-US" dirty="0"/>
          </a:p>
        </p:txBody>
      </p:sp>
      <p:sp>
        <p:nvSpPr>
          <p:cNvPr id="3" name="Content Placeholder 2"/>
          <p:cNvSpPr>
            <a:spLocks noGrp="1"/>
          </p:cNvSpPr>
          <p:nvPr>
            <p:ph idx="1"/>
          </p:nvPr>
        </p:nvSpPr>
        <p:spPr>
          <a:xfrm>
            <a:off x="1981200" y="1265238"/>
            <a:ext cx="8534400" cy="4525963"/>
          </a:xfrm>
        </p:spPr>
        <p:txBody>
          <a:bodyPr>
            <a:normAutofit lnSpcReduction="10000"/>
          </a:bodyPr>
          <a:lstStyle/>
          <a:p>
            <a:r>
              <a:rPr lang="en-US" sz="2400" dirty="0"/>
              <a:t>Alice and Bob are given a sum of money S to divide</a:t>
            </a:r>
          </a:p>
          <a:p>
            <a:pPr lvl="1"/>
            <a:r>
              <a:rPr lang="en-US" sz="2000" dirty="0"/>
              <a:t>Alice picks A, the amount she wants to keep for herself</a:t>
            </a:r>
          </a:p>
          <a:p>
            <a:pPr lvl="1"/>
            <a:r>
              <a:rPr lang="en-US" sz="2000" dirty="0"/>
              <a:t>Bob picks B, the smallest amount of money he is willing to accept</a:t>
            </a:r>
          </a:p>
          <a:p>
            <a:pPr lvl="1"/>
            <a:r>
              <a:rPr lang="en-US" sz="2000" dirty="0"/>
              <a:t>If </a:t>
            </a:r>
            <a:r>
              <a:rPr lang="en-US" sz="2000" dirty="0">
                <a:solidFill>
                  <a:srgbClr val="CC0099"/>
                </a:solidFill>
              </a:rPr>
              <a:t>S </a:t>
            </a:r>
            <a:r>
              <a:rPr lang="en-US" sz="2000" dirty="0">
                <a:solidFill>
                  <a:srgbClr val="CC0099"/>
                </a:solidFill>
                <a:sym typeface="Symbol"/>
              </a:rPr>
              <a:t>– </a:t>
            </a:r>
            <a:r>
              <a:rPr lang="en-US" sz="2000" dirty="0">
                <a:solidFill>
                  <a:srgbClr val="CC0099"/>
                </a:solidFill>
              </a:rPr>
              <a:t>A </a:t>
            </a:r>
            <a:r>
              <a:rPr lang="en-US" sz="2000" dirty="0">
                <a:solidFill>
                  <a:srgbClr val="CC0099"/>
                </a:solidFill>
                <a:sym typeface="Symbol"/>
              </a:rPr>
              <a:t> B</a:t>
            </a:r>
            <a:r>
              <a:rPr lang="en-US" sz="2000" dirty="0">
                <a:sym typeface="Symbol"/>
              </a:rPr>
              <a:t>, Alice gets A and Bob gets </a:t>
            </a:r>
            <a:r>
              <a:rPr lang="en-US" sz="2000" dirty="0">
                <a:solidFill>
                  <a:srgbClr val="CC0099"/>
                </a:solidFill>
              </a:rPr>
              <a:t>S </a:t>
            </a:r>
            <a:r>
              <a:rPr lang="en-US" sz="2000" dirty="0">
                <a:solidFill>
                  <a:srgbClr val="CC0099"/>
                </a:solidFill>
                <a:sym typeface="Symbol"/>
              </a:rPr>
              <a:t>– </a:t>
            </a:r>
            <a:r>
              <a:rPr lang="en-US" sz="2000" dirty="0">
                <a:solidFill>
                  <a:srgbClr val="CC0099"/>
                </a:solidFill>
              </a:rPr>
              <a:t>A </a:t>
            </a:r>
            <a:endParaRPr lang="en-US" sz="2000" dirty="0">
              <a:sym typeface="Symbol"/>
            </a:endParaRPr>
          </a:p>
          <a:p>
            <a:pPr lvl="1"/>
            <a:r>
              <a:rPr lang="en-US" sz="2000" dirty="0">
                <a:sym typeface="Symbol"/>
              </a:rPr>
              <a:t>If </a:t>
            </a:r>
            <a:r>
              <a:rPr lang="en-US" sz="2000" dirty="0">
                <a:solidFill>
                  <a:srgbClr val="CC0099"/>
                </a:solidFill>
                <a:sym typeface="Symbol"/>
              </a:rPr>
              <a:t>S – A &lt; B</a:t>
            </a:r>
            <a:r>
              <a:rPr lang="en-US" sz="2000" dirty="0">
                <a:sym typeface="Symbol"/>
              </a:rPr>
              <a:t>, both players get nothing</a:t>
            </a:r>
          </a:p>
          <a:p>
            <a:r>
              <a:rPr lang="en-US" sz="2400" dirty="0">
                <a:sym typeface="Symbol"/>
              </a:rPr>
              <a:t>What is the Nash equilibrium?</a:t>
            </a:r>
          </a:p>
          <a:p>
            <a:pPr lvl="1"/>
            <a:r>
              <a:rPr lang="en-US" sz="2000" dirty="0">
                <a:sym typeface="Symbol"/>
              </a:rPr>
              <a:t>Alice offers Bob the smallest amount of money he will accept:</a:t>
            </a:r>
            <a:br>
              <a:rPr lang="en-US" sz="2000" dirty="0">
                <a:sym typeface="Symbol"/>
              </a:rPr>
            </a:br>
            <a:r>
              <a:rPr lang="en-US" sz="2000" dirty="0">
                <a:solidFill>
                  <a:srgbClr val="CC0099"/>
                </a:solidFill>
                <a:sym typeface="Symbol"/>
              </a:rPr>
              <a:t>S – A = B </a:t>
            </a:r>
          </a:p>
          <a:p>
            <a:pPr lvl="1"/>
            <a:r>
              <a:rPr lang="en-US" sz="2000" dirty="0">
                <a:sym typeface="Symbol"/>
              </a:rPr>
              <a:t>Alice and Bob both want to keep the full amount: </a:t>
            </a:r>
            <a:r>
              <a:rPr lang="en-US" sz="2000" dirty="0">
                <a:solidFill>
                  <a:srgbClr val="CC0099"/>
                </a:solidFill>
                <a:sym typeface="Symbol"/>
              </a:rPr>
              <a:t>A = S</a:t>
            </a:r>
            <a:r>
              <a:rPr lang="en-US" sz="2000" dirty="0">
                <a:sym typeface="Symbol"/>
              </a:rPr>
              <a:t>, </a:t>
            </a:r>
            <a:r>
              <a:rPr lang="en-US" sz="2000" dirty="0">
                <a:solidFill>
                  <a:srgbClr val="CC0099"/>
                </a:solidFill>
                <a:sym typeface="Symbol"/>
              </a:rPr>
              <a:t>B = S </a:t>
            </a:r>
            <a:br>
              <a:rPr lang="en-US" sz="2000" dirty="0">
                <a:solidFill>
                  <a:srgbClr val="CC0099"/>
                </a:solidFill>
                <a:sym typeface="Symbol"/>
              </a:rPr>
            </a:br>
            <a:r>
              <a:rPr lang="en-US" sz="2000" dirty="0">
                <a:sym typeface="Symbol"/>
              </a:rPr>
              <a:t>(both players get nothing)</a:t>
            </a:r>
          </a:p>
          <a:p>
            <a:r>
              <a:rPr lang="en-US" sz="2400" dirty="0"/>
              <a:t>How would humans behave in this game?</a:t>
            </a:r>
          </a:p>
          <a:p>
            <a:pPr lvl="1"/>
            <a:r>
              <a:rPr lang="en-US" sz="2000" dirty="0"/>
              <a:t>If Bob perceives Alice’s offer as unfair, Bob will be likely to refuse</a:t>
            </a:r>
          </a:p>
          <a:p>
            <a:pPr lvl="1"/>
            <a:r>
              <a:rPr lang="en-US" sz="2000" dirty="0"/>
              <a:t>Is this rational?</a:t>
            </a:r>
          </a:p>
          <a:p>
            <a:pPr lvl="2"/>
            <a:r>
              <a:rPr lang="en-US" sz="1600" dirty="0"/>
              <a:t>Maybe Bob gets some positive utility for “punishing” Alice?</a:t>
            </a:r>
          </a:p>
        </p:txBody>
      </p:sp>
      <p:sp>
        <p:nvSpPr>
          <p:cNvPr id="4" name="Rectangle 3"/>
          <p:cNvSpPr/>
          <p:nvPr/>
        </p:nvSpPr>
        <p:spPr>
          <a:xfrm>
            <a:off x="2209800" y="6474024"/>
            <a:ext cx="7620000" cy="307777"/>
          </a:xfrm>
          <a:prstGeom prst="rect">
            <a:avLst/>
          </a:prstGeom>
        </p:spPr>
        <p:txBody>
          <a:bodyPr wrap="square">
            <a:spAutoFit/>
          </a:bodyPr>
          <a:lstStyle/>
          <a:p>
            <a:pPr algn="ctr"/>
            <a:r>
              <a:rPr lang="en-US" sz="1400" dirty="0">
                <a:hlinkClick r:id="rId3"/>
              </a:rPr>
              <a:t>http://en.wikipedia.org/wiki/Ultimatum_game</a:t>
            </a:r>
            <a:endParaRPr lang="en-US" sz="1400" dirty="0"/>
          </a:p>
        </p:txBody>
      </p:sp>
    </p:spTree>
    <p:extLst>
      <p:ext uri="{BB962C8B-B14F-4D97-AF65-F5344CB8AC3E}">
        <p14:creationId xmlns:p14="http://schemas.microsoft.com/office/powerpoint/2010/main" val="32528288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7" name="Picture 3"/>
          <p:cNvPicPr>
            <a:picLocks noChangeAspect="1" noChangeArrowheads="1"/>
          </p:cNvPicPr>
          <p:nvPr/>
        </p:nvPicPr>
        <p:blipFill>
          <a:blip r:embed="rId3" cstate="print"/>
          <a:srcRect/>
          <a:stretch>
            <a:fillRect/>
          </a:stretch>
        </p:blipFill>
        <p:spPr bwMode="auto">
          <a:xfrm>
            <a:off x="2514601" y="715088"/>
            <a:ext cx="6945313" cy="5609512"/>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7620001" y="381001"/>
            <a:ext cx="1743075" cy="847725"/>
          </a:xfrm>
          <a:prstGeom prst="rect">
            <a:avLst/>
          </a:prstGeom>
          <a:noFill/>
          <a:ln w="9525">
            <a:noFill/>
            <a:miter lim="800000"/>
            <a:headEnd/>
            <a:tailEnd/>
          </a:ln>
        </p:spPr>
      </p:pic>
      <p:sp>
        <p:nvSpPr>
          <p:cNvPr id="6" name="Rectangle 5"/>
          <p:cNvSpPr/>
          <p:nvPr/>
        </p:nvSpPr>
        <p:spPr>
          <a:xfrm>
            <a:off x="3829963" y="6400800"/>
            <a:ext cx="4532075" cy="369332"/>
          </a:xfrm>
          <a:prstGeom prst="rect">
            <a:avLst/>
          </a:prstGeom>
        </p:spPr>
        <p:txBody>
          <a:bodyPr wrap="none">
            <a:spAutoFit/>
          </a:bodyPr>
          <a:lstStyle/>
          <a:p>
            <a:r>
              <a:rPr lang="en-US" dirty="0">
                <a:hlinkClick r:id="rId5"/>
              </a:rPr>
              <a:t>http://www.economist.com/node/21527025</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8686800" cy="1143000"/>
          </a:xfrm>
        </p:spPr>
        <p:txBody>
          <a:bodyPr/>
          <a:lstStyle/>
          <a:p>
            <a:r>
              <a:rPr lang="en-US" sz="3600" dirty="0"/>
              <a:t>Sequential/repeated games and threats:</a:t>
            </a:r>
            <a:br>
              <a:rPr lang="en-US" sz="3600" dirty="0"/>
            </a:br>
            <a:r>
              <a:rPr lang="en-US" sz="3600" dirty="0"/>
              <a:t>Chain store paradox</a:t>
            </a:r>
          </a:p>
        </p:txBody>
      </p:sp>
      <p:sp>
        <p:nvSpPr>
          <p:cNvPr id="3" name="Content Placeholder 2"/>
          <p:cNvSpPr>
            <a:spLocks noGrp="1"/>
          </p:cNvSpPr>
          <p:nvPr>
            <p:ph idx="1"/>
          </p:nvPr>
        </p:nvSpPr>
        <p:spPr>
          <a:xfrm>
            <a:off x="1676400" y="1600201"/>
            <a:ext cx="4800600" cy="4525963"/>
          </a:xfrm>
        </p:spPr>
        <p:txBody>
          <a:bodyPr/>
          <a:lstStyle/>
          <a:p>
            <a:r>
              <a:rPr lang="en-US" sz="2400" dirty="0"/>
              <a:t>A monopolist has branches in 20 towns and faces 20 competitors successively</a:t>
            </a:r>
          </a:p>
          <a:p>
            <a:pPr lvl="1"/>
            <a:r>
              <a:rPr lang="en-US" dirty="0"/>
              <a:t>Threat: respond to “in” </a:t>
            </a:r>
            <a:br>
              <a:rPr lang="en-US" dirty="0"/>
            </a:br>
            <a:r>
              <a:rPr lang="en-US" dirty="0"/>
              <a:t>with “aggressive”</a:t>
            </a:r>
          </a:p>
        </p:txBody>
      </p:sp>
      <p:cxnSp>
        <p:nvCxnSpPr>
          <p:cNvPr id="7" name="Straight Arrow Connector 6"/>
          <p:cNvCxnSpPr/>
          <p:nvPr/>
        </p:nvCxnSpPr>
        <p:spPr>
          <a:xfrm flipH="1">
            <a:off x="6190665" y="2209800"/>
            <a:ext cx="990600" cy="11430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7333665" y="2209800"/>
            <a:ext cx="1066800" cy="11430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8629065" y="3733800"/>
            <a:ext cx="1066800" cy="11430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7257465" y="3733800"/>
            <a:ext cx="990600" cy="11430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6629685" y="1828800"/>
            <a:ext cx="1256819" cy="369332"/>
          </a:xfrm>
          <a:prstGeom prst="rect">
            <a:avLst/>
          </a:prstGeom>
          <a:noFill/>
        </p:spPr>
        <p:txBody>
          <a:bodyPr wrap="none" rtlCol="0">
            <a:spAutoFit/>
          </a:bodyPr>
          <a:lstStyle/>
          <a:p>
            <a:r>
              <a:rPr lang="en-US" dirty="0">
                <a:solidFill>
                  <a:srgbClr val="0000FF"/>
                </a:solidFill>
              </a:rPr>
              <a:t>Competitor</a:t>
            </a:r>
          </a:p>
        </p:txBody>
      </p:sp>
      <p:sp>
        <p:nvSpPr>
          <p:cNvPr id="14" name="TextBox 13"/>
          <p:cNvSpPr txBox="1"/>
          <p:nvPr/>
        </p:nvSpPr>
        <p:spPr>
          <a:xfrm>
            <a:off x="7714666" y="3364468"/>
            <a:ext cx="1300957" cy="369332"/>
          </a:xfrm>
          <a:prstGeom prst="rect">
            <a:avLst/>
          </a:prstGeom>
          <a:noFill/>
        </p:spPr>
        <p:txBody>
          <a:bodyPr wrap="none" rtlCol="0">
            <a:spAutoFit/>
          </a:bodyPr>
          <a:lstStyle/>
          <a:p>
            <a:r>
              <a:rPr lang="en-US" dirty="0">
                <a:solidFill>
                  <a:srgbClr val="FF0000"/>
                </a:solidFill>
              </a:rPr>
              <a:t>Monopolist</a:t>
            </a:r>
          </a:p>
        </p:txBody>
      </p:sp>
      <p:sp>
        <p:nvSpPr>
          <p:cNvPr id="15" name="TextBox 14"/>
          <p:cNvSpPr txBox="1"/>
          <p:nvPr/>
        </p:nvSpPr>
        <p:spPr>
          <a:xfrm>
            <a:off x="5975887" y="2450068"/>
            <a:ext cx="556725" cy="369332"/>
          </a:xfrm>
          <a:prstGeom prst="rect">
            <a:avLst/>
          </a:prstGeom>
          <a:noFill/>
        </p:spPr>
        <p:txBody>
          <a:bodyPr wrap="none" rtlCol="0">
            <a:spAutoFit/>
          </a:bodyPr>
          <a:lstStyle/>
          <a:p>
            <a:r>
              <a:rPr lang="en-US" dirty="0">
                <a:solidFill>
                  <a:srgbClr val="0000FF"/>
                </a:solidFill>
              </a:rPr>
              <a:t>Out</a:t>
            </a:r>
          </a:p>
        </p:txBody>
      </p:sp>
      <p:sp>
        <p:nvSpPr>
          <p:cNvPr id="16" name="TextBox 15"/>
          <p:cNvSpPr txBox="1"/>
          <p:nvPr/>
        </p:nvSpPr>
        <p:spPr>
          <a:xfrm>
            <a:off x="7957087" y="2438400"/>
            <a:ext cx="377177" cy="369332"/>
          </a:xfrm>
          <a:prstGeom prst="rect">
            <a:avLst/>
          </a:prstGeom>
          <a:noFill/>
        </p:spPr>
        <p:txBody>
          <a:bodyPr wrap="none" rtlCol="0">
            <a:spAutoFit/>
          </a:bodyPr>
          <a:lstStyle/>
          <a:p>
            <a:r>
              <a:rPr lang="en-US" dirty="0">
                <a:solidFill>
                  <a:srgbClr val="0000FF"/>
                </a:solidFill>
              </a:rPr>
              <a:t>In</a:t>
            </a:r>
          </a:p>
        </p:txBody>
      </p:sp>
      <p:sp>
        <p:nvSpPr>
          <p:cNvPr id="17" name="TextBox 16"/>
          <p:cNvSpPr txBox="1"/>
          <p:nvPr/>
        </p:nvSpPr>
        <p:spPr>
          <a:xfrm>
            <a:off x="9162466" y="3810000"/>
            <a:ext cx="1320105" cy="369332"/>
          </a:xfrm>
          <a:prstGeom prst="rect">
            <a:avLst/>
          </a:prstGeom>
          <a:noFill/>
        </p:spPr>
        <p:txBody>
          <a:bodyPr wrap="none" rtlCol="0">
            <a:spAutoFit/>
          </a:bodyPr>
          <a:lstStyle/>
          <a:p>
            <a:r>
              <a:rPr lang="en-US" dirty="0">
                <a:solidFill>
                  <a:srgbClr val="0000FF"/>
                </a:solidFill>
              </a:rPr>
              <a:t>Cooperative</a:t>
            </a:r>
          </a:p>
        </p:txBody>
      </p:sp>
      <p:sp>
        <p:nvSpPr>
          <p:cNvPr id="18" name="TextBox 17"/>
          <p:cNvSpPr txBox="1"/>
          <p:nvPr/>
        </p:nvSpPr>
        <p:spPr>
          <a:xfrm>
            <a:off x="6603899" y="3810000"/>
            <a:ext cx="1180195" cy="369332"/>
          </a:xfrm>
          <a:prstGeom prst="rect">
            <a:avLst/>
          </a:prstGeom>
          <a:noFill/>
        </p:spPr>
        <p:txBody>
          <a:bodyPr wrap="none" rtlCol="0">
            <a:spAutoFit/>
          </a:bodyPr>
          <a:lstStyle/>
          <a:p>
            <a:r>
              <a:rPr lang="en-US" dirty="0">
                <a:solidFill>
                  <a:srgbClr val="0000FF"/>
                </a:solidFill>
              </a:rPr>
              <a:t>Aggressive</a:t>
            </a:r>
          </a:p>
        </p:txBody>
      </p:sp>
      <p:sp>
        <p:nvSpPr>
          <p:cNvPr id="19" name="TextBox 18"/>
          <p:cNvSpPr txBox="1"/>
          <p:nvPr/>
        </p:nvSpPr>
        <p:spPr>
          <a:xfrm>
            <a:off x="5772040" y="3429000"/>
            <a:ext cx="670376" cy="369332"/>
          </a:xfrm>
          <a:prstGeom prst="rect">
            <a:avLst/>
          </a:prstGeom>
          <a:noFill/>
        </p:spPr>
        <p:txBody>
          <a:bodyPr wrap="none" rtlCol="0">
            <a:spAutoFit/>
          </a:bodyPr>
          <a:lstStyle/>
          <a:p>
            <a:r>
              <a:rPr lang="en-US" dirty="0">
                <a:solidFill>
                  <a:srgbClr val="0000FF"/>
                </a:solidFill>
              </a:rPr>
              <a:t>(1, </a:t>
            </a:r>
            <a:r>
              <a:rPr lang="en-US" dirty="0">
                <a:solidFill>
                  <a:srgbClr val="FF0000"/>
                </a:solidFill>
              </a:rPr>
              <a:t>5</a:t>
            </a:r>
            <a:r>
              <a:rPr lang="en-US" dirty="0">
                <a:solidFill>
                  <a:srgbClr val="0000FF"/>
                </a:solidFill>
              </a:rPr>
              <a:t>)</a:t>
            </a:r>
          </a:p>
        </p:txBody>
      </p:sp>
      <p:sp>
        <p:nvSpPr>
          <p:cNvPr id="20" name="TextBox 19"/>
          <p:cNvSpPr txBox="1"/>
          <p:nvPr/>
        </p:nvSpPr>
        <p:spPr>
          <a:xfrm>
            <a:off x="6876465" y="4964668"/>
            <a:ext cx="670376" cy="369332"/>
          </a:xfrm>
          <a:prstGeom prst="rect">
            <a:avLst/>
          </a:prstGeom>
          <a:noFill/>
        </p:spPr>
        <p:txBody>
          <a:bodyPr wrap="none" rtlCol="0">
            <a:spAutoFit/>
          </a:bodyPr>
          <a:lstStyle/>
          <a:p>
            <a:r>
              <a:rPr lang="en-US" dirty="0">
                <a:solidFill>
                  <a:srgbClr val="0000FF"/>
                </a:solidFill>
              </a:rPr>
              <a:t>(0, </a:t>
            </a:r>
            <a:r>
              <a:rPr lang="en-US" dirty="0">
                <a:solidFill>
                  <a:srgbClr val="FF0000"/>
                </a:solidFill>
              </a:rPr>
              <a:t>0</a:t>
            </a:r>
            <a:r>
              <a:rPr lang="en-US" dirty="0">
                <a:solidFill>
                  <a:srgbClr val="0000FF"/>
                </a:solidFill>
              </a:rPr>
              <a:t>)</a:t>
            </a:r>
          </a:p>
        </p:txBody>
      </p:sp>
      <p:sp>
        <p:nvSpPr>
          <p:cNvPr id="21" name="TextBox 20"/>
          <p:cNvSpPr txBox="1"/>
          <p:nvPr/>
        </p:nvSpPr>
        <p:spPr>
          <a:xfrm>
            <a:off x="9353440" y="4953000"/>
            <a:ext cx="670376" cy="369332"/>
          </a:xfrm>
          <a:prstGeom prst="rect">
            <a:avLst/>
          </a:prstGeom>
          <a:noFill/>
        </p:spPr>
        <p:txBody>
          <a:bodyPr wrap="none" rtlCol="0">
            <a:spAutoFit/>
          </a:bodyPr>
          <a:lstStyle/>
          <a:p>
            <a:r>
              <a:rPr lang="en-US" dirty="0">
                <a:solidFill>
                  <a:srgbClr val="0000FF"/>
                </a:solidFill>
              </a:rPr>
              <a:t>(2, </a:t>
            </a:r>
            <a:r>
              <a:rPr lang="en-US" dirty="0">
                <a:solidFill>
                  <a:srgbClr val="FF0000"/>
                </a:solidFill>
              </a:rPr>
              <a:t>2</a:t>
            </a:r>
            <a:r>
              <a:rPr lang="en-US" dirty="0">
                <a:solidFill>
                  <a:srgbClr val="0000FF"/>
                </a:solidFill>
              </a:rPr>
              <a:t>)</a:t>
            </a:r>
          </a:p>
        </p:txBody>
      </p:sp>
      <p:sp>
        <p:nvSpPr>
          <p:cNvPr id="22" name="Rectangle 21"/>
          <p:cNvSpPr/>
          <p:nvPr/>
        </p:nvSpPr>
        <p:spPr>
          <a:xfrm>
            <a:off x="3200400" y="6172200"/>
            <a:ext cx="5867400" cy="369332"/>
          </a:xfrm>
          <a:prstGeom prst="rect">
            <a:avLst/>
          </a:prstGeom>
        </p:spPr>
        <p:txBody>
          <a:bodyPr wrap="square">
            <a:spAutoFit/>
          </a:bodyPr>
          <a:lstStyle/>
          <a:p>
            <a:pPr algn="ctr"/>
            <a:r>
              <a:rPr lang="en-US" dirty="0">
                <a:hlinkClick r:id="rId2"/>
              </a:rPr>
              <a:t>https://</a:t>
            </a:r>
            <a:r>
              <a:rPr lang="en-US" dirty="0" err="1">
                <a:hlinkClick r:id="rId2"/>
              </a:rPr>
              <a:t>en.wikipedia.org</a:t>
            </a:r>
            <a:r>
              <a:rPr lang="en-US" dirty="0">
                <a:hlinkClick r:id="rId2"/>
              </a:rPr>
              <a:t>/wiki/</a:t>
            </a:r>
            <a:r>
              <a:rPr lang="en-US" dirty="0" err="1">
                <a:hlinkClick r:id="rId2"/>
              </a:rPr>
              <a:t>Chainstore_paradox</a:t>
            </a:r>
            <a:endParaRPr lang="en-US" dirty="0"/>
          </a:p>
        </p:txBody>
      </p:sp>
    </p:spTree>
    <p:extLst>
      <p:ext uri="{BB962C8B-B14F-4D97-AF65-F5344CB8AC3E}">
        <p14:creationId xmlns:p14="http://schemas.microsoft.com/office/powerpoint/2010/main" val="19824382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kumimoji="1" lang="en-US" altLang="ja-JP" dirty="0" smtClean="0"/>
              <a:t>Mechanism Design: Inverse Game Theory</a:t>
            </a:r>
            <a:endParaRPr kumimoji="1" lang="ja-JP" altLang="en-US" dirty="0"/>
          </a:p>
        </p:txBody>
      </p:sp>
      <p:sp>
        <p:nvSpPr>
          <p:cNvPr id="3" name="Subtitle 2"/>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16238272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Mechanism design </a:t>
            </a:r>
            <a:br>
              <a:rPr lang="en-US" dirty="0" smtClean="0"/>
            </a:br>
            <a:r>
              <a:rPr lang="en-US" dirty="0" smtClean="0"/>
              <a:t>(inverse game theory)</a:t>
            </a:r>
            <a:endParaRPr lang="en-US" dirty="0"/>
          </a:p>
        </p:txBody>
      </p:sp>
      <p:sp>
        <p:nvSpPr>
          <p:cNvPr id="3" name="Content Placeholder 2"/>
          <p:cNvSpPr>
            <a:spLocks noGrp="1"/>
          </p:cNvSpPr>
          <p:nvPr>
            <p:ph idx="1"/>
          </p:nvPr>
        </p:nvSpPr>
        <p:spPr>
          <a:xfrm>
            <a:off x="1828800" y="1722438"/>
            <a:ext cx="8458200" cy="4525963"/>
          </a:xfrm>
        </p:spPr>
        <p:txBody>
          <a:bodyPr/>
          <a:lstStyle/>
          <a:p>
            <a:r>
              <a:rPr lang="en-US" dirty="0"/>
              <a:t>Assuming that agents pick rational strategies, how should we design the game to achieve a socially desirable outcome?</a:t>
            </a:r>
          </a:p>
          <a:p>
            <a:r>
              <a:rPr lang="en-US" dirty="0"/>
              <a:t>We have multiple agents and a </a:t>
            </a:r>
            <a:r>
              <a:rPr lang="en-US" b="1" dirty="0"/>
              <a:t>center</a:t>
            </a:r>
            <a:r>
              <a:rPr lang="en-US" dirty="0"/>
              <a:t> that collects their choices and determines the outcome</a:t>
            </a:r>
          </a:p>
        </p:txBody>
      </p:sp>
    </p:spTree>
    <p:extLst>
      <p:ext uri="{BB962C8B-B14F-4D97-AF65-F5344CB8AC3E}">
        <p14:creationId xmlns:p14="http://schemas.microsoft.com/office/powerpoint/2010/main" val="1440217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Auctions</a:t>
            </a:r>
            <a:endParaRPr lang="en-US" dirty="0"/>
          </a:p>
        </p:txBody>
      </p:sp>
      <p:sp>
        <p:nvSpPr>
          <p:cNvPr id="3" name="Content Placeholder 2"/>
          <p:cNvSpPr>
            <a:spLocks noGrp="1"/>
          </p:cNvSpPr>
          <p:nvPr>
            <p:ph idx="1"/>
          </p:nvPr>
        </p:nvSpPr>
        <p:spPr/>
        <p:txBody>
          <a:bodyPr/>
          <a:lstStyle/>
          <a:p>
            <a:r>
              <a:rPr lang="en-US" dirty="0"/>
              <a:t>Goals</a:t>
            </a:r>
          </a:p>
          <a:p>
            <a:pPr lvl="1"/>
            <a:r>
              <a:rPr lang="en-US" dirty="0"/>
              <a:t>Maximize revenue to the seller</a:t>
            </a:r>
          </a:p>
          <a:p>
            <a:pPr lvl="1"/>
            <a:r>
              <a:rPr lang="en-US" dirty="0"/>
              <a:t>Efficiency: make sure the buyer who values the goods the most gets them</a:t>
            </a:r>
          </a:p>
          <a:p>
            <a:pPr lvl="1"/>
            <a:r>
              <a:rPr lang="en-US" dirty="0"/>
              <a:t>Minimize transaction costs for buyer and sellers</a:t>
            </a:r>
          </a:p>
        </p:txBody>
      </p:sp>
    </p:spTree>
    <p:extLst>
      <p:ext uri="{BB962C8B-B14F-4D97-AF65-F5344CB8AC3E}">
        <p14:creationId xmlns:p14="http://schemas.microsoft.com/office/powerpoint/2010/main" val="2674910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Ascending-bid auction</a:t>
            </a:r>
            <a:endParaRPr lang="en-US" dirty="0"/>
          </a:p>
        </p:txBody>
      </p:sp>
      <p:sp>
        <p:nvSpPr>
          <p:cNvPr id="3" name="Content Placeholder 2"/>
          <p:cNvSpPr>
            <a:spLocks noGrp="1"/>
          </p:cNvSpPr>
          <p:nvPr>
            <p:ph idx="1"/>
          </p:nvPr>
        </p:nvSpPr>
        <p:spPr>
          <a:xfrm>
            <a:off x="1828800" y="1600201"/>
            <a:ext cx="8610600" cy="4525963"/>
          </a:xfrm>
        </p:spPr>
        <p:txBody>
          <a:bodyPr/>
          <a:lstStyle/>
          <a:p>
            <a:r>
              <a:rPr lang="en-US" dirty="0"/>
              <a:t>What’s the optimal strategy for a buyer?</a:t>
            </a:r>
          </a:p>
          <a:p>
            <a:pPr lvl="1"/>
            <a:r>
              <a:rPr lang="en-US" dirty="0"/>
              <a:t>Bid until the current bid value exceeds your </a:t>
            </a:r>
            <a:r>
              <a:rPr lang="en-US" i="1" dirty="0"/>
              <a:t>private value</a:t>
            </a:r>
          </a:p>
          <a:p>
            <a:r>
              <a:rPr lang="en-US" dirty="0"/>
              <a:t>Usually revenue-maximizing and efficient, unless the reserve price is set too low or too high</a:t>
            </a:r>
          </a:p>
          <a:p>
            <a:r>
              <a:rPr lang="en-US" dirty="0"/>
              <a:t>Disadvantages</a:t>
            </a:r>
          </a:p>
          <a:p>
            <a:pPr lvl="1"/>
            <a:r>
              <a:rPr lang="en-US" dirty="0"/>
              <a:t>Collusion</a:t>
            </a:r>
          </a:p>
          <a:p>
            <a:pPr lvl="1"/>
            <a:r>
              <a:rPr lang="en-US" dirty="0"/>
              <a:t>Lack of competition</a:t>
            </a:r>
          </a:p>
          <a:p>
            <a:pPr lvl="1"/>
            <a:r>
              <a:rPr lang="en-US" dirty="0"/>
              <a:t>Has high communication costs</a:t>
            </a:r>
          </a:p>
        </p:txBody>
      </p:sp>
    </p:spTree>
    <p:extLst>
      <p:ext uri="{BB962C8B-B14F-4D97-AF65-F5344CB8AC3E}">
        <p14:creationId xmlns:p14="http://schemas.microsoft.com/office/powerpoint/2010/main" val="32622640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Sealed-bid auction</a:t>
            </a:r>
            <a:endParaRPr lang="en-US" dirty="0"/>
          </a:p>
        </p:txBody>
      </p:sp>
      <p:sp>
        <p:nvSpPr>
          <p:cNvPr id="3" name="Content Placeholder 2"/>
          <p:cNvSpPr>
            <a:spLocks noGrp="1"/>
          </p:cNvSpPr>
          <p:nvPr>
            <p:ph idx="1"/>
          </p:nvPr>
        </p:nvSpPr>
        <p:spPr>
          <a:xfrm>
            <a:off x="1524000" y="1600201"/>
            <a:ext cx="9144000" cy="4525963"/>
          </a:xfrm>
        </p:spPr>
        <p:txBody>
          <a:bodyPr/>
          <a:lstStyle/>
          <a:p>
            <a:r>
              <a:rPr lang="en-US" sz="2400" dirty="0"/>
              <a:t>Each buyer makes a single bid and communicates it to the auctioneer, but not to the other bidders</a:t>
            </a:r>
          </a:p>
          <a:p>
            <a:pPr lvl="1"/>
            <a:r>
              <a:rPr lang="en-US" sz="2000" dirty="0"/>
              <a:t>Simpler communication</a:t>
            </a:r>
          </a:p>
          <a:p>
            <a:pPr lvl="1"/>
            <a:r>
              <a:rPr lang="en-US" sz="2000" dirty="0"/>
              <a:t>More complicated decision-making: the strategy of a buyer depends on what they believe about the other buyers</a:t>
            </a:r>
          </a:p>
          <a:p>
            <a:pPr lvl="1"/>
            <a:r>
              <a:rPr lang="en-US" sz="2000" dirty="0"/>
              <a:t>Not necessarily efficient</a:t>
            </a:r>
          </a:p>
          <a:p>
            <a:r>
              <a:rPr lang="en-US" sz="2400" b="1" dirty="0"/>
              <a:t>Sealed-bid second-price auction:</a:t>
            </a:r>
            <a:r>
              <a:rPr lang="en-US" sz="2400" dirty="0"/>
              <a:t> the winner pays the price </a:t>
            </a:r>
            <a:br>
              <a:rPr lang="en-US" sz="2400" dirty="0"/>
            </a:br>
            <a:r>
              <a:rPr lang="en-US" sz="2400" dirty="0"/>
              <a:t>of the second-highest bid</a:t>
            </a:r>
          </a:p>
          <a:p>
            <a:pPr lvl="1"/>
            <a:r>
              <a:rPr lang="en-US" sz="2000" dirty="0"/>
              <a:t>Let </a:t>
            </a:r>
            <a:r>
              <a:rPr lang="en-US" sz="2000" dirty="0">
                <a:solidFill>
                  <a:srgbClr val="CC0099"/>
                </a:solidFill>
              </a:rPr>
              <a:t>V</a:t>
            </a:r>
            <a:r>
              <a:rPr lang="en-US" sz="2000" dirty="0"/>
              <a:t> be your private value and </a:t>
            </a:r>
            <a:r>
              <a:rPr lang="en-US" sz="2000" dirty="0">
                <a:solidFill>
                  <a:srgbClr val="CC0099"/>
                </a:solidFill>
              </a:rPr>
              <a:t>B</a:t>
            </a:r>
            <a:r>
              <a:rPr lang="en-US" sz="2000" dirty="0"/>
              <a:t> be the highest bid by any other buyer</a:t>
            </a:r>
          </a:p>
          <a:p>
            <a:pPr lvl="1"/>
            <a:r>
              <a:rPr lang="en-US" sz="2000" dirty="0"/>
              <a:t>If </a:t>
            </a:r>
            <a:r>
              <a:rPr lang="en-US" sz="2000" dirty="0">
                <a:solidFill>
                  <a:srgbClr val="CC0099"/>
                </a:solidFill>
              </a:rPr>
              <a:t>V &gt; B</a:t>
            </a:r>
            <a:r>
              <a:rPr lang="en-US" sz="2000" dirty="0"/>
              <a:t>, your optimal strategy is to bid above </a:t>
            </a:r>
            <a:r>
              <a:rPr lang="en-US" sz="2000" dirty="0">
                <a:solidFill>
                  <a:srgbClr val="CC0099"/>
                </a:solidFill>
              </a:rPr>
              <a:t>B</a:t>
            </a:r>
            <a:r>
              <a:rPr lang="en-US" sz="2000" dirty="0"/>
              <a:t> – in particular, bid </a:t>
            </a:r>
            <a:r>
              <a:rPr lang="en-US" sz="2000" dirty="0">
                <a:solidFill>
                  <a:srgbClr val="CC0099"/>
                </a:solidFill>
              </a:rPr>
              <a:t>V</a:t>
            </a:r>
          </a:p>
          <a:p>
            <a:pPr lvl="1"/>
            <a:r>
              <a:rPr lang="en-US" sz="2000" dirty="0"/>
              <a:t>If </a:t>
            </a:r>
            <a:r>
              <a:rPr lang="en-US" sz="2000" dirty="0">
                <a:solidFill>
                  <a:srgbClr val="CC0099"/>
                </a:solidFill>
              </a:rPr>
              <a:t>V &lt; B</a:t>
            </a:r>
            <a:r>
              <a:rPr lang="en-US" sz="2000" dirty="0"/>
              <a:t>, your optimal strategy is to bid below </a:t>
            </a:r>
            <a:r>
              <a:rPr lang="en-US" sz="2000" dirty="0">
                <a:solidFill>
                  <a:srgbClr val="CC0099"/>
                </a:solidFill>
              </a:rPr>
              <a:t>B</a:t>
            </a:r>
            <a:r>
              <a:rPr lang="en-US" sz="2000" dirty="0"/>
              <a:t> – in particular, bid </a:t>
            </a:r>
            <a:r>
              <a:rPr lang="en-US" sz="2000" dirty="0">
                <a:solidFill>
                  <a:srgbClr val="CC0099"/>
                </a:solidFill>
              </a:rPr>
              <a:t>V</a:t>
            </a:r>
          </a:p>
          <a:p>
            <a:pPr lvl="1"/>
            <a:r>
              <a:rPr lang="en-US" sz="2000" dirty="0"/>
              <a:t>Therefore, your dominant strategy is to bid </a:t>
            </a:r>
            <a:r>
              <a:rPr lang="en-US" sz="2000" dirty="0">
                <a:solidFill>
                  <a:srgbClr val="CC0099"/>
                </a:solidFill>
              </a:rPr>
              <a:t>V</a:t>
            </a:r>
          </a:p>
          <a:p>
            <a:pPr lvl="1"/>
            <a:r>
              <a:rPr lang="en-US" sz="2000" dirty="0"/>
              <a:t>This is a </a:t>
            </a:r>
            <a:r>
              <a:rPr lang="en-US" sz="2000" b="1" dirty="0"/>
              <a:t>truth revealing</a:t>
            </a:r>
            <a:r>
              <a:rPr lang="en-US" sz="2000" dirty="0"/>
              <a:t> mechanism</a:t>
            </a:r>
          </a:p>
        </p:txBody>
      </p:sp>
    </p:spTree>
    <p:extLst>
      <p:ext uri="{BB962C8B-B14F-4D97-AF65-F5344CB8AC3E}">
        <p14:creationId xmlns:p14="http://schemas.microsoft.com/office/powerpoint/2010/main" val="40053840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90600"/>
          </a:xfrm>
        </p:spPr>
        <p:txBody>
          <a:bodyPr/>
          <a:lstStyle/>
          <a:p>
            <a:r>
              <a:rPr lang="en-US" dirty="0" smtClean="0"/>
              <a:t>Dollar auction</a:t>
            </a:r>
            <a:endParaRPr lang="en-US" dirty="0"/>
          </a:p>
        </p:txBody>
      </p:sp>
      <p:sp>
        <p:nvSpPr>
          <p:cNvPr id="3" name="Content Placeholder 2"/>
          <p:cNvSpPr>
            <a:spLocks noGrp="1"/>
          </p:cNvSpPr>
          <p:nvPr>
            <p:ph idx="1"/>
          </p:nvPr>
        </p:nvSpPr>
        <p:spPr>
          <a:xfrm>
            <a:off x="1752600" y="1066800"/>
            <a:ext cx="8686800" cy="5410200"/>
          </a:xfrm>
        </p:spPr>
        <p:txBody>
          <a:bodyPr/>
          <a:lstStyle/>
          <a:p>
            <a:pPr marL="0" indent="0">
              <a:buNone/>
            </a:pPr>
            <a:r>
              <a:rPr lang="en-US" sz="2400" dirty="0" smtClean="0"/>
              <a:t>A malevolent twist on the second-price auction:</a:t>
            </a:r>
          </a:p>
          <a:p>
            <a:r>
              <a:rPr lang="en-US" sz="2400" dirty="0" smtClean="0"/>
              <a:t>Highest bidder gets to buy the object, and pays whatever they bid</a:t>
            </a:r>
          </a:p>
          <a:p>
            <a:r>
              <a:rPr lang="en-US" sz="2400" dirty="0" smtClean="0"/>
              <a:t>Second-highest bidder is required to pay whatever they bid, but gets nothing at all in return</a:t>
            </a:r>
          </a:p>
          <a:p>
            <a:endParaRPr lang="en-US" sz="2400" dirty="0"/>
          </a:p>
          <a:p>
            <a:r>
              <a:rPr lang="en-US" sz="2400" dirty="0" smtClean="0"/>
              <a:t>Dramatization</a:t>
            </a:r>
            <a:r>
              <a:rPr lang="en-US" sz="2400" dirty="0"/>
              <a:t>: </a:t>
            </a:r>
            <a:r>
              <a:rPr lang="en-US" sz="2400" dirty="0">
                <a:hlinkClick r:id="rId3"/>
              </a:rPr>
              <a:t>https://www.youtube.com/watch?v=pA-SNscNADk</a:t>
            </a:r>
            <a:endParaRPr lang="en-US" sz="2400" dirty="0"/>
          </a:p>
        </p:txBody>
      </p:sp>
    </p:spTree>
    <p:extLst>
      <p:ext uri="{BB962C8B-B14F-4D97-AF65-F5344CB8AC3E}">
        <p14:creationId xmlns:p14="http://schemas.microsoft.com/office/powerpoint/2010/main" val="5730905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90600"/>
          </a:xfrm>
        </p:spPr>
        <p:txBody>
          <a:bodyPr/>
          <a:lstStyle/>
          <a:p>
            <a:r>
              <a:rPr lang="en-US" dirty="0" smtClean="0"/>
              <a:t>Dollar auction</a:t>
            </a:r>
            <a:endParaRPr lang="en-US" dirty="0"/>
          </a:p>
        </p:txBody>
      </p:sp>
      <p:sp>
        <p:nvSpPr>
          <p:cNvPr id="3" name="Content Placeholder 2"/>
          <p:cNvSpPr>
            <a:spLocks noGrp="1"/>
          </p:cNvSpPr>
          <p:nvPr>
            <p:ph idx="1"/>
          </p:nvPr>
        </p:nvSpPr>
        <p:spPr>
          <a:xfrm>
            <a:off x="1752600" y="1066800"/>
            <a:ext cx="8686800" cy="5410200"/>
          </a:xfrm>
        </p:spPr>
        <p:txBody>
          <a:bodyPr/>
          <a:lstStyle/>
          <a:p>
            <a:r>
              <a:rPr lang="en-US" sz="2400" dirty="0"/>
              <a:t>A dollar bill is auctioned off to the highest bidder, but the second-highest bidder has to pay the amount of his last bid</a:t>
            </a:r>
          </a:p>
          <a:p>
            <a:pPr lvl="1"/>
            <a:r>
              <a:rPr lang="en-US" sz="2000" dirty="0"/>
              <a:t>Player 1 bids 1 cent</a:t>
            </a:r>
          </a:p>
          <a:p>
            <a:pPr lvl="1"/>
            <a:r>
              <a:rPr lang="en-US" sz="2000" dirty="0"/>
              <a:t>Player 2 bids 2 cents</a:t>
            </a:r>
          </a:p>
          <a:p>
            <a:pPr lvl="1"/>
            <a:r>
              <a:rPr lang="en-US" sz="2000" dirty="0"/>
              <a:t>…</a:t>
            </a:r>
            <a:endParaRPr lang="en-US" dirty="0"/>
          </a:p>
          <a:p>
            <a:pPr lvl="1"/>
            <a:r>
              <a:rPr lang="en-US" sz="2000" dirty="0"/>
              <a:t>Player 2 bids 98 cents</a:t>
            </a:r>
          </a:p>
          <a:p>
            <a:pPr lvl="1"/>
            <a:r>
              <a:rPr lang="en-US" sz="2000" dirty="0"/>
              <a:t>Player 1 bids 99 cents</a:t>
            </a:r>
          </a:p>
          <a:p>
            <a:pPr lvl="2"/>
            <a:r>
              <a:rPr lang="en-US" sz="1600" dirty="0"/>
              <a:t>If Player 2 passes, he loses 98 cents, if he bids $1, he might still come out even</a:t>
            </a:r>
          </a:p>
          <a:p>
            <a:pPr lvl="1"/>
            <a:r>
              <a:rPr lang="en-US" sz="2000" dirty="0"/>
              <a:t>So Player 2 bids $1</a:t>
            </a:r>
          </a:p>
          <a:p>
            <a:pPr lvl="2"/>
            <a:r>
              <a:rPr lang="en-US" sz="1600" dirty="0"/>
              <a:t>Now, if Player 1 passes, he loses 99 cents, if he bids $1.01, he only loses 1 cent</a:t>
            </a:r>
          </a:p>
          <a:p>
            <a:pPr lvl="1"/>
            <a:r>
              <a:rPr lang="en-US" sz="2000" dirty="0"/>
              <a:t>…</a:t>
            </a:r>
          </a:p>
          <a:p>
            <a:r>
              <a:rPr lang="en-US" sz="2400" dirty="0"/>
              <a:t>What went wrong?</a:t>
            </a:r>
          </a:p>
          <a:p>
            <a:pPr lvl="1"/>
            <a:r>
              <a:rPr lang="en-US" sz="2000" dirty="0"/>
              <a:t>When figuring out the expected utility of a bid, a rational player should take into account the future course of the game</a:t>
            </a:r>
          </a:p>
          <a:p>
            <a:r>
              <a:rPr lang="en-US" sz="2400" dirty="0"/>
              <a:t>What if Player 1 starts by bidding 99 cents?</a:t>
            </a:r>
            <a:endParaRPr lang="en-US" sz="2000" dirty="0"/>
          </a:p>
        </p:txBody>
      </p:sp>
    </p:spTree>
    <p:extLst>
      <p:ext uri="{BB962C8B-B14F-4D97-AF65-F5344CB8AC3E}">
        <p14:creationId xmlns:p14="http://schemas.microsoft.com/office/powerpoint/2010/main" val="35656355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98438"/>
            <a:ext cx="8229600" cy="1020762"/>
          </a:xfrm>
        </p:spPr>
        <p:txBody>
          <a:bodyPr>
            <a:normAutofit fontScale="90000"/>
          </a:bodyPr>
          <a:lstStyle/>
          <a:p>
            <a:r>
              <a:rPr lang="en-US" dirty="0" smtClean="0"/>
              <a:t>Regulatory mechanism design: Tragedy of the commons</a:t>
            </a:r>
            <a:endParaRPr lang="en-US" dirty="0"/>
          </a:p>
        </p:txBody>
      </p:sp>
      <p:sp>
        <p:nvSpPr>
          <p:cNvPr id="3" name="Content Placeholder 2"/>
          <p:cNvSpPr>
            <a:spLocks noGrp="1"/>
          </p:cNvSpPr>
          <p:nvPr>
            <p:ph idx="1"/>
          </p:nvPr>
        </p:nvSpPr>
        <p:spPr>
          <a:xfrm>
            <a:off x="1981200" y="1570038"/>
            <a:ext cx="8229600" cy="4983163"/>
          </a:xfrm>
        </p:spPr>
        <p:txBody>
          <a:bodyPr/>
          <a:lstStyle/>
          <a:p>
            <a:r>
              <a:rPr lang="en-US" sz="2400" dirty="0"/>
              <a:t>States want to set their policies for controlling emissions</a:t>
            </a:r>
          </a:p>
          <a:p>
            <a:pPr lvl="1"/>
            <a:r>
              <a:rPr lang="en-US" sz="2000" dirty="0"/>
              <a:t>Each state can reduce their emissions at a cost of </a:t>
            </a:r>
            <a:r>
              <a:rPr lang="en-US" sz="2000" dirty="0">
                <a:solidFill>
                  <a:srgbClr val="CC0099"/>
                </a:solidFill>
              </a:rPr>
              <a:t>-10 </a:t>
            </a:r>
            <a:r>
              <a:rPr lang="en-US" sz="2000" dirty="0"/>
              <a:t/>
            </a:r>
            <a:br>
              <a:rPr lang="en-US" sz="2000" dirty="0"/>
            </a:br>
            <a:r>
              <a:rPr lang="en-US" sz="2000" dirty="0"/>
              <a:t>or continue to pollute at a cost of </a:t>
            </a:r>
            <a:r>
              <a:rPr lang="en-US" sz="2000" dirty="0">
                <a:solidFill>
                  <a:srgbClr val="CC0099"/>
                </a:solidFill>
              </a:rPr>
              <a:t>-5</a:t>
            </a:r>
          </a:p>
          <a:p>
            <a:pPr lvl="1"/>
            <a:r>
              <a:rPr lang="en-US" sz="2000" dirty="0"/>
              <a:t>If a state decides to pollute, </a:t>
            </a:r>
            <a:r>
              <a:rPr lang="en-US" sz="2000" dirty="0">
                <a:solidFill>
                  <a:srgbClr val="CC0099"/>
                </a:solidFill>
              </a:rPr>
              <a:t>-1</a:t>
            </a:r>
            <a:r>
              <a:rPr lang="en-US" sz="2000" dirty="0"/>
              <a:t> is added to the utility of every other state</a:t>
            </a:r>
          </a:p>
          <a:p>
            <a:r>
              <a:rPr lang="en-US" sz="2400" dirty="0"/>
              <a:t>What is the dominant strategy for each state?</a:t>
            </a:r>
          </a:p>
          <a:p>
            <a:pPr lvl="1"/>
            <a:r>
              <a:rPr lang="en-US" sz="2000" dirty="0"/>
              <a:t>Continue to pollute</a:t>
            </a:r>
          </a:p>
          <a:p>
            <a:pPr lvl="1"/>
            <a:r>
              <a:rPr lang="en-US" sz="2000" dirty="0"/>
              <a:t>Each state incurs cost of </a:t>
            </a:r>
            <a:r>
              <a:rPr lang="en-US" sz="2000" dirty="0">
                <a:solidFill>
                  <a:srgbClr val="CC0099"/>
                </a:solidFill>
              </a:rPr>
              <a:t>-5-49 = -54</a:t>
            </a:r>
          </a:p>
          <a:p>
            <a:pPr lvl="1"/>
            <a:r>
              <a:rPr lang="en-US" sz="2000" dirty="0"/>
              <a:t>If they all decided to deal with emissions, they would incur a cost of only </a:t>
            </a:r>
            <a:r>
              <a:rPr lang="en-US" sz="2000" dirty="0">
                <a:solidFill>
                  <a:srgbClr val="CC0099"/>
                </a:solidFill>
              </a:rPr>
              <a:t>-10 </a:t>
            </a:r>
            <a:r>
              <a:rPr lang="en-US" sz="2000" dirty="0"/>
              <a:t>each</a:t>
            </a:r>
          </a:p>
          <a:p>
            <a:r>
              <a:rPr lang="en-US" sz="2400" dirty="0"/>
              <a:t>Mechanism for fixing the problem:</a:t>
            </a:r>
          </a:p>
          <a:p>
            <a:pPr lvl="1"/>
            <a:r>
              <a:rPr lang="en-US" sz="2000" dirty="0"/>
              <a:t>Tax each state by the total amount by which they reduce the global utility (</a:t>
            </a:r>
            <a:r>
              <a:rPr lang="en-US" sz="2000" b="1" dirty="0"/>
              <a:t>externality cost</a:t>
            </a:r>
            <a:r>
              <a:rPr lang="en-US" sz="2000" dirty="0"/>
              <a:t>) </a:t>
            </a:r>
          </a:p>
          <a:p>
            <a:pPr lvl="1"/>
            <a:r>
              <a:rPr lang="en-US" sz="2000" dirty="0"/>
              <a:t>This way, continuing to pollute would now cost </a:t>
            </a:r>
            <a:r>
              <a:rPr lang="en-US" sz="2000" dirty="0">
                <a:solidFill>
                  <a:srgbClr val="CC0099"/>
                </a:solidFill>
              </a:rPr>
              <a:t>-54</a:t>
            </a:r>
          </a:p>
        </p:txBody>
      </p:sp>
    </p:spTree>
    <p:extLst>
      <p:ext uri="{BB962C8B-B14F-4D97-AF65-F5344CB8AC3E}">
        <p14:creationId xmlns:p14="http://schemas.microsoft.com/office/powerpoint/2010/main" val="2073632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Game theory</a:t>
            </a:r>
            <a:endParaRPr lang="en-US" dirty="0"/>
          </a:p>
        </p:txBody>
      </p:sp>
      <p:sp>
        <p:nvSpPr>
          <p:cNvPr id="3" name="Content Placeholder 2"/>
          <p:cNvSpPr>
            <a:spLocks noGrp="1"/>
          </p:cNvSpPr>
          <p:nvPr>
            <p:ph idx="1"/>
          </p:nvPr>
        </p:nvSpPr>
        <p:spPr/>
        <p:txBody>
          <a:bodyPr/>
          <a:lstStyle/>
          <a:p>
            <a:r>
              <a:rPr lang="en-US" sz="2400" dirty="0"/>
              <a:t>Normal form representation of a game</a:t>
            </a:r>
          </a:p>
          <a:p>
            <a:r>
              <a:rPr lang="en-US" sz="2400" dirty="0"/>
              <a:t>Dominant strategies</a:t>
            </a:r>
          </a:p>
          <a:p>
            <a:r>
              <a:rPr lang="en-US" sz="2400" dirty="0"/>
              <a:t>Nash </a:t>
            </a:r>
            <a:r>
              <a:rPr lang="en-US" sz="2400" dirty="0" err="1"/>
              <a:t>equilibria</a:t>
            </a:r>
            <a:endParaRPr lang="en-US" sz="2400" dirty="0"/>
          </a:p>
          <a:p>
            <a:r>
              <a:rPr lang="en-US" sz="2400" dirty="0"/>
              <a:t>Pareto optimal outcomes</a:t>
            </a:r>
          </a:p>
          <a:p>
            <a:r>
              <a:rPr lang="en-US" sz="2400" dirty="0"/>
              <a:t>Pure strategies and mixed strategies</a:t>
            </a:r>
          </a:p>
          <a:p>
            <a:r>
              <a:rPr lang="en-US" sz="2400" dirty="0"/>
              <a:t>Examples of games</a:t>
            </a:r>
          </a:p>
          <a:p>
            <a:r>
              <a:rPr lang="en-US" sz="2400" dirty="0"/>
              <a:t>Mechanism design</a:t>
            </a:r>
          </a:p>
          <a:p>
            <a:pPr lvl="1"/>
            <a:r>
              <a:rPr lang="en-US" dirty="0"/>
              <a:t>Auctions: ascending bid, sealed bid, sealed bid second-price, “dollar auction”</a:t>
            </a:r>
          </a:p>
        </p:txBody>
      </p:sp>
    </p:spTree>
    <p:extLst>
      <p:ext uri="{BB962C8B-B14F-4D97-AF65-F5344CB8AC3E}">
        <p14:creationId xmlns:p14="http://schemas.microsoft.com/office/powerpoint/2010/main" val="26305574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881064" y="6488668"/>
            <a:ext cx="2429872" cy="369332"/>
          </a:xfrm>
          <a:prstGeom prst="rect">
            <a:avLst/>
          </a:prstGeom>
        </p:spPr>
        <p:txBody>
          <a:bodyPr wrap="none">
            <a:spAutoFit/>
          </a:bodyPr>
          <a:lstStyle/>
          <a:p>
            <a:r>
              <a:rPr lang="en-US" dirty="0">
                <a:hlinkClick r:id="rId2"/>
              </a:rPr>
              <a:t>http://</a:t>
            </a:r>
            <a:r>
              <a:rPr lang="en-US" dirty="0" err="1">
                <a:hlinkClick r:id="rId2"/>
              </a:rPr>
              <a:t>www.spliddit.org</a:t>
            </a:r>
            <a:endParaRPr lang="en-US" dirty="0"/>
          </a:p>
        </p:txBody>
      </p:sp>
      <p:pic>
        <p:nvPicPr>
          <p:cNvPr id="7" name="Picture 6" descr="Screen Shot 2015-02-23 at 5.34.2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1"/>
            <a:ext cx="6642100" cy="6482555"/>
          </a:xfrm>
          <a:prstGeom prst="rect">
            <a:avLst/>
          </a:prstGeom>
        </p:spPr>
      </p:pic>
    </p:spTree>
    <p:extLst>
      <p:ext uri="{BB962C8B-B14F-4D97-AF65-F5344CB8AC3E}">
        <p14:creationId xmlns:p14="http://schemas.microsoft.com/office/powerpoint/2010/main" val="18195365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5-09-24 at 1.26.1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914400"/>
            <a:ext cx="4381102" cy="4876800"/>
          </a:xfrm>
          <a:prstGeom prst="rect">
            <a:avLst/>
          </a:prstGeom>
        </p:spPr>
      </p:pic>
      <p:pic>
        <p:nvPicPr>
          <p:cNvPr id="6" name="Picture 5" descr="Screen Shot 2015-09-24 at 1.28.3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4934" y="838200"/>
            <a:ext cx="4400667" cy="5105400"/>
          </a:xfrm>
          <a:prstGeom prst="rect">
            <a:avLst/>
          </a:prstGeom>
        </p:spPr>
      </p:pic>
      <p:pic>
        <p:nvPicPr>
          <p:cNvPr id="7" name="Picture 6" descr="Screen Shot 2015-09-24 at 1.29.2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0" y="152400"/>
            <a:ext cx="2070100" cy="609600"/>
          </a:xfrm>
          <a:prstGeom prst="rect">
            <a:avLst/>
          </a:prstGeom>
        </p:spPr>
      </p:pic>
      <p:sp>
        <p:nvSpPr>
          <p:cNvPr id="8" name="Rectangle 7"/>
          <p:cNvSpPr/>
          <p:nvPr/>
        </p:nvSpPr>
        <p:spPr>
          <a:xfrm>
            <a:off x="1524000" y="6248400"/>
            <a:ext cx="9144000" cy="369332"/>
          </a:xfrm>
          <a:prstGeom prst="rect">
            <a:avLst/>
          </a:prstGeom>
        </p:spPr>
        <p:txBody>
          <a:bodyPr wrap="square">
            <a:spAutoFit/>
          </a:bodyPr>
          <a:lstStyle/>
          <a:p>
            <a:pPr algn="ctr"/>
            <a:r>
              <a:rPr lang="en-US" dirty="0">
                <a:hlinkClick r:id="rId5"/>
              </a:rPr>
              <a:t>http://</a:t>
            </a:r>
            <a:r>
              <a:rPr lang="en-US" dirty="0" err="1">
                <a:hlinkClick r:id="rId5"/>
              </a:rPr>
              <a:t>www.wired.com</a:t>
            </a:r>
            <a:r>
              <a:rPr lang="en-US" dirty="0">
                <a:hlinkClick r:id="rId5"/>
              </a:rPr>
              <a:t>/2015/09/</a:t>
            </a:r>
            <a:r>
              <a:rPr lang="en-US" dirty="0" err="1">
                <a:hlinkClick r:id="rId5"/>
              </a:rPr>
              <a:t>facebook</a:t>
            </a:r>
            <a:r>
              <a:rPr lang="en-US" dirty="0">
                <a:hlinkClick r:id="rId5"/>
              </a:rPr>
              <a:t>-</a:t>
            </a:r>
            <a:r>
              <a:rPr lang="en-US" dirty="0" err="1">
                <a:hlinkClick r:id="rId5"/>
              </a:rPr>
              <a:t>doesnt</a:t>
            </a:r>
            <a:r>
              <a:rPr lang="en-US" dirty="0">
                <a:hlinkClick r:id="rId5"/>
              </a:rPr>
              <a:t>-make-much-money-</a:t>
            </a:r>
            <a:r>
              <a:rPr lang="en-US" dirty="0" err="1">
                <a:hlinkClick r:id="rId5"/>
              </a:rPr>
              <a:t>couldon</a:t>
            </a:r>
            <a:r>
              <a:rPr lang="en-US" dirty="0">
                <a:hlinkClick r:id="rId5"/>
              </a:rPr>
              <a:t>-purpose/</a:t>
            </a:r>
            <a:endParaRPr lang="en-US" dirty="0"/>
          </a:p>
        </p:txBody>
      </p:sp>
    </p:spTree>
    <p:extLst>
      <p:ext uri="{BB962C8B-B14F-4D97-AF65-F5344CB8AC3E}">
        <p14:creationId xmlns:p14="http://schemas.microsoft.com/office/powerpoint/2010/main" val="2341184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smtClean="0"/>
              <a:t>Outline of today’s lecture</a:t>
            </a:r>
            <a:endParaRPr kumimoji="1" lang="ja-JP" altLang="en-US" dirty="0"/>
          </a:p>
        </p:txBody>
      </p:sp>
      <p:sp>
        <p:nvSpPr>
          <p:cNvPr id="3" name="Content Placeholder 2"/>
          <p:cNvSpPr>
            <a:spLocks noGrp="1"/>
          </p:cNvSpPr>
          <p:nvPr>
            <p:ph idx="1"/>
          </p:nvPr>
        </p:nvSpPr>
        <p:spPr/>
        <p:txBody>
          <a:bodyPr/>
          <a:lstStyle/>
          <a:p>
            <a:r>
              <a:rPr kumimoji="1" lang="en-US" altLang="ja-JP" dirty="0" smtClean="0"/>
              <a:t>Nash equilibrium, Dominant strategy, and Pareto optimality</a:t>
            </a:r>
          </a:p>
          <a:p>
            <a:r>
              <a:rPr lang="en-US" altLang="ja-JP" dirty="0" smtClean="0"/>
              <a:t>Stag Hunt: Coordination Games</a:t>
            </a:r>
          </a:p>
          <a:p>
            <a:r>
              <a:rPr lang="en-US" altLang="ja-JP" dirty="0" smtClean="0"/>
              <a:t>Chicken: Anti-Coordination Games, Mixed Strategies</a:t>
            </a:r>
          </a:p>
          <a:p>
            <a:r>
              <a:rPr lang="en-US" altLang="ja-JP" dirty="0" smtClean="0"/>
              <a:t>The Ultimatum Game: Continuous and Repeated Games</a:t>
            </a:r>
          </a:p>
          <a:p>
            <a:r>
              <a:rPr lang="en-US" altLang="ja-JP" dirty="0" smtClean="0"/>
              <a:t>Mechanism Design: Inverse Game Theory</a:t>
            </a:r>
            <a:endParaRPr kumimoji="1" lang="ja-JP" altLang="en-US" dirty="0"/>
          </a:p>
        </p:txBody>
      </p:sp>
    </p:spTree>
    <p:extLst>
      <p:ext uri="{BB962C8B-B14F-4D97-AF65-F5344CB8AC3E}">
        <p14:creationId xmlns:p14="http://schemas.microsoft.com/office/powerpoint/2010/main" val="13271432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kumimoji="1" lang="en-US" altLang="ja-JP" dirty="0" smtClean="0"/>
              <a:t>Nash Equilibria, Dominant Strategies, and Pareto Optimal Solutions</a:t>
            </a:r>
            <a:endParaRPr kumimoji="1" lang="ja-JP" altLang="en-US" dirty="0"/>
          </a:p>
        </p:txBody>
      </p:sp>
      <p:sp>
        <p:nvSpPr>
          <p:cNvPr id="3" name="Subtitle 2"/>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11473183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98438"/>
            <a:ext cx="8229600" cy="563562"/>
          </a:xfrm>
        </p:spPr>
        <p:txBody>
          <a:bodyPr>
            <a:normAutofit fontScale="90000"/>
          </a:bodyPr>
          <a:lstStyle/>
          <a:p>
            <a:r>
              <a:rPr lang="en-US" sz="3600" dirty="0"/>
              <a:t>Simultaneous single-move games</a:t>
            </a:r>
          </a:p>
        </p:txBody>
      </p:sp>
      <p:sp>
        <p:nvSpPr>
          <p:cNvPr id="3" name="Content Placeholder 2"/>
          <p:cNvSpPr>
            <a:spLocks noGrp="1"/>
          </p:cNvSpPr>
          <p:nvPr>
            <p:ph idx="1"/>
          </p:nvPr>
        </p:nvSpPr>
        <p:spPr>
          <a:xfrm>
            <a:off x="1752600" y="990601"/>
            <a:ext cx="8686800" cy="5135563"/>
          </a:xfrm>
        </p:spPr>
        <p:txBody>
          <a:bodyPr/>
          <a:lstStyle/>
          <a:p>
            <a:r>
              <a:rPr lang="en-US" sz="2400" dirty="0"/>
              <a:t>Players must choose their actions at the same time, without knowing what the others will do </a:t>
            </a:r>
          </a:p>
          <a:p>
            <a:pPr lvl="1"/>
            <a:r>
              <a:rPr lang="en-US" dirty="0"/>
              <a:t>Form of partial </a:t>
            </a:r>
            <a:r>
              <a:rPr lang="en-US" dirty="0" err="1"/>
              <a:t>observability</a:t>
            </a:r>
            <a:endParaRPr lang="en-US" dirty="0"/>
          </a:p>
        </p:txBody>
      </p:sp>
      <p:pic>
        <p:nvPicPr>
          <p:cNvPr id="4" name="Picture 5"/>
          <p:cNvPicPr>
            <a:picLocks noChangeAspect="1" noChangeArrowheads="1"/>
          </p:cNvPicPr>
          <p:nvPr/>
        </p:nvPicPr>
        <p:blipFill>
          <a:blip r:embed="rId3" cstate="print"/>
          <a:srcRect/>
          <a:stretch>
            <a:fillRect/>
          </a:stretch>
        </p:blipFill>
        <p:spPr bwMode="auto">
          <a:xfrm>
            <a:off x="1866900" y="2819400"/>
            <a:ext cx="3314700" cy="2651760"/>
          </a:xfrm>
          <a:prstGeom prst="rect">
            <a:avLst/>
          </a:prstGeom>
          <a:noFill/>
          <a:ln w="9525">
            <a:noFill/>
            <a:miter lim="800000"/>
            <a:headEnd/>
            <a:tailEnd/>
          </a:ln>
        </p:spPr>
      </p:pic>
      <p:graphicFrame>
        <p:nvGraphicFramePr>
          <p:cNvPr id="5" name="Content Placeholder 4"/>
          <p:cNvGraphicFramePr>
            <a:graphicFrameLocks/>
          </p:cNvGraphicFramePr>
          <p:nvPr/>
        </p:nvGraphicFramePr>
        <p:xfrm>
          <a:off x="6914348" y="3741004"/>
          <a:ext cx="3008562" cy="1745397"/>
        </p:xfrm>
        <a:graphic>
          <a:graphicData uri="http://schemas.openxmlformats.org/drawingml/2006/table">
            <a:tbl>
              <a:tblPr>
                <a:tableStyleId>{F5AB1C69-6EDB-4FF4-983F-18BD219EF322}</a:tableStyleId>
              </a:tblPr>
              <a:tblGrid>
                <a:gridCol w="1002854"/>
                <a:gridCol w="1002854"/>
                <a:gridCol w="1002854"/>
              </a:tblGrid>
              <a:tr h="581799">
                <a:tc>
                  <a:txBody>
                    <a:bodyPr/>
                    <a:lstStyle/>
                    <a:p>
                      <a:pPr algn="ctr"/>
                      <a:r>
                        <a:rPr lang="en-US" sz="2600" dirty="0" smtClean="0">
                          <a:solidFill>
                            <a:srgbClr val="0000FF"/>
                          </a:solidFill>
                        </a:rPr>
                        <a:t>0</a:t>
                      </a:r>
                      <a:r>
                        <a:rPr lang="en-US" sz="2600" dirty="0" smtClean="0"/>
                        <a:t>,</a:t>
                      </a:r>
                      <a:r>
                        <a:rPr lang="en-US" sz="2600" dirty="0" smtClean="0">
                          <a:solidFill>
                            <a:srgbClr val="FF0000"/>
                          </a:solidFill>
                        </a:rPr>
                        <a:t>0</a:t>
                      </a:r>
                      <a:endParaRPr lang="en-US" sz="2600" dirty="0">
                        <a:solidFill>
                          <a:srgbClr val="FF0000"/>
                        </a:solidFill>
                      </a:endParaRPr>
                    </a:p>
                  </a:txBody>
                  <a:tcPr marL="75214" marR="75214" marT="37607" marB="376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solidFill>
                            <a:srgbClr val="0000FF"/>
                          </a:solidFill>
                        </a:rPr>
                        <a:t>1</a:t>
                      </a:r>
                      <a:r>
                        <a:rPr lang="en-US" sz="2600" dirty="0" smtClean="0"/>
                        <a:t>,</a:t>
                      </a:r>
                      <a:r>
                        <a:rPr lang="en-US" sz="2600" dirty="0" smtClean="0">
                          <a:solidFill>
                            <a:srgbClr val="FF0000"/>
                          </a:solidFill>
                        </a:rPr>
                        <a:t>-1</a:t>
                      </a:r>
                      <a:endParaRPr lang="en-US" sz="2600" dirty="0">
                        <a:solidFill>
                          <a:srgbClr val="FF0000"/>
                        </a:solidFill>
                      </a:endParaRPr>
                    </a:p>
                  </a:txBody>
                  <a:tcPr marL="75214" marR="75214" marT="37607" marB="376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solidFill>
                            <a:srgbClr val="0000FF"/>
                          </a:solidFill>
                        </a:rPr>
                        <a:t>-1</a:t>
                      </a:r>
                      <a:r>
                        <a:rPr lang="en-US" sz="2600" dirty="0" smtClean="0"/>
                        <a:t>,</a:t>
                      </a:r>
                      <a:r>
                        <a:rPr lang="en-US" sz="2600" dirty="0" smtClean="0">
                          <a:solidFill>
                            <a:srgbClr val="FF0000"/>
                          </a:solidFill>
                        </a:rPr>
                        <a:t>1</a:t>
                      </a:r>
                      <a:endParaRPr lang="en-US" sz="2600" dirty="0">
                        <a:solidFill>
                          <a:srgbClr val="FF0000"/>
                        </a:solidFill>
                      </a:endParaRPr>
                    </a:p>
                  </a:txBody>
                  <a:tcPr marL="75214" marR="75214" marT="37607" marB="376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1799">
                <a:tc>
                  <a:txBody>
                    <a:bodyPr/>
                    <a:lstStyle/>
                    <a:p>
                      <a:pPr algn="ctr"/>
                      <a:r>
                        <a:rPr lang="en-US" sz="2600" dirty="0" smtClean="0">
                          <a:solidFill>
                            <a:srgbClr val="0000FF"/>
                          </a:solidFill>
                        </a:rPr>
                        <a:t>-1</a:t>
                      </a:r>
                      <a:r>
                        <a:rPr lang="en-US" sz="2600" dirty="0" smtClean="0"/>
                        <a:t>,</a:t>
                      </a:r>
                      <a:r>
                        <a:rPr lang="en-US" sz="2600" dirty="0" smtClean="0">
                          <a:solidFill>
                            <a:srgbClr val="FF0000"/>
                          </a:solidFill>
                        </a:rPr>
                        <a:t>1</a:t>
                      </a:r>
                      <a:endParaRPr lang="en-US" sz="2600" dirty="0">
                        <a:solidFill>
                          <a:srgbClr val="FF0000"/>
                        </a:solidFill>
                      </a:endParaRPr>
                    </a:p>
                  </a:txBody>
                  <a:tcPr marL="75214" marR="75214" marT="37607" marB="376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solidFill>
                            <a:srgbClr val="0000FF"/>
                          </a:solidFill>
                        </a:rPr>
                        <a:t>0</a:t>
                      </a:r>
                      <a:r>
                        <a:rPr lang="en-US" sz="2600" dirty="0" smtClean="0"/>
                        <a:t>,</a:t>
                      </a:r>
                      <a:r>
                        <a:rPr lang="en-US" sz="2600" dirty="0" smtClean="0">
                          <a:solidFill>
                            <a:srgbClr val="FF0000"/>
                          </a:solidFill>
                        </a:rPr>
                        <a:t>0</a:t>
                      </a:r>
                      <a:endParaRPr lang="en-US" sz="2600" dirty="0">
                        <a:solidFill>
                          <a:srgbClr val="FF0000"/>
                        </a:solidFill>
                      </a:endParaRPr>
                    </a:p>
                  </a:txBody>
                  <a:tcPr marL="75214" marR="75214" marT="37607" marB="376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solidFill>
                            <a:srgbClr val="0000FF"/>
                          </a:solidFill>
                        </a:rPr>
                        <a:t>1</a:t>
                      </a:r>
                      <a:r>
                        <a:rPr lang="en-US" sz="2600" dirty="0" smtClean="0"/>
                        <a:t>,</a:t>
                      </a:r>
                      <a:r>
                        <a:rPr lang="en-US" sz="2600" dirty="0" smtClean="0">
                          <a:solidFill>
                            <a:srgbClr val="FF0000"/>
                          </a:solidFill>
                        </a:rPr>
                        <a:t>-1</a:t>
                      </a:r>
                      <a:endParaRPr lang="en-US" sz="2600" dirty="0">
                        <a:solidFill>
                          <a:srgbClr val="FF0000"/>
                        </a:solidFill>
                      </a:endParaRPr>
                    </a:p>
                  </a:txBody>
                  <a:tcPr marL="75214" marR="75214" marT="37607" marB="376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1799">
                <a:tc>
                  <a:txBody>
                    <a:bodyPr/>
                    <a:lstStyle/>
                    <a:p>
                      <a:pPr algn="ctr"/>
                      <a:r>
                        <a:rPr lang="en-US" sz="2600" dirty="0" smtClean="0">
                          <a:solidFill>
                            <a:srgbClr val="0000FF"/>
                          </a:solidFill>
                        </a:rPr>
                        <a:t>1</a:t>
                      </a:r>
                      <a:r>
                        <a:rPr lang="en-US" sz="2600" dirty="0" smtClean="0"/>
                        <a:t>,</a:t>
                      </a:r>
                      <a:r>
                        <a:rPr lang="en-US" sz="2600" dirty="0" smtClean="0">
                          <a:solidFill>
                            <a:srgbClr val="FF0000"/>
                          </a:solidFill>
                        </a:rPr>
                        <a:t>-1</a:t>
                      </a:r>
                      <a:endParaRPr lang="en-US" sz="2600" dirty="0">
                        <a:solidFill>
                          <a:srgbClr val="FF0000"/>
                        </a:solidFill>
                      </a:endParaRPr>
                    </a:p>
                  </a:txBody>
                  <a:tcPr marL="75214" marR="75214" marT="37607" marB="376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solidFill>
                            <a:srgbClr val="0000FF"/>
                          </a:solidFill>
                        </a:rPr>
                        <a:t>-1</a:t>
                      </a:r>
                      <a:r>
                        <a:rPr lang="en-US" sz="2600" dirty="0" smtClean="0"/>
                        <a:t>,</a:t>
                      </a:r>
                      <a:r>
                        <a:rPr lang="en-US" sz="2600" dirty="0" smtClean="0">
                          <a:solidFill>
                            <a:srgbClr val="FF0000"/>
                          </a:solidFill>
                        </a:rPr>
                        <a:t>1</a:t>
                      </a:r>
                      <a:endParaRPr lang="en-US" sz="2600" dirty="0">
                        <a:solidFill>
                          <a:srgbClr val="FF0000"/>
                        </a:solidFill>
                      </a:endParaRPr>
                    </a:p>
                  </a:txBody>
                  <a:tcPr marL="75214" marR="75214" marT="37607" marB="376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solidFill>
                            <a:srgbClr val="0000FF"/>
                          </a:solidFill>
                        </a:rPr>
                        <a:t>0</a:t>
                      </a:r>
                      <a:r>
                        <a:rPr lang="en-US" sz="2600" dirty="0" smtClean="0"/>
                        <a:t>,</a:t>
                      </a:r>
                      <a:r>
                        <a:rPr lang="en-US" sz="2600" dirty="0" smtClean="0">
                          <a:solidFill>
                            <a:srgbClr val="FF0000"/>
                          </a:solidFill>
                        </a:rPr>
                        <a:t>0</a:t>
                      </a:r>
                      <a:endParaRPr lang="en-US" sz="2600" dirty="0">
                        <a:solidFill>
                          <a:srgbClr val="FF0000"/>
                        </a:solidFill>
                      </a:endParaRPr>
                    </a:p>
                  </a:txBody>
                  <a:tcPr marL="75214" marR="75214" marT="37607" marB="376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TextBox 5"/>
          <p:cNvSpPr txBox="1"/>
          <p:nvPr/>
        </p:nvSpPr>
        <p:spPr>
          <a:xfrm>
            <a:off x="5197498" y="4431268"/>
            <a:ext cx="947375" cy="369332"/>
          </a:xfrm>
          <a:prstGeom prst="rect">
            <a:avLst/>
          </a:prstGeom>
          <a:noFill/>
        </p:spPr>
        <p:txBody>
          <a:bodyPr wrap="none" rtlCol="0">
            <a:spAutoFit/>
          </a:bodyPr>
          <a:lstStyle/>
          <a:p>
            <a:r>
              <a:rPr lang="en-US" b="1" dirty="0">
                <a:solidFill>
                  <a:srgbClr val="FF0000"/>
                </a:solidFill>
              </a:rPr>
              <a:t>Player 2</a:t>
            </a:r>
          </a:p>
        </p:txBody>
      </p:sp>
      <p:sp>
        <p:nvSpPr>
          <p:cNvPr id="7" name="TextBox 6"/>
          <p:cNvSpPr txBox="1"/>
          <p:nvPr/>
        </p:nvSpPr>
        <p:spPr>
          <a:xfrm>
            <a:off x="7901260" y="2819400"/>
            <a:ext cx="947375" cy="369332"/>
          </a:xfrm>
          <a:prstGeom prst="rect">
            <a:avLst/>
          </a:prstGeom>
          <a:noFill/>
        </p:spPr>
        <p:txBody>
          <a:bodyPr wrap="none" rtlCol="0">
            <a:spAutoFit/>
          </a:bodyPr>
          <a:lstStyle/>
          <a:p>
            <a:r>
              <a:rPr lang="en-US" b="1" dirty="0">
                <a:solidFill>
                  <a:srgbClr val="0000FF"/>
                </a:solidFill>
              </a:rPr>
              <a:t>Player 1</a:t>
            </a:r>
          </a:p>
        </p:txBody>
      </p:sp>
      <p:sp>
        <p:nvSpPr>
          <p:cNvPr id="8" name="TextBox 7"/>
          <p:cNvSpPr txBox="1"/>
          <p:nvPr/>
        </p:nvSpPr>
        <p:spPr>
          <a:xfrm>
            <a:off x="6748598" y="5486400"/>
            <a:ext cx="3283719" cy="707886"/>
          </a:xfrm>
          <a:prstGeom prst="rect">
            <a:avLst/>
          </a:prstGeom>
          <a:noFill/>
        </p:spPr>
        <p:txBody>
          <a:bodyPr wrap="none" rtlCol="0">
            <a:spAutoFit/>
          </a:bodyPr>
          <a:lstStyle/>
          <a:p>
            <a:pPr algn="ctr"/>
            <a:r>
              <a:rPr lang="en-US" sz="2000" b="1" dirty="0"/>
              <a:t>Payoff matrix</a:t>
            </a:r>
          </a:p>
          <a:p>
            <a:pPr algn="ctr"/>
            <a:r>
              <a:rPr lang="en-US" sz="2000" dirty="0"/>
              <a:t>(Player 1’s utility is listed first)</a:t>
            </a:r>
          </a:p>
        </p:txBody>
      </p:sp>
      <p:pic>
        <p:nvPicPr>
          <p:cNvPr id="9" name="Picture 2"/>
          <p:cNvPicPr>
            <a:picLocks noChangeAspect="1" noChangeArrowheads="1"/>
          </p:cNvPicPr>
          <p:nvPr/>
        </p:nvPicPr>
        <p:blipFill>
          <a:blip r:embed="rId4" cstate="print"/>
          <a:srcRect/>
          <a:stretch>
            <a:fillRect/>
          </a:stretch>
        </p:blipFill>
        <p:spPr bwMode="auto">
          <a:xfrm>
            <a:off x="7185964" y="3316212"/>
            <a:ext cx="490385" cy="341389"/>
          </a:xfrm>
          <a:prstGeom prst="rect">
            <a:avLst/>
          </a:prstGeom>
          <a:noFill/>
          <a:ln w="9525">
            <a:noFill/>
            <a:miter lim="800000"/>
            <a:headEnd/>
            <a:tailEnd/>
          </a:ln>
        </p:spPr>
      </p:pic>
      <p:pic>
        <p:nvPicPr>
          <p:cNvPr id="10" name="Picture 2"/>
          <p:cNvPicPr>
            <a:picLocks noChangeAspect="1" noChangeArrowheads="1"/>
          </p:cNvPicPr>
          <p:nvPr/>
        </p:nvPicPr>
        <p:blipFill>
          <a:blip r:embed="rId5" cstate="print"/>
          <a:srcRect/>
          <a:stretch>
            <a:fillRect/>
          </a:stretch>
        </p:blipFill>
        <p:spPr bwMode="auto">
          <a:xfrm>
            <a:off x="6271564" y="3881736"/>
            <a:ext cx="490385" cy="341389"/>
          </a:xfrm>
          <a:prstGeom prst="rect">
            <a:avLst/>
          </a:prstGeom>
          <a:noFill/>
          <a:ln w="9525">
            <a:noFill/>
            <a:miter lim="800000"/>
            <a:headEnd/>
            <a:tailEnd/>
          </a:ln>
        </p:spPr>
      </p:pic>
      <p:pic>
        <p:nvPicPr>
          <p:cNvPr id="11" name="Picture 3"/>
          <p:cNvPicPr>
            <a:picLocks noChangeAspect="1" noChangeArrowheads="1"/>
          </p:cNvPicPr>
          <p:nvPr/>
        </p:nvPicPr>
        <p:blipFill>
          <a:blip r:embed="rId6" cstate="print"/>
          <a:srcRect/>
          <a:stretch>
            <a:fillRect/>
          </a:stretch>
        </p:blipFill>
        <p:spPr bwMode="auto">
          <a:xfrm>
            <a:off x="8209749" y="3276600"/>
            <a:ext cx="402153" cy="419638"/>
          </a:xfrm>
          <a:prstGeom prst="rect">
            <a:avLst/>
          </a:prstGeom>
          <a:noFill/>
          <a:ln w="9525">
            <a:noFill/>
            <a:miter lim="800000"/>
            <a:headEnd/>
            <a:tailEnd/>
          </a:ln>
        </p:spPr>
      </p:pic>
      <p:pic>
        <p:nvPicPr>
          <p:cNvPr id="12" name="Picture 4"/>
          <p:cNvPicPr>
            <a:picLocks noChangeAspect="1" noChangeArrowheads="1"/>
          </p:cNvPicPr>
          <p:nvPr/>
        </p:nvPicPr>
        <p:blipFill>
          <a:blip r:embed="rId7" cstate="print"/>
          <a:srcRect/>
          <a:stretch>
            <a:fillRect/>
          </a:stretch>
        </p:blipFill>
        <p:spPr bwMode="auto">
          <a:xfrm>
            <a:off x="9200349" y="3200401"/>
            <a:ext cx="448591" cy="448591"/>
          </a:xfrm>
          <a:prstGeom prst="rect">
            <a:avLst/>
          </a:prstGeom>
          <a:noFill/>
          <a:ln w="9525">
            <a:noFill/>
            <a:miter lim="800000"/>
            <a:headEnd/>
            <a:tailEnd/>
          </a:ln>
        </p:spPr>
      </p:pic>
      <p:pic>
        <p:nvPicPr>
          <p:cNvPr id="13" name="Picture 3"/>
          <p:cNvPicPr>
            <a:picLocks noChangeAspect="1" noChangeArrowheads="1"/>
          </p:cNvPicPr>
          <p:nvPr/>
        </p:nvPicPr>
        <p:blipFill>
          <a:blip r:embed="rId6" cstate="print"/>
          <a:srcRect/>
          <a:stretch>
            <a:fillRect/>
          </a:stretch>
        </p:blipFill>
        <p:spPr bwMode="auto">
          <a:xfrm>
            <a:off x="6304749" y="4380962"/>
            <a:ext cx="402153" cy="419638"/>
          </a:xfrm>
          <a:prstGeom prst="rect">
            <a:avLst/>
          </a:prstGeom>
          <a:noFill/>
          <a:ln w="9525">
            <a:noFill/>
            <a:miter lim="800000"/>
            <a:headEnd/>
            <a:tailEnd/>
          </a:ln>
        </p:spPr>
      </p:pic>
      <p:pic>
        <p:nvPicPr>
          <p:cNvPr id="14" name="Picture 4"/>
          <p:cNvPicPr>
            <a:picLocks noChangeAspect="1" noChangeArrowheads="1"/>
          </p:cNvPicPr>
          <p:nvPr/>
        </p:nvPicPr>
        <p:blipFill>
          <a:blip r:embed="rId7" cstate="print"/>
          <a:srcRect/>
          <a:stretch>
            <a:fillRect/>
          </a:stretch>
        </p:blipFill>
        <p:spPr bwMode="auto">
          <a:xfrm>
            <a:off x="6313358" y="4953001"/>
            <a:ext cx="448591" cy="448591"/>
          </a:xfrm>
          <a:prstGeom prst="rect">
            <a:avLst/>
          </a:prstGeom>
          <a:noFill/>
          <a:ln w="9525">
            <a:noFill/>
            <a:miter lim="800000"/>
            <a:headEnd/>
            <a:tailEnd/>
          </a:ln>
        </p:spPr>
      </p:pic>
      <p:sp>
        <p:nvSpPr>
          <p:cNvPr id="15" name="TextBox 14"/>
          <p:cNvSpPr txBox="1"/>
          <p:nvPr/>
        </p:nvSpPr>
        <p:spPr>
          <a:xfrm>
            <a:off x="7020630" y="6331803"/>
            <a:ext cx="2739661" cy="400110"/>
          </a:xfrm>
          <a:prstGeom prst="rect">
            <a:avLst/>
          </a:prstGeom>
          <a:noFill/>
        </p:spPr>
        <p:txBody>
          <a:bodyPr wrap="none" rtlCol="0">
            <a:spAutoFit/>
          </a:bodyPr>
          <a:lstStyle/>
          <a:p>
            <a:pPr algn="ctr"/>
            <a:r>
              <a:rPr lang="en-US" sz="2000" dirty="0"/>
              <a:t>Is this a zero-sum game?</a:t>
            </a:r>
          </a:p>
        </p:txBody>
      </p:sp>
      <p:sp>
        <p:nvSpPr>
          <p:cNvPr id="16" name="TextBox 15"/>
          <p:cNvSpPr txBox="1"/>
          <p:nvPr/>
        </p:nvSpPr>
        <p:spPr>
          <a:xfrm>
            <a:off x="6838824" y="2362200"/>
            <a:ext cx="3221843" cy="400110"/>
          </a:xfrm>
          <a:prstGeom prst="rect">
            <a:avLst/>
          </a:prstGeom>
          <a:noFill/>
        </p:spPr>
        <p:txBody>
          <a:bodyPr wrap="none" rtlCol="0">
            <a:spAutoFit/>
          </a:bodyPr>
          <a:lstStyle/>
          <a:p>
            <a:pPr algn="ctr"/>
            <a:r>
              <a:rPr lang="en-US" sz="2000" b="1" i="1" dirty="0"/>
              <a:t>Normal form</a:t>
            </a:r>
            <a:r>
              <a:rPr lang="en-US" sz="2000" b="1" dirty="0"/>
              <a:t> </a:t>
            </a:r>
            <a:r>
              <a:rPr lang="en-US" sz="2000" dirty="0"/>
              <a:t>representation: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90600"/>
          </a:xfrm>
        </p:spPr>
        <p:txBody>
          <a:bodyPr/>
          <a:lstStyle/>
          <a:p>
            <a:r>
              <a:rPr lang="en-US" dirty="0" smtClean="0"/>
              <a:t>Prisoner’s dilemma</a:t>
            </a:r>
            <a:endParaRPr lang="en-US" dirty="0"/>
          </a:p>
        </p:txBody>
      </p:sp>
      <p:sp>
        <p:nvSpPr>
          <p:cNvPr id="3" name="Content Placeholder 2"/>
          <p:cNvSpPr>
            <a:spLocks noGrp="1"/>
          </p:cNvSpPr>
          <p:nvPr>
            <p:ph idx="1"/>
          </p:nvPr>
        </p:nvSpPr>
        <p:spPr>
          <a:xfrm>
            <a:off x="1752600" y="1219200"/>
            <a:ext cx="4876800" cy="5029200"/>
          </a:xfrm>
        </p:spPr>
        <p:txBody>
          <a:bodyPr/>
          <a:lstStyle/>
          <a:p>
            <a:r>
              <a:rPr lang="en-US" sz="2400" dirty="0"/>
              <a:t>Two criminals have been arrested and the police visit them separately</a:t>
            </a:r>
          </a:p>
          <a:p>
            <a:r>
              <a:rPr lang="en-US" sz="2400" dirty="0"/>
              <a:t>If one player testifies against the other and the other refuses, the one who testified goes free and the one who refused gets a 10-year sentence</a:t>
            </a:r>
          </a:p>
          <a:p>
            <a:r>
              <a:rPr lang="en-US" sz="2400" dirty="0"/>
              <a:t>If both players testify against each other, they each get a </a:t>
            </a:r>
            <a:br>
              <a:rPr lang="en-US" sz="2400" dirty="0"/>
            </a:br>
            <a:r>
              <a:rPr lang="en-US" sz="2400" dirty="0"/>
              <a:t>5-year sentence</a:t>
            </a:r>
          </a:p>
          <a:p>
            <a:r>
              <a:rPr lang="en-US" sz="2400" dirty="0"/>
              <a:t>If both refuse to testify, they each get a 1-year sentence</a:t>
            </a:r>
          </a:p>
        </p:txBody>
      </p:sp>
      <p:graphicFrame>
        <p:nvGraphicFramePr>
          <p:cNvPr id="7" name="Content Placeholder 4"/>
          <p:cNvGraphicFramePr>
            <a:graphicFrameLocks/>
          </p:cNvGraphicFramePr>
          <p:nvPr/>
        </p:nvGraphicFramePr>
        <p:xfrm>
          <a:off x="6934200" y="2438401"/>
          <a:ext cx="3352800" cy="2065163"/>
        </p:xfrm>
        <a:graphic>
          <a:graphicData uri="http://schemas.openxmlformats.org/drawingml/2006/table">
            <a:tbl>
              <a:tblPr>
                <a:tableStyleId>{F5AB1C69-6EDB-4FF4-983F-18BD219EF322}</a:tableStyleId>
              </a:tblPr>
              <a:tblGrid>
                <a:gridCol w="1117600"/>
                <a:gridCol w="1117600"/>
                <a:gridCol w="1117600"/>
              </a:tblGrid>
              <a:tr h="785003">
                <a:tc>
                  <a:txBody>
                    <a:bodyPr/>
                    <a:lstStyle/>
                    <a:p>
                      <a:pPr algn="ctr"/>
                      <a:endParaRPr 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rgbClr val="0000FF"/>
                          </a:solidFill>
                        </a:rPr>
                        <a:t>Alice:</a:t>
                      </a:r>
                    </a:p>
                    <a:p>
                      <a:pPr algn="ctr"/>
                      <a:r>
                        <a:rPr lang="en-US" sz="1800" b="1" dirty="0" smtClean="0">
                          <a:solidFill>
                            <a:srgbClr val="0000FF"/>
                          </a:solidFill>
                        </a:rPr>
                        <a:t>Testify</a:t>
                      </a:r>
                      <a:endParaRPr lang="en-US" sz="1800" b="1"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rgbClr val="0000FF"/>
                          </a:solidFill>
                        </a:rPr>
                        <a:t>Alice:</a:t>
                      </a:r>
                      <a:br>
                        <a:rPr lang="en-US" sz="1800" b="1" dirty="0" smtClean="0">
                          <a:solidFill>
                            <a:srgbClr val="0000FF"/>
                          </a:solidFill>
                        </a:rPr>
                      </a:br>
                      <a:r>
                        <a:rPr lang="en-US" sz="1800" b="1" dirty="0" smtClean="0">
                          <a:solidFill>
                            <a:srgbClr val="0000FF"/>
                          </a:solidFill>
                        </a:rPr>
                        <a:t>Refuse</a:t>
                      </a:r>
                      <a:endParaRPr lang="en-US" sz="1800" b="1"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98098">
                <a:tc>
                  <a:txBody>
                    <a:bodyPr/>
                    <a:lstStyle/>
                    <a:p>
                      <a:pPr algn="ctr"/>
                      <a:r>
                        <a:rPr lang="en-US" sz="1800" b="1" dirty="0" smtClean="0">
                          <a:solidFill>
                            <a:srgbClr val="FF0000"/>
                          </a:solidFill>
                        </a:rPr>
                        <a:t>Bob:</a:t>
                      </a:r>
                      <a:br>
                        <a:rPr lang="en-US" sz="1800" b="1" dirty="0" smtClean="0">
                          <a:solidFill>
                            <a:srgbClr val="FF0000"/>
                          </a:solidFill>
                        </a:rPr>
                      </a:br>
                      <a:r>
                        <a:rPr lang="en-US" sz="1800" b="1" dirty="0" smtClean="0">
                          <a:solidFill>
                            <a:srgbClr val="FF0000"/>
                          </a:solidFill>
                        </a:rPr>
                        <a:t>Testify</a:t>
                      </a:r>
                      <a:endParaRPr lang="en-US" sz="1800" b="1" dirty="0">
                        <a:solidFill>
                          <a:srgbClr val="FF00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0000FF"/>
                          </a:solidFill>
                        </a:rPr>
                        <a:t>-5</a:t>
                      </a:r>
                      <a:r>
                        <a:rPr lang="en-US" sz="1800" dirty="0" smtClean="0"/>
                        <a:t>,</a:t>
                      </a:r>
                      <a:r>
                        <a:rPr lang="en-US" sz="1800" dirty="0" smtClean="0">
                          <a:solidFill>
                            <a:srgbClr val="FF0000"/>
                          </a:solidFill>
                        </a:rPr>
                        <a:t>-5</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0000FF"/>
                          </a:solidFill>
                        </a:rPr>
                        <a:t>-10</a:t>
                      </a:r>
                      <a:r>
                        <a:rPr lang="en-US" sz="1800" dirty="0" smtClean="0"/>
                        <a:t>,</a:t>
                      </a:r>
                      <a:r>
                        <a:rPr lang="en-US" sz="1800" dirty="0" smtClean="0">
                          <a:solidFill>
                            <a:srgbClr val="FF0000"/>
                          </a:solidFill>
                        </a:rPr>
                        <a:t>0</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8098">
                <a:tc>
                  <a:txBody>
                    <a:bodyPr/>
                    <a:lstStyle/>
                    <a:p>
                      <a:pPr algn="ctr"/>
                      <a:r>
                        <a:rPr lang="en-US" sz="1800" b="1" dirty="0" smtClean="0">
                          <a:solidFill>
                            <a:srgbClr val="FF0000"/>
                          </a:solidFill>
                        </a:rPr>
                        <a:t>Bob:</a:t>
                      </a:r>
                      <a:br>
                        <a:rPr lang="en-US" sz="1800" b="1" dirty="0" smtClean="0">
                          <a:solidFill>
                            <a:srgbClr val="FF0000"/>
                          </a:solidFill>
                        </a:rPr>
                      </a:br>
                      <a:r>
                        <a:rPr lang="en-US" sz="1800" b="1" dirty="0" smtClean="0">
                          <a:solidFill>
                            <a:srgbClr val="FF0000"/>
                          </a:solidFill>
                        </a:rPr>
                        <a:t>Refuse</a:t>
                      </a:r>
                      <a:endParaRPr lang="en-US" sz="1800" b="1" dirty="0">
                        <a:solidFill>
                          <a:srgbClr val="FF00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0000FF"/>
                          </a:solidFill>
                        </a:rPr>
                        <a:t>0</a:t>
                      </a:r>
                      <a:r>
                        <a:rPr lang="en-US" sz="1800" dirty="0" smtClean="0"/>
                        <a:t>,</a:t>
                      </a:r>
                      <a:r>
                        <a:rPr lang="en-US" sz="1800" dirty="0" smtClean="0">
                          <a:solidFill>
                            <a:srgbClr val="FF0000"/>
                          </a:solidFill>
                        </a:rPr>
                        <a:t>-10</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0000FF"/>
                          </a:solidFill>
                        </a:rPr>
                        <a:t>-1</a:t>
                      </a:r>
                      <a:r>
                        <a:rPr lang="en-US" sz="1800" dirty="0" smtClean="0"/>
                        <a:t>,</a:t>
                      </a:r>
                      <a:r>
                        <a:rPr lang="en-US" sz="1800" dirty="0" smtClean="0">
                          <a:solidFill>
                            <a:srgbClr val="FF0000"/>
                          </a:solidFill>
                        </a:rPr>
                        <a:t>-1</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Rectangle 4"/>
          <p:cNvSpPr/>
          <p:nvPr/>
        </p:nvSpPr>
        <p:spPr>
          <a:xfrm>
            <a:off x="8305800" y="3429000"/>
            <a:ext cx="609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448800" y="3429000"/>
            <a:ext cx="609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305800" y="4038600"/>
            <a:ext cx="609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448800" y="4038600"/>
            <a:ext cx="609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2129</Words>
  <Application>Microsoft Office PowerPoint</Application>
  <PresentationFormat>Widescreen</PresentationFormat>
  <Paragraphs>408</Paragraphs>
  <Slides>39</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ＭＳ Ｐゴシック</vt:lpstr>
      <vt:lpstr>Arial</vt:lpstr>
      <vt:lpstr>Calibri</vt:lpstr>
      <vt:lpstr>Calibri Light</vt:lpstr>
      <vt:lpstr>Cambria Math</vt:lpstr>
      <vt:lpstr>Symbol</vt:lpstr>
      <vt:lpstr>Office Theme</vt:lpstr>
      <vt:lpstr>CS 440/ECE448 Lecture 11: Game Theory</vt:lpstr>
      <vt:lpstr>Game theory</vt:lpstr>
      <vt:lpstr>PowerPoint Presentation</vt:lpstr>
      <vt:lpstr>PowerPoint Presentation</vt:lpstr>
      <vt:lpstr>PowerPoint Presentation</vt:lpstr>
      <vt:lpstr>Outline of today’s lecture</vt:lpstr>
      <vt:lpstr>Nash Equilibria, Dominant Strategies, and Pareto Optimal Solutions</vt:lpstr>
      <vt:lpstr>Simultaneous single-move games</vt:lpstr>
      <vt:lpstr>Prisoner’s dilemma</vt:lpstr>
      <vt:lpstr>Prisoner’s dilemma</vt:lpstr>
      <vt:lpstr>Prisoner’s dilemma</vt:lpstr>
      <vt:lpstr>Recall: Multi-player, non-zero-sum game</vt:lpstr>
      <vt:lpstr>Prisoner’s dilemma in real life</vt:lpstr>
      <vt:lpstr>Is there any way to get a better answer?</vt:lpstr>
      <vt:lpstr>The Stag Hunt: Coordination Games</vt:lpstr>
      <vt:lpstr>Stag hunt</vt:lpstr>
      <vt:lpstr>Stag hunt</vt:lpstr>
      <vt:lpstr>Prisoner’s dilemma  vs. stag hunt</vt:lpstr>
      <vt:lpstr>Chicken: Anti-Coordination Games, Mixed Strategies</vt:lpstr>
      <vt:lpstr>Game of Chicken</vt:lpstr>
      <vt:lpstr>Prisoner’s dilemma  vs. Chicken</vt:lpstr>
      <vt:lpstr>Game of Chicken</vt:lpstr>
      <vt:lpstr>Mixed strategy equilibria</vt:lpstr>
      <vt:lpstr>Finding mixed strategy equilibria</vt:lpstr>
      <vt:lpstr>Existence of Nash equilibria</vt:lpstr>
      <vt:lpstr>Computing Nash equilibria</vt:lpstr>
      <vt:lpstr>Nash equilibria and rational decisions</vt:lpstr>
      <vt:lpstr>The Ultimatum Game: Continuous and Repeated Games</vt:lpstr>
      <vt:lpstr>Continuous actions: Ultimatum game</vt:lpstr>
      <vt:lpstr>Sequential/repeated games and threats: Chain store paradox</vt:lpstr>
      <vt:lpstr>Mechanism Design: Inverse Game Theory</vt:lpstr>
      <vt:lpstr>Mechanism design  (inverse game theory)</vt:lpstr>
      <vt:lpstr>Auctions</vt:lpstr>
      <vt:lpstr>Ascending-bid auction</vt:lpstr>
      <vt:lpstr>Sealed-bid auction</vt:lpstr>
      <vt:lpstr>Dollar auction</vt:lpstr>
      <vt:lpstr>Dollar auction</vt:lpstr>
      <vt:lpstr>Regulatory mechanism design: Tragedy of the commons</vt:lpstr>
      <vt:lpstr>Review: Game theory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440/ECE448 Lecture 11: Game Theory</dc:title>
  <dc:creator>Mark Hasegawa-Johnson</dc:creator>
  <cp:lastModifiedBy>Mark Hasegawa-Johnson</cp:lastModifiedBy>
  <cp:revision>17</cp:revision>
  <cp:lastPrinted>2017-10-12T16:58:58Z</cp:lastPrinted>
  <dcterms:created xsi:type="dcterms:W3CDTF">2017-10-02T23:17:27Z</dcterms:created>
  <dcterms:modified xsi:type="dcterms:W3CDTF">2017-10-12T17:04:01Z</dcterms:modified>
</cp:coreProperties>
</file>