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2" r:id="rId2"/>
    <p:sldId id="293" r:id="rId3"/>
    <p:sldId id="256" r:id="rId4"/>
    <p:sldId id="257" r:id="rId5"/>
    <p:sldId id="272" r:id="rId6"/>
    <p:sldId id="258" r:id="rId7"/>
    <p:sldId id="259" r:id="rId8"/>
    <p:sldId id="260" r:id="rId9"/>
    <p:sldId id="278" r:id="rId10"/>
    <p:sldId id="279" r:id="rId11"/>
    <p:sldId id="280" r:id="rId12"/>
    <p:sldId id="273" r:id="rId13"/>
    <p:sldId id="262" r:id="rId14"/>
    <p:sldId id="281" r:id="rId15"/>
    <p:sldId id="282" r:id="rId16"/>
    <p:sldId id="283" r:id="rId17"/>
    <p:sldId id="284" r:id="rId18"/>
    <p:sldId id="286" r:id="rId19"/>
    <p:sldId id="274" r:id="rId20"/>
    <p:sldId id="263" r:id="rId21"/>
    <p:sldId id="271" r:id="rId22"/>
    <p:sldId id="275" r:id="rId23"/>
    <p:sldId id="287" r:id="rId24"/>
    <p:sldId id="289" r:id="rId25"/>
    <p:sldId id="288" r:id="rId26"/>
    <p:sldId id="276" r:id="rId27"/>
    <p:sldId id="265" r:id="rId28"/>
    <p:sldId id="266" r:id="rId29"/>
    <p:sldId id="290" r:id="rId30"/>
    <p:sldId id="291" r:id="rId31"/>
    <p:sldId id="268" r:id="rId32"/>
    <p:sldId id="269" r:id="rId33"/>
  </p:sldIdLst>
  <p:sldSz cx="12192000" cy="6858000"/>
  <p:notesSz cx="7315200" cy="9601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BC3817F-62FB-4146-9392-C482D437791D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ja-JP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6A59E09-4E9F-4A26-ABE7-3193C23CF1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861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92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547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66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966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0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80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5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EB9E7C-E104-44CE-96E3-86319C1A8D9A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09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n-US" altLang="ja-JP" smtClean="0"/>
              <a:t>Click to edit Master subtitle style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4610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22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4893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976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9511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917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68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9931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90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560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en-US" altLang="ja-JP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8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n-US" altLang="ja-JP" smtClean="0"/>
              <a:t>Click to edit Master title style</a:t>
            </a:r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n-US" altLang="ja-JP" smtClean="0"/>
              <a:t>Click to edit Master text styles</a:t>
            </a:r>
          </a:p>
          <a:p>
            <a:pPr lvl="1"/>
            <a:r>
              <a:rPr kumimoji="1" lang="en-US" altLang="ja-JP" smtClean="0"/>
              <a:t>Second level</a:t>
            </a:r>
          </a:p>
          <a:p>
            <a:pPr lvl="2"/>
            <a:r>
              <a:rPr kumimoji="1" lang="en-US" altLang="ja-JP" smtClean="0"/>
              <a:t>Third level</a:t>
            </a:r>
          </a:p>
          <a:p>
            <a:pPr lvl="3"/>
            <a:r>
              <a:rPr kumimoji="1" lang="en-US" altLang="ja-JP" smtClean="0"/>
              <a:t>Fourth level</a:t>
            </a:r>
          </a:p>
          <a:p>
            <a:pPr lvl="4"/>
            <a:r>
              <a:rPr kumimoji="1" lang="en-US" altLang="ja-JP" smtClean="0"/>
              <a:t>Fifth level</a:t>
            </a:r>
            <a:endParaRPr kumimoji="1" lang="ja-JP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7F7-53B1-43FA-9721-B6999C52CA59}" type="datetimeFigureOut">
              <a:rPr kumimoji="1" lang="ja-JP" altLang="en-US" smtClean="0"/>
              <a:t>2017/9/28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0DB8FE-D283-42B2-B7A7-558D7232BA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5419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cmrp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cg.doc.gold.ac.uk/papers/browne_tciaig12_1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olved_gam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D-Gammon" TargetMode="External"/><Relationship Id="rId4" Type="http://schemas.openxmlformats.org/officeDocument/2006/relationships/hyperlink" Target="http://www.technologyreview.com/view/541276/deep-learning-machine-teaches-itself-chess-in-72-hours-plays-at-international-master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mag.org/content/347/6218/145.abstrac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://arxiv.org/pdf/1412.3409.pdf" TargetMode="External"/><Relationship Id="rId4" Type="http://schemas.openxmlformats.org/officeDocument/2006/relationships/hyperlink" Target="http://www.livescience.com/50868-poker-playing-artificial-intelligence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g-dKXOlsf98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xkcd.com/1002/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xkcd.com/1263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nsaner.com/calvinball/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jr85nM9q08k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ECE Reflections | Projections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55" y="1521741"/>
            <a:ext cx="10515600" cy="3017188"/>
          </a:xfrm>
        </p:spPr>
      </p:pic>
      <p:sp>
        <p:nvSpPr>
          <p:cNvPr id="5" name="TextBox 4"/>
          <p:cNvSpPr txBox="1"/>
          <p:nvPr/>
        </p:nvSpPr>
        <p:spPr>
          <a:xfrm>
            <a:off x="875907" y="5071617"/>
            <a:ext cx="1038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/>
              <a:t>The Reflections|Projections conference is bringing a host of distinguished speakers in the AI/ML field to UIUC this weekend. The list Includes Christine Hung: Head of Spotify Data Science, Amar Das: Director of Healthcare Research at IBM Watson, and Travis Oliphant: creator of NumPy. More information and registration can be found at </a:t>
            </a:r>
            <a:r>
              <a:rPr lang="en-US" altLang="ja-JP" u="sng">
                <a:hlinkClick r:id="rId3"/>
              </a:rPr>
              <a:t>acmrp.org</a:t>
            </a:r>
            <a:r>
              <a:rPr lang="en-US" altLang="ja-JP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71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68" y="1872758"/>
            <a:ext cx="7212293" cy="4832841"/>
          </a:xfrm>
        </p:spPr>
        <p:txBody>
          <a:bodyPr>
            <a:normAutofit lnSpcReduction="10000"/>
          </a:bodyPr>
          <a:lstStyle/>
          <a:p>
            <a:r>
              <a:rPr kumimoji="1" lang="en-US" altLang="ja-JP" dirty="0" smtClean="0"/>
              <a:t>RANDOM: Max flips a coin.  It’s heads or tails.</a:t>
            </a:r>
          </a:p>
          <a:p>
            <a:r>
              <a:rPr lang="en-US" altLang="ja-JP" dirty="0" smtClean="0"/>
              <a:t>MAX: Max either stops, or continues.</a:t>
            </a:r>
          </a:p>
          <a:p>
            <a:pPr lvl="1"/>
            <a:r>
              <a:rPr lang="en-US" altLang="ja-JP" dirty="0" smtClean="0"/>
              <a:t>Stop on heads: Game ends, Max wins (value = $2).</a:t>
            </a:r>
          </a:p>
          <a:p>
            <a:pPr lvl="1"/>
            <a:r>
              <a:rPr kumimoji="1" lang="en-US" altLang="ja-JP" dirty="0" smtClean="0"/>
              <a:t>Stop on tails: Game ends, Max loses (value = -$2).</a:t>
            </a:r>
          </a:p>
          <a:p>
            <a:pPr lvl="1"/>
            <a:r>
              <a:rPr lang="en-US" altLang="ja-JP" dirty="0" smtClean="0"/>
              <a:t>Continue: Game continues.</a:t>
            </a:r>
          </a:p>
          <a:p>
            <a:r>
              <a:rPr kumimoji="1" lang="en-US" altLang="ja-JP" dirty="0" smtClean="0"/>
              <a:t>RANDOM: Min flips a coin.</a:t>
            </a:r>
          </a:p>
          <a:p>
            <a:pPr lvl="1"/>
            <a:r>
              <a:rPr lang="en-US" altLang="ja-JP" dirty="0" smtClean="0"/>
              <a:t>HH: value = $2</a:t>
            </a:r>
          </a:p>
          <a:p>
            <a:pPr lvl="1"/>
            <a:r>
              <a:rPr kumimoji="1" lang="en-US" altLang="ja-JP" dirty="0" smtClean="0"/>
              <a:t>TT: value = -$2</a:t>
            </a:r>
          </a:p>
          <a:p>
            <a:pPr lvl="1"/>
            <a:r>
              <a:rPr lang="en-US" altLang="ja-JP" dirty="0" smtClean="0"/>
              <a:t>HT or TH: value = 0</a:t>
            </a:r>
          </a:p>
          <a:p>
            <a:r>
              <a:rPr kumimoji="1" lang="en-US" altLang="ja-JP" dirty="0" smtClean="0"/>
              <a:t>MIN: Min decides whether to keep th</a:t>
            </a:r>
            <a:r>
              <a:rPr lang="en-US" altLang="ja-JP" dirty="0" smtClean="0"/>
              <a:t>e current outcome (value as above), or pay a penalty (value=$1).</a:t>
            </a:r>
            <a:endParaRPr kumimoji="1" lang="en-US" altLang="ja-JP" dirty="0" smtClean="0"/>
          </a:p>
        </p:txBody>
      </p:sp>
      <p:sp>
        <p:nvSpPr>
          <p:cNvPr id="4" name="Oval 3"/>
          <p:cNvSpPr/>
          <p:nvPr/>
        </p:nvSpPr>
        <p:spPr>
          <a:xfrm>
            <a:off x="9945277" y="763571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Isosceles Triangle 4"/>
          <p:cNvSpPr/>
          <p:nvPr/>
        </p:nvSpPr>
        <p:spPr>
          <a:xfrm>
            <a:off x="8983745" y="20738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842395" y="209432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Oval 6"/>
          <p:cNvSpPr/>
          <p:nvPr/>
        </p:nvSpPr>
        <p:spPr>
          <a:xfrm>
            <a:off x="8429131" y="344235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Oval 7"/>
          <p:cNvSpPr/>
          <p:nvPr/>
        </p:nvSpPr>
        <p:spPr>
          <a:xfrm>
            <a:off x="10438611" y="3500488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Isosceles Triangle 8"/>
          <p:cNvSpPr/>
          <p:nvPr/>
        </p:nvSpPr>
        <p:spPr>
          <a:xfrm rot="10800000">
            <a:off x="7872956" y="4639563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8939749" y="465998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Isosceles Triangle 10"/>
          <p:cNvSpPr/>
          <p:nvPr/>
        </p:nvSpPr>
        <p:spPr>
          <a:xfrm rot="10800000">
            <a:off x="9912282" y="4652127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Isosceles Triangle 11"/>
          <p:cNvSpPr/>
          <p:nvPr/>
        </p:nvSpPr>
        <p:spPr>
          <a:xfrm rot="10800000">
            <a:off x="10988507" y="465369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0624006" y="123718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9371812" y="124818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872956" y="3945823"/>
            <a:ext cx="499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9931133" y="3919110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 smtClean="0"/>
              <a:t>H</a:t>
            </a:r>
            <a:endParaRPr kumimoji="1" lang="ja-JP" alt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11068638" y="3925394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9100007" y="3964672"/>
            <a:ext cx="385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21" name="Rectangle 20"/>
          <p:cNvSpPr/>
          <p:nvPr/>
        </p:nvSpPr>
        <p:spPr>
          <a:xfrm>
            <a:off x="9477976" y="3409977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470060" y="3453516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 smtClean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61545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614053" y="5783064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39025" y="5783060"/>
            <a:ext cx="527901" cy="57990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8406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706577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0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229090" y="5783061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751605" y="5783062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-2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1274121" y="578306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2" name="Straight Arrow Connector 31"/>
          <p:cNvCxnSpPr>
            <a:stCxn id="4" idx="4"/>
            <a:endCxn id="5" idx="0"/>
          </p:cNvCxnSpPr>
          <p:nvPr/>
        </p:nvCxnSpPr>
        <p:spPr>
          <a:xfrm flipH="1">
            <a:off x="9271263" y="1319753"/>
            <a:ext cx="952105" cy="75414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4" idx="4"/>
            <a:endCxn id="6" idx="0"/>
          </p:cNvCxnSpPr>
          <p:nvPr/>
        </p:nvCxnSpPr>
        <p:spPr>
          <a:xfrm>
            <a:off x="10223368" y="1319753"/>
            <a:ext cx="906545" cy="7745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5" idx="3"/>
            <a:endCxn id="7" idx="0"/>
          </p:cNvCxnSpPr>
          <p:nvPr/>
        </p:nvCxnSpPr>
        <p:spPr>
          <a:xfrm flipH="1">
            <a:off x="8707222" y="2642028"/>
            <a:ext cx="564041" cy="80033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5" idx="3"/>
            <a:endCxn id="21" idx="0"/>
          </p:cNvCxnSpPr>
          <p:nvPr/>
        </p:nvCxnSpPr>
        <p:spPr>
          <a:xfrm>
            <a:off x="9271263" y="2642028"/>
            <a:ext cx="470664" cy="767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6" idx="3"/>
            <a:endCxn id="8" idx="0"/>
          </p:cNvCxnSpPr>
          <p:nvPr/>
        </p:nvCxnSpPr>
        <p:spPr>
          <a:xfrm flipH="1">
            <a:off x="10716702" y="2662454"/>
            <a:ext cx="413211" cy="8380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6" idx="3"/>
            <a:endCxn id="22" idx="0"/>
          </p:cNvCxnSpPr>
          <p:nvPr/>
        </p:nvCxnSpPr>
        <p:spPr>
          <a:xfrm>
            <a:off x="11129913" y="2662454"/>
            <a:ext cx="604098" cy="79106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4"/>
            <a:endCxn id="9" idx="3"/>
          </p:cNvCxnSpPr>
          <p:nvPr/>
        </p:nvCxnSpPr>
        <p:spPr>
          <a:xfrm flipH="1">
            <a:off x="8160473" y="3998540"/>
            <a:ext cx="546749" cy="64102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7" idx="4"/>
            <a:endCxn id="10" idx="3"/>
          </p:cNvCxnSpPr>
          <p:nvPr/>
        </p:nvCxnSpPr>
        <p:spPr>
          <a:xfrm>
            <a:off x="8707222" y="3998540"/>
            <a:ext cx="520044" cy="66144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8" idx="4"/>
            <a:endCxn id="11" idx="3"/>
          </p:cNvCxnSpPr>
          <p:nvPr/>
        </p:nvCxnSpPr>
        <p:spPr>
          <a:xfrm flipH="1">
            <a:off x="10199799" y="4056670"/>
            <a:ext cx="516903" cy="59545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8" idx="4"/>
            <a:endCxn id="12" idx="3"/>
          </p:cNvCxnSpPr>
          <p:nvPr/>
        </p:nvCxnSpPr>
        <p:spPr>
          <a:xfrm>
            <a:off x="10716702" y="4056670"/>
            <a:ext cx="559322" cy="59702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>
            <a:stCxn id="9" idx="0"/>
            <a:endCxn id="24" idx="0"/>
          </p:cNvCxnSpPr>
          <p:nvPr/>
        </p:nvCxnSpPr>
        <p:spPr>
          <a:xfrm flipH="1">
            <a:off x="7878004" y="5207692"/>
            <a:ext cx="282469" cy="57537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9" idx="0"/>
            <a:endCxn id="25" idx="0"/>
          </p:cNvCxnSpPr>
          <p:nvPr/>
        </p:nvCxnSpPr>
        <p:spPr>
          <a:xfrm>
            <a:off x="8160473" y="5207692"/>
            <a:ext cx="242503" cy="57536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10" idx="0"/>
            <a:endCxn id="23" idx="0"/>
          </p:cNvCxnSpPr>
          <p:nvPr/>
        </p:nvCxnSpPr>
        <p:spPr>
          <a:xfrm flipH="1">
            <a:off x="8925496" y="5228114"/>
            <a:ext cx="301770" cy="554950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10" idx="0"/>
            <a:endCxn id="26" idx="0"/>
          </p:cNvCxnSpPr>
          <p:nvPr/>
        </p:nvCxnSpPr>
        <p:spPr>
          <a:xfrm>
            <a:off x="9227266" y="5228114"/>
            <a:ext cx="220746" cy="55494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stCxn id="11" idx="0"/>
            <a:endCxn id="27" idx="0"/>
          </p:cNvCxnSpPr>
          <p:nvPr/>
        </p:nvCxnSpPr>
        <p:spPr>
          <a:xfrm flipH="1">
            <a:off x="9970528" y="5220256"/>
            <a:ext cx="229271" cy="56280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11" idx="0"/>
            <a:endCxn id="28" idx="0"/>
          </p:cNvCxnSpPr>
          <p:nvPr/>
        </p:nvCxnSpPr>
        <p:spPr>
          <a:xfrm>
            <a:off x="10199799" y="5220256"/>
            <a:ext cx="293242" cy="56280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12" idx="0"/>
            <a:endCxn id="29" idx="0"/>
          </p:cNvCxnSpPr>
          <p:nvPr/>
        </p:nvCxnSpPr>
        <p:spPr>
          <a:xfrm flipH="1">
            <a:off x="11015556" y="5221828"/>
            <a:ext cx="260468" cy="561234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>
            <a:stCxn id="12" idx="0"/>
            <a:endCxn id="30" idx="0"/>
          </p:cNvCxnSpPr>
          <p:nvPr/>
        </p:nvCxnSpPr>
        <p:spPr>
          <a:xfrm>
            <a:off x="11276024" y="5221828"/>
            <a:ext cx="262048" cy="561235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7945784" y="4557440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9034358" y="456832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0003188" y="4557441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0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1037331" y="45574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>
                <a:solidFill>
                  <a:srgbClr val="002060"/>
                </a:solidFill>
              </a:rPr>
              <a:t>-2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490079" y="342532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482162" y="3490643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9067015" y="2151700"/>
            <a:ext cx="371291" cy="58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solidFill>
                  <a:srgbClr val="002060"/>
                </a:solidFill>
              </a:rPr>
              <a:t>2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10884932" y="2184357"/>
            <a:ext cx="518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-1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9992307" y="758330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>
                <a:solidFill>
                  <a:srgbClr val="002060"/>
                </a:solidFill>
              </a:rPr>
              <a:t>½</a:t>
            </a:r>
            <a:endParaRPr kumimoji="1" lang="ja-JP" alt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5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summary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All of the same methods are useful:</a:t>
            </a:r>
          </a:p>
          <a:p>
            <a:pPr lvl="1"/>
            <a:r>
              <a:rPr lang="en-US" altLang="ja-JP" dirty="0" smtClean="0"/>
              <a:t>Alpha-Beta pruning</a:t>
            </a:r>
          </a:p>
          <a:p>
            <a:pPr lvl="1"/>
            <a:r>
              <a:rPr lang="en-US" altLang="ja-JP" dirty="0" smtClean="0"/>
              <a:t>Evaluation function</a:t>
            </a:r>
          </a:p>
          <a:p>
            <a:pPr lvl="1"/>
            <a:r>
              <a:rPr kumimoji="1" lang="en-US" altLang="ja-JP" dirty="0" smtClean="0"/>
              <a:t>Quiescence search, Singular move</a:t>
            </a:r>
            <a:endParaRPr lang="en-US" altLang="ja-JP" dirty="0"/>
          </a:p>
          <a:p>
            <a:r>
              <a:rPr kumimoji="1" lang="en-US" altLang="ja-JP" dirty="0" smtClean="0"/>
              <a:t>Computational complexity is pretty bad</a:t>
            </a:r>
          </a:p>
          <a:p>
            <a:pPr lvl="1"/>
            <a:r>
              <a:rPr lang="en-US" altLang="ja-JP" dirty="0" smtClean="0"/>
              <a:t>Branching factor of the random choice can be high</a:t>
            </a:r>
          </a:p>
          <a:p>
            <a:pPr lvl="1"/>
            <a:r>
              <a:rPr kumimoji="1" lang="en-US" altLang="ja-JP" dirty="0" smtClean="0"/>
              <a:t>Twice as many “levels” in the tree</a:t>
            </a:r>
          </a:p>
        </p:txBody>
      </p:sp>
    </p:spTree>
    <p:extLst>
      <p:ext uri="{BB962C8B-B14F-4D97-AF65-F5344CB8AC3E}">
        <p14:creationId xmlns:p14="http://schemas.microsoft.com/office/powerpoint/2010/main" val="37170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Games of Imperfect Information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56" y="1825625"/>
            <a:ext cx="6092888" cy="4351338"/>
          </a:xfrm>
        </p:spPr>
      </p:pic>
    </p:spTree>
    <p:extLst>
      <p:ext uri="{BB962C8B-B14F-4D97-AF65-F5344CB8AC3E}">
        <p14:creationId xmlns:p14="http://schemas.microsoft.com/office/powerpoint/2010/main" val="359055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sz="3600" dirty="0"/>
              <a:t>Stochastic games of imperfect information</a:t>
            </a:r>
          </a:p>
        </p:txBody>
      </p:sp>
      <p:pic>
        <p:nvPicPr>
          <p:cNvPr id="4" name="Picture 3" descr="Screen Shot 2015-02-18 at 2.49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990601"/>
            <a:ext cx="7162800" cy="54102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1" y="6474024"/>
            <a:ext cx="899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hlinkClick r:id="rId3"/>
              </a:rPr>
              <a:t>Source</a:t>
            </a:r>
            <a:endParaRPr lang="en-US" sz="1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610600" y="1143000"/>
            <a:ext cx="1981200" cy="762000"/>
          </a:xfrm>
          <a:prstGeom prst="wedgeRoundRectCallout">
            <a:avLst>
              <a:gd name="adj1" fmla="val -62543"/>
              <a:gd name="adj2" fmla="val 5353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States are grouped into </a:t>
            </a:r>
            <a:r>
              <a:rPr lang="en-US" sz="1400" i="1" dirty="0"/>
              <a:t>information sets </a:t>
            </a:r>
            <a:r>
              <a:rPr lang="en-US" sz="1400" dirty="0"/>
              <a:t>for each player</a:t>
            </a:r>
          </a:p>
        </p:txBody>
      </p:sp>
    </p:spTree>
    <p:extLst>
      <p:ext uri="{BB962C8B-B14F-4D97-AF65-F5344CB8AC3E}">
        <p14:creationId xmlns:p14="http://schemas.microsoft.com/office/powerpoint/2010/main" val="101149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584" y="0"/>
            <a:ext cx="9513216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Miniminimax</a:t>
            </a:r>
            <a:r>
              <a:rPr lang="en-US" dirty="0" smtClean="0"/>
              <a:t> with imperfect information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/>
              </a:bodyPr>
              <a:lstStyle/>
              <a:p>
                <a:r>
                  <a:rPr lang="en-US" sz="3200" b="1" dirty="0" smtClean="0"/>
                  <a:t>Minimax: </a:t>
                </a:r>
              </a:p>
              <a:p>
                <a:pPr lvl="1"/>
                <a:r>
                  <a:rPr lang="en-US" sz="3200" b="1" dirty="0" smtClean="0"/>
                  <a:t>Maximize</a:t>
                </a:r>
                <a:r>
                  <a:rPr lang="en-US" sz="3200" dirty="0" smtClean="0"/>
                  <a:t> (over all possible moves I can make) the </a:t>
                </a:r>
              </a:p>
              <a:p>
                <a:pPr lvl="1"/>
                <a:r>
                  <a:rPr lang="en-US" sz="3200" b="1" dirty="0" smtClean="0"/>
                  <a:t>Minimum</a:t>
                </a:r>
                <a:r>
                  <a:rPr lang="en-US" sz="3200" dirty="0" smtClean="0"/>
                  <a:t> </a:t>
                </a:r>
              </a:p>
              <a:p>
                <a:pPr lvl="2"/>
                <a:r>
                  <a:rPr lang="en-US" sz="3200" dirty="0" smtClean="0"/>
                  <a:t>(over all possible states of the information I don’t know,</a:t>
                </a:r>
              </a:p>
              <a:p>
                <a:pPr lvl="2"/>
                <a:r>
                  <a:rPr lang="en-US" sz="3200" dirty="0" smtClean="0"/>
                  <a:t>… over all possible moves Min can make) the</a:t>
                </a:r>
              </a:p>
              <a:p>
                <a:pPr lvl="1"/>
                <a:r>
                  <a:rPr lang="en-US" sz="3200" dirty="0" smtClean="0"/>
                  <a:t>Reward.</a:t>
                </a:r>
              </a:p>
              <a:p>
                <a:pPr marL="457200" lvl="1" indent="0">
                  <a:buNone/>
                </a:pPr>
                <a:endParaRPr lang="en-US" sz="32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eqArr>
                                        <m:eqArr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𝑚𝑖𝑠𝑠𝑖𝑛𝑔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𝑖𝑛𝑓𝑜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</m:e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𝑀𝑖</m:t>
                                          </m:r>
                                          <m:sSup>
                                            <m:sSupPr>
                                              <m:ctrlP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altLang="ja-JP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′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𝑚𝑜𝑣𝑒𝑠</m:t>
                                          </m:r>
                                        </m:e>
                                      </m:eqAr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  <m:t>𝑅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𝑒𝑤𝑎𝑟𝑑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1267" t="-220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9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Imperfect information example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7"/>
            <a:ext cx="5715000" cy="4673265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Min </a:t>
            </a:r>
            <a:r>
              <a:rPr lang="en-US" altLang="ja-JP" dirty="0" smtClean="0"/>
              <a:t>chooses a coin</a:t>
            </a:r>
            <a:r>
              <a:rPr kumimoji="1" lang="en-US" altLang="ja-JP" dirty="0" smtClean="0"/>
              <a:t>.</a:t>
            </a:r>
          </a:p>
          <a:p>
            <a:r>
              <a:rPr lang="en-US" altLang="ja-JP" dirty="0" smtClean="0"/>
              <a:t>I say the name of a U.S. President.</a:t>
            </a:r>
          </a:p>
          <a:p>
            <a:pPr lvl="1"/>
            <a:r>
              <a:rPr lang="en-US" altLang="ja-JP" dirty="0" smtClean="0"/>
              <a:t>If I guessed right, she gives me the coin.</a:t>
            </a:r>
          </a:p>
          <a:p>
            <a:pPr lvl="1"/>
            <a:r>
              <a:rPr lang="en-US" altLang="ja-JP" dirty="0" smtClean="0"/>
              <a:t>If I guessed wrong, I have to give her a coin to match the one she has.</a:t>
            </a:r>
          </a:p>
        </p:txBody>
      </p:sp>
      <p:sp>
        <p:nvSpPr>
          <p:cNvPr id="4" name="Isosceles Triangle 3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7" name="Straight Arrow Connector 6"/>
          <p:cNvCxnSpPr>
            <a:endCxn id="4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endCxn id="6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3"/>
            <a:endCxn id="2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endCxn id="34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35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9294114" y="1830375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Rectangle 35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7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Method #1: Treat “unknown” as “unknown”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6808"/>
            <a:ext cx="6182562" cy="4351338"/>
          </a:xfrm>
        </p:spPr>
        <p:txBody>
          <a:bodyPr>
            <a:normAutofit lnSpcReduction="10000"/>
          </a:bodyPr>
          <a:lstStyle/>
          <a:p>
            <a:r>
              <a:rPr kumimoji="1" lang="en-US" altLang="ja-JP" sz="3200" dirty="0" smtClean="0"/>
              <a:t>The problem: I don’t know which state I’m in.  I only know it’s one of these two.</a:t>
            </a:r>
          </a:p>
          <a:p>
            <a:r>
              <a:rPr lang="en-US" altLang="ja-JP" sz="3200" dirty="0" smtClean="0"/>
              <a:t>The solution: choose the policy that maximizes my minimum reward.</a:t>
            </a:r>
          </a:p>
          <a:p>
            <a:pPr lvl="1"/>
            <a:r>
              <a:rPr lang="en-US" altLang="ja-JP" sz="2800" dirty="0" smtClean="0"/>
              <a:t>“Lincoln”: minimum reward is -5.</a:t>
            </a:r>
          </a:p>
          <a:p>
            <a:pPr lvl="1"/>
            <a:r>
              <a:rPr kumimoji="1" lang="en-US" altLang="ja-JP" sz="2800" dirty="0" smtClean="0"/>
              <a:t>“Jefferson”: minimum reward is -1.</a:t>
            </a:r>
          </a:p>
          <a:p>
            <a:r>
              <a:rPr lang="en-US" altLang="ja-JP" sz="3200" dirty="0" err="1" smtClean="0"/>
              <a:t>Miniminimax</a:t>
            </a:r>
            <a:r>
              <a:rPr lang="en-US" altLang="ja-JP" sz="3200" dirty="0" smtClean="0"/>
              <a:t> policy: say “Jefferson”.</a:t>
            </a:r>
            <a:endParaRPr kumimoji="1" lang="en-US" altLang="ja-JP" sz="3200" dirty="0" smtClean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825" y="3754446"/>
            <a:ext cx="803095" cy="7354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600" y="3743447"/>
            <a:ext cx="803095" cy="735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86" y="3738018"/>
            <a:ext cx="632136" cy="79084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30" y="3739590"/>
            <a:ext cx="632136" cy="79084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622" y="2197248"/>
            <a:ext cx="754353" cy="75183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938" y="2214042"/>
            <a:ext cx="763990" cy="760934"/>
          </a:xfrm>
          <a:prstGeom prst="rect">
            <a:avLst/>
          </a:prstGeom>
        </p:spPr>
      </p:pic>
      <p:sp>
        <p:nvSpPr>
          <p:cNvPr id="39" name="Isosceles Triangle 38"/>
          <p:cNvSpPr/>
          <p:nvPr/>
        </p:nvSpPr>
        <p:spPr>
          <a:xfrm>
            <a:off x="8441632" y="3348515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Isosceles Triangle 39"/>
          <p:cNvSpPr/>
          <p:nvPr/>
        </p:nvSpPr>
        <p:spPr>
          <a:xfrm>
            <a:off x="10272213" y="3376229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41" name="Straight Arrow Connector 40"/>
          <p:cNvCxnSpPr>
            <a:endCxn id="39" idx="0"/>
          </p:cNvCxnSpPr>
          <p:nvPr/>
        </p:nvCxnSpPr>
        <p:spPr>
          <a:xfrm flipH="1">
            <a:off x="8729150" y="2364936"/>
            <a:ext cx="849557" cy="983579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40" idx="0"/>
          </p:cNvCxnSpPr>
          <p:nvPr/>
        </p:nvCxnSpPr>
        <p:spPr>
          <a:xfrm>
            <a:off x="9578707" y="2364936"/>
            <a:ext cx="981024" cy="1011293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9" idx="3"/>
            <a:endCxn id="45" idx="0"/>
          </p:cNvCxnSpPr>
          <p:nvPr/>
        </p:nvCxnSpPr>
        <p:spPr>
          <a:xfrm flipH="1">
            <a:off x="8276308" y="3916644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9" idx="3"/>
          </p:cNvCxnSpPr>
          <p:nvPr/>
        </p:nvCxnSpPr>
        <p:spPr>
          <a:xfrm>
            <a:off x="8729150" y="3916644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8012357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48" idx="0"/>
          </p:cNvCxnSpPr>
          <p:nvPr/>
        </p:nvCxnSpPr>
        <p:spPr>
          <a:xfrm flipH="1">
            <a:off x="10118966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9" idx="0"/>
          </p:cNvCxnSpPr>
          <p:nvPr/>
        </p:nvCxnSpPr>
        <p:spPr>
          <a:xfrm>
            <a:off x="10571808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9855015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751605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9294114" y="1830375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/>
          <p:cNvSpPr/>
          <p:nvPr/>
        </p:nvSpPr>
        <p:spPr>
          <a:xfrm>
            <a:off x="8970464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7644998" y="3293951"/>
            <a:ext cx="4087091" cy="724071"/>
          </a:xfrm>
          <a:prstGeom prst="ellipse">
            <a:avLst/>
          </a:prstGeom>
          <a:noFill/>
          <a:ln w="889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999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8785" y="3989464"/>
            <a:ext cx="754353" cy="7518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615" y="3967691"/>
            <a:ext cx="754353" cy="75183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561" y="3943862"/>
            <a:ext cx="763990" cy="76093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61" y="3922090"/>
            <a:ext cx="763990" cy="7609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Method #2: Treat “unknown” as “random”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ja-JP" sz="3200" dirty="0" smtClean="0"/>
                  <a:t>Expectiminimax: treat the unknown information as random.</a:t>
                </a:r>
              </a:p>
              <a:p>
                <a:r>
                  <a:rPr lang="en-US" altLang="ja-JP" sz="3200" dirty="0"/>
                  <a:t>C</a:t>
                </a:r>
                <a:r>
                  <a:rPr lang="en-US" altLang="ja-JP" sz="3200" dirty="0" smtClean="0"/>
                  <a:t>hoose the policy that maximizes my expected reward.</a:t>
                </a:r>
              </a:p>
              <a:p>
                <a:pPr lvl="1"/>
                <a:r>
                  <a:rPr lang="en-US" altLang="ja-JP" sz="2800" dirty="0" smtClean="0"/>
                  <a:t>“Lincoln”: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1+</m:t>
                    </m:r>
                    <m:f>
                      <m:f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ctrlP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ja-JP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−5</m:t>
                        </m:r>
                      </m:e>
                    </m:d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endParaRPr kumimoji="1" lang="en-US" altLang="ja-JP" sz="2800" dirty="0" smtClean="0"/>
              </a:p>
              <a:p>
                <a:pPr lvl="1"/>
                <a:r>
                  <a:rPr kumimoji="1" lang="en-US" altLang="ja-JP" sz="2800" dirty="0" smtClean="0"/>
                  <a:t>“Jefferson”: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(−1)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ja-JP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en-US" altLang="ja-JP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</m:oMath>
                </a14:m>
                <a:endParaRPr kumimoji="1" lang="en-US" altLang="ja-JP" sz="2800" dirty="0" smtClean="0"/>
              </a:p>
              <a:p>
                <a:r>
                  <a:rPr lang="en-US" altLang="ja-JP" sz="3200" dirty="0" err="1" smtClean="0"/>
                  <a:t>Expectiminimax</a:t>
                </a:r>
                <a:r>
                  <a:rPr lang="en-US" altLang="ja-JP" sz="3200" dirty="0" smtClean="0"/>
                  <a:t> policy: say “Jefferson”.</a:t>
                </a:r>
              </a:p>
              <a:p>
                <a:r>
                  <a:rPr lang="en-US" altLang="ja-JP" sz="3200" dirty="0" smtClean="0"/>
                  <a:t>BUT WHAT IF:           </a:t>
                </a:r>
                <a:r>
                  <a:rPr kumimoji="1" lang="en-US" altLang="ja-JP" sz="3200" dirty="0" smtClean="0"/>
                  <a:t>and          are not equall</a:t>
                </a:r>
                <a:r>
                  <a:rPr lang="en-US" altLang="ja-JP" sz="3200" dirty="0" smtClean="0"/>
                  <a:t>y likely?</a:t>
                </a:r>
                <a:endParaRPr kumimoji="1" lang="en-US" altLang="ja-JP" sz="3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96807"/>
                <a:ext cx="6492040" cy="4825665"/>
              </a:xfrm>
              <a:blipFill rotWithShape="0">
                <a:blip r:embed="rId4"/>
                <a:stretch>
                  <a:fillRect l="-2162" t="-3413" r="-3102" b="-15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654" y="2165132"/>
            <a:ext cx="803095" cy="73540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772" y="2148704"/>
            <a:ext cx="632136" cy="790842"/>
          </a:xfrm>
          <a:prstGeom prst="rect">
            <a:avLst/>
          </a:prstGeom>
        </p:spPr>
      </p:pic>
      <p:cxnSp>
        <p:nvCxnSpPr>
          <p:cNvPr id="41" name="Straight Arrow Connector 40"/>
          <p:cNvCxnSpPr>
            <a:endCxn id="57" idx="0"/>
          </p:cNvCxnSpPr>
          <p:nvPr/>
        </p:nvCxnSpPr>
        <p:spPr>
          <a:xfrm flipH="1">
            <a:off x="8592491" y="2375824"/>
            <a:ext cx="986217" cy="97855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50" idx="0"/>
          </p:cNvCxnSpPr>
          <p:nvPr/>
        </p:nvCxnSpPr>
        <p:spPr>
          <a:xfrm>
            <a:off x="9578707" y="2364936"/>
            <a:ext cx="1158266" cy="103298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45" idx="0"/>
          </p:cNvCxnSpPr>
          <p:nvPr/>
        </p:nvCxnSpPr>
        <p:spPr>
          <a:xfrm flipH="1">
            <a:off x="8156565" y="3927532"/>
            <a:ext cx="452842" cy="1010398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8609407" y="3927532"/>
            <a:ext cx="519377" cy="1007431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7892614" y="4937930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cxnSp>
        <p:nvCxnSpPr>
          <p:cNvPr id="46" name="Straight Arrow Connector 45"/>
          <p:cNvCxnSpPr>
            <a:endCxn id="48" idx="0"/>
          </p:cNvCxnSpPr>
          <p:nvPr/>
        </p:nvCxnSpPr>
        <p:spPr>
          <a:xfrm flipH="1">
            <a:off x="10293137" y="3930497"/>
            <a:ext cx="452842" cy="1021286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49" idx="0"/>
          </p:cNvCxnSpPr>
          <p:nvPr/>
        </p:nvCxnSpPr>
        <p:spPr>
          <a:xfrm>
            <a:off x="10745979" y="3930497"/>
            <a:ext cx="443748" cy="1007432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0029186" y="495178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0925776" y="4937929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solidFill>
                  <a:schemeClr val="tx1"/>
                </a:solidFill>
              </a:rPr>
              <a:t>5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50" name="Oval 49"/>
          <p:cNvSpPr/>
          <p:nvPr/>
        </p:nvSpPr>
        <p:spPr>
          <a:xfrm>
            <a:off x="10458882" y="3397917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1" name="Rectangle 50"/>
          <p:cNvSpPr/>
          <p:nvPr/>
        </p:nvSpPr>
        <p:spPr>
          <a:xfrm>
            <a:off x="8850721" y="4953353"/>
            <a:ext cx="527901" cy="5904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b="1" dirty="0" smtClean="0">
                <a:solidFill>
                  <a:schemeClr val="tx1"/>
                </a:solidFill>
              </a:rPr>
              <a:t>-1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706" y="5467862"/>
            <a:ext cx="763990" cy="76093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390" y="5469920"/>
            <a:ext cx="754353" cy="751839"/>
          </a:xfrm>
          <a:prstGeom prst="rect">
            <a:avLst/>
          </a:prstGeom>
        </p:spPr>
      </p:pic>
      <p:sp>
        <p:nvSpPr>
          <p:cNvPr id="56" name="Isosceles Triangle 55"/>
          <p:cNvSpPr/>
          <p:nvPr/>
        </p:nvSpPr>
        <p:spPr>
          <a:xfrm>
            <a:off x="9301604" y="1770088"/>
            <a:ext cx="575035" cy="56812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7" name="Oval 56"/>
          <p:cNvSpPr/>
          <p:nvPr/>
        </p:nvSpPr>
        <p:spPr>
          <a:xfrm>
            <a:off x="8314400" y="3354375"/>
            <a:ext cx="556181" cy="5561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69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 to deal with imperfect information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If you think you know the probabilities of different settings, and if you want to maximize your average winnings (for example, you can afford to play the game many times): </a:t>
            </a:r>
            <a:r>
              <a:rPr kumimoji="1" lang="en-US" altLang="ja-JP" b="1" dirty="0" err="1" smtClean="0"/>
              <a:t>expectiminimax</a:t>
            </a:r>
            <a:endParaRPr kumimoji="1" lang="en-US" altLang="ja-JP" b="1" dirty="0" smtClean="0"/>
          </a:p>
          <a:p>
            <a:r>
              <a:rPr lang="en-US" altLang="ja-JP" dirty="0" smtClean="0"/>
              <a:t>If you have no idea of the probabilities of different settings; or, if you can only afford to play once, and you can’t afford to lose: </a:t>
            </a:r>
            <a:r>
              <a:rPr lang="en-US" altLang="ja-JP" b="1" dirty="0" err="1" smtClean="0"/>
              <a:t>miniminimax</a:t>
            </a:r>
            <a:endParaRPr lang="en-US" altLang="ja-JP" b="1" dirty="0" smtClean="0"/>
          </a:p>
          <a:p>
            <a:r>
              <a:rPr kumimoji="1" lang="en-US" altLang="ja-JP" dirty="0" smtClean="0"/>
              <a:t>If the unknown information has been selected intentionally by your opponent: use </a:t>
            </a:r>
            <a:r>
              <a:rPr kumimoji="1" lang="en-US" altLang="ja-JP" b="1" dirty="0" smtClean="0"/>
              <a:t>game theory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337837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Stochastic search</a:t>
            </a:r>
            <a:endParaRPr kumimoji="1" lang="ja-JP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73" y="2172043"/>
            <a:ext cx="8624313" cy="277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Announcements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MP1 is due Monday at 23:59:59</a:t>
            </a:r>
          </a:p>
          <a:p>
            <a:r>
              <a:rPr lang="en-US" altLang="ja-JP" dirty="0" smtClean="0"/>
              <a:t>If you think you need an extension (e.g., because you have an exam or MP due in another class on Monday), you need to send me e-mail </a:t>
            </a:r>
            <a:r>
              <a:rPr lang="en-US" altLang="ja-JP" smtClean="0"/>
              <a:t>by tonight (9/28/2017 23:59:59).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663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9144000" cy="838200"/>
          </a:xfrm>
        </p:spPr>
        <p:txBody>
          <a:bodyPr/>
          <a:lstStyle/>
          <a:p>
            <a:r>
              <a:rPr lang="en-US" sz="3600" dirty="0"/>
              <a:t>Stochastic </a:t>
            </a:r>
            <a:r>
              <a:rPr lang="en-US" sz="3600" dirty="0" smtClean="0"/>
              <a:t>search for stochastic games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</p:spPr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The problem with </a:t>
                </a:r>
                <a:r>
                  <a:rPr lang="en-US" dirty="0" err="1" smtClean="0"/>
                  <a:t>expectiminimax</a:t>
                </a:r>
                <a:r>
                  <a:rPr lang="en-US" dirty="0" smtClean="0"/>
                  <a:t>: huge branching factor (many possible outcomes)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i="1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An approximate solution: Monte Carlo search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altLang="ja-JP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𝑡h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𝑟𝑎𝑛𝑑𝑜𝑚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𝑔𝑎𝑚𝑒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Asymptotically optimal: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US" dirty="0" smtClean="0"/>
                  <a:t>, the approximation gets better.</a:t>
                </a:r>
              </a:p>
              <a:p>
                <a:r>
                  <a:rPr lang="en-US" dirty="0" smtClean="0"/>
                  <a:t>Controlled computational complexity: choose n to match the amount of computation you can afford.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8457" y="1143005"/>
                <a:ext cx="10798628" cy="4974769"/>
              </a:xfrm>
              <a:blipFill rotWithShape="0">
                <a:blip r:embed="rId2"/>
                <a:stretch>
                  <a:fillRect l="-791" t="-2328" r="-791" b="-110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9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14400"/>
          </a:xfrm>
        </p:spPr>
        <p:txBody>
          <a:bodyPr/>
          <a:lstStyle/>
          <a:p>
            <a:r>
              <a:rPr lang="en-US" dirty="0" smtClean="0"/>
              <a:t>Monte Carlo Tree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838201"/>
            <a:ext cx="9067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What about </a:t>
            </a:r>
            <a:r>
              <a:rPr lang="en-US" sz="2400" b="1" i="1" u="sng" dirty="0" smtClean="0"/>
              <a:t>deterministic</a:t>
            </a:r>
            <a:r>
              <a:rPr lang="en-US" sz="2400" dirty="0" smtClean="0"/>
              <a:t> games </a:t>
            </a:r>
            <a:r>
              <a:rPr lang="en-US" sz="2400" dirty="0"/>
              <a:t>with deep trees, large branching factor, </a:t>
            </a:r>
            <a:br>
              <a:rPr lang="en-US" sz="2400" dirty="0"/>
            </a:br>
            <a:r>
              <a:rPr lang="en-US" sz="2400" dirty="0"/>
              <a:t>and no good heuristics – like Go?</a:t>
            </a:r>
          </a:p>
          <a:p>
            <a:r>
              <a:rPr lang="en-US" sz="2400" dirty="0"/>
              <a:t>Instead of depth-limited search with an evaluation function, </a:t>
            </a:r>
            <a:br>
              <a:rPr lang="en-US" sz="2400" dirty="0"/>
            </a:br>
            <a:r>
              <a:rPr lang="en-US" sz="2400" dirty="0"/>
              <a:t>use randomized simulations</a:t>
            </a:r>
          </a:p>
          <a:p>
            <a:r>
              <a:rPr lang="en-US" sz="2400" dirty="0"/>
              <a:t>Starting at the current state (root of search tree), iterate:</a:t>
            </a:r>
          </a:p>
          <a:p>
            <a:pPr lvl="1"/>
            <a:r>
              <a:rPr lang="en-US" sz="2000" dirty="0"/>
              <a:t>Select a leaf node for expansion </a:t>
            </a:r>
            <a:br>
              <a:rPr lang="en-US" sz="2000" dirty="0"/>
            </a:br>
            <a:r>
              <a:rPr lang="en-US" sz="2000" dirty="0"/>
              <a:t>using a </a:t>
            </a:r>
            <a:r>
              <a:rPr lang="en-US" sz="2000" i="1" dirty="0"/>
              <a:t>tree policy </a:t>
            </a:r>
            <a:r>
              <a:rPr lang="en-US" sz="2000" dirty="0"/>
              <a:t>(trading off</a:t>
            </a:r>
            <a:br>
              <a:rPr lang="en-US" sz="2000" dirty="0"/>
            </a:br>
            <a:r>
              <a:rPr lang="en-US" sz="2000" i="1" dirty="0"/>
              <a:t>exploration</a:t>
            </a:r>
            <a:r>
              <a:rPr lang="en-US" sz="2000" dirty="0"/>
              <a:t> and </a:t>
            </a:r>
            <a:r>
              <a:rPr lang="en-US" sz="2000" i="1" dirty="0"/>
              <a:t>exploitation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Run a simulation using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i="1" dirty="0"/>
              <a:t>default policy </a:t>
            </a:r>
            <a:r>
              <a:rPr lang="en-US" sz="2000" dirty="0"/>
              <a:t>(e.g., random </a:t>
            </a:r>
            <a:br>
              <a:rPr lang="en-US" sz="2000" dirty="0"/>
            </a:br>
            <a:r>
              <a:rPr lang="en-US" sz="2000" dirty="0"/>
              <a:t>moves) until a terminal state </a:t>
            </a:r>
            <a:br>
              <a:rPr lang="en-US" sz="2000" dirty="0"/>
            </a:br>
            <a:r>
              <a:rPr lang="en-US" sz="2000" dirty="0"/>
              <a:t>is reached</a:t>
            </a:r>
          </a:p>
          <a:p>
            <a:pPr lvl="1"/>
            <a:r>
              <a:rPr lang="en-US" sz="2000" dirty="0"/>
              <a:t>Back-propagate the outcome </a:t>
            </a:r>
            <a:br>
              <a:rPr lang="en-US" sz="2000" dirty="0"/>
            </a:br>
            <a:r>
              <a:rPr lang="en-US" sz="2000" dirty="0"/>
              <a:t>to update the value estimates </a:t>
            </a:r>
            <a:br>
              <a:rPr lang="en-US" sz="2000" dirty="0"/>
            </a:br>
            <a:r>
              <a:rPr lang="en-US" sz="2000" dirty="0"/>
              <a:t>of internal tree nodes</a:t>
            </a:r>
          </a:p>
        </p:txBody>
      </p:sp>
      <p:pic>
        <p:nvPicPr>
          <p:cNvPr id="4" name="Picture 3" descr="Screen Shot 2015-02-18 at 4.26.35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543846"/>
            <a:ext cx="4800600" cy="20949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46756" y="6477000"/>
            <a:ext cx="59332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C. Browne et al., </a:t>
            </a:r>
            <a:r>
              <a:rPr lang="en-US" sz="1600" dirty="0">
                <a:hlinkClick r:id="rId3"/>
              </a:rPr>
              <a:t>A survey of Monte Carlo Tree Search Methods</a:t>
            </a:r>
            <a:r>
              <a:rPr lang="en-US" sz="1600" dirty="0"/>
              <a:t>, 2012</a:t>
            </a:r>
          </a:p>
        </p:txBody>
      </p:sp>
    </p:spTree>
    <p:extLst>
      <p:ext uri="{BB962C8B-B14F-4D97-AF65-F5344CB8AC3E}">
        <p14:creationId xmlns:p14="http://schemas.microsoft.com/office/powerpoint/2010/main" val="27817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Learned evaluation functions</a:t>
            </a:r>
            <a:endParaRPr kumimoji="1" lang="ja-JP" alt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60" y="1487178"/>
            <a:ext cx="1828800" cy="1828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543" y="1495945"/>
            <a:ext cx="18288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1503819"/>
            <a:ext cx="182880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095" y="1502676"/>
            <a:ext cx="1828800" cy="1828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5909" y="1502676"/>
            <a:ext cx="1828800" cy="1828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706" y="1488196"/>
            <a:ext cx="1828800" cy="1828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6" y="3397345"/>
            <a:ext cx="1905000" cy="190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22" y="3397345"/>
            <a:ext cx="1905000" cy="190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827" y="3397345"/>
            <a:ext cx="1905000" cy="190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8" y="1502676"/>
            <a:ext cx="1828800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53" y="3395059"/>
            <a:ext cx="1905000" cy="190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809" y="3395059"/>
            <a:ext cx="1905000" cy="190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788" y="3395059"/>
            <a:ext cx="1905000" cy="1905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6606" y="3395059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45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</a:t>
            </a:r>
            <a:r>
              <a:rPr lang="en-US" altLang="ja-JP" dirty="0" smtClean="0"/>
              <a:t>tochastic search off-line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Training phase:</a:t>
            </a:r>
          </a:p>
          <a:p>
            <a:r>
              <a:rPr kumimoji="1" lang="en-US" altLang="ja-JP" dirty="0" smtClean="0"/>
              <a:t>Spend a few weeks allowing your computer to play billions of random games from every possible starting state</a:t>
            </a:r>
          </a:p>
          <a:p>
            <a:r>
              <a:rPr kumimoji="1" lang="en-US" altLang="ja-JP" dirty="0" smtClean="0"/>
              <a:t>Value of the starting state = average value of the ending states achieved during those billion random games</a:t>
            </a:r>
          </a:p>
          <a:p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Testing phase:</a:t>
            </a:r>
          </a:p>
          <a:p>
            <a:r>
              <a:rPr lang="en-US" altLang="ja-JP" dirty="0" smtClean="0"/>
              <a:t>During the alpha-beta search, search until you reach a state whose value you have stored in your value lookup table</a:t>
            </a:r>
          </a:p>
          <a:p>
            <a:r>
              <a:rPr lang="en-US" altLang="ja-JP" dirty="0" smtClean="0"/>
              <a:t>Oops…. Why doesn’t this work?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82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Evaluation as a pattern recognition problem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en-US" altLang="ja-JP" dirty="0" smtClean="0"/>
              <a:t>Training phase:</a:t>
            </a:r>
          </a:p>
          <a:p>
            <a:r>
              <a:rPr kumimoji="1" lang="en-US" altLang="ja-JP" dirty="0" smtClean="0"/>
              <a:t>Spend a few weeks allowing your computer to play billions of random games from billions of possible starting states.</a:t>
            </a:r>
          </a:p>
          <a:p>
            <a:r>
              <a:rPr lang="en-US" altLang="ja-JP" dirty="0"/>
              <a:t>Value of the starting state = average value of the ending states achieved during those billion random games</a:t>
            </a:r>
          </a:p>
          <a:p>
            <a:pPr marL="0" indent="0">
              <a:buNone/>
            </a:pPr>
            <a:r>
              <a:rPr lang="en-US" altLang="ja-JP" dirty="0" smtClean="0"/>
              <a:t>Generalization:</a:t>
            </a:r>
            <a:endParaRPr kumimoji="1" lang="en-US" altLang="ja-JP" dirty="0" smtClean="0"/>
          </a:p>
          <a:p>
            <a:r>
              <a:rPr lang="en-US" altLang="ja-JP" dirty="0" err="1" smtClean="0"/>
              <a:t>F</a:t>
            </a:r>
            <a:r>
              <a:rPr kumimoji="1" lang="en-US" altLang="ja-JP" dirty="0" err="1" smtClean="0"/>
              <a:t>eaturize</a:t>
            </a:r>
            <a:r>
              <a:rPr kumimoji="1" lang="en-US" altLang="ja-JP" dirty="0" smtClean="0"/>
              <a:t> (e.g., x1=number of             patterns, x2 = number of             patterns, etc.)</a:t>
            </a:r>
          </a:p>
          <a:p>
            <a:r>
              <a:rPr lang="en-US" altLang="ja-JP" dirty="0" smtClean="0"/>
              <a:t>Linear regression: find a1, a2, etc. so that Value(state) ≈ a1*x1+x2*x2+…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 smtClean="0"/>
              <a:t>Testing phase:</a:t>
            </a:r>
          </a:p>
          <a:p>
            <a:r>
              <a:rPr lang="en-US" altLang="ja-JP" dirty="0" smtClean="0"/>
              <a:t>During the alpha-beta search, search as deep as you can, then estimate the value of each state at your horizon using </a:t>
            </a:r>
            <a:r>
              <a:rPr lang="en-US" altLang="ja-JP" dirty="0"/>
              <a:t>Value(state) ≈ a1*x1+x2*x2</a:t>
            </a:r>
            <a:r>
              <a:rPr lang="en-US" altLang="ja-JP" dirty="0" smtClean="0"/>
              <a:t>+…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164" y="3007136"/>
            <a:ext cx="609524" cy="111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766" y="3340977"/>
            <a:ext cx="673016" cy="66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Pros and Cons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L</a:t>
            </a:r>
            <a:r>
              <a:rPr kumimoji="1" lang="en-US" altLang="ja-JP" dirty="0" smtClean="0"/>
              <a:t>earned evaluation function</a:t>
            </a:r>
          </a:p>
          <a:p>
            <a:pPr lvl="1"/>
            <a:r>
              <a:rPr lang="en-US" altLang="ja-JP" dirty="0" smtClean="0"/>
              <a:t>Pro: </a:t>
            </a:r>
            <a:r>
              <a:rPr kumimoji="1" lang="en-US" altLang="ja-JP" dirty="0" smtClean="0"/>
              <a:t>off-line search permits lots of compute time, therefore lots of training data</a:t>
            </a:r>
          </a:p>
          <a:p>
            <a:pPr lvl="1"/>
            <a:r>
              <a:rPr lang="en-US" altLang="ja-JP" dirty="0" smtClean="0"/>
              <a:t>Con: there’s no way you can evaluate every starting state that might be achieved during actual game play.  Some starting states will be missed, so generalized evaluation function is necessary</a:t>
            </a:r>
            <a:endParaRPr kumimoji="1" lang="en-US" altLang="ja-JP" dirty="0" smtClean="0"/>
          </a:p>
          <a:p>
            <a:r>
              <a:rPr lang="en-US" altLang="ja-JP" dirty="0" smtClean="0"/>
              <a:t>On-line stochastic search</a:t>
            </a:r>
          </a:p>
          <a:p>
            <a:pPr lvl="1"/>
            <a:r>
              <a:rPr lang="en-US" altLang="ja-JP" dirty="0" smtClean="0"/>
              <a:t>Con: limited compute time</a:t>
            </a:r>
          </a:p>
          <a:p>
            <a:pPr lvl="1"/>
            <a:r>
              <a:rPr lang="en-US" altLang="ja-JP" dirty="0" smtClean="0"/>
              <a:t>Pro: it’s possible to estimate the value of the state you’ve reached during actual game play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8172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Case study: </a:t>
            </a:r>
            <a:r>
              <a:rPr lang="en-US" altLang="ja-JP" dirty="0" err="1" smtClean="0"/>
              <a:t>AlphaGo</a:t>
            </a:r>
            <a:endParaRPr kumimoji="1" lang="ja-JP" altLang="en-US" dirty="0"/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5562600" y="1981200"/>
            <a:ext cx="2667000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b="1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ja-JP" b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Gentlemen should not waste their time on trivial games -- they should play go.</a:t>
            </a:r>
            <a:r>
              <a:rPr lang="en-US" altLang="ja-JP" b="1" smtClean="0">
                <a:solidFill>
                  <a:srgbClr val="0066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  <a:endParaRPr lang="en-US" altLang="ja-JP" b="1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-- Confucius,</a:t>
            </a:r>
          </a:p>
          <a:p>
            <a:r>
              <a:rPr lang="en-US" altLang="ja-JP" sz="2000" b="1" i="1" u="sng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The Analects</a:t>
            </a:r>
            <a:endParaRPr lang="en-US" altLang="ja-JP" sz="2000" b="1" i="1" smtClean="0">
              <a:solidFill>
                <a:srgbClr val="006600"/>
              </a:solidFill>
              <a:ea typeface="ＭＳ Ｐゴシック" panose="020B0600070205080204" pitchFamily="34" charset="-128"/>
            </a:endParaRPr>
          </a:p>
          <a:p>
            <a:r>
              <a:rPr lang="en-US" altLang="ja-JP" sz="2000" b="1" i="1" smtClean="0">
                <a:solidFill>
                  <a:srgbClr val="006600"/>
                </a:solidFill>
                <a:ea typeface="ＭＳ Ｐゴシック" panose="020B0600070205080204" pitchFamily="34" charset="-128"/>
              </a:rPr>
              <a:t>ca. 500 B. C. E.</a:t>
            </a:r>
            <a:endParaRPr lang="en-US" altLang="ja-JP" sz="2000" b="1" i="1">
              <a:solidFill>
                <a:srgbClr val="0066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981200" y="5791201"/>
            <a:ext cx="5943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3200">
                <a:solidFill>
                  <a:schemeClr val="tx1"/>
                </a:solidFill>
                <a:latin typeface="Batang" pitchFamily="18" charset="-127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Char char="–"/>
              <a:defRPr sz="2800">
                <a:solidFill>
                  <a:schemeClr val="tx1"/>
                </a:solidFill>
                <a:latin typeface="Batang" pitchFamily="18" charset="-127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anose="05000000000000000000" pitchFamily="2" charset="2"/>
              <a:buChar char="­"/>
              <a:defRPr sz="2400">
                <a:solidFill>
                  <a:schemeClr val="tx1"/>
                </a:solidFill>
                <a:latin typeface="Batang" pitchFamily="18" charset="-127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Char char="–"/>
              <a:defRPr sz="2000">
                <a:solidFill>
                  <a:schemeClr val="tx1"/>
                </a:solidFill>
                <a:latin typeface="Batang" pitchFamily="18" charset="-127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•"/>
              <a:defRPr sz="2000">
                <a:solidFill>
                  <a:schemeClr val="tx1"/>
                </a:solidFill>
                <a:latin typeface="Batang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 Ninno			         Roy Laird, Ph.D.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antonninno@yahoo.com		     roylaird@gmail.com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600">
                <a:solidFill>
                  <a:srgbClr val="006600"/>
                </a:solidFill>
                <a:ea typeface="ＭＳ Ｐゴシック" panose="020B0600070205080204" pitchFamily="34" charset="-128"/>
              </a:rPr>
              <a:t>special thanks to Kiseido Publications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556" y="1906391"/>
            <a:ext cx="3516199" cy="351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7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/>
          <a:lstStyle/>
          <a:p>
            <a:r>
              <a:rPr lang="en-US" dirty="0" smtClean="0"/>
              <a:t>Game AI: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8686800" cy="4525963"/>
          </a:xfrm>
        </p:spPr>
        <p:txBody>
          <a:bodyPr/>
          <a:lstStyle/>
          <a:p>
            <a:r>
              <a:rPr lang="en-US" sz="2400" dirty="0"/>
              <a:t>Computers are better than humans:</a:t>
            </a:r>
          </a:p>
          <a:p>
            <a:pPr lvl="1"/>
            <a:r>
              <a:rPr lang="en-US" b="1" dirty="0"/>
              <a:t>Checkers:</a:t>
            </a:r>
            <a:r>
              <a:rPr lang="en-US" dirty="0"/>
              <a:t> </a:t>
            </a:r>
            <a:r>
              <a:rPr lang="en-US" dirty="0">
                <a:hlinkClick r:id="rId3"/>
              </a:rPr>
              <a:t>solved in 2007</a:t>
            </a:r>
            <a:endParaRPr lang="en-US" dirty="0"/>
          </a:p>
          <a:p>
            <a:pPr lvl="1"/>
            <a:r>
              <a:rPr lang="en-US" b="1" dirty="0"/>
              <a:t>Chess:</a:t>
            </a:r>
            <a:r>
              <a:rPr lang="en-US" dirty="0"/>
              <a:t> </a:t>
            </a:r>
          </a:p>
          <a:p>
            <a:pPr lvl="2"/>
            <a:r>
              <a:rPr lang="en-US" dirty="0"/>
              <a:t>State-of-the-art search-based systems now better than humans</a:t>
            </a:r>
          </a:p>
          <a:p>
            <a:pPr lvl="2"/>
            <a:r>
              <a:rPr lang="en-US" dirty="0">
                <a:hlinkClick r:id="rId4"/>
              </a:rPr>
              <a:t>Deep learning machine teaches itself chess in 72 hours, plays at International Master Level</a:t>
            </a:r>
            <a:r>
              <a:rPr lang="en-US" dirty="0"/>
              <a:t> (</a:t>
            </a:r>
            <a:r>
              <a:rPr lang="en-US" dirty="0" err="1"/>
              <a:t>arXiv</a:t>
            </a:r>
            <a:r>
              <a:rPr lang="en-US" dirty="0"/>
              <a:t>, September 2015)</a:t>
            </a:r>
          </a:p>
          <a:p>
            <a:r>
              <a:rPr lang="en-US" sz="2400" dirty="0"/>
              <a:t>Computers are competitive with top human players:</a:t>
            </a:r>
          </a:p>
          <a:p>
            <a:pPr lvl="1"/>
            <a:r>
              <a:rPr lang="en-US" b="1" dirty="0"/>
              <a:t>Backgammon:</a:t>
            </a:r>
            <a:r>
              <a:rPr lang="en-US" dirty="0"/>
              <a:t> </a:t>
            </a:r>
            <a:r>
              <a:rPr lang="en-US" dirty="0">
                <a:hlinkClick r:id="rId5"/>
              </a:rPr>
              <a:t>TD-Gammon </a:t>
            </a:r>
            <a:r>
              <a:rPr lang="en-US">
                <a:hlinkClick r:id="rId5"/>
              </a:rPr>
              <a:t>system</a:t>
            </a:r>
            <a:r>
              <a:rPr lang="en-US"/>
              <a:t> (1992) used </a:t>
            </a:r>
            <a:r>
              <a:rPr lang="en-US" i="1" dirty="0"/>
              <a:t>reinforcement learning</a:t>
            </a:r>
            <a:r>
              <a:rPr lang="en-US" dirty="0"/>
              <a:t> to learn a good evaluation function</a:t>
            </a:r>
          </a:p>
          <a:p>
            <a:pPr lvl="1"/>
            <a:r>
              <a:rPr lang="en-US" b="1" dirty="0"/>
              <a:t>Bridge:</a:t>
            </a:r>
            <a:r>
              <a:rPr lang="en-US" dirty="0"/>
              <a:t> top systems use Monte Carlo simulation and alpha-beta search</a:t>
            </a:r>
          </a:p>
        </p:txBody>
      </p:sp>
    </p:spTree>
    <p:extLst>
      <p:ext uri="{BB962C8B-B14F-4D97-AF65-F5344CB8AC3E}">
        <p14:creationId xmlns:p14="http://schemas.microsoft.com/office/powerpoint/2010/main" val="160574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8991600" cy="1143000"/>
          </a:xfrm>
        </p:spPr>
        <p:txBody>
          <a:bodyPr/>
          <a:lstStyle/>
          <a:p>
            <a:r>
              <a:rPr lang="en-US" dirty="0" smtClean="0"/>
              <a:t>Game AI: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990601"/>
            <a:ext cx="90678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Computers are not competitive with top human players:</a:t>
            </a:r>
          </a:p>
          <a:p>
            <a:pPr lvl="1"/>
            <a:r>
              <a:rPr lang="en-US" b="1" dirty="0"/>
              <a:t>Poker </a:t>
            </a:r>
          </a:p>
          <a:p>
            <a:pPr lvl="2"/>
            <a:r>
              <a:rPr lang="en-US" dirty="0">
                <a:hlinkClick r:id="rId3"/>
              </a:rPr>
              <a:t>Heads-up limit </a:t>
            </a:r>
            <a:r>
              <a:rPr lang="en-US" dirty="0" err="1">
                <a:hlinkClick r:id="rId3"/>
              </a:rPr>
              <a:t>hold’em</a:t>
            </a:r>
            <a:r>
              <a:rPr lang="en-US" dirty="0">
                <a:hlinkClick r:id="rId3"/>
              </a:rPr>
              <a:t> poker has been solved</a:t>
            </a:r>
            <a:r>
              <a:rPr lang="en-US" dirty="0"/>
              <a:t> (Science, Jan. 2015)</a:t>
            </a:r>
            <a:endParaRPr lang="en-US" i="1" dirty="0"/>
          </a:p>
          <a:p>
            <a:pPr lvl="3"/>
            <a:r>
              <a:rPr lang="en-US" sz="1600" dirty="0"/>
              <a:t>Simplest variant played competitively by humans</a:t>
            </a:r>
          </a:p>
          <a:p>
            <a:pPr lvl="3"/>
            <a:r>
              <a:rPr lang="en-US" sz="1600" dirty="0"/>
              <a:t>Smaller number of states than checkers, but partial </a:t>
            </a:r>
            <a:r>
              <a:rPr lang="en-US" sz="1600" dirty="0" err="1"/>
              <a:t>observability</a:t>
            </a:r>
            <a:r>
              <a:rPr lang="en-US" sz="1600" dirty="0"/>
              <a:t> makes it difficult</a:t>
            </a:r>
          </a:p>
          <a:p>
            <a:pPr lvl="3"/>
            <a:r>
              <a:rPr lang="en-US" sz="1600" i="1" dirty="0"/>
              <a:t>Essentially weakly solved </a:t>
            </a:r>
            <a:r>
              <a:rPr lang="en-US" sz="1600" dirty="0"/>
              <a:t>= cannot be beaten with statistical significance </a:t>
            </a:r>
            <a:br>
              <a:rPr lang="en-US" sz="1600" dirty="0"/>
            </a:br>
            <a:r>
              <a:rPr lang="en-US" sz="1600" dirty="0"/>
              <a:t>in a lifetime of playing</a:t>
            </a:r>
            <a:endParaRPr lang="en-US" sz="2000" dirty="0"/>
          </a:p>
          <a:p>
            <a:pPr lvl="2"/>
            <a:r>
              <a:rPr lang="en-US" dirty="0"/>
              <a:t>Huge increase in difficulty from limit to no-limit poker, but </a:t>
            </a:r>
            <a:r>
              <a:rPr lang="en-US" dirty="0">
                <a:hlinkClick r:id="rId4"/>
              </a:rPr>
              <a:t>AI has made progress</a:t>
            </a:r>
            <a:endParaRPr lang="en-US" dirty="0"/>
          </a:p>
          <a:p>
            <a:pPr lvl="1"/>
            <a:r>
              <a:rPr lang="en-US" b="1" dirty="0"/>
              <a:t>Go</a:t>
            </a:r>
          </a:p>
          <a:p>
            <a:pPr lvl="2"/>
            <a:r>
              <a:rPr lang="en-US" dirty="0"/>
              <a:t>Branching factor 361, no good evaluation </a:t>
            </a:r>
            <a:br>
              <a:rPr lang="en-US" dirty="0"/>
            </a:br>
            <a:r>
              <a:rPr lang="en-US" dirty="0"/>
              <a:t>functions have been found</a:t>
            </a:r>
          </a:p>
          <a:p>
            <a:pPr lvl="2"/>
            <a:r>
              <a:rPr lang="en-US" dirty="0"/>
              <a:t>Best existing systems use Monte Carlo </a:t>
            </a:r>
            <a:br>
              <a:rPr lang="en-US" dirty="0"/>
            </a:br>
            <a:r>
              <a:rPr lang="en-US" dirty="0"/>
              <a:t>Tree Search and pattern databases</a:t>
            </a:r>
          </a:p>
          <a:p>
            <a:pPr lvl="2"/>
            <a:r>
              <a:rPr lang="en-US" dirty="0"/>
              <a:t>New approaches: </a:t>
            </a:r>
            <a:r>
              <a:rPr lang="en-US" dirty="0">
                <a:hlinkClick r:id="rId5"/>
              </a:rPr>
              <a:t>deep learning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(44% accuracy for move prediction,</a:t>
            </a:r>
            <a:br>
              <a:rPr lang="en-US" dirty="0"/>
            </a:br>
            <a:r>
              <a:rPr lang="en-US" dirty="0"/>
              <a:t>can win against other strong Go AI)</a:t>
            </a:r>
          </a:p>
        </p:txBody>
      </p:sp>
      <p:pic>
        <p:nvPicPr>
          <p:cNvPr id="1026" name="Picture 2" descr="http://ladygeekgirl.files.wordpress.com/2012/02/boardbi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114801"/>
            <a:ext cx="2442290" cy="25062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</a:t>
            </a:r>
            <a:r>
              <a:rPr lang="en-US" altLang="ja-JP" dirty="0" smtClean="0"/>
              <a:t>a-Go Innovations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37457" y="1524000"/>
                <a:ext cx="11299372" cy="4859793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altLang="ja-JP" dirty="0" smtClean="0"/>
                  <a:t>Learned policy function</a:t>
                </a:r>
              </a:p>
              <a:p>
                <a:pPr lvl="1"/>
                <a:r>
                  <a:rPr lang="en-US" altLang="ja-JP" dirty="0" smtClean="0"/>
                  <a:t>From training data, learn a 361-dimensional regression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361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 smtClean="0"/>
                  <a:t>=function(features).</a:t>
                </a:r>
              </a:p>
              <a:p>
                <a:pPr lvl="1"/>
                <a:r>
                  <a:rPr lang="en-US" altLang="ja-JP" dirty="0" smtClean="0"/>
                  <a:t>During each round of game play: compute features from the current board position, then plug them into the function to compute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361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 smtClean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altLang="ja-JP" dirty="0" smtClean="0"/>
                  <a:t>, then search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altLang="ja-JP" b="0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altLang="ja-JP" dirty="0" smtClean="0"/>
                  <a:t> move.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altLang="ja-JP" dirty="0" smtClean="0"/>
                  <a:t>, then don’t search it.</a:t>
                </a:r>
              </a:p>
              <a:p>
                <a:pPr lvl="1"/>
                <a:r>
                  <a:rPr lang="en-US" altLang="ja-JP" dirty="0" smtClean="0"/>
                  <a:t>Branching factor = # positive elements in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361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ja-JP" dirty="0" smtClean="0"/>
                  <a:t>, which is much less than 361.</a:t>
                </a:r>
              </a:p>
              <a:p>
                <a:r>
                  <a:rPr lang="en-US" altLang="ja-JP" dirty="0" smtClean="0"/>
                  <a:t>L</a:t>
                </a:r>
                <a:r>
                  <a:rPr kumimoji="1" lang="en-US" altLang="ja-JP" dirty="0" smtClean="0"/>
                  <a:t>earned value function</a:t>
                </a:r>
              </a:p>
              <a:p>
                <a:pPr lvl="1"/>
                <a:r>
                  <a:rPr lang="en-US" altLang="ja-JP" dirty="0" smtClean="0"/>
                  <a:t>From training data, learn a real-valued Value=function(features).</a:t>
                </a:r>
              </a:p>
              <a:p>
                <a:pPr lvl="1"/>
                <a:r>
                  <a:rPr lang="en-US" altLang="ja-JP" dirty="0" smtClean="0"/>
                  <a:t>Search down to a pre-determined search depth, then estimate the value of the horizon state using your value function.</a:t>
                </a:r>
                <a:endParaRPr lang="en-US" altLang="ja-JP" dirty="0"/>
              </a:p>
              <a:p>
                <a:r>
                  <a:rPr lang="en-US" altLang="ja-JP" dirty="0" smtClean="0"/>
                  <a:t>On-line stochastic search</a:t>
                </a:r>
              </a:p>
              <a:p>
                <a:pPr lvl="1"/>
                <a:r>
                  <a:rPr lang="en-US" altLang="ja-JP" dirty="0" smtClean="0"/>
                  <a:t>Search to a small depth using exhaustive search, as described above</a:t>
                </a:r>
              </a:p>
              <a:p>
                <a:pPr lvl="1"/>
                <a:r>
                  <a:rPr lang="en-US" altLang="ja-JP" dirty="0" smtClean="0"/>
                  <a:t>… then search much deeper, using stochastic search.</a:t>
                </a:r>
              </a:p>
              <a:p>
                <a:pPr lvl="1"/>
                <a:r>
                  <a:rPr lang="en-US" altLang="ja-JP" dirty="0" smtClean="0"/>
                  <a:t>Value(node) = average(evaluation function, stochastic search result)</a:t>
                </a:r>
              </a:p>
              <a:p>
                <a:pPr marL="0" indent="0">
                  <a:buNone/>
                </a:pPr>
                <a:endParaRPr kumimoji="1" lang="ja-JP" alt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7457" y="1524000"/>
                <a:ext cx="11299372" cy="4859793"/>
              </a:xfrm>
              <a:blipFill rotWithShape="0">
                <a:blip r:embed="rId2"/>
                <a:stretch>
                  <a:fillRect l="-809" t="-2509" b="-6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27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CS440/ECE448 Lecture 10:</a:t>
            </a:r>
            <a:br>
              <a:rPr lang="en-US" altLang="ja-JP" dirty="0" smtClean="0"/>
            </a:br>
            <a:r>
              <a:rPr lang="en-US" altLang="ja-JP" dirty="0" smtClean="0"/>
              <a:t>Stochastic Games, Stochastic Search, and Learned Evaluation Functions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smtClean="0"/>
              <a:t>Slides by Svetlana Lazebnik, 9/2016</a:t>
            </a:r>
          </a:p>
          <a:p>
            <a:r>
              <a:rPr lang="en-US" altLang="ja-JP" dirty="0" smtClean="0"/>
              <a:t>Modified by Mark Hasegawa-Johnson, 9/2017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05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Alpha-Go video</a:t>
            </a:r>
            <a:endParaRPr kumimoji="1" lang="ja-JP" alt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31220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-55626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ame A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295400"/>
            <a:ext cx="4387627" cy="89791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47426" y="4126468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http://xkcd.com/1002/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54904" y="4953000"/>
            <a:ext cx="32240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See also: </a:t>
            </a:r>
            <a:r>
              <a:rPr lang="en-US" dirty="0">
                <a:hlinkClick r:id="rId4"/>
              </a:rPr>
              <a:t>http://xkcd.com/1263/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63" y="370113"/>
            <a:ext cx="11345637" cy="4125686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1371" y="4626426"/>
            <a:ext cx="11299372" cy="2024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dirty="0" err="1" smtClean="0"/>
              <a:t>Calvinball</a:t>
            </a:r>
            <a:r>
              <a:rPr lang="en-US" altLang="ja-JP" dirty="0" smtClean="0"/>
              <a:t>:</a:t>
            </a:r>
          </a:p>
          <a:p>
            <a:r>
              <a:rPr lang="en-US" altLang="ja-JP" dirty="0" smtClean="0">
                <a:hlinkClick r:id="rId3"/>
              </a:rPr>
              <a:t>Play it online</a:t>
            </a:r>
            <a:endParaRPr lang="en-US" altLang="ja-JP" dirty="0" smtClean="0"/>
          </a:p>
          <a:p>
            <a:r>
              <a:rPr lang="en-US" altLang="ja-JP" dirty="0" smtClean="0">
                <a:hlinkClick r:id="rId4"/>
              </a:rPr>
              <a:t>Watch an instructional video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1430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game environments</a:t>
            </a:r>
            <a:endParaRPr lang="en-US" dirty="0"/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623192"/>
              </p:ext>
            </p:extLst>
          </p:nvPr>
        </p:nvGraphicFramePr>
        <p:xfrm>
          <a:off x="1981200" y="1600201"/>
          <a:ext cx="8229600" cy="37689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599049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Deterministic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solidFill>
                            <a:schemeClr val="tx1"/>
                          </a:solidFill>
                        </a:rPr>
                        <a:t>Stochastic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Perfect</a:t>
                      </a:r>
                      <a:r>
                        <a:rPr lang="en-US" sz="2800" baseline="0" dirty="0" smtClean="0"/>
                        <a:t> information</a:t>
                      </a:r>
                      <a:br>
                        <a:rPr lang="en-US" sz="2800" baseline="0" dirty="0" smtClean="0"/>
                      </a:br>
                      <a:r>
                        <a:rPr lang="en-US" sz="2800" baseline="0" dirty="0" smtClean="0"/>
                        <a:t>(fully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033976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Imperfect information</a:t>
                      </a:r>
                    </a:p>
                    <a:p>
                      <a:r>
                        <a:rPr lang="en-US" sz="2800" dirty="0" smtClean="0"/>
                        <a:t>(partially observable)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735419" y="2450068"/>
            <a:ext cx="273218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Chess, checkers, go</a:t>
            </a:r>
          </a:p>
        </p:txBody>
      </p:sp>
      <p:sp>
        <p:nvSpPr>
          <p:cNvPr id="4" name="Rectangle 3"/>
          <p:cNvSpPr/>
          <p:nvPr/>
        </p:nvSpPr>
        <p:spPr>
          <a:xfrm>
            <a:off x="7467600" y="2362201"/>
            <a:ext cx="25805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Backgammon, monopoly</a:t>
            </a:r>
          </a:p>
        </p:txBody>
      </p:sp>
      <p:sp>
        <p:nvSpPr>
          <p:cNvPr id="5" name="Rectangle 4"/>
          <p:cNvSpPr/>
          <p:nvPr/>
        </p:nvSpPr>
        <p:spPr>
          <a:xfrm>
            <a:off x="4706621" y="3563956"/>
            <a:ext cx="1644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Battleship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484412" y="3577205"/>
            <a:ext cx="18881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Scrabble, poker, bridge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 of today’s lecture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Stochastic games: the </a:t>
            </a:r>
            <a:r>
              <a:rPr kumimoji="1" lang="en-US" altLang="ja-JP" dirty="0" err="1" smtClean="0"/>
              <a:t>Expectiminimax</a:t>
            </a:r>
            <a:r>
              <a:rPr kumimoji="1" lang="en-US" altLang="ja-JP" dirty="0" smtClean="0"/>
              <a:t> algorithm</a:t>
            </a:r>
          </a:p>
          <a:p>
            <a:r>
              <a:rPr lang="en-US" altLang="ja-JP" dirty="0" smtClean="0"/>
              <a:t>Imperfect information</a:t>
            </a:r>
          </a:p>
          <a:p>
            <a:pPr lvl="1"/>
            <a:r>
              <a:rPr kumimoji="1" lang="en-US" altLang="ja-JP" dirty="0" smtClean="0"/>
              <a:t>Minimax formulation</a:t>
            </a:r>
          </a:p>
          <a:p>
            <a:pPr lvl="1"/>
            <a:r>
              <a:rPr lang="en-US" altLang="ja-JP" dirty="0" err="1" smtClean="0"/>
              <a:t>Expectiminimax</a:t>
            </a:r>
            <a:r>
              <a:rPr lang="en-US" altLang="ja-JP" dirty="0" smtClean="0"/>
              <a:t> formulation</a:t>
            </a:r>
          </a:p>
          <a:p>
            <a:r>
              <a:rPr lang="en-US" altLang="ja-JP" dirty="0" smtClean="0"/>
              <a:t>Stochastic search, even for deterministic games</a:t>
            </a:r>
          </a:p>
          <a:p>
            <a:r>
              <a:rPr kumimoji="1" lang="en-US" altLang="ja-JP" dirty="0" smtClean="0"/>
              <a:t>Learned evaluation functions</a:t>
            </a:r>
          </a:p>
          <a:p>
            <a:r>
              <a:rPr lang="en-US" altLang="ja-JP" dirty="0" smtClean="0"/>
              <a:t>Case study: Alpha-Go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540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can we incorporate dice throwing into the game tree?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567846"/>
            <a:ext cx="5867400" cy="390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914400"/>
            <a:ext cx="7218016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Minimax vs. </a:t>
            </a:r>
            <a:r>
              <a:rPr lang="en-US" dirty="0" err="1" smtClean="0"/>
              <a:t>Expectiminimax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Minimax: </a:t>
                </a:r>
              </a:p>
              <a:p>
                <a:pPr lvl="1"/>
                <a:r>
                  <a:rPr lang="en-US" b="1" dirty="0" smtClean="0"/>
                  <a:t>Maximize</a:t>
                </a:r>
                <a:r>
                  <a:rPr lang="en-US" dirty="0" smtClean="0"/>
                  <a:t> (over all possible moves I can make) the </a:t>
                </a:r>
              </a:p>
              <a:p>
                <a:pPr lvl="1"/>
                <a:r>
                  <a:rPr lang="en-US" b="1" dirty="0" smtClean="0"/>
                  <a:t>Minimum</a:t>
                </a:r>
                <a:r>
                  <a:rPr lang="en-US" dirty="0" smtClean="0"/>
                  <a:t> (over all possible moves Min can make) of the</a:t>
                </a:r>
              </a:p>
              <a:p>
                <a:pPr lvl="1"/>
                <a:r>
                  <a:rPr lang="en-US" dirty="0" smtClean="0"/>
                  <a:t>Reward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𝑅𝑒𝑤𝑎𝑟𝑑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altLang="ja-JP" b="1" dirty="0" err="1" smtClean="0"/>
                  <a:t>Expectiminimax</a:t>
                </a:r>
                <a:r>
                  <a:rPr lang="en-US" altLang="ja-JP" b="1" dirty="0"/>
                  <a:t>: </a:t>
                </a:r>
              </a:p>
              <a:p>
                <a:pPr lvl="1"/>
                <a:r>
                  <a:rPr lang="en-US" altLang="ja-JP" b="1" dirty="0"/>
                  <a:t>Maximize</a:t>
                </a:r>
                <a:r>
                  <a:rPr lang="en-US" altLang="ja-JP" dirty="0"/>
                  <a:t> (over all possible moves I can make) the </a:t>
                </a:r>
              </a:p>
              <a:p>
                <a:pPr lvl="1"/>
                <a:r>
                  <a:rPr lang="en-US" altLang="ja-JP" b="1" dirty="0"/>
                  <a:t>Minimum</a:t>
                </a:r>
                <a:r>
                  <a:rPr lang="en-US" altLang="ja-JP" dirty="0"/>
                  <a:t> </a:t>
                </a:r>
                <a:r>
                  <a:rPr lang="en-US" altLang="ja-JP" dirty="0" smtClean="0"/>
                  <a:t>(</a:t>
                </a:r>
                <a:r>
                  <a:rPr lang="en-US" altLang="ja-JP" dirty="0"/>
                  <a:t>over all possible moves Min can make</a:t>
                </a:r>
                <a:r>
                  <a:rPr lang="en-US" altLang="ja-JP" dirty="0" smtClean="0"/>
                  <a:t>) of the</a:t>
                </a:r>
              </a:p>
              <a:p>
                <a:pPr lvl="1"/>
                <a:r>
                  <a:rPr lang="en-US" altLang="ja-JP" b="1" dirty="0" smtClean="0"/>
                  <a:t>Expected</a:t>
                </a:r>
                <a:r>
                  <a:rPr lang="en-US" altLang="ja-JP" dirty="0" smtClean="0"/>
                  <a:t> reward</a:t>
                </a:r>
                <a:endParaRPr lang="en-US" altLang="ja-JP" dirty="0"/>
              </a:p>
              <a:p>
                <a:pPr marL="457200" lvl="1" indent="0">
                  <a:buNone/>
                </a:pPr>
                <a:endParaRPr lang="en-US" altLang="ja-JP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𝑛𝑜𝑑𝑒</m:t>
                      </m:r>
                      <m:r>
                        <a:rPr lang="en-US" altLang="ja-JP" i="1"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𝑚𝑦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𝑚𝑜𝑣𝑒𝑠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ja-JP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𝑀𝑖</m:t>
                                      </m:r>
                                      <m:sSup>
                                        <m:sSupPr>
                                          <m:ctrlP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p>
                                          <m:r>
                                            <a:rPr lang="en-US" altLang="ja-JP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  <m:t>𝑚𝑜𝑣𝑒𝑠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ja-JP" altLang="en-US" i="1" smtClean="0">
                                          <a:latin typeface="Cambria Math" panose="02040503050406030204" pitchFamily="18" charset="0"/>
                                        </a:rPr>
                                        <m:t>𝔼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ja-JP" b="0" i="1" smtClean="0">
                                              <a:latin typeface="Cambria Math" panose="02040503050406030204" pitchFamily="18" charset="0"/>
                                            </a:rPr>
                                            <m:t>𝑅𝑒𝑤𝑎𝑟𝑑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US" altLang="ja-JP" dirty="0" smtClean="0"/>
              </a:p>
              <a:p>
                <a:pPr marL="0" indent="0" algn="ctr">
                  <a:buNone/>
                </a:pPr>
                <a:endParaRPr lang="en-US" altLang="ja-JP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ja-JP" altLang="en-US" i="1">
                          <a:latin typeface="Cambria Math" panose="02040503050406030204" pitchFamily="18" charset="0"/>
                        </a:rPr>
                        <m:t>𝔼</m:t>
                      </m:r>
                      <m:d>
                        <m:dPr>
                          <m:begChr m:val="["/>
                          <m:endChr m:val="]"/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ja-JP" i="1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</m:e>
                      </m:d>
                      <m:r>
                        <a:rPr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𝑢𝑡𝑐𝑜𝑚𝑒𝑠</m:t>
                          </m:r>
                        </m:sub>
                        <m:sup/>
                        <m:e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d>
                            <m:dPr>
                              <m:ctrlP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𝑜𝑢𝑡𝑐𝑜𝑚𝑒</m:t>
                              </m:r>
                            </m:e>
                          </m:d>
                          <m:r>
                            <a:rPr lang="en-US" altLang="ja-JP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𝑅𝑒𝑤𝑎𝑟𝑑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𝑜𝑢𝑡𝑐𝑜𝑚𝑒</m:t>
                          </m:r>
                          <m:r>
                            <a:rPr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altLang="ja-JP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584" y="980390"/>
                <a:ext cx="11067067" cy="5797484"/>
              </a:xfrm>
              <a:blipFill rotWithShape="0">
                <a:blip r:embed="rId3"/>
                <a:stretch>
                  <a:fillRect l="-716" t="-241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Stochastic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371601"/>
            <a:ext cx="8610600" cy="4754563"/>
          </a:xfrm>
        </p:spPr>
        <p:txBody>
          <a:bodyPr/>
          <a:lstStyle/>
          <a:p>
            <a:r>
              <a:rPr lang="en-US" b="1" dirty="0" err="1"/>
              <a:t>Expectiminimax</a:t>
            </a:r>
            <a:r>
              <a:rPr lang="en-US" b="1" dirty="0"/>
              <a:t>: </a:t>
            </a:r>
            <a:r>
              <a:rPr lang="en-US" dirty="0"/>
              <a:t>for chance nodes, sum values of successor states weighted by the probability of each successor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524000" y="3733801"/>
            <a:ext cx="90678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i="1" dirty="0"/>
              <a:t>node</a:t>
            </a:r>
            <a:r>
              <a:rPr lang="en-US" sz="2400" dirty="0"/>
              <a:t>) = 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/>
              <a:t>Utility(</a:t>
            </a:r>
            <a:r>
              <a:rPr lang="en-US" sz="2400" i="1" dirty="0"/>
              <a:t>node</a:t>
            </a:r>
            <a:r>
              <a:rPr lang="en-US" sz="2400" dirty="0"/>
              <a:t>) if </a:t>
            </a:r>
            <a:r>
              <a:rPr lang="en-US" sz="2400" i="1" dirty="0"/>
              <a:t>node</a:t>
            </a:r>
            <a:r>
              <a:rPr lang="en-US" sz="2400" dirty="0"/>
              <a:t> is terminal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max</a:t>
            </a:r>
            <a:r>
              <a:rPr lang="en-US" sz="2400" i="1" baseline="-25000" dirty="0" err="1"/>
              <a:t>action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MAX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min</a:t>
            </a:r>
            <a:r>
              <a:rPr lang="en-US" sz="2400" i="1" baseline="-25000" dirty="0" err="1"/>
              <a:t>action</a:t>
            </a:r>
            <a:r>
              <a:rPr lang="en-US" sz="2400" dirty="0"/>
              <a:t> 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MIN</a:t>
            </a:r>
          </a:p>
          <a:p>
            <a:pPr lvl="1">
              <a:buFont typeface="Wingdings" pitchFamily="2" charset="2"/>
              <a:buChar char="§"/>
            </a:pPr>
            <a:r>
              <a:rPr lang="en-US" sz="2400" dirty="0" err="1"/>
              <a:t>sum</a:t>
            </a:r>
            <a:r>
              <a:rPr lang="en-US" sz="2400" i="1" baseline="-25000" dirty="0" err="1"/>
              <a:t>action</a:t>
            </a:r>
            <a:r>
              <a:rPr lang="en-US" sz="2400" dirty="0"/>
              <a:t> P(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* </a:t>
            </a:r>
            <a:r>
              <a:rPr lang="en-US" sz="2400" b="1" dirty="0">
                <a:solidFill>
                  <a:srgbClr val="CC0099"/>
                </a:solidFill>
              </a:rPr>
              <a:t>Value</a:t>
            </a:r>
            <a:r>
              <a:rPr lang="en-US" sz="2400" dirty="0"/>
              <a:t>(</a:t>
            </a:r>
            <a:r>
              <a:rPr lang="en-US" sz="2400" dirty="0" err="1"/>
              <a:t>Succ</a:t>
            </a:r>
            <a:r>
              <a:rPr lang="en-US" sz="2400" dirty="0"/>
              <a:t>(</a:t>
            </a:r>
            <a:r>
              <a:rPr lang="en-US" sz="2400" i="1" dirty="0"/>
              <a:t>node, action</a:t>
            </a:r>
            <a:r>
              <a:rPr lang="en-US" sz="2400" dirty="0"/>
              <a:t>)) if </a:t>
            </a:r>
            <a:r>
              <a:rPr lang="en-US" sz="2400" i="1" dirty="0"/>
              <a:t>type</a:t>
            </a:r>
            <a:r>
              <a:rPr lang="en-US" sz="2400" dirty="0"/>
              <a:t> = CHANCE</a:t>
            </a:r>
          </a:p>
          <a:p>
            <a:pPr lvl="1">
              <a:buFont typeface="Wingdings" pitchFamily="2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3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1379</Words>
  <Application>Microsoft Office PowerPoint</Application>
  <PresentationFormat>Widescreen</PresentationFormat>
  <Paragraphs>243</Paragraphs>
  <Slides>32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Batang</vt:lpstr>
      <vt:lpstr>ＭＳ Ｐゴシック</vt:lpstr>
      <vt:lpstr>Arial</vt:lpstr>
      <vt:lpstr>Calibri</vt:lpstr>
      <vt:lpstr>Calibri Light</vt:lpstr>
      <vt:lpstr>Cambria Math</vt:lpstr>
      <vt:lpstr>Wingdings</vt:lpstr>
      <vt:lpstr>Office Theme</vt:lpstr>
      <vt:lpstr>ECE Reflections | Projections</vt:lpstr>
      <vt:lpstr>Announcements</vt:lpstr>
      <vt:lpstr>CS440/ECE448 Lecture 10: Stochastic Games, Stochastic Search, and Learned Evaluation Functions</vt:lpstr>
      <vt:lpstr>Types of game environments</vt:lpstr>
      <vt:lpstr>Content of today’s lecture</vt:lpstr>
      <vt:lpstr>Stochastic games</vt:lpstr>
      <vt:lpstr>Stochastic games</vt:lpstr>
      <vt:lpstr>Minimax vs. Expectiminimax</vt:lpstr>
      <vt:lpstr>Stochastic games</vt:lpstr>
      <vt:lpstr>Expectiminimax example</vt:lpstr>
      <vt:lpstr>Expectiminimax summary</vt:lpstr>
      <vt:lpstr>Games of Imperfect Information</vt:lpstr>
      <vt:lpstr>Stochastic games of imperfect information</vt:lpstr>
      <vt:lpstr>Miniminimax with imperfect information</vt:lpstr>
      <vt:lpstr>Imperfect information example</vt:lpstr>
      <vt:lpstr>Method #1: Treat “unknown” as “unknown”</vt:lpstr>
      <vt:lpstr>Method #2: Treat “unknown” as “random”</vt:lpstr>
      <vt:lpstr>How to deal with imperfect information</vt:lpstr>
      <vt:lpstr>Stochastic search</vt:lpstr>
      <vt:lpstr>Stochastic search for stochastic games</vt:lpstr>
      <vt:lpstr>Monte Carlo Tree Search</vt:lpstr>
      <vt:lpstr>Learned evaluation functions</vt:lpstr>
      <vt:lpstr>Stochastic search off-line</vt:lpstr>
      <vt:lpstr>Evaluation as a pattern recognition problem</vt:lpstr>
      <vt:lpstr>Pros and Cons</vt:lpstr>
      <vt:lpstr>Case study: AlphaGo</vt:lpstr>
      <vt:lpstr>Game AI: State of the art</vt:lpstr>
      <vt:lpstr>Game AI: State of the art</vt:lpstr>
      <vt:lpstr>Alpha-Go Innovations</vt:lpstr>
      <vt:lpstr>Alpha-Go video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CS440/ECE448 Lecture 10: Stochastic Games</dc:title>
  <dc:creator>Mark Hasegawa-Johnson</dc:creator>
  <cp:lastModifiedBy>Mark Hasegawa-Johnson</cp:lastModifiedBy>
  <cp:revision>54</cp:revision>
  <cp:lastPrinted>2017-09-28T19:14:30Z</cp:lastPrinted>
  <dcterms:created xsi:type="dcterms:W3CDTF">2017-09-27T15:09:22Z</dcterms:created>
  <dcterms:modified xsi:type="dcterms:W3CDTF">2017-09-28T19:16:43Z</dcterms:modified>
</cp:coreProperties>
</file>