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9" r:id="rId13"/>
    <p:sldId id="270" r:id="rId14"/>
    <p:sldId id="271" r:id="rId15"/>
    <p:sldId id="276" r:id="rId16"/>
    <p:sldId id="278" r:id="rId17"/>
    <p:sldId id="272" r:id="rId18"/>
    <p:sldId id="277" r:id="rId19"/>
    <p:sldId id="273" r:id="rId20"/>
    <p:sldId id="274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63029-7650-4ED9-8AA2-3208582088BE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869AA-7DDA-4BCA-A06F-D2FE60955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1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D7B03-BE14-45DB-B0F7-17EB6D027DC3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65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69AC5-6E01-4B62-B863-4B789F07BED7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61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46566-71AB-4018-8E0E-12F77AFED267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46566-71AB-4018-8E0E-12F77AFED267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03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Disadvantages:</a:t>
            </a:r>
            <a:r>
              <a:rPr lang="en-US" baseline="0" dirty="0" smtClean="0"/>
              <a:t> it may be hard to formulate utility functions, especially for complex open-ended tasks. Has limited applicability to humans.</a:t>
            </a: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05A11-90BE-4D23-8AF4-FCD72F563453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1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D7B03-BE14-45DB-B0F7-17EB6D027DC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4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B721F-31C6-4B60-861A-A0998B2E02B0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5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424BB-542F-432C-8987-2FEC1AB3AB05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7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A5923-1D79-48C0-BAB4-81F673DB35DD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7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A5923-1D79-48C0-BAB4-81F673DB35DD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4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37020-ABE3-4089-A7B9-E1FE78834896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28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69AC5-6E01-4B62-B863-4B789F07BED7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7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69AC5-6E01-4B62-B863-4B789F07BED7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5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34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2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10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78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01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88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49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1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8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4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ACF2-E275-4497-ADEE-08F8588BE6E6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81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IZ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nifestation.com/neurotoys/eliza.ph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yorker.com/online/blogs/elements/2013/08/why-cant-my-computer-understand-me.html" TargetMode="External"/><Relationship Id="rId2" Type="http://schemas.openxmlformats.org/officeDocument/2006/relationships/hyperlink" Target="http://www.cs.toronto.edu/~hector/Papers/ijcai-13-paper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yorker.com/online/blogs/elements/2013/08/why-cant-my-computer-understand-me.html" TargetMode="External"/><Relationship Id="rId2" Type="http://schemas.openxmlformats.org/officeDocument/2006/relationships/hyperlink" Target="http://www.cs.toronto.edu/~hector/Papers/ijcai-13-paper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pectrum.ieee.org/automaton/robotics/artificial-intelligence/winograd-schema-challenge-results-ai-common-sense-still-a-problem-for-no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at-is-the-difference-between-the-symbolic-and-non-symbolic-approach-to-A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lec01_intro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jzadtXR-z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s.engr.illinois.edu/cs440/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urses.engr.illinois.edu/ece448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oXAPSdXiZ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wLqsRLvV-c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loebner.net/Prizef/TuringArticle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ottaaronson.com/blog/?p=1858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en.wikipedia.org/wiki/Eugene_Goostma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m/news/technology-27762088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apple.com/iphone/features/images/sirifaq_h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25944"/>
            <a:ext cx="1981200" cy="1987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838200" y="440539"/>
            <a:ext cx="10515600" cy="1325563"/>
          </a:xfrm>
        </p:spPr>
        <p:txBody>
          <a:bodyPr/>
          <a:lstStyle/>
          <a:p>
            <a:r>
              <a:rPr lang="en-US" dirty="0" smtClean="0"/>
              <a:t>CS440/ECE448: Artificial </a:t>
            </a:r>
            <a:r>
              <a:rPr lang="en-US" dirty="0" smtClean="0"/>
              <a:t>Intelligence</a:t>
            </a:r>
            <a:br>
              <a:rPr lang="en-US" dirty="0" smtClean="0"/>
            </a:br>
            <a:r>
              <a:rPr lang="en-US" dirty="0" smtClean="0"/>
              <a:t>Lecture 1: What is AI?</a:t>
            </a:r>
            <a:endParaRPr lang="en-US" dirty="0" smtClean="0"/>
          </a:p>
        </p:txBody>
      </p:sp>
      <p:pic>
        <p:nvPicPr>
          <p:cNvPr id="1028" name="Picture 4" descr="http://8tr.s3.amazonaws.com/i/000/240/732/Bender-Futurama-Wallpaper-2048x2048-74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74" y="335633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2556234"/>
            <a:ext cx="32004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4537435"/>
            <a:ext cx="2590800" cy="1720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-18" b="8421"/>
          <a:stretch/>
        </p:blipFill>
        <p:spPr>
          <a:xfrm>
            <a:off x="5334000" y="2501759"/>
            <a:ext cx="2895600" cy="18954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83703" y="1488484"/>
            <a:ext cx="10492032" cy="74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Slides by Svetlana Lazebnik, 9/2016</a:t>
            </a:r>
          </a:p>
          <a:p>
            <a:r>
              <a:rPr lang="en-US" sz="1800" dirty="0" smtClean="0"/>
              <a:t>Modified by Mark Hasegawa-Johnson, 8/2017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8153400" cy="5257800"/>
          </a:xfrm>
        </p:spPr>
        <p:txBody>
          <a:bodyPr/>
          <a:lstStyle/>
          <a:p>
            <a:pPr marL="457200" indent="-457200"/>
            <a:r>
              <a:rPr lang="en-US" dirty="0" smtClean="0"/>
              <a:t>Variability in protocols, judges</a:t>
            </a:r>
          </a:p>
          <a:p>
            <a:pPr marL="457200" indent="-457200"/>
            <a:r>
              <a:rPr lang="en-US" dirty="0" smtClean="0"/>
              <a:t>Success depends on deception!</a:t>
            </a:r>
          </a:p>
          <a:p>
            <a:pPr marL="457200" indent="-457200"/>
            <a:r>
              <a:rPr lang="en-US" dirty="0" err="1" smtClean="0"/>
              <a:t>Chatbots</a:t>
            </a:r>
            <a:r>
              <a:rPr lang="en-US" dirty="0" smtClean="0"/>
              <a:t> can do well using “cheap tricks”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/>
              <a:t>First example: </a:t>
            </a:r>
            <a:r>
              <a:rPr lang="en-US" sz="2200" dirty="0">
                <a:hlinkClick r:id="rId3"/>
              </a:rPr>
              <a:t>ELIZA</a:t>
            </a:r>
            <a:r>
              <a:rPr lang="en-US" sz="2200" dirty="0"/>
              <a:t> (1966</a:t>
            </a:r>
            <a:r>
              <a:rPr lang="en-US" sz="22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err="1" smtClean="0">
                <a:hlinkClick r:id="rId4"/>
              </a:rPr>
              <a:t>Javascript</a:t>
            </a:r>
            <a:r>
              <a:rPr lang="en-US" sz="2200" dirty="0" smtClean="0">
                <a:hlinkClick r:id="rId4"/>
              </a:rPr>
              <a:t> implementation of ELIZA</a:t>
            </a:r>
            <a:endParaRPr lang="en-US" sz="2200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36" y="-2625"/>
            <a:ext cx="10515600" cy="1325563"/>
          </a:xfrm>
        </p:spPr>
        <p:txBody>
          <a:bodyPr/>
          <a:lstStyle/>
          <a:p>
            <a:r>
              <a:rPr lang="en-US" dirty="0" smtClean="0"/>
              <a:t>What’s wrong with the Turing test?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96" y="7320"/>
            <a:ext cx="10515600" cy="1325563"/>
          </a:xfrm>
        </p:spPr>
        <p:txBody>
          <a:bodyPr/>
          <a:lstStyle/>
          <a:p>
            <a:r>
              <a:rPr lang="en-US" dirty="0" smtClean="0"/>
              <a:t>A better Turing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14400"/>
            <a:ext cx="8001000" cy="5257800"/>
          </a:xfrm>
        </p:spPr>
        <p:txBody>
          <a:bodyPr/>
          <a:lstStyle/>
          <a:p>
            <a:pPr marL="457200" indent="-457200"/>
            <a:r>
              <a:rPr lang="en-US" b="1" dirty="0" smtClean="0"/>
              <a:t>Winograd schema: </a:t>
            </a:r>
            <a:r>
              <a:rPr lang="en-US" dirty="0" smtClean="0"/>
              <a:t>Multiple choice questions that can be easily answered by people but cannot be answered by computers using “cheap tricks”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i="1" dirty="0" smtClean="0"/>
              <a:t>The </a:t>
            </a:r>
            <a:r>
              <a:rPr lang="en-US" i="1" dirty="0"/>
              <a:t>trophy would not ﬁt in the brown </a:t>
            </a:r>
            <a:r>
              <a:rPr lang="en-US" i="1" dirty="0" smtClean="0"/>
              <a:t>suitcase because </a:t>
            </a:r>
            <a:r>
              <a:rPr lang="en-US" i="1" dirty="0"/>
              <a:t>it was so small.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What </a:t>
            </a:r>
            <a:r>
              <a:rPr lang="en-US" i="1" dirty="0"/>
              <a:t>was so </a:t>
            </a:r>
            <a:r>
              <a:rPr lang="en-US" i="1" dirty="0" smtClean="0"/>
              <a:t>small?</a:t>
            </a:r>
          </a:p>
          <a:p>
            <a:pPr marL="857250" lvl="1" indent="-457200"/>
            <a:r>
              <a:rPr lang="en-US" i="1" dirty="0"/>
              <a:t>T</a:t>
            </a:r>
            <a:r>
              <a:rPr lang="en-US" i="1" dirty="0" smtClean="0"/>
              <a:t>he trophy</a:t>
            </a:r>
          </a:p>
          <a:p>
            <a:pPr marL="857250" lvl="1" indent="-457200"/>
            <a:r>
              <a:rPr lang="en-US" i="1" dirty="0"/>
              <a:t>T</a:t>
            </a:r>
            <a:r>
              <a:rPr lang="en-US" i="1" dirty="0" smtClean="0"/>
              <a:t>he </a:t>
            </a:r>
            <a:r>
              <a:rPr lang="en-US" i="1" dirty="0"/>
              <a:t>brown suitcase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9791" y="5496339"/>
            <a:ext cx="4635568" cy="37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H. Levesque,  </a:t>
            </a:r>
            <a:r>
              <a:rPr lang="en-US" i="1" dirty="0">
                <a:hlinkClick r:id="rId2"/>
              </a:rPr>
              <a:t>On our best </a:t>
            </a:r>
            <a:r>
              <a:rPr lang="en-US" i="1" dirty="0" err="1">
                <a:hlinkClick r:id="rId2"/>
              </a:rPr>
              <a:t>behaviour</a:t>
            </a:r>
            <a:r>
              <a:rPr lang="en-US" dirty="0"/>
              <a:t>, IJCAI 2013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5960166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http://www.newyorker.com/online/blogs/elements/2013/08/why-cant-my-computer-understand-me.html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96" y="7320"/>
            <a:ext cx="10515600" cy="1325563"/>
          </a:xfrm>
        </p:spPr>
        <p:txBody>
          <a:bodyPr/>
          <a:lstStyle/>
          <a:p>
            <a:r>
              <a:rPr lang="en-US" dirty="0" smtClean="0"/>
              <a:t>A better Turing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14400"/>
            <a:ext cx="8001000" cy="5257800"/>
          </a:xfrm>
        </p:spPr>
        <p:txBody>
          <a:bodyPr/>
          <a:lstStyle/>
          <a:p>
            <a:pPr marL="457200" indent="-457200"/>
            <a:r>
              <a:rPr lang="en-US" b="1" dirty="0" smtClean="0"/>
              <a:t>Winograd schema: </a:t>
            </a:r>
            <a:r>
              <a:rPr lang="en-US" dirty="0" smtClean="0"/>
              <a:t>Multiple choice questions that can be easily answered by people but cannot be answered by computers using “cheap tricks”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i="1" dirty="0" smtClean="0"/>
              <a:t>The </a:t>
            </a:r>
            <a:r>
              <a:rPr lang="en-US" i="1" dirty="0"/>
              <a:t>trophy would not ﬁt in the brown </a:t>
            </a:r>
            <a:r>
              <a:rPr lang="en-US" i="1" dirty="0" smtClean="0"/>
              <a:t>suitcase because </a:t>
            </a:r>
            <a:r>
              <a:rPr lang="en-US" i="1" dirty="0"/>
              <a:t>it was so </a:t>
            </a:r>
            <a:r>
              <a:rPr lang="en-US" b="1" i="1" dirty="0" smtClean="0">
                <a:solidFill>
                  <a:srgbClr val="FF0000"/>
                </a:solidFill>
              </a:rPr>
              <a:t>large</a:t>
            </a:r>
            <a:r>
              <a:rPr lang="en-US" i="1" dirty="0" smtClean="0"/>
              <a:t>. </a:t>
            </a:r>
            <a:br>
              <a:rPr lang="en-US" i="1" dirty="0" smtClean="0"/>
            </a:br>
            <a:r>
              <a:rPr lang="en-US" i="1" dirty="0" smtClean="0"/>
              <a:t>What </a:t>
            </a:r>
            <a:r>
              <a:rPr lang="en-US" i="1" dirty="0"/>
              <a:t>was so </a:t>
            </a:r>
            <a:r>
              <a:rPr lang="en-US" b="1" i="1" dirty="0" smtClean="0">
                <a:solidFill>
                  <a:srgbClr val="FF0000"/>
                </a:solidFill>
              </a:rPr>
              <a:t>large</a:t>
            </a:r>
            <a:r>
              <a:rPr lang="en-US" i="1" dirty="0" smtClean="0"/>
              <a:t>?</a:t>
            </a:r>
          </a:p>
          <a:p>
            <a:pPr marL="857250" lvl="1" indent="-457200"/>
            <a:r>
              <a:rPr lang="en-US" i="1" dirty="0"/>
              <a:t>T</a:t>
            </a:r>
            <a:r>
              <a:rPr lang="en-US" i="1" dirty="0" smtClean="0"/>
              <a:t>he trophy</a:t>
            </a:r>
          </a:p>
          <a:p>
            <a:pPr marL="857250" lvl="1" indent="-457200"/>
            <a:r>
              <a:rPr lang="en-US" i="1" dirty="0"/>
              <a:t>T</a:t>
            </a:r>
            <a:r>
              <a:rPr lang="en-US" i="1" dirty="0" smtClean="0"/>
              <a:t>he </a:t>
            </a:r>
            <a:r>
              <a:rPr lang="en-US" i="1" dirty="0"/>
              <a:t>brown suitcase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9791" y="5496339"/>
            <a:ext cx="4635568" cy="37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H. Levesque,  </a:t>
            </a:r>
            <a:r>
              <a:rPr lang="en-US" i="1" dirty="0">
                <a:hlinkClick r:id="rId2"/>
              </a:rPr>
              <a:t>On our best </a:t>
            </a:r>
            <a:r>
              <a:rPr lang="en-US" i="1" dirty="0" err="1">
                <a:hlinkClick r:id="rId2"/>
              </a:rPr>
              <a:t>behaviour</a:t>
            </a:r>
            <a:r>
              <a:rPr lang="en-US" dirty="0"/>
              <a:t>, IJCAI 2013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5960166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http://www.newyorker.com/online/blogs/elements/2013/08/why-cant-my-computer-understand-me.html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Winograd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Advantages over standard Turing test</a:t>
            </a:r>
          </a:p>
          <a:p>
            <a:pPr marL="857250" lvl="1" indent="-457200"/>
            <a:r>
              <a:rPr lang="en-US" dirty="0" smtClean="0"/>
              <a:t>Test can be administered and graded by machine</a:t>
            </a:r>
          </a:p>
          <a:p>
            <a:pPr marL="857250" lvl="1" indent="-457200"/>
            <a:r>
              <a:rPr lang="en-US" dirty="0" smtClean="0"/>
              <a:t>Does not depend on human subjectivity</a:t>
            </a:r>
          </a:p>
          <a:p>
            <a:pPr marL="857250" lvl="1" indent="-457200"/>
            <a:r>
              <a:rPr lang="en-US" dirty="0" smtClean="0"/>
              <a:t>Does not require ability to generate English sentences</a:t>
            </a:r>
          </a:p>
          <a:p>
            <a:pPr marL="857250" lvl="1" indent="-457200"/>
            <a:r>
              <a:rPr lang="en-US" dirty="0" smtClean="0"/>
              <a:t>Questions cannot be evaded using verbal dodges</a:t>
            </a:r>
          </a:p>
          <a:p>
            <a:pPr marL="857250" lvl="1" indent="-457200"/>
            <a:r>
              <a:rPr lang="en-US" dirty="0" smtClean="0"/>
              <a:t>Questions can be made “Google-proof” (at least for now…)</a:t>
            </a:r>
          </a:p>
          <a:p>
            <a:pPr marL="457200" indent="-457200"/>
            <a:r>
              <a:rPr lang="en-US" dirty="0" smtClean="0">
                <a:hlinkClick r:id="rId2"/>
              </a:rPr>
              <a:t>Winograd schema challenge</a:t>
            </a:r>
            <a:endParaRPr lang="en-US" dirty="0" smtClean="0"/>
          </a:p>
          <a:p>
            <a:pPr marL="857250" lvl="1" indent="-457200"/>
            <a:r>
              <a:rPr lang="en-US" dirty="0" smtClean="0"/>
              <a:t>Held at IJCAI conference in July 2016 </a:t>
            </a:r>
          </a:p>
          <a:p>
            <a:pPr marL="857250" lvl="1" indent="-457200"/>
            <a:r>
              <a:rPr lang="en-US" dirty="0" smtClean="0"/>
              <a:t>Six entries, best system got 58% of 60 questions correct </a:t>
            </a:r>
            <a:br>
              <a:rPr lang="en-US" dirty="0" smtClean="0"/>
            </a:br>
            <a:r>
              <a:rPr lang="en-US" dirty="0" smtClean="0"/>
              <a:t>(humans get 90% correct)</a:t>
            </a:r>
          </a:p>
        </p:txBody>
      </p:sp>
    </p:spTree>
    <p:extLst>
      <p:ext uri="{BB962C8B-B14F-4D97-AF65-F5344CB8AC3E}">
        <p14:creationId xmlns:p14="http://schemas.microsoft.com/office/powerpoint/2010/main" val="1340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2645" y="17256"/>
            <a:ext cx="10515600" cy="1325563"/>
          </a:xfrm>
        </p:spPr>
        <p:txBody>
          <a:bodyPr/>
          <a:lstStyle/>
          <a:p>
            <a:r>
              <a:rPr lang="en-US" dirty="0" smtClean="0"/>
              <a:t>AI definition 3: Thinking rationally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0" y="1043703"/>
            <a:ext cx="3697357" cy="4970891"/>
          </a:xfrm>
        </p:spPr>
      </p:pic>
      <p:sp>
        <p:nvSpPr>
          <p:cNvPr id="5" name="TextBox 4"/>
          <p:cNvSpPr txBox="1"/>
          <p:nvPr/>
        </p:nvSpPr>
        <p:spPr>
          <a:xfrm>
            <a:off x="4273827" y="6102629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Aristotle, 384-322 BC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2645" y="17256"/>
            <a:ext cx="10515600" cy="1325563"/>
          </a:xfrm>
        </p:spPr>
        <p:txBody>
          <a:bodyPr/>
          <a:lstStyle/>
          <a:p>
            <a:r>
              <a:rPr lang="en-US" dirty="0" smtClean="0"/>
              <a:t>AI definition 3: Thinking rationally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14400"/>
            <a:ext cx="79248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Idealized or “right” way of thinking</a:t>
            </a:r>
          </a:p>
          <a:p>
            <a:pPr>
              <a:buFontTx/>
              <a:buChar char="•"/>
            </a:pPr>
            <a:r>
              <a:rPr lang="en-US" sz="2400" b="1" dirty="0"/>
              <a:t>Logic:</a:t>
            </a:r>
            <a:r>
              <a:rPr lang="en-US" sz="2400" dirty="0"/>
              <a:t> patterns of argument that always yield correct conclusions when supplied with correct premises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“Socrates is a man; all men are mortal; </a:t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 smtClean="0">
                <a:solidFill>
                  <a:srgbClr val="0000FF"/>
                </a:solidFill>
              </a:rPr>
              <a:t>therefore Socrates is mortal.”</a:t>
            </a:r>
          </a:p>
          <a:p>
            <a:pPr>
              <a:buFontTx/>
              <a:buChar char="•"/>
            </a:pPr>
            <a:r>
              <a:rPr lang="en-US" sz="2400" b="1" dirty="0" err="1"/>
              <a:t>Logicist</a:t>
            </a:r>
            <a:r>
              <a:rPr lang="en-US" sz="2400" b="1" dirty="0"/>
              <a:t> approach to AI: </a:t>
            </a:r>
            <a:r>
              <a:rPr lang="en-US" sz="2400" dirty="0"/>
              <a:t>describe problem in formal logical notation and apply general deduction procedures to solve it</a:t>
            </a:r>
          </a:p>
          <a:p>
            <a:pPr>
              <a:buFontTx/>
              <a:buChar char="•"/>
            </a:pPr>
            <a:r>
              <a:rPr lang="en-US" sz="2400" dirty="0"/>
              <a:t>Problems with the </a:t>
            </a:r>
            <a:r>
              <a:rPr lang="en-US" sz="2400" dirty="0" err="1"/>
              <a:t>logicist</a:t>
            </a:r>
            <a:r>
              <a:rPr lang="en-US" sz="2400" dirty="0"/>
              <a:t> approach</a:t>
            </a:r>
          </a:p>
          <a:p>
            <a:pPr lvl="1"/>
            <a:r>
              <a:rPr lang="en-US" dirty="0" smtClean="0"/>
              <a:t>Computational complexity of finding the solution</a:t>
            </a:r>
          </a:p>
          <a:p>
            <a:pPr lvl="1"/>
            <a:r>
              <a:rPr lang="en-US" dirty="0" smtClean="0"/>
              <a:t>Describing real-world problems and knowledge in logical notation</a:t>
            </a:r>
          </a:p>
          <a:p>
            <a:pPr lvl="1"/>
            <a:r>
              <a:rPr lang="en-US" dirty="0" smtClean="0"/>
              <a:t>Dealing with uncertainty</a:t>
            </a:r>
          </a:p>
          <a:p>
            <a:pPr lvl="1"/>
            <a:r>
              <a:rPr lang="en-US" dirty="0" smtClean="0"/>
              <a:t>A lot of “rational” behavior has nothing to do with logic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17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2645" y="17256"/>
            <a:ext cx="10515600" cy="1325563"/>
          </a:xfrm>
        </p:spPr>
        <p:txBody>
          <a:bodyPr/>
          <a:lstStyle/>
          <a:p>
            <a:r>
              <a:rPr lang="en-US" dirty="0" smtClean="0"/>
              <a:t>AI definition 3: Thinking rationally</a:t>
            </a: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2" y="1342819"/>
            <a:ext cx="10724208" cy="3538334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00200" y="5119690"/>
            <a:ext cx="9710420" cy="1469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Most of the approaches in this class (search … Bayesian nets) are capable of incorporating a </a:t>
            </a:r>
            <a:r>
              <a:rPr lang="en-US" dirty="0" err="1" smtClean="0"/>
              <a:t>logist</a:t>
            </a:r>
            <a:r>
              <a:rPr lang="en-US" dirty="0" smtClean="0"/>
              <a:t> approach (left), though they might go beyond it</a:t>
            </a:r>
          </a:p>
          <a:p>
            <a:pPr lvl="1"/>
            <a:r>
              <a:rPr lang="en-US" dirty="0" err="1" smtClean="0"/>
              <a:t>Perceptrons</a:t>
            </a:r>
            <a:r>
              <a:rPr lang="en-US" dirty="0" smtClean="0"/>
              <a:t> and deep learnings usually give up the symbolic representation in favor of better end-to-end performance (right)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definition 4: Acting rationally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1611533"/>
            <a:ext cx="3017520" cy="3785616"/>
          </a:xfrm>
        </p:spPr>
      </p:pic>
      <p:sp>
        <p:nvSpPr>
          <p:cNvPr id="4" name="TextBox 3"/>
          <p:cNvSpPr txBox="1"/>
          <p:nvPr/>
        </p:nvSpPr>
        <p:spPr>
          <a:xfrm>
            <a:off x="4840351" y="558579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John Stuart Mill, 1806-1873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definition 4: Acting rationally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40566"/>
            <a:ext cx="7924800" cy="5257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A </a:t>
            </a:r>
            <a:r>
              <a:rPr lang="en-US" sz="2400" b="1" dirty="0"/>
              <a:t>rational agent </a:t>
            </a:r>
            <a:r>
              <a:rPr lang="en-US" sz="2400" dirty="0"/>
              <a:t>acts to optimally achieve its goals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Goals are application-dependent and are expressed in terms of the </a:t>
            </a:r>
            <a:r>
              <a:rPr lang="en-US" b="1" dirty="0" smtClean="0">
                <a:ea typeface="+mn-ea"/>
                <a:cs typeface="+mn-cs"/>
              </a:rPr>
              <a:t>utility of outcomes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Being rational means </a:t>
            </a:r>
            <a:r>
              <a:rPr lang="en-US" b="1" dirty="0" smtClean="0">
                <a:ea typeface="+mn-ea"/>
                <a:cs typeface="+mn-cs"/>
              </a:rPr>
              <a:t>maximizing your (expected) utility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This definition of rationality only concerns the decisions/actions that are made, not the cognitive process behind them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An unexpected step: rational agent theory was originally developed in the field of economics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err="1"/>
              <a:t>Norvik</a:t>
            </a:r>
            <a:r>
              <a:rPr lang="en-US" sz="1600" dirty="0"/>
              <a:t> and Russell: “most people think Economists study money.  Economists think that what they study is the behavior of rational actors seeking to maximize their own happiness.”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By standard economic definitions: a rational agent is </a:t>
            </a:r>
            <a:r>
              <a:rPr lang="en-US" sz="2400" dirty="0">
                <a:hlinkClick r:id="rId3" action="ppaction://hlinkpres?slideindex=1&amp;slidetitle="/>
              </a:rPr>
              <a:t>any agent that acts rationally</a:t>
            </a:r>
            <a:r>
              <a:rPr lang="en-US" sz="2400" dirty="0"/>
              <a:t>, e.g., human 3-year-olds:</a:t>
            </a:r>
          </a:p>
          <a:p>
            <a:pPr marL="0" indent="0">
              <a:defRPr/>
            </a:pPr>
            <a:r>
              <a:rPr lang="en-US" sz="2400" dirty="0">
                <a:hlinkClick r:id="rId4"/>
              </a:rPr>
              <a:t>https://www.youtube.com/watch?v=EjzadtXR-zs</a:t>
            </a:r>
            <a:endParaRPr lang="en-US" sz="2400" dirty="0"/>
          </a:p>
          <a:p>
            <a:pPr marL="0" indent="0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22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095" y="7317"/>
            <a:ext cx="10515600" cy="1325563"/>
          </a:xfrm>
        </p:spPr>
        <p:txBody>
          <a:bodyPr/>
          <a:lstStyle/>
          <a:p>
            <a:r>
              <a:rPr lang="en-US" dirty="0" smtClean="0"/>
              <a:t>Utility maximization formulation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70" y="914399"/>
            <a:ext cx="7957930" cy="5744817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en-US" sz="2400" dirty="0"/>
              <a:t>Advantages</a:t>
            </a:r>
          </a:p>
          <a:p>
            <a:pPr lvl="1"/>
            <a:r>
              <a:rPr lang="en-US" dirty="0" smtClean="0"/>
              <a:t>Generality: goes beyond explicit reasoning, and even human cognition altogether</a:t>
            </a:r>
          </a:p>
          <a:p>
            <a:pPr lvl="1"/>
            <a:r>
              <a:rPr lang="en-US" dirty="0" smtClean="0"/>
              <a:t>Practicality: can be adapted to many real-world problems</a:t>
            </a:r>
          </a:p>
          <a:p>
            <a:pPr lvl="1"/>
            <a:r>
              <a:rPr lang="en-US" dirty="0" smtClean="0"/>
              <a:t>Naturally accommodates uncertainty</a:t>
            </a:r>
          </a:p>
          <a:p>
            <a:pPr lvl="1"/>
            <a:r>
              <a:rPr lang="en-US" dirty="0" smtClean="0"/>
              <a:t>Amenable to good scientific and engineering methodology</a:t>
            </a:r>
          </a:p>
          <a:p>
            <a:pPr lvl="1"/>
            <a:r>
              <a:rPr lang="en-US" dirty="0" smtClean="0"/>
              <a:t>Avoids philosophy and psychology</a:t>
            </a:r>
          </a:p>
          <a:p>
            <a:pPr>
              <a:buFontTx/>
              <a:buChar char="•"/>
            </a:pPr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Practical disadvantage: </a:t>
            </a:r>
            <a:r>
              <a:rPr lang="en-US" dirty="0"/>
              <a:t>In practice, utility optimization is subject to the agent’s computational constraints (</a:t>
            </a:r>
            <a:r>
              <a:rPr lang="en-US" b="1" dirty="0"/>
              <a:t>bounded rationality </a:t>
            </a:r>
            <a:r>
              <a:rPr lang="en-US" dirty="0"/>
              <a:t>or </a:t>
            </a:r>
            <a:r>
              <a:rPr lang="en-US" b="1" dirty="0"/>
              <a:t>bounded optimality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Theoretical disadvantage: does being human involve anything other than rationality?  Are the other aspects of being human important?  Would it be useful if a machine had them, whatever they are?</a:t>
            </a:r>
          </a:p>
          <a:p>
            <a:pPr lvl="1"/>
            <a:r>
              <a:rPr lang="en-US" dirty="0" smtClean="0"/>
              <a:t>What is utility?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CS440/ECE448: Artificial Intelligence</a:t>
            </a:r>
          </a:p>
        </p:txBody>
      </p:sp>
      <p:sp>
        <p:nvSpPr>
          <p:cNvPr id="2" name="TextBox 1">
            <a:hlinkClick r:id="rId3"/>
          </p:cNvPr>
          <p:cNvSpPr txBox="1"/>
          <p:nvPr/>
        </p:nvSpPr>
        <p:spPr>
          <a:xfrm>
            <a:off x="1752600" y="2209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Website:</a:t>
            </a:r>
          </a:p>
          <a:p>
            <a:r>
              <a:rPr lang="en-US" sz="3200" dirty="0">
                <a:hlinkClick r:id="rId4"/>
              </a:rPr>
              <a:t>http://courses.engr.Illinois.edu/ece448/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509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AI?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kumimoji="1" lang="en-US" altLang="ja-JP" dirty="0" smtClean="0"/>
              <a:t>What is the advantage of defining AI in terms of action, rather than thought?  What is its disadvantage?</a:t>
            </a:r>
          </a:p>
          <a:p>
            <a:pPr marL="514350" indent="-514350">
              <a:buAutoNum type="arabicPeriod"/>
            </a:pPr>
            <a:r>
              <a:rPr kumimoji="1" lang="en-US" altLang="ja-JP" dirty="0" smtClean="0"/>
              <a:t>What is the advantage of defining AI in terms of being rational, instead of being human-like?  What is its disadvantage?</a:t>
            </a:r>
          </a:p>
          <a:p>
            <a:pPr marL="514350" indent="-514350">
              <a:buAutoNum type="arabicPeriod"/>
            </a:pPr>
            <a:r>
              <a:rPr kumimoji="1" lang="en-US" altLang="ja-JP" dirty="0" smtClean="0"/>
              <a:t>What is the Turing test?  What are some problems with the Turing test?  How might they be solved?  What is the </a:t>
            </a:r>
            <a:r>
              <a:rPr kumimoji="1" lang="en-US" altLang="ja-JP" dirty="0" err="1" smtClean="0"/>
              <a:t>Winograd</a:t>
            </a:r>
            <a:r>
              <a:rPr kumimoji="1" lang="en-US" altLang="ja-JP" dirty="0" smtClean="0"/>
              <a:t> schema?  Why is it better than the Turing test?  Why might it fail?</a:t>
            </a:r>
          </a:p>
          <a:p>
            <a:pPr marL="514350" indent="-514350">
              <a:buAutoNum type="arabicPeriod"/>
            </a:pPr>
            <a:r>
              <a:rPr lang="en-US" altLang="ja-JP" dirty="0" smtClean="0"/>
              <a:t>What is the </a:t>
            </a:r>
            <a:r>
              <a:rPr lang="en-US" altLang="ja-JP" dirty="0" err="1" smtClean="0"/>
              <a:t>logicist</a:t>
            </a:r>
            <a:r>
              <a:rPr lang="en-US" altLang="ja-JP" dirty="0" smtClean="0"/>
              <a:t> approach to AI?  </a:t>
            </a:r>
            <a:endParaRPr kumimoji="1" lang="en-US" altLang="ja-JP" dirty="0" smtClean="0"/>
          </a:p>
          <a:p>
            <a:pPr marL="514350" indent="-514350">
              <a:buAutoNum type="arabicPeriod"/>
            </a:pPr>
            <a:r>
              <a:rPr kumimoji="1" lang="en-US" altLang="ja-JP" dirty="0" smtClean="0"/>
              <a:t>What is a rational agent?  What is utility?</a:t>
            </a:r>
          </a:p>
        </p:txBody>
      </p:sp>
    </p:spTree>
    <p:extLst>
      <p:ext uri="{BB962C8B-B14F-4D97-AF65-F5344CB8AC3E}">
        <p14:creationId xmlns:p14="http://schemas.microsoft.com/office/powerpoint/2010/main" val="39649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AI?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r>
              <a:rPr lang="en-US" dirty="0" smtClean="0"/>
              <a:t>Candidate definitions from the textbook: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996909"/>
              </p:ext>
            </p:extLst>
          </p:nvPr>
        </p:nvGraphicFramePr>
        <p:xfrm>
          <a:off x="2286000" y="1905000"/>
          <a:ext cx="7696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1.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Thinking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</a:rPr>
                        <a:t> humanly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FF"/>
                          </a:solidFill>
                        </a:rPr>
                        <a:t>2. Acting humanly</a:t>
                      </a:r>
                      <a:endParaRPr lang="en-US" sz="2800" b="1" dirty="0">
                        <a:solidFill>
                          <a:srgbClr val="FF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9900"/>
                          </a:solidFill>
                        </a:rPr>
                        <a:t>3.</a:t>
                      </a:r>
                      <a:r>
                        <a:rPr lang="en-US" sz="2800" b="1" baseline="0" dirty="0" smtClean="0">
                          <a:solidFill>
                            <a:srgbClr val="0099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9900"/>
                          </a:solidFill>
                        </a:rPr>
                        <a:t>Thinking rationally</a:t>
                      </a:r>
                      <a:endParaRPr lang="en-US" sz="28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4. Acting rationally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4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7772400" cy="609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Defining </a:t>
            </a:r>
            <a:r>
              <a:rPr kumimoji="1" lang="en-US" altLang="ja-JP" dirty="0" smtClean="0"/>
              <a:t>AI: Narrow vs. Broad AI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6375"/>
            <a:ext cx="10515600" cy="513058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What’s the advantage of defining AI in terms of how you act, rather than how you think?</a:t>
            </a:r>
          </a:p>
          <a:p>
            <a:pPr lvl="1"/>
            <a:r>
              <a:rPr lang="en-US" altLang="ja-JP" dirty="0" smtClean="0"/>
              <a:t>Sufficient to pass Turing test</a:t>
            </a:r>
          </a:p>
          <a:p>
            <a:pPr lvl="1"/>
            <a:r>
              <a:rPr kumimoji="1" lang="en-US" altLang="ja-JP" dirty="0" smtClean="0"/>
              <a:t>Lots easier to measure</a:t>
            </a:r>
          </a:p>
          <a:p>
            <a:pPr lvl="1"/>
            <a:r>
              <a:rPr lang="en-US" altLang="ja-JP" dirty="0" smtClean="0"/>
              <a:t>Thought process might be alien; that’s OK</a:t>
            </a:r>
          </a:p>
          <a:p>
            <a:pPr lvl="1"/>
            <a:r>
              <a:rPr kumimoji="1" lang="en-US" altLang="ja-JP" dirty="0" smtClean="0"/>
              <a:t>Possible to use “intelligence” to describe behavior of materials etc.</a:t>
            </a:r>
            <a:endParaRPr kumimoji="1" lang="en-US" altLang="ja-JP" dirty="0" smtClean="0"/>
          </a:p>
          <a:p>
            <a:r>
              <a:rPr kumimoji="1" lang="en-US" altLang="ja-JP" dirty="0" smtClean="0"/>
              <a:t>What’s the advantage of defining AI in terms of how you think, rather than how you act?</a:t>
            </a:r>
          </a:p>
          <a:p>
            <a:pPr lvl="1"/>
            <a:r>
              <a:rPr lang="en-US" altLang="ja-JP" dirty="0" smtClean="0"/>
              <a:t>React to new situations not previously planned/observed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Easier to improve it because you know rationale behind actions</a:t>
            </a:r>
          </a:p>
          <a:p>
            <a:pPr lvl="1"/>
            <a:r>
              <a:rPr lang="en-US" altLang="ja-JP" dirty="0" smtClean="0"/>
              <a:t>Doesn’t have to always respond to same situation in same way</a:t>
            </a:r>
          </a:p>
          <a:p>
            <a:pPr lvl="1"/>
            <a:r>
              <a:rPr kumimoji="1" lang="en-US" altLang="ja-JP" dirty="0" smtClean="0"/>
              <a:t>Space of actions is too large; can only define AI in terms of strategy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60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870" y="17256"/>
            <a:ext cx="11005930" cy="1325563"/>
          </a:xfrm>
        </p:spPr>
        <p:txBody>
          <a:bodyPr/>
          <a:lstStyle/>
          <a:p>
            <a:r>
              <a:rPr lang="en-US" dirty="0" smtClean="0"/>
              <a:t>AI definition 1: Thinking humanly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990600"/>
            <a:ext cx="8077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Need to study the </a:t>
            </a:r>
            <a:r>
              <a:rPr lang="en-US" dirty="0"/>
              <a:t>brain as an information processing </a:t>
            </a:r>
            <a:r>
              <a:rPr lang="en-US" dirty="0" smtClean="0"/>
              <a:t>machine: cognitive science and neuroscience</a:t>
            </a:r>
          </a:p>
        </p:txBody>
      </p:sp>
      <p:pic>
        <p:nvPicPr>
          <p:cNvPr id="3074" name="Picture 2" descr="http://www.nature.com/polopoly_fs/7.3435.1332258664!/image/brain.jpg_gen/derivatives/landscape_630/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2684879"/>
            <a:ext cx="3562349" cy="2510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ruden.truden.com/wp-content/uploads/2011/10/psychology_experi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92" y="4572001"/>
            <a:ext cx="2790009" cy="2092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aswdc.org/images/sections/econnection/neuroscie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590800"/>
            <a:ext cx="2431007" cy="217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definition 1: Thinking humanly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Should we build a brain?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8421" y="6553200"/>
            <a:ext cx="228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L. </a:t>
            </a:r>
            <a:r>
              <a:rPr lang="en-US" dirty="0" err="1"/>
              <a:t>Zettlemoyer</a:t>
            </a:r>
            <a:endParaRPr lang="en-US" dirty="0"/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211380" y="2133601"/>
            <a:ext cx="78470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The “embodied cognition” movement exemplified:</a:t>
            </a:r>
          </a:p>
          <a:p>
            <a:r>
              <a:rPr lang="en-US" sz="3200" dirty="0">
                <a:solidFill>
                  <a:srgbClr val="002060"/>
                </a:solidFill>
                <a:hlinkClick r:id="rId2"/>
              </a:rPr>
              <a:t>https://www.youtube.com/watch?v=uoXAPSdXiZg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definition 1: Thinking humanly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790"/>
            <a:ext cx="10515600" cy="5161583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 smtClean="0"/>
              <a:t>CAN we build a brain?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 smtClean="0"/>
              <a:t>The problem: parallel versus serial!!!!!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676401"/>
            <a:ext cx="72961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u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2084" y="1809750"/>
            <a:ext cx="505651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261730" y="57013"/>
            <a:ext cx="10515600" cy="1325563"/>
          </a:xfrm>
        </p:spPr>
        <p:txBody>
          <a:bodyPr/>
          <a:lstStyle/>
          <a:p>
            <a:r>
              <a:rPr lang="en-US" dirty="0" smtClean="0"/>
              <a:t>AI definition 2: Acting humanly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6600" y="6428601"/>
            <a:ext cx="7449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A. Turing, </a:t>
            </a:r>
            <a:r>
              <a:rPr lang="en-US" dirty="0">
                <a:hlinkClick r:id="rId4"/>
              </a:rPr>
              <a:t>Computing machinery and intelligence</a:t>
            </a:r>
            <a:r>
              <a:rPr lang="en-US" dirty="0"/>
              <a:t>, Mind 59, pp. 433-460, 1950</a:t>
            </a:r>
          </a:p>
        </p:txBody>
      </p:sp>
      <p:pic>
        <p:nvPicPr>
          <p:cNvPr id="5122" name="Picture 2" descr="http://upload.wikimedia.org/wikipedia/en/thumb/c/c8/Alan_Turing_photo.jpg/200px-Alan_Turing_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581150"/>
            <a:ext cx="1600200" cy="200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8382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</a:pPr>
            <a:r>
              <a:rPr lang="en-US" sz="2400" b="1" kern="0" dirty="0">
                <a:hlinkClick r:id="rId6"/>
              </a:rPr>
              <a:t>The Turing Test: https://www.youtube.com/watch?v=3wLqsRLvV-c</a:t>
            </a:r>
            <a:endParaRPr lang="en-US" sz="2400" b="1" kern="0" dirty="0"/>
          </a:p>
          <a:p>
            <a:pPr>
              <a:buFontTx/>
              <a:buChar char="•"/>
            </a:pPr>
            <a:endParaRPr lang="en-US" sz="2400" kern="0" dirty="0"/>
          </a:p>
          <a:p>
            <a:pPr>
              <a:buFontTx/>
              <a:buChar char="•"/>
            </a:pPr>
            <a:endParaRPr lang="en-US" sz="2400" kern="0" dirty="0"/>
          </a:p>
          <a:p>
            <a:pPr>
              <a:buFontTx/>
              <a:buChar char="•"/>
            </a:pPr>
            <a:endParaRPr lang="en-US" sz="2400" kern="0" dirty="0"/>
          </a:p>
          <a:p>
            <a:pPr marL="0" indent="0"/>
            <a:endParaRPr lang="en-US" sz="2400" kern="0" dirty="0"/>
          </a:p>
          <a:p>
            <a:pPr>
              <a:buFontTx/>
              <a:buChar char="•"/>
            </a:pPr>
            <a:r>
              <a:rPr lang="en-US" sz="2400" kern="0" dirty="0"/>
              <a:t>What capabilities would a computer need to have to pass the Turing Test?</a:t>
            </a:r>
          </a:p>
          <a:p>
            <a:pPr lvl="1"/>
            <a:r>
              <a:rPr lang="en-US" kern="0" dirty="0"/>
              <a:t>Natural language processing</a:t>
            </a:r>
          </a:p>
          <a:p>
            <a:pPr lvl="1"/>
            <a:r>
              <a:rPr lang="en-US" kern="0" dirty="0"/>
              <a:t>Knowledge representation</a:t>
            </a:r>
          </a:p>
          <a:p>
            <a:pPr lvl="1"/>
            <a:r>
              <a:rPr lang="en-US" kern="0" dirty="0"/>
              <a:t>Automated reasoning</a:t>
            </a:r>
          </a:p>
          <a:p>
            <a:pPr lvl="1"/>
            <a:r>
              <a:rPr lang="en-US" kern="0" dirty="0"/>
              <a:t>Machine learning</a:t>
            </a:r>
          </a:p>
          <a:p>
            <a:pPr marL="457200" indent="-457200">
              <a:buFont typeface="Arial"/>
              <a:buChar char="•"/>
            </a:pPr>
            <a:r>
              <a:rPr lang="en-US" sz="2400" kern="0" dirty="0"/>
              <a:t>Turing predicted that by the year 2000, machines would be able to fool 30% of human judges for five minutes</a:t>
            </a:r>
          </a:p>
          <a:p>
            <a:pPr lvl="1"/>
            <a:endParaRPr 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844826" y="-32440"/>
            <a:ext cx="10508974" cy="1284771"/>
          </a:xfrm>
        </p:spPr>
        <p:txBody>
          <a:bodyPr/>
          <a:lstStyle/>
          <a:p>
            <a:r>
              <a:rPr lang="en-US" dirty="0" smtClean="0"/>
              <a:t>AI is solved?</a:t>
            </a:r>
          </a:p>
        </p:txBody>
      </p:sp>
      <p:pic>
        <p:nvPicPr>
          <p:cNvPr id="3" name="Picture 2" descr="Screen Shot 2015-01-18 at 12.53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62400"/>
            <a:ext cx="3352800" cy="381000"/>
          </a:xfrm>
          <a:prstGeom prst="rect">
            <a:avLst/>
          </a:prstGeom>
        </p:spPr>
      </p:pic>
      <p:pic>
        <p:nvPicPr>
          <p:cNvPr id="4" name="Picture 3" descr="Screen Shot 2015-01-18 at 12.54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066802"/>
            <a:ext cx="3936055" cy="2819399"/>
          </a:xfrm>
          <a:prstGeom prst="rect">
            <a:avLst/>
          </a:prstGeom>
        </p:spPr>
      </p:pic>
      <p:pic>
        <p:nvPicPr>
          <p:cNvPr id="5" name="Picture 4" descr="Screen Shot 2015-01-18 at 12.58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95838"/>
            <a:ext cx="5143984" cy="59621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1" y="5715000"/>
            <a:ext cx="4876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err="1">
                <a:hlinkClick r:id="rId6"/>
              </a:rPr>
              <a:t>www.bbc.com</a:t>
            </a:r>
            <a:r>
              <a:rPr lang="en-US" dirty="0">
                <a:hlinkClick r:id="rId6"/>
              </a:rPr>
              <a:t>/news/technology-27762088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66319" y="5971401"/>
            <a:ext cx="4707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err="1">
                <a:hlinkClick r:id="rId7"/>
              </a:rPr>
              <a:t>en.wikipedia.org</a:t>
            </a:r>
            <a:r>
              <a:rPr lang="en-US" dirty="0">
                <a:hlinkClick r:id="rId7"/>
              </a:rPr>
              <a:t>/wiki/</a:t>
            </a:r>
            <a:r>
              <a:rPr lang="en-US" dirty="0" err="1">
                <a:hlinkClick r:id="rId7"/>
              </a:rPr>
              <a:t>Eugene_Goostman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04577" y="6248400"/>
            <a:ext cx="455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err="1">
                <a:hlinkClick r:id="rId8"/>
              </a:rPr>
              <a:t>www.scottaaronson.com</a:t>
            </a:r>
            <a:r>
              <a:rPr lang="en-US" dirty="0">
                <a:hlinkClick r:id="rId8"/>
              </a:rPr>
              <a:t>/blog/?p=1858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1036</Words>
  <Application>Microsoft Office PowerPoint</Application>
  <PresentationFormat>Widescreen</PresentationFormat>
  <Paragraphs>151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Office Theme</vt:lpstr>
      <vt:lpstr>CS440/ECE448: Artificial Intelligence Lecture 1: What is AI?</vt:lpstr>
      <vt:lpstr>CS440/ECE448: Artificial Intelligence</vt:lpstr>
      <vt:lpstr>What is AI?</vt:lpstr>
      <vt:lpstr>Defining AI: Narrow vs. Broad AI</vt:lpstr>
      <vt:lpstr>AI definition 1: Thinking humanly</vt:lpstr>
      <vt:lpstr>AI definition 1: Thinking humanly</vt:lpstr>
      <vt:lpstr>AI definition 1: Thinking humanly</vt:lpstr>
      <vt:lpstr>AI definition 2: Acting humanly</vt:lpstr>
      <vt:lpstr>AI is solved?</vt:lpstr>
      <vt:lpstr>What’s wrong with the Turing test?</vt:lpstr>
      <vt:lpstr>A better Turing test?</vt:lpstr>
      <vt:lpstr>A better Turing test?</vt:lpstr>
      <vt:lpstr>Winograd schema</vt:lpstr>
      <vt:lpstr>AI definition 3: Thinking rationally</vt:lpstr>
      <vt:lpstr>AI definition 3: Thinking rationally</vt:lpstr>
      <vt:lpstr>AI definition 3: Thinking rationally</vt:lpstr>
      <vt:lpstr>AI definition 4: Acting rationally</vt:lpstr>
      <vt:lpstr>AI definition 4: Acting rationally</vt:lpstr>
      <vt:lpstr>Utility maximization formulation</vt:lpstr>
      <vt:lpstr>What is AI?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CS440/ECE448: Artificial Intelligence</dc:title>
  <dc:creator>Mark Hasegawa-Johnson</dc:creator>
  <cp:lastModifiedBy>Mark Hasegawa-Johnson</cp:lastModifiedBy>
  <cp:revision>10</cp:revision>
  <cp:lastPrinted>2017-08-30T13:41:46Z</cp:lastPrinted>
  <dcterms:created xsi:type="dcterms:W3CDTF">2017-08-29T20:41:32Z</dcterms:created>
  <dcterms:modified xsi:type="dcterms:W3CDTF">2017-08-30T13:41:52Z</dcterms:modified>
</cp:coreProperties>
</file>