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DC36-F0B5-CA49-98CE-A9C6AAF75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8822C-3174-4342-ACBA-5F20AAD3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BE8BB-F405-FF4B-994A-3C2B8ABB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373DE-34A6-D547-91B9-79ADBDD3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33CA8-8054-B24C-BFE4-0AFF9902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E914-ACB9-CC42-82BB-1988E6A3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A143C-6A39-A049-AC8A-19122D14C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24769-1290-224E-B5C0-B1F0A963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E3F0A-AE41-C24B-BBF1-801E5F0B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12A6E-12B2-824A-BAB8-977C387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90F4B-7B49-9542-B987-B280B4D77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6FDE-C8C4-3E4C-A796-B31017C04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FCF8E-27F4-2845-994E-0F5D128B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216B3-31BA-614B-B1C7-F7F0348C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4370-1788-2A4F-AE69-5F1FA211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4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3EBAE-26BB-0C45-BD13-BD336C6B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0BAD-3FD7-6240-8314-A69D22295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2809-10B1-254A-8F5B-3BCC73C1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FF2BD-C37A-E34C-8EF3-535E83BA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A4174-1645-5C48-8DDC-859A9107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7073-6B8D-944B-9CCA-509203F5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B8BC7-CE18-E54B-BF22-DE067657C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BC57-AC6F-8948-B9E0-123091F4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505DA-4833-6247-B3F5-71135235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7BA5-250C-9A4F-A628-B67C0B0C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CD61-D652-2B42-AE89-C4225FF0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EDA63-9A10-2E45-9FA5-4FB1BA473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8F576-4B7A-2F49-B732-A02328702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DD927-6EC9-AC43-88F9-095A98E0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73134-AB66-C547-ACDB-04CBCAF9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64C02-11B8-9442-806E-3D231F6E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7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19B7-2BAC-4442-B937-3680D78F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FF8B-F7F0-AF4C-B6DA-B5E518FED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E087A-52BA-674E-B654-B458FC104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765D4-86A9-E644-9045-C072568FC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B0824-55C0-6142-A032-CC2868B7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AC0A8-DB71-F445-B956-AE2166E4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A2371-ADD7-2E48-B288-74E166C2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DD4AE-986F-D442-AB12-26D2465B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6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5D5B-8726-E946-B0D6-50C85EF8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045AB-5804-5B4C-A2A5-11F49213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C5FA4-98E8-024E-954C-18ECA062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A3898-D1D2-8045-8F71-456BB7E8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82062-98ED-374C-A9DE-6B0B5C19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BDA2E-8488-B746-9FB1-A29037BE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5CAF5-EE9C-5A49-BDF6-0C061D3D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0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D665-F76B-BC45-BBB3-3A629705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64732-2376-6C43-A1EB-A8A076DA1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3379A-4A18-1844-877C-6A08F7F32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F11B4-F835-A648-A8B0-3D38064C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BCCC2-0624-D24F-BBC9-4D25715A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C5A87-5F52-6645-A0C8-404063F9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7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5F98-32E3-CC4A-9397-E0A37E4A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F8CA4-2DBF-7547-9EB4-340CDB641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3E48E-9F8E-8C42-9C9D-02AC5B243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77F7D-960D-434F-A314-771F2539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883B9-4B30-9E4F-A276-8C6A789E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4D104-92F6-F34D-A4E1-6D202624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4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BBA9A-CBFD-9748-9F6D-B40A71B8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4A266-BBBA-CB42-B8BD-2D8B27F68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2E62-E44D-1649-A21C-F47A1A0EC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9E90-44CF-E943-B4C9-D468F8648739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0A99-C4D4-A842-A899-843EB6AFD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9D05D-7CD8-1042-B016-53C4F6738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2FF4-5177-7A48-BBFD-C42BA1FA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qq.com/sheet/DR1VKVW5yVVhyeG5V?tab=BB08J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62EE-4E68-4540-9102-E005C5ECC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PCB Assignment Recap and</a:t>
            </a:r>
            <a:br>
              <a:rPr lang="en-US" dirty="0"/>
            </a:br>
            <a:r>
              <a:rPr lang="en-US" dirty="0"/>
              <a:t>Soldering Assignment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85CBB-5AEA-CB42-B292-722FC09764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March 11, 2022</a:t>
            </a:r>
          </a:p>
        </p:txBody>
      </p:sp>
    </p:spTree>
    <p:extLst>
      <p:ext uri="{BB962C8B-B14F-4D97-AF65-F5344CB8AC3E}">
        <p14:creationId xmlns:p14="http://schemas.microsoft.com/office/powerpoint/2010/main" val="270987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966E-0BFE-9749-B721-781D2654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Breadboards vs. PCBs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B30D-D1E8-FA4F-B5FE-FA25395C8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Breadboards are for prototyping</a:t>
            </a:r>
          </a:p>
          <a:p>
            <a:endParaRPr lang="en-US" dirty="0"/>
          </a:p>
          <a:p>
            <a:r>
              <a:rPr lang="en-US" dirty="0"/>
              <a:t>PCB design and construction takes some skill:</a:t>
            </a:r>
          </a:p>
          <a:p>
            <a:pPr lvl="1"/>
            <a:r>
              <a:rPr lang="en-US" dirty="0"/>
              <a:t>Soldering is not always easy</a:t>
            </a:r>
          </a:p>
          <a:p>
            <a:pPr lvl="1"/>
            <a:r>
              <a:rPr lang="en-US" dirty="0"/>
              <a:t>Certain situations (e.g., high power / frequency) offer much greater challenge</a:t>
            </a:r>
          </a:p>
          <a:p>
            <a:pPr lvl="1"/>
            <a:endParaRPr lang="en-US" dirty="0"/>
          </a:p>
          <a:p>
            <a:r>
              <a:rPr lang="en-US" dirty="0"/>
              <a:t>Compared to UIUC in the USA, we have advantages in China:</a:t>
            </a:r>
          </a:p>
          <a:p>
            <a:pPr lvl="1"/>
            <a:r>
              <a:rPr lang="en-US" dirty="0"/>
              <a:t>Rapid turnaround time (days instead of weeks to receive a custom PCB)</a:t>
            </a:r>
          </a:p>
          <a:p>
            <a:pPr lvl="1"/>
            <a:r>
              <a:rPr lang="en-US" dirty="0"/>
              <a:t>Low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2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F650-0F05-074A-8898-4900EC8D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design process step 1: Schematic (abstract)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36F930D9-94CC-CC4A-AE1A-8D24CFCFC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171" y="1690688"/>
            <a:ext cx="6291658" cy="4351338"/>
          </a:xfrm>
        </p:spPr>
      </p:pic>
    </p:spTree>
    <p:extLst>
      <p:ext uri="{BB962C8B-B14F-4D97-AF65-F5344CB8AC3E}">
        <p14:creationId xmlns:p14="http://schemas.microsoft.com/office/powerpoint/2010/main" val="273558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D3F3-2763-9C47-8A37-18304283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design process step 2: Layout (physical)</a:t>
            </a:r>
          </a:p>
        </p:txBody>
      </p:sp>
      <p:pic>
        <p:nvPicPr>
          <p:cNvPr id="5" name="Content Placeholder 4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7E98BAC3-3895-1F48-8C58-ECB2D4C6D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262" y="1690688"/>
            <a:ext cx="6411475" cy="500896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E264CF-0FC7-284E-834A-32399752F0E1}"/>
              </a:ext>
            </a:extLst>
          </p:cNvPr>
          <p:cNvSpPr/>
          <p:nvPr/>
        </p:nvSpPr>
        <p:spPr>
          <a:xfrm>
            <a:off x="4492487" y="4244009"/>
            <a:ext cx="487017" cy="168965"/>
          </a:xfrm>
          <a:prstGeom prst="rect">
            <a:avLst/>
          </a:prstGeom>
          <a:solidFill>
            <a:srgbClr val="782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D683-EFBC-C044-BA0C-BD2AE11B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Assignment Solution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9F206B-A859-1E47-8107-B659D684CF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Spot check of submissions looks pretty good</a:t>
                </a:r>
              </a:p>
              <a:p>
                <a:endParaRPr lang="en-US" dirty="0"/>
              </a:p>
              <a:p>
                <a:r>
                  <a:rPr lang="en-US" dirty="0"/>
                  <a:t>Please share any feedback you have regarding the assignment</a:t>
                </a:r>
              </a:p>
              <a:p>
                <a:endParaRPr lang="en-US" dirty="0"/>
              </a:p>
              <a:p>
                <a:r>
                  <a:rPr lang="en-US" dirty="0"/>
                  <a:t>Not all students submitted a solution</a:t>
                </a:r>
              </a:p>
              <a:p>
                <a:pPr lvl="1"/>
                <a:r>
                  <a:rPr lang="en-US" dirty="0"/>
                  <a:t>Late policy on assignments: 25% reduction per day late, i.e.,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Late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score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Score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1−25%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days late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9F206B-A859-1E47-8107-B659D684C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8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EB12-AB9C-E141-A565-FDB2DA95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Soldering Assignment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4E62B-8627-2C46-8C3A-F1D92EA9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5540"/>
          </a:xfrm>
        </p:spPr>
        <p:txBody>
          <a:bodyPr>
            <a:normAutofit/>
          </a:bodyPr>
          <a:lstStyle/>
          <a:p>
            <a:r>
              <a:rPr lang="en-US" dirty="0"/>
              <a:t>The soldering assignment is an “individual assignment” (all students must complete the assignment)</a:t>
            </a:r>
          </a:p>
          <a:p>
            <a:endParaRPr lang="en-US" dirty="0"/>
          </a:p>
          <a:p>
            <a:r>
              <a:rPr lang="en-US" dirty="0"/>
              <a:t>Due date: </a:t>
            </a:r>
            <a:r>
              <a:rPr lang="en-US" b="1" dirty="0"/>
              <a:t>Friday, March 11, 5pm</a:t>
            </a:r>
          </a:p>
          <a:p>
            <a:endParaRPr lang="en-US" b="1" dirty="0"/>
          </a:p>
          <a:p>
            <a:r>
              <a:rPr lang="en-US" dirty="0"/>
              <a:t>Location: Senior design lab (D225)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Sign up for a time slot here: </a:t>
            </a:r>
            <a:r>
              <a:rPr lang="en-US" dirty="0">
                <a:hlinkClick r:id="rId2"/>
              </a:rPr>
              <a:t>https://docs.qq.com/sheet/DR1VKVW5yVVhyeG5V?tab=BB08J2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8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EB12-AB9C-E141-A565-FDB2DA95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Soldering Assignment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4E62B-8627-2C46-8C3A-F1D92EA9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3696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Complete the assignment and take the (tested) PCB home with you</a:t>
            </a:r>
          </a:p>
          <a:p>
            <a:endParaRPr lang="en-US" dirty="0"/>
          </a:p>
          <a:p>
            <a:r>
              <a:rPr lang="en-US" dirty="0"/>
              <a:t>TAs will grade the assignment</a:t>
            </a:r>
          </a:p>
          <a:p>
            <a:pPr lvl="1"/>
            <a:r>
              <a:rPr lang="en-US" b="1" dirty="0"/>
              <a:t>Today (3.11), 4:00-5:00 PM, D225 Lab</a:t>
            </a:r>
          </a:p>
          <a:p>
            <a:pPr lvl="1"/>
            <a:r>
              <a:rPr lang="en-US" dirty="0"/>
              <a:t>Bring your soldered PCB to the lab for and demo it with a 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Who to contact for help: </a:t>
            </a:r>
          </a:p>
          <a:p>
            <a:pPr lvl="1"/>
            <a:r>
              <a:rPr lang="en-US" dirty="0"/>
              <a:t>Lab staff: </a:t>
            </a:r>
            <a:r>
              <a:rPr lang="en-US" dirty="0" err="1"/>
              <a:t>Shilei</a:t>
            </a:r>
            <a:r>
              <a:rPr lang="en-US" dirty="0"/>
              <a:t> Zhang and Si Li</a:t>
            </a:r>
          </a:p>
          <a:p>
            <a:pPr lvl="1"/>
            <a:r>
              <a:rPr lang="en-US" dirty="0"/>
              <a:t>TAs</a:t>
            </a:r>
          </a:p>
          <a:p>
            <a:pPr lvl="1"/>
            <a:r>
              <a:rPr lang="en-US" dirty="0"/>
              <a:t>Course staff</a:t>
            </a:r>
          </a:p>
        </p:txBody>
      </p:sp>
      <p:pic>
        <p:nvPicPr>
          <p:cNvPr id="5" name="Picture 4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347984C5-A223-F14A-A256-CE6157C352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365" y="1825625"/>
            <a:ext cx="4992757" cy="3744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1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F538-E394-9048-82D1-2CB4AA80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PCB and soldering assignments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C1843-E631-8247-834D-E06D79534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05347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true: you may never construct a PCB or solder an electronic component again in your engineering career</a:t>
            </a:r>
          </a:p>
          <a:p>
            <a:endParaRPr lang="en-US" dirty="0"/>
          </a:p>
          <a:p>
            <a:r>
              <a:rPr lang="en-US" dirty="0"/>
              <a:t>A circuit breadboard is useful for </a:t>
            </a:r>
            <a:r>
              <a:rPr lang="en-US" i="1" dirty="0"/>
              <a:t>prototyping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ultimate goal of senior design is a professional final project demonstration</a:t>
            </a:r>
          </a:p>
          <a:p>
            <a:pPr lvl="1"/>
            <a:r>
              <a:rPr lang="en-US" dirty="0"/>
              <a:t>A mess of wires and components gives a poor impression</a:t>
            </a:r>
          </a:p>
          <a:p>
            <a:pPr lvl="1"/>
            <a:r>
              <a:rPr lang="en-US" dirty="0"/>
              <a:t>Time and again students scramble to find loose wires and components during live demos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F91420-57C2-FD42-89BF-AAFD9316A2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650" y="1825625"/>
            <a:ext cx="3562979" cy="26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1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1039-3DD4-794C-86C9-A7173282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90" y="365125"/>
            <a:ext cx="10515600" cy="1325563"/>
          </a:xfrm>
        </p:spPr>
        <p:txBody>
          <a:bodyPr/>
          <a:lstStyle/>
          <a:p>
            <a:r>
              <a:rPr lang="en-US" dirty="0"/>
              <a:t>The Design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A2693-EB2F-4A4A-A355-6933DF06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87" y="3207209"/>
            <a:ext cx="2178744" cy="1638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AD934-97C6-4045-A1DF-3282F2F950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3" y="2626767"/>
            <a:ext cx="2165543" cy="1638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4D9CC2-E124-B247-86CC-7A8FEF5B2C05}"/>
              </a:ext>
            </a:extLst>
          </p:cNvPr>
          <p:cNvSpPr txBox="1"/>
          <p:nvPr/>
        </p:nvSpPr>
        <p:spPr>
          <a:xfrm>
            <a:off x="197084" y="5013881"/>
            <a:ext cx="2233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1. Ideation and specification</a:t>
            </a:r>
            <a:endParaRPr lang="en-US" sz="28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D07F3C-2157-F14B-9B6E-B0410387DFEC}"/>
              </a:ext>
            </a:extLst>
          </p:cNvPr>
          <p:cNvGrpSpPr/>
          <p:nvPr/>
        </p:nvGrpSpPr>
        <p:grpSpPr>
          <a:xfrm>
            <a:off x="3708048" y="3219970"/>
            <a:ext cx="2194679" cy="2186875"/>
            <a:chOff x="5571216" y="977577"/>
            <a:chExt cx="2479479" cy="23602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F5904B-0A5A-2546-94C5-370846EDB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1216" y="977577"/>
              <a:ext cx="2479479" cy="190552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9C2BAE-67BD-3F44-9A80-6F3883DA9A48}"/>
                </a:ext>
              </a:extLst>
            </p:cNvPr>
            <p:cNvSpPr txBox="1"/>
            <p:nvPr/>
          </p:nvSpPr>
          <p:spPr>
            <a:xfrm>
              <a:off x="5827125" y="2839545"/>
              <a:ext cx="1967660" cy="49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2a. Design</a:t>
              </a:r>
              <a:endParaRPr lang="en-US" sz="28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4F22BC-EF05-6943-A069-959EFBB2CB57}"/>
              </a:ext>
            </a:extLst>
          </p:cNvPr>
          <p:cNvGrpSpPr/>
          <p:nvPr/>
        </p:nvGrpSpPr>
        <p:grpSpPr>
          <a:xfrm>
            <a:off x="4947788" y="389995"/>
            <a:ext cx="2266306" cy="2228282"/>
            <a:chOff x="6912815" y="3850004"/>
            <a:chExt cx="2560401" cy="2402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8BDBFD-4098-B843-BE77-983DCE9F2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2815" y="3850004"/>
              <a:ext cx="2560401" cy="191958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4AE2A6-01EC-B840-A026-70C945D2B694}"/>
                </a:ext>
              </a:extLst>
            </p:cNvPr>
            <p:cNvSpPr txBox="1"/>
            <p:nvPr/>
          </p:nvSpPr>
          <p:spPr>
            <a:xfrm>
              <a:off x="7104897" y="5754996"/>
              <a:ext cx="2285999" cy="497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2b. Prototype</a:t>
              </a:r>
              <a:endParaRPr lang="en-US" sz="28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C13A7-E48D-A94A-BF98-2444A7BA6DB6}"/>
              </a:ext>
            </a:extLst>
          </p:cNvPr>
          <p:cNvGrpSpPr/>
          <p:nvPr/>
        </p:nvGrpSpPr>
        <p:grpSpPr>
          <a:xfrm>
            <a:off x="6150067" y="3207209"/>
            <a:ext cx="2086736" cy="2447837"/>
            <a:chOff x="4410513" y="3869298"/>
            <a:chExt cx="2357528" cy="26418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9663CC-485B-9841-8604-0FFB13899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0513" y="3869298"/>
              <a:ext cx="2357528" cy="17681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8998AA-14B5-C049-AFF3-2D7D5EB75375}"/>
                </a:ext>
              </a:extLst>
            </p:cNvPr>
            <p:cNvSpPr txBox="1"/>
            <p:nvPr/>
          </p:nvSpPr>
          <p:spPr>
            <a:xfrm>
              <a:off x="4577394" y="5614305"/>
              <a:ext cx="2023765" cy="89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2c. Testing / validation</a:t>
              </a:r>
              <a:endParaRPr lang="en-US" sz="2800" b="1" dirty="0"/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479EF45-01AD-3E4A-89C6-E33E492EC625}"/>
              </a:ext>
            </a:extLst>
          </p:cNvPr>
          <p:cNvSpPr/>
          <p:nvPr/>
        </p:nvSpPr>
        <p:spPr>
          <a:xfrm>
            <a:off x="2984337" y="4950630"/>
            <a:ext cx="950402" cy="1001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151F7DCC-5CA3-114F-A600-0A4CDDAAE7A9}"/>
              </a:ext>
            </a:extLst>
          </p:cNvPr>
          <p:cNvSpPr/>
          <p:nvPr/>
        </p:nvSpPr>
        <p:spPr>
          <a:xfrm rot="17929935">
            <a:off x="3457479" y="1864640"/>
            <a:ext cx="1476944" cy="840800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E4D5E890-0427-3C4E-9B61-BC2697DE4AFC}"/>
              </a:ext>
            </a:extLst>
          </p:cNvPr>
          <p:cNvSpPr/>
          <p:nvPr/>
        </p:nvSpPr>
        <p:spPr>
          <a:xfrm rot="3380975">
            <a:off x="7395930" y="1810085"/>
            <a:ext cx="1594021" cy="949909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>
            <a:extLst>
              <a:ext uri="{FF2B5EF4-FFF2-40B4-BE49-F238E27FC236}">
                <a16:creationId xmlns:a16="http://schemas.microsoft.com/office/drawing/2014/main" id="{6C882E31-979A-CF43-9B14-B166620BF603}"/>
              </a:ext>
            </a:extLst>
          </p:cNvPr>
          <p:cNvSpPr/>
          <p:nvPr/>
        </p:nvSpPr>
        <p:spPr>
          <a:xfrm rot="10800000">
            <a:off x="5281533" y="5612735"/>
            <a:ext cx="1410927" cy="880140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A group of people standing in fron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709351-3D4E-C24D-A689-D7E82CEF7D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158" y="3580569"/>
            <a:ext cx="3315945" cy="2486959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C58C6482-D9DB-234E-9633-D1F6DAD83568}"/>
              </a:ext>
            </a:extLst>
          </p:cNvPr>
          <p:cNvSpPr/>
          <p:nvPr/>
        </p:nvSpPr>
        <p:spPr>
          <a:xfrm>
            <a:off x="7965713" y="4928760"/>
            <a:ext cx="950402" cy="100123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92331A-5768-2E4D-A355-C8F309320359}"/>
              </a:ext>
            </a:extLst>
          </p:cNvPr>
          <p:cNvSpPr txBox="1"/>
          <p:nvPr/>
        </p:nvSpPr>
        <p:spPr>
          <a:xfrm>
            <a:off x="8866094" y="6131663"/>
            <a:ext cx="317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3. Final demonstration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338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84D9-DB84-3541-B6A6-A4BC29CD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more robust?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A37DE2-DDE1-E34B-ACAF-43FCBCD3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79" y="2320881"/>
            <a:ext cx="5397500" cy="303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89F7EF-54E3-2347-9556-4ECBCFFED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729" y="2320883"/>
            <a:ext cx="5397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9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374</Words>
  <Application>Microsoft Macintosh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PCB Assignment Recap and Soldering Assignment Information</vt:lpstr>
      <vt:lpstr>PCB design process step 1: Schematic (abstract)</vt:lpstr>
      <vt:lpstr>PCB design process step 2: Layout (physical)</vt:lpstr>
      <vt:lpstr>PCB Assignment Solution Observations</vt:lpstr>
      <vt:lpstr>Soldering Assignment Logistics</vt:lpstr>
      <vt:lpstr>Soldering Assignment Logistics</vt:lpstr>
      <vt:lpstr>Purpose of the PCB and soldering assignments </vt:lpstr>
      <vt:lpstr>The Design Process</vt:lpstr>
      <vt:lpstr>Which is more robust?</vt:lpstr>
      <vt:lpstr>Breadboards vs. PCBs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PCB Assignment Recap and Soldering Assignment Information</dc:title>
  <dc:creator>Butala, Mark</dc:creator>
  <cp:lastModifiedBy>Butala, Mark</cp:lastModifiedBy>
  <cp:revision>7</cp:revision>
  <dcterms:created xsi:type="dcterms:W3CDTF">2022-03-03T01:22:23Z</dcterms:created>
  <dcterms:modified xsi:type="dcterms:W3CDTF">2022-03-10T00:53:26Z</dcterms:modified>
</cp:coreProperties>
</file>