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6" r:id="rId1"/>
  </p:sldMasterIdLst>
  <p:notesMasterIdLst>
    <p:notesMasterId r:id="rId11"/>
  </p:notesMasterIdLst>
  <p:sldIdLst>
    <p:sldId id="256" r:id="rId2"/>
    <p:sldId id="257" r:id="rId3"/>
    <p:sldId id="264" r:id="rId4"/>
    <p:sldId id="258" r:id="rId5"/>
    <p:sldId id="260" r:id="rId6"/>
    <p:sldId id="259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B3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78B21-88D3-4606-A0F7-AD7201ED83C8}" type="datetimeFigureOut">
              <a:rPr lang="en-US" smtClean="0"/>
              <a:t>3/3/22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9ADE2-7E4F-4CE3-A05F-7B399388C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90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C63F77D9-00F4-478A-B36A-1CE165606C1C}" type="datetime1">
              <a:rPr lang="en-US" smtClean="0"/>
              <a:t>3/3/22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ECE 445: Notebooks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3DC9995-2A25-430C-B451-84F3F33AC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5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E6CC3-735C-42A3-8230-462C6C1F20C5}" type="datetime1">
              <a:rPr lang="en-US" smtClean="0"/>
              <a:t>3/3/22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 445: Notebooks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83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96CE-EE1B-489E-BCC6-4ECE00C4DA4D}" type="datetime1">
              <a:rPr lang="en-US" smtClean="0"/>
              <a:t>3/3/22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 445: Notebooks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1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755B-2266-43AE-9678-256E8DA3C704}" type="datetime1">
              <a:rPr lang="en-US" smtClean="0"/>
              <a:t>3/3/22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 445: Notebooks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25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34CE-3071-4E50-9220-15F512167F9C}" type="datetime1">
              <a:rPr lang="en-US" smtClean="0"/>
              <a:t>3/3/22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 445: Notebooks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78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E756-0640-4E37-BE6B-B3F45363CFEB}" type="datetime1">
              <a:rPr lang="en-US" smtClean="0"/>
              <a:t>3/3/22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 445: Notebooks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90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D1DD-576D-41E0-8595-4BB75F8A5501}" type="datetime1">
              <a:rPr lang="en-US" smtClean="0"/>
              <a:t>3/3/22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 445: Notebooks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40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0AF4-AA64-4154-8D4B-C63B8489E2E9}" type="datetime1">
              <a:rPr lang="en-US" smtClean="0"/>
              <a:t>3/3/22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 445: Notebooks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32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2B42-FAF7-4EF2-9773-93C9F5C326FD}" type="datetime1">
              <a:rPr lang="en-US" smtClean="0"/>
              <a:t>3/3/22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 445: Notebooks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7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F7A7-C20B-4706-A724-76E90DB77B08}" type="datetime1">
              <a:rPr lang="en-US" smtClean="0"/>
              <a:t>3/3/22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 445: Notebooks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28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6529-C6E8-4398-8774-5172E76FC110}" type="datetime1">
              <a:rPr lang="en-US" smtClean="0"/>
              <a:t>3/3/22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 445: Notebooks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94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3E08-2B7E-436E-ACDD-5DAA01E24654}" type="datetime1">
              <a:rPr lang="en-US" smtClean="0"/>
              <a:t>3/3/22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 445: Notebooks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38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A9E3-73BE-454B-84F0-C0F033AC2FB2}" type="datetime1">
              <a:rPr lang="en-US" smtClean="0"/>
              <a:t>3/3/22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 445: Notebooks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95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2585-8915-4F7C-BB02-4D0843F3D165}" type="datetime1">
              <a:rPr lang="en-US" smtClean="0"/>
              <a:t>3/3/22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 445: Notebooks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6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DB00-5316-47FC-8D7B-27D22FC4EAA5}" type="datetime1">
              <a:rPr lang="en-US" smtClean="0"/>
              <a:t>3/3/22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 445: Notebooks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55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57E4-0E91-4A4C-B269-78DAD6740A5F}" type="datetime1">
              <a:rPr lang="en-US" smtClean="0"/>
              <a:t>3/3/22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 445: Notebooks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55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EEB8-CD89-4B71-8381-7871B973E838}" type="datetime1">
              <a:rPr lang="en-US" smtClean="0"/>
              <a:t>3/3/22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 445: Notebooks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04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E940F13-8B7A-4C91-92EF-31158280D295}" type="datetime1">
              <a:rPr lang="en-US" smtClean="0"/>
              <a:t>3/3/22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ECE 445: Notebooks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3DC9995-2A25-430C-B451-84F3F33AC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4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810521"/>
          </a:xfrm>
        </p:spPr>
        <p:txBody>
          <a:bodyPr/>
          <a:lstStyle/>
          <a:p>
            <a:pPr algn="ctr"/>
            <a:r>
              <a:rPr lang="en-US" dirty="0"/>
              <a:t>Notebooks: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2910253"/>
            <a:ext cx="8825658" cy="3226777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Your Most Powerful Debugging Tool</a:t>
            </a:r>
          </a:p>
          <a:p>
            <a:pPr algn="ctr"/>
            <a:r>
              <a:rPr lang="en-US" sz="2400" dirty="0"/>
              <a:t>Your Legal Protection</a:t>
            </a:r>
          </a:p>
          <a:p>
            <a:pPr algn="ctr"/>
            <a:r>
              <a:rPr lang="en-US" sz="2400" dirty="0"/>
              <a:t>Your Intellectual Property Protection</a:t>
            </a:r>
          </a:p>
          <a:p>
            <a:pPr algn="ctr"/>
            <a:r>
              <a:rPr lang="en-US" sz="2400" dirty="0"/>
              <a:t>An Industry Standard</a:t>
            </a:r>
          </a:p>
        </p:txBody>
      </p:sp>
    </p:spTree>
    <p:extLst>
      <p:ext uri="{BB962C8B-B14F-4D97-AF65-F5344CB8AC3E}">
        <p14:creationId xmlns:p14="http://schemas.microsoft.com/office/powerpoint/2010/main" val="2700765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Acceptable Notebook?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Sewn and Numbered Pages</a:t>
            </a:r>
          </a:p>
          <a:p>
            <a:r>
              <a:rPr lang="en-US" dirty="0"/>
              <a:t>Carbonless copy is not acceptable</a:t>
            </a:r>
          </a:p>
          <a:p>
            <a:r>
              <a:rPr lang="en-US" dirty="0"/>
              <a:t>NOT a spiral bound notebook (pages not sewn)</a:t>
            </a:r>
          </a:p>
          <a:p>
            <a:r>
              <a:rPr lang="en-US" dirty="0"/>
              <a:t>NOT a composition book (pages not numbered)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" t="13805" r="4594" b="14556"/>
          <a:stretch/>
        </p:blipFill>
        <p:spPr>
          <a:xfrm>
            <a:off x="6895157" y="2320862"/>
            <a:ext cx="3882683" cy="3071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134" y="4173545"/>
            <a:ext cx="4158991" cy="26257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03471" y="5342182"/>
            <a:ext cx="2374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Good!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0199077" y="4747847"/>
            <a:ext cx="8792" cy="78251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313799" y="5930173"/>
            <a:ext cx="1733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Bad!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 flipV="1">
            <a:off x="6068581" y="6369469"/>
            <a:ext cx="1245218" cy="2236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057399" y="5240215"/>
            <a:ext cx="1644162" cy="492370"/>
          </a:xfrm>
          <a:prstGeom prst="rect">
            <a:avLst/>
          </a:prstGeom>
          <a:solidFill>
            <a:srgbClr val="11B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E92C-5D75-44E5-B228-60EF7ED79BE2}" type="datetime1">
              <a:rPr lang="en-US" smtClean="0">
                <a:solidFill>
                  <a:schemeClr val="tx1"/>
                </a:solidFill>
              </a:rPr>
              <a:t>3/3/22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ECE 445: Notebooks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99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352626" cy="706964"/>
          </a:xfrm>
        </p:spPr>
        <p:txBody>
          <a:bodyPr/>
          <a:lstStyle/>
          <a:p>
            <a:r>
              <a:rPr lang="en-US" dirty="0"/>
              <a:t>What More is an Acceptable Notebook?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9352624" cy="3416300"/>
          </a:xfrm>
        </p:spPr>
        <p:txBody>
          <a:bodyPr/>
          <a:lstStyle/>
          <a:p>
            <a:r>
              <a:rPr lang="en-US" dirty="0"/>
              <a:t>The very best reference when writing the final report</a:t>
            </a:r>
          </a:p>
          <a:p>
            <a:r>
              <a:rPr lang="en-US" dirty="0"/>
              <a:t>A record of all of your ideas and your test results</a:t>
            </a:r>
          </a:p>
          <a:p>
            <a:r>
              <a:rPr lang="en-US" dirty="0"/>
              <a:t>A record of pertinent portions of datasheets</a:t>
            </a:r>
          </a:p>
          <a:p>
            <a:r>
              <a:rPr lang="en-US" dirty="0"/>
              <a:t>A timeline of your project</a:t>
            </a:r>
          </a:p>
          <a:p>
            <a:r>
              <a:rPr lang="en-US" dirty="0"/>
              <a:t>A way for your TA to ensure you are on schedule</a:t>
            </a:r>
          </a:p>
          <a:p>
            <a:r>
              <a:rPr lang="en-US" dirty="0"/>
              <a:t>A chronicle of your design process, from brainstorming to final implementation.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F7A7-C20B-4706-A724-76E90DB77B08}" type="datetime1">
              <a:rPr lang="en-US" smtClean="0">
                <a:solidFill>
                  <a:schemeClr val="tx1"/>
                </a:solidFill>
              </a:rPr>
              <a:t>3/3/22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ECE 445: Notebooks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65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One Maintain a Notebook?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3916570"/>
          </a:xfrm>
        </p:spPr>
        <p:txBody>
          <a:bodyPr/>
          <a:lstStyle/>
          <a:p>
            <a:r>
              <a:rPr lang="en-US" dirty="0"/>
              <a:t>Entries are to be written in PEN – preferably with blue or black ink</a:t>
            </a:r>
          </a:p>
          <a:p>
            <a:r>
              <a:rPr lang="en-US" b="1" dirty="0"/>
              <a:t>NO PENCIL.</a:t>
            </a:r>
          </a:p>
          <a:p>
            <a:r>
              <a:rPr lang="en-US" dirty="0"/>
              <a:t>Inserts (code snippets, simulation results, etc.) are to be glued in, signed in, and dated in</a:t>
            </a:r>
          </a:p>
          <a:p>
            <a:r>
              <a:rPr lang="en-US" dirty="0"/>
              <a:t>Each member of the group maintains an individual notebook of individual work – Extensive copying is prohibited</a:t>
            </a:r>
          </a:p>
          <a:p>
            <a:r>
              <a:rPr lang="en-US" dirty="0"/>
              <a:t>The notebook should be written legibly</a:t>
            </a:r>
          </a:p>
          <a:p>
            <a:r>
              <a:rPr lang="en-US" b="1" dirty="0"/>
              <a:t>The notebook is to be brought to every single TA meeting without exception. We need to see steady and strong progress week to week!</a:t>
            </a:r>
          </a:p>
          <a:p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6849-81CB-4BF0-BCAA-1A82FA114714}" type="datetime1">
              <a:rPr lang="en-US" smtClean="0">
                <a:solidFill>
                  <a:schemeClr val="tx1"/>
                </a:solidFill>
              </a:rPr>
              <a:t>3/3/22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ECE 445: Notebooks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95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Written in the Notebook?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Everything.</a:t>
            </a:r>
          </a:p>
          <a:p>
            <a:r>
              <a:rPr lang="en-US" dirty="0"/>
              <a:t>The notebook is to be a chronological catalogue of the design process</a:t>
            </a:r>
          </a:p>
          <a:p>
            <a:r>
              <a:rPr lang="en-US" dirty="0"/>
              <a:t>Everything, from brainstorming to final testing results, is to be recorded</a:t>
            </a:r>
          </a:p>
          <a:p>
            <a:r>
              <a:rPr lang="en-US" dirty="0"/>
              <a:t>This includes all sketches, all proposed designs and their test results, including those that fail, and all calculations</a:t>
            </a:r>
          </a:p>
          <a:p>
            <a:r>
              <a:rPr lang="en-US" dirty="0"/>
              <a:t>It is okay to be wrong! The notebook will help you debug!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F7A7-C20B-4706-A724-76E90DB77B08}" type="datetime1">
              <a:rPr lang="en-US" smtClean="0">
                <a:solidFill>
                  <a:schemeClr val="tx1"/>
                </a:solidFill>
              </a:rPr>
              <a:t>3/3/22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ECE 445: Notebooks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57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111994" cy="706964"/>
          </a:xfrm>
        </p:spPr>
        <p:txBody>
          <a:bodyPr/>
          <a:lstStyle/>
          <a:p>
            <a:r>
              <a:rPr lang="en-US" dirty="0"/>
              <a:t>What is on Each Page of the Notebook?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name</a:t>
            </a:r>
          </a:p>
          <a:p>
            <a:r>
              <a:rPr lang="en-US" dirty="0"/>
              <a:t>The date of your work</a:t>
            </a:r>
          </a:p>
          <a:p>
            <a:r>
              <a:rPr lang="en-US" dirty="0"/>
              <a:t>Your signature at the end of each entry</a:t>
            </a:r>
          </a:p>
          <a:p>
            <a:r>
              <a:rPr lang="en-US" dirty="0"/>
              <a:t>Mistakes should be crossed out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8517D-BD22-4643-A34F-CA1B4A51C928}" type="datetime1">
              <a:rPr lang="en-US" smtClean="0">
                <a:solidFill>
                  <a:schemeClr val="tx1"/>
                </a:solidFill>
              </a:rPr>
              <a:t>3/3/22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ECE 445: Notebooks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84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7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40" y="-2487"/>
            <a:ext cx="9144000" cy="686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97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1" t="12840" r="5214" b="-434"/>
          <a:stretch/>
        </p:blipFill>
        <p:spPr>
          <a:xfrm rot="5400000">
            <a:off x="5650485" y="316484"/>
            <a:ext cx="6852216" cy="62308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" t="5434" r="2111"/>
          <a:stretch/>
        </p:blipFill>
        <p:spPr>
          <a:xfrm rot="5400000">
            <a:off x="-445516" y="445515"/>
            <a:ext cx="6852216" cy="596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28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All the Fuss Over a Notebook?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495984" cy="3788338"/>
          </a:xfrm>
        </p:spPr>
        <p:txBody>
          <a:bodyPr>
            <a:normAutofit/>
          </a:bodyPr>
          <a:lstStyle/>
          <a:p>
            <a:r>
              <a:rPr lang="en-US" dirty="0"/>
              <a:t>The notebook is a chronological record of your work</a:t>
            </a:r>
          </a:p>
          <a:p>
            <a:r>
              <a:rPr lang="en-US" dirty="0"/>
              <a:t>Maintaining a professional notebook is a critical skill for industry</a:t>
            </a:r>
          </a:p>
          <a:p>
            <a:r>
              <a:rPr lang="en-US" dirty="0"/>
              <a:t>The notebook protects your intellectual property</a:t>
            </a:r>
          </a:p>
          <a:p>
            <a:r>
              <a:rPr lang="en-US" dirty="0"/>
              <a:t>The notebook provides legal protection in the event of a lawsuit</a:t>
            </a:r>
          </a:p>
          <a:p>
            <a:r>
              <a:rPr lang="en-US" dirty="0"/>
              <a:t>The notebook greatly simplifies the writing of the final report</a:t>
            </a:r>
          </a:p>
          <a:p>
            <a:r>
              <a:rPr lang="en-US" dirty="0"/>
              <a:t>The notebook is 10% of your final grade for the course (50 points of 500 points)</a:t>
            </a:r>
          </a:p>
          <a:p>
            <a:r>
              <a:rPr lang="en-US" dirty="0"/>
              <a:t>Your TA can help push you in the right direction with the help of your notebooks</a:t>
            </a:r>
          </a:p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DO NOT NEGLECT THE INFINITELY IMPORTANT NOTEBOOK!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F7A7-C20B-4706-A724-76E90DB77B08}" type="datetime1">
              <a:rPr lang="en-US" smtClean="0">
                <a:solidFill>
                  <a:schemeClr val="tx1"/>
                </a:solidFill>
              </a:rPr>
              <a:t>3/3/22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ECE 445: Notebooks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9995-2A25-430C-B451-84F3F33AC9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079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350</TotalTime>
  <Words>447</Words>
  <Application>Microsoft Macintosh PowerPoint</Application>
  <PresentationFormat>Widescreen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Ion Boardroom</vt:lpstr>
      <vt:lpstr>Notebooks:</vt:lpstr>
      <vt:lpstr>What Is an Acceptable Notebook?</vt:lpstr>
      <vt:lpstr>What More is an Acceptable Notebook?</vt:lpstr>
      <vt:lpstr>How Does One Maintain a Notebook?</vt:lpstr>
      <vt:lpstr>What is Written in the Notebook?</vt:lpstr>
      <vt:lpstr>What is on Each Page of the Notebook?</vt:lpstr>
      <vt:lpstr>Samples</vt:lpstr>
      <vt:lpstr>PowerPoint Presentation</vt:lpstr>
      <vt:lpstr>Why All the Fuss Over a Notebook?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Notebooks:</dc:title>
  <dc:creator>Jackson Lenz</dc:creator>
  <cp:lastModifiedBy>Butala, Mark</cp:lastModifiedBy>
  <cp:revision>26</cp:revision>
  <dcterms:created xsi:type="dcterms:W3CDTF">2016-01-12T17:41:37Z</dcterms:created>
  <dcterms:modified xsi:type="dcterms:W3CDTF">2022-03-03T00:38:18Z</dcterms:modified>
</cp:coreProperties>
</file>