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41"/>
  </p:notesMasterIdLst>
  <p:sldIdLst>
    <p:sldId id="256" r:id="rId2"/>
    <p:sldId id="349" r:id="rId3"/>
    <p:sldId id="282" r:id="rId4"/>
    <p:sldId id="280" r:id="rId5"/>
    <p:sldId id="357" r:id="rId6"/>
    <p:sldId id="358" r:id="rId7"/>
    <p:sldId id="359" r:id="rId8"/>
    <p:sldId id="344" r:id="rId9"/>
    <p:sldId id="345" r:id="rId10"/>
    <p:sldId id="290" r:id="rId11"/>
    <p:sldId id="360" r:id="rId12"/>
    <p:sldId id="291" r:id="rId13"/>
    <p:sldId id="292" r:id="rId14"/>
    <p:sldId id="293" r:id="rId15"/>
    <p:sldId id="294" r:id="rId16"/>
    <p:sldId id="295" r:id="rId17"/>
    <p:sldId id="346" r:id="rId18"/>
    <p:sldId id="350" r:id="rId19"/>
    <p:sldId id="352" r:id="rId20"/>
    <p:sldId id="353" r:id="rId21"/>
    <p:sldId id="286" r:id="rId22"/>
    <p:sldId id="296" r:id="rId23"/>
    <p:sldId id="264" r:id="rId24"/>
    <p:sldId id="262" r:id="rId25"/>
    <p:sldId id="265" r:id="rId26"/>
    <p:sldId id="266" r:id="rId27"/>
    <p:sldId id="267" r:id="rId28"/>
    <p:sldId id="277" r:id="rId29"/>
    <p:sldId id="268" r:id="rId30"/>
    <p:sldId id="270" r:id="rId31"/>
    <p:sldId id="269" r:id="rId32"/>
    <p:sldId id="271" r:id="rId33"/>
    <p:sldId id="272" r:id="rId34"/>
    <p:sldId id="275" r:id="rId35"/>
    <p:sldId id="278" r:id="rId36"/>
    <p:sldId id="299" r:id="rId37"/>
    <p:sldId id="298" r:id="rId38"/>
    <p:sldId id="351" r:id="rId39"/>
    <p:sldId id="355" r:id="rId40"/>
  </p:sldIdLst>
  <p:sldSz cx="10058400" cy="7772400"/>
  <p:notesSz cx="10058400" cy="7772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FB0"/>
    <a:srgbClr val="12284A"/>
    <a:srgbClr val="EF501D"/>
    <a:srgbClr val="5F9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19" autoAdjust="0"/>
    <p:restoredTop sz="78889" autoAdjust="0"/>
  </p:normalViewPr>
  <p:slideViewPr>
    <p:cSldViewPr snapToGrid="0" snapToObjects="1">
      <p:cViewPr varScale="1">
        <p:scale>
          <a:sx n="63" d="100"/>
          <a:sy n="63" d="100"/>
        </p:scale>
        <p:origin x="54" y="426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-28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676725" y="582925"/>
            <a:ext cx="6705925" cy="29146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6500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43250" y="582613"/>
            <a:ext cx="3771900" cy="29146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3525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43250" y="582613"/>
            <a:ext cx="3771900" cy="29146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1521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43250" y="582613"/>
            <a:ext cx="3771900" cy="29146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4195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43250" y="582613"/>
            <a:ext cx="3771900" cy="29146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6063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43250" y="582613"/>
            <a:ext cx="3771900" cy="29146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0280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43250" y="582613"/>
            <a:ext cx="3771900" cy="29146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Explain context free: Questions independent from what your project is. </a:t>
            </a:r>
          </a:p>
          <a:p>
            <a:r>
              <a:rPr lang="en-US" altLang="zh-CN" dirty="0"/>
              <a:t>These need to be thought about. </a:t>
            </a:r>
          </a:p>
          <a:p>
            <a:r>
              <a:rPr lang="en-US" altLang="zh-CN" dirty="0"/>
              <a:t>Takes all these into account. </a:t>
            </a:r>
          </a:p>
          <a:p>
            <a:r>
              <a:rPr lang="en-US" altLang="zh-CN" dirty="0"/>
              <a:t>Not really answers to all.  </a:t>
            </a:r>
          </a:p>
        </p:txBody>
      </p:sp>
    </p:spTree>
    <p:extLst>
      <p:ext uri="{BB962C8B-B14F-4D97-AF65-F5344CB8AC3E}">
        <p14:creationId xmlns:p14="http://schemas.microsoft.com/office/powerpoint/2010/main" val="2642065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43250" y="582613"/>
            <a:ext cx="3771900" cy="29146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100" dirty="0"/>
              <a:t>!!!! Def of high level</a:t>
            </a:r>
          </a:p>
          <a:p>
            <a:endParaRPr lang="en-US" altLang="zh-CN" sz="1100" dirty="0"/>
          </a:p>
          <a:p>
            <a:r>
              <a:rPr lang="en-US" altLang="zh-CN" sz="1100" dirty="0"/>
              <a:t>Abstract: what the system will do, not how it’ll be implemented. Transport across the river vs building a bridge. Could be ferry. </a:t>
            </a:r>
          </a:p>
          <a:p>
            <a:r>
              <a:rPr lang="en-US" altLang="zh-CN" sz="1100" dirty="0"/>
              <a:t>Verifiable: a way to measure the req is met. </a:t>
            </a:r>
          </a:p>
          <a:p>
            <a:r>
              <a:rPr lang="en-US" altLang="zh-CN" sz="1100" dirty="0"/>
              <a:t>Unambiguous: single meaning</a:t>
            </a:r>
          </a:p>
          <a:p>
            <a:r>
              <a:rPr lang="en-US" altLang="zh-CN" dirty="0"/>
              <a:t>Traceable: Traceable marketing requirements. Satisfy customer’s need.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5587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9201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43250" y="582613"/>
            <a:ext cx="3771900" cy="29146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100" dirty="0"/>
              <a:t>!!!! Def of high level</a:t>
            </a:r>
          </a:p>
          <a:p>
            <a:endParaRPr lang="en-US" altLang="zh-CN" sz="1100" dirty="0"/>
          </a:p>
          <a:p>
            <a:r>
              <a:rPr lang="en-US" altLang="zh-CN" sz="1100" dirty="0"/>
              <a:t>Abstract: what the system will do, not how it’ll be implemented. Transport across the river vs building a bridge. Could be ferry. </a:t>
            </a:r>
          </a:p>
          <a:p>
            <a:r>
              <a:rPr lang="en-US" altLang="zh-CN" sz="1100" dirty="0"/>
              <a:t>Verifiable: a way to measure the req is met. </a:t>
            </a:r>
          </a:p>
          <a:p>
            <a:r>
              <a:rPr lang="en-US" altLang="zh-CN" sz="1100" dirty="0"/>
              <a:t>Unambiguous: single meaning</a:t>
            </a:r>
          </a:p>
          <a:p>
            <a:r>
              <a:rPr lang="en-US" altLang="zh-CN" dirty="0"/>
              <a:t>Traceable: Traceable marketing requirements. Satisfy customer’s need.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7694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43250" y="582613"/>
            <a:ext cx="3771900" cy="29146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100" dirty="0"/>
              <a:t>!!!! Def of high level</a:t>
            </a:r>
          </a:p>
          <a:p>
            <a:endParaRPr lang="en-US" altLang="zh-CN" sz="1100" dirty="0"/>
          </a:p>
          <a:p>
            <a:r>
              <a:rPr lang="en-US" altLang="zh-CN" sz="1100" dirty="0"/>
              <a:t>Abstract: what the system will do, not how it’ll be implemented. Transport across the river vs building a bridge. Could be ferry. </a:t>
            </a:r>
          </a:p>
          <a:p>
            <a:r>
              <a:rPr lang="en-US" altLang="zh-CN" sz="1100" dirty="0"/>
              <a:t>Verifiable: a way to measure the req is met. </a:t>
            </a:r>
          </a:p>
          <a:p>
            <a:r>
              <a:rPr lang="en-US" altLang="zh-CN" sz="1100" dirty="0"/>
              <a:t>Unambiguous: single meaning</a:t>
            </a:r>
          </a:p>
          <a:p>
            <a:r>
              <a:rPr lang="en-US" altLang="zh-CN" dirty="0"/>
              <a:t>Traceable: Traceable marketing requirements. Satisfy customer’s need.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316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6204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43250" y="582613"/>
            <a:ext cx="3771900" cy="29146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sub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2503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1100" dirty="0"/>
              <a:t>R: A set of statements that describe the </a:t>
            </a:r>
            <a:r>
              <a:rPr lang="en-US" altLang="zh-CN" sz="1100" b="1" dirty="0"/>
              <a:t>attributes</a:t>
            </a:r>
            <a:r>
              <a:rPr lang="en-US" altLang="zh-CN" sz="1100" dirty="0"/>
              <a:t> your </a:t>
            </a:r>
            <a:r>
              <a:rPr lang="en-US" altLang="zh-CN" sz="1100" b="1" dirty="0"/>
              <a:t>system must have </a:t>
            </a:r>
            <a:r>
              <a:rPr lang="en-US" altLang="zh-CN" sz="1100" dirty="0"/>
              <a:t>to solve your problem.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100" dirty="0"/>
              <a:t>V: A set of statements that describe </a:t>
            </a:r>
            <a:r>
              <a:rPr lang="en-US" altLang="zh-CN" sz="1100" b="1" dirty="0"/>
              <a:t>tests </a:t>
            </a:r>
            <a:r>
              <a:rPr lang="en-US" altLang="zh-CN" sz="1100" dirty="0"/>
              <a:t>you </a:t>
            </a:r>
            <a:r>
              <a:rPr lang="en-US" altLang="zh-CN" sz="1100" b="1" dirty="0"/>
              <a:t>will perform </a:t>
            </a:r>
            <a:r>
              <a:rPr lang="en-US" altLang="zh-CN" sz="1100" dirty="0"/>
              <a:t>to make sure that your system </a:t>
            </a:r>
            <a:r>
              <a:rPr lang="en-US" altLang="zh-CN" sz="1100" b="1" dirty="0"/>
              <a:t>meets the requirements.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1100" dirty="0"/>
              <a:t>PCB: testing points, jumpers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11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3240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23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071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70227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198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416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0519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62157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6168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66050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71959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3597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55131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43875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49722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90143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14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1323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43250" y="582613"/>
            <a:ext cx="3771900" cy="29146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7953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43250" y="582613"/>
            <a:ext cx="3771900" cy="29146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dirty="0"/>
              <a:t>Not think about design yet. But what you want the thing to do. </a:t>
            </a:r>
          </a:p>
          <a:p>
            <a:r>
              <a:rPr lang="en-US" altLang="zh-CN" dirty="0"/>
              <a:t>Focus on one or two problems.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4853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43250" y="582613"/>
            <a:ext cx="3771900" cy="29146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100" dirty="0"/>
              <a:t>!!!! Def of high level</a:t>
            </a:r>
          </a:p>
          <a:p>
            <a:endParaRPr lang="en-US" altLang="zh-CN" sz="1100" dirty="0"/>
          </a:p>
          <a:p>
            <a:r>
              <a:rPr lang="en-US" altLang="zh-CN" sz="1100" dirty="0"/>
              <a:t>Abstract: what the system will do, not how it’ll be implemented. Transport across the river vs building a bridge. Could be ferry. </a:t>
            </a:r>
          </a:p>
          <a:p>
            <a:r>
              <a:rPr lang="en-US" altLang="zh-CN" sz="1100" dirty="0"/>
              <a:t>Verifiable: a way to measure the req is met. </a:t>
            </a:r>
          </a:p>
          <a:p>
            <a:r>
              <a:rPr lang="en-US" altLang="zh-CN" sz="1100" dirty="0"/>
              <a:t>Unambiguous: single meaning</a:t>
            </a:r>
          </a:p>
          <a:p>
            <a:r>
              <a:rPr lang="en-US" altLang="zh-CN" dirty="0"/>
              <a:t>Traceable: Traceable marketing requirements. Satisfy customer’s need.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4297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43250" y="582613"/>
            <a:ext cx="3771900" cy="29146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100" dirty="0"/>
              <a:t>!!!! Def of high level</a:t>
            </a:r>
          </a:p>
          <a:p>
            <a:endParaRPr lang="en-US" altLang="zh-CN" sz="1100" dirty="0"/>
          </a:p>
          <a:p>
            <a:r>
              <a:rPr lang="en-US" altLang="zh-CN" sz="1100" dirty="0"/>
              <a:t>Abstract: what the system will do, not how it’ll be implemented. Transport across the river vs building a bridge. Could be ferry. </a:t>
            </a:r>
          </a:p>
          <a:p>
            <a:r>
              <a:rPr lang="en-US" altLang="zh-CN" sz="1100" dirty="0"/>
              <a:t>Verifiable: a way to measure the req is met. </a:t>
            </a:r>
          </a:p>
          <a:p>
            <a:r>
              <a:rPr lang="en-US" altLang="zh-CN" sz="1100" dirty="0"/>
              <a:t>Unambiguous: single meaning</a:t>
            </a:r>
          </a:p>
          <a:p>
            <a:r>
              <a:rPr lang="en-US" altLang="zh-CN" dirty="0"/>
              <a:t>Traceable: Traceable marketing requirements. Satisfy customer’s need.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0285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43250" y="582613"/>
            <a:ext cx="3771900" cy="29146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271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521962" y="298183"/>
            <a:ext cx="9014475" cy="1061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4000" b="1" i="0" u="none" strike="noStrike" cap="non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502918" y="1423225"/>
            <a:ext cx="9052559" cy="46907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419855" y="7228332"/>
            <a:ext cx="3218688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7242047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754379" y="2409443"/>
            <a:ext cx="8549639" cy="16322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4000" b="1" i="0" u="none" strike="noStrike" cap="non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1508759" y="4352544"/>
            <a:ext cx="704088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419855" y="7228332"/>
            <a:ext cx="3218688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7242047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521962" y="298183"/>
            <a:ext cx="9014475" cy="1061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4000" b="1" i="0" u="none" strike="noStrike" cap="non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419855" y="7228332"/>
            <a:ext cx="3218688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242047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419855" y="7228332"/>
            <a:ext cx="3218688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7242047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984496"/>
            <a:ext cx="10059034" cy="685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2" y="0"/>
                </a:lnTo>
                <a:lnTo>
                  <a:pt x="119992" y="119030"/>
                </a:lnTo>
                <a:lnTo>
                  <a:pt x="0" y="119030"/>
                </a:lnTo>
                <a:lnTo>
                  <a:pt x="0" y="0"/>
                </a:lnTo>
                <a:close/>
              </a:path>
            </a:pathLst>
          </a:custGeom>
          <a:solidFill>
            <a:srgbClr val="5F96C6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7039107"/>
            <a:ext cx="10059034" cy="733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2" y="0"/>
                </a:lnTo>
                <a:lnTo>
                  <a:pt x="119992" y="119978"/>
                </a:lnTo>
                <a:lnTo>
                  <a:pt x="0" y="119978"/>
                </a:lnTo>
                <a:lnTo>
                  <a:pt x="0" y="0"/>
                </a:lnTo>
                <a:close/>
              </a:path>
            </a:pathLst>
          </a:custGeom>
          <a:solidFill>
            <a:srgbClr val="EF501D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8"/>
          <p:cNvSpPr/>
          <p:nvPr/>
        </p:nvSpPr>
        <p:spPr>
          <a:xfrm>
            <a:off x="7603442" y="7260396"/>
            <a:ext cx="212724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44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9"/>
          <p:cNvSpPr/>
          <p:nvPr/>
        </p:nvSpPr>
        <p:spPr>
          <a:xfrm>
            <a:off x="7605347" y="7262943"/>
            <a:ext cx="0" cy="2692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775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7603442" y="7534228"/>
            <a:ext cx="212724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44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605347" y="7262307"/>
            <a:ext cx="210819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42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607253" y="7263317"/>
            <a:ext cx="205104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39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7813988" y="7263317"/>
            <a:ext cx="0" cy="2686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859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7617732" y="7277590"/>
            <a:ext cx="184149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16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7621067" y="7280775"/>
            <a:ext cx="0" cy="2362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696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7617732" y="7518945"/>
            <a:ext cx="184149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16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7798745" y="7280567"/>
            <a:ext cx="0" cy="2362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739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7658699" y="7308353"/>
            <a:ext cx="97789" cy="1816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4028" y="18359"/>
                </a:moveTo>
                <a:lnTo>
                  <a:pt x="10521" y="18359"/>
                </a:lnTo>
                <a:lnTo>
                  <a:pt x="7014" y="17726"/>
                </a:lnTo>
                <a:lnTo>
                  <a:pt x="1168" y="14561"/>
                </a:lnTo>
                <a:lnTo>
                  <a:pt x="0" y="12662"/>
                </a:lnTo>
                <a:lnTo>
                  <a:pt x="0" y="7597"/>
                </a:lnTo>
                <a:lnTo>
                  <a:pt x="1168" y="5064"/>
                </a:lnTo>
                <a:lnTo>
                  <a:pt x="8182" y="1266"/>
                </a:lnTo>
                <a:lnTo>
                  <a:pt x="15197" y="0"/>
                </a:lnTo>
                <a:lnTo>
                  <a:pt x="114567" y="0"/>
                </a:lnTo>
                <a:lnTo>
                  <a:pt x="114567" y="3165"/>
                </a:lnTo>
                <a:lnTo>
                  <a:pt x="16366" y="3165"/>
                </a:lnTo>
                <a:lnTo>
                  <a:pt x="11689" y="3798"/>
                </a:lnTo>
                <a:lnTo>
                  <a:pt x="8182" y="5697"/>
                </a:lnTo>
                <a:lnTo>
                  <a:pt x="5844" y="6330"/>
                </a:lnTo>
                <a:lnTo>
                  <a:pt x="4675" y="8230"/>
                </a:lnTo>
                <a:lnTo>
                  <a:pt x="4675" y="12029"/>
                </a:lnTo>
                <a:lnTo>
                  <a:pt x="8182" y="13928"/>
                </a:lnTo>
                <a:lnTo>
                  <a:pt x="9351" y="15194"/>
                </a:lnTo>
                <a:lnTo>
                  <a:pt x="25914" y="15194"/>
                </a:lnTo>
                <a:lnTo>
                  <a:pt x="25719" y="15827"/>
                </a:lnTo>
                <a:lnTo>
                  <a:pt x="19873" y="17726"/>
                </a:lnTo>
                <a:lnTo>
                  <a:pt x="14028" y="18359"/>
                </a:lnTo>
                <a:close/>
              </a:path>
              <a:path w="120000" h="120000" extrusionOk="0">
                <a:moveTo>
                  <a:pt x="119244" y="119659"/>
                </a:moveTo>
                <a:lnTo>
                  <a:pt x="1168" y="119659"/>
                </a:lnTo>
                <a:lnTo>
                  <a:pt x="1168" y="113961"/>
                </a:lnTo>
                <a:lnTo>
                  <a:pt x="4675" y="112061"/>
                </a:lnTo>
                <a:lnTo>
                  <a:pt x="63129" y="112061"/>
                </a:lnTo>
                <a:lnTo>
                  <a:pt x="63129" y="108262"/>
                </a:lnTo>
                <a:lnTo>
                  <a:pt x="15197" y="108262"/>
                </a:lnTo>
                <a:lnTo>
                  <a:pt x="14028" y="107629"/>
                </a:lnTo>
                <a:lnTo>
                  <a:pt x="14028" y="105730"/>
                </a:lnTo>
                <a:lnTo>
                  <a:pt x="15197" y="105097"/>
                </a:lnTo>
                <a:lnTo>
                  <a:pt x="63129" y="105097"/>
                </a:lnTo>
                <a:lnTo>
                  <a:pt x="63129" y="15827"/>
                </a:lnTo>
                <a:lnTo>
                  <a:pt x="35071" y="15827"/>
                </a:lnTo>
                <a:lnTo>
                  <a:pt x="33902" y="15194"/>
                </a:lnTo>
                <a:lnTo>
                  <a:pt x="33902" y="13295"/>
                </a:lnTo>
                <a:lnTo>
                  <a:pt x="35071" y="12662"/>
                </a:lnTo>
                <a:lnTo>
                  <a:pt x="63129" y="12662"/>
                </a:lnTo>
                <a:lnTo>
                  <a:pt x="63129" y="10129"/>
                </a:lnTo>
                <a:lnTo>
                  <a:pt x="32733" y="10129"/>
                </a:lnTo>
                <a:lnTo>
                  <a:pt x="31563" y="8863"/>
                </a:lnTo>
                <a:lnTo>
                  <a:pt x="31563" y="6963"/>
                </a:lnTo>
                <a:lnTo>
                  <a:pt x="32733" y="6330"/>
                </a:lnTo>
                <a:lnTo>
                  <a:pt x="63129" y="6330"/>
                </a:lnTo>
                <a:lnTo>
                  <a:pt x="63129" y="3165"/>
                </a:lnTo>
                <a:lnTo>
                  <a:pt x="114567" y="3165"/>
                </a:lnTo>
                <a:lnTo>
                  <a:pt x="114567" y="8230"/>
                </a:lnTo>
                <a:lnTo>
                  <a:pt x="100265" y="10188"/>
                </a:lnTo>
                <a:lnTo>
                  <a:pt x="90455" y="14877"/>
                </a:lnTo>
                <a:lnTo>
                  <a:pt x="84811" y="24790"/>
                </a:lnTo>
                <a:lnTo>
                  <a:pt x="83003" y="42418"/>
                </a:lnTo>
                <a:lnTo>
                  <a:pt x="83003" y="72808"/>
                </a:lnTo>
                <a:lnTo>
                  <a:pt x="85378" y="92098"/>
                </a:lnTo>
                <a:lnTo>
                  <a:pt x="92355" y="103198"/>
                </a:lnTo>
                <a:lnTo>
                  <a:pt x="103717" y="108599"/>
                </a:lnTo>
                <a:lnTo>
                  <a:pt x="119244" y="110795"/>
                </a:lnTo>
                <a:lnTo>
                  <a:pt x="119244" y="119659"/>
                </a:lnTo>
                <a:close/>
              </a:path>
              <a:path w="120000" h="120000" extrusionOk="0">
                <a:moveTo>
                  <a:pt x="12858" y="12662"/>
                </a:moveTo>
                <a:lnTo>
                  <a:pt x="10521" y="11396"/>
                </a:lnTo>
                <a:lnTo>
                  <a:pt x="10521" y="8863"/>
                </a:lnTo>
                <a:lnTo>
                  <a:pt x="11689" y="8230"/>
                </a:lnTo>
                <a:lnTo>
                  <a:pt x="12858" y="6963"/>
                </a:lnTo>
                <a:lnTo>
                  <a:pt x="16366" y="6330"/>
                </a:lnTo>
                <a:lnTo>
                  <a:pt x="21042" y="6330"/>
                </a:lnTo>
                <a:lnTo>
                  <a:pt x="23380" y="6963"/>
                </a:lnTo>
                <a:lnTo>
                  <a:pt x="24549" y="8230"/>
                </a:lnTo>
                <a:lnTo>
                  <a:pt x="25719" y="8863"/>
                </a:lnTo>
                <a:lnTo>
                  <a:pt x="26303" y="9496"/>
                </a:lnTo>
                <a:lnTo>
                  <a:pt x="16366" y="9496"/>
                </a:lnTo>
                <a:lnTo>
                  <a:pt x="16366" y="10762"/>
                </a:lnTo>
                <a:lnTo>
                  <a:pt x="15197" y="12029"/>
                </a:lnTo>
                <a:lnTo>
                  <a:pt x="14028" y="12029"/>
                </a:lnTo>
                <a:lnTo>
                  <a:pt x="12858" y="12662"/>
                </a:lnTo>
                <a:close/>
              </a:path>
              <a:path w="120000" h="120000" extrusionOk="0">
                <a:moveTo>
                  <a:pt x="25914" y="15194"/>
                </a:moveTo>
                <a:lnTo>
                  <a:pt x="17535" y="15194"/>
                </a:lnTo>
                <a:lnTo>
                  <a:pt x="21042" y="13928"/>
                </a:lnTo>
                <a:lnTo>
                  <a:pt x="22212" y="12029"/>
                </a:lnTo>
                <a:lnTo>
                  <a:pt x="22212" y="10762"/>
                </a:lnTo>
                <a:lnTo>
                  <a:pt x="19873" y="9496"/>
                </a:lnTo>
                <a:lnTo>
                  <a:pt x="26303" y="9496"/>
                </a:lnTo>
                <a:lnTo>
                  <a:pt x="26887" y="10129"/>
                </a:lnTo>
                <a:lnTo>
                  <a:pt x="26887" y="12029"/>
                </a:lnTo>
                <a:lnTo>
                  <a:pt x="25914" y="15194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7690614" y="7337789"/>
            <a:ext cx="0" cy="1238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726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7701570" y="7337789"/>
            <a:ext cx="0" cy="1238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726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7874960" y="7396504"/>
            <a:ext cx="49530" cy="1257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715" y="4571"/>
                </a:moveTo>
                <a:lnTo>
                  <a:pt x="2306" y="4571"/>
                </a:lnTo>
                <a:lnTo>
                  <a:pt x="0" y="3657"/>
                </a:lnTo>
                <a:lnTo>
                  <a:pt x="0" y="914"/>
                </a:lnTo>
                <a:lnTo>
                  <a:pt x="4615" y="0"/>
                </a:lnTo>
                <a:lnTo>
                  <a:pt x="25388" y="914"/>
                </a:lnTo>
                <a:lnTo>
                  <a:pt x="120024" y="914"/>
                </a:lnTo>
                <a:lnTo>
                  <a:pt x="120024" y="3657"/>
                </a:lnTo>
                <a:lnTo>
                  <a:pt x="117715" y="4571"/>
                </a:lnTo>
                <a:close/>
              </a:path>
              <a:path w="120000" h="120000" extrusionOk="0">
                <a:moveTo>
                  <a:pt x="120024" y="914"/>
                </a:moveTo>
                <a:lnTo>
                  <a:pt x="94633" y="914"/>
                </a:lnTo>
                <a:lnTo>
                  <a:pt x="117715" y="0"/>
                </a:lnTo>
                <a:lnTo>
                  <a:pt x="120024" y="914"/>
                </a:lnTo>
                <a:close/>
              </a:path>
              <a:path w="120000" h="120000" extrusionOk="0">
                <a:moveTo>
                  <a:pt x="25388" y="119800"/>
                </a:moveTo>
                <a:lnTo>
                  <a:pt x="4615" y="119800"/>
                </a:lnTo>
                <a:lnTo>
                  <a:pt x="0" y="118886"/>
                </a:lnTo>
                <a:lnTo>
                  <a:pt x="0" y="116142"/>
                </a:lnTo>
                <a:lnTo>
                  <a:pt x="2306" y="115227"/>
                </a:lnTo>
                <a:lnTo>
                  <a:pt x="29861" y="113069"/>
                </a:lnTo>
                <a:lnTo>
                  <a:pt x="38084" y="109855"/>
                </a:lnTo>
                <a:lnTo>
                  <a:pt x="41112" y="103382"/>
                </a:lnTo>
                <a:lnTo>
                  <a:pt x="41546" y="92365"/>
                </a:lnTo>
                <a:lnTo>
                  <a:pt x="41546" y="28349"/>
                </a:lnTo>
                <a:lnTo>
                  <a:pt x="41112" y="16660"/>
                </a:lnTo>
                <a:lnTo>
                  <a:pt x="38084" y="9601"/>
                </a:lnTo>
                <a:lnTo>
                  <a:pt x="29861" y="5972"/>
                </a:lnTo>
                <a:lnTo>
                  <a:pt x="13848" y="4571"/>
                </a:lnTo>
                <a:lnTo>
                  <a:pt x="106172" y="4571"/>
                </a:lnTo>
                <a:lnTo>
                  <a:pt x="91134" y="5972"/>
                </a:lnTo>
                <a:lnTo>
                  <a:pt x="82802" y="9601"/>
                </a:lnTo>
                <a:lnTo>
                  <a:pt x="79233" y="16660"/>
                </a:lnTo>
                <a:lnTo>
                  <a:pt x="78475" y="28349"/>
                </a:lnTo>
                <a:lnTo>
                  <a:pt x="78475" y="92365"/>
                </a:lnTo>
                <a:lnTo>
                  <a:pt x="79233" y="103382"/>
                </a:lnTo>
                <a:lnTo>
                  <a:pt x="82802" y="109855"/>
                </a:lnTo>
                <a:lnTo>
                  <a:pt x="91134" y="113069"/>
                </a:lnTo>
                <a:lnTo>
                  <a:pt x="117715" y="115227"/>
                </a:lnTo>
                <a:lnTo>
                  <a:pt x="120024" y="116142"/>
                </a:lnTo>
                <a:lnTo>
                  <a:pt x="120024" y="118886"/>
                </a:lnTo>
                <a:lnTo>
                  <a:pt x="41546" y="118886"/>
                </a:lnTo>
                <a:lnTo>
                  <a:pt x="25388" y="119800"/>
                </a:lnTo>
                <a:close/>
              </a:path>
              <a:path w="120000" h="120000" extrusionOk="0">
                <a:moveTo>
                  <a:pt x="117715" y="119800"/>
                </a:moveTo>
                <a:lnTo>
                  <a:pt x="94633" y="119800"/>
                </a:lnTo>
                <a:lnTo>
                  <a:pt x="78475" y="118886"/>
                </a:lnTo>
                <a:lnTo>
                  <a:pt x="120024" y="118886"/>
                </a:lnTo>
                <a:lnTo>
                  <a:pt x="117715" y="11980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8027389" y="7396504"/>
            <a:ext cx="97789" cy="1257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23" y="4571"/>
                </a:moveTo>
                <a:lnTo>
                  <a:pt x="1168" y="4571"/>
                </a:lnTo>
                <a:lnTo>
                  <a:pt x="0" y="3657"/>
                </a:lnTo>
                <a:lnTo>
                  <a:pt x="0" y="914"/>
                </a:lnTo>
                <a:lnTo>
                  <a:pt x="1168" y="0"/>
                </a:lnTo>
                <a:lnTo>
                  <a:pt x="14029" y="914"/>
                </a:lnTo>
                <a:lnTo>
                  <a:pt x="60791" y="914"/>
                </a:lnTo>
                <a:lnTo>
                  <a:pt x="61960" y="3657"/>
                </a:lnTo>
                <a:lnTo>
                  <a:pt x="59623" y="4571"/>
                </a:lnTo>
                <a:close/>
              </a:path>
              <a:path w="120000" h="120000" extrusionOk="0">
                <a:moveTo>
                  <a:pt x="60791" y="914"/>
                </a:moveTo>
                <a:lnTo>
                  <a:pt x="47932" y="914"/>
                </a:lnTo>
                <a:lnTo>
                  <a:pt x="59623" y="0"/>
                </a:lnTo>
                <a:lnTo>
                  <a:pt x="60791" y="914"/>
                </a:lnTo>
                <a:close/>
              </a:path>
              <a:path w="120000" h="120000" extrusionOk="0">
                <a:moveTo>
                  <a:pt x="14029" y="119800"/>
                </a:moveTo>
                <a:lnTo>
                  <a:pt x="1168" y="119800"/>
                </a:lnTo>
                <a:lnTo>
                  <a:pt x="0" y="118886"/>
                </a:lnTo>
                <a:lnTo>
                  <a:pt x="0" y="116142"/>
                </a:lnTo>
                <a:lnTo>
                  <a:pt x="1168" y="115227"/>
                </a:lnTo>
                <a:lnTo>
                  <a:pt x="8182" y="114313"/>
                </a:lnTo>
                <a:lnTo>
                  <a:pt x="15800" y="113198"/>
                </a:lnTo>
                <a:lnTo>
                  <a:pt x="20020" y="110197"/>
                </a:lnTo>
                <a:lnTo>
                  <a:pt x="21829" y="103767"/>
                </a:lnTo>
                <a:lnTo>
                  <a:pt x="22213" y="92365"/>
                </a:lnTo>
                <a:lnTo>
                  <a:pt x="22213" y="27435"/>
                </a:lnTo>
                <a:lnTo>
                  <a:pt x="21810" y="16275"/>
                </a:lnTo>
                <a:lnTo>
                  <a:pt x="19874" y="9488"/>
                </a:lnTo>
                <a:lnTo>
                  <a:pt x="15307" y="5958"/>
                </a:lnTo>
                <a:lnTo>
                  <a:pt x="7014" y="4571"/>
                </a:lnTo>
                <a:lnTo>
                  <a:pt x="54946" y="4571"/>
                </a:lnTo>
                <a:lnTo>
                  <a:pt x="46836" y="5958"/>
                </a:lnTo>
                <a:lnTo>
                  <a:pt x="42671" y="9488"/>
                </a:lnTo>
                <a:lnTo>
                  <a:pt x="41136" y="16275"/>
                </a:lnTo>
                <a:lnTo>
                  <a:pt x="40918" y="27435"/>
                </a:lnTo>
                <a:lnTo>
                  <a:pt x="40918" y="106082"/>
                </a:lnTo>
                <a:lnTo>
                  <a:pt x="47932" y="111569"/>
                </a:lnTo>
                <a:lnTo>
                  <a:pt x="52609" y="113398"/>
                </a:lnTo>
                <a:lnTo>
                  <a:pt x="113162" y="113398"/>
                </a:lnTo>
                <a:lnTo>
                  <a:pt x="112832" y="114256"/>
                </a:lnTo>
                <a:lnTo>
                  <a:pt x="110376" y="118886"/>
                </a:lnTo>
                <a:lnTo>
                  <a:pt x="22213" y="118886"/>
                </a:lnTo>
                <a:lnTo>
                  <a:pt x="14029" y="119800"/>
                </a:lnTo>
                <a:close/>
              </a:path>
              <a:path w="120000" h="120000" extrusionOk="0">
                <a:moveTo>
                  <a:pt x="113162" y="113398"/>
                </a:moveTo>
                <a:lnTo>
                  <a:pt x="94694" y="113398"/>
                </a:lnTo>
                <a:lnTo>
                  <a:pt x="98201" y="111569"/>
                </a:lnTo>
                <a:lnTo>
                  <a:pt x="102876" y="108826"/>
                </a:lnTo>
                <a:lnTo>
                  <a:pt x="108722" y="102424"/>
                </a:lnTo>
                <a:lnTo>
                  <a:pt x="113399" y="93279"/>
                </a:lnTo>
                <a:lnTo>
                  <a:pt x="114567" y="92365"/>
                </a:lnTo>
                <a:lnTo>
                  <a:pt x="119244" y="93279"/>
                </a:lnTo>
                <a:lnTo>
                  <a:pt x="119244" y="94194"/>
                </a:lnTo>
                <a:lnTo>
                  <a:pt x="118275" y="98709"/>
                </a:lnTo>
                <a:lnTo>
                  <a:pt x="115883" y="106311"/>
                </a:lnTo>
                <a:lnTo>
                  <a:pt x="113162" y="113398"/>
                </a:lnTo>
                <a:close/>
              </a:path>
              <a:path w="120000" h="120000" extrusionOk="0">
                <a:moveTo>
                  <a:pt x="109892" y="119800"/>
                </a:moveTo>
                <a:lnTo>
                  <a:pt x="69778" y="119028"/>
                </a:lnTo>
                <a:lnTo>
                  <a:pt x="52609" y="118886"/>
                </a:lnTo>
                <a:lnTo>
                  <a:pt x="110376" y="118886"/>
                </a:lnTo>
                <a:lnTo>
                  <a:pt x="109892" y="11980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8219834" y="7396504"/>
            <a:ext cx="98425" cy="1257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399" y="4571"/>
                </a:moveTo>
                <a:lnTo>
                  <a:pt x="2322" y="4571"/>
                </a:lnTo>
                <a:lnTo>
                  <a:pt x="0" y="3657"/>
                </a:lnTo>
                <a:lnTo>
                  <a:pt x="1160" y="914"/>
                </a:lnTo>
                <a:lnTo>
                  <a:pt x="2322" y="0"/>
                </a:lnTo>
                <a:lnTo>
                  <a:pt x="15099" y="914"/>
                </a:lnTo>
                <a:lnTo>
                  <a:pt x="61561" y="914"/>
                </a:lnTo>
                <a:lnTo>
                  <a:pt x="61561" y="3657"/>
                </a:lnTo>
                <a:lnTo>
                  <a:pt x="60399" y="4571"/>
                </a:lnTo>
                <a:close/>
              </a:path>
              <a:path w="120000" h="120000" extrusionOk="0">
                <a:moveTo>
                  <a:pt x="61561" y="914"/>
                </a:moveTo>
                <a:lnTo>
                  <a:pt x="48785" y="914"/>
                </a:lnTo>
                <a:lnTo>
                  <a:pt x="60399" y="0"/>
                </a:lnTo>
                <a:lnTo>
                  <a:pt x="61561" y="914"/>
                </a:lnTo>
                <a:close/>
              </a:path>
              <a:path w="120000" h="120000" extrusionOk="0">
                <a:moveTo>
                  <a:pt x="15099" y="119800"/>
                </a:moveTo>
                <a:lnTo>
                  <a:pt x="2322" y="119800"/>
                </a:lnTo>
                <a:lnTo>
                  <a:pt x="1160" y="118886"/>
                </a:lnTo>
                <a:lnTo>
                  <a:pt x="0" y="116142"/>
                </a:lnTo>
                <a:lnTo>
                  <a:pt x="2322" y="115227"/>
                </a:lnTo>
                <a:lnTo>
                  <a:pt x="8130" y="114313"/>
                </a:lnTo>
                <a:lnTo>
                  <a:pt x="16189" y="113198"/>
                </a:lnTo>
                <a:lnTo>
                  <a:pt x="20327" y="110197"/>
                </a:lnTo>
                <a:lnTo>
                  <a:pt x="21851" y="103767"/>
                </a:lnTo>
                <a:lnTo>
                  <a:pt x="22070" y="92365"/>
                </a:lnTo>
                <a:lnTo>
                  <a:pt x="22070" y="27435"/>
                </a:lnTo>
                <a:lnTo>
                  <a:pt x="21833" y="16275"/>
                </a:lnTo>
                <a:lnTo>
                  <a:pt x="20181" y="9488"/>
                </a:lnTo>
                <a:lnTo>
                  <a:pt x="15699" y="5958"/>
                </a:lnTo>
                <a:lnTo>
                  <a:pt x="6970" y="4571"/>
                </a:lnTo>
                <a:lnTo>
                  <a:pt x="54592" y="4571"/>
                </a:lnTo>
                <a:lnTo>
                  <a:pt x="47024" y="5958"/>
                </a:lnTo>
                <a:lnTo>
                  <a:pt x="42831" y="9488"/>
                </a:lnTo>
                <a:lnTo>
                  <a:pt x="41034" y="16275"/>
                </a:lnTo>
                <a:lnTo>
                  <a:pt x="40654" y="27435"/>
                </a:lnTo>
                <a:lnTo>
                  <a:pt x="40654" y="101509"/>
                </a:lnTo>
                <a:lnTo>
                  <a:pt x="41814" y="106082"/>
                </a:lnTo>
                <a:lnTo>
                  <a:pt x="45299" y="109740"/>
                </a:lnTo>
                <a:lnTo>
                  <a:pt x="52269" y="113398"/>
                </a:lnTo>
                <a:lnTo>
                  <a:pt x="112656" y="113398"/>
                </a:lnTo>
                <a:lnTo>
                  <a:pt x="112286" y="114256"/>
                </a:lnTo>
                <a:lnTo>
                  <a:pt x="109695" y="118886"/>
                </a:lnTo>
                <a:lnTo>
                  <a:pt x="22070" y="118886"/>
                </a:lnTo>
                <a:lnTo>
                  <a:pt x="15099" y="119800"/>
                </a:lnTo>
                <a:close/>
              </a:path>
              <a:path w="120000" h="120000" extrusionOk="0">
                <a:moveTo>
                  <a:pt x="112656" y="113398"/>
                </a:moveTo>
                <a:lnTo>
                  <a:pt x="95244" y="113398"/>
                </a:lnTo>
                <a:lnTo>
                  <a:pt x="98728" y="111569"/>
                </a:lnTo>
                <a:lnTo>
                  <a:pt x="103374" y="108826"/>
                </a:lnTo>
                <a:lnTo>
                  <a:pt x="109183" y="102424"/>
                </a:lnTo>
                <a:lnTo>
                  <a:pt x="113828" y="93279"/>
                </a:lnTo>
                <a:lnTo>
                  <a:pt x="114990" y="92365"/>
                </a:lnTo>
                <a:lnTo>
                  <a:pt x="119636" y="93279"/>
                </a:lnTo>
                <a:lnTo>
                  <a:pt x="119636" y="94194"/>
                </a:lnTo>
                <a:lnTo>
                  <a:pt x="118493" y="98709"/>
                </a:lnTo>
                <a:lnTo>
                  <a:pt x="115716" y="106311"/>
                </a:lnTo>
                <a:lnTo>
                  <a:pt x="112656" y="113398"/>
                </a:lnTo>
                <a:close/>
              </a:path>
              <a:path w="120000" h="120000" extrusionOk="0">
                <a:moveTo>
                  <a:pt x="109183" y="119800"/>
                </a:moveTo>
                <a:lnTo>
                  <a:pt x="98838" y="119657"/>
                </a:lnTo>
                <a:lnTo>
                  <a:pt x="70308" y="119028"/>
                </a:lnTo>
                <a:lnTo>
                  <a:pt x="53430" y="118886"/>
                </a:lnTo>
                <a:lnTo>
                  <a:pt x="109695" y="118886"/>
                </a:lnTo>
                <a:lnTo>
                  <a:pt x="109183" y="11980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8414184" y="7396504"/>
            <a:ext cx="49530" cy="1257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715" y="4571"/>
                </a:moveTo>
                <a:lnTo>
                  <a:pt x="2306" y="4571"/>
                </a:lnTo>
                <a:lnTo>
                  <a:pt x="0" y="3657"/>
                </a:lnTo>
                <a:lnTo>
                  <a:pt x="0" y="914"/>
                </a:lnTo>
                <a:lnTo>
                  <a:pt x="2306" y="0"/>
                </a:lnTo>
                <a:lnTo>
                  <a:pt x="25388" y="914"/>
                </a:lnTo>
                <a:lnTo>
                  <a:pt x="120024" y="914"/>
                </a:lnTo>
                <a:lnTo>
                  <a:pt x="120024" y="3657"/>
                </a:lnTo>
                <a:lnTo>
                  <a:pt x="117715" y="4571"/>
                </a:lnTo>
                <a:close/>
              </a:path>
              <a:path w="120000" h="120000" extrusionOk="0">
                <a:moveTo>
                  <a:pt x="120024" y="914"/>
                </a:moveTo>
                <a:lnTo>
                  <a:pt x="94635" y="914"/>
                </a:lnTo>
                <a:lnTo>
                  <a:pt x="117715" y="0"/>
                </a:lnTo>
                <a:lnTo>
                  <a:pt x="120024" y="914"/>
                </a:lnTo>
                <a:close/>
              </a:path>
              <a:path w="120000" h="120000" extrusionOk="0">
                <a:moveTo>
                  <a:pt x="25388" y="119800"/>
                </a:moveTo>
                <a:lnTo>
                  <a:pt x="2306" y="119800"/>
                </a:lnTo>
                <a:lnTo>
                  <a:pt x="0" y="118886"/>
                </a:lnTo>
                <a:lnTo>
                  <a:pt x="0" y="116142"/>
                </a:lnTo>
                <a:lnTo>
                  <a:pt x="2306" y="115227"/>
                </a:lnTo>
                <a:lnTo>
                  <a:pt x="29861" y="113069"/>
                </a:lnTo>
                <a:lnTo>
                  <a:pt x="38084" y="109855"/>
                </a:lnTo>
                <a:lnTo>
                  <a:pt x="41112" y="103382"/>
                </a:lnTo>
                <a:lnTo>
                  <a:pt x="41546" y="92365"/>
                </a:lnTo>
                <a:lnTo>
                  <a:pt x="41546" y="28349"/>
                </a:lnTo>
                <a:lnTo>
                  <a:pt x="41112" y="16660"/>
                </a:lnTo>
                <a:lnTo>
                  <a:pt x="38084" y="9601"/>
                </a:lnTo>
                <a:lnTo>
                  <a:pt x="29861" y="5972"/>
                </a:lnTo>
                <a:lnTo>
                  <a:pt x="13848" y="4571"/>
                </a:lnTo>
                <a:lnTo>
                  <a:pt x="106175" y="4571"/>
                </a:lnTo>
                <a:lnTo>
                  <a:pt x="90162" y="5972"/>
                </a:lnTo>
                <a:lnTo>
                  <a:pt x="81939" y="9601"/>
                </a:lnTo>
                <a:lnTo>
                  <a:pt x="78911" y="16660"/>
                </a:lnTo>
                <a:lnTo>
                  <a:pt x="78477" y="28349"/>
                </a:lnTo>
                <a:lnTo>
                  <a:pt x="78477" y="92365"/>
                </a:lnTo>
                <a:lnTo>
                  <a:pt x="78911" y="103382"/>
                </a:lnTo>
                <a:lnTo>
                  <a:pt x="81939" y="109855"/>
                </a:lnTo>
                <a:lnTo>
                  <a:pt x="90162" y="113069"/>
                </a:lnTo>
                <a:lnTo>
                  <a:pt x="117715" y="115227"/>
                </a:lnTo>
                <a:lnTo>
                  <a:pt x="120024" y="116142"/>
                </a:lnTo>
                <a:lnTo>
                  <a:pt x="120024" y="118886"/>
                </a:lnTo>
                <a:lnTo>
                  <a:pt x="41546" y="118886"/>
                </a:lnTo>
                <a:lnTo>
                  <a:pt x="25388" y="119800"/>
                </a:lnTo>
                <a:close/>
              </a:path>
              <a:path w="120000" h="120000" extrusionOk="0">
                <a:moveTo>
                  <a:pt x="117715" y="119800"/>
                </a:moveTo>
                <a:lnTo>
                  <a:pt x="94635" y="119800"/>
                </a:lnTo>
                <a:lnTo>
                  <a:pt x="78477" y="118886"/>
                </a:lnTo>
                <a:lnTo>
                  <a:pt x="120024" y="118886"/>
                </a:lnTo>
                <a:lnTo>
                  <a:pt x="117715" y="11980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8563757" y="7396504"/>
            <a:ext cx="138430" cy="1289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1383" y="111497"/>
                </a:moveTo>
                <a:lnTo>
                  <a:pt x="11561" y="111497"/>
                </a:lnTo>
                <a:lnTo>
                  <a:pt x="14038" y="110605"/>
                </a:lnTo>
                <a:lnTo>
                  <a:pt x="14865" y="108821"/>
                </a:lnTo>
                <a:lnTo>
                  <a:pt x="16297" y="101350"/>
                </a:lnTo>
                <a:lnTo>
                  <a:pt x="17033" y="91204"/>
                </a:lnTo>
                <a:lnTo>
                  <a:pt x="17303" y="80724"/>
                </a:lnTo>
                <a:lnTo>
                  <a:pt x="17342" y="72250"/>
                </a:lnTo>
                <a:lnTo>
                  <a:pt x="17342" y="13379"/>
                </a:lnTo>
                <a:lnTo>
                  <a:pt x="14038" y="8919"/>
                </a:lnTo>
                <a:lnTo>
                  <a:pt x="11561" y="6243"/>
                </a:lnTo>
                <a:lnTo>
                  <a:pt x="3302" y="4459"/>
                </a:lnTo>
                <a:lnTo>
                  <a:pt x="825" y="4459"/>
                </a:lnTo>
                <a:lnTo>
                  <a:pt x="0" y="3567"/>
                </a:lnTo>
                <a:lnTo>
                  <a:pt x="0" y="891"/>
                </a:lnTo>
                <a:lnTo>
                  <a:pt x="1651" y="0"/>
                </a:lnTo>
                <a:lnTo>
                  <a:pt x="8257" y="891"/>
                </a:lnTo>
                <a:lnTo>
                  <a:pt x="27751" y="891"/>
                </a:lnTo>
                <a:lnTo>
                  <a:pt x="32208" y="8877"/>
                </a:lnTo>
                <a:lnTo>
                  <a:pt x="40260" y="20180"/>
                </a:lnTo>
                <a:lnTo>
                  <a:pt x="42591" y="23191"/>
                </a:lnTo>
                <a:lnTo>
                  <a:pt x="24775" y="23191"/>
                </a:lnTo>
                <a:lnTo>
                  <a:pt x="23949" y="24974"/>
                </a:lnTo>
                <a:lnTo>
                  <a:pt x="23949" y="72250"/>
                </a:lnTo>
                <a:lnTo>
                  <a:pt x="27252" y="108821"/>
                </a:lnTo>
                <a:lnTo>
                  <a:pt x="28078" y="110605"/>
                </a:lnTo>
                <a:lnTo>
                  <a:pt x="31383" y="111497"/>
                </a:lnTo>
                <a:close/>
              </a:path>
              <a:path w="120000" h="120000" extrusionOk="0">
                <a:moveTo>
                  <a:pt x="27751" y="891"/>
                </a:moveTo>
                <a:lnTo>
                  <a:pt x="24775" y="891"/>
                </a:lnTo>
                <a:lnTo>
                  <a:pt x="27252" y="0"/>
                </a:lnTo>
                <a:lnTo>
                  <a:pt x="27751" y="891"/>
                </a:lnTo>
                <a:close/>
              </a:path>
              <a:path w="120000" h="120000" extrusionOk="0">
                <a:moveTo>
                  <a:pt x="118924" y="4459"/>
                </a:moveTo>
                <a:lnTo>
                  <a:pt x="82585" y="4459"/>
                </a:lnTo>
                <a:lnTo>
                  <a:pt x="80933" y="3567"/>
                </a:lnTo>
                <a:lnTo>
                  <a:pt x="80933" y="891"/>
                </a:lnTo>
                <a:lnTo>
                  <a:pt x="82585" y="0"/>
                </a:lnTo>
                <a:lnTo>
                  <a:pt x="90018" y="891"/>
                </a:lnTo>
                <a:lnTo>
                  <a:pt x="119750" y="891"/>
                </a:lnTo>
                <a:lnTo>
                  <a:pt x="119750" y="3567"/>
                </a:lnTo>
                <a:lnTo>
                  <a:pt x="118924" y="4459"/>
                </a:lnTo>
                <a:close/>
              </a:path>
              <a:path w="120000" h="120000" extrusionOk="0">
                <a:moveTo>
                  <a:pt x="119750" y="891"/>
                </a:moveTo>
                <a:lnTo>
                  <a:pt x="113143" y="891"/>
                </a:lnTo>
                <a:lnTo>
                  <a:pt x="118098" y="0"/>
                </a:lnTo>
                <a:lnTo>
                  <a:pt x="119750" y="891"/>
                </a:lnTo>
                <a:close/>
              </a:path>
              <a:path w="120000" h="120000" extrusionOk="0">
                <a:moveTo>
                  <a:pt x="104889" y="89197"/>
                </a:moveTo>
                <a:lnTo>
                  <a:pt x="97450" y="89197"/>
                </a:lnTo>
                <a:lnTo>
                  <a:pt x="98277" y="88305"/>
                </a:lnTo>
                <a:lnTo>
                  <a:pt x="98277" y="44598"/>
                </a:lnTo>
                <a:lnTo>
                  <a:pt x="94973" y="8027"/>
                </a:lnTo>
                <a:lnTo>
                  <a:pt x="85063" y="4459"/>
                </a:lnTo>
                <a:lnTo>
                  <a:pt x="116446" y="4459"/>
                </a:lnTo>
                <a:lnTo>
                  <a:pt x="104884" y="44598"/>
                </a:lnTo>
                <a:lnTo>
                  <a:pt x="104889" y="89197"/>
                </a:lnTo>
                <a:close/>
              </a:path>
              <a:path w="120000" h="120000" extrusionOk="0">
                <a:moveTo>
                  <a:pt x="104058" y="119525"/>
                </a:moveTo>
                <a:lnTo>
                  <a:pt x="102405" y="119525"/>
                </a:lnTo>
                <a:lnTo>
                  <a:pt x="100458" y="116222"/>
                </a:lnTo>
                <a:lnTo>
                  <a:pt x="96728" y="111162"/>
                </a:lnTo>
                <a:lnTo>
                  <a:pt x="90676" y="103595"/>
                </a:lnTo>
                <a:lnTo>
                  <a:pt x="43770" y="46382"/>
                </a:lnTo>
                <a:lnTo>
                  <a:pt x="39641" y="41002"/>
                </a:lnTo>
                <a:lnTo>
                  <a:pt x="34273" y="34117"/>
                </a:lnTo>
                <a:lnTo>
                  <a:pt x="28904" y="27567"/>
                </a:lnTo>
                <a:lnTo>
                  <a:pt x="24775" y="23191"/>
                </a:lnTo>
                <a:lnTo>
                  <a:pt x="42591" y="23191"/>
                </a:lnTo>
                <a:lnTo>
                  <a:pt x="70198" y="57978"/>
                </a:lnTo>
                <a:lnTo>
                  <a:pt x="97450" y="89197"/>
                </a:lnTo>
                <a:lnTo>
                  <a:pt x="104889" y="89197"/>
                </a:lnTo>
                <a:lnTo>
                  <a:pt x="104896" y="92891"/>
                </a:lnTo>
                <a:lnTo>
                  <a:pt x="104987" y="102020"/>
                </a:lnTo>
                <a:lnTo>
                  <a:pt x="105231" y="110982"/>
                </a:lnTo>
                <a:lnTo>
                  <a:pt x="105709" y="116849"/>
                </a:lnTo>
                <a:lnTo>
                  <a:pt x="104884" y="118633"/>
                </a:lnTo>
                <a:lnTo>
                  <a:pt x="104058" y="119525"/>
                </a:lnTo>
                <a:close/>
              </a:path>
              <a:path w="120000" h="120000" extrusionOk="0">
                <a:moveTo>
                  <a:pt x="9910" y="116849"/>
                </a:moveTo>
                <a:lnTo>
                  <a:pt x="4128" y="116849"/>
                </a:lnTo>
                <a:lnTo>
                  <a:pt x="3302" y="115957"/>
                </a:lnTo>
                <a:lnTo>
                  <a:pt x="2477" y="113281"/>
                </a:lnTo>
                <a:lnTo>
                  <a:pt x="3302" y="112389"/>
                </a:lnTo>
                <a:lnTo>
                  <a:pt x="8257" y="111497"/>
                </a:lnTo>
                <a:lnTo>
                  <a:pt x="35512" y="111497"/>
                </a:lnTo>
                <a:lnTo>
                  <a:pt x="40467" y="112389"/>
                </a:lnTo>
                <a:lnTo>
                  <a:pt x="41293" y="114173"/>
                </a:lnTo>
                <a:lnTo>
                  <a:pt x="41293" y="115957"/>
                </a:lnTo>
                <a:lnTo>
                  <a:pt x="14038" y="115957"/>
                </a:lnTo>
                <a:lnTo>
                  <a:pt x="9910" y="116849"/>
                </a:lnTo>
                <a:close/>
              </a:path>
              <a:path w="120000" h="120000" extrusionOk="0">
                <a:moveTo>
                  <a:pt x="39641" y="116849"/>
                </a:moveTo>
                <a:lnTo>
                  <a:pt x="32208" y="116849"/>
                </a:lnTo>
                <a:lnTo>
                  <a:pt x="27252" y="115957"/>
                </a:lnTo>
                <a:lnTo>
                  <a:pt x="41293" y="115957"/>
                </a:lnTo>
                <a:lnTo>
                  <a:pt x="39641" y="116849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8794309" y="7394588"/>
            <a:ext cx="132079" cy="1308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588" y="119543"/>
                </a:moveTo>
                <a:lnTo>
                  <a:pt x="35054" y="114667"/>
                </a:lnTo>
                <a:lnTo>
                  <a:pt x="16012" y="101633"/>
                </a:lnTo>
                <a:lnTo>
                  <a:pt x="4111" y="82830"/>
                </a:lnTo>
                <a:lnTo>
                  <a:pt x="0" y="60649"/>
                </a:lnTo>
                <a:lnTo>
                  <a:pt x="4476" y="36711"/>
                </a:lnTo>
                <a:lnTo>
                  <a:pt x="16986" y="17469"/>
                </a:lnTo>
                <a:lnTo>
                  <a:pt x="36150" y="4655"/>
                </a:lnTo>
                <a:lnTo>
                  <a:pt x="60588" y="0"/>
                </a:lnTo>
                <a:lnTo>
                  <a:pt x="86217" y="4874"/>
                </a:lnTo>
                <a:lnTo>
                  <a:pt x="86779" y="5273"/>
                </a:lnTo>
                <a:lnTo>
                  <a:pt x="57125" y="5273"/>
                </a:lnTo>
                <a:lnTo>
                  <a:pt x="43466" y="7786"/>
                </a:lnTo>
                <a:lnTo>
                  <a:pt x="30294" y="16151"/>
                </a:lnTo>
                <a:lnTo>
                  <a:pt x="20367" y="31602"/>
                </a:lnTo>
                <a:lnTo>
                  <a:pt x="16445" y="55376"/>
                </a:lnTo>
                <a:lnTo>
                  <a:pt x="18987" y="75194"/>
                </a:lnTo>
                <a:lnTo>
                  <a:pt x="27048" y="93942"/>
                </a:lnTo>
                <a:lnTo>
                  <a:pt x="41276" y="107910"/>
                </a:lnTo>
                <a:lnTo>
                  <a:pt x="62319" y="113389"/>
                </a:lnTo>
                <a:lnTo>
                  <a:pt x="86063" y="113389"/>
                </a:lnTo>
                <a:lnTo>
                  <a:pt x="83661" y="115010"/>
                </a:lnTo>
                <a:lnTo>
                  <a:pt x="60588" y="119543"/>
                </a:lnTo>
                <a:close/>
              </a:path>
              <a:path w="120000" h="120000" extrusionOk="0">
                <a:moveTo>
                  <a:pt x="86063" y="113389"/>
                </a:moveTo>
                <a:lnTo>
                  <a:pt x="62319" y="113389"/>
                </a:lnTo>
                <a:lnTo>
                  <a:pt x="77304" y="110519"/>
                </a:lnTo>
                <a:lnTo>
                  <a:pt x="90017" y="101633"/>
                </a:lnTo>
                <a:lnTo>
                  <a:pt x="98836" y="86319"/>
                </a:lnTo>
                <a:lnTo>
                  <a:pt x="102136" y="64166"/>
                </a:lnTo>
                <a:lnTo>
                  <a:pt x="99729" y="43097"/>
                </a:lnTo>
                <a:lnTo>
                  <a:pt x="91965" y="24171"/>
                </a:lnTo>
                <a:lnTo>
                  <a:pt x="78035" y="10520"/>
                </a:lnTo>
                <a:lnTo>
                  <a:pt x="57125" y="5273"/>
                </a:lnTo>
                <a:lnTo>
                  <a:pt x="86779" y="5273"/>
                </a:lnTo>
                <a:lnTo>
                  <a:pt x="104624" y="17908"/>
                </a:lnTo>
                <a:lnTo>
                  <a:pt x="115728" y="36711"/>
                </a:lnTo>
                <a:lnTo>
                  <a:pt x="119447" y="58892"/>
                </a:lnTo>
                <a:lnTo>
                  <a:pt x="114876" y="83201"/>
                </a:lnTo>
                <a:lnTo>
                  <a:pt x="102352" y="102402"/>
                </a:lnTo>
                <a:lnTo>
                  <a:pt x="86063" y="113389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9026767" y="7396504"/>
            <a:ext cx="50799" cy="1257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23" y="4571"/>
                </a:moveTo>
                <a:lnTo>
                  <a:pt x="4497" y="4571"/>
                </a:lnTo>
                <a:lnTo>
                  <a:pt x="0" y="3657"/>
                </a:lnTo>
                <a:lnTo>
                  <a:pt x="2246" y="914"/>
                </a:lnTo>
                <a:lnTo>
                  <a:pt x="4497" y="0"/>
                </a:lnTo>
                <a:lnTo>
                  <a:pt x="27002" y="914"/>
                </a:lnTo>
                <a:lnTo>
                  <a:pt x="117023" y="914"/>
                </a:lnTo>
                <a:lnTo>
                  <a:pt x="119272" y="3657"/>
                </a:lnTo>
                <a:lnTo>
                  <a:pt x="117023" y="4571"/>
                </a:lnTo>
                <a:close/>
              </a:path>
              <a:path w="120000" h="120000" extrusionOk="0">
                <a:moveTo>
                  <a:pt x="117023" y="914"/>
                </a:moveTo>
                <a:lnTo>
                  <a:pt x="92265" y="914"/>
                </a:lnTo>
                <a:lnTo>
                  <a:pt x="114772" y="0"/>
                </a:lnTo>
                <a:lnTo>
                  <a:pt x="117023" y="914"/>
                </a:lnTo>
                <a:close/>
              </a:path>
              <a:path w="120000" h="120000" extrusionOk="0">
                <a:moveTo>
                  <a:pt x="27002" y="119800"/>
                </a:moveTo>
                <a:lnTo>
                  <a:pt x="4497" y="119800"/>
                </a:lnTo>
                <a:lnTo>
                  <a:pt x="2246" y="118886"/>
                </a:lnTo>
                <a:lnTo>
                  <a:pt x="0" y="116142"/>
                </a:lnTo>
                <a:lnTo>
                  <a:pt x="4497" y="115227"/>
                </a:lnTo>
                <a:lnTo>
                  <a:pt x="30413" y="113069"/>
                </a:lnTo>
                <a:lnTo>
                  <a:pt x="38534" y="109855"/>
                </a:lnTo>
                <a:lnTo>
                  <a:pt x="42016" y="103382"/>
                </a:lnTo>
                <a:lnTo>
                  <a:pt x="42755" y="92365"/>
                </a:lnTo>
                <a:lnTo>
                  <a:pt x="42755" y="28349"/>
                </a:lnTo>
                <a:lnTo>
                  <a:pt x="42016" y="16660"/>
                </a:lnTo>
                <a:lnTo>
                  <a:pt x="38534" y="9601"/>
                </a:lnTo>
                <a:lnTo>
                  <a:pt x="30413" y="5972"/>
                </a:lnTo>
                <a:lnTo>
                  <a:pt x="15748" y="4571"/>
                </a:lnTo>
                <a:lnTo>
                  <a:pt x="105770" y="4571"/>
                </a:lnTo>
                <a:lnTo>
                  <a:pt x="90155" y="5972"/>
                </a:lnTo>
                <a:lnTo>
                  <a:pt x="82138" y="9601"/>
                </a:lnTo>
                <a:lnTo>
                  <a:pt x="79183" y="16660"/>
                </a:lnTo>
                <a:lnTo>
                  <a:pt x="78762" y="28349"/>
                </a:lnTo>
                <a:lnTo>
                  <a:pt x="78762" y="92365"/>
                </a:lnTo>
                <a:lnTo>
                  <a:pt x="79183" y="103382"/>
                </a:lnTo>
                <a:lnTo>
                  <a:pt x="82138" y="109855"/>
                </a:lnTo>
                <a:lnTo>
                  <a:pt x="90155" y="113069"/>
                </a:lnTo>
                <a:lnTo>
                  <a:pt x="117023" y="115227"/>
                </a:lnTo>
                <a:lnTo>
                  <a:pt x="119272" y="116142"/>
                </a:lnTo>
                <a:lnTo>
                  <a:pt x="117023" y="118886"/>
                </a:lnTo>
                <a:lnTo>
                  <a:pt x="42755" y="118886"/>
                </a:lnTo>
                <a:lnTo>
                  <a:pt x="27002" y="119800"/>
                </a:lnTo>
                <a:close/>
              </a:path>
              <a:path w="120000" h="120000" extrusionOk="0">
                <a:moveTo>
                  <a:pt x="114772" y="119800"/>
                </a:moveTo>
                <a:lnTo>
                  <a:pt x="92265" y="119800"/>
                </a:lnTo>
                <a:lnTo>
                  <a:pt x="78762" y="118886"/>
                </a:lnTo>
                <a:lnTo>
                  <a:pt x="117023" y="118886"/>
                </a:lnTo>
                <a:lnTo>
                  <a:pt x="114772" y="11980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9181103" y="7394588"/>
            <a:ext cx="74930" cy="1308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2572" y="113389"/>
                </a:moveTo>
                <a:lnTo>
                  <a:pt x="57976" y="113389"/>
                </a:lnTo>
                <a:lnTo>
                  <a:pt x="74878" y="111851"/>
                </a:lnTo>
                <a:lnTo>
                  <a:pt x="86774" y="107676"/>
                </a:lnTo>
                <a:lnTo>
                  <a:pt x="93807" y="101523"/>
                </a:lnTo>
                <a:lnTo>
                  <a:pt x="96119" y="94052"/>
                </a:lnTo>
                <a:lnTo>
                  <a:pt x="95309" y="88104"/>
                </a:lnTo>
                <a:lnTo>
                  <a:pt x="91923" y="82076"/>
                </a:lnTo>
                <a:lnTo>
                  <a:pt x="84534" y="75881"/>
                </a:lnTo>
                <a:lnTo>
                  <a:pt x="71707" y="69440"/>
                </a:lnTo>
                <a:lnTo>
                  <a:pt x="42720" y="58892"/>
                </a:lnTo>
                <a:lnTo>
                  <a:pt x="31277" y="54099"/>
                </a:lnTo>
                <a:lnTo>
                  <a:pt x="20978" y="47574"/>
                </a:lnTo>
                <a:lnTo>
                  <a:pt x="13540" y="39238"/>
                </a:lnTo>
                <a:lnTo>
                  <a:pt x="10678" y="29006"/>
                </a:lnTo>
                <a:lnTo>
                  <a:pt x="14850" y="17798"/>
                </a:lnTo>
                <a:lnTo>
                  <a:pt x="26891" y="8570"/>
                </a:lnTo>
                <a:lnTo>
                  <a:pt x="46080" y="2307"/>
                </a:lnTo>
                <a:lnTo>
                  <a:pt x="71707" y="0"/>
                </a:lnTo>
                <a:lnTo>
                  <a:pt x="80862" y="0"/>
                </a:lnTo>
                <a:lnTo>
                  <a:pt x="91542" y="878"/>
                </a:lnTo>
                <a:lnTo>
                  <a:pt x="99172" y="1757"/>
                </a:lnTo>
                <a:lnTo>
                  <a:pt x="103749" y="2636"/>
                </a:lnTo>
                <a:lnTo>
                  <a:pt x="109851" y="2636"/>
                </a:lnTo>
                <a:lnTo>
                  <a:pt x="111683" y="5273"/>
                </a:lnTo>
                <a:lnTo>
                  <a:pt x="67130" y="5273"/>
                </a:lnTo>
                <a:lnTo>
                  <a:pt x="49417" y="7059"/>
                </a:lnTo>
                <a:lnTo>
                  <a:pt x="38715" y="11645"/>
                </a:lnTo>
                <a:lnTo>
                  <a:pt x="33446" y="17881"/>
                </a:lnTo>
                <a:lnTo>
                  <a:pt x="32039" y="24611"/>
                </a:lnTo>
                <a:lnTo>
                  <a:pt x="34352" y="31368"/>
                </a:lnTo>
                <a:lnTo>
                  <a:pt x="40241" y="37136"/>
                </a:lnTo>
                <a:lnTo>
                  <a:pt x="48131" y="41916"/>
                </a:lnTo>
                <a:lnTo>
                  <a:pt x="56450" y="45706"/>
                </a:lnTo>
                <a:lnTo>
                  <a:pt x="80862" y="53618"/>
                </a:lnTo>
                <a:lnTo>
                  <a:pt x="95190" y="59578"/>
                </a:lnTo>
                <a:lnTo>
                  <a:pt x="107373" y="67022"/>
                </a:lnTo>
                <a:lnTo>
                  <a:pt x="115837" y="76114"/>
                </a:lnTo>
                <a:lnTo>
                  <a:pt x="119008" y="87019"/>
                </a:lnTo>
                <a:lnTo>
                  <a:pt x="114359" y="100260"/>
                </a:lnTo>
                <a:lnTo>
                  <a:pt x="101270" y="110532"/>
                </a:lnTo>
                <a:lnTo>
                  <a:pt x="92572" y="113389"/>
                </a:lnTo>
                <a:close/>
              </a:path>
              <a:path w="120000" h="120000" extrusionOk="0">
                <a:moveTo>
                  <a:pt x="109851" y="25489"/>
                </a:moveTo>
                <a:lnTo>
                  <a:pt x="108326" y="24611"/>
                </a:lnTo>
                <a:lnTo>
                  <a:pt x="104034" y="17881"/>
                </a:lnTo>
                <a:lnTo>
                  <a:pt x="96883" y="11645"/>
                </a:lnTo>
                <a:lnTo>
                  <a:pt x="85154" y="7059"/>
                </a:lnTo>
                <a:lnTo>
                  <a:pt x="67130" y="5273"/>
                </a:lnTo>
                <a:lnTo>
                  <a:pt x="111683" y="5273"/>
                </a:lnTo>
                <a:lnTo>
                  <a:pt x="112903" y="7031"/>
                </a:lnTo>
                <a:lnTo>
                  <a:pt x="115956" y="16700"/>
                </a:lnTo>
                <a:lnTo>
                  <a:pt x="115956" y="23732"/>
                </a:lnTo>
                <a:lnTo>
                  <a:pt x="114429" y="24611"/>
                </a:lnTo>
                <a:lnTo>
                  <a:pt x="109851" y="25489"/>
                </a:lnTo>
                <a:close/>
              </a:path>
              <a:path w="120000" h="120000" extrusionOk="0">
                <a:moveTo>
                  <a:pt x="54923" y="119543"/>
                </a:moveTo>
                <a:lnTo>
                  <a:pt x="762" y="95329"/>
                </a:lnTo>
                <a:lnTo>
                  <a:pt x="0" y="88778"/>
                </a:lnTo>
                <a:lnTo>
                  <a:pt x="1524" y="87019"/>
                </a:lnTo>
                <a:lnTo>
                  <a:pt x="6101" y="87019"/>
                </a:lnTo>
                <a:lnTo>
                  <a:pt x="7628" y="87898"/>
                </a:lnTo>
                <a:lnTo>
                  <a:pt x="12706" y="95589"/>
                </a:lnTo>
                <a:lnTo>
                  <a:pt x="21931" y="103940"/>
                </a:lnTo>
                <a:lnTo>
                  <a:pt x="36593" y="110642"/>
                </a:lnTo>
                <a:lnTo>
                  <a:pt x="57976" y="113389"/>
                </a:lnTo>
                <a:lnTo>
                  <a:pt x="92572" y="113389"/>
                </a:lnTo>
                <a:lnTo>
                  <a:pt x="81030" y="117180"/>
                </a:lnTo>
                <a:lnTo>
                  <a:pt x="54923" y="119543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767866" y="7319850"/>
            <a:ext cx="109219" cy="21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330" y="119810"/>
                </a:moveTo>
                <a:lnTo>
                  <a:pt x="54433" y="119810"/>
                </a:lnTo>
                <a:lnTo>
                  <a:pt x="28771" y="117786"/>
                </a:lnTo>
                <a:lnTo>
                  <a:pt x="10077" y="111746"/>
                </a:lnTo>
                <a:lnTo>
                  <a:pt x="0" y="102927"/>
                </a:lnTo>
                <a:lnTo>
                  <a:pt x="0" y="0"/>
                </a:lnTo>
                <a:lnTo>
                  <a:pt x="115143" y="0"/>
                </a:lnTo>
                <a:lnTo>
                  <a:pt x="115143" y="17889"/>
                </a:lnTo>
                <a:lnTo>
                  <a:pt x="32451" y="17889"/>
                </a:lnTo>
                <a:lnTo>
                  <a:pt x="32451" y="48249"/>
                </a:lnTo>
                <a:lnTo>
                  <a:pt x="106769" y="48249"/>
                </a:lnTo>
                <a:lnTo>
                  <a:pt x="106769" y="66139"/>
                </a:lnTo>
                <a:lnTo>
                  <a:pt x="32451" y="66139"/>
                </a:lnTo>
                <a:lnTo>
                  <a:pt x="32451" y="86198"/>
                </a:lnTo>
                <a:lnTo>
                  <a:pt x="34529" y="93457"/>
                </a:lnTo>
                <a:lnTo>
                  <a:pt x="40432" y="98328"/>
                </a:lnTo>
                <a:lnTo>
                  <a:pt x="49673" y="101064"/>
                </a:lnTo>
                <a:lnTo>
                  <a:pt x="61760" y="101919"/>
                </a:lnTo>
                <a:lnTo>
                  <a:pt x="119330" y="101919"/>
                </a:lnTo>
                <a:lnTo>
                  <a:pt x="119330" y="1198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897436" y="7316977"/>
            <a:ext cx="136524" cy="2165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387" y="120006"/>
                </a:moveTo>
                <a:lnTo>
                  <a:pt x="74526" y="120006"/>
                </a:lnTo>
                <a:lnTo>
                  <a:pt x="39565" y="116339"/>
                </a:lnTo>
                <a:lnTo>
                  <a:pt x="16537" y="105802"/>
                </a:lnTo>
                <a:lnTo>
                  <a:pt x="3872" y="89091"/>
                </a:lnTo>
                <a:lnTo>
                  <a:pt x="0" y="66906"/>
                </a:lnTo>
                <a:lnTo>
                  <a:pt x="0" y="53099"/>
                </a:lnTo>
                <a:lnTo>
                  <a:pt x="4971" y="30690"/>
                </a:lnTo>
                <a:lnTo>
                  <a:pt x="19678" y="14004"/>
                </a:lnTo>
                <a:lnTo>
                  <a:pt x="43804" y="3592"/>
                </a:lnTo>
                <a:lnTo>
                  <a:pt x="77038" y="0"/>
                </a:lnTo>
                <a:lnTo>
                  <a:pt x="90305" y="539"/>
                </a:lnTo>
                <a:lnTo>
                  <a:pt x="102159" y="1924"/>
                </a:lnTo>
                <a:lnTo>
                  <a:pt x="112129" y="3807"/>
                </a:lnTo>
                <a:lnTo>
                  <a:pt x="119745" y="5840"/>
                </a:lnTo>
                <a:lnTo>
                  <a:pt x="119745" y="16991"/>
                </a:lnTo>
                <a:lnTo>
                  <a:pt x="74526" y="16991"/>
                </a:lnTo>
                <a:lnTo>
                  <a:pt x="56417" y="19116"/>
                </a:lnTo>
                <a:lnTo>
                  <a:pt x="42706" y="25620"/>
                </a:lnTo>
                <a:lnTo>
                  <a:pt x="34018" y="36705"/>
                </a:lnTo>
                <a:lnTo>
                  <a:pt x="30982" y="52568"/>
                </a:lnTo>
                <a:lnTo>
                  <a:pt x="30982" y="66906"/>
                </a:lnTo>
                <a:lnTo>
                  <a:pt x="33468" y="82852"/>
                </a:lnTo>
                <a:lnTo>
                  <a:pt x="41449" y="94120"/>
                </a:lnTo>
                <a:lnTo>
                  <a:pt x="55711" y="100807"/>
                </a:lnTo>
                <a:lnTo>
                  <a:pt x="77038" y="103014"/>
                </a:lnTo>
                <a:lnTo>
                  <a:pt x="118907" y="103014"/>
                </a:lnTo>
                <a:lnTo>
                  <a:pt x="118907" y="114696"/>
                </a:lnTo>
                <a:lnTo>
                  <a:pt x="112652" y="116198"/>
                </a:lnTo>
                <a:lnTo>
                  <a:pt x="103415" y="117948"/>
                </a:lnTo>
                <a:lnTo>
                  <a:pt x="92294" y="119400"/>
                </a:lnTo>
                <a:lnTo>
                  <a:pt x="80387" y="120006"/>
                </a:lnTo>
                <a:close/>
              </a:path>
              <a:path w="120000" h="120000" extrusionOk="0">
                <a:moveTo>
                  <a:pt x="119745" y="35046"/>
                </a:moveTo>
                <a:lnTo>
                  <a:pt x="92111" y="35046"/>
                </a:lnTo>
                <a:lnTo>
                  <a:pt x="92111" y="18584"/>
                </a:lnTo>
                <a:lnTo>
                  <a:pt x="87087" y="17522"/>
                </a:lnTo>
                <a:lnTo>
                  <a:pt x="80387" y="16991"/>
                </a:lnTo>
                <a:lnTo>
                  <a:pt x="119745" y="16991"/>
                </a:lnTo>
                <a:lnTo>
                  <a:pt x="119745" y="35046"/>
                </a:lnTo>
                <a:close/>
              </a:path>
              <a:path w="120000" h="120000" extrusionOk="0">
                <a:moveTo>
                  <a:pt x="118907" y="103014"/>
                </a:moveTo>
                <a:lnTo>
                  <a:pt x="81225" y="103014"/>
                </a:lnTo>
                <a:lnTo>
                  <a:pt x="91796" y="102483"/>
                </a:lnTo>
                <a:lnTo>
                  <a:pt x="101741" y="101156"/>
                </a:lnTo>
                <a:lnTo>
                  <a:pt x="110429" y="99430"/>
                </a:lnTo>
                <a:lnTo>
                  <a:pt x="117233" y="97704"/>
                </a:lnTo>
                <a:lnTo>
                  <a:pt x="118907" y="97704"/>
                </a:lnTo>
                <a:lnTo>
                  <a:pt x="118907" y="103014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1067967" y="7319850"/>
            <a:ext cx="113664" cy="21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688" y="119810"/>
                </a:moveTo>
                <a:lnTo>
                  <a:pt x="57329" y="119810"/>
                </a:lnTo>
                <a:lnTo>
                  <a:pt x="32671" y="117786"/>
                </a:lnTo>
                <a:lnTo>
                  <a:pt x="14709" y="111746"/>
                </a:lnTo>
                <a:lnTo>
                  <a:pt x="3723" y="101742"/>
                </a:lnTo>
                <a:lnTo>
                  <a:pt x="0" y="87824"/>
                </a:lnTo>
                <a:lnTo>
                  <a:pt x="0" y="0"/>
                </a:lnTo>
                <a:lnTo>
                  <a:pt x="115665" y="0"/>
                </a:lnTo>
                <a:lnTo>
                  <a:pt x="115665" y="17889"/>
                </a:lnTo>
                <a:lnTo>
                  <a:pt x="37213" y="17889"/>
                </a:lnTo>
                <a:lnTo>
                  <a:pt x="37213" y="48249"/>
                </a:lnTo>
                <a:lnTo>
                  <a:pt x="107619" y="48249"/>
                </a:lnTo>
                <a:lnTo>
                  <a:pt x="107619" y="66139"/>
                </a:lnTo>
                <a:lnTo>
                  <a:pt x="37213" y="66139"/>
                </a:lnTo>
                <a:lnTo>
                  <a:pt x="37213" y="86198"/>
                </a:lnTo>
                <a:lnTo>
                  <a:pt x="39052" y="93457"/>
                </a:lnTo>
                <a:lnTo>
                  <a:pt x="44379" y="98328"/>
                </a:lnTo>
                <a:lnTo>
                  <a:pt x="52913" y="101064"/>
                </a:lnTo>
                <a:lnTo>
                  <a:pt x="64370" y="101919"/>
                </a:lnTo>
                <a:lnTo>
                  <a:pt x="119688" y="101919"/>
                </a:lnTo>
                <a:lnTo>
                  <a:pt x="119688" y="1198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1308046" y="7319850"/>
            <a:ext cx="0" cy="21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810"/>
                </a:lnTo>
              </a:path>
            </a:pathLst>
          </a:custGeom>
          <a:noFill/>
          <a:ln w="3427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364255" y="7319852"/>
            <a:ext cx="107949" cy="21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670" y="119810"/>
                </a:moveTo>
                <a:lnTo>
                  <a:pt x="60364" y="119810"/>
                </a:lnTo>
                <a:lnTo>
                  <a:pt x="34401" y="117786"/>
                </a:lnTo>
                <a:lnTo>
                  <a:pt x="15488" y="111746"/>
                </a:lnTo>
                <a:lnTo>
                  <a:pt x="3920" y="101742"/>
                </a:lnTo>
                <a:lnTo>
                  <a:pt x="0" y="87824"/>
                </a:lnTo>
                <a:lnTo>
                  <a:pt x="0" y="0"/>
                </a:lnTo>
                <a:lnTo>
                  <a:pt x="38124" y="0"/>
                </a:lnTo>
                <a:lnTo>
                  <a:pt x="38124" y="86198"/>
                </a:lnTo>
                <a:lnTo>
                  <a:pt x="40209" y="93457"/>
                </a:lnTo>
                <a:lnTo>
                  <a:pt x="46067" y="98328"/>
                </a:lnTo>
                <a:lnTo>
                  <a:pt x="55102" y="101064"/>
                </a:lnTo>
                <a:lnTo>
                  <a:pt x="66718" y="101919"/>
                </a:lnTo>
                <a:lnTo>
                  <a:pt x="119670" y="101919"/>
                </a:lnTo>
                <a:lnTo>
                  <a:pt x="119670" y="1198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495728" y="7319852"/>
            <a:ext cx="107949" cy="21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670" y="119810"/>
                </a:moveTo>
                <a:lnTo>
                  <a:pt x="60364" y="119810"/>
                </a:lnTo>
                <a:lnTo>
                  <a:pt x="34401" y="117786"/>
                </a:lnTo>
                <a:lnTo>
                  <a:pt x="15488" y="111746"/>
                </a:lnTo>
                <a:lnTo>
                  <a:pt x="3920" y="101742"/>
                </a:lnTo>
                <a:lnTo>
                  <a:pt x="0" y="87824"/>
                </a:lnTo>
                <a:lnTo>
                  <a:pt x="0" y="0"/>
                </a:lnTo>
                <a:lnTo>
                  <a:pt x="38124" y="0"/>
                </a:lnTo>
                <a:lnTo>
                  <a:pt x="38124" y="86198"/>
                </a:lnTo>
                <a:lnTo>
                  <a:pt x="40209" y="93457"/>
                </a:lnTo>
                <a:lnTo>
                  <a:pt x="46067" y="98328"/>
                </a:lnTo>
                <a:lnTo>
                  <a:pt x="55102" y="101064"/>
                </a:lnTo>
                <a:lnTo>
                  <a:pt x="66718" y="101919"/>
                </a:lnTo>
                <a:lnTo>
                  <a:pt x="119670" y="101919"/>
                </a:lnTo>
                <a:lnTo>
                  <a:pt x="119670" y="1198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1651492" y="7319852"/>
            <a:ext cx="0" cy="21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810"/>
                </a:lnTo>
              </a:path>
            </a:pathLst>
          </a:custGeom>
          <a:noFill/>
          <a:ln w="352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1707225" y="7319852"/>
            <a:ext cx="147954" cy="21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8588" y="119810"/>
                </a:moveTo>
                <a:lnTo>
                  <a:pt x="0" y="119810"/>
                </a:lnTo>
                <a:lnTo>
                  <a:pt x="0" y="0"/>
                </a:lnTo>
                <a:lnTo>
                  <a:pt x="23952" y="0"/>
                </a:lnTo>
                <a:lnTo>
                  <a:pt x="59592" y="41201"/>
                </a:lnTo>
                <a:lnTo>
                  <a:pt x="28588" y="41201"/>
                </a:lnTo>
                <a:lnTo>
                  <a:pt x="28588" y="119810"/>
                </a:lnTo>
                <a:close/>
              </a:path>
              <a:path w="120000" h="120000" extrusionOk="0">
                <a:moveTo>
                  <a:pt x="119766" y="78608"/>
                </a:moveTo>
                <a:lnTo>
                  <a:pt x="91949" y="78608"/>
                </a:lnTo>
                <a:lnTo>
                  <a:pt x="91949" y="0"/>
                </a:lnTo>
                <a:lnTo>
                  <a:pt x="119766" y="0"/>
                </a:lnTo>
                <a:lnTo>
                  <a:pt x="119766" y="78608"/>
                </a:lnTo>
                <a:close/>
              </a:path>
              <a:path w="120000" h="120000" extrusionOk="0">
                <a:moveTo>
                  <a:pt x="119766" y="119810"/>
                </a:moveTo>
                <a:lnTo>
                  <a:pt x="95812" y="119810"/>
                </a:lnTo>
                <a:lnTo>
                  <a:pt x="28588" y="41201"/>
                </a:lnTo>
                <a:lnTo>
                  <a:pt x="59592" y="41201"/>
                </a:lnTo>
                <a:lnTo>
                  <a:pt x="91949" y="78608"/>
                </a:lnTo>
                <a:lnTo>
                  <a:pt x="119766" y="78608"/>
                </a:lnTo>
                <a:lnTo>
                  <a:pt x="119766" y="1198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1886332" y="7316977"/>
            <a:ext cx="163194" cy="2165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245" y="120006"/>
                </a:moveTo>
                <a:lnTo>
                  <a:pt x="33395" y="116206"/>
                </a:lnTo>
                <a:lnTo>
                  <a:pt x="14623" y="105138"/>
                </a:lnTo>
                <a:lnTo>
                  <a:pt x="3600" y="87300"/>
                </a:lnTo>
                <a:lnTo>
                  <a:pt x="0" y="63189"/>
                </a:lnTo>
                <a:lnTo>
                  <a:pt x="0" y="55754"/>
                </a:lnTo>
                <a:lnTo>
                  <a:pt x="3600" y="32258"/>
                </a:lnTo>
                <a:lnTo>
                  <a:pt x="14623" y="14735"/>
                </a:lnTo>
                <a:lnTo>
                  <a:pt x="33395" y="3782"/>
                </a:lnTo>
                <a:lnTo>
                  <a:pt x="60245" y="0"/>
                </a:lnTo>
                <a:lnTo>
                  <a:pt x="86986" y="3708"/>
                </a:lnTo>
                <a:lnTo>
                  <a:pt x="105517" y="14535"/>
                </a:lnTo>
                <a:lnTo>
                  <a:pt x="107031" y="16991"/>
                </a:lnTo>
                <a:lnTo>
                  <a:pt x="60245" y="16991"/>
                </a:lnTo>
                <a:lnTo>
                  <a:pt x="43947" y="19538"/>
                </a:lnTo>
                <a:lnTo>
                  <a:pt x="33362" y="27014"/>
                </a:lnTo>
                <a:lnTo>
                  <a:pt x="27637" y="39169"/>
                </a:lnTo>
                <a:lnTo>
                  <a:pt x="25919" y="55754"/>
                </a:lnTo>
                <a:lnTo>
                  <a:pt x="25919" y="63189"/>
                </a:lnTo>
                <a:lnTo>
                  <a:pt x="27637" y="80164"/>
                </a:lnTo>
                <a:lnTo>
                  <a:pt x="33362" y="92659"/>
                </a:lnTo>
                <a:lnTo>
                  <a:pt x="43947" y="100375"/>
                </a:lnTo>
                <a:lnTo>
                  <a:pt x="60245" y="103014"/>
                </a:lnTo>
                <a:lnTo>
                  <a:pt x="106679" y="103014"/>
                </a:lnTo>
                <a:lnTo>
                  <a:pt x="105517" y="104939"/>
                </a:lnTo>
                <a:lnTo>
                  <a:pt x="86986" y="116131"/>
                </a:lnTo>
                <a:lnTo>
                  <a:pt x="60245" y="120006"/>
                </a:lnTo>
                <a:close/>
              </a:path>
              <a:path w="120000" h="120000" extrusionOk="0">
                <a:moveTo>
                  <a:pt x="106679" y="103014"/>
                </a:moveTo>
                <a:lnTo>
                  <a:pt x="60245" y="103014"/>
                </a:lnTo>
                <a:lnTo>
                  <a:pt x="76138" y="100375"/>
                </a:lnTo>
                <a:lnTo>
                  <a:pt x="86515" y="92659"/>
                </a:lnTo>
                <a:lnTo>
                  <a:pt x="92163" y="80164"/>
                </a:lnTo>
                <a:lnTo>
                  <a:pt x="93871" y="63189"/>
                </a:lnTo>
                <a:lnTo>
                  <a:pt x="93871" y="55754"/>
                </a:lnTo>
                <a:lnTo>
                  <a:pt x="92163" y="39169"/>
                </a:lnTo>
                <a:lnTo>
                  <a:pt x="86515" y="27014"/>
                </a:lnTo>
                <a:lnTo>
                  <a:pt x="76138" y="19538"/>
                </a:lnTo>
                <a:lnTo>
                  <a:pt x="60245" y="16991"/>
                </a:lnTo>
                <a:lnTo>
                  <a:pt x="107031" y="16991"/>
                </a:lnTo>
                <a:lnTo>
                  <a:pt x="116299" y="32034"/>
                </a:lnTo>
                <a:lnTo>
                  <a:pt x="119791" y="55754"/>
                </a:lnTo>
                <a:lnTo>
                  <a:pt x="119791" y="63189"/>
                </a:lnTo>
                <a:lnTo>
                  <a:pt x="116299" y="87075"/>
                </a:lnTo>
                <a:lnTo>
                  <a:pt x="106679" y="103014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2098306" y="7319852"/>
            <a:ext cx="0" cy="21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810"/>
                </a:lnTo>
              </a:path>
            </a:pathLst>
          </a:custGeom>
          <a:noFill/>
          <a:ln w="352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2144511" y="7316978"/>
            <a:ext cx="127000" cy="2165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253" y="103014"/>
                </a:moveTo>
                <a:lnTo>
                  <a:pt x="51309" y="103014"/>
                </a:lnTo>
                <a:lnTo>
                  <a:pt x="65909" y="101993"/>
                </a:lnTo>
                <a:lnTo>
                  <a:pt x="76965" y="98832"/>
                </a:lnTo>
                <a:lnTo>
                  <a:pt x="83969" y="93381"/>
                </a:lnTo>
                <a:lnTo>
                  <a:pt x="86417" y="85491"/>
                </a:lnTo>
                <a:lnTo>
                  <a:pt x="84349" y="78870"/>
                </a:lnTo>
                <a:lnTo>
                  <a:pt x="78652" y="73942"/>
                </a:lnTo>
                <a:lnTo>
                  <a:pt x="70087" y="70407"/>
                </a:lnTo>
                <a:lnTo>
                  <a:pt x="59411" y="67968"/>
                </a:lnTo>
                <a:lnTo>
                  <a:pt x="45008" y="65312"/>
                </a:lnTo>
                <a:lnTo>
                  <a:pt x="29804" y="61745"/>
                </a:lnTo>
                <a:lnTo>
                  <a:pt x="16540" y="55489"/>
                </a:lnTo>
                <a:lnTo>
                  <a:pt x="7158" y="46047"/>
                </a:lnTo>
                <a:lnTo>
                  <a:pt x="3600" y="32921"/>
                </a:lnTo>
                <a:lnTo>
                  <a:pt x="7735" y="19713"/>
                </a:lnTo>
                <a:lnTo>
                  <a:pt x="19803" y="9292"/>
                </a:lnTo>
                <a:lnTo>
                  <a:pt x="39298" y="2455"/>
                </a:lnTo>
                <a:lnTo>
                  <a:pt x="65712" y="0"/>
                </a:lnTo>
                <a:lnTo>
                  <a:pt x="72014" y="0"/>
                </a:lnTo>
                <a:lnTo>
                  <a:pt x="82928" y="372"/>
                </a:lnTo>
                <a:lnTo>
                  <a:pt x="94518" y="1393"/>
                </a:lnTo>
                <a:lnTo>
                  <a:pt x="105433" y="2911"/>
                </a:lnTo>
                <a:lnTo>
                  <a:pt x="114323" y="4778"/>
                </a:lnTo>
                <a:lnTo>
                  <a:pt x="114323" y="16991"/>
                </a:lnTo>
                <a:lnTo>
                  <a:pt x="64812" y="16991"/>
                </a:lnTo>
                <a:lnTo>
                  <a:pt x="52337" y="17987"/>
                </a:lnTo>
                <a:lnTo>
                  <a:pt x="43320" y="20974"/>
                </a:lnTo>
                <a:lnTo>
                  <a:pt x="37849" y="25952"/>
                </a:lnTo>
                <a:lnTo>
                  <a:pt x="36006" y="32921"/>
                </a:lnTo>
                <a:lnTo>
                  <a:pt x="37525" y="39293"/>
                </a:lnTo>
                <a:lnTo>
                  <a:pt x="42083" y="43674"/>
                </a:lnTo>
                <a:lnTo>
                  <a:pt x="49678" y="46661"/>
                </a:lnTo>
                <a:lnTo>
                  <a:pt x="72914" y="51507"/>
                </a:lnTo>
                <a:lnTo>
                  <a:pt x="90102" y="55539"/>
                </a:lnTo>
                <a:lnTo>
                  <a:pt x="105095" y="61861"/>
                </a:lnTo>
                <a:lnTo>
                  <a:pt x="115700" y="71369"/>
                </a:lnTo>
                <a:lnTo>
                  <a:pt x="119724" y="84960"/>
                </a:lnTo>
                <a:lnTo>
                  <a:pt x="115110" y="99844"/>
                </a:lnTo>
                <a:lnTo>
                  <a:pt x="111253" y="103014"/>
                </a:lnTo>
                <a:close/>
              </a:path>
              <a:path w="120000" h="120000" extrusionOk="0">
                <a:moveTo>
                  <a:pt x="114323" y="21239"/>
                </a:moveTo>
                <a:lnTo>
                  <a:pt x="111621" y="21239"/>
                </a:lnTo>
                <a:lnTo>
                  <a:pt x="103154" y="19680"/>
                </a:lnTo>
                <a:lnTo>
                  <a:pt x="93168" y="18319"/>
                </a:lnTo>
                <a:lnTo>
                  <a:pt x="82507" y="17357"/>
                </a:lnTo>
                <a:lnTo>
                  <a:pt x="72014" y="16991"/>
                </a:lnTo>
                <a:lnTo>
                  <a:pt x="114323" y="16991"/>
                </a:lnTo>
                <a:lnTo>
                  <a:pt x="114323" y="21239"/>
                </a:lnTo>
                <a:close/>
              </a:path>
              <a:path w="120000" h="120000" extrusionOk="0">
                <a:moveTo>
                  <a:pt x="51309" y="120006"/>
                </a:moveTo>
                <a:lnTo>
                  <a:pt x="45908" y="120006"/>
                </a:lnTo>
                <a:lnTo>
                  <a:pt x="33418" y="119558"/>
                </a:lnTo>
                <a:lnTo>
                  <a:pt x="20929" y="118413"/>
                </a:lnTo>
                <a:lnTo>
                  <a:pt x="9451" y="116870"/>
                </a:lnTo>
                <a:lnTo>
                  <a:pt x="0" y="115227"/>
                </a:lnTo>
                <a:lnTo>
                  <a:pt x="0" y="98235"/>
                </a:lnTo>
                <a:lnTo>
                  <a:pt x="2700" y="98235"/>
                </a:lnTo>
                <a:lnTo>
                  <a:pt x="11729" y="99878"/>
                </a:lnTo>
                <a:lnTo>
                  <a:pt x="22279" y="101421"/>
                </a:lnTo>
                <a:lnTo>
                  <a:pt x="33840" y="102566"/>
                </a:lnTo>
                <a:lnTo>
                  <a:pt x="45908" y="103014"/>
                </a:lnTo>
                <a:lnTo>
                  <a:pt x="111253" y="103014"/>
                </a:lnTo>
                <a:lnTo>
                  <a:pt x="101720" y="110846"/>
                </a:lnTo>
                <a:lnTo>
                  <a:pt x="80228" y="117666"/>
                </a:lnTo>
                <a:lnTo>
                  <a:pt x="51309" y="12000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521962" y="298183"/>
            <a:ext cx="9014475" cy="1061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4000" b="1" i="0" u="none" strike="noStrike" cap="non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502918" y="1423225"/>
            <a:ext cx="9052559" cy="46907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419855" y="7228332"/>
            <a:ext cx="3218688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242047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Nuvola_weather_heavy_rain.svg" TargetMode="External"/><Relationship Id="rId13" Type="http://schemas.openxmlformats.org/officeDocument/2006/relationships/hyperlink" Target="http://commons.wikimedia.org/wiki/file:speech_bubble.svg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mons.wikimedia.org/wiki/File:Temperature_Sensor_(TMP36).jpg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8.jpg"/><Relationship Id="rId10" Type="http://schemas.openxmlformats.org/officeDocument/2006/relationships/hyperlink" Target="https://en.wikipedia.org/wiki/Raspberry_Pi" TargetMode="External"/><Relationship Id="rId4" Type="http://schemas.openxmlformats.org/officeDocument/2006/relationships/hyperlink" Target="https://commons.wikimedia.org/wiki/File:Sound-icon.svg" TargetMode="External"/><Relationship Id="rId9" Type="http://schemas.openxmlformats.org/officeDocument/2006/relationships/image" Target="../media/image30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Nuvola_weather_heavy_rain.svg" TargetMode="External"/><Relationship Id="rId13" Type="http://schemas.openxmlformats.org/officeDocument/2006/relationships/hyperlink" Target="http://commons.wikimedia.org/wiki/file:speech_bubble.svg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mons.wikimedia.org/wiki/File:Temperature_Sensor_(TMP36).jpg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8.jpg"/><Relationship Id="rId10" Type="http://schemas.openxmlformats.org/officeDocument/2006/relationships/hyperlink" Target="https://en.wikipedia.org/wiki/Raspberry_Pi" TargetMode="External"/><Relationship Id="rId4" Type="http://schemas.openxmlformats.org/officeDocument/2006/relationships/hyperlink" Target="https://commons.wikimedia.org/wiki/File:Sound-icon.svg" TargetMode="External"/><Relationship Id="rId9" Type="http://schemas.openxmlformats.org/officeDocument/2006/relationships/image" Target="../media/image3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787904"/>
            <a:ext cx="100964" cy="10325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580" y="0"/>
                </a:lnTo>
                <a:lnTo>
                  <a:pt x="119580" y="119954"/>
                </a:lnTo>
                <a:lnTo>
                  <a:pt x="0" y="119954"/>
                </a:lnTo>
                <a:lnTo>
                  <a:pt x="0" y="0"/>
                </a:lnTo>
                <a:close/>
              </a:path>
            </a:pathLst>
          </a:custGeom>
          <a:solidFill>
            <a:srgbClr val="5F96C6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4419603"/>
            <a:ext cx="10059034" cy="1289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2" y="0"/>
                </a:lnTo>
                <a:lnTo>
                  <a:pt x="119992" y="119953"/>
                </a:lnTo>
                <a:lnTo>
                  <a:pt x="0" y="119953"/>
                </a:lnTo>
                <a:lnTo>
                  <a:pt x="0" y="0"/>
                </a:lnTo>
                <a:close/>
              </a:path>
            </a:pathLst>
          </a:custGeom>
          <a:solidFill>
            <a:srgbClr val="5F96C6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0" y="4532232"/>
            <a:ext cx="10059034" cy="32397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2" y="0"/>
                </a:lnTo>
                <a:lnTo>
                  <a:pt x="119992" y="119992"/>
                </a:lnTo>
                <a:lnTo>
                  <a:pt x="0" y="119992"/>
                </a:lnTo>
                <a:lnTo>
                  <a:pt x="0" y="0"/>
                </a:lnTo>
                <a:close/>
              </a:path>
            </a:pathLst>
          </a:custGeom>
          <a:solidFill>
            <a:srgbClr val="EF501D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7476735" y="7113279"/>
            <a:ext cx="212724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44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7478639" y="7113915"/>
            <a:ext cx="0" cy="269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831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7476735" y="7385953"/>
            <a:ext cx="212724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44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7478639" y="7115186"/>
            <a:ext cx="210819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42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7687278" y="7116457"/>
            <a:ext cx="0" cy="26733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828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7491025" y="7130440"/>
            <a:ext cx="184149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16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7493882" y="7132982"/>
            <a:ext cx="0" cy="23558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79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7491025" y="7370699"/>
            <a:ext cx="184149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16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7672036" y="7133243"/>
            <a:ext cx="0" cy="234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927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7531038" y="7160925"/>
            <a:ext cx="97789" cy="180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5197" y="18353"/>
                </a:moveTo>
                <a:lnTo>
                  <a:pt x="11689" y="18353"/>
                </a:lnTo>
                <a:lnTo>
                  <a:pt x="8182" y="17721"/>
                </a:lnTo>
                <a:lnTo>
                  <a:pt x="4675" y="16455"/>
                </a:lnTo>
                <a:lnTo>
                  <a:pt x="0" y="12658"/>
                </a:lnTo>
                <a:lnTo>
                  <a:pt x="0" y="7594"/>
                </a:lnTo>
                <a:lnTo>
                  <a:pt x="2337" y="5063"/>
                </a:lnTo>
                <a:lnTo>
                  <a:pt x="9351" y="1265"/>
                </a:lnTo>
                <a:lnTo>
                  <a:pt x="15197" y="0"/>
                </a:lnTo>
                <a:lnTo>
                  <a:pt x="114567" y="0"/>
                </a:lnTo>
                <a:lnTo>
                  <a:pt x="114567" y="3164"/>
                </a:lnTo>
                <a:lnTo>
                  <a:pt x="16366" y="3164"/>
                </a:lnTo>
                <a:lnTo>
                  <a:pt x="11689" y="3797"/>
                </a:lnTo>
                <a:lnTo>
                  <a:pt x="9351" y="5695"/>
                </a:lnTo>
                <a:lnTo>
                  <a:pt x="7014" y="6329"/>
                </a:lnTo>
                <a:lnTo>
                  <a:pt x="5844" y="8227"/>
                </a:lnTo>
                <a:lnTo>
                  <a:pt x="5844" y="12024"/>
                </a:lnTo>
                <a:lnTo>
                  <a:pt x="7014" y="13290"/>
                </a:lnTo>
                <a:lnTo>
                  <a:pt x="9351" y="13923"/>
                </a:lnTo>
                <a:lnTo>
                  <a:pt x="10521" y="15189"/>
                </a:lnTo>
                <a:lnTo>
                  <a:pt x="27082" y="15189"/>
                </a:lnTo>
                <a:lnTo>
                  <a:pt x="26887" y="15822"/>
                </a:lnTo>
                <a:lnTo>
                  <a:pt x="21042" y="17721"/>
                </a:lnTo>
                <a:lnTo>
                  <a:pt x="15197" y="18353"/>
                </a:lnTo>
                <a:close/>
              </a:path>
              <a:path w="120000" h="120000" extrusionOk="0">
                <a:moveTo>
                  <a:pt x="119244" y="119618"/>
                </a:moveTo>
                <a:lnTo>
                  <a:pt x="2337" y="119618"/>
                </a:lnTo>
                <a:lnTo>
                  <a:pt x="2337" y="113922"/>
                </a:lnTo>
                <a:lnTo>
                  <a:pt x="4675" y="112023"/>
                </a:lnTo>
                <a:lnTo>
                  <a:pt x="64298" y="112023"/>
                </a:lnTo>
                <a:lnTo>
                  <a:pt x="64298" y="108226"/>
                </a:lnTo>
                <a:lnTo>
                  <a:pt x="16366" y="108226"/>
                </a:lnTo>
                <a:lnTo>
                  <a:pt x="15197" y="107593"/>
                </a:lnTo>
                <a:lnTo>
                  <a:pt x="15197" y="105694"/>
                </a:lnTo>
                <a:lnTo>
                  <a:pt x="16366" y="105062"/>
                </a:lnTo>
                <a:lnTo>
                  <a:pt x="64298" y="105062"/>
                </a:lnTo>
                <a:lnTo>
                  <a:pt x="64298" y="15822"/>
                </a:lnTo>
                <a:lnTo>
                  <a:pt x="35071" y="15822"/>
                </a:lnTo>
                <a:lnTo>
                  <a:pt x="33902" y="15189"/>
                </a:lnTo>
                <a:lnTo>
                  <a:pt x="33902" y="13290"/>
                </a:lnTo>
                <a:lnTo>
                  <a:pt x="35071" y="12658"/>
                </a:lnTo>
                <a:lnTo>
                  <a:pt x="64298" y="12658"/>
                </a:lnTo>
                <a:lnTo>
                  <a:pt x="64298" y="10126"/>
                </a:lnTo>
                <a:lnTo>
                  <a:pt x="33902" y="10126"/>
                </a:lnTo>
                <a:lnTo>
                  <a:pt x="31563" y="8860"/>
                </a:lnTo>
                <a:lnTo>
                  <a:pt x="31563" y="6961"/>
                </a:lnTo>
                <a:lnTo>
                  <a:pt x="33902" y="6329"/>
                </a:lnTo>
                <a:lnTo>
                  <a:pt x="64298" y="6329"/>
                </a:lnTo>
                <a:lnTo>
                  <a:pt x="64298" y="3164"/>
                </a:lnTo>
                <a:lnTo>
                  <a:pt x="114567" y="3164"/>
                </a:lnTo>
                <a:lnTo>
                  <a:pt x="114567" y="8227"/>
                </a:lnTo>
                <a:lnTo>
                  <a:pt x="100758" y="10185"/>
                </a:lnTo>
                <a:lnTo>
                  <a:pt x="90893" y="14872"/>
                </a:lnTo>
                <a:lnTo>
                  <a:pt x="84975" y="24781"/>
                </a:lnTo>
                <a:lnTo>
                  <a:pt x="83003" y="42404"/>
                </a:lnTo>
                <a:lnTo>
                  <a:pt x="83003" y="72783"/>
                </a:lnTo>
                <a:lnTo>
                  <a:pt x="85542" y="92067"/>
                </a:lnTo>
                <a:lnTo>
                  <a:pt x="92794" y="103163"/>
                </a:lnTo>
                <a:lnTo>
                  <a:pt x="104210" y="108562"/>
                </a:lnTo>
                <a:lnTo>
                  <a:pt x="119244" y="110758"/>
                </a:lnTo>
                <a:lnTo>
                  <a:pt x="119244" y="119618"/>
                </a:lnTo>
                <a:close/>
              </a:path>
              <a:path w="120000" h="120000" extrusionOk="0">
                <a:moveTo>
                  <a:pt x="14028" y="12658"/>
                </a:moveTo>
                <a:lnTo>
                  <a:pt x="11689" y="12024"/>
                </a:lnTo>
                <a:lnTo>
                  <a:pt x="11689" y="11392"/>
                </a:lnTo>
                <a:lnTo>
                  <a:pt x="10521" y="10126"/>
                </a:lnTo>
                <a:lnTo>
                  <a:pt x="11689" y="8860"/>
                </a:lnTo>
                <a:lnTo>
                  <a:pt x="12858" y="8227"/>
                </a:lnTo>
                <a:lnTo>
                  <a:pt x="14028" y="6961"/>
                </a:lnTo>
                <a:lnTo>
                  <a:pt x="16366" y="6329"/>
                </a:lnTo>
                <a:lnTo>
                  <a:pt x="22212" y="6329"/>
                </a:lnTo>
                <a:lnTo>
                  <a:pt x="24549" y="6961"/>
                </a:lnTo>
                <a:lnTo>
                  <a:pt x="25719" y="8227"/>
                </a:lnTo>
                <a:lnTo>
                  <a:pt x="26887" y="8860"/>
                </a:lnTo>
                <a:lnTo>
                  <a:pt x="27472" y="9493"/>
                </a:lnTo>
                <a:lnTo>
                  <a:pt x="17535" y="9493"/>
                </a:lnTo>
                <a:lnTo>
                  <a:pt x="16366" y="10126"/>
                </a:lnTo>
                <a:lnTo>
                  <a:pt x="17535" y="10759"/>
                </a:lnTo>
                <a:lnTo>
                  <a:pt x="16366" y="12024"/>
                </a:lnTo>
                <a:lnTo>
                  <a:pt x="15197" y="12024"/>
                </a:lnTo>
                <a:lnTo>
                  <a:pt x="14028" y="12658"/>
                </a:lnTo>
                <a:close/>
              </a:path>
              <a:path w="120000" h="120000" extrusionOk="0">
                <a:moveTo>
                  <a:pt x="27082" y="15189"/>
                </a:moveTo>
                <a:lnTo>
                  <a:pt x="18704" y="15189"/>
                </a:lnTo>
                <a:lnTo>
                  <a:pt x="22212" y="13923"/>
                </a:lnTo>
                <a:lnTo>
                  <a:pt x="22212" y="10126"/>
                </a:lnTo>
                <a:lnTo>
                  <a:pt x="21042" y="9493"/>
                </a:lnTo>
                <a:lnTo>
                  <a:pt x="27472" y="9493"/>
                </a:lnTo>
                <a:lnTo>
                  <a:pt x="28056" y="10126"/>
                </a:lnTo>
                <a:lnTo>
                  <a:pt x="28056" y="12024"/>
                </a:lnTo>
                <a:lnTo>
                  <a:pt x="27082" y="15189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7563906" y="7190017"/>
            <a:ext cx="0" cy="1238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497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7574861" y="7190514"/>
            <a:ext cx="0" cy="123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941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7748252" y="7248739"/>
            <a:ext cx="49530" cy="1250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717" y="4577"/>
                </a:moveTo>
                <a:lnTo>
                  <a:pt x="2306" y="4577"/>
                </a:lnTo>
                <a:lnTo>
                  <a:pt x="0" y="3662"/>
                </a:lnTo>
                <a:lnTo>
                  <a:pt x="0" y="915"/>
                </a:lnTo>
                <a:lnTo>
                  <a:pt x="2306" y="0"/>
                </a:lnTo>
                <a:lnTo>
                  <a:pt x="25388" y="915"/>
                </a:lnTo>
                <a:lnTo>
                  <a:pt x="120026" y="915"/>
                </a:lnTo>
                <a:lnTo>
                  <a:pt x="120026" y="3662"/>
                </a:lnTo>
                <a:lnTo>
                  <a:pt x="117717" y="4577"/>
                </a:lnTo>
                <a:close/>
              </a:path>
              <a:path w="120000" h="120000" extrusionOk="0">
                <a:moveTo>
                  <a:pt x="120026" y="915"/>
                </a:moveTo>
                <a:lnTo>
                  <a:pt x="94635" y="915"/>
                </a:lnTo>
                <a:lnTo>
                  <a:pt x="115408" y="0"/>
                </a:lnTo>
                <a:lnTo>
                  <a:pt x="120026" y="915"/>
                </a:lnTo>
                <a:close/>
              </a:path>
              <a:path w="120000" h="120000" extrusionOk="0">
                <a:moveTo>
                  <a:pt x="106175" y="115368"/>
                </a:moveTo>
                <a:lnTo>
                  <a:pt x="13848" y="115368"/>
                </a:lnTo>
                <a:lnTo>
                  <a:pt x="28887" y="113593"/>
                </a:lnTo>
                <a:lnTo>
                  <a:pt x="37219" y="110103"/>
                </a:lnTo>
                <a:lnTo>
                  <a:pt x="40788" y="103522"/>
                </a:lnTo>
                <a:lnTo>
                  <a:pt x="41546" y="92477"/>
                </a:lnTo>
                <a:lnTo>
                  <a:pt x="41546" y="28383"/>
                </a:lnTo>
                <a:lnTo>
                  <a:pt x="40788" y="16680"/>
                </a:lnTo>
                <a:lnTo>
                  <a:pt x="37219" y="9613"/>
                </a:lnTo>
                <a:lnTo>
                  <a:pt x="28887" y="5980"/>
                </a:lnTo>
                <a:lnTo>
                  <a:pt x="13848" y="4577"/>
                </a:lnTo>
                <a:lnTo>
                  <a:pt x="106175" y="4577"/>
                </a:lnTo>
                <a:lnTo>
                  <a:pt x="90162" y="5980"/>
                </a:lnTo>
                <a:lnTo>
                  <a:pt x="81939" y="9613"/>
                </a:lnTo>
                <a:lnTo>
                  <a:pt x="78911" y="16680"/>
                </a:lnTo>
                <a:lnTo>
                  <a:pt x="78477" y="28383"/>
                </a:lnTo>
                <a:lnTo>
                  <a:pt x="78477" y="92477"/>
                </a:lnTo>
                <a:lnTo>
                  <a:pt x="78911" y="103522"/>
                </a:lnTo>
                <a:lnTo>
                  <a:pt x="81939" y="110103"/>
                </a:lnTo>
                <a:lnTo>
                  <a:pt x="90162" y="113593"/>
                </a:lnTo>
                <a:lnTo>
                  <a:pt x="106175" y="115368"/>
                </a:lnTo>
                <a:close/>
              </a:path>
              <a:path w="120000" h="120000" extrusionOk="0">
                <a:moveTo>
                  <a:pt x="25388" y="119946"/>
                </a:moveTo>
                <a:lnTo>
                  <a:pt x="2306" y="119946"/>
                </a:lnTo>
                <a:lnTo>
                  <a:pt x="0" y="119031"/>
                </a:lnTo>
                <a:lnTo>
                  <a:pt x="0" y="116283"/>
                </a:lnTo>
                <a:lnTo>
                  <a:pt x="2306" y="115368"/>
                </a:lnTo>
                <a:lnTo>
                  <a:pt x="117717" y="115368"/>
                </a:lnTo>
                <a:lnTo>
                  <a:pt x="120026" y="116283"/>
                </a:lnTo>
                <a:lnTo>
                  <a:pt x="120026" y="119031"/>
                </a:lnTo>
                <a:lnTo>
                  <a:pt x="41546" y="119031"/>
                </a:lnTo>
                <a:lnTo>
                  <a:pt x="25388" y="119946"/>
                </a:lnTo>
                <a:close/>
              </a:path>
              <a:path w="120000" h="120000" extrusionOk="0">
                <a:moveTo>
                  <a:pt x="115408" y="119946"/>
                </a:moveTo>
                <a:lnTo>
                  <a:pt x="94635" y="119946"/>
                </a:lnTo>
                <a:lnTo>
                  <a:pt x="78477" y="119031"/>
                </a:lnTo>
                <a:lnTo>
                  <a:pt x="120026" y="119031"/>
                </a:lnTo>
                <a:lnTo>
                  <a:pt x="115408" y="11994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7899729" y="7248739"/>
            <a:ext cx="98425" cy="1250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399" y="4577"/>
                </a:moveTo>
                <a:lnTo>
                  <a:pt x="2322" y="4577"/>
                </a:lnTo>
                <a:lnTo>
                  <a:pt x="0" y="3662"/>
                </a:lnTo>
                <a:lnTo>
                  <a:pt x="1160" y="915"/>
                </a:lnTo>
                <a:lnTo>
                  <a:pt x="2322" y="0"/>
                </a:lnTo>
                <a:lnTo>
                  <a:pt x="15099" y="915"/>
                </a:lnTo>
                <a:lnTo>
                  <a:pt x="61561" y="915"/>
                </a:lnTo>
                <a:lnTo>
                  <a:pt x="61561" y="3662"/>
                </a:lnTo>
                <a:lnTo>
                  <a:pt x="60399" y="4577"/>
                </a:lnTo>
                <a:close/>
              </a:path>
              <a:path w="120000" h="120000" extrusionOk="0">
                <a:moveTo>
                  <a:pt x="61561" y="915"/>
                </a:moveTo>
                <a:lnTo>
                  <a:pt x="48783" y="915"/>
                </a:lnTo>
                <a:lnTo>
                  <a:pt x="60399" y="0"/>
                </a:lnTo>
                <a:lnTo>
                  <a:pt x="61561" y="915"/>
                </a:lnTo>
                <a:close/>
              </a:path>
              <a:path w="120000" h="120000" extrusionOk="0">
                <a:moveTo>
                  <a:pt x="15099" y="119946"/>
                </a:moveTo>
                <a:lnTo>
                  <a:pt x="2322" y="119946"/>
                </a:lnTo>
                <a:lnTo>
                  <a:pt x="1160" y="119031"/>
                </a:lnTo>
                <a:lnTo>
                  <a:pt x="0" y="116283"/>
                </a:lnTo>
                <a:lnTo>
                  <a:pt x="2322" y="115368"/>
                </a:lnTo>
                <a:lnTo>
                  <a:pt x="8129" y="114452"/>
                </a:lnTo>
                <a:lnTo>
                  <a:pt x="16188" y="113336"/>
                </a:lnTo>
                <a:lnTo>
                  <a:pt x="20326" y="110332"/>
                </a:lnTo>
                <a:lnTo>
                  <a:pt x="21850" y="103893"/>
                </a:lnTo>
                <a:lnTo>
                  <a:pt x="22068" y="92477"/>
                </a:lnTo>
                <a:lnTo>
                  <a:pt x="22068" y="27468"/>
                </a:lnTo>
                <a:lnTo>
                  <a:pt x="21832" y="16295"/>
                </a:lnTo>
                <a:lnTo>
                  <a:pt x="20181" y="9498"/>
                </a:lnTo>
                <a:lnTo>
                  <a:pt x="15698" y="5965"/>
                </a:lnTo>
                <a:lnTo>
                  <a:pt x="6968" y="4577"/>
                </a:lnTo>
                <a:lnTo>
                  <a:pt x="54591" y="4577"/>
                </a:lnTo>
                <a:lnTo>
                  <a:pt x="47023" y="5965"/>
                </a:lnTo>
                <a:lnTo>
                  <a:pt x="42830" y="9498"/>
                </a:lnTo>
                <a:lnTo>
                  <a:pt x="41033" y="16295"/>
                </a:lnTo>
                <a:lnTo>
                  <a:pt x="40653" y="27468"/>
                </a:lnTo>
                <a:lnTo>
                  <a:pt x="40653" y="101633"/>
                </a:lnTo>
                <a:lnTo>
                  <a:pt x="41813" y="106212"/>
                </a:lnTo>
                <a:lnTo>
                  <a:pt x="45299" y="109874"/>
                </a:lnTo>
                <a:lnTo>
                  <a:pt x="52268" y="113537"/>
                </a:lnTo>
                <a:lnTo>
                  <a:pt x="112657" y="113537"/>
                </a:lnTo>
                <a:lnTo>
                  <a:pt x="112287" y="114394"/>
                </a:lnTo>
                <a:lnTo>
                  <a:pt x="109695" y="119031"/>
                </a:lnTo>
                <a:lnTo>
                  <a:pt x="22068" y="119031"/>
                </a:lnTo>
                <a:lnTo>
                  <a:pt x="15099" y="119946"/>
                </a:lnTo>
                <a:close/>
              </a:path>
              <a:path w="120000" h="120000" extrusionOk="0">
                <a:moveTo>
                  <a:pt x="112657" y="113537"/>
                </a:moveTo>
                <a:lnTo>
                  <a:pt x="95245" y="113537"/>
                </a:lnTo>
                <a:lnTo>
                  <a:pt x="98729" y="111706"/>
                </a:lnTo>
                <a:lnTo>
                  <a:pt x="103376" y="108958"/>
                </a:lnTo>
                <a:lnTo>
                  <a:pt x="109184" y="102549"/>
                </a:lnTo>
                <a:lnTo>
                  <a:pt x="113828" y="93393"/>
                </a:lnTo>
                <a:lnTo>
                  <a:pt x="114990" y="92477"/>
                </a:lnTo>
                <a:lnTo>
                  <a:pt x="119636" y="93393"/>
                </a:lnTo>
                <a:lnTo>
                  <a:pt x="119636" y="94308"/>
                </a:lnTo>
                <a:lnTo>
                  <a:pt x="118493" y="98829"/>
                </a:lnTo>
                <a:lnTo>
                  <a:pt x="115716" y="106440"/>
                </a:lnTo>
                <a:lnTo>
                  <a:pt x="112657" y="113537"/>
                </a:lnTo>
                <a:close/>
              </a:path>
              <a:path w="120000" h="120000" extrusionOk="0">
                <a:moveTo>
                  <a:pt x="109184" y="119946"/>
                </a:moveTo>
                <a:lnTo>
                  <a:pt x="98839" y="119803"/>
                </a:lnTo>
                <a:lnTo>
                  <a:pt x="70308" y="119174"/>
                </a:lnTo>
                <a:lnTo>
                  <a:pt x="53429" y="119031"/>
                </a:lnTo>
                <a:lnTo>
                  <a:pt x="109695" y="119031"/>
                </a:lnTo>
                <a:lnTo>
                  <a:pt x="109184" y="11994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8093127" y="7248739"/>
            <a:ext cx="97789" cy="1250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791" y="4577"/>
                </a:moveTo>
                <a:lnTo>
                  <a:pt x="1168" y="4577"/>
                </a:lnTo>
                <a:lnTo>
                  <a:pt x="0" y="3662"/>
                </a:lnTo>
                <a:lnTo>
                  <a:pt x="0" y="915"/>
                </a:lnTo>
                <a:lnTo>
                  <a:pt x="2337" y="0"/>
                </a:lnTo>
                <a:lnTo>
                  <a:pt x="15197" y="915"/>
                </a:lnTo>
                <a:lnTo>
                  <a:pt x="60791" y="915"/>
                </a:lnTo>
                <a:lnTo>
                  <a:pt x="61960" y="3662"/>
                </a:lnTo>
                <a:lnTo>
                  <a:pt x="60791" y="4577"/>
                </a:lnTo>
                <a:close/>
              </a:path>
              <a:path w="120000" h="120000" extrusionOk="0">
                <a:moveTo>
                  <a:pt x="60791" y="915"/>
                </a:moveTo>
                <a:lnTo>
                  <a:pt x="47932" y="915"/>
                </a:lnTo>
                <a:lnTo>
                  <a:pt x="59623" y="0"/>
                </a:lnTo>
                <a:lnTo>
                  <a:pt x="60791" y="915"/>
                </a:lnTo>
                <a:close/>
              </a:path>
              <a:path w="120000" h="120000" extrusionOk="0">
                <a:moveTo>
                  <a:pt x="15197" y="119946"/>
                </a:moveTo>
                <a:lnTo>
                  <a:pt x="2337" y="119946"/>
                </a:lnTo>
                <a:lnTo>
                  <a:pt x="0" y="119031"/>
                </a:lnTo>
                <a:lnTo>
                  <a:pt x="0" y="116283"/>
                </a:lnTo>
                <a:lnTo>
                  <a:pt x="1168" y="115368"/>
                </a:lnTo>
                <a:lnTo>
                  <a:pt x="16293" y="113336"/>
                </a:lnTo>
                <a:lnTo>
                  <a:pt x="20458" y="110332"/>
                </a:lnTo>
                <a:lnTo>
                  <a:pt x="21992" y="103893"/>
                </a:lnTo>
                <a:lnTo>
                  <a:pt x="22212" y="92477"/>
                </a:lnTo>
                <a:lnTo>
                  <a:pt x="22212" y="27468"/>
                </a:lnTo>
                <a:lnTo>
                  <a:pt x="21974" y="16295"/>
                </a:lnTo>
                <a:lnTo>
                  <a:pt x="20312" y="9498"/>
                </a:lnTo>
                <a:lnTo>
                  <a:pt x="15800" y="5965"/>
                </a:lnTo>
                <a:lnTo>
                  <a:pt x="7014" y="4577"/>
                </a:lnTo>
                <a:lnTo>
                  <a:pt x="54946" y="4577"/>
                </a:lnTo>
                <a:lnTo>
                  <a:pt x="46835" y="5965"/>
                </a:lnTo>
                <a:lnTo>
                  <a:pt x="42670" y="9498"/>
                </a:lnTo>
                <a:lnTo>
                  <a:pt x="41135" y="16295"/>
                </a:lnTo>
                <a:lnTo>
                  <a:pt x="40917" y="27468"/>
                </a:lnTo>
                <a:lnTo>
                  <a:pt x="40917" y="101633"/>
                </a:lnTo>
                <a:lnTo>
                  <a:pt x="42085" y="106212"/>
                </a:lnTo>
                <a:lnTo>
                  <a:pt x="45593" y="109874"/>
                </a:lnTo>
                <a:lnTo>
                  <a:pt x="47932" y="111706"/>
                </a:lnTo>
                <a:lnTo>
                  <a:pt x="52609" y="113537"/>
                </a:lnTo>
                <a:lnTo>
                  <a:pt x="113162" y="113537"/>
                </a:lnTo>
                <a:lnTo>
                  <a:pt x="112832" y="114394"/>
                </a:lnTo>
                <a:lnTo>
                  <a:pt x="110376" y="119031"/>
                </a:lnTo>
                <a:lnTo>
                  <a:pt x="22212" y="119031"/>
                </a:lnTo>
                <a:lnTo>
                  <a:pt x="15197" y="119946"/>
                </a:lnTo>
                <a:close/>
              </a:path>
              <a:path w="120000" h="120000" extrusionOk="0">
                <a:moveTo>
                  <a:pt x="113162" y="113537"/>
                </a:moveTo>
                <a:lnTo>
                  <a:pt x="94695" y="113537"/>
                </a:lnTo>
                <a:lnTo>
                  <a:pt x="99370" y="111706"/>
                </a:lnTo>
                <a:lnTo>
                  <a:pt x="102878" y="108958"/>
                </a:lnTo>
                <a:lnTo>
                  <a:pt x="109892" y="102549"/>
                </a:lnTo>
                <a:lnTo>
                  <a:pt x="113399" y="93393"/>
                </a:lnTo>
                <a:lnTo>
                  <a:pt x="115736" y="92477"/>
                </a:lnTo>
                <a:lnTo>
                  <a:pt x="119244" y="93393"/>
                </a:lnTo>
                <a:lnTo>
                  <a:pt x="119244" y="94308"/>
                </a:lnTo>
                <a:lnTo>
                  <a:pt x="118275" y="98829"/>
                </a:lnTo>
                <a:lnTo>
                  <a:pt x="115883" y="106440"/>
                </a:lnTo>
                <a:lnTo>
                  <a:pt x="113162" y="113537"/>
                </a:lnTo>
                <a:close/>
              </a:path>
              <a:path w="120000" h="120000" extrusionOk="0">
                <a:moveTo>
                  <a:pt x="109892" y="119946"/>
                </a:moveTo>
                <a:lnTo>
                  <a:pt x="69778" y="119174"/>
                </a:lnTo>
                <a:lnTo>
                  <a:pt x="52609" y="119031"/>
                </a:lnTo>
                <a:lnTo>
                  <a:pt x="110376" y="119031"/>
                </a:lnTo>
                <a:lnTo>
                  <a:pt x="109892" y="11994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8287477" y="7248739"/>
            <a:ext cx="49530" cy="1250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720" y="4577"/>
                </a:moveTo>
                <a:lnTo>
                  <a:pt x="2306" y="4577"/>
                </a:lnTo>
                <a:lnTo>
                  <a:pt x="0" y="3662"/>
                </a:lnTo>
                <a:lnTo>
                  <a:pt x="0" y="915"/>
                </a:lnTo>
                <a:lnTo>
                  <a:pt x="2306" y="0"/>
                </a:lnTo>
                <a:lnTo>
                  <a:pt x="25388" y="915"/>
                </a:lnTo>
                <a:lnTo>
                  <a:pt x="117720" y="915"/>
                </a:lnTo>
                <a:lnTo>
                  <a:pt x="120026" y="3662"/>
                </a:lnTo>
                <a:lnTo>
                  <a:pt x="117720" y="4577"/>
                </a:lnTo>
                <a:close/>
              </a:path>
              <a:path w="120000" h="120000" extrusionOk="0">
                <a:moveTo>
                  <a:pt x="117720" y="915"/>
                </a:moveTo>
                <a:lnTo>
                  <a:pt x="92328" y="915"/>
                </a:lnTo>
                <a:lnTo>
                  <a:pt x="115411" y="0"/>
                </a:lnTo>
                <a:lnTo>
                  <a:pt x="117720" y="915"/>
                </a:lnTo>
                <a:close/>
              </a:path>
              <a:path w="120000" h="120000" extrusionOk="0">
                <a:moveTo>
                  <a:pt x="106177" y="115368"/>
                </a:moveTo>
                <a:lnTo>
                  <a:pt x="13848" y="115368"/>
                </a:lnTo>
                <a:lnTo>
                  <a:pt x="28887" y="113593"/>
                </a:lnTo>
                <a:lnTo>
                  <a:pt x="37219" y="110103"/>
                </a:lnTo>
                <a:lnTo>
                  <a:pt x="40788" y="103522"/>
                </a:lnTo>
                <a:lnTo>
                  <a:pt x="41546" y="92477"/>
                </a:lnTo>
                <a:lnTo>
                  <a:pt x="41546" y="28383"/>
                </a:lnTo>
                <a:lnTo>
                  <a:pt x="40788" y="16680"/>
                </a:lnTo>
                <a:lnTo>
                  <a:pt x="37219" y="9613"/>
                </a:lnTo>
                <a:lnTo>
                  <a:pt x="28887" y="5980"/>
                </a:lnTo>
                <a:lnTo>
                  <a:pt x="13848" y="4577"/>
                </a:lnTo>
                <a:lnTo>
                  <a:pt x="106177" y="4577"/>
                </a:lnTo>
                <a:lnTo>
                  <a:pt x="90165" y="5980"/>
                </a:lnTo>
                <a:lnTo>
                  <a:pt x="81942" y="9613"/>
                </a:lnTo>
                <a:lnTo>
                  <a:pt x="78913" y="16680"/>
                </a:lnTo>
                <a:lnTo>
                  <a:pt x="78480" y="28383"/>
                </a:lnTo>
                <a:lnTo>
                  <a:pt x="78480" y="92477"/>
                </a:lnTo>
                <a:lnTo>
                  <a:pt x="78913" y="103522"/>
                </a:lnTo>
                <a:lnTo>
                  <a:pt x="81942" y="110103"/>
                </a:lnTo>
                <a:lnTo>
                  <a:pt x="90165" y="113593"/>
                </a:lnTo>
                <a:lnTo>
                  <a:pt x="106177" y="115368"/>
                </a:lnTo>
                <a:close/>
              </a:path>
              <a:path w="120000" h="120000" extrusionOk="0">
                <a:moveTo>
                  <a:pt x="25388" y="119946"/>
                </a:moveTo>
                <a:lnTo>
                  <a:pt x="2306" y="119946"/>
                </a:lnTo>
                <a:lnTo>
                  <a:pt x="0" y="119031"/>
                </a:lnTo>
                <a:lnTo>
                  <a:pt x="0" y="116283"/>
                </a:lnTo>
                <a:lnTo>
                  <a:pt x="2306" y="115368"/>
                </a:lnTo>
                <a:lnTo>
                  <a:pt x="117720" y="115368"/>
                </a:lnTo>
                <a:lnTo>
                  <a:pt x="120026" y="116283"/>
                </a:lnTo>
                <a:lnTo>
                  <a:pt x="117720" y="119031"/>
                </a:lnTo>
                <a:lnTo>
                  <a:pt x="41546" y="119031"/>
                </a:lnTo>
                <a:lnTo>
                  <a:pt x="25388" y="119946"/>
                </a:lnTo>
                <a:close/>
              </a:path>
              <a:path w="120000" h="120000" extrusionOk="0">
                <a:moveTo>
                  <a:pt x="115411" y="119946"/>
                </a:moveTo>
                <a:lnTo>
                  <a:pt x="92328" y="119946"/>
                </a:lnTo>
                <a:lnTo>
                  <a:pt x="78480" y="119031"/>
                </a:lnTo>
                <a:lnTo>
                  <a:pt x="117720" y="119031"/>
                </a:lnTo>
                <a:lnTo>
                  <a:pt x="115411" y="11994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8437050" y="7248739"/>
            <a:ext cx="138430" cy="12826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4685" y="112512"/>
                </a:moveTo>
                <a:lnTo>
                  <a:pt x="7432" y="112512"/>
                </a:lnTo>
                <a:lnTo>
                  <a:pt x="11561" y="111619"/>
                </a:lnTo>
                <a:lnTo>
                  <a:pt x="14038" y="110727"/>
                </a:lnTo>
                <a:lnTo>
                  <a:pt x="17342" y="72329"/>
                </a:lnTo>
                <a:lnTo>
                  <a:pt x="17342" y="16965"/>
                </a:lnTo>
                <a:lnTo>
                  <a:pt x="16516" y="13393"/>
                </a:lnTo>
                <a:lnTo>
                  <a:pt x="13213" y="8929"/>
                </a:lnTo>
                <a:lnTo>
                  <a:pt x="11561" y="6250"/>
                </a:lnTo>
                <a:lnTo>
                  <a:pt x="3302" y="4464"/>
                </a:lnTo>
                <a:lnTo>
                  <a:pt x="825" y="4464"/>
                </a:lnTo>
                <a:lnTo>
                  <a:pt x="0" y="3571"/>
                </a:lnTo>
                <a:lnTo>
                  <a:pt x="0" y="892"/>
                </a:lnTo>
                <a:lnTo>
                  <a:pt x="825" y="0"/>
                </a:lnTo>
                <a:lnTo>
                  <a:pt x="7432" y="892"/>
                </a:lnTo>
                <a:lnTo>
                  <a:pt x="26937" y="892"/>
                </a:lnTo>
                <a:lnTo>
                  <a:pt x="31510" y="8887"/>
                </a:lnTo>
                <a:lnTo>
                  <a:pt x="39846" y="20202"/>
                </a:lnTo>
                <a:lnTo>
                  <a:pt x="42256" y="23216"/>
                </a:lnTo>
                <a:lnTo>
                  <a:pt x="24774" y="23216"/>
                </a:lnTo>
                <a:lnTo>
                  <a:pt x="23949" y="25002"/>
                </a:lnTo>
                <a:lnTo>
                  <a:pt x="23949" y="72329"/>
                </a:lnTo>
                <a:lnTo>
                  <a:pt x="26426" y="108941"/>
                </a:lnTo>
                <a:lnTo>
                  <a:pt x="30555" y="111619"/>
                </a:lnTo>
                <a:lnTo>
                  <a:pt x="34685" y="112512"/>
                </a:lnTo>
                <a:close/>
              </a:path>
              <a:path w="120000" h="120000" extrusionOk="0">
                <a:moveTo>
                  <a:pt x="26937" y="892"/>
                </a:moveTo>
                <a:lnTo>
                  <a:pt x="24774" y="892"/>
                </a:lnTo>
                <a:lnTo>
                  <a:pt x="26426" y="0"/>
                </a:lnTo>
                <a:lnTo>
                  <a:pt x="26937" y="892"/>
                </a:lnTo>
                <a:close/>
              </a:path>
              <a:path w="120000" h="120000" extrusionOk="0">
                <a:moveTo>
                  <a:pt x="118097" y="4464"/>
                </a:moveTo>
                <a:lnTo>
                  <a:pt x="81759" y="4464"/>
                </a:lnTo>
                <a:lnTo>
                  <a:pt x="80933" y="3571"/>
                </a:lnTo>
                <a:lnTo>
                  <a:pt x="80933" y="892"/>
                </a:lnTo>
                <a:lnTo>
                  <a:pt x="82585" y="0"/>
                </a:lnTo>
                <a:lnTo>
                  <a:pt x="90018" y="892"/>
                </a:lnTo>
                <a:lnTo>
                  <a:pt x="119748" y="892"/>
                </a:lnTo>
                <a:lnTo>
                  <a:pt x="119748" y="3571"/>
                </a:lnTo>
                <a:lnTo>
                  <a:pt x="118097" y="4464"/>
                </a:lnTo>
                <a:close/>
              </a:path>
              <a:path w="120000" h="120000" extrusionOk="0">
                <a:moveTo>
                  <a:pt x="119748" y="892"/>
                </a:moveTo>
                <a:lnTo>
                  <a:pt x="112316" y="892"/>
                </a:lnTo>
                <a:lnTo>
                  <a:pt x="118097" y="0"/>
                </a:lnTo>
                <a:lnTo>
                  <a:pt x="119748" y="892"/>
                </a:lnTo>
                <a:close/>
              </a:path>
              <a:path w="120000" h="120000" extrusionOk="0">
                <a:moveTo>
                  <a:pt x="104883" y="89296"/>
                </a:moveTo>
                <a:lnTo>
                  <a:pt x="97450" y="89296"/>
                </a:lnTo>
                <a:lnTo>
                  <a:pt x="98277" y="88402"/>
                </a:lnTo>
                <a:lnTo>
                  <a:pt x="98277" y="44648"/>
                </a:lnTo>
                <a:lnTo>
                  <a:pt x="94973" y="8036"/>
                </a:lnTo>
                <a:lnTo>
                  <a:pt x="85063" y="4464"/>
                </a:lnTo>
                <a:lnTo>
                  <a:pt x="116444" y="4464"/>
                </a:lnTo>
                <a:lnTo>
                  <a:pt x="110663" y="5357"/>
                </a:lnTo>
                <a:lnTo>
                  <a:pt x="107361" y="7143"/>
                </a:lnTo>
                <a:lnTo>
                  <a:pt x="107361" y="8929"/>
                </a:lnTo>
                <a:lnTo>
                  <a:pt x="105579" y="16017"/>
                </a:lnTo>
                <a:lnTo>
                  <a:pt x="104883" y="26118"/>
                </a:lnTo>
                <a:lnTo>
                  <a:pt x="104805" y="36554"/>
                </a:lnTo>
                <a:lnTo>
                  <a:pt x="104883" y="44648"/>
                </a:lnTo>
                <a:lnTo>
                  <a:pt x="104883" y="89296"/>
                </a:lnTo>
                <a:close/>
              </a:path>
              <a:path w="120000" h="120000" extrusionOk="0">
                <a:moveTo>
                  <a:pt x="104057" y="119656"/>
                </a:moveTo>
                <a:lnTo>
                  <a:pt x="102405" y="119656"/>
                </a:lnTo>
                <a:lnTo>
                  <a:pt x="100096" y="116349"/>
                </a:lnTo>
                <a:lnTo>
                  <a:pt x="96315" y="111284"/>
                </a:lnTo>
                <a:lnTo>
                  <a:pt x="90211" y="103708"/>
                </a:lnTo>
                <a:lnTo>
                  <a:pt x="80933" y="92867"/>
                </a:lnTo>
                <a:lnTo>
                  <a:pt x="43769" y="46433"/>
                </a:lnTo>
                <a:lnTo>
                  <a:pt x="39524" y="41048"/>
                </a:lnTo>
                <a:lnTo>
                  <a:pt x="33962" y="34155"/>
                </a:lnTo>
                <a:lnTo>
                  <a:pt x="28555" y="27598"/>
                </a:lnTo>
                <a:lnTo>
                  <a:pt x="24774" y="23216"/>
                </a:lnTo>
                <a:lnTo>
                  <a:pt x="42256" y="23216"/>
                </a:lnTo>
                <a:lnTo>
                  <a:pt x="48491" y="31015"/>
                </a:lnTo>
                <a:lnTo>
                  <a:pt x="54505" y="38396"/>
                </a:lnTo>
                <a:lnTo>
                  <a:pt x="70197" y="58041"/>
                </a:lnTo>
                <a:lnTo>
                  <a:pt x="77824" y="67445"/>
                </a:lnTo>
                <a:lnTo>
                  <a:pt x="84753" y="75677"/>
                </a:lnTo>
                <a:lnTo>
                  <a:pt x="91218" y="82905"/>
                </a:lnTo>
                <a:lnTo>
                  <a:pt x="97450" y="89296"/>
                </a:lnTo>
                <a:lnTo>
                  <a:pt x="104883" y="89296"/>
                </a:lnTo>
                <a:lnTo>
                  <a:pt x="104883" y="118763"/>
                </a:lnTo>
                <a:lnTo>
                  <a:pt x="104057" y="119656"/>
                </a:lnTo>
                <a:close/>
              </a:path>
              <a:path w="120000" h="120000" extrusionOk="0">
                <a:moveTo>
                  <a:pt x="9083" y="116977"/>
                </a:moveTo>
                <a:lnTo>
                  <a:pt x="4128" y="116977"/>
                </a:lnTo>
                <a:lnTo>
                  <a:pt x="2477" y="116084"/>
                </a:lnTo>
                <a:lnTo>
                  <a:pt x="2477" y="113405"/>
                </a:lnTo>
                <a:lnTo>
                  <a:pt x="3302" y="112512"/>
                </a:lnTo>
                <a:lnTo>
                  <a:pt x="39640" y="112512"/>
                </a:lnTo>
                <a:lnTo>
                  <a:pt x="41291" y="114298"/>
                </a:lnTo>
                <a:lnTo>
                  <a:pt x="40466" y="116084"/>
                </a:lnTo>
                <a:lnTo>
                  <a:pt x="14038" y="116084"/>
                </a:lnTo>
                <a:lnTo>
                  <a:pt x="9083" y="116977"/>
                </a:lnTo>
                <a:close/>
              </a:path>
              <a:path w="120000" h="120000" extrusionOk="0">
                <a:moveTo>
                  <a:pt x="39640" y="116977"/>
                </a:moveTo>
                <a:lnTo>
                  <a:pt x="32207" y="116977"/>
                </a:lnTo>
                <a:lnTo>
                  <a:pt x="26426" y="116084"/>
                </a:lnTo>
                <a:lnTo>
                  <a:pt x="40466" y="116084"/>
                </a:lnTo>
                <a:lnTo>
                  <a:pt x="39640" y="116977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8666647" y="7246829"/>
            <a:ext cx="132079" cy="1301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590" y="119665"/>
                </a:moveTo>
                <a:lnTo>
                  <a:pt x="35420" y="114784"/>
                </a:lnTo>
                <a:lnTo>
                  <a:pt x="16337" y="101737"/>
                </a:lnTo>
                <a:lnTo>
                  <a:pt x="4232" y="82915"/>
                </a:lnTo>
                <a:lnTo>
                  <a:pt x="0" y="60712"/>
                </a:lnTo>
                <a:lnTo>
                  <a:pt x="4598" y="36748"/>
                </a:lnTo>
                <a:lnTo>
                  <a:pt x="17311" y="17487"/>
                </a:lnTo>
                <a:lnTo>
                  <a:pt x="36516" y="4659"/>
                </a:lnTo>
                <a:lnTo>
                  <a:pt x="60590" y="0"/>
                </a:lnTo>
                <a:lnTo>
                  <a:pt x="86583" y="4880"/>
                </a:lnTo>
                <a:lnTo>
                  <a:pt x="87145" y="5279"/>
                </a:lnTo>
                <a:lnTo>
                  <a:pt x="57993" y="5279"/>
                </a:lnTo>
                <a:lnTo>
                  <a:pt x="44333" y="7795"/>
                </a:lnTo>
                <a:lnTo>
                  <a:pt x="31160" y="16167"/>
                </a:lnTo>
                <a:lnTo>
                  <a:pt x="21232" y="31634"/>
                </a:lnTo>
                <a:lnTo>
                  <a:pt x="17310" y="55432"/>
                </a:lnTo>
                <a:lnTo>
                  <a:pt x="19731" y="75271"/>
                </a:lnTo>
                <a:lnTo>
                  <a:pt x="27589" y="94038"/>
                </a:lnTo>
                <a:lnTo>
                  <a:pt x="41777" y="108019"/>
                </a:lnTo>
                <a:lnTo>
                  <a:pt x="63186" y="113505"/>
                </a:lnTo>
                <a:lnTo>
                  <a:pt x="86064" y="113505"/>
                </a:lnTo>
                <a:lnTo>
                  <a:pt x="83662" y="115128"/>
                </a:lnTo>
                <a:lnTo>
                  <a:pt x="60590" y="119665"/>
                </a:lnTo>
                <a:close/>
              </a:path>
              <a:path w="120000" h="120000" extrusionOk="0">
                <a:moveTo>
                  <a:pt x="86064" y="113505"/>
                </a:moveTo>
                <a:lnTo>
                  <a:pt x="63186" y="113505"/>
                </a:lnTo>
                <a:lnTo>
                  <a:pt x="77806" y="110632"/>
                </a:lnTo>
                <a:lnTo>
                  <a:pt x="90559" y="101737"/>
                </a:lnTo>
                <a:lnTo>
                  <a:pt x="99580" y="86407"/>
                </a:lnTo>
                <a:lnTo>
                  <a:pt x="103001" y="64231"/>
                </a:lnTo>
                <a:lnTo>
                  <a:pt x="100594" y="43141"/>
                </a:lnTo>
                <a:lnTo>
                  <a:pt x="92831" y="24196"/>
                </a:lnTo>
                <a:lnTo>
                  <a:pt x="78901" y="10531"/>
                </a:lnTo>
                <a:lnTo>
                  <a:pt x="57993" y="5279"/>
                </a:lnTo>
                <a:lnTo>
                  <a:pt x="87145" y="5279"/>
                </a:lnTo>
                <a:lnTo>
                  <a:pt x="104949" y="17926"/>
                </a:lnTo>
                <a:lnTo>
                  <a:pt x="115850" y="36748"/>
                </a:lnTo>
                <a:lnTo>
                  <a:pt x="119448" y="58952"/>
                </a:lnTo>
                <a:lnTo>
                  <a:pt x="114877" y="83286"/>
                </a:lnTo>
                <a:lnTo>
                  <a:pt x="102353" y="102507"/>
                </a:lnTo>
                <a:lnTo>
                  <a:pt x="86064" y="113505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8900057" y="7248739"/>
            <a:ext cx="49530" cy="1250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715" y="4577"/>
                </a:moveTo>
                <a:lnTo>
                  <a:pt x="2306" y="4577"/>
                </a:lnTo>
                <a:lnTo>
                  <a:pt x="0" y="3662"/>
                </a:lnTo>
                <a:lnTo>
                  <a:pt x="2306" y="915"/>
                </a:lnTo>
                <a:lnTo>
                  <a:pt x="4615" y="0"/>
                </a:lnTo>
                <a:lnTo>
                  <a:pt x="27697" y="915"/>
                </a:lnTo>
                <a:lnTo>
                  <a:pt x="120024" y="915"/>
                </a:lnTo>
                <a:lnTo>
                  <a:pt x="120024" y="3662"/>
                </a:lnTo>
                <a:lnTo>
                  <a:pt x="117715" y="4577"/>
                </a:lnTo>
                <a:close/>
              </a:path>
              <a:path w="120000" h="120000" extrusionOk="0">
                <a:moveTo>
                  <a:pt x="120024" y="915"/>
                </a:moveTo>
                <a:lnTo>
                  <a:pt x="94633" y="915"/>
                </a:lnTo>
                <a:lnTo>
                  <a:pt x="117715" y="0"/>
                </a:lnTo>
                <a:lnTo>
                  <a:pt x="120024" y="915"/>
                </a:lnTo>
                <a:close/>
              </a:path>
              <a:path w="120000" h="120000" extrusionOk="0">
                <a:moveTo>
                  <a:pt x="106172" y="115368"/>
                </a:moveTo>
                <a:lnTo>
                  <a:pt x="13848" y="115368"/>
                </a:lnTo>
                <a:lnTo>
                  <a:pt x="29861" y="113593"/>
                </a:lnTo>
                <a:lnTo>
                  <a:pt x="38084" y="110103"/>
                </a:lnTo>
                <a:lnTo>
                  <a:pt x="41112" y="103522"/>
                </a:lnTo>
                <a:lnTo>
                  <a:pt x="41546" y="92477"/>
                </a:lnTo>
                <a:lnTo>
                  <a:pt x="41546" y="28383"/>
                </a:lnTo>
                <a:lnTo>
                  <a:pt x="41112" y="16680"/>
                </a:lnTo>
                <a:lnTo>
                  <a:pt x="38084" y="9613"/>
                </a:lnTo>
                <a:lnTo>
                  <a:pt x="29861" y="5980"/>
                </a:lnTo>
                <a:lnTo>
                  <a:pt x="13848" y="4577"/>
                </a:lnTo>
                <a:lnTo>
                  <a:pt x="106172" y="4577"/>
                </a:lnTo>
                <a:lnTo>
                  <a:pt x="91134" y="5980"/>
                </a:lnTo>
                <a:lnTo>
                  <a:pt x="82804" y="9613"/>
                </a:lnTo>
                <a:lnTo>
                  <a:pt x="79236" y="16680"/>
                </a:lnTo>
                <a:lnTo>
                  <a:pt x="78477" y="28383"/>
                </a:lnTo>
                <a:lnTo>
                  <a:pt x="78477" y="92477"/>
                </a:lnTo>
                <a:lnTo>
                  <a:pt x="79236" y="103522"/>
                </a:lnTo>
                <a:lnTo>
                  <a:pt x="82804" y="110103"/>
                </a:lnTo>
                <a:lnTo>
                  <a:pt x="91134" y="113593"/>
                </a:lnTo>
                <a:lnTo>
                  <a:pt x="106172" y="115368"/>
                </a:lnTo>
                <a:close/>
              </a:path>
              <a:path w="120000" h="120000" extrusionOk="0">
                <a:moveTo>
                  <a:pt x="27697" y="119946"/>
                </a:moveTo>
                <a:lnTo>
                  <a:pt x="4615" y="119946"/>
                </a:lnTo>
                <a:lnTo>
                  <a:pt x="2306" y="119031"/>
                </a:lnTo>
                <a:lnTo>
                  <a:pt x="0" y="116283"/>
                </a:lnTo>
                <a:lnTo>
                  <a:pt x="2306" y="115368"/>
                </a:lnTo>
                <a:lnTo>
                  <a:pt x="117715" y="115368"/>
                </a:lnTo>
                <a:lnTo>
                  <a:pt x="120024" y="116283"/>
                </a:lnTo>
                <a:lnTo>
                  <a:pt x="120024" y="119031"/>
                </a:lnTo>
                <a:lnTo>
                  <a:pt x="41546" y="119031"/>
                </a:lnTo>
                <a:lnTo>
                  <a:pt x="27697" y="119946"/>
                </a:lnTo>
                <a:close/>
              </a:path>
              <a:path w="120000" h="120000" extrusionOk="0">
                <a:moveTo>
                  <a:pt x="117715" y="119946"/>
                </a:moveTo>
                <a:lnTo>
                  <a:pt x="94633" y="119946"/>
                </a:lnTo>
                <a:lnTo>
                  <a:pt x="78477" y="119031"/>
                </a:lnTo>
                <a:lnTo>
                  <a:pt x="120024" y="119031"/>
                </a:lnTo>
                <a:lnTo>
                  <a:pt x="117715" y="11994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9054392" y="7246829"/>
            <a:ext cx="73659" cy="1301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3622" y="113505"/>
                </a:moveTo>
                <a:lnTo>
                  <a:pt x="58979" y="113505"/>
                </a:lnTo>
                <a:lnTo>
                  <a:pt x="76173" y="111966"/>
                </a:lnTo>
                <a:lnTo>
                  <a:pt x="88274" y="107786"/>
                </a:lnTo>
                <a:lnTo>
                  <a:pt x="95427" y="101626"/>
                </a:lnTo>
                <a:lnTo>
                  <a:pt x="97780" y="94148"/>
                </a:lnTo>
                <a:lnTo>
                  <a:pt x="96955" y="88194"/>
                </a:lnTo>
                <a:lnTo>
                  <a:pt x="93511" y="82159"/>
                </a:lnTo>
                <a:lnTo>
                  <a:pt x="85995" y="75959"/>
                </a:lnTo>
                <a:lnTo>
                  <a:pt x="72947" y="69511"/>
                </a:lnTo>
                <a:lnTo>
                  <a:pt x="43458" y="58952"/>
                </a:lnTo>
                <a:lnTo>
                  <a:pt x="31818" y="54154"/>
                </a:lnTo>
                <a:lnTo>
                  <a:pt x="21341" y="47623"/>
                </a:lnTo>
                <a:lnTo>
                  <a:pt x="13774" y="39278"/>
                </a:lnTo>
                <a:lnTo>
                  <a:pt x="10863" y="29035"/>
                </a:lnTo>
                <a:lnTo>
                  <a:pt x="14890" y="17817"/>
                </a:lnTo>
                <a:lnTo>
                  <a:pt x="26773" y="8578"/>
                </a:lnTo>
                <a:lnTo>
                  <a:pt x="46223" y="2309"/>
                </a:lnTo>
                <a:lnTo>
                  <a:pt x="72947" y="0"/>
                </a:lnTo>
                <a:lnTo>
                  <a:pt x="82259" y="0"/>
                </a:lnTo>
                <a:lnTo>
                  <a:pt x="93124" y="879"/>
                </a:lnTo>
                <a:lnTo>
                  <a:pt x="100885" y="1759"/>
                </a:lnTo>
                <a:lnTo>
                  <a:pt x="105541" y="2639"/>
                </a:lnTo>
                <a:lnTo>
                  <a:pt x="111746" y="2639"/>
                </a:lnTo>
                <a:lnTo>
                  <a:pt x="113610" y="5279"/>
                </a:lnTo>
                <a:lnTo>
                  <a:pt x="68291" y="5279"/>
                </a:lnTo>
                <a:lnTo>
                  <a:pt x="50030" y="7065"/>
                </a:lnTo>
                <a:lnTo>
                  <a:pt x="38608" y="11658"/>
                </a:lnTo>
                <a:lnTo>
                  <a:pt x="32714" y="17900"/>
                </a:lnTo>
                <a:lnTo>
                  <a:pt x="31041" y="24636"/>
                </a:lnTo>
                <a:lnTo>
                  <a:pt x="33636" y="31400"/>
                </a:lnTo>
                <a:lnTo>
                  <a:pt x="40159" y="37174"/>
                </a:lnTo>
                <a:lnTo>
                  <a:pt x="48720" y="41959"/>
                </a:lnTo>
                <a:lnTo>
                  <a:pt x="57426" y="45754"/>
                </a:lnTo>
                <a:lnTo>
                  <a:pt x="82259" y="54553"/>
                </a:lnTo>
                <a:lnTo>
                  <a:pt x="95937" y="60010"/>
                </a:lnTo>
                <a:lnTo>
                  <a:pt x="107867" y="67200"/>
                </a:lnTo>
                <a:lnTo>
                  <a:pt x="116306" y="76206"/>
                </a:lnTo>
                <a:lnTo>
                  <a:pt x="119508" y="87108"/>
                </a:lnTo>
                <a:lnTo>
                  <a:pt x="115021" y="100362"/>
                </a:lnTo>
                <a:lnTo>
                  <a:pt x="102242" y="110646"/>
                </a:lnTo>
                <a:lnTo>
                  <a:pt x="93622" y="113505"/>
                </a:lnTo>
                <a:close/>
              </a:path>
              <a:path w="120000" h="120000" extrusionOk="0">
                <a:moveTo>
                  <a:pt x="116402" y="25516"/>
                </a:moveTo>
                <a:lnTo>
                  <a:pt x="110195" y="25516"/>
                </a:lnTo>
                <a:lnTo>
                  <a:pt x="108643" y="24636"/>
                </a:lnTo>
                <a:lnTo>
                  <a:pt x="105176" y="17900"/>
                </a:lnTo>
                <a:lnTo>
                  <a:pt x="98361" y="11658"/>
                </a:lnTo>
                <a:lnTo>
                  <a:pt x="86601" y="7065"/>
                </a:lnTo>
                <a:lnTo>
                  <a:pt x="68291" y="5279"/>
                </a:lnTo>
                <a:lnTo>
                  <a:pt x="113610" y="5279"/>
                </a:lnTo>
                <a:lnTo>
                  <a:pt x="114851" y="7039"/>
                </a:lnTo>
                <a:lnTo>
                  <a:pt x="116402" y="16717"/>
                </a:lnTo>
                <a:lnTo>
                  <a:pt x="116402" y="25516"/>
                </a:lnTo>
                <a:close/>
              </a:path>
              <a:path w="120000" h="120000" extrusionOk="0">
                <a:moveTo>
                  <a:pt x="55874" y="119665"/>
                </a:moveTo>
                <a:lnTo>
                  <a:pt x="775" y="95426"/>
                </a:lnTo>
                <a:lnTo>
                  <a:pt x="0" y="88868"/>
                </a:lnTo>
                <a:lnTo>
                  <a:pt x="1550" y="87108"/>
                </a:lnTo>
                <a:lnTo>
                  <a:pt x="6206" y="87108"/>
                </a:lnTo>
                <a:lnTo>
                  <a:pt x="6206" y="87989"/>
                </a:lnTo>
                <a:lnTo>
                  <a:pt x="11397" y="95687"/>
                </a:lnTo>
                <a:lnTo>
                  <a:pt x="20952" y="104046"/>
                </a:lnTo>
                <a:lnTo>
                  <a:pt x="36327" y="110755"/>
                </a:lnTo>
                <a:lnTo>
                  <a:pt x="58979" y="113505"/>
                </a:lnTo>
                <a:lnTo>
                  <a:pt x="93622" y="113505"/>
                </a:lnTo>
                <a:lnTo>
                  <a:pt x="82186" y="117299"/>
                </a:lnTo>
                <a:lnTo>
                  <a:pt x="55874" y="119665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641172" y="7172379"/>
            <a:ext cx="107949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659" y="119710"/>
                </a:moveTo>
                <a:lnTo>
                  <a:pt x="53999" y="119710"/>
                </a:lnTo>
                <a:lnTo>
                  <a:pt x="28201" y="117688"/>
                </a:lnTo>
                <a:lnTo>
                  <a:pt x="9652" y="111653"/>
                </a:lnTo>
                <a:lnTo>
                  <a:pt x="0" y="103040"/>
                </a:lnTo>
                <a:lnTo>
                  <a:pt x="0" y="0"/>
                </a:lnTo>
                <a:lnTo>
                  <a:pt x="116482" y="0"/>
                </a:lnTo>
                <a:lnTo>
                  <a:pt x="116482" y="17875"/>
                </a:lnTo>
                <a:lnTo>
                  <a:pt x="32818" y="17875"/>
                </a:lnTo>
                <a:lnTo>
                  <a:pt x="32818" y="48209"/>
                </a:lnTo>
                <a:lnTo>
                  <a:pt x="108010" y="48209"/>
                </a:lnTo>
                <a:lnTo>
                  <a:pt x="108010" y="66084"/>
                </a:lnTo>
                <a:lnTo>
                  <a:pt x="32818" y="66084"/>
                </a:lnTo>
                <a:lnTo>
                  <a:pt x="32818" y="86126"/>
                </a:lnTo>
                <a:lnTo>
                  <a:pt x="34771" y="93379"/>
                </a:lnTo>
                <a:lnTo>
                  <a:pt x="40496" y="98246"/>
                </a:lnTo>
                <a:lnTo>
                  <a:pt x="49796" y="100980"/>
                </a:lnTo>
                <a:lnTo>
                  <a:pt x="62472" y="101835"/>
                </a:lnTo>
                <a:lnTo>
                  <a:pt x="119659" y="101835"/>
                </a:lnTo>
                <a:lnTo>
                  <a:pt x="119659" y="1197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770727" y="7169514"/>
            <a:ext cx="136524" cy="215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387" y="119898"/>
                </a:moveTo>
                <a:lnTo>
                  <a:pt x="74526" y="119898"/>
                </a:lnTo>
                <a:lnTo>
                  <a:pt x="39212" y="116234"/>
                </a:lnTo>
                <a:lnTo>
                  <a:pt x="16223" y="105706"/>
                </a:lnTo>
                <a:lnTo>
                  <a:pt x="3754" y="89011"/>
                </a:lnTo>
                <a:lnTo>
                  <a:pt x="0" y="66845"/>
                </a:lnTo>
                <a:lnTo>
                  <a:pt x="0" y="53052"/>
                </a:lnTo>
                <a:lnTo>
                  <a:pt x="4971" y="30662"/>
                </a:lnTo>
                <a:lnTo>
                  <a:pt x="19678" y="13992"/>
                </a:lnTo>
                <a:lnTo>
                  <a:pt x="43804" y="3588"/>
                </a:lnTo>
                <a:lnTo>
                  <a:pt x="77038" y="0"/>
                </a:lnTo>
                <a:lnTo>
                  <a:pt x="90188" y="538"/>
                </a:lnTo>
                <a:lnTo>
                  <a:pt x="101845" y="1923"/>
                </a:lnTo>
                <a:lnTo>
                  <a:pt x="111776" y="3804"/>
                </a:lnTo>
                <a:lnTo>
                  <a:pt x="119745" y="5835"/>
                </a:lnTo>
                <a:lnTo>
                  <a:pt x="119745" y="16976"/>
                </a:lnTo>
                <a:lnTo>
                  <a:pt x="74526" y="16976"/>
                </a:lnTo>
                <a:lnTo>
                  <a:pt x="56064" y="19098"/>
                </a:lnTo>
                <a:lnTo>
                  <a:pt x="42392" y="25597"/>
                </a:lnTo>
                <a:lnTo>
                  <a:pt x="33900" y="36671"/>
                </a:lnTo>
                <a:lnTo>
                  <a:pt x="30982" y="52521"/>
                </a:lnTo>
                <a:lnTo>
                  <a:pt x="30982" y="66845"/>
                </a:lnTo>
                <a:lnTo>
                  <a:pt x="33455" y="82777"/>
                </a:lnTo>
                <a:lnTo>
                  <a:pt x="41345" y="94035"/>
                </a:lnTo>
                <a:lnTo>
                  <a:pt x="55357" y="100716"/>
                </a:lnTo>
                <a:lnTo>
                  <a:pt x="76201" y="102921"/>
                </a:lnTo>
                <a:lnTo>
                  <a:pt x="118907" y="102921"/>
                </a:lnTo>
                <a:lnTo>
                  <a:pt x="118907" y="114593"/>
                </a:lnTo>
                <a:lnTo>
                  <a:pt x="112535" y="116093"/>
                </a:lnTo>
                <a:lnTo>
                  <a:pt x="103101" y="117842"/>
                </a:lnTo>
                <a:lnTo>
                  <a:pt x="91940" y="119293"/>
                </a:lnTo>
                <a:lnTo>
                  <a:pt x="80387" y="119898"/>
                </a:lnTo>
                <a:close/>
              </a:path>
              <a:path w="120000" h="120000" extrusionOk="0">
                <a:moveTo>
                  <a:pt x="119745" y="35014"/>
                </a:moveTo>
                <a:lnTo>
                  <a:pt x="92111" y="35014"/>
                </a:lnTo>
                <a:lnTo>
                  <a:pt x="92111" y="18568"/>
                </a:lnTo>
                <a:lnTo>
                  <a:pt x="87087" y="17506"/>
                </a:lnTo>
                <a:lnTo>
                  <a:pt x="79550" y="16976"/>
                </a:lnTo>
                <a:lnTo>
                  <a:pt x="119745" y="16976"/>
                </a:lnTo>
                <a:lnTo>
                  <a:pt x="119745" y="35014"/>
                </a:lnTo>
                <a:close/>
              </a:path>
              <a:path w="120000" h="120000" extrusionOk="0">
                <a:moveTo>
                  <a:pt x="118907" y="102921"/>
                </a:moveTo>
                <a:lnTo>
                  <a:pt x="81225" y="102921"/>
                </a:lnTo>
                <a:lnTo>
                  <a:pt x="91796" y="102390"/>
                </a:lnTo>
                <a:lnTo>
                  <a:pt x="101741" y="101064"/>
                </a:lnTo>
                <a:lnTo>
                  <a:pt x="110429" y="99340"/>
                </a:lnTo>
                <a:lnTo>
                  <a:pt x="117233" y="97616"/>
                </a:lnTo>
                <a:lnTo>
                  <a:pt x="118907" y="97616"/>
                </a:lnTo>
                <a:lnTo>
                  <a:pt x="118907" y="102921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941259" y="7172379"/>
            <a:ext cx="113664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688" y="119710"/>
                </a:moveTo>
                <a:lnTo>
                  <a:pt x="57329" y="119710"/>
                </a:lnTo>
                <a:lnTo>
                  <a:pt x="32671" y="117688"/>
                </a:lnTo>
                <a:lnTo>
                  <a:pt x="14709" y="111653"/>
                </a:lnTo>
                <a:lnTo>
                  <a:pt x="3723" y="101657"/>
                </a:lnTo>
                <a:lnTo>
                  <a:pt x="0" y="87751"/>
                </a:lnTo>
                <a:lnTo>
                  <a:pt x="0" y="0"/>
                </a:lnTo>
                <a:lnTo>
                  <a:pt x="115665" y="0"/>
                </a:lnTo>
                <a:lnTo>
                  <a:pt x="115665" y="17875"/>
                </a:lnTo>
                <a:lnTo>
                  <a:pt x="37213" y="17875"/>
                </a:lnTo>
                <a:lnTo>
                  <a:pt x="37213" y="48209"/>
                </a:lnTo>
                <a:lnTo>
                  <a:pt x="107619" y="48209"/>
                </a:lnTo>
                <a:lnTo>
                  <a:pt x="107619" y="66084"/>
                </a:lnTo>
                <a:lnTo>
                  <a:pt x="37213" y="66084"/>
                </a:lnTo>
                <a:lnTo>
                  <a:pt x="37213" y="86126"/>
                </a:lnTo>
                <a:lnTo>
                  <a:pt x="39052" y="93379"/>
                </a:lnTo>
                <a:lnTo>
                  <a:pt x="44379" y="98246"/>
                </a:lnTo>
                <a:lnTo>
                  <a:pt x="52913" y="100980"/>
                </a:lnTo>
                <a:lnTo>
                  <a:pt x="64370" y="101835"/>
                </a:lnTo>
                <a:lnTo>
                  <a:pt x="119688" y="101835"/>
                </a:lnTo>
                <a:lnTo>
                  <a:pt x="119688" y="1197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1180862" y="7172379"/>
            <a:ext cx="0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710"/>
                </a:lnTo>
              </a:path>
            </a:pathLst>
          </a:custGeom>
          <a:noFill/>
          <a:ln w="352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1236595" y="7172379"/>
            <a:ext cx="109219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327" y="119710"/>
                </a:moveTo>
                <a:lnTo>
                  <a:pt x="60710" y="119710"/>
                </a:lnTo>
                <a:lnTo>
                  <a:pt x="34885" y="117688"/>
                </a:lnTo>
                <a:lnTo>
                  <a:pt x="15831" y="111653"/>
                </a:lnTo>
                <a:lnTo>
                  <a:pt x="4038" y="101657"/>
                </a:lnTo>
                <a:lnTo>
                  <a:pt x="0" y="87751"/>
                </a:lnTo>
                <a:lnTo>
                  <a:pt x="0" y="0"/>
                </a:lnTo>
                <a:lnTo>
                  <a:pt x="38728" y="0"/>
                </a:lnTo>
                <a:lnTo>
                  <a:pt x="38728" y="86126"/>
                </a:lnTo>
                <a:lnTo>
                  <a:pt x="40642" y="93379"/>
                </a:lnTo>
                <a:lnTo>
                  <a:pt x="46186" y="98246"/>
                </a:lnTo>
                <a:lnTo>
                  <a:pt x="55067" y="100980"/>
                </a:lnTo>
                <a:lnTo>
                  <a:pt x="66990" y="101835"/>
                </a:lnTo>
                <a:lnTo>
                  <a:pt x="119327" y="101835"/>
                </a:lnTo>
                <a:lnTo>
                  <a:pt x="119327" y="1197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1368066" y="7172379"/>
            <a:ext cx="109219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327" y="119710"/>
                </a:moveTo>
                <a:lnTo>
                  <a:pt x="60710" y="119710"/>
                </a:lnTo>
                <a:lnTo>
                  <a:pt x="34885" y="117688"/>
                </a:lnTo>
                <a:lnTo>
                  <a:pt x="15831" y="111653"/>
                </a:lnTo>
                <a:lnTo>
                  <a:pt x="4038" y="101657"/>
                </a:lnTo>
                <a:lnTo>
                  <a:pt x="0" y="87751"/>
                </a:lnTo>
                <a:lnTo>
                  <a:pt x="0" y="0"/>
                </a:lnTo>
                <a:lnTo>
                  <a:pt x="38728" y="0"/>
                </a:lnTo>
                <a:lnTo>
                  <a:pt x="38728" y="86126"/>
                </a:lnTo>
                <a:lnTo>
                  <a:pt x="40642" y="93379"/>
                </a:lnTo>
                <a:lnTo>
                  <a:pt x="46186" y="98246"/>
                </a:lnTo>
                <a:lnTo>
                  <a:pt x="55067" y="100980"/>
                </a:lnTo>
                <a:lnTo>
                  <a:pt x="66990" y="101835"/>
                </a:lnTo>
                <a:lnTo>
                  <a:pt x="119327" y="101835"/>
                </a:lnTo>
                <a:lnTo>
                  <a:pt x="119327" y="1197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1524308" y="7172379"/>
            <a:ext cx="0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710"/>
                </a:lnTo>
              </a:path>
            </a:pathLst>
          </a:custGeom>
          <a:noFill/>
          <a:ln w="3427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1580516" y="7172379"/>
            <a:ext cx="147954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7816" y="119710"/>
                </a:moveTo>
                <a:lnTo>
                  <a:pt x="0" y="119710"/>
                </a:lnTo>
                <a:lnTo>
                  <a:pt x="0" y="0"/>
                </a:lnTo>
                <a:lnTo>
                  <a:pt x="23952" y="0"/>
                </a:lnTo>
                <a:lnTo>
                  <a:pt x="59187" y="41167"/>
                </a:lnTo>
                <a:lnTo>
                  <a:pt x="27816" y="41167"/>
                </a:lnTo>
                <a:lnTo>
                  <a:pt x="27816" y="119710"/>
                </a:lnTo>
                <a:close/>
              </a:path>
              <a:path w="120000" h="120000" extrusionOk="0">
                <a:moveTo>
                  <a:pt x="119766" y="78543"/>
                </a:moveTo>
                <a:lnTo>
                  <a:pt x="91176" y="78543"/>
                </a:lnTo>
                <a:lnTo>
                  <a:pt x="91176" y="0"/>
                </a:lnTo>
                <a:lnTo>
                  <a:pt x="119766" y="0"/>
                </a:lnTo>
                <a:lnTo>
                  <a:pt x="119766" y="78543"/>
                </a:lnTo>
                <a:close/>
              </a:path>
              <a:path w="120000" h="120000" extrusionOk="0">
                <a:moveTo>
                  <a:pt x="119766" y="119710"/>
                </a:moveTo>
                <a:lnTo>
                  <a:pt x="95812" y="119710"/>
                </a:lnTo>
                <a:lnTo>
                  <a:pt x="27816" y="41167"/>
                </a:lnTo>
                <a:lnTo>
                  <a:pt x="59187" y="41167"/>
                </a:lnTo>
                <a:lnTo>
                  <a:pt x="91176" y="78543"/>
                </a:lnTo>
                <a:lnTo>
                  <a:pt x="119766" y="78543"/>
                </a:lnTo>
                <a:lnTo>
                  <a:pt x="119766" y="1197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1759623" y="7169514"/>
            <a:ext cx="163194" cy="215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544" y="119898"/>
                </a:moveTo>
                <a:lnTo>
                  <a:pt x="32804" y="116101"/>
                </a:lnTo>
                <a:lnTo>
                  <a:pt x="14273" y="105043"/>
                </a:lnTo>
                <a:lnTo>
                  <a:pt x="3491" y="87220"/>
                </a:lnTo>
                <a:lnTo>
                  <a:pt x="0" y="63132"/>
                </a:lnTo>
                <a:lnTo>
                  <a:pt x="0" y="55704"/>
                </a:lnTo>
                <a:lnTo>
                  <a:pt x="3491" y="32228"/>
                </a:lnTo>
                <a:lnTo>
                  <a:pt x="14273" y="14721"/>
                </a:lnTo>
                <a:lnTo>
                  <a:pt x="32804" y="3779"/>
                </a:lnTo>
                <a:lnTo>
                  <a:pt x="59544" y="0"/>
                </a:lnTo>
                <a:lnTo>
                  <a:pt x="86690" y="3705"/>
                </a:lnTo>
                <a:lnTo>
                  <a:pt x="105430" y="14522"/>
                </a:lnTo>
                <a:lnTo>
                  <a:pt x="106953" y="16976"/>
                </a:lnTo>
                <a:lnTo>
                  <a:pt x="59544" y="16976"/>
                </a:lnTo>
                <a:lnTo>
                  <a:pt x="43651" y="19521"/>
                </a:lnTo>
                <a:lnTo>
                  <a:pt x="33274" y="26990"/>
                </a:lnTo>
                <a:lnTo>
                  <a:pt x="27626" y="39134"/>
                </a:lnTo>
                <a:lnTo>
                  <a:pt x="25919" y="55704"/>
                </a:lnTo>
                <a:lnTo>
                  <a:pt x="25919" y="63132"/>
                </a:lnTo>
                <a:lnTo>
                  <a:pt x="27626" y="80092"/>
                </a:lnTo>
                <a:lnTo>
                  <a:pt x="33274" y="92576"/>
                </a:lnTo>
                <a:lnTo>
                  <a:pt x="43651" y="100285"/>
                </a:lnTo>
                <a:lnTo>
                  <a:pt x="59544" y="102921"/>
                </a:lnTo>
                <a:lnTo>
                  <a:pt x="106600" y="102921"/>
                </a:lnTo>
                <a:lnTo>
                  <a:pt x="105430" y="104844"/>
                </a:lnTo>
                <a:lnTo>
                  <a:pt x="86690" y="116027"/>
                </a:lnTo>
                <a:lnTo>
                  <a:pt x="59544" y="119898"/>
                </a:lnTo>
                <a:close/>
              </a:path>
              <a:path w="120000" h="120000" extrusionOk="0">
                <a:moveTo>
                  <a:pt x="106600" y="102921"/>
                </a:moveTo>
                <a:lnTo>
                  <a:pt x="59544" y="102921"/>
                </a:lnTo>
                <a:lnTo>
                  <a:pt x="75843" y="100285"/>
                </a:lnTo>
                <a:lnTo>
                  <a:pt x="86428" y="92576"/>
                </a:lnTo>
                <a:lnTo>
                  <a:pt x="92152" y="80092"/>
                </a:lnTo>
                <a:lnTo>
                  <a:pt x="93871" y="63132"/>
                </a:lnTo>
                <a:lnTo>
                  <a:pt x="93871" y="55704"/>
                </a:lnTo>
                <a:lnTo>
                  <a:pt x="92152" y="39134"/>
                </a:lnTo>
                <a:lnTo>
                  <a:pt x="86428" y="26990"/>
                </a:lnTo>
                <a:lnTo>
                  <a:pt x="75843" y="19521"/>
                </a:lnTo>
                <a:lnTo>
                  <a:pt x="59544" y="16976"/>
                </a:lnTo>
                <a:lnTo>
                  <a:pt x="106953" y="16976"/>
                </a:lnTo>
                <a:lnTo>
                  <a:pt x="116288" y="32005"/>
                </a:lnTo>
                <a:lnTo>
                  <a:pt x="119791" y="55704"/>
                </a:lnTo>
                <a:lnTo>
                  <a:pt x="119791" y="63132"/>
                </a:lnTo>
                <a:lnTo>
                  <a:pt x="116288" y="86997"/>
                </a:lnTo>
                <a:lnTo>
                  <a:pt x="106600" y="102921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971598" y="7172379"/>
            <a:ext cx="0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710"/>
                </a:lnTo>
              </a:path>
            </a:pathLst>
          </a:custGeom>
          <a:noFill/>
          <a:ln w="352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017802" y="7169514"/>
            <a:ext cx="127000" cy="215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065" y="102921"/>
                </a:moveTo>
                <a:lnTo>
                  <a:pt x="51309" y="102921"/>
                </a:lnTo>
                <a:lnTo>
                  <a:pt x="65909" y="101901"/>
                </a:lnTo>
                <a:lnTo>
                  <a:pt x="76965" y="98743"/>
                </a:lnTo>
                <a:lnTo>
                  <a:pt x="83969" y="93297"/>
                </a:lnTo>
                <a:lnTo>
                  <a:pt x="86417" y="85413"/>
                </a:lnTo>
                <a:lnTo>
                  <a:pt x="84335" y="78799"/>
                </a:lnTo>
                <a:lnTo>
                  <a:pt x="78540" y="73875"/>
                </a:lnTo>
                <a:lnTo>
                  <a:pt x="69707" y="70343"/>
                </a:lnTo>
                <a:lnTo>
                  <a:pt x="58511" y="67906"/>
                </a:lnTo>
                <a:lnTo>
                  <a:pt x="44108" y="65254"/>
                </a:lnTo>
                <a:lnTo>
                  <a:pt x="28903" y="61689"/>
                </a:lnTo>
                <a:lnTo>
                  <a:pt x="15640" y="55439"/>
                </a:lnTo>
                <a:lnTo>
                  <a:pt x="6258" y="46006"/>
                </a:lnTo>
                <a:lnTo>
                  <a:pt x="2700" y="32892"/>
                </a:lnTo>
                <a:lnTo>
                  <a:pt x="6976" y="19695"/>
                </a:lnTo>
                <a:lnTo>
                  <a:pt x="19353" y="9283"/>
                </a:lnTo>
                <a:lnTo>
                  <a:pt x="39157" y="2453"/>
                </a:lnTo>
                <a:lnTo>
                  <a:pt x="65712" y="0"/>
                </a:lnTo>
                <a:lnTo>
                  <a:pt x="71113" y="0"/>
                </a:lnTo>
                <a:lnTo>
                  <a:pt x="82155" y="372"/>
                </a:lnTo>
                <a:lnTo>
                  <a:pt x="93956" y="1392"/>
                </a:lnTo>
                <a:lnTo>
                  <a:pt x="104913" y="2909"/>
                </a:lnTo>
                <a:lnTo>
                  <a:pt x="113422" y="4774"/>
                </a:lnTo>
                <a:lnTo>
                  <a:pt x="113422" y="16976"/>
                </a:lnTo>
                <a:lnTo>
                  <a:pt x="64812" y="16976"/>
                </a:lnTo>
                <a:lnTo>
                  <a:pt x="51816" y="17971"/>
                </a:lnTo>
                <a:lnTo>
                  <a:pt x="42532" y="20955"/>
                </a:lnTo>
                <a:lnTo>
                  <a:pt x="36962" y="25929"/>
                </a:lnTo>
                <a:lnTo>
                  <a:pt x="35107" y="32892"/>
                </a:lnTo>
                <a:lnTo>
                  <a:pt x="36752" y="39266"/>
                </a:lnTo>
                <a:lnTo>
                  <a:pt x="41520" y="43701"/>
                </a:lnTo>
                <a:lnTo>
                  <a:pt x="49157" y="46843"/>
                </a:lnTo>
                <a:lnTo>
                  <a:pt x="59411" y="49338"/>
                </a:lnTo>
                <a:lnTo>
                  <a:pt x="72914" y="51460"/>
                </a:lnTo>
                <a:lnTo>
                  <a:pt x="89722" y="55489"/>
                </a:lnTo>
                <a:lnTo>
                  <a:pt x="104758" y="61805"/>
                </a:lnTo>
                <a:lnTo>
                  <a:pt x="115574" y="71305"/>
                </a:lnTo>
                <a:lnTo>
                  <a:pt x="119724" y="84883"/>
                </a:lnTo>
                <a:lnTo>
                  <a:pt x="114983" y="99754"/>
                </a:lnTo>
                <a:lnTo>
                  <a:pt x="111065" y="102921"/>
                </a:lnTo>
                <a:close/>
              </a:path>
              <a:path w="120000" h="120000" extrusionOk="0">
                <a:moveTo>
                  <a:pt x="113422" y="21220"/>
                </a:moveTo>
                <a:lnTo>
                  <a:pt x="111621" y="21220"/>
                </a:lnTo>
                <a:lnTo>
                  <a:pt x="103154" y="19662"/>
                </a:lnTo>
                <a:lnTo>
                  <a:pt x="93168" y="18302"/>
                </a:lnTo>
                <a:lnTo>
                  <a:pt x="82507" y="17341"/>
                </a:lnTo>
                <a:lnTo>
                  <a:pt x="72014" y="16976"/>
                </a:lnTo>
                <a:lnTo>
                  <a:pt x="113422" y="16976"/>
                </a:lnTo>
                <a:lnTo>
                  <a:pt x="113422" y="21220"/>
                </a:lnTo>
                <a:close/>
              </a:path>
              <a:path w="120000" h="120000" extrusionOk="0">
                <a:moveTo>
                  <a:pt x="51309" y="119898"/>
                </a:moveTo>
                <a:lnTo>
                  <a:pt x="45908" y="119898"/>
                </a:lnTo>
                <a:lnTo>
                  <a:pt x="33418" y="119450"/>
                </a:lnTo>
                <a:lnTo>
                  <a:pt x="20929" y="118306"/>
                </a:lnTo>
                <a:lnTo>
                  <a:pt x="9451" y="116764"/>
                </a:lnTo>
                <a:lnTo>
                  <a:pt x="0" y="115123"/>
                </a:lnTo>
                <a:lnTo>
                  <a:pt x="0" y="98146"/>
                </a:lnTo>
                <a:lnTo>
                  <a:pt x="1800" y="98146"/>
                </a:lnTo>
                <a:lnTo>
                  <a:pt x="10970" y="99787"/>
                </a:lnTo>
                <a:lnTo>
                  <a:pt x="21828" y="101329"/>
                </a:lnTo>
                <a:lnTo>
                  <a:pt x="33700" y="102473"/>
                </a:lnTo>
                <a:lnTo>
                  <a:pt x="45908" y="102921"/>
                </a:lnTo>
                <a:lnTo>
                  <a:pt x="111065" y="102921"/>
                </a:lnTo>
                <a:lnTo>
                  <a:pt x="101382" y="110746"/>
                </a:lnTo>
                <a:lnTo>
                  <a:pt x="79848" y="117560"/>
                </a:lnTo>
                <a:lnTo>
                  <a:pt x="51309" y="119898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0" y="2880359"/>
            <a:ext cx="10058399" cy="150113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521962" y="298183"/>
            <a:ext cx="9014475" cy="1061719"/>
          </a:xfrm>
          <a:prstGeom prst="rect">
            <a:avLst/>
          </a:prstGeom>
          <a:noFill/>
          <a:ln>
            <a:noFill/>
          </a:ln>
        </p:spPr>
        <p:txBody>
          <a:bodyPr lIns="0" tIns="354450" rIns="0" bIns="0" anchor="t" anchorCtr="0">
            <a:noAutofit/>
          </a:bodyPr>
          <a:lstStyle/>
          <a:p>
            <a:pPr marL="12700" marR="0" lvl="0" algn="l" rtl="0"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en-US" altLang="zh-CN" sz="4800" b="1" i="0" u="none" strike="noStrike" cap="none" dirty="0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1. High-level requirement </a:t>
            </a:r>
            <a:br>
              <a:rPr lang="en-US" altLang="zh-CN" sz="4800" b="1" i="0" u="none" strike="noStrike" cap="none" dirty="0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altLang="zh-CN" sz="4800" b="1" i="0" u="none" strike="noStrike" cap="none" dirty="0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2. R &amp; V table</a:t>
            </a:r>
            <a:br>
              <a:rPr lang="en-US" altLang="zh-CN" sz="4800" b="1" i="0" u="none" strike="noStrike" cap="none" dirty="0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lang="en-US" sz="4800" b="1" i="0" u="none" strike="noStrike" cap="none" dirty="0">
              <a:solidFill>
                <a:srgbClr val="14295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0216" y="2362379"/>
            <a:ext cx="457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Prof.</a:t>
            </a: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Jing</a:t>
            </a: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Jiang,</a:t>
            </a: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altLang="zh-CN" sz="2400" dirty="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Sohpie</a:t>
            </a: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Liu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25"/>
    </mc:Choice>
    <mc:Fallback xmlns="">
      <p:transition xmlns:p14="http://schemas.microsoft.com/office/powerpoint/2010/main" spd="slow" advTm="1102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A5C6F-A5D8-47E8-AA20-7A04E6343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541" y="244977"/>
            <a:ext cx="8549639" cy="1632203"/>
          </a:xfrm>
        </p:spPr>
        <p:txBody>
          <a:bodyPr/>
          <a:lstStyle/>
          <a:p>
            <a:r>
              <a:rPr lang="en-US" altLang="zh-CN" dirty="0"/>
              <a:t>High-level (customer) requirement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56C3A93-E335-4C6B-A5C1-83C535974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759" y="1060911"/>
            <a:ext cx="8646289" cy="5684446"/>
          </a:xfrm>
        </p:spPr>
        <p:txBody>
          <a:bodyPr/>
          <a:lstStyle/>
          <a:p>
            <a:r>
              <a:rPr lang="en-US" altLang="zh-CN" sz="3200" dirty="0"/>
              <a:t>Example: which one do you like better?</a:t>
            </a:r>
          </a:p>
          <a:p>
            <a:endParaRPr lang="en-US" altLang="zh-CN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dirty="0"/>
              <a:t>The robot must have an average forward speed of 0.5 feet/sec, a top speed of at least 1 foot/sec, and the ability to accelerate from standstill to the average speed in under 1 sec. </a:t>
            </a:r>
          </a:p>
          <a:p>
            <a:endParaRPr lang="en-US" altLang="zh-CN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dirty="0"/>
              <a:t>The robot must employ IR sensors to sense its external environment and navigate autonomously with a battery life of 1 hrs. </a:t>
            </a:r>
          </a:p>
        </p:txBody>
      </p:sp>
    </p:spTree>
    <p:extLst>
      <p:ext uri="{BB962C8B-B14F-4D97-AF65-F5344CB8AC3E}">
        <p14:creationId xmlns:p14="http://schemas.microsoft.com/office/powerpoint/2010/main" val="870974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A5C6F-A5D8-47E8-AA20-7A04E6343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541" y="244977"/>
            <a:ext cx="8549639" cy="1632203"/>
          </a:xfrm>
        </p:spPr>
        <p:txBody>
          <a:bodyPr/>
          <a:lstStyle/>
          <a:p>
            <a:r>
              <a:rPr lang="en-US" altLang="zh-CN" dirty="0"/>
              <a:t>High-level (customer) requirement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56C3A93-E335-4C6B-A5C1-83C535974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759" y="1060911"/>
            <a:ext cx="8646289" cy="5684446"/>
          </a:xfrm>
        </p:spPr>
        <p:txBody>
          <a:bodyPr/>
          <a:lstStyle/>
          <a:p>
            <a:r>
              <a:rPr lang="en-US" altLang="zh-CN" sz="3200" dirty="0"/>
              <a:t>Example: which one do you like better?</a:t>
            </a:r>
          </a:p>
          <a:p>
            <a:endParaRPr lang="en-US" altLang="zh-CN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dirty="0"/>
              <a:t>The robot must have an average forward speed of 0.5 feet/sec, a top speed of at least 1 foot/sec, and the ability to accelerate from standstill to the average speed in under 1 sec. </a:t>
            </a:r>
          </a:p>
          <a:p>
            <a:endParaRPr lang="en-US" altLang="zh-CN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dirty="0"/>
              <a:t>The robot must employ IR sensors to sense its external environment and navigate autonomously with a battery life of 1 hrs. 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B59DBDE-A67C-4D4D-818D-50BDAD7509CD}"/>
              </a:ext>
            </a:extLst>
          </p:cNvPr>
          <p:cNvCxnSpPr/>
          <p:nvPr/>
        </p:nvCxnSpPr>
        <p:spPr>
          <a:xfrm>
            <a:off x="975360" y="4511040"/>
            <a:ext cx="8183880" cy="17068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24DD2BC-DB7A-463E-AED2-520E390DA3DA}"/>
              </a:ext>
            </a:extLst>
          </p:cNvPr>
          <p:cNvCxnSpPr>
            <a:cxnSpLocks/>
          </p:cNvCxnSpPr>
          <p:nvPr/>
        </p:nvCxnSpPr>
        <p:spPr>
          <a:xfrm flipV="1">
            <a:off x="975360" y="4663440"/>
            <a:ext cx="8037072" cy="1234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25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A5C6F-A5D8-47E8-AA20-7A04E6343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541" y="244977"/>
            <a:ext cx="8549639" cy="1632203"/>
          </a:xfrm>
        </p:spPr>
        <p:txBody>
          <a:bodyPr/>
          <a:lstStyle/>
          <a:p>
            <a:r>
              <a:rPr lang="en-US" altLang="zh-CN" dirty="0"/>
              <a:t>High-level (customer) requirement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56C3A93-E335-4C6B-A5C1-83C535974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759" y="1060911"/>
            <a:ext cx="8646289" cy="5684446"/>
          </a:xfrm>
        </p:spPr>
        <p:txBody>
          <a:bodyPr/>
          <a:lstStyle/>
          <a:p>
            <a:r>
              <a:rPr lang="en-US" altLang="zh-CN" sz="3200" dirty="0"/>
              <a:t>Example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dirty="0"/>
              <a:t>The robot must employ IR sensors to sense its external environment and navigate autonomously with a battery life of 1 hrs.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</a:rPr>
              <a:t>Not Abstract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D18D949F-8C50-442F-B73F-5D729A4217AA}"/>
              </a:ext>
            </a:extLst>
          </p:cNvPr>
          <p:cNvSpPr/>
          <p:nvPr/>
        </p:nvSpPr>
        <p:spPr>
          <a:xfrm>
            <a:off x="5208104" y="1484243"/>
            <a:ext cx="1934818" cy="71561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34AFF73-8CFF-43DE-BCE8-05C3B6B4BF29}"/>
              </a:ext>
            </a:extLst>
          </p:cNvPr>
          <p:cNvSpPr/>
          <p:nvPr/>
        </p:nvSpPr>
        <p:spPr>
          <a:xfrm>
            <a:off x="4929895" y="2492669"/>
            <a:ext cx="1364888" cy="71561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2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A5C6F-A5D8-47E8-AA20-7A04E6343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541" y="244977"/>
            <a:ext cx="8549639" cy="1632203"/>
          </a:xfrm>
        </p:spPr>
        <p:txBody>
          <a:bodyPr/>
          <a:lstStyle/>
          <a:p>
            <a:r>
              <a:rPr lang="en-US" altLang="zh-CN" dirty="0"/>
              <a:t>High-level (customer) requirement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56C3A93-E335-4C6B-A5C1-83C535974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759" y="1060911"/>
            <a:ext cx="8646289" cy="5684446"/>
          </a:xfrm>
        </p:spPr>
        <p:txBody>
          <a:bodyPr/>
          <a:lstStyle/>
          <a:p>
            <a:r>
              <a:rPr lang="en-US" altLang="zh-CN" sz="3200" dirty="0"/>
              <a:t>Example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dirty="0"/>
              <a:t>The robot must employ IR sensors to sense its external environment and navigate autonomously with a battery life of 1 hrs.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bg2"/>
                </a:solidFill>
              </a:rPr>
              <a:t>Not Abstract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</a:rPr>
              <a:t>Ambiguous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3200" dirty="0"/>
          </a:p>
          <a:p>
            <a:r>
              <a:rPr lang="en-US" altLang="zh-CN" sz="3200" dirty="0"/>
              <a:t>How about this: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dirty="0"/>
              <a:t>The robot must navigate autonomously, with the aid of only landmarks in the specified environment, for a period of at least 1 hr. 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BA349960-E85F-4E4B-AD1B-6B8852D4F9DB}"/>
              </a:ext>
            </a:extLst>
          </p:cNvPr>
          <p:cNvSpPr/>
          <p:nvPr/>
        </p:nvSpPr>
        <p:spPr>
          <a:xfrm>
            <a:off x="1285546" y="2533686"/>
            <a:ext cx="2544331" cy="71561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1396216-99AB-4DD2-96E3-EDEE3B42BCB4}"/>
              </a:ext>
            </a:extLst>
          </p:cNvPr>
          <p:cNvSpPr/>
          <p:nvPr/>
        </p:nvSpPr>
        <p:spPr>
          <a:xfrm>
            <a:off x="7262277" y="2533686"/>
            <a:ext cx="993827" cy="71561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50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A5C6F-A5D8-47E8-AA20-7A04E6343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541" y="244977"/>
            <a:ext cx="8549639" cy="1632203"/>
          </a:xfrm>
        </p:spPr>
        <p:txBody>
          <a:bodyPr/>
          <a:lstStyle/>
          <a:p>
            <a:r>
              <a:rPr lang="en-US" altLang="zh-CN" dirty="0"/>
              <a:t>High-level (customer) requirement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56C3A93-E335-4C6B-A5C1-83C535974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759" y="1060911"/>
            <a:ext cx="8646289" cy="5684446"/>
          </a:xfrm>
        </p:spPr>
        <p:txBody>
          <a:bodyPr/>
          <a:lstStyle/>
          <a:p>
            <a:r>
              <a:rPr lang="en-US" altLang="zh-CN" sz="3200" dirty="0"/>
              <a:t>If you don’t satisfy your all your high-level requirements (in the demo):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/>
              <a:t>As a company, you’ll </a:t>
            </a:r>
            <a:r>
              <a:rPr lang="en-US" altLang="zh-CN" sz="3200" b="1" dirty="0"/>
              <a:t>lose money</a:t>
            </a:r>
            <a:r>
              <a:rPr lang="en-US" altLang="zh-CN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/>
              <a:t>As a product manager, you’ll </a:t>
            </a:r>
            <a:r>
              <a:rPr lang="en-US" altLang="zh-CN" sz="3200" b="1" dirty="0"/>
              <a:t>lose job</a:t>
            </a:r>
            <a:r>
              <a:rPr lang="en-US" altLang="zh-CN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/>
              <a:t>As an ECE445 student, you’ll </a:t>
            </a:r>
            <a:r>
              <a:rPr lang="en-US" altLang="zh-CN" sz="3200" b="1" dirty="0"/>
              <a:t>…</a:t>
            </a:r>
            <a:r>
              <a:rPr lang="en-US" altLang="zh-CN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735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A5C6F-A5D8-47E8-AA20-7A04E6343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541" y="244977"/>
            <a:ext cx="9412555" cy="1632203"/>
          </a:xfrm>
        </p:spPr>
        <p:txBody>
          <a:bodyPr/>
          <a:lstStyle/>
          <a:p>
            <a:r>
              <a:rPr lang="en-US" altLang="zh-CN" dirty="0"/>
              <a:t>How to design good high-level requirement?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56C3A93-E335-4C6B-A5C1-83C535974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759" y="865073"/>
            <a:ext cx="9398641" cy="6042254"/>
          </a:xfrm>
        </p:spPr>
        <p:txBody>
          <a:bodyPr/>
          <a:lstStyle/>
          <a:p>
            <a:r>
              <a:rPr lang="en-US" altLang="zh-CN" sz="2800" b="1" dirty="0"/>
              <a:t>Interview customer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Customers pay for the product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Users use or break products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Users should be involved in the design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b="1" dirty="0"/>
          </a:p>
          <a:p>
            <a:r>
              <a:rPr lang="en-US" altLang="zh-CN" sz="2800" b="1" dirty="0"/>
              <a:t>Role-playing game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/>
              <a:t>Customer</a:t>
            </a:r>
            <a:r>
              <a:rPr lang="en-US" altLang="zh-CN" sz="2800" dirty="0"/>
              <a:t>: I have pain in XXX. I want to solve my problem and pay reasonable price for it. I don’t understand technical details.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/>
              <a:t>Manager</a:t>
            </a:r>
            <a:r>
              <a:rPr lang="en-US" altLang="zh-CN" sz="2800" dirty="0"/>
              <a:t>: I want to get the max gain from this project, which is the potential income (sales price * quantity) minus expense (labor, BOM, R&amp;D cost).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/>
              <a:t>Engineer</a:t>
            </a:r>
            <a:r>
              <a:rPr lang="en-US" altLang="zh-CN" sz="2800" dirty="0"/>
              <a:t>: … </a:t>
            </a:r>
          </a:p>
        </p:txBody>
      </p:sp>
    </p:spTree>
    <p:extLst>
      <p:ext uri="{BB962C8B-B14F-4D97-AF65-F5344CB8AC3E}">
        <p14:creationId xmlns:p14="http://schemas.microsoft.com/office/powerpoint/2010/main" val="403319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A5C6F-A5D8-47E8-AA20-7A04E6343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541" y="244977"/>
            <a:ext cx="9412555" cy="1632203"/>
          </a:xfrm>
        </p:spPr>
        <p:txBody>
          <a:bodyPr/>
          <a:lstStyle/>
          <a:p>
            <a:r>
              <a:rPr lang="en-US" altLang="zh-CN" dirty="0"/>
              <a:t>How to design good high-level requirement?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56C3A93-E335-4C6B-A5C1-83C535974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759" y="865073"/>
            <a:ext cx="8646289" cy="6042254"/>
          </a:xfrm>
        </p:spPr>
        <p:txBody>
          <a:bodyPr/>
          <a:lstStyle/>
          <a:p>
            <a:r>
              <a:rPr lang="en-US" altLang="zh-CN" sz="2800" b="1" dirty="0"/>
              <a:t>Context Free Process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Who is the client for the XXX project?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What is a highly successful solution really worth to this client?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What is the real reason for wanting to solve this problem?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How much time do we have?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Where else can the solution to this problem be obtained? Can we copy an existing solution?</a:t>
            </a:r>
          </a:p>
          <a:p>
            <a:r>
              <a:rPr lang="en-US" altLang="zh-CN" sz="2800" b="1" dirty="0"/>
              <a:t>Context Free Product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What problems does this system solve?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What problems could this system create?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What environment is this system likely to encounter?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What kind of precision is required?</a:t>
            </a:r>
          </a:p>
        </p:txBody>
      </p:sp>
    </p:spTree>
    <p:extLst>
      <p:ext uri="{BB962C8B-B14F-4D97-AF65-F5344CB8AC3E}">
        <p14:creationId xmlns:p14="http://schemas.microsoft.com/office/powerpoint/2010/main" val="2697474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A5C6F-A5D8-47E8-AA20-7A04E6343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44978"/>
            <a:ext cx="10058400" cy="1115320"/>
          </a:xfrm>
        </p:spPr>
        <p:txBody>
          <a:bodyPr/>
          <a:lstStyle/>
          <a:p>
            <a:pPr algn="ctr"/>
            <a:r>
              <a:rPr lang="en-US" altLang="zh-CN" dirty="0"/>
              <a:t>A good high-level requirement fulfills 4 criteria</a:t>
            </a:r>
            <a:endParaRPr lang="zh-CN" alt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AEDF4FC-8E3F-D74F-A24E-765D9F22FFA8}"/>
              </a:ext>
            </a:extLst>
          </p:cNvPr>
          <p:cNvCxnSpPr/>
          <p:nvPr/>
        </p:nvCxnSpPr>
        <p:spPr>
          <a:xfrm>
            <a:off x="177801" y="1073146"/>
            <a:ext cx="9697719" cy="0"/>
          </a:xfrm>
          <a:prstGeom prst="line">
            <a:avLst/>
          </a:prstGeom>
          <a:ln w="38100">
            <a:solidFill>
              <a:srgbClr val="12284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副标题 2">
            <a:extLst>
              <a:ext uri="{FF2B5EF4-FFF2-40B4-BE49-F238E27FC236}">
                <a16:creationId xmlns:a16="http://schemas.microsoft.com/office/drawing/2014/main" id="{402AD70D-4FC2-564D-98A0-E29818F01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2309" y="2106245"/>
            <a:ext cx="4865378" cy="48251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 speed sensor is able to sample at 5000 samples/sec and send data to the microcontroller in order to enable the motor to activate the braking system for the bike.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 motor is able to provide sufficient torque to activate the brake ≦ 10-hole increments.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 PCB is designed compactly with the intention of integrating the power, control, and braking systems without adding too much weight.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12B728-4C41-0A41-B6F6-3180E50D7AC0}"/>
              </a:ext>
            </a:extLst>
          </p:cNvPr>
          <p:cNvSpPr/>
          <p:nvPr/>
        </p:nvSpPr>
        <p:spPr>
          <a:xfrm>
            <a:off x="251407" y="2188466"/>
            <a:ext cx="45571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2284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ERSAB decreases at least 50% jerk (the derivative of acceleration). </a:t>
            </a:r>
          </a:p>
          <a:p>
            <a:endParaRPr lang="en-US" sz="2200" dirty="0">
              <a:solidFill>
                <a:srgbClr val="12284A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2284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ERSAB has shorter or equal braking distance compared to the original brake system (50-100%). </a:t>
            </a:r>
          </a:p>
          <a:p>
            <a:endParaRPr lang="en-US" sz="2200" dirty="0">
              <a:solidFill>
                <a:srgbClr val="12284A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2284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control unit is designed compactly with the intention of integrating the power, control, and braking systems and lighter than 1kg.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616579-F694-9B42-810A-5EC7098E41D0}"/>
              </a:ext>
            </a:extLst>
          </p:cNvPr>
          <p:cNvCxnSpPr>
            <a:cxnSpLocks/>
          </p:cNvCxnSpPr>
          <p:nvPr/>
        </p:nvCxnSpPr>
        <p:spPr>
          <a:xfrm>
            <a:off x="5026659" y="1222573"/>
            <a:ext cx="0" cy="5753100"/>
          </a:xfrm>
          <a:prstGeom prst="line">
            <a:avLst/>
          </a:prstGeom>
          <a:ln w="38100">
            <a:solidFill>
              <a:srgbClr val="12284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9CA2A61-AD24-764A-ABFB-48D037CCCB1E}"/>
              </a:ext>
            </a:extLst>
          </p:cNvPr>
          <p:cNvSpPr/>
          <p:nvPr/>
        </p:nvSpPr>
        <p:spPr>
          <a:xfrm>
            <a:off x="5460931" y="8806962"/>
            <a:ext cx="50292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Team 9, 2019 fall</a:t>
            </a:r>
            <a:br>
              <a:rPr lang="en-US" dirty="0"/>
            </a:br>
            <a:r>
              <a:rPr lang="en-US" dirty="0"/>
              <a:t>Student's version (Electronic Response System for Assisted Braking):</a:t>
            </a:r>
            <a:br>
              <a:rPr lang="en-US" dirty="0"/>
            </a:br>
            <a:r>
              <a:rPr lang="en-US" dirty="0"/>
              <a:t>● The speed sensor is able to sample at 5000 samples/sec and send data to the microcontroller in order to enable the motor to activate the braking system for the bike.</a:t>
            </a:r>
            <a:br>
              <a:rPr lang="en-US" dirty="0"/>
            </a:br>
            <a:r>
              <a:rPr lang="en-US" dirty="0"/>
              <a:t>● A motor is able to provide sufficient torque to activate the brake in within less than 10 hole increments.</a:t>
            </a:r>
            <a:br>
              <a:rPr lang="en-US" dirty="0"/>
            </a:br>
            <a:r>
              <a:rPr lang="en-US" dirty="0"/>
              <a:t>● The PCB is designed compactly with the intention of integrating the power, control, and braking systems without adding too much weight.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ERSAB decreases at least 50% jerk (the derivative of acceleration).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ERSAB has shorter or equal braking distance compared to the original brake system 50-100%.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control unit is designed compactly with the intention of integrating the power, control, and braking systems and lighter than 1kg. (edited)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DA1432-2CCB-D446-8DCE-62C32F4B0F5B}"/>
              </a:ext>
            </a:extLst>
          </p:cNvPr>
          <p:cNvSpPr/>
          <p:nvPr/>
        </p:nvSpPr>
        <p:spPr>
          <a:xfrm>
            <a:off x="1968766" y="1086139"/>
            <a:ext cx="6115785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12284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12284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Team 9, 2019 fall</a:t>
            </a:r>
            <a:br>
              <a:rPr lang="en-US" sz="2000" dirty="0">
                <a:solidFill>
                  <a:srgbClr val="12284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000" dirty="0">
                <a:solidFill>
                  <a:srgbClr val="12284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Electronic Response System for Assisted Braking</a:t>
            </a:r>
          </a:p>
          <a:p>
            <a:pPr algn="ctr"/>
            <a:r>
              <a:rPr lang="en-US" sz="2000" dirty="0">
                <a:solidFill>
                  <a:srgbClr val="12284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(ERSAB)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EBE07D-C0C9-B440-BB36-22B13B02368C}"/>
              </a:ext>
            </a:extLst>
          </p:cNvPr>
          <p:cNvGrpSpPr/>
          <p:nvPr/>
        </p:nvGrpSpPr>
        <p:grpSpPr>
          <a:xfrm>
            <a:off x="251407" y="2106245"/>
            <a:ext cx="9626280" cy="4825135"/>
            <a:chOff x="251407" y="2106245"/>
            <a:chExt cx="9626280" cy="4825135"/>
          </a:xfrm>
        </p:grpSpPr>
        <p:sp>
          <p:nvSpPr>
            <p:cNvPr id="30" name="副标题 2">
              <a:extLst>
                <a:ext uri="{FF2B5EF4-FFF2-40B4-BE49-F238E27FC236}">
                  <a16:creationId xmlns:a16="http://schemas.microsoft.com/office/drawing/2014/main" id="{27A1FF73-C3DC-9E4A-857E-D74B6D100756}"/>
                </a:ext>
              </a:extLst>
            </p:cNvPr>
            <p:cNvSpPr txBox="1">
              <a:spLocks/>
            </p:cNvSpPr>
            <p:nvPr/>
          </p:nvSpPr>
          <p:spPr>
            <a:xfrm>
              <a:off x="5012309" y="2106245"/>
              <a:ext cx="4865378" cy="482513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3600" b="0" i="0" u="none" strike="noStrike" cap="none">
                  <a:solidFill>
                    <a:srgbClr val="002060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  <a:lvl2pPr marL="45720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914400" marR="0" lvl="2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828800" marR="0" lvl="4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286000" marR="0" lvl="5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2743200" marR="0" lvl="6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200400" marR="0" lvl="7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3657600" marR="0" lvl="8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rgbClr val="FF0000"/>
                  </a:solidFill>
                </a:rPr>
                <a:t>The speed sensor is able to sample at 5000 samples/sec and send data to the microcontroller in order to enable the motor to </a:t>
              </a:r>
              <a:r>
                <a:rPr lang="en-US" sz="2200" dirty="0">
                  <a:solidFill>
                    <a:srgbClr val="EF501D"/>
                  </a:solidFill>
                </a:rPr>
                <a:t>activate</a:t>
              </a:r>
              <a:r>
                <a:rPr lang="en-US" sz="2200" dirty="0">
                  <a:solidFill>
                    <a:srgbClr val="FF0000"/>
                  </a:solidFill>
                </a:rPr>
                <a:t> the braking system for the bike.</a:t>
              </a:r>
            </a:p>
            <a:p>
              <a:endParaRPr lang="en-US" sz="22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rgbClr val="FF0000"/>
                  </a:solidFill>
                </a:rPr>
                <a:t>A motor</a:t>
              </a:r>
              <a:r>
                <a:rPr lang="en-US" sz="2200" dirty="0"/>
                <a:t> is able to provide </a:t>
              </a:r>
              <a:r>
                <a:rPr lang="en-US" sz="2200" dirty="0">
                  <a:solidFill>
                    <a:srgbClr val="FF0000"/>
                  </a:solidFill>
                </a:rPr>
                <a:t>sufficient torque</a:t>
              </a:r>
              <a:r>
                <a:rPr lang="en-US" sz="2200" dirty="0"/>
                <a:t> to activate the brake ≦ 10-hole increments.</a:t>
              </a:r>
            </a:p>
            <a:p>
              <a:endParaRPr lang="en-US" sz="22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/>
                <a:t>The </a:t>
              </a:r>
              <a:r>
                <a:rPr lang="en-US" sz="2200" dirty="0">
                  <a:solidFill>
                    <a:srgbClr val="FF0000"/>
                  </a:solidFill>
                </a:rPr>
                <a:t>PCB</a:t>
              </a:r>
              <a:r>
                <a:rPr lang="en-US" sz="2200" dirty="0"/>
                <a:t> is designed compactly with the intention of integrating the power, control, and braking systems </a:t>
              </a:r>
              <a:r>
                <a:rPr lang="en-US" sz="2200" dirty="0">
                  <a:solidFill>
                    <a:srgbClr val="FF0000"/>
                  </a:solidFill>
                </a:rPr>
                <a:t>without adding too much weight</a:t>
              </a:r>
              <a:r>
                <a:rPr lang="en-US" sz="2200" dirty="0"/>
                <a:t>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DD1AC8-E51E-1745-8A2F-13F5E35EC3BC}"/>
                </a:ext>
              </a:extLst>
            </p:cNvPr>
            <p:cNvSpPr/>
            <p:nvPr/>
          </p:nvSpPr>
          <p:spPr>
            <a:xfrm>
              <a:off x="251407" y="2192918"/>
              <a:ext cx="4557182" cy="41549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rgbClr val="2B5FB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ERSAB decreases at least 50% jerk (the derivative of acceleration). </a:t>
              </a:r>
            </a:p>
            <a:p>
              <a:endParaRPr lang="en-US" sz="2200" dirty="0">
                <a:solidFill>
                  <a:srgbClr val="12284A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rgbClr val="12284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ERSAB can shorten </a:t>
              </a:r>
              <a:r>
                <a:rPr lang="en-US" altLang="zh-CN" sz="2200" dirty="0">
                  <a:solidFill>
                    <a:srgbClr val="12284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en-US" sz="2200" dirty="0">
                  <a:solidFill>
                    <a:srgbClr val="12284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braking distance by at least </a:t>
              </a:r>
              <a:r>
                <a:rPr lang="en-US" sz="2200" dirty="0">
                  <a:solidFill>
                    <a:srgbClr val="2B5FB0"/>
                  </a:solidFill>
                  <a:latin typeface="Source Sans Pro" panose="020B0503030403020204" pitchFamily="34" charset="0"/>
                </a:rPr>
                <a:t>10% </a:t>
              </a:r>
              <a:r>
                <a:rPr lang="en-US" sz="2200" dirty="0">
                  <a:solidFill>
                    <a:srgbClr val="12284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compared to the original brake system. </a:t>
              </a:r>
            </a:p>
            <a:p>
              <a:endParaRPr lang="en-US" sz="2200" dirty="0">
                <a:solidFill>
                  <a:srgbClr val="12284A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rgbClr val="12284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The </a:t>
              </a:r>
              <a:r>
                <a:rPr lang="en-US" sz="2200" dirty="0">
                  <a:solidFill>
                    <a:srgbClr val="2B5FB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control unit</a:t>
              </a:r>
              <a:r>
                <a:rPr lang="en-US" sz="2200" dirty="0">
                  <a:solidFill>
                    <a:srgbClr val="12284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is designed compactly with the intention of integrating the power, control, and braking systems and </a:t>
              </a:r>
              <a:r>
                <a:rPr lang="en-US" sz="2200" dirty="0">
                  <a:solidFill>
                    <a:srgbClr val="2B5FB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lighter than 1kg</a:t>
              </a:r>
              <a:r>
                <a:rPr lang="en-US" sz="2200" dirty="0">
                  <a:solidFill>
                    <a:srgbClr val="12284A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.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2AD452D-AF66-F749-8293-4E7970A3550E}"/>
              </a:ext>
            </a:extLst>
          </p:cNvPr>
          <p:cNvSpPr txBox="1"/>
          <p:nvPr/>
        </p:nvSpPr>
        <p:spPr>
          <a:xfrm>
            <a:off x="1286442" y="998975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B5FB0"/>
                </a:solidFill>
              </a:rPr>
              <a:t>DO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16F2FB-50DB-FF47-B201-7D45EE662B00}"/>
              </a:ext>
            </a:extLst>
          </p:cNvPr>
          <p:cNvSpPr txBox="1"/>
          <p:nvPr/>
        </p:nvSpPr>
        <p:spPr>
          <a:xfrm>
            <a:off x="8036426" y="1005929"/>
            <a:ext cx="1370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501D"/>
                </a:solidFill>
              </a:rPr>
              <a:t>DON’T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B59B782-0BDA-1443-9705-5589A7172B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158"/>
          <a:stretch/>
        </p:blipFill>
        <p:spPr>
          <a:xfrm>
            <a:off x="99699" y="1180702"/>
            <a:ext cx="1165877" cy="977488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F6278E5-0EBD-ED4B-B021-081C52DB40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158"/>
          <a:stretch/>
        </p:blipFill>
        <p:spPr>
          <a:xfrm>
            <a:off x="8745421" y="1180702"/>
            <a:ext cx="1370015" cy="11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9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1479633"/>
            <a:ext cx="10059034" cy="1289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2" y="0"/>
                </a:lnTo>
                <a:lnTo>
                  <a:pt x="119992" y="119953"/>
                </a:lnTo>
                <a:lnTo>
                  <a:pt x="0" y="119953"/>
                </a:lnTo>
                <a:lnTo>
                  <a:pt x="0" y="0"/>
                </a:lnTo>
                <a:close/>
              </a:path>
            </a:pathLst>
          </a:custGeom>
          <a:solidFill>
            <a:srgbClr val="5F96C6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0" y="1608139"/>
            <a:ext cx="10059034" cy="6163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2" y="0"/>
                </a:lnTo>
                <a:lnTo>
                  <a:pt x="119992" y="119992"/>
                </a:lnTo>
                <a:lnTo>
                  <a:pt x="0" y="119992"/>
                </a:lnTo>
                <a:lnTo>
                  <a:pt x="0" y="0"/>
                </a:lnTo>
                <a:close/>
              </a:path>
            </a:pathLst>
          </a:custGeom>
          <a:solidFill>
            <a:srgbClr val="EF501D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7476735" y="7113279"/>
            <a:ext cx="212724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44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7478639" y="7113915"/>
            <a:ext cx="0" cy="269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831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7476735" y="7385953"/>
            <a:ext cx="212724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44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7478639" y="7115186"/>
            <a:ext cx="210819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42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7687278" y="7116457"/>
            <a:ext cx="0" cy="26733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828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7491025" y="7130440"/>
            <a:ext cx="184149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16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7493882" y="7132982"/>
            <a:ext cx="0" cy="23558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79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7491025" y="7370699"/>
            <a:ext cx="184149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16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7672036" y="7133243"/>
            <a:ext cx="0" cy="234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927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7531038" y="7160925"/>
            <a:ext cx="97789" cy="180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5197" y="18353"/>
                </a:moveTo>
                <a:lnTo>
                  <a:pt x="11689" y="18353"/>
                </a:lnTo>
                <a:lnTo>
                  <a:pt x="8182" y="17721"/>
                </a:lnTo>
                <a:lnTo>
                  <a:pt x="4675" y="16455"/>
                </a:lnTo>
                <a:lnTo>
                  <a:pt x="0" y="12658"/>
                </a:lnTo>
                <a:lnTo>
                  <a:pt x="0" y="7594"/>
                </a:lnTo>
                <a:lnTo>
                  <a:pt x="2337" y="5063"/>
                </a:lnTo>
                <a:lnTo>
                  <a:pt x="9351" y="1265"/>
                </a:lnTo>
                <a:lnTo>
                  <a:pt x="15197" y="0"/>
                </a:lnTo>
                <a:lnTo>
                  <a:pt x="114567" y="0"/>
                </a:lnTo>
                <a:lnTo>
                  <a:pt x="114567" y="3164"/>
                </a:lnTo>
                <a:lnTo>
                  <a:pt x="16366" y="3164"/>
                </a:lnTo>
                <a:lnTo>
                  <a:pt x="11689" y="3797"/>
                </a:lnTo>
                <a:lnTo>
                  <a:pt x="9351" y="5695"/>
                </a:lnTo>
                <a:lnTo>
                  <a:pt x="7014" y="6329"/>
                </a:lnTo>
                <a:lnTo>
                  <a:pt x="5844" y="8227"/>
                </a:lnTo>
                <a:lnTo>
                  <a:pt x="5844" y="12024"/>
                </a:lnTo>
                <a:lnTo>
                  <a:pt x="7014" y="13290"/>
                </a:lnTo>
                <a:lnTo>
                  <a:pt x="9351" y="13923"/>
                </a:lnTo>
                <a:lnTo>
                  <a:pt x="10521" y="15189"/>
                </a:lnTo>
                <a:lnTo>
                  <a:pt x="27082" y="15189"/>
                </a:lnTo>
                <a:lnTo>
                  <a:pt x="26887" y="15822"/>
                </a:lnTo>
                <a:lnTo>
                  <a:pt x="21042" y="17721"/>
                </a:lnTo>
                <a:lnTo>
                  <a:pt x="15197" y="18353"/>
                </a:lnTo>
                <a:close/>
              </a:path>
              <a:path w="120000" h="120000" extrusionOk="0">
                <a:moveTo>
                  <a:pt x="119244" y="119618"/>
                </a:moveTo>
                <a:lnTo>
                  <a:pt x="2337" y="119618"/>
                </a:lnTo>
                <a:lnTo>
                  <a:pt x="2337" y="113922"/>
                </a:lnTo>
                <a:lnTo>
                  <a:pt x="4675" y="112023"/>
                </a:lnTo>
                <a:lnTo>
                  <a:pt x="64298" y="112023"/>
                </a:lnTo>
                <a:lnTo>
                  <a:pt x="64298" y="108226"/>
                </a:lnTo>
                <a:lnTo>
                  <a:pt x="16366" y="108226"/>
                </a:lnTo>
                <a:lnTo>
                  <a:pt x="15197" y="107593"/>
                </a:lnTo>
                <a:lnTo>
                  <a:pt x="15197" y="105694"/>
                </a:lnTo>
                <a:lnTo>
                  <a:pt x="16366" y="105062"/>
                </a:lnTo>
                <a:lnTo>
                  <a:pt x="64298" y="105062"/>
                </a:lnTo>
                <a:lnTo>
                  <a:pt x="64298" y="15822"/>
                </a:lnTo>
                <a:lnTo>
                  <a:pt x="35071" y="15822"/>
                </a:lnTo>
                <a:lnTo>
                  <a:pt x="33902" y="15189"/>
                </a:lnTo>
                <a:lnTo>
                  <a:pt x="33902" y="13290"/>
                </a:lnTo>
                <a:lnTo>
                  <a:pt x="35071" y="12658"/>
                </a:lnTo>
                <a:lnTo>
                  <a:pt x="64298" y="12658"/>
                </a:lnTo>
                <a:lnTo>
                  <a:pt x="64298" y="10126"/>
                </a:lnTo>
                <a:lnTo>
                  <a:pt x="33902" y="10126"/>
                </a:lnTo>
                <a:lnTo>
                  <a:pt x="31563" y="8860"/>
                </a:lnTo>
                <a:lnTo>
                  <a:pt x="31563" y="6961"/>
                </a:lnTo>
                <a:lnTo>
                  <a:pt x="33902" y="6329"/>
                </a:lnTo>
                <a:lnTo>
                  <a:pt x="64298" y="6329"/>
                </a:lnTo>
                <a:lnTo>
                  <a:pt x="64298" y="3164"/>
                </a:lnTo>
                <a:lnTo>
                  <a:pt x="114567" y="3164"/>
                </a:lnTo>
                <a:lnTo>
                  <a:pt x="114567" y="8227"/>
                </a:lnTo>
                <a:lnTo>
                  <a:pt x="100758" y="10185"/>
                </a:lnTo>
                <a:lnTo>
                  <a:pt x="90893" y="14872"/>
                </a:lnTo>
                <a:lnTo>
                  <a:pt x="84975" y="24781"/>
                </a:lnTo>
                <a:lnTo>
                  <a:pt x="83003" y="42404"/>
                </a:lnTo>
                <a:lnTo>
                  <a:pt x="83003" y="72783"/>
                </a:lnTo>
                <a:lnTo>
                  <a:pt x="85542" y="92067"/>
                </a:lnTo>
                <a:lnTo>
                  <a:pt x="92794" y="103163"/>
                </a:lnTo>
                <a:lnTo>
                  <a:pt x="104210" y="108562"/>
                </a:lnTo>
                <a:lnTo>
                  <a:pt x="119244" y="110758"/>
                </a:lnTo>
                <a:lnTo>
                  <a:pt x="119244" y="119618"/>
                </a:lnTo>
                <a:close/>
              </a:path>
              <a:path w="120000" h="120000" extrusionOk="0">
                <a:moveTo>
                  <a:pt x="14028" y="12658"/>
                </a:moveTo>
                <a:lnTo>
                  <a:pt x="11689" y="12024"/>
                </a:lnTo>
                <a:lnTo>
                  <a:pt x="11689" y="11392"/>
                </a:lnTo>
                <a:lnTo>
                  <a:pt x="10521" y="10126"/>
                </a:lnTo>
                <a:lnTo>
                  <a:pt x="11689" y="8860"/>
                </a:lnTo>
                <a:lnTo>
                  <a:pt x="12858" y="8227"/>
                </a:lnTo>
                <a:lnTo>
                  <a:pt x="14028" y="6961"/>
                </a:lnTo>
                <a:lnTo>
                  <a:pt x="16366" y="6329"/>
                </a:lnTo>
                <a:lnTo>
                  <a:pt x="22212" y="6329"/>
                </a:lnTo>
                <a:lnTo>
                  <a:pt x="24549" y="6961"/>
                </a:lnTo>
                <a:lnTo>
                  <a:pt x="25719" y="8227"/>
                </a:lnTo>
                <a:lnTo>
                  <a:pt x="26887" y="8860"/>
                </a:lnTo>
                <a:lnTo>
                  <a:pt x="27472" y="9493"/>
                </a:lnTo>
                <a:lnTo>
                  <a:pt x="17535" y="9493"/>
                </a:lnTo>
                <a:lnTo>
                  <a:pt x="16366" y="10126"/>
                </a:lnTo>
                <a:lnTo>
                  <a:pt x="17535" y="10759"/>
                </a:lnTo>
                <a:lnTo>
                  <a:pt x="16366" y="12024"/>
                </a:lnTo>
                <a:lnTo>
                  <a:pt x="15197" y="12024"/>
                </a:lnTo>
                <a:lnTo>
                  <a:pt x="14028" y="12658"/>
                </a:lnTo>
                <a:close/>
              </a:path>
              <a:path w="120000" h="120000" extrusionOk="0">
                <a:moveTo>
                  <a:pt x="27082" y="15189"/>
                </a:moveTo>
                <a:lnTo>
                  <a:pt x="18704" y="15189"/>
                </a:lnTo>
                <a:lnTo>
                  <a:pt x="22212" y="13923"/>
                </a:lnTo>
                <a:lnTo>
                  <a:pt x="22212" y="10126"/>
                </a:lnTo>
                <a:lnTo>
                  <a:pt x="21042" y="9493"/>
                </a:lnTo>
                <a:lnTo>
                  <a:pt x="27472" y="9493"/>
                </a:lnTo>
                <a:lnTo>
                  <a:pt x="28056" y="10126"/>
                </a:lnTo>
                <a:lnTo>
                  <a:pt x="28056" y="12024"/>
                </a:lnTo>
                <a:lnTo>
                  <a:pt x="27082" y="15189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7563906" y="7190017"/>
            <a:ext cx="0" cy="1238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497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7574861" y="7190514"/>
            <a:ext cx="0" cy="123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941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7748252" y="7248739"/>
            <a:ext cx="49530" cy="1250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717" y="4577"/>
                </a:moveTo>
                <a:lnTo>
                  <a:pt x="2306" y="4577"/>
                </a:lnTo>
                <a:lnTo>
                  <a:pt x="0" y="3662"/>
                </a:lnTo>
                <a:lnTo>
                  <a:pt x="0" y="915"/>
                </a:lnTo>
                <a:lnTo>
                  <a:pt x="2306" y="0"/>
                </a:lnTo>
                <a:lnTo>
                  <a:pt x="25388" y="915"/>
                </a:lnTo>
                <a:lnTo>
                  <a:pt x="120026" y="915"/>
                </a:lnTo>
                <a:lnTo>
                  <a:pt x="120026" y="3662"/>
                </a:lnTo>
                <a:lnTo>
                  <a:pt x="117717" y="4577"/>
                </a:lnTo>
                <a:close/>
              </a:path>
              <a:path w="120000" h="120000" extrusionOk="0">
                <a:moveTo>
                  <a:pt x="120026" y="915"/>
                </a:moveTo>
                <a:lnTo>
                  <a:pt x="94635" y="915"/>
                </a:lnTo>
                <a:lnTo>
                  <a:pt x="115408" y="0"/>
                </a:lnTo>
                <a:lnTo>
                  <a:pt x="120026" y="915"/>
                </a:lnTo>
                <a:close/>
              </a:path>
              <a:path w="120000" h="120000" extrusionOk="0">
                <a:moveTo>
                  <a:pt x="106175" y="115368"/>
                </a:moveTo>
                <a:lnTo>
                  <a:pt x="13848" y="115368"/>
                </a:lnTo>
                <a:lnTo>
                  <a:pt x="28887" y="113593"/>
                </a:lnTo>
                <a:lnTo>
                  <a:pt x="37219" y="110103"/>
                </a:lnTo>
                <a:lnTo>
                  <a:pt x="40788" y="103522"/>
                </a:lnTo>
                <a:lnTo>
                  <a:pt x="41546" y="92477"/>
                </a:lnTo>
                <a:lnTo>
                  <a:pt x="41546" y="28383"/>
                </a:lnTo>
                <a:lnTo>
                  <a:pt x="40788" y="16680"/>
                </a:lnTo>
                <a:lnTo>
                  <a:pt x="37219" y="9613"/>
                </a:lnTo>
                <a:lnTo>
                  <a:pt x="28887" y="5980"/>
                </a:lnTo>
                <a:lnTo>
                  <a:pt x="13848" y="4577"/>
                </a:lnTo>
                <a:lnTo>
                  <a:pt x="106175" y="4577"/>
                </a:lnTo>
                <a:lnTo>
                  <a:pt x="90162" y="5980"/>
                </a:lnTo>
                <a:lnTo>
                  <a:pt x="81939" y="9613"/>
                </a:lnTo>
                <a:lnTo>
                  <a:pt x="78911" y="16680"/>
                </a:lnTo>
                <a:lnTo>
                  <a:pt x="78477" y="28383"/>
                </a:lnTo>
                <a:lnTo>
                  <a:pt x="78477" y="92477"/>
                </a:lnTo>
                <a:lnTo>
                  <a:pt x="78911" y="103522"/>
                </a:lnTo>
                <a:lnTo>
                  <a:pt x="81939" y="110103"/>
                </a:lnTo>
                <a:lnTo>
                  <a:pt x="90162" y="113593"/>
                </a:lnTo>
                <a:lnTo>
                  <a:pt x="106175" y="115368"/>
                </a:lnTo>
                <a:close/>
              </a:path>
              <a:path w="120000" h="120000" extrusionOk="0">
                <a:moveTo>
                  <a:pt x="25388" y="119946"/>
                </a:moveTo>
                <a:lnTo>
                  <a:pt x="2306" y="119946"/>
                </a:lnTo>
                <a:lnTo>
                  <a:pt x="0" y="119031"/>
                </a:lnTo>
                <a:lnTo>
                  <a:pt x="0" y="116283"/>
                </a:lnTo>
                <a:lnTo>
                  <a:pt x="2306" y="115368"/>
                </a:lnTo>
                <a:lnTo>
                  <a:pt x="117717" y="115368"/>
                </a:lnTo>
                <a:lnTo>
                  <a:pt x="120026" y="116283"/>
                </a:lnTo>
                <a:lnTo>
                  <a:pt x="120026" y="119031"/>
                </a:lnTo>
                <a:lnTo>
                  <a:pt x="41546" y="119031"/>
                </a:lnTo>
                <a:lnTo>
                  <a:pt x="25388" y="119946"/>
                </a:lnTo>
                <a:close/>
              </a:path>
              <a:path w="120000" h="120000" extrusionOk="0">
                <a:moveTo>
                  <a:pt x="115408" y="119946"/>
                </a:moveTo>
                <a:lnTo>
                  <a:pt x="94635" y="119946"/>
                </a:lnTo>
                <a:lnTo>
                  <a:pt x="78477" y="119031"/>
                </a:lnTo>
                <a:lnTo>
                  <a:pt x="120026" y="119031"/>
                </a:lnTo>
                <a:lnTo>
                  <a:pt x="115408" y="11994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7899729" y="7248739"/>
            <a:ext cx="98425" cy="1250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399" y="4577"/>
                </a:moveTo>
                <a:lnTo>
                  <a:pt x="2322" y="4577"/>
                </a:lnTo>
                <a:lnTo>
                  <a:pt x="0" y="3662"/>
                </a:lnTo>
                <a:lnTo>
                  <a:pt x="1160" y="915"/>
                </a:lnTo>
                <a:lnTo>
                  <a:pt x="2322" y="0"/>
                </a:lnTo>
                <a:lnTo>
                  <a:pt x="15099" y="915"/>
                </a:lnTo>
                <a:lnTo>
                  <a:pt x="61561" y="915"/>
                </a:lnTo>
                <a:lnTo>
                  <a:pt x="61561" y="3662"/>
                </a:lnTo>
                <a:lnTo>
                  <a:pt x="60399" y="4577"/>
                </a:lnTo>
                <a:close/>
              </a:path>
              <a:path w="120000" h="120000" extrusionOk="0">
                <a:moveTo>
                  <a:pt x="61561" y="915"/>
                </a:moveTo>
                <a:lnTo>
                  <a:pt x="48783" y="915"/>
                </a:lnTo>
                <a:lnTo>
                  <a:pt x="60399" y="0"/>
                </a:lnTo>
                <a:lnTo>
                  <a:pt x="61561" y="915"/>
                </a:lnTo>
                <a:close/>
              </a:path>
              <a:path w="120000" h="120000" extrusionOk="0">
                <a:moveTo>
                  <a:pt x="15099" y="119946"/>
                </a:moveTo>
                <a:lnTo>
                  <a:pt x="2322" y="119946"/>
                </a:lnTo>
                <a:lnTo>
                  <a:pt x="1160" y="119031"/>
                </a:lnTo>
                <a:lnTo>
                  <a:pt x="0" y="116283"/>
                </a:lnTo>
                <a:lnTo>
                  <a:pt x="2322" y="115368"/>
                </a:lnTo>
                <a:lnTo>
                  <a:pt x="8129" y="114452"/>
                </a:lnTo>
                <a:lnTo>
                  <a:pt x="16188" y="113336"/>
                </a:lnTo>
                <a:lnTo>
                  <a:pt x="20326" y="110332"/>
                </a:lnTo>
                <a:lnTo>
                  <a:pt x="21850" y="103893"/>
                </a:lnTo>
                <a:lnTo>
                  <a:pt x="22068" y="92477"/>
                </a:lnTo>
                <a:lnTo>
                  <a:pt x="22068" y="27468"/>
                </a:lnTo>
                <a:lnTo>
                  <a:pt x="21832" y="16295"/>
                </a:lnTo>
                <a:lnTo>
                  <a:pt x="20181" y="9498"/>
                </a:lnTo>
                <a:lnTo>
                  <a:pt x="15698" y="5965"/>
                </a:lnTo>
                <a:lnTo>
                  <a:pt x="6968" y="4577"/>
                </a:lnTo>
                <a:lnTo>
                  <a:pt x="54591" y="4577"/>
                </a:lnTo>
                <a:lnTo>
                  <a:pt x="47023" y="5965"/>
                </a:lnTo>
                <a:lnTo>
                  <a:pt x="42830" y="9498"/>
                </a:lnTo>
                <a:lnTo>
                  <a:pt x="41033" y="16295"/>
                </a:lnTo>
                <a:lnTo>
                  <a:pt x="40653" y="27468"/>
                </a:lnTo>
                <a:lnTo>
                  <a:pt x="40653" y="101633"/>
                </a:lnTo>
                <a:lnTo>
                  <a:pt x="41813" y="106212"/>
                </a:lnTo>
                <a:lnTo>
                  <a:pt x="45299" y="109874"/>
                </a:lnTo>
                <a:lnTo>
                  <a:pt x="52268" y="113537"/>
                </a:lnTo>
                <a:lnTo>
                  <a:pt x="112657" y="113537"/>
                </a:lnTo>
                <a:lnTo>
                  <a:pt x="112287" y="114394"/>
                </a:lnTo>
                <a:lnTo>
                  <a:pt x="109695" y="119031"/>
                </a:lnTo>
                <a:lnTo>
                  <a:pt x="22068" y="119031"/>
                </a:lnTo>
                <a:lnTo>
                  <a:pt x="15099" y="119946"/>
                </a:lnTo>
                <a:close/>
              </a:path>
              <a:path w="120000" h="120000" extrusionOk="0">
                <a:moveTo>
                  <a:pt x="112657" y="113537"/>
                </a:moveTo>
                <a:lnTo>
                  <a:pt x="95245" y="113537"/>
                </a:lnTo>
                <a:lnTo>
                  <a:pt x="98729" y="111706"/>
                </a:lnTo>
                <a:lnTo>
                  <a:pt x="103376" y="108958"/>
                </a:lnTo>
                <a:lnTo>
                  <a:pt x="109184" y="102549"/>
                </a:lnTo>
                <a:lnTo>
                  <a:pt x="113828" y="93393"/>
                </a:lnTo>
                <a:lnTo>
                  <a:pt x="114990" y="92477"/>
                </a:lnTo>
                <a:lnTo>
                  <a:pt x="119636" y="93393"/>
                </a:lnTo>
                <a:lnTo>
                  <a:pt x="119636" y="94308"/>
                </a:lnTo>
                <a:lnTo>
                  <a:pt x="118493" y="98829"/>
                </a:lnTo>
                <a:lnTo>
                  <a:pt x="115716" y="106440"/>
                </a:lnTo>
                <a:lnTo>
                  <a:pt x="112657" y="113537"/>
                </a:lnTo>
                <a:close/>
              </a:path>
              <a:path w="120000" h="120000" extrusionOk="0">
                <a:moveTo>
                  <a:pt x="109184" y="119946"/>
                </a:moveTo>
                <a:lnTo>
                  <a:pt x="98839" y="119803"/>
                </a:lnTo>
                <a:lnTo>
                  <a:pt x="70308" y="119174"/>
                </a:lnTo>
                <a:lnTo>
                  <a:pt x="53429" y="119031"/>
                </a:lnTo>
                <a:lnTo>
                  <a:pt x="109695" y="119031"/>
                </a:lnTo>
                <a:lnTo>
                  <a:pt x="109184" y="11994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8093127" y="7248739"/>
            <a:ext cx="97789" cy="1250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791" y="4577"/>
                </a:moveTo>
                <a:lnTo>
                  <a:pt x="1168" y="4577"/>
                </a:lnTo>
                <a:lnTo>
                  <a:pt x="0" y="3662"/>
                </a:lnTo>
                <a:lnTo>
                  <a:pt x="0" y="915"/>
                </a:lnTo>
                <a:lnTo>
                  <a:pt x="2337" y="0"/>
                </a:lnTo>
                <a:lnTo>
                  <a:pt x="15197" y="915"/>
                </a:lnTo>
                <a:lnTo>
                  <a:pt x="60791" y="915"/>
                </a:lnTo>
                <a:lnTo>
                  <a:pt x="61960" y="3662"/>
                </a:lnTo>
                <a:lnTo>
                  <a:pt x="60791" y="4577"/>
                </a:lnTo>
                <a:close/>
              </a:path>
              <a:path w="120000" h="120000" extrusionOk="0">
                <a:moveTo>
                  <a:pt x="60791" y="915"/>
                </a:moveTo>
                <a:lnTo>
                  <a:pt x="47932" y="915"/>
                </a:lnTo>
                <a:lnTo>
                  <a:pt x="59623" y="0"/>
                </a:lnTo>
                <a:lnTo>
                  <a:pt x="60791" y="915"/>
                </a:lnTo>
                <a:close/>
              </a:path>
              <a:path w="120000" h="120000" extrusionOk="0">
                <a:moveTo>
                  <a:pt x="15197" y="119946"/>
                </a:moveTo>
                <a:lnTo>
                  <a:pt x="2337" y="119946"/>
                </a:lnTo>
                <a:lnTo>
                  <a:pt x="0" y="119031"/>
                </a:lnTo>
                <a:lnTo>
                  <a:pt x="0" y="116283"/>
                </a:lnTo>
                <a:lnTo>
                  <a:pt x="1168" y="115368"/>
                </a:lnTo>
                <a:lnTo>
                  <a:pt x="16293" y="113336"/>
                </a:lnTo>
                <a:lnTo>
                  <a:pt x="20458" y="110332"/>
                </a:lnTo>
                <a:lnTo>
                  <a:pt x="21992" y="103893"/>
                </a:lnTo>
                <a:lnTo>
                  <a:pt x="22212" y="92477"/>
                </a:lnTo>
                <a:lnTo>
                  <a:pt x="22212" y="27468"/>
                </a:lnTo>
                <a:lnTo>
                  <a:pt x="21974" y="16295"/>
                </a:lnTo>
                <a:lnTo>
                  <a:pt x="20312" y="9498"/>
                </a:lnTo>
                <a:lnTo>
                  <a:pt x="15800" y="5965"/>
                </a:lnTo>
                <a:lnTo>
                  <a:pt x="7014" y="4577"/>
                </a:lnTo>
                <a:lnTo>
                  <a:pt x="54946" y="4577"/>
                </a:lnTo>
                <a:lnTo>
                  <a:pt x="46835" y="5965"/>
                </a:lnTo>
                <a:lnTo>
                  <a:pt x="42670" y="9498"/>
                </a:lnTo>
                <a:lnTo>
                  <a:pt x="41135" y="16295"/>
                </a:lnTo>
                <a:lnTo>
                  <a:pt x="40917" y="27468"/>
                </a:lnTo>
                <a:lnTo>
                  <a:pt x="40917" y="101633"/>
                </a:lnTo>
                <a:lnTo>
                  <a:pt x="42085" y="106212"/>
                </a:lnTo>
                <a:lnTo>
                  <a:pt x="45593" y="109874"/>
                </a:lnTo>
                <a:lnTo>
                  <a:pt x="47932" y="111706"/>
                </a:lnTo>
                <a:lnTo>
                  <a:pt x="52609" y="113537"/>
                </a:lnTo>
                <a:lnTo>
                  <a:pt x="113162" y="113537"/>
                </a:lnTo>
                <a:lnTo>
                  <a:pt x="112832" y="114394"/>
                </a:lnTo>
                <a:lnTo>
                  <a:pt x="110376" y="119031"/>
                </a:lnTo>
                <a:lnTo>
                  <a:pt x="22212" y="119031"/>
                </a:lnTo>
                <a:lnTo>
                  <a:pt x="15197" y="119946"/>
                </a:lnTo>
                <a:close/>
              </a:path>
              <a:path w="120000" h="120000" extrusionOk="0">
                <a:moveTo>
                  <a:pt x="113162" y="113537"/>
                </a:moveTo>
                <a:lnTo>
                  <a:pt x="94695" y="113537"/>
                </a:lnTo>
                <a:lnTo>
                  <a:pt x="99370" y="111706"/>
                </a:lnTo>
                <a:lnTo>
                  <a:pt x="102878" y="108958"/>
                </a:lnTo>
                <a:lnTo>
                  <a:pt x="109892" y="102549"/>
                </a:lnTo>
                <a:lnTo>
                  <a:pt x="113399" y="93393"/>
                </a:lnTo>
                <a:lnTo>
                  <a:pt x="115736" y="92477"/>
                </a:lnTo>
                <a:lnTo>
                  <a:pt x="119244" y="93393"/>
                </a:lnTo>
                <a:lnTo>
                  <a:pt x="119244" y="94308"/>
                </a:lnTo>
                <a:lnTo>
                  <a:pt x="118275" y="98829"/>
                </a:lnTo>
                <a:lnTo>
                  <a:pt x="115883" y="106440"/>
                </a:lnTo>
                <a:lnTo>
                  <a:pt x="113162" y="113537"/>
                </a:lnTo>
                <a:close/>
              </a:path>
              <a:path w="120000" h="120000" extrusionOk="0">
                <a:moveTo>
                  <a:pt x="109892" y="119946"/>
                </a:moveTo>
                <a:lnTo>
                  <a:pt x="69778" y="119174"/>
                </a:lnTo>
                <a:lnTo>
                  <a:pt x="52609" y="119031"/>
                </a:lnTo>
                <a:lnTo>
                  <a:pt x="110376" y="119031"/>
                </a:lnTo>
                <a:lnTo>
                  <a:pt x="109892" y="11994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8287477" y="7248739"/>
            <a:ext cx="49530" cy="1250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720" y="4577"/>
                </a:moveTo>
                <a:lnTo>
                  <a:pt x="2306" y="4577"/>
                </a:lnTo>
                <a:lnTo>
                  <a:pt x="0" y="3662"/>
                </a:lnTo>
                <a:lnTo>
                  <a:pt x="0" y="915"/>
                </a:lnTo>
                <a:lnTo>
                  <a:pt x="2306" y="0"/>
                </a:lnTo>
                <a:lnTo>
                  <a:pt x="25388" y="915"/>
                </a:lnTo>
                <a:lnTo>
                  <a:pt x="117720" y="915"/>
                </a:lnTo>
                <a:lnTo>
                  <a:pt x="120026" y="3662"/>
                </a:lnTo>
                <a:lnTo>
                  <a:pt x="117720" y="4577"/>
                </a:lnTo>
                <a:close/>
              </a:path>
              <a:path w="120000" h="120000" extrusionOk="0">
                <a:moveTo>
                  <a:pt x="117720" y="915"/>
                </a:moveTo>
                <a:lnTo>
                  <a:pt x="92328" y="915"/>
                </a:lnTo>
                <a:lnTo>
                  <a:pt x="115411" y="0"/>
                </a:lnTo>
                <a:lnTo>
                  <a:pt x="117720" y="915"/>
                </a:lnTo>
                <a:close/>
              </a:path>
              <a:path w="120000" h="120000" extrusionOk="0">
                <a:moveTo>
                  <a:pt x="106177" y="115368"/>
                </a:moveTo>
                <a:lnTo>
                  <a:pt x="13848" y="115368"/>
                </a:lnTo>
                <a:lnTo>
                  <a:pt x="28887" y="113593"/>
                </a:lnTo>
                <a:lnTo>
                  <a:pt x="37219" y="110103"/>
                </a:lnTo>
                <a:lnTo>
                  <a:pt x="40788" y="103522"/>
                </a:lnTo>
                <a:lnTo>
                  <a:pt x="41546" y="92477"/>
                </a:lnTo>
                <a:lnTo>
                  <a:pt x="41546" y="28383"/>
                </a:lnTo>
                <a:lnTo>
                  <a:pt x="40788" y="16680"/>
                </a:lnTo>
                <a:lnTo>
                  <a:pt x="37219" y="9613"/>
                </a:lnTo>
                <a:lnTo>
                  <a:pt x="28887" y="5980"/>
                </a:lnTo>
                <a:lnTo>
                  <a:pt x="13848" y="4577"/>
                </a:lnTo>
                <a:lnTo>
                  <a:pt x="106177" y="4577"/>
                </a:lnTo>
                <a:lnTo>
                  <a:pt x="90165" y="5980"/>
                </a:lnTo>
                <a:lnTo>
                  <a:pt x="81942" y="9613"/>
                </a:lnTo>
                <a:lnTo>
                  <a:pt x="78913" y="16680"/>
                </a:lnTo>
                <a:lnTo>
                  <a:pt x="78480" y="28383"/>
                </a:lnTo>
                <a:lnTo>
                  <a:pt x="78480" y="92477"/>
                </a:lnTo>
                <a:lnTo>
                  <a:pt x="78913" y="103522"/>
                </a:lnTo>
                <a:lnTo>
                  <a:pt x="81942" y="110103"/>
                </a:lnTo>
                <a:lnTo>
                  <a:pt x="90165" y="113593"/>
                </a:lnTo>
                <a:lnTo>
                  <a:pt x="106177" y="115368"/>
                </a:lnTo>
                <a:close/>
              </a:path>
              <a:path w="120000" h="120000" extrusionOk="0">
                <a:moveTo>
                  <a:pt x="25388" y="119946"/>
                </a:moveTo>
                <a:lnTo>
                  <a:pt x="2306" y="119946"/>
                </a:lnTo>
                <a:lnTo>
                  <a:pt x="0" y="119031"/>
                </a:lnTo>
                <a:lnTo>
                  <a:pt x="0" y="116283"/>
                </a:lnTo>
                <a:lnTo>
                  <a:pt x="2306" y="115368"/>
                </a:lnTo>
                <a:lnTo>
                  <a:pt x="117720" y="115368"/>
                </a:lnTo>
                <a:lnTo>
                  <a:pt x="120026" y="116283"/>
                </a:lnTo>
                <a:lnTo>
                  <a:pt x="117720" y="119031"/>
                </a:lnTo>
                <a:lnTo>
                  <a:pt x="41546" y="119031"/>
                </a:lnTo>
                <a:lnTo>
                  <a:pt x="25388" y="119946"/>
                </a:lnTo>
                <a:close/>
              </a:path>
              <a:path w="120000" h="120000" extrusionOk="0">
                <a:moveTo>
                  <a:pt x="115411" y="119946"/>
                </a:moveTo>
                <a:lnTo>
                  <a:pt x="92328" y="119946"/>
                </a:lnTo>
                <a:lnTo>
                  <a:pt x="78480" y="119031"/>
                </a:lnTo>
                <a:lnTo>
                  <a:pt x="117720" y="119031"/>
                </a:lnTo>
                <a:lnTo>
                  <a:pt x="115411" y="11994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8437050" y="7248739"/>
            <a:ext cx="138430" cy="12826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4685" y="112512"/>
                </a:moveTo>
                <a:lnTo>
                  <a:pt x="7432" y="112512"/>
                </a:lnTo>
                <a:lnTo>
                  <a:pt x="11561" y="111619"/>
                </a:lnTo>
                <a:lnTo>
                  <a:pt x="14038" y="110727"/>
                </a:lnTo>
                <a:lnTo>
                  <a:pt x="17342" y="72329"/>
                </a:lnTo>
                <a:lnTo>
                  <a:pt x="17342" y="16965"/>
                </a:lnTo>
                <a:lnTo>
                  <a:pt x="16516" y="13393"/>
                </a:lnTo>
                <a:lnTo>
                  <a:pt x="13213" y="8929"/>
                </a:lnTo>
                <a:lnTo>
                  <a:pt x="11561" y="6250"/>
                </a:lnTo>
                <a:lnTo>
                  <a:pt x="3302" y="4464"/>
                </a:lnTo>
                <a:lnTo>
                  <a:pt x="825" y="4464"/>
                </a:lnTo>
                <a:lnTo>
                  <a:pt x="0" y="3571"/>
                </a:lnTo>
                <a:lnTo>
                  <a:pt x="0" y="892"/>
                </a:lnTo>
                <a:lnTo>
                  <a:pt x="825" y="0"/>
                </a:lnTo>
                <a:lnTo>
                  <a:pt x="7432" y="892"/>
                </a:lnTo>
                <a:lnTo>
                  <a:pt x="26937" y="892"/>
                </a:lnTo>
                <a:lnTo>
                  <a:pt x="31510" y="8887"/>
                </a:lnTo>
                <a:lnTo>
                  <a:pt x="39846" y="20202"/>
                </a:lnTo>
                <a:lnTo>
                  <a:pt x="42256" y="23216"/>
                </a:lnTo>
                <a:lnTo>
                  <a:pt x="24774" y="23216"/>
                </a:lnTo>
                <a:lnTo>
                  <a:pt x="23949" y="25002"/>
                </a:lnTo>
                <a:lnTo>
                  <a:pt x="23949" y="72329"/>
                </a:lnTo>
                <a:lnTo>
                  <a:pt x="26426" y="108941"/>
                </a:lnTo>
                <a:lnTo>
                  <a:pt x="30555" y="111619"/>
                </a:lnTo>
                <a:lnTo>
                  <a:pt x="34685" y="112512"/>
                </a:lnTo>
                <a:close/>
              </a:path>
              <a:path w="120000" h="120000" extrusionOk="0">
                <a:moveTo>
                  <a:pt x="26937" y="892"/>
                </a:moveTo>
                <a:lnTo>
                  <a:pt x="24774" y="892"/>
                </a:lnTo>
                <a:lnTo>
                  <a:pt x="26426" y="0"/>
                </a:lnTo>
                <a:lnTo>
                  <a:pt x="26937" y="892"/>
                </a:lnTo>
                <a:close/>
              </a:path>
              <a:path w="120000" h="120000" extrusionOk="0">
                <a:moveTo>
                  <a:pt x="118097" y="4464"/>
                </a:moveTo>
                <a:lnTo>
                  <a:pt x="81759" y="4464"/>
                </a:lnTo>
                <a:lnTo>
                  <a:pt x="80933" y="3571"/>
                </a:lnTo>
                <a:lnTo>
                  <a:pt x="80933" y="892"/>
                </a:lnTo>
                <a:lnTo>
                  <a:pt x="82585" y="0"/>
                </a:lnTo>
                <a:lnTo>
                  <a:pt x="90018" y="892"/>
                </a:lnTo>
                <a:lnTo>
                  <a:pt x="119748" y="892"/>
                </a:lnTo>
                <a:lnTo>
                  <a:pt x="119748" y="3571"/>
                </a:lnTo>
                <a:lnTo>
                  <a:pt x="118097" y="4464"/>
                </a:lnTo>
                <a:close/>
              </a:path>
              <a:path w="120000" h="120000" extrusionOk="0">
                <a:moveTo>
                  <a:pt x="119748" y="892"/>
                </a:moveTo>
                <a:lnTo>
                  <a:pt x="112316" y="892"/>
                </a:lnTo>
                <a:lnTo>
                  <a:pt x="118097" y="0"/>
                </a:lnTo>
                <a:lnTo>
                  <a:pt x="119748" y="892"/>
                </a:lnTo>
                <a:close/>
              </a:path>
              <a:path w="120000" h="120000" extrusionOk="0">
                <a:moveTo>
                  <a:pt x="104883" y="89296"/>
                </a:moveTo>
                <a:lnTo>
                  <a:pt x="97450" y="89296"/>
                </a:lnTo>
                <a:lnTo>
                  <a:pt x="98277" y="88402"/>
                </a:lnTo>
                <a:lnTo>
                  <a:pt x="98277" y="44648"/>
                </a:lnTo>
                <a:lnTo>
                  <a:pt x="94973" y="8036"/>
                </a:lnTo>
                <a:lnTo>
                  <a:pt x="85063" y="4464"/>
                </a:lnTo>
                <a:lnTo>
                  <a:pt x="116444" y="4464"/>
                </a:lnTo>
                <a:lnTo>
                  <a:pt x="110663" y="5357"/>
                </a:lnTo>
                <a:lnTo>
                  <a:pt x="107361" y="7143"/>
                </a:lnTo>
                <a:lnTo>
                  <a:pt x="107361" y="8929"/>
                </a:lnTo>
                <a:lnTo>
                  <a:pt x="105579" y="16017"/>
                </a:lnTo>
                <a:lnTo>
                  <a:pt x="104883" y="26118"/>
                </a:lnTo>
                <a:lnTo>
                  <a:pt x="104805" y="36554"/>
                </a:lnTo>
                <a:lnTo>
                  <a:pt x="104883" y="44648"/>
                </a:lnTo>
                <a:lnTo>
                  <a:pt x="104883" y="89296"/>
                </a:lnTo>
                <a:close/>
              </a:path>
              <a:path w="120000" h="120000" extrusionOk="0">
                <a:moveTo>
                  <a:pt x="104057" y="119656"/>
                </a:moveTo>
                <a:lnTo>
                  <a:pt x="102405" y="119656"/>
                </a:lnTo>
                <a:lnTo>
                  <a:pt x="100096" y="116349"/>
                </a:lnTo>
                <a:lnTo>
                  <a:pt x="96315" y="111284"/>
                </a:lnTo>
                <a:lnTo>
                  <a:pt x="90211" y="103708"/>
                </a:lnTo>
                <a:lnTo>
                  <a:pt x="80933" y="92867"/>
                </a:lnTo>
                <a:lnTo>
                  <a:pt x="43769" y="46433"/>
                </a:lnTo>
                <a:lnTo>
                  <a:pt x="39524" y="41048"/>
                </a:lnTo>
                <a:lnTo>
                  <a:pt x="33962" y="34155"/>
                </a:lnTo>
                <a:lnTo>
                  <a:pt x="28555" y="27598"/>
                </a:lnTo>
                <a:lnTo>
                  <a:pt x="24774" y="23216"/>
                </a:lnTo>
                <a:lnTo>
                  <a:pt x="42256" y="23216"/>
                </a:lnTo>
                <a:lnTo>
                  <a:pt x="48491" y="31015"/>
                </a:lnTo>
                <a:lnTo>
                  <a:pt x="54505" y="38396"/>
                </a:lnTo>
                <a:lnTo>
                  <a:pt x="70197" y="58041"/>
                </a:lnTo>
                <a:lnTo>
                  <a:pt x="77824" y="67445"/>
                </a:lnTo>
                <a:lnTo>
                  <a:pt x="84753" y="75677"/>
                </a:lnTo>
                <a:lnTo>
                  <a:pt x="91218" y="82905"/>
                </a:lnTo>
                <a:lnTo>
                  <a:pt x="97450" y="89296"/>
                </a:lnTo>
                <a:lnTo>
                  <a:pt x="104883" y="89296"/>
                </a:lnTo>
                <a:lnTo>
                  <a:pt x="104883" y="118763"/>
                </a:lnTo>
                <a:lnTo>
                  <a:pt x="104057" y="119656"/>
                </a:lnTo>
                <a:close/>
              </a:path>
              <a:path w="120000" h="120000" extrusionOk="0">
                <a:moveTo>
                  <a:pt x="9083" y="116977"/>
                </a:moveTo>
                <a:lnTo>
                  <a:pt x="4128" y="116977"/>
                </a:lnTo>
                <a:lnTo>
                  <a:pt x="2477" y="116084"/>
                </a:lnTo>
                <a:lnTo>
                  <a:pt x="2477" y="113405"/>
                </a:lnTo>
                <a:lnTo>
                  <a:pt x="3302" y="112512"/>
                </a:lnTo>
                <a:lnTo>
                  <a:pt x="39640" y="112512"/>
                </a:lnTo>
                <a:lnTo>
                  <a:pt x="41291" y="114298"/>
                </a:lnTo>
                <a:lnTo>
                  <a:pt x="40466" y="116084"/>
                </a:lnTo>
                <a:lnTo>
                  <a:pt x="14038" y="116084"/>
                </a:lnTo>
                <a:lnTo>
                  <a:pt x="9083" y="116977"/>
                </a:lnTo>
                <a:close/>
              </a:path>
              <a:path w="120000" h="120000" extrusionOk="0">
                <a:moveTo>
                  <a:pt x="39640" y="116977"/>
                </a:moveTo>
                <a:lnTo>
                  <a:pt x="32207" y="116977"/>
                </a:lnTo>
                <a:lnTo>
                  <a:pt x="26426" y="116084"/>
                </a:lnTo>
                <a:lnTo>
                  <a:pt x="40466" y="116084"/>
                </a:lnTo>
                <a:lnTo>
                  <a:pt x="39640" y="116977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8666647" y="7246829"/>
            <a:ext cx="132079" cy="1301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590" y="119665"/>
                </a:moveTo>
                <a:lnTo>
                  <a:pt x="35420" y="114784"/>
                </a:lnTo>
                <a:lnTo>
                  <a:pt x="16337" y="101737"/>
                </a:lnTo>
                <a:lnTo>
                  <a:pt x="4232" y="82915"/>
                </a:lnTo>
                <a:lnTo>
                  <a:pt x="0" y="60712"/>
                </a:lnTo>
                <a:lnTo>
                  <a:pt x="4598" y="36748"/>
                </a:lnTo>
                <a:lnTo>
                  <a:pt x="17311" y="17487"/>
                </a:lnTo>
                <a:lnTo>
                  <a:pt x="36516" y="4659"/>
                </a:lnTo>
                <a:lnTo>
                  <a:pt x="60590" y="0"/>
                </a:lnTo>
                <a:lnTo>
                  <a:pt x="86583" y="4880"/>
                </a:lnTo>
                <a:lnTo>
                  <a:pt x="87145" y="5279"/>
                </a:lnTo>
                <a:lnTo>
                  <a:pt x="57993" y="5279"/>
                </a:lnTo>
                <a:lnTo>
                  <a:pt x="44333" y="7795"/>
                </a:lnTo>
                <a:lnTo>
                  <a:pt x="31160" y="16167"/>
                </a:lnTo>
                <a:lnTo>
                  <a:pt x="21232" y="31634"/>
                </a:lnTo>
                <a:lnTo>
                  <a:pt x="17310" y="55432"/>
                </a:lnTo>
                <a:lnTo>
                  <a:pt x="19731" y="75271"/>
                </a:lnTo>
                <a:lnTo>
                  <a:pt x="27589" y="94038"/>
                </a:lnTo>
                <a:lnTo>
                  <a:pt x="41777" y="108019"/>
                </a:lnTo>
                <a:lnTo>
                  <a:pt x="63186" y="113505"/>
                </a:lnTo>
                <a:lnTo>
                  <a:pt x="86064" y="113505"/>
                </a:lnTo>
                <a:lnTo>
                  <a:pt x="83662" y="115128"/>
                </a:lnTo>
                <a:lnTo>
                  <a:pt x="60590" y="119665"/>
                </a:lnTo>
                <a:close/>
              </a:path>
              <a:path w="120000" h="120000" extrusionOk="0">
                <a:moveTo>
                  <a:pt x="86064" y="113505"/>
                </a:moveTo>
                <a:lnTo>
                  <a:pt x="63186" y="113505"/>
                </a:lnTo>
                <a:lnTo>
                  <a:pt x="77806" y="110632"/>
                </a:lnTo>
                <a:lnTo>
                  <a:pt x="90559" y="101737"/>
                </a:lnTo>
                <a:lnTo>
                  <a:pt x="99580" y="86407"/>
                </a:lnTo>
                <a:lnTo>
                  <a:pt x="103001" y="64231"/>
                </a:lnTo>
                <a:lnTo>
                  <a:pt x="100594" y="43141"/>
                </a:lnTo>
                <a:lnTo>
                  <a:pt x="92831" y="24196"/>
                </a:lnTo>
                <a:lnTo>
                  <a:pt x="78901" y="10531"/>
                </a:lnTo>
                <a:lnTo>
                  <a:pt x="57993" y="5279"/>
                </a:lnTo>
                <a:lnTo>
                  <a:pt x="87145" y="5279"/>
                </a:lnTo>
                <a:lnTo>
                  <a:pt x="104949" y="17926"/>
                </a:lnTo>
                <a:lnTo>
                  <a:pt x="115850" y="36748"/>
                </a:lnTo>
                <a:lnTo>
                  <a:pt x="119448" y="58952"/>
                </a:lnTo>
                <a:lnTo>
                  <a:pt x="114877" y="83286"/>
                </a:lnTo>
                <a:lnTo>
                  <a:pt x="102353" y="102507"/>
                </a:lnTo>
                <a:lnTo>
                  <a:pt x="86064" y="113505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8900057" y="7248739"/>
            <a:ext cx="49530" cy="1250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715" y="4577"/>
                </a:moveTo>
                <a:lnTo>
                  <a:pt x="2306" y="4577"/>
                </a:lnTo>
                <a:lnTo>
                  <a:pt x="0" y="3662"/>
                </a:lnTo>
                <a:lnTo>
                  <a:pt x="2306" y="915"/>
                </a:lnTo>
                <a:lnTo>
                  <a:pt x="4615" y="0"/>
                </a:lnTo>
                <a:lnTo>
                  <a:pt x="27697" y="915"/>
                </a:lnTo>
                <a:lnTo>
                  <a:pt x="120024" y="915"/>
                </a:lnTo>
                <a:lnTo>
                  <a:pt x="120024" y="3662"/>
                </a:lnTo>
                <a:lnTo>
                  <a:pt x="117715" y="4577"/>
                </a:lnTo>
                <a:close/>
              </a:path>
              <a:path w="120000" h="120000" extrusionOk="0">
                <a:moveTo>
                  <a:pt x="120024" y="915"/>
                </a:moveTo>
                <a:lnTo>
                  <a:pt x="94633" y="915"/>
                </a:lnTo>
                <a:lnTo>
                  <a:pt x="117715" y="0"/>
                </a:lnTo>
                <a:lnTo>
                  <a:pt x="120024" y="915"/>
                </a:lnTo>
                <a:close/>
              </a:path>
              <a:path w="120000" h="120000" extrusionOk="0">
                <a:moveTo>
                  <a:pt x="106172" y="115368"/>
                </a:moveTo>
                <a:lnTo>
                  <a:pt x="13848" y="115368"/>
                </a:lnTo>
                <a:lnTo>
                  <a:pt x="29861" y="113593"/>
                </a:lnTo>
                <a:lnTo>
                  <a:pt x="38084" y="110103"/>
                </a:lnTo>
                <a:lnTo>
                  <a:pt x="41112" y="103522"/>
                </a:lnTo>
                <a:lnTo>
                  <a:pt x="41546" y="92477"/>
                </a:lnTo>
                <a:lnTo>
                  <a:pt x="41546" y="28383"/>
                </a:lnTo>
                <a:lnTo>
                  <a:pt x="41112" y="16680"/>
                </a:lnTo>
                <a:lnTo>
                  <a:pt x="38084" y="9613"/>
                </a:lnTo>
                <a:lnTo>
                  <a:pt x="29861" y="5980"/>
                </a:lnTo>
                <a:lnTo>
                  <a:pt x="13848" y="4577"/>
                </a:lnTo>
                <a:lnTo>
                  <a:pt x="106172" y="4577"/>
                </a:lnTo>
                <a:lnTo>
                  <a:pt x="91134" y="5980"/>
                </a:lnTo>
                <a:lnTo>
                  <a:pt x="82804" y="9613"/>
                </a:lnTo>
                <a:lnTo>
                  <a:pt x="79236" y="16680"/>
                </a:lnTo>
                <a:lnTo>
                  <a:pt x="78477" y="28383"/>
                </a:lnTo>
                <a:lnTo>
                  <a:pt x="78477" y="92477"/>
                </a:lnTo>
                <a:lnTo>
                  <a:pt x="79236" y="103522"/>
                </a:lnTo>
                <a:lnTo>
                  <a:pt x="82804" y="110103"/>
                </a:lnTo>
                <a:lnTo>
                  <a:pt x="91134" y="113593"/>
                </a:lnTo>
                <a:lnTo>
                  <a:pt x="106172" y="115368"/>
                </a:lnTo>
                <a:close/>
              </a:path>
              <a:path w="120000" h="120000" extrusionOk="0">
                <a:moveTo>
                  <a:pt x="27697" y="119946"/>
                </a:moveTo>
                <a:lnTo>
                  <a:pt x="4615" y="119946"/>
                </a:lnTo>
                <a:lnTo>
                  <a:pt x="2306" y="119031"/>
                </a:lnTo>
                <a:lnTo>
                  <a:pt x="0" y="116283"/>
                </a:lnTo>
                <a:lnTo>
                  <a:pt x="2306" y="115368"/>
                </a:lnTo>
                <a:lnTo>
                  <a:pt x="117715" y="115368"/>
                </a:lnTo>
                <a:lnTo>
                  <a:pt x="120024" y="116283"/>
                </a:lnTo>
                <a:lnTo>
                  <a:pt x="120024" y="119031"/>
                </a:lnTo>
                <a:lnTo>
                  <a:pt x="41546" y="119031"/>
                </a:lnTo>
                <a:lnTo>
                  <a:pt x="27697" y="119946"/>
                </a:lnTo>
                <a:close/>
              </a:path>
              <a:path w="120000" h="120000" extrusionOk="0">
                <a:moveTo>
                  <a:pt x="117715" y="119946"/>
                </a:moveTo>
                <a:lnTo>
                  <a:pt x="94633" y="119946"/>
                </a:lnTo>
                <a:lnTo>
                  <a:pt x="78477" y="119031"/>
                </a:lnTo>
                <a:lnTo>
                  <a:pt x="120024" y="119031"/>
                </a:lnTo>
                <a:lnTo>
                  <a:pt x="117715" y="11994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9054392" y="7246829"/>
            <a:ext cx="73659" cy="1301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3622" y="113505"/>
                </a:moveTo>
                <a:lnTo>
                  <a:pt x="58979" y="113505"/>
                </a:lnTo>
                <a:lnTo>
                  <a:pt x="76173" y="111966"/>
                </a:lnTo>
                <a:lnTo>
                  <a:pt x="88274" y="107786"/>
                </a:lnTo>
                <a:lnTo>
                  <a:pt x="95427" y="101626"/>
                </a:lnTo>
                <a:lnTo>
                  <a:pt x="97780" y="94148"/>
                </a:lnTo>
                <a:lnTo>
                  <a:pt x="96955" y="88194"/>
                </a:lnTo>
                <a:lnTo>
                  <a:pt x="93511" y="82159"/>
                </a:lnTo>
                <a:lnTo>
                  <a:pt x="85995" y="75959"/>
                </a:lnTo>
                <a:lnTo>
                  <a:pt x="72947" y="69511"/>
                </a:lnTo>
                <a:lnTo>
                  <a:pt x="43458" y="58952"/>
                </a:lnTo>
                <a:lnTo>
                  <a:pt x="31818" y="54154"/>
                </a:lnTo>
                <a:lnTo>
                  <a:pt x="21341" y="47623"/>
                </a:lnTo>
                <a:lnTo>
                  <a:pt x="13774" y="39278"/>
                </a:lnTo>
                <a:lnTo>
                  <a:pt x="10863" y="29035"/>
                </a:lnTo>
                <a:lnTo>
                  <a:pt x="14890" y="17817"/>
                </a:lnTo>
                <a:lnTo>
                  <a:pt x="26773" y="8578"/>
                </a:lnTo>
                <a:lnTo>
                  <a:pt x="46223" y="2309"/>
                </a:lnTo>
                <a:lnTo>
                  <a:pt x="72947" y="0"/>
                </a:lnTo>
                <a:lnTo>
                  <a:pt x="82259" y="0"/>
                </a:lnTo>
                <a:lnTo>
                  <a:pt x="93124" y="879"/>
                </a:lnTo>
                <a:lnTo>
                  <a:pt x="100885" y="1759"/>
                </a:lnTo>
                <a:lnTo>
                  <a:pt x="105541" y="2639"/>
                </a:lnTo>
                <a:lnTo>
                  <a:pt x="111746" y="2639"/>
                </a:lnTo>
                <a:lnTo>
                  <a:pt x="113610" y="5279"/>
                </a:lnTo>
                <a:lnTo>
                  <a:pt x="68291" y="5279"/>
                </a:lnTo>
                <a:lnTo>
                  <a:pt x="50030" y="7065"/>
                </a:lnTo>
                <a:lnTo>
                  <a:pt x="38608" y="11658"/>
                </a:lnTo>
                <a:lnTo>
                  <a:pt x="32714" y="17900"/>
                </a:lnTo>
                <a:lnTo>
                  <a:pt x="31041" y="24636"/>
                </a:lnTo>
                <a:lnTo>
                  <a:pt x="33636" y="31400"/>
                </a:lnTo>
                <a:lnTo>
                  <a:pt x="40159" y="37174"/>
                </a:lnTo>
                <a:lnTo>
                  <a:pt x="48720" y="41959"/>
                </a:lnTo>
                <a:lnTo>
                  <a:pt x="57426" y="45754"/>
                </a:lnTo>
                <a:lnTo>
                  <a:pt x="82259" y="54553"/>
                </a:lnTo>
                <a:lnTo>
                  <a:pt x="95937" y="60010"/>
                </a:lnTo>
                <a:lnTo>
                  <a:pt x="107867" y="67200"/>
                </a:lnTo>
                <a:lnTo>
                  <a:pt x="116306" y="76206"/>
                </a:lnTo>
                <a:lnTo>
                  <a:pt x="119508" y="87108"/>
                </a:lnTo>
                <a:lnTo>
                  <a:pt x="115021" y="100362"/>
                </a:lnTo>
                <a:lnTo>
                  <a:pt x="102242" y="110646"/>
                </a:lnTo>
                <a:lnTo>
                  <a:pt x="93622" y="113505"/>
                </a:lnTo>
                <a:close/>
              </a:path>
              <a:path w="120000" h="120000" extrusionOk="0">
                <a:moveTo>
                  <a:pt x="116402" y="25516"/>
                </a:moveTo>
                <a:lnTo>
                  <a:pt x="110195" y="25516"/>
                </a:lnTo>
                <a:lnTo>
                  <a:pt x="108643" y="24636"/>
                </a:lnTo>
                <a:lnTo>
                  <a:pt x="105176" y="17900"/>
                </a:lnTo>
                <a:lnTo>
                  <a:pt x="98361" y="11658"/>
                </a:lnTo>
                <a:lnTo>
                  <a:pt x="86601" y="7065"/>
                </a:lnTo>
                <a:lnTo>
                  <a:pt x="68291" y="5279"/>
                </a:lnTo>
                <a:lnTo>
                  <a:pt x="113610" y="5279"/>
                </a:lnTo>
                <a:lnTo>
                  <a:pt x="114851" y="7039"/>
                </a:lnTo>
                <a:lnTo>
                  <a:pt x="116402" y="16717"/>
                </a:lnTo>
                <a:lnTo>
                  <a:pt x="116402" y="25516"/>
                </a:lnTo>
                <a:close/>
              </a:path>
              <a:path w="120000" h="120000" extrusionOk="0">
                <a:moveTo>
                  <a:pt x="55874" y="119665"/>
                </a:moveTo>
                <a:lnTo>
                  <a:pt x="775" y="95426"/>
                </a:lnTo>
                <a:lnTo>
                  <a:pt x="0" y="88868"/>
                </a:lnTo>
                <a:lnTo>
                  <a:pt x="1550" y="87108"/>
                </a:lnTo>
                <a:lnTo>
                  <a:pt x="6206" y="87108"/>
                </a:lnTo>
                <a:lnTo>
                  <a:pt x="6206" y="87989"/>
                </a:lnTo>
                <a:lnTo>
                  <a:pt x="11397" y="95687"/>
                </a:lnTo>
                <a:lnTo>
                  <a:pt x="20952" y="104046"/>
                </a:lnTo>
                <a:lnTo>
                  <a:pt x="36327" y="110755"/>
                </a:lnTo>
                <a:lnTo>
                  <a:pt x="58979" y="113505"/>
                </a:lnTo>
                <a:lnTo>
                  <a:pt x="93622" y="113505"/>
                </a:lnTo>
                <a:lnTo>
                  <a:pt x="82186" y="117299"/>
                </a:lnTo>
                <a:lnTo>
                  <a:pt x="55874" y="119665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641172" y="7172379"/>
            <a:ext cx="107949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659" y="119710"/>
                </a:moveTo>
                <a:lnTo>
                  <a:pt x="53999" y="119710"/>
                </a:lnTo>
                <a:lnTo>
                  <a:pt x="28201" y="117688"/>
                </a:lnTo>
                <a:lnTo>
                  <a:pt x="9652" y="111653"/>
                </a:lnTo>
                <a:lnTo>
                  <a:pt x="0" y="103040"/>
                </a:lnTo>
                <a:lnTo>
                  <a:pt x="0" y="0"/>
                </a:lnTo>
                <a:lnTo>
                  <a:pt x="116482" y="0"/>
                </a:lnTo>
                <a:lnTo>
                  <a:pt x="116482" y="17875"/>
                </a:lnTo>
                <a:lnTo>
                  <a:pt x="32818" y="17875"/>
                </a:lnTo>
                <a:lnTo>
                  <a:pt x="32818" y="48209"/>
                </a:lnTo>
                <a:lnTo>
                  <a:pt x="108010" y="48209"/>
                </a:lnTo>
                <a:lnTo>
                  <a:pt x="108010" y="66084"/>
                </a:lnTo>
                <a:lnTo>
                  <a:pt x="32818" y="66084"/>
                </a:lnTo>
                <a:lnTo>
                  <a:pt x="32818" y="86126"/>
                </a:lnTo>
                <a:lnTo>
                  <a:pt x="34771" y="93379"/>
                </a:lnTo>
                <a:lnTo>
                  <a:pt x="40496" y="98246"/>
                </a:lnTo>
                <a:lnTo>
                  <a:pt x="49796" y="100980"/>
                </a:lnTo>
                <a:lnTo>
                  <a:pt x="62472" y="101835"/>
                </a:lnTo>
                <a:lnTo>
                  <a:pt x="119659" y="101835"/>
                </a:lnTo>
                <a:lnTo>
                  <a:pt x="119659" y="1197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770727" y="7169514"/>
            <a:ext cx="136524" cy="215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387" y="119898"/>
                </a:moveTo>
                <a:lnTo>
                  <a:pt x="74526" y="119898"/>
                </a:lnTo>
                <a:lnTo>
                  <a:pt x="39212" y="116234"/>
                </a:lnTo>
                <a:lnTo>
                  <a:pt x="16223" y="105706"/>
                </a:lnTo>
                <a:lnTo>
                  <a:pt x="3754" y="89011"/>
                </a:lnTo>
                <a:lnTo>
                  <a:pt x="0" y="66845"/>
                </a:lnTo>
                <a:lnTo>
                  <a:pt x="0" y="53052"/>
                </a:lnTo>
                <a:lnTo>
                  <a:pt x="4971" y="30662"/>
                </a:lnTo>
                <a:lnTo>
                  <a:pt x="19678" y="13992"/>
                </a:lnTo>
                <a:lnTo>
                  <a:pt x="43804" y="3588"/>
                </a:lnTo>
                <a:lnTo>
                  <a:pt x="77038" y="0"/>
                </a:lnTo>
                <a:lnTo>
                  <a:pt x="90188" y="538"/>
                </a:lnTo>
                <a:lnTo>
                  <a:pt x="101845" y="1923"/>
                </a:lnTo>
                <a:lnTo>
                  <a:pt x="111776" y="3804"/>
                </a:lnTo>
                <a:lnTo>
                  <a:pt x="119745" y="5835"/>
                </a:lnTo>
                <a:lnTo>
                  <a:pt x="119745" y="16976"/>
                </a:lnTo>
                <a:lnTo>
                  <a:pt x="74526" y="16976"/>
                </a:lnTo>
                <a:lnTo>
                  <a:pt x="56064" y="19098"/>
                </a:lnTo>
                <a:lnTo>
                  <a:pt x="42392" y="25597"/>
                </a:lnTo>
                <a:lnTo>
                  <a:pt x="33900" y="36671"/>
                </a:lnTo>
                <a:lnTo>
                  <a:pt x="30982" y="52521"/>
                </a:lnTo>
                <a:lnTo>
                  <a:pt x="30982" y="66845"/>
                </a:lnTo>
                <a:lnTo>
                  <a:pt x="33455" y="82777"/>
                </a:lnTo>
                <a:lnTo>
                  <a:pt x="41345" y="94035"/>
                </a:lnTo>
                <a:lnTo>
                  <a:pt x="55357" y="100716"/>
                </a:lnTo>
                <a:lnTo>
                  <a:pt x="76201" y="102921"/>
                </a:lnTo>
                <a:lnTo>
                  <a:pt x="118907" y="102921"/>
                </a:lnTo>
                <a:lnTo>
                  <a:pt x="118907" y="114593"/>
                </a:lnTo>
                <a:lnTo>
                  <a:pt x="112535" y="116093"/>
                </a:lnTo>
                <a:lnTo>
                  <a:pt x="103101" y="117842"/>
                </a:lnTo>
                <a:lnTo>
                  <a:pt x="91940" y="119293"/>
                </a:lnTo>
                <a:lnTo>
                  <a:pt x="80387" y="119898"/>
                </a:lnTo>
                <a:close/>
              </a:path>
              <a:path w="120000" h="120000" extrusionOk="0">
                <a:moveTo>
                  <a:pt x="119745" y="35014"/>
                </a:moveTo>
                <a:lnTo>
                  <a:pt x="92111" y="35014"/>
                </a:lnTo>
                <a:lnTo>
                  <a:pt x="92111" y="18568"/>
                </a:lnTo>
                <a:lnTo>
                  <a:pt x="87087" y="17506"/>
                </a:lnTo>
                <a:lnTo>
                  <a:pt x="79550" y="16976"/>
                </a:lnTo>
                <a:lnTo>
                  <a:pt x="119745" y="16976"/>
                </a:lnTo>
                <a:lnTo>
                  <a:pt x="119745" y="35014"/>
                </a:lnTo>
                <a:close/>
              </a:path>
              <a:path w="120000" h="120000" extrusionOk="0">
                <a:moveTo>
                  <a:pt x="118907" y="102921"/>
                </a:moveTo>
                <a:lnTo>
                  <a:pt x="81225" y="102921"/>
                </a:lnTo>
                <a:lnTo>
                  <a:pt x="91796" y="102390"/>
                </a:lnTo>
                <a:lnTo>
                  <a:pt x="101741" y="101064"/>
                </a:lnTo>
                <a:lnTo>
                  <a:pt x="110429" y="99340"/>
                </a:lnTo>
                <a:lnTo>
                  <a:pt x="117233" y="97616"/>
                </a:lnTo>
                <a:lnTo>
                  <a:pt x="118907" y="97616"/>
                </a:lnTo>
                <a:lnTo>
                  <a:pt x="118907" y="102921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941259" y="7172379"/>
            <a:ext cx="113664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688" y="119710"/>
                </a:moveTo>
                <a:lnTo>
                  <a:pt x="57329" y="119710"/>
                </a:lnTo>
                <a:lnTo>
                  <a:pt x="32671" y="117688"/>
                </a:lnTo>
                <a:lnTo>
                  <a:pt x="14709" y="111653"/>
                </a:lnTo>
                <a:lnTo>
                  <a:pt x="3723" y="101657"/>
                </a:lnTo>
                <a:lnTo>
                  <a:pt x="0" y="87751"/>
                </a:lnTo>
                <a:lnTo>
                  <a:pt x="0" y="0"/>
                </a:lnTo>
                <a:lnTo>
                  <a:pt x="115665" y="0"/>
                </a:lnTo>
                <a:lnTo>
                  <a:pt x="115665" y="17875"/>
                </a:lnTo>
                <a:lnTo>
                  <a:pt x="37213" y="17875"/>
                </a:lnTo>
                <a:lnTo>
                  <a:pt x="37213" y="48209"/>
                </a:lnTo>
                <a:lnTo>
                  <a:pt x="107619" y="48209"/>
                </a:lnTo>
                <a:lnTo>
                  <a:pt x="107619" y="66084"/>
                </a:lnTo>
                <a:lnTo>
                  <a:pt x="37213" y="66084"/>
                </a:lnTo>
                <a:lnTo>
                  <a:pt x="37213" y="86126"/>
                </a:lnTo>
                <a:lnTo>
                  <a:pt x="39052" y="93379"/>
                </a:lnTo>
                <a:lnTo>
                  <a:pt x="44379" y="98246"/>
                </a:lnTo>
                <a:lnTo>
                  <a:pt x="52913" y="100980"/>
                </a:lnTo>
                <a:lnTo>
                  <a:pt x="64370" y="101835"/>
                </a:lnTo>
                <a:lnTo>
                  <a:pt x="119688" y="101835"/>
                </a:lnTo>
                <a:lnTo>
                  <a:pt x="119688" y="1197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1180862" y="7172379"/>
            <a:ext cx="0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710"/>
                </a:lnTo>
              </a:path>
            </a:pathLst>
          </a:custGeom>
          <a:noFill/>
          <a:ln w="352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1236595" y="7172379"/>
            <a:ext cx="109219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327" y="119710"/>
                </a:moveTo>
                <a:lnTo>
                  <a:pt x="60710" y="119710"/>
                </a:lnTo>
                <a:lnTo>
                  <a:pt x="34885" y="117688"/>
                </a:lnTo>
                <a:lnTo>
                  <a:pt x="15831" y="111653"/>
                </a:lnTo>
                <a:lnTo>
                  <a:pt x="4038" y="101657"/>
                </a:lnTo>
                <a:lnTo>
                  <a:pt x="0" y="87751"/>
                </a:lnTo>
                <a:lnTo>
                  <a:pt x="0" y="0"/>
                </a:lnTo>
                <a:lnTo>
                  <a:pt x="38728" y="0"/>
                </a:lnTo>
                <a:lnTo>
                  <a:pt x="38728" y="86126"/>
                </a:lnTo>
                <a:lnTo>
                  <a:pt x="40642" y="93379"/>
                </a:lnTo>
                <a:lnTo>
                  <a:pt x="46186" y="98246"/>
                </a:lnTo>
                <a:lnTo>
                  <a:pt x="55067" y="100980"/>
                </a:lnTo>
                <a:lnTo>
                  <a:pt x="66990" y="101835"/>
                </a:lnTo>
                <a:lnTo>
                  <a:pt x="119327" y="101835"/>
                </a:lnTo>
                <a:lnTo>
                  <a:pt x="119327" y="1197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1368066" y="7172379"/>
            <a:ext cx="109219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327" y="119710"/>
                </a:moveTo>
                <a:lnTo>
                  <a:pt x="60710" y="119710"/>
                </a:lnTo>
                <a:lnTo>
                  <a:pt x="34885" y="117688"/>
                </a:lnTo>
                <a:lnTo>
                  <a:pt x="15831" y="111653"/>
                </a:lnTo>
                <a:lnTo>
                  <a:pt x="4038" y="101657"/>
                </a:lnTo>
                <a:lnTo>
                  <a:pt x="0" y="87751"/>
                </a:lnTo>
                <a:lnTo>
                  <a:pt x="0" y="0"/>
                </a:lnTo>
                <a:lnTo>
                  <a:pt x="38728" y="0"/>
                </a:lnTo>
                <a:lnTo>
                  <a:pt x="38728" y="86126"/>
                </a:lnTo>
                <a:lnTo>
                  <a:pt x="40642" y="93379"/>
                </a:lnTo>
                <a:lnTo>
                  <a:pt x="46186" y="98246"/>
                </a:lnTo>
                <a:lnTo>
                  <a:pt x="55067" y="100980"/>
                </a:lnTo>
                <a:lnTo>
                  <a:pt x="66990" y="101835"/>
                </a:lnTo>
                <a:lnTo>
                  <a:pt x="119327" y="101835"/>
                </a:lnTo>
                <a:lnTo>
                  <a:pt x="119327" y="1197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1524308" y="7172379"/>
            <a:ext cx="0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710"/>
                </a:lnTo>
              </a:path>
            </a:pathLst>
          </a:custGeom>
          <a:noFill/>
          <a:ln w="3427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1580516" y="7172379"/>
            <a:ext cx="147954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7816" y="119710"/>
                </a:moveTo>
                <a:lnTo>
                  <a:pt x="0" y="119710"/>
                </a:lnTo>
                <a:lnTo>
                  <a:pt x="0" y="0"/>
                </a:lnTo>
                <a:lnTo>
                  <a:pt x="23952" y="0"/>
                </a:lnTo>
                <a:lnTo>
                  <a:pt x="59187" y="41167"/>
                </a:lnTo>
                <a:lnTo>
                  <a:pt x="27816" y="41167"/>
                </a:lnTo>
                <a:lnTo>
                  <a:pt x="27816" y="119710"/>
                </a:lnTo>
                <a:close/>
              </a:path>
              <a:path w="120000" h="120000" extrusionOk="0">
                <a:moveTo>
                  <a:pt x="119766" y="78543"/>
                </a:moveTo>
                <a:lnTo>
                  <a:pt x="91176" y="78543"/>
                </a:lnTo>
                <a:lnTo>
                  <a:pt x="91176" y="0"/>
                </a:lnTo>
                <a:lnTo>
                  <a:pt x="119766" y="0"/>
                </a:lnTo>
                <a:lnTo>
                  <a:pt x="119766" y="78543"/>
                </a:lnTo>
                <a:close/>
              </a:path>
              <a:path w="120000" h="120000" extrusionOk="0">
                <a:moveTo>
                  <a:pt x="119766" y="119710"/>
                </a:moveTo>
                <a:lnTo>
                  <a:pt x="95812" y="119710"/>
                </a:lnTo>
                <a:lnTo>
                  <a:pt x="27816" y="41167"/>
                </a:lnTo>
                <a:lnTo>
                  <a:pt x="59187" y="41167"/>
                </a:lnTo>
                <a:lnTo>
                  <a:pt x="91176" y="78543"/>
                </a:lnTo>
                <a:lnTo>
                  <a:pt x="119766" y="78543"/>
                </a:lnTo>
                <a:lnTo>
                  <a:pt x="119766" y="1197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1759623" y="7169514"/>
            <a:ext cx="163194" cy="215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544" y="119898"/>
                </a:moveTo>
                <a:lnTo>
                  <a:pt x="32804" y="116101"/>
                </a:lnTo>
                <a:lnTo>
                  <a:pt x="14273" y="105043"/>
                </a:lnTo>
                <a:lnTo>
                  <a:pt x="3491" y="87220"/>
                </a:lnTo>
                <a:lnTo>
                  <a:pt x="0" y="63132"/>
                </a:lnTo>
                <a:lnTo>
                  <a:pt x="0" y="55704"/>
                </a:lnTo>
                <a:lnTo>
                  <a:pt x="3491" y="32228"/>
                </a:lnTo>
                <a:lnTo>
                  <a:pt x="14273" y="14721"/>
                </a:lnTo>
                <a:lnTo>
                  <a:pt x="32804" y="3779"/>
                </a:lnTo>
                <a:lnTo>
                  <a:pt x="59544" y="0"/>
                </a:lnTo>
                <a:lnTo>
                  <a:pt x="86690" y="3705"/>
                </a:lnTo>
                <a:lnTo>
                  <a:pt x="105430" y="14522"/>
                </a:lnTo>
                <a:lnTo>
                  <a:pt x="106953" y="16976"/>
                </a:lnTo>
                <a:lnTo>
                  <a:pt x="59544" y="16976"/>
                </a:lnTo>
                <a:lnTo>
                  <a:pt x="43651" y="19521"/>
                </a:lnTo>
                <a:lnTo>
                  <a:pt x="33274" y="26990"/>
                </a:lnTo>
                <a:lnTo>
                  <a:pt x="27626" y="39134"/>
                </a:lnTo>
                <a:lnTo>
                  <a:pt x="25919" y="55704"/>
                </a:lnTo>
                <a:lnTo>
                  <a:pt x="25919" y="63132"/>
                </a:lnTo>
                <a:lnTo>
                  <a:pt x="27626" y="80092"/>
                </a:lnTo>
                <a:lnTo>
                  <a:pt x="33274" y="92576"/>
                </a:lnTo>
                <a:lnTo>
                  <a:pt x="43651" y="100285"/>
                </a:lnTo>
                <a:lnTo>
                  <a:pt x="59544" y="102921"/>
                </a:lnTo>
                <a:lnTo>
                  <a:pt x="106600" y="102921"/>
                </a:lnTo>
                <a:lnTo>
                  <a:pt x="105430" y="104844"/>
                </a:lnTo>
                <a:lnTo>
                  <a:pt x="86690" y="116027"/>
                </a:lnTo>
                <a:lnTo>
                  <a:pt x="59544" y="119898"/>
                </a:lnTo>
                <a:close/>
              </a:path>
              <a:path w="120000" h="120000" extrusionOk="0">
                <a:moveTo>
                  <a:pt x="106600" y="102921"/>
                </a:moveTo>
                <a:lnTo>
                  <a:pt x="59544" y="102921"/>
                </a:lnTo>
                <a:lnTo>
                  <a:pt x="75843" y="100285"/>
                </a:lnTo>
                <a:lnTo>
                  <a:pt x="86428" y="92576"/>
                </a:lnTo>
                <a:lnTo>
                  <a:pt x="92152" y="80092"/>
                </a:lnTo>
                <a:lnTo>
                  <a:pt x="93871" y="63132"/>
                </a:lnTo>
                <a:lnTo>
                  <a:pt x="93871" y="55704"/>
                </a:lnTo>
                <a:lnTo>
                  <a:pt x="92152" y="39134"/>
                </a:lnTo>
                <a:lnTo>
                  <a:pt x="86428" y="26990"/>
                </a:lnTo>
                <a:lnTo>
                  <a:pt x="75843" y="19521"/>
                </a:lnTo>
                <a:lnTo>
                  <a:pt x="59544" y="16976"/>
                </a:lnTo>
                <a:lnTo>
                  <a:pt x="106953" y="16976"/>
                </a:lnTo>
                <a:lnTo>
                  <a:pt x="116288" y="32005"/>
                </a:lnTo>
                <a:lnTo>
                  <a:pt x="119791" y="55704"/>
                </a:lnTo>
                <a:lnTo>
                  <a:pt x="119791" y="63132"/>
                </a:lnTo>
                <a:lnTo>
                  <a:pt x="116288" y="86997"/>
                </a:lnTo>
                <a:lnTo>
                  <a:pt x="106600" y="102921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971598" y="7172379"/>
            <a:ext cx="0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710"/>
                </a:lnTo>
              </a:path>
            </a:pathLst>
          </a:custGeom>
          <a:noFill/>
          <a:ln w="352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017802" y="7169514"/>
            <a:ext cx="127000" cy="215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065" y="102921"/>
                </a:moveTo>
                <a:lnTo>
                  <a:pt x="51309" y="102921"/>
                </a:lnTo>
                <a:lnTo>
                  <a:pt x="65909" y="101901"/>
                </a:lnTo>
                <a:lnTo>
                  <a:pt x="76965" y="98743"/>
                </a:lnTo>
                <a:lnTo>
                  <a:pt x="83969" y="93297"/>
                </a:lnTo>
                <a:lnTo>
                  <a:pt x="86417" y="85413"/>
                </a:lnTo>
                <a:lnTo>
                  <a:pt x="84335" y="78799"/>
                </a:lnTo>
                <a:lnTo>
                  <a:pt x="78540" y="73875"/>
                </a:lnTo>
                <a:lnTo>
                  <a:pt x="69707" y="70343"/>
                </a:lnTo>
                <a:lnTo>
                  <a:pt x="58511" y="67906"/>
                </a:lnTo>
                <a:lnTo>
                  <a:pt x="44108" y="65254"/>
                </a:lnTo>
                <a:lnTo>
                  <a:pt x="28903" y="61689"/>
                </a:lnTo>
                <a:lnTo>
                  <a:pt x="15640" y="55439"/>
                </a:lnTo>
                <a:lnTo>
                  <a:pt x="6258" y="46006"/>
                </a:lnTo>
                <a:lnTo>
                  <a:pt x="2700" y="32892"/>
                </a:lnTo>
                <a:lnTo>
                  <a:pt x="6976" y="19695"/>
                </a:lnTo>
                <a:lnTo>
                  <a:pt x="19353" y="9283"/>
                </a:lnTo>
                <a:lnTo>
                  <a:pt x="39157" y="2453"/>
                </a:lnTo>
                <a:lnTo>
                  <a:pt x="65712" y="0"/>
                </a:lnTo>
                <a:lnTo>
                  <a:pt x="71113" y="0"/>
                </a:lnTo>
                <a:lnTo>
                  <a:pt x="82155" y="372"/>
                </a:lnTo>
                <a:lnTo>
                  <a:pt x="93956" y="1392"/>
                </a:lnTo>
                <a:lnTo>
                  <a:pt x="104913" y="2909"/>
                </a:lnTo>
                <a:lnTo>
                  <a:pt x="113422" y="4774"/>
                </a:lnTo>
                <a:lnTo>
                  <a:pt x="113422" y="16976"/>
                </a:lnTo>
                <a:lnTo>
                  <a:pt x="64812" y="16976"/>
                </a:lnTo>
                <a:lnTo>
                  <a:pt x="51816" y="17971"/>
                </a:lnTo>
                <a:lnTo>
                  <a:pt x="42532" y="20955"/>
                </a:lnTo>
                <a:lnTo>
                  <a:pt x="36962" y="25929"/>
                </a:lnTo>
                <a:lnTo>
                  <a:pt x="35107" y="32892"/>
                </a:lnTo>
                <a:lnTo>
                  <a:pt x="36752" y="39266"/>
                </a:lnTo>
                <a:lnTo>
                  <a:pt x="41520" y="43701"/>
                </a:lnTo>
                <a:lnTo>
                  <a:pt x="49157" y="46843"/>
                </a:lnTo>
                <a:lnTo>
                  <a:pt x="59411" y="49338"/>
                </a:lnTo>
                <a:lnTo>
                  <a:pt x="72914" y="51460"/>
                </a:lnTo>
                <a:lnTo>
                  <a:pt x="89722" y="55489"/>
                </a:lnTo>
                <a:lnTo>
                  <a:pt x="104758" y="61805"/>
                </a:lnTo>
                <a:lnTo>
                  <a:pt x="115574" y="71305"/>
                </a:lnTo>
                <a:lnTo>
                  <a:pt x="119724" y="84883"/>
                </a:lnTo>
                <a:lnTo>
                  <a:pt x="114983" y="99754"/>
                </a:lnTo>
                <a:lnTo>
                  <a:pt x="111065" y="102921"/>
                </a:lnTo>
                <a:close/>
              </a:path>
              <a:path w="120000" h="120000" extrusionOk="0">
                <a:moveTo>
                  <a:pt x="113422" y="21220"/>
                </a:moveTo>
                <a:lnTo>
                  <a:pt x="111621" y="21220"/>
                </a:lnTo>
                <a:lnTo>
                  <a:pt x="103154" y="19662"/>
                </a:lnTo>
                <a:lnTo>
                  <a:pt x="93168" y="18302"/>
                </a:lnTo>
                <a:lnTo>
                  <a:pt x="82507" y="17341"/>
                </a:lnTo>
                <a:lnTo>
                  <a:pt x="72014" y="16976"/>
                </a:lnTo>
                <a:lnTo>
                  <a:pt x="113422" y="16976"/>
                </a:lnTo>
                <a:lnTo>
                  <a:pt x="113422" y="21220"/>
                </a:lnTo>
                <a:close/>
              </a:path>
              <a:path w="120000" h="120000" extrusionOk="0">
                <a:moveTo>
                  <a:pt x="51309" y="119898"/>
                </a:moveTo>
                <a:lnTo>
                  <a:pt x="45908" y="119898"/>
                </a:lnTo>
                <a:lnTo>
                  <a:pt x="33418" y="119450"/>
                </a:lnTo>
                <a:lnTo>
                  <a:pt x="20929" y="118306"/>
                </a:lnTo>
                <a:lnTo>
                  <a:pt x="9451" y="116764"/>
                </a:lnTo>
                <a:lnTo>
                  <a:pt x="0" y="115123"/>
                </a:lnTo>
                <a:lnTo>
                  <a:pt x="0" y="98146"/>
                </a:lnTo>
                <a:lnTo>
                  <a:pt x="1800" y="98146"/>
                </a:lnTo>
                <a:lnTo>
                  <a:pt x="10970" y="99787"/>
                </a:lnTo>
                <a:lnTo>
                  <a:pt x="21828" y="101329"/>
                </a:lnTo>
                <a:lnTo>
                  <a:pt x="33700" y="102473"/>
                </a:lnTo>
                <a:lnTo>
                  <a:pt x="45908" y="102921"/>
                </a:lnTo>
                <a:lnTo>
                  <a:pt x="111065" y="102921"/>
                </a:lnTo>
                <a:lnTo>
                  <a:pt x="101382" y="110746"/>
                </a:lnTo>
                <a:lnTo>
                  <a:pt x="79848" y="117560"/>
                </a:lnTo>
                <a:lnTo>
                  <a:pt x="51309" y="119898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0" y="-12731"/>
            <a:ext cx="10058399" cy="150113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F1AAF3-2FA9-C243-AAAD-5B8704F9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165" y="2977562"/>
            <a:ext cx="10270728" cy="1061719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R &amp; V table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(Requirements and Verification)</a:t>
            </a:r>
          </a:p>
        </p:txBody>
      </p:sp>
    </p:spTree>
    <p:extLst>
      <p:ext uri="{BB962C8B-B14F-4D97-AF65-F5344CB8AC3E}">
        <p14:creationId xmlns:p14="http://schemas.microsoft.com/office/powerpoint/2010/main" val="41811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25"/>
    </mc:Choice>
    <mc:Fallback xmlns="">
      <p:transition xmlns:p14="http://schemas.microsoft.com/office/powerpoint/2010/main" spd="slow" advTm="1102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A5C6F-A5D8-47E8-AA20-7A04E6343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01" y="244978"/>
            <a:ext cx="10274300" cy="828168"/>
          </a:xfrm>
        </p:spPr>
        <p:txBody>
          <a:bodyPr/>
          <a:lstStyle/>
          <a:p>
            <a:r>
              <a:rPr lang="en-US" altLang="zh-CN" sz="3800" dirty="0"/>
              <a:t>What is a R&amp;V table and why we care</a:t>
            </a:r>
            <a:endParaRPr lang="zh-CN" altLang="en-US" sz="38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A5A03CA-E7E4-2A42-BA7D-37016B7CA26E}"/>
              </a:ext>
            </a:extLst>
          </p:cNvPr>
          <p:cNvGrpSpPr/>
          <p:nvPr/>
        </p:nvGrpSpPr>
        <p:grpSpPr>
          <a:xfrm>
            <a:off x="392268" y="1226178"/>
            <a:ext cx="9602631" cy="5198118"/>
            <a:chOff x="392268" y="1226178"/>
            <a:chExt cx="9602631" cy="496830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44C3B3B-F314-BC42-9597-83644B7BE91A}"/>
                </a:ext>
              </a:extLst>
            </p:cNvPr>
            <p:cNvGrpSpPr/>
            <p:nvPr/>
          </p:nvGrpSpPr>
          <p:grpSpPr>
            <a:xfrm>
              <a:off x="392268" y="1226178"/>
              <a:ext cx="9602631" cy="4968307"/>
              <a:chOff x="392268" y="1226178"/>
              <a:chExt cx="9602631" cy="4968307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E514319-6078-C046-BEC9-763368779374}"/>
                  </a:ext>
                </a:extLst>
              </p:cNvPr>
              <p:cNvGrpSpPr/>
              <p:nvPr/>
            </p:nvGrpSpPr>
            <p:grpSpPr>
              <a:xfrm>
                <a:off x="392269" y="1226178"/>
                <a:ext cx="8960518" cy="1156677"/>
                <a:chOff x="277969" y="934078"/>
                <a:chExt cx="8960518" cy="1156677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B9F4513-BEEB-DB44-AF67-C317608C209C}"/>
                    </a:ext>
                  </a:extLst>
                </p:cNvPr>
                <p:cNvSpPr/>
                <p:nvPr/>
              </p:nvSpPr>
              <p:spPr>
                <a:xfrm>
                  <a:off x="2532887" y="934078"/>
                  <a:ext cx="6705600" cy="9119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2700" lvl="0">
                    <a:buClr>
                      <a:srgbClr val="002060"/>
                    </a:buClr>
                    <a:buSzPct val="100000"/>
                  </a:pPr>
                  <a:r>
                    <a:rPr lang="en-US" altLang="zh-CN" sz="2800" dirty="0">
                      <a:solidFill>
                        <a:srgbClr val="00206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A</a:t>
                  </a:r>
                  <a:r>
                    <a:rPr lang="zh-CN" altLang="en-US" sz="2800" dirty="0">
                      <a:solidFill>
                        <a:srgbClr val="00206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 </a:t>
                  </a:r>
                  <a:r>
                    <a:rPr lang="en-US" altLang="zh-CN" sz="2800" dirty="0">
                      <a:solidFill>
                        <a:srgbClr val="00206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two-column</a:t>
                  </a:r>
                  <a:r>
                    <a:rPr lang="zh-CN" altLang="en-US" sz="2800" dirty="0">
                      <a:solidFill>
                        <a:srgbClr val="00206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 </a:t>
                  </a:r>
                  <a:r>
                    <a:rPr lang="en-US" altLang="zh-CN" sz="2800" dirty="0">
                      <a:solidFill>
                        <a:srgbClr val="00206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table</a:t>
                  </a:r>
                  <a:r>
                    <a:rPr lang="zh-CN" altLang="en-US" sz="2800" dirty="0">
                      <a:solidFill>
                        <a:srgbClr val="00206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 </a:t>
                  </a:r>
                  <a:r>
                    <a:rPr lang="en-US" altLang="zh-CN" sz="2800" dirty="0">
                      <a:solidFill>
                        <a:srgbClr val="00206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with</a:t>
                  </a:r>
                  <a:r>
                    <a:rPr lang="zh-CN" altLang="en-US" sz="2800" dirty="0">
                      <a:solidFill>
                        <a:srgbClr val="00206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 </a:t>
                  </a:r>
                  <a:r>
                    <a:rPr lang="en-US" altLang="zh-CN" sz="2800" b="1" dirty="0">
                      <a:solidFill>
                        <a:srgbClr val="00206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requirements</a:t>
                  </a:r>
                  <a:r>
                    <a:rPr lang="zh-CN" altLang="en-US" sz="2800" dirty="0">
                      <a:solidFill>
                        <a:srgbClr val="00206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 </a:t>
                  </a:r>
                  <a:r>
                    <a:rPr lang="en-US" altLang="zh-CN" sz="2800" dirty="0">
                      <a:solidFill>
                        <a:srgbClr val="00206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on</a:t>
                  </a:r>
                  <a:r>
                    <a:rPr lang="zh-CN" altLang="en-US" sz="2800" dirty="0">
                      <a:solidFill>
                        <a:srgbClr val="00206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 </a:t>
                  </a:r>
                  <a:r>
                    <a:rPr lang="en-US" altLang="zh-CN" sz="2800" dirty="0">
                      <a:solidFill>
                        <a:srgbClr val="00206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the</a:t>
                  </a:r>
                  <a:r>
                    <a:rPr lang="zh-CN" altLang="en-US" sz="2800" dirty="0">
                      <a:solidFill>
                        <a:srgbClr val="00206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 </a:t>
                  </a:r>
                  <a:r>
                    <a:rPr lang="en-US" altLang="zh-CN" sz="2800" dirty="0">
                      <a:solidFill>
                        <a:srgbClr val="00206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left,</a:t>
                  </a:r>
                  <a:r>
                    <a:rPr lang="zh-CN" altLang="en-US" sz="2800" dirty="0">
                      <a:solidFill>
                        <a:srgbClr val="00206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 </a:t>
                  </a:r>
                  <a:r>
                    <a:rPr lang="en-US" altLang="zh-CN" sz="2800" dirty="0">
                      <a:solidFill>
                        <a:srgbClr val="00206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and</a:t>
                  </a:r>
                  <a:r>
                    <a:rPr lang="zh-CN" altLang="en-US" sz="2800" dirty="0">
                      <a:solidFill>
                        <a:srgbClr val="00206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 </a:t>
                  </a:r>
                  <a:r>
                    <a:rPr lang="en-US" altLang="zh-CN" sz="2800" b="1" dirty="0">
                      <a:solidFill>
                        <a:srgbClr val="00206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verification</a:t>
                  </a:r>
                  <a:r>
                    <a:rPr lang="zh-CN" altLang="en-US" sz="2800" dirty="0">
                      <a:solidFill>
                        <a:srgbClr val="00206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 </a:t>
                  </a:r>
                  <a:r>
                    <a:rPr lang="en-US" altLang="zh-CN" sz="2800" dirty="0">
                      <a:solidFill>
                        <a:srgbClr val="00206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on</a:t>
                  </a:r>
                  <a:r>
                    <a:rPr lang="zh-CN" altLang="en-US" sz="2800" dirty="0">
                      <a:solidFill>
                        <a:srgbClr val="00206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 </a:t>
                  </a:r>
                  <a:r>
                    <a:rPr lang="en-US" altLang="zh-CN" sz="2800" dirty="0">
                      <a:solidFill>
                        <a:srgbClr val="00206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the</a:t>
                  </a:r>
                  <a:r>
                    <a:rPr lang="zh-CN" altLang="en-US" sz="2800" dirty="0">
                      <a:solidFill>
                        <a:srgbClr val="00206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 </a:t>
                  </a:r>
                  <a:r>
                    <a:rPr lang="en-US" altLang="zh-CN" sz="2800" dirty="0">
                      <a:solidFill>
                        <a:srgbClr val="00206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right</a:t>
                  </a:r>
                </a:p>
              </p:txBody>
            </p:sp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851D95D4-6EC6-444B-99F5-BE594CBCBB97}"/>
                    </a:ext>
                  </a:extLst>
                </p:cNvPr>
                <p:cNvSpPr/>
                <p:nvPr/>
              </p:nvSpPr>
              <p:spPr>
                <a:xfrm>
                  <a:off x="277969" y="1086510"/>
                  <a:ext cx="1554518" cy="749491"/>
                </a:xfrm>
                <a:prstGeom prst="roundRect">
                  <a:avLst/>
                </a:prstGeom>
                <a:noFill/>
                <a:ln>
                  <a:solidFill>
                    <a:srgbClr val="12284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FB077B6-FCA9-F444-A2E3-86BE19B25CAC}"/>
                    </a:ext>
                  </a:extLst>
                </p:cNvPr>
                <p:cNvSpPr txBox="1"/>
                <p:nvPr/>
              </p:nvSpPr>
              <p:spPr>
                <a:xfrm>
                  <a:off x="476294" y="1131236"/>
                  <a:ext cx="114165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rgbClr val="12284A"/>
                      </a:solidFill>
                    </a:rPr>
                    <a:t>What</a:t>
                  </a: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3EE1B299-9267-714E-8225-BA443B81D40A}"/>
                    </a:ext>
                  </a:extLst>
                </p:cNvPr>
                <p:cNvGrpSpPr/>
                <p:nvPr/>
              </p:nvGrpSpPr>
              <p:grpSpPr>
                <a:xfrm>
                  <a:off x="1617953" y="1305990"/>
                  <a:ext cx="727545" cy="784765"/>
                  <a:chOff x="941006" y="2417627"/>
                  <a:chExt cx="727545" cy="744673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306ACF16-F1CA-4A44-AF9F-9B269D602B2F}"/>
                      </a:ext>
                    </a:extLst>
                  </p:cNvPr>
                  <p:cNvSpPr/>
                  <p:nvPr/>
                </p:nvSpPr>
                <p:spPr>
                  <a:xfrm>
                    <a:off x="941006" y="2451100"/>
                    <a:ext cx="676947" cy="711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6" name="Graphic 5">
                    <a:extLst>
                      <a:ext uri="{FF2B5EF4-FFF2-40B4-BE49-F238E27FC236}">
                        <a16:creationId xmlns:a16="http://schemas.microsoft.com/office/drawing/2014/main" id="{17FD2943-C72C-6B49-8F50-08DDAB2ABB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57350" y="2417627"/>
                    <a:ext cx="711201" cy="711201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105FE1B-C7DC-884F-9B66-5A39CDDFCE1C}"/>
                  </a:ext>
                </a:extLst>
              </p:cNvPr>
              <p:cNvGrpSpPr/>
              <p:nvPr/>
            </p:nvGrpSpPr>
            <p:grpSpPr>
              <a:xfrm>
                <a:off x="392268" y="2399696"/>
                <a:ext cx="9602631" cy="3794789"/>
                <a:chOff x="277969" y="894797"/>
                <a:chExt cx="8809061" cy="3794789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5E7467D-5164-494E-B704-3AC042319F42}"/>
                    </a:ext>
                  </a:extLst>
                </p:cNvPr>
                <p:cNvSpPr/>
                <p:nvPr/>
              </p:nvSpPr>
              <p:spPr>
                <a:xfrm>
                  <a:off x="2381430" y="894797"/>
                  <a:ext cx="6705600" cy="37947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sz="2800" dirty="0">
                      <a:solidFill>
                        <a:srgbClr val="EF501D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A checklist for both modular goals and modular debugging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sz="2800" dirty="0">
                      <a:solidFill>
                        <a:srgbClr val="EF501D"/>
                      </a:solidFill>
                      <a:latin typeface="Source Sans Pro"/>
                      <a:ea typeface="Source Sans Pro"/>
                      <a:cs typeface="Source Sans Pro"/>
                    </a:rPr>
                    <a:t>If all requirements have been </a:t>
                  </a:r>
                  <a:r>
                    <a:rPr lang="en-US" altLang="zh-CN" sz="2800" dirty="0">
                      <a:solidFill>
                        <a:srgbClr val="EF501D"/>
                      </a:solidFill>
                      <a:latin typeface="Source Sans Pro"/>
                      <a:ea typeface="Source Sans Pro"/>
                      <a:cs typeface="Source Sans Pro"/>
                    </a:rPr>
                    <a:t>verified</a:t>
                  </a:r>
                  <a:r>
                    <a:rPr lang="zh-CN" altLang="en-US" sz="2800" dirty="0">
                      <a:solidFill>
                        <a:srgbClr val="EF501D"/>
                      </a:solidFill>
                      <a:latin typeface="Source Sans Pro"/>
                      <a:ea typeface="Source Sans Pro"/>
                      <a:cs typeface="Source Sans Pro"/>
                    </a:rPr>
                    <a:t> </a:t>
                  </a:r>
                  <a:r>
                    <a:rPr lang="en-US" altLang="zh-CN" sz="2800" dirty="0">
                      <a:solidFill>
                        <a:srgbClr val="EF501D"/>
                      </a:solidFill>
                      <a:latin typeface="Source Sans Pro"/>
                      <a:ea typeface="Source Sans Pro"/>
                      <a:cs typeface="Source Sans Pro"/>
                    </a:rPr>
                    <a:t>by</a:t>
                  </a:r>
                  <a:r>
                    <a:rPr lang="zh-CN" altLang="en-US" sz="2800" dirty="0">
                      <a:solidFill>
                        <a:srgbClr val="EF501D"/>
                      </a:solidFill>
                      <a:latin typeface="Source Sans Pro"/>
                      <a:ea typeface="Source Sans Pro"/>
                      <a:cs typeface="Source Sans Pro"/>
                    </a:rPr>
                    <a:t> </a:t>
                  </a:r>
                  <a:r>
                    <a:rPr lang="en-US" altLang="zh-CN" sz="2800" dirty="0">
                      <a:solidFill>
                        <a:srgbClr val="EF501D"/>
                      </a:solidFill>
                      <a:latin typeface="Source Sans Pro"/>
                      <a:ea typeface="Source Sans Pro"/>
                      <a:cs typeface="Source Sans Pro"/>
                    </a:rPr>
                    <a:t>your</a:t>
                  </a:r>
                  <a:r>
                    <a:rPr lang="zh-CN" altLang="en-US" sz="2800" dirty="0">
                      <a:solidFill>
                        <a:srgbClr val="EF501D"/>
                      </a:solidFill>
                      <a:latin typeface="Source Sans Pro"/>
                      <a:ea typeface="Source Sans Pro"/>
                      <a:cs typeface="Source Sans Pro"/>
                    </a:rPr>
                    <a:t> </a:t>
                  </a:r>
                  <a:r>
                    <a:rPr lang="en-US" altLang="zh-CN" sz="2800" dirty="0">
                      <a:solidFill>
                        <a:srgbClr val="EF501D"/>
                      </a:solidFill>
                      <a:latin typeface="Source Sans Pro"/>
                      <a:ea typeface="Source Sans Pro"/>
                      <a:cs typeface="Source Sans Pro"/>
                    </a:rPr>
                    <a:t>verification</a:t>
                  </a:r>
                  <a:r>
                    <a:rPr lang="zh-CN" altLang="en-US" sz="2800" dirty="0">
                      <a:solidFill>
                        <a:srgbClr val="EF501D"/>
                      </a:solidFill>
                      <a:latin typeface="Source Sans Pro"/>
                      <a:ea typeface="Source Sans Pro"/>
                      <a:cs typeface="Source Sans Pro"/>
                    </a:rPr>
                    <a:t> </a:t>
                  </a:r>
                  <a:r>
                    <a:rPr lang="en-US" sz="2800" dirty="0">
                      <a:solidFill>
                        <a:srgbClr val="EF501D"/>
                      </a:solidFill>
                      <a:latin typeface="Source Sans Pro"/>
                      <a:ea typeface="Source Sans Pro"/>
                      <a:cs typeface="Source Sans Pro"/>
                    </a:rPr>
                    <a:t>for every module, you should have a fully functioning project.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altLang="zh-CN" sz="2800" dirty="0">
                      <a:solidFill>
                        <a:srgbClr val="EF501D"/>
                      </a:solidFill>
                    </a:rPr>
                    <a:t>... and of course, to pass the class </a:t>
                  </a:r>
                  <a:r>
                    <a:rPr lang="en-US" altLang="zh-CN" sz="2800" dirty="0">
                      <a:solidFill>
                        <a:srgbClr val="EF501D"/>
                      </a:solidFill>
                      <a:sym typeface="Wingdings" pitchFamily="2" charset="2"/>
                    </a:rPr>
                    <a:t>: )</a:t>
                  </a:r>
                </a:p>
                <a:p>
                  <a:r>
                    <a:rPr lang="en-US" sz="2800" dirty="0">
                      <a:solidFill>
                        <a:srgbClr val="EF501D"/>
                      </a:solidFill>
                      <a:latin typeface="Source Sans Pro"/>
                      <a:ea typeface="Source Sans Pro"/>
                      <a:cs typeface="Source Sans Pro"/>
                    </a:rPr>
                    <a:t> </a:t>
                  </a:r>
                  <a:endParaRPr lang="en-US" sz="2800" dirty="0">
                    <a:solidFill>
                      <a:srgbClr val="EF501D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endParaRPr lang="en-US" sz="2800" dirty="0">
                    <a:solidFill>
                      <a:srgbClr val="EF501D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endParaRPr lang="en-US" altLang="zh-CN" sz="2800" dirty="0">
                    <a:solidFill>
                      <a:srgbClr val="EF501D"/>
                    </a:solidFill>
                  </a:endParaRPr>
                </a:p>
              </p:txBody>
            </p:sp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11E1E3FA-DAC4-3744-86E6-1EB40CB1441B}"/>
                    </a:ext>
                  </a:extLst>
                </p:cNvPr>
                <p:cNvSpPr/>
                <p:nvPr/>
              </p:nvSpPr>
              <p:spPr>
                <a:xfrm>
                  <a:off x="277969" y="1122925"/>
                  <a:ext cx="1554518" cy="749491"/>
                </a:xfrm>
                <a:prstGeom prst="roundRect">
                  <a:avLst/>
                </a:prstGeom>
                <a:noFill/>
                <a:ln>
                  <a:solidFill>
                    <a:srgbClr val="EF501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63A06DE-AC2B-0845-9D67-43E707977AF4}"/>
                    </a:ext>
                  </a:extLst>
                </p:cNvPr>
                <p:cNvSpPr txBox="1"/>
                <p:nvPr/>
              </p:nvSpPr>
              <p:spPr>
                <a:xfrm>
                  <a:off x="476294" y="1131236"/>
                  <a:ext cx="1005403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rgbClr val="EF501D"/>
                      </a:solidFill>
                    </a:rPr>
                    <a:t>Why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A493468-7C64-6347-B07D-BBA4A6C9FFB7}"/>
                    </a:ext>
                  </a:extLst>
                </p:cNvPr>
                <p:cNvSpPr/>
                <p:nvPr/>
              </p:nvSpPr>
              <p:spPr>
                <a:xfrm>
                  <a:off x="1571351" y="1341266"/>
                  <a:ext cx="676947" cy="7494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B219EB6-BCE7-DF4A-B555-F3E9B5095BCA}"/>
                  </a:ext>
                </a:extLst>
              </p:cNvPr>
              <p:cNvSpPr/>
              <p:nvPr/>
            </p:nvSpPr>
            <p:spPr>
              <a:xfrm>
                <a:off x="1852965" y="4421068"/>
                <a:ext cx="737930" cy="7494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B5FB0"/>
                  </a:solidFill>
                </a:endParaRPr>
              </a:p>
            </p:txBody>
          </p:sp>
        </p:grpSp>
        <p:pic>
          <p:nvPicPr>
            <p:cNvPr id="34" name="Picture 33" descr="A picture containing tableware, plate, light, cup&#10;&#10;Description automatically generated">
              <a:extLst>
                <a:ext uri="{FF2B5EF4-FFF2-40B4-BE49-F238E27FC236}">
                  <a16:creationId xmlns:a16="http://schemas.microsoft.com/office/drawing/2014/main" id="{E8539CD9-7D7B-F541-AF43-AA9AF033C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3608"/>
            <a:stretch/>
          </p:blipFill>
          <p:spPr>
            <a:xfrm>
              <a:off x="1734005" y="2814989"/>
              <a:ext cx="874250" cy="755277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837B2EF-2BBA-F740-BAD0-BC492817C735}"/>
              </a:ext>
            </a:extLst>
          </p:cNvPr>
          <p:cNvGrpSpPr/>
          <p:nvPr/>
        </p:nvGrpSpPr>
        <p:grpSpPr>
          <a:xfrm>
            <a:off x="364631" y="5442871"/>
            <a:ext cx="9044227" cy="1533066"/>
            <a:chOff x="5954115" y="4207299"/>
            <a:chExt cx="3847012" cy="2688352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EB83D155-D089-B140-86B2-0FEF0D32CE12}"/>
                </a:ext>
              </a:extLst>
            </p:cNvPr>
            <p:cNvSpPr/>
            <p:nvPr/>
          </p:nvSpPr>
          <p:spPr>
            <a:xfrm>
              <a:off x="6057829" y="4207299"/>
              <a:ext cx="3743298" cy="2449434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1228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E039A87-4FC8-EC46-A805-4B9D7CC50A11}"/>
                </a:ext>
              </a:extLst>
            </p:cNvPr>
            <p:cNvGrpSpPr/>
            <p:nvPr/>
          </p:nvGrpSpPr>
          <p:grpSpPr>
            <a:xfrm>
              <a:off x="5954115" y="5365152"/>
              <a:ext cx="476451" cy="1530499"/>
              <a:chOff x="3443690" y="5978186"/>
              <a:chExt cx="476451" cy="153049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6B83BCD-18EF-E042-BE5F-2637595F6329}"/>
                  </a:ext>
                </a:extLst>
              </p:cNvPr>
              <p:cNvSpPr/>
              <p:nvPr/>
            </p:nvSpPr>
            <p:spPr>
              <a:xfrm>
                <a:off x="3529936" y="6315596"/>
                <a:ext cx="390205" cy="9732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Graphic 46" descr="Run">
                <a:extLst>
                  <a:ext uri="{FF2B5EF4-FFF2-40B4-BE49-F238E27FC236}">
                    <a16:creationId xmlns:a16="http://schemas.microsoft.com/office/drawing/2014/main" id="{A883DFF4-8DBE-2F4A-9F9E-DDF3ECDFD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443690" y="5978186"/>
                <a:ext cx="476451" cy="1530499"/>
              </a:xfrm>
              <a:prstGeom prst="rect">
                <a:avLst/>
              </a:prstGeom>
            </p:spPr>
          </p:pic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5DA964F-71EB-2747-A826-8AD3BC1FC3E2}"/>
                </a:ext>
              </a:extLst>
            </p:cNvPr>
            <p:cNvSpPr txBox="1"/>
            <p:nvPr/>
          </p:nvSpPr>
          <p:spPr>
            <a:xfrm>
              <a:off x="6201074" y="4370268"/>
              <a:ext cx="3515540" cy="1888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rgbClr val="12284A"/>
                  </a:solidFill>
                </a:rPr>
                <a:t>For Senior Design purpose you want a R&amp;V table for each block in your block diagram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98CE199-3EF2-AE4D-881B-F1D72CB8F919}"/>
              </a:ext>
            </a:extLst>
          </p:cNvPr>
          <p:cNvCxnSpPr/>
          <p:nvPr/>
        </p:nvCxnSpPr>
        <p:spPr>
          <a:xfrm>
            <a:off x="177801" y="1073146"/>
            <a:ext cx="9697719" cy="0"/>
          </a:xfrm>
          <a:prstGeom prst="line">
            <a:avLst/>
          </a:prstGeom>
          <a:ln w="38100">
            <a:solidFill>
              <a:srgbClr val="12284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1479633"/>
            <a:ext cx="10059034" cy="1289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2" y="0"/>
                </a:lnTo>
                <a:lnTo>
                  <a:pt x="119992" y="119953"/>
                </a:lnTo>
                <a:lnTo>
                  <a:pt x="0" y="119953"/>
                </a:lnTo>
                <a:lnTo>
                  <a:pt x="0" y="0"/>
                </a:lnTo>
                <a:close/>
              </a:path>
            </a:pathLst>
          </a:custGeom>
          <a:solidFill>
            <a:srgbClr val="5F96C6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0" y="1608139"/>
            <a:ext cx="10059034" cy="6163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2" y="0"/>
                </a:lnTo>
                <a:lnTo>
                  <a:pt x="119992" y="119992"/>
                </a:lnTo>
                <a:lnTo>
                  <a:pt x="0" y="119992"/>
                </a:lnTo>
                <a:lnTo>
                  <a:pt x="0" y="0"/>
                </a:lnTo>
                <a:close/>
              </a:path>
            </a:pathLst>
          </a:custGeom>
          <a:solidFill>
            <a:srgbClr val="EF501D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7476735" y="7113279"/>
            <a:ext cx="212724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44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7478639" y="7113915"/>
            <a:ext cx="0" cy="269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831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7476735" y="7385953"/>
            <a:ext cx="212724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44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7478639" y="7115186"/>
            <a:ext cx="210819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42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7687278" y="7116457"/>
            <a:ext cx="0" cy="26733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828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7491025" y="7130440"/>
            <a:ext cx="184149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16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7493882" y="7132982"/>
            <a:ext cx="0" cy="23558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79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7491025" y="7370699"/>
            <a:ext cx="184149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16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7672036" y="7133243"/>
            <a:ext cx="0" cy="234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927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7531038" y="7160925"/>
            <a:ext cx="97789" cy="180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5197" y="18353"/>
                </a:moveTo>
                <a:lnTo>
                  <a:pt x="11689" y="18353"/>
                </a:lnTo>
                <a:lnTo>
                  <a:pt x="8182" y="17721"/>
                </a:lnTo>
                <a:lnTo>
                  <a:pt x="4675" y="16455"/>
                </a:lnTo>
                <a:lnTo>
                  <a:pt x="0" y="12658"/>
                </a:lnTo>
                <a:lnTo>
                  <a:pt x="0" y="7594"/>
                </a:lnTo>
                <a:lnTo>
                  <a:pt x="2337" y="5063"/>
                </a:lnTo>
                <a:lnTo>
                  <a:pt x="9351" y="1265"/>
                </a:lnTo>
                <a:lnTo>
                  <a:pt x="15197" y="0"/>
                </a:lnTo>
                <a:lnTo>
                  <a:pt x="114567" y="0"/>
                </a:lnTo>
                <a:lnTo>
                  <a:pt x="114567" y="3164"/>
                </a:lnTo>
                <a:lnTo>
                  <a:pt x="16366" y="3164"/>
                </a:lnTo>
                <a:lnTo>
                  <a:pt x="11689" y="3797"/>
                </a:lnTo>
                <a:lnTo>
                  <a:pt x="9351" y="5695"/>
                </a:lnTo>
                <a:lnTo>
                  <a:pt x="7014" y="6329"/>
                </a:lnTo>
                <a:lnTo>
                  <a:pt x="5844" y="8227"/>
                </a:lnTo>
                <a:lnTo>
                  <a:pt x="5844" y="12024"/>
                </a:lnTo>
                <a:lnTo>
                  <a:pt x="7014" y="13290"/>
                </a:lnTo>
                <a:lnTo>
                  <a:pt x="9351" y="13923"/>
                </a:lnTo>
                <a:lnTo>
                  <a:pt x="10521" y="15189"/>
                </a:lnTo>
                <a:lnTo>
                  <a:pt x="27082" y="15189"/>
                </a:lnTo>
                <a:lnTo>
                  <a:pt x="26887" y="15822"/>
                </a:lnTo>
                <a:lnTo>
                  <a:pt x="21042" y="17721"/>
                </a:lnTo>
                <a:lnTo>
                  <a:pt x="15197" y="18353"/>
                </a:lnTo>
                <a:close/>
              </a:path>
              <a:path w="120000" h="120000" extrusionOk="0">
                <a:moveTo>
                  <a:pt x="119244" y="119618"/>
                </a:moveTo>
                <a:lnTo>
                  <a:pt x="2337" y="119618"/>
                </a:lnTo>
                <a:lnTo>
                  <a:pt x="2337" y="113922"/>
                </a:lnTo>
                <a:lnTo>
                  <a:pt x="4675" y="112023"/>
                </a:lnTo>
                <a:lnTo>
                  <a:pt x="64298" y="112023"/>
                </a:lnTo>
                <a:lnTo>
                  <a:pt x="64298" y="108226"/>
                </a:lnTo>
                <a:lnTo>
                  <a:pt x="16366" y="108226"/>
                </a:lnTo>
                <a:lnTo>
                  <a:pt x="15197" y="107593"/>
                </a:lnTo>
                <a:lnTo>
                  <a:pt x="15197" y="105694"/>
                </a:lnTo>
                <a:lnTo>
                  <a:pt x="16366" y="105062"/>
                </a:lnTo>
                <a:lnTo>
                  <a:pt x="64298" y="105062"/>
                </a:lnTo>
                <a:lnTo>
                  <a:pt x="64298" y="15822"/>
                </a:lnTo>
                <a:lnTo>
                  <a:pt x="35071" y="15822"/>
                </a:lnTo>
                <a:lnTo>
                  <a:pt x="33902" y="15189"/>
                </a:lnTo>
                <a:lnTo>
                  <a:pt x="33902" y="13290"/>
                </a:lnTo>
                <a:lnTo>
                  <a:pt x="35071" y="12658"/>
                </a:lnTo>
                <a:lnTo>
                  <a:pt x="64298" y="12658"/>
                </a:lnTo>
                <a:lnTo>
                  <a:pt x="64298" y="10126"/>
                </a:lnTo>
                <a:lnTo>
                  <a:pt x="33902" y="10126"/>
                </a:lnTo>
                <a:lnTo>
                  <a:pt x="31563" y="8860"/>
                </a:lnTo>
                <a:lnTo>
                  <a:pt x="31563" y="6961"/>
                </a:lnTo>
                <a:lnTo>
                  <a:pt x="33902" y="6329"/>
                </a:lnTo>
                <a:lnTo>
                  <a:pt x="64298" y="6329"/>
                </a:lnTo>
                <a:lnTo>
                  <a:pt x="64298" y="3164"/>
                </a:lnTo>
                <a:lnTo>
                  <a:pt x="114567" y="3164"/>
                </a:lnTo>
                <a:lnTo>
                  <a:pt x="114567" y="8227"/>
                </a:lnTo>
                <a:lnTo>
                  <a:pt x="100758" y="10185"/>
                </a:lnTo>
                <a:lnTo>
                  <a:pt x="90893" y="14872"/>
                </a:lnTo>
                <a:lnTo>
                  <a:pt x="84975" y="24781"/>
                </a:lnTo>
                <a:lnTo>
                  <a:pt x="83003" y="42404"/>
                </a:lnTo>
                <a:lnTo>
                  <a:pt x="83003" y="72783"/>
                </a:lnTo>
                <a:lnTo>
                  <a:pt x="85542" y="92067"/>
                </a:lnTo>
                <a:lnTo>
                  <a:pt x="92794" y="103163"/>
                </a:lnTo>
                <a:lnTo>
                  <a:pt x="104210" y="108562"/>
                </a:lnTo>
                <a:lnTo>
                  <a:pt x="119244" y="110758"/>
                </a:lnTo>
                <a:lnTo>
                  <a:pt x="119244" y="119618"/>
                </a:lnTo>
                <a:close/>
              </a:path>
              <a:path w="120000" h="120000" extrusionOk="0">
                <a:moveTo>
                  <a:pt x="14028" y="12658"/>
                </a:moveTo>
                <a:lnTo>
                  <a:pt x="11689" y="12024"/>
                </a:lnTo>
                <a:lnTo>
                  <a:pt x="11689" y="11392"/>
                </a:lnTo>
                <a:lnTo>
                  <a:pt x="10521" y="10126"/>
                </a:lnTo>
                <a:lnTo>
                  <a:pt x="11689" y="8860"/>
                </a:lnTo>
                <a:lnTo>
                  <a:pt x="12858" y="8227"/>
                </a:lnTo>
                <a:lnTo>
                  <a:pt x="14028" y="6961"/>
                </a:lnTo>
                <a:lnTo>
                  <a:pt x="16366" y="6329"/>
                </a:lnTo>
                <a:lnTo>
                  <a:pt x="22212" y="6329"/>
                </a:lnTo>
                <a:lnTo>
                  <a:pt x="24549" y="6961"/>
                </a:lnTo>
                <a:lnTo>
                  <a:pt x="25719" y="8227"/>
                </a:lnTo>
                <a:lnTo>
                  <a:pt x="26887" y="8860"/>
                </a:lnTo>
                <a:lnTo>
                  <a:pt x="27472" y="9493"/>
                </a:lnTo>
                <a:lnTo>
                  <a:pt x="17535" y="9493"/>
                </a:lnTo>
                <a:lnTo>
                  <a:pt x="16366" y="10126"/>
                </a:lnTo>
                <a:lnTo>
                  <a:pt x="17535" y="10759"/>
                </a:lnTo>
                <a:lnTo>
                  <a:pt x="16366" y="12024"/>
                </a:lnTo>
                <a:lnTo>
                  <a:pt x="15197" y="12024"/>
                </a:lnTo>
                <a:lnTo>
                  <a:pt x="14028" y="12658"/>
                </a:lnTo>
                <a:close/>
              </a:path>
              <a:path w="120000" h="120000" extrusionOk="0">
                <a:moveTo>
                  <a:pt x="27082" y="15189"/>
                </a:moveTo>
                <a:lnTo>
                  <a:pt x="18704" y="15189"/>
                </a:lnTo>
                <a:lnTo>
                  <a:pt x="22212" y="13923"/>
                </a:lnTo>
                <a:lnTo>
                  <a:pt x="22212" y="10126"/>
                </a:lnTo>
                <a:lnTo>
                  <a:pt x="21042" y="9493"/>
                </a:lnTo>
                <a:lnTo>
                  <a:pt x="27472" y="9493"/>
                </a:lnTo>
                <a:lnTo>
                  <a:pt x="28056" y="10126"/>
                </a:lnTo>
                <a:lnTo>
                  <a:pt x="28056" y="12024"/>
                </a:lnTo>
                <a:lnTo>
                  <a:pt x="27082" y="15189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7563906" y="7190017"/>
            <a:ext cx="0" cy="1238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497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7574861" y="7190514"/>
            <a:ext cx="0" cy="123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941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7748252" y="7248739"/>
            <a:ext cx="49530" cy="1250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717" y="4577"/>
                </a:moveTo>
                <a:lnTo>
                  <a:pt x="2306" y="4577"/>
                </a:lnTo>
                <a:lnTo>
                  <a:pt x="0" y="3662"/>
                </a:lnTo>
                <a:lnTo>
                  <a:pt x="0" y="915"/>
                </a:lnTo>
                <a:lnTo>
                  <a:pt x="2306" y="0"/>
                </a:lnTo>
                <a:lnTo>
                  <a:pt x="25388" y="915"/>
                </a:lnTo>
                <a:lnTo>
                  <a:pt x="120026" y="915"/>
                </a:lnTo>
                <a:lnTo>
                  <a:pt x="120026" y="3662"/>
                </a:lnTo>
                <a:lnTo>
                  <a:pt x="117717" y="4577"/>
                </a:lnTo>
                <a:close/>
              </a:path>
              <a:path w="120000" h="120000" extrusionOk="0">
                <a:moveTo>
                  <a:pt x="120026" y="915"/>
                </a:moveTo>
                <a:lnTo>
                  <a:pt x="94635" y="915"/>
                </a:lnTo>
                <a:lnTo>
                  <a:pt x="115408" y="0"/>
                </a:lnTo>
                <a:lnTo>
                  <a:pt x="120026" y="915"/>
                </a:lnTo>
                <a:close/>
              </a:path>
              <a:path w="120000" h="120000" extrusionOk="0">
                <a:moveTo>
                  <a:pt x="106175" y="115368"/>
                </a:moveTo>
                <a:lnTo>
                  <a:pt x="13848" y="115368"/>
                </a:lnTo>
                <a:lnTo>
                  <a:pt x="28887" y="113593"/>
                </a:lnTo>
                <a:lnTo>
                  <a:pt x="37219" y="110103"/>
                </a:lnTo>
                <a:lnTo>
                  <a:pt x="40788" y="103522"/>
                </a:lnTo>
                <a:lnTo>
                  <a:pt x="41546" y="92477"/>
                </a:lnTo>
                <a:lnTo>
                  <a:pt x="41546" y="28383"/>
                </a:lnTo>
                <a:lnTo>
                  <a:pt x="40788" y="16680"/>
                </a:lnTo>
                <a:lnTo>
                  <a:pt x="37219" y="9613"/>
                </a:lnTo>
                <a:lnTo>
                  <a:pt x="28887" y="5980"/>
                </a:lnTo>
                <a:lnTo>
                  <a:pt x="13848" y="4577"/>
                </a:lnTo>
                <a:lnTo>
                  <a:pt x="106175" y="4577"/>
                </a:lnTo>
                <a:lnTo>
                  <a:pt x="90162" y="5980"/>
                </a:lnTo>
                <a:lnTo>
                  <a:pt x="81939" y="9613"/>
                </a:lnTo>
                <a:lnTo>
                  <a:pt x="78911" y="16680"/>
                </a:lnTo>
                <a:lnTo>
                  <a:pt x="78477" y="28383"/>
                </a:lnTo>
                <a:lnTo>
                  <a:pt x="78477" y="92477"/>
                </a:lnTo>
                <a:lnTo>
                  <a:pt x="78911" y="103522"/>
                </a:lnTo>
                <a:lnTo>
                  <a:pt x="81939" y="110103"/>
                </a:lnTo>
                <a:lnTo>
                  <a:pt x="90162" y="113593"/>
                </a:lnTo>
                <a:lnTo>
                  <a:pt x="106175" y="115368"/>
                </a:lnTo>
                <a:close/>
              </a:path>
              <a:path w="120000" h="120000" extrusionOk="0">
                <a:moveTo>
                  <a:pt x="25388" y="119946"/>
                </a:moveTo>
                <a:lnTo>
                  <a:pt x="2306" y="119946"/>
                </a:lnTo>
                <a:lnTo>
                  <a:pt x="0" y="119031"/>
                </a:lnTo>
                <a:lnTo>
                  <a:pt x="0" y="116283"/>
                </a:lnTo>
                <a:lnTo>
                  <a:pt x="2306" y="115368"/>
                </a:lnTo>
                <a:lnTo>
                  <a:pt x="117717" y="115368"/>
                </a:lnTo>
                <a:lnTo>
                  <a:pt x="120026" y="116283"/>
                </a:lnTo>
                <a:lnTo>
                  <a:pt x="120026" y="119031"/>
                </a:lnTo>
                <a:lnTo>
                  <a:pt x="41546" y="119031"/>
                </a:lnTo>
                <a:lnTo>
                  <a:pt x="25388" y="119946"/>
                </a:lnTo>
                <a:close/>
              </a:path>
              <a:path w="120000" h="120000" extrusionOk="0">
                <a:moveTo>
                  <a:pt x="115408" y="119946"/>
                </a:moveTo>
                <a:lnTo>
                  <a:pt x="94635" y="119946"/>
                </a:lnTo>
                <a:lnTo>
                  <a:pt x="78477" y="119031"/>
                </a:lnTo>
                <a:lnTo>
                  <a:pt x="120026" y="119031"/>
                </a:lnTo>
                <a:lnTo>
                  <a:pt x="115408" y="11994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7899729" y="7248739"/>
            <a:ext cx="98425" cy="1250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399" y="4577"/>
                </a:moveTo>
                <a:lnTo>
                  <a:pt x="2322" y="4577"/>
                </a:lnTo>
                <a:lnTo>
                  <a:pt x="0" y="3662"/>
                </a:lnTo>
                <a:lnTo>
                  <a:pt x="1160" y="915"/>
                </a:lnTo>
                <a:lnTo>
                  <a:pt x="2322" y="0"/>
                </a:lnTo>
                <a:lnTo>
                  <a:pt x="15099" y="915"/>
                </a:lnTo>
                <a:lnTo>
                  <a:pt x="61561" y="915"/>
                </a:lnTo>
                <a:lnTo>
                  <a:pt x="61561" y="3662"/>
                </a:lnTo>
                <a:lnTo>
                  <a:pt x="60399" y="4577"/>
                </a:lnTo>
                <a:close/>
              </a:path>
              <a:path w="120000" h="120000" extrusionOk="0">
                <a:moveTo>
                  <a:pt x="61561" y="915"/>
                </a:moveTo>
                <a:lnTo>
                  <a:pt x="48783" y="915"/>
                </a:lnTo>
                <a:lnTo>
                  <a:pt x="60399" y="0"/>
                </a:lnTo>
                <a:lnTo>
                  <a:pt x="61561" y="915"/>
                </a:lnTo>
                <a:close/>
              </a:path>
              <a:path w="120000" h="120000" extrusionOk="0">
                <a:moveTo>
                  <a:pt x="15099" y="119946"/>
                </a:moveTo>
                <a:lnTo>
                  <a:pt x="2322" y="119946"/>
                </a:lnTo>
                <a:lnTo>
                  <a:pt x="1160" y="119031"/>
                </a:lnTo>
                <a:lnTo>
                  <a:pt x="0" y="116283"/>
                </a:lnTo>
                <a:lnTo>
                  <a:pt x="2322" y="115368"/>
                </a:lnTo>
                <a:lnTo>
                  <a:pt x="8129" y="114452"/>
                </a:lnTo>
                <a:lnTo>
                  <a:pt x="16188" y="113336"/>
                </a:lnTo>
                <a:lnTo>
                  <a:pt x="20326" y="110332"/>
                </a:lnTo>
                <a:lnTo>
                  <a:pt x="21850" y="103893"/>
                </a:lnTo>
                <a:lnTo>
                  <a:pt x="22068" y="92477"/>
                </a:lnTo>
                <a:lnTo>
                  <a:pt x="22068" y="27468"/>
                </a:lnTo>
                <a:lnTo>
                  <a:pt x="21832" y="16295"/>
                </a:lnTo>
                <a:lnTo>
                  <a:pt x="20181" y="9498"/>
                </a:lnTo>
                <a:lnTo>
                  <a:pt x="15698" y="5965"/>
                </a:lnTo>
                <a:lnTo>
                  <a:pt x="6968" y="4577"/>
                </a:lnTo>
                <a:lnTo>
                  <a:pt x="54591" y="4577"/>
                </a:lnTo>
                <a:lnTo>
                  <a:pt x="47023" y="5965"/>
                </a:lnTo>
                <a:lnTo>
                  <a:pt x="42830" y="9498"/>
                </a:lnTo>
                <a:lnTo>
                  <a:pt x="41033" y="16295"/>
                </a:lnTo>
                <a:lnTo>
                  <a:pt x="40653" y="27468"/>
                </a:lnTo>
                <a:lnTo>
                  <a:pt x="40653" y="101633"/>
                </a:lnTo>
                <a:lnTo>
                  <a:pt x="41813" y="106212"/>
                </a:lnTo>
                <a:lnTo>
                  <a:pt x="45299" y="109874"/>
                </a:lnTo>
                <a:lnTo>
                  <a:pt x="52268" y="113537"/>
                </a:lnTo>
                <a:lnTo>
                  <a:pt x="112657" y="113537"/>
                </a:lnTo>
                <a:lnTo>
                  <a:pt x="112287" y="114394"/>
                </a:lnTo>
                <a:lnTo>
                  <a:pt x="109695" y="119031"/>
                </a:lnTo>
                <a:lnTo>
                  <a:pt x="22068" y="119031"/>
                </a:lnTo>
                <a:lnTo>
                  <a:pt x="15099" y="119946"/>
                </a:lnTo>
                <a:close/>
              </a:path>
              <a:path w="120000" h="120000" extrusionOk="0">
                <a:moveTo>
                  <a:pt x="112657" y="113537"/>
                </a:moveTo>
                <a:lnTo>
                  <a:pt x="95245" y="113537"/>
                </a:lnTo>
                <a:lnTo>
                  <a:pt x="98729" y="111706"/>
                </a:lnTo>
                <a:lnTo>
                  <a:pt x="103376" y="108958"/>
                </a:lnTo>
                <a:lnTo>
                  <a:pt x="109184" y="102549"/>
                </a:lnTo>
                <a:lnTo>
                  <a:pt x="113828" y="93393"/>
                </a:lnTo>
                <a:lnTo>
                  <a:pt x="114990" y="92477"/>
                </a:lnTo>
                <a:lnTo>
                  <a:pt x="119636" y="93393"/>
                </a:lnTo>
                <a:lnTo>
                  <a:pt x="119636" y="94308"/>
                </a:lnTo>
                <a:lnTo>
                  <a:pt x="118493" y="98829"/>
                </a:lnTo>
                <a:lnTo>
                  <a:pt x="115716" y="106440"/>
                </a:lnTo>
                <a:lnTo>
                  <a:pt x="112657" y="113537"/>
                </a:lnTo>
                <a:close/>
              </a:path>
              <a:path w="120000" h="120000" extrusionOk="0">
                <a:moveTo>
                  <a:pt x="109184" y="119946"/>
                </a:moveTo>
                <a:lnTo>
                  <a:pt x="98839" y="119803"/>
                </a:lnTo>
                <a:lnTo>
                  <a:pt x="70308" y="119174"/>
                </a:lnTo>
                <a:lnTo>
                  <a:pt x="53429" y="119031"/>
                </a:lnTo>
                <a:lnTo>
                  <a:pt x="109695" y="119031"/>
                </a:lnTo>
                <a:lnTo>
                  <a:pt x="109184" y="11994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8093127" y="7248739"/>
            <a:ext cx="97789" cy="1250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791" y="4577"/>
                </a:moveTo>
                <a:lnTo>
                  <a:pt x="1168" y="4577"/>
                </a:lnTo>
                <a:lnTo>
                  <a:pt x="0" y="3662"/>
                </a:lnTo>
                <a:lnTo>
                  <a:pt x="0" y="915"/>
                </a:lnTo>
                <a:lnTo>
                  <a:pt x="2337" y="0"/>
                </a:lnTo>
                <a:lnTo>
                  <a:pt x="15197" y="915"/>
                </a:lnTo>
                <a:lnTo>
                  <a:pt x="60791" y="915"/>
                </a:lnTo>
                <a:lnTo>
                  <a:pt x="61960" y="3662"/>
                </a:lnTo>
                <a:lnTo>
                  <a:pt x="60791" y="4577"/>
                </a:lnTo>
                <a:close/>
              </a:path>
              <a:path w="120000" h="120000" extrusionOk="0">
                <a:moveTo>
                  <a:pt x="60791" y="915"/>
                </a:moveTo>
                <a:lnTo>
                  <a:pt x="47932" y="915"/>
                </a:lnTo>
                <a:lnTo>
                  <a:pt x="59623" y="0"/>
                </a:lnTo>
                <a:lnTo>
                  <a:pt x="60791" y="915"/>
                </a:lnTo>
                <a:close/>
              </a:path>
              <a:path w="120000" h="120000" extrusionOk="0">
                <a:moveTo>
                  <a:pt x="15197" y="119946"/>
                </a:moveTo>
                <a:lnTo>
                  <a:pt x="2337" y="119946"/>
                </a:lnTo>
                <a:lnTo>
                  <a:pt x="0" y="119031"/>
                </a:lnTo>
                <a:lnTo>
                  <a:pt x="0" y="116283"/>
                </a:lnTo>
                <a:lnTo>
                  <a:pt x="1168" y="115368"/>
                </a:lnTo>
                <a:lnTo>
                  <a:pt x="16293" y="113336"/>
                </a:lnTo>
                <a:lnTo>
                  <a:pt x="20458" y="110332"/>
                </a:lnTo>
                <a:lnTo>
                  <a:pt x="21992" y="103893"/>
                </a:lnTo>
                <a:lnTo>
                  <a:pt x="22212" y="92477"/>
                </a:lnTo>
                <a:lnTo>
                  <a:pt x="22212" y="27468"/>
                </a:lnTo>
                <a:lnTo>
                  <a:pt x="21974" y="16295"/>
                </a:lnTo>
                <a:lnTo>
                  <a:pt x="20312" y="9498"/>
                </a:lnTo>
                <a:lnTo>
                  <a:pt x="15800" y="5965"/>
                </a:lnTo>
                <a:lnTo>
                  <a:pt x="7014" y="4577"/>
                </a:lnTo>
                <a:lnTo>
                  <a:pt x="54946" y="4577"/>
                </a:lnTo>
                <a:lnTo>
                  <a:pt x="46835" y="5965"/>
                </a:lnTo>
                <a:lnTo>
                  <a:pt x="42670" y="9498"/>
                </a:lnTo>
                <a:lnTo>
                  <a:pt x="41135" y="16295"/>
                </a:lnTo>
                <a:lnTo>
                  <a:pt x="40917" y="27468"/>
                </a:lnTo>
                <a:lnTo>
                  <a:pt x="40917" y="101633"/>
                </a:lnTo>
                <a:lnTo>
                  <a:pt x="42085" y="106212"/>
                </a:lnTo>
                <a:lnTo>
                  <a:pt x="45593" y="109874"/>
                </a:lnTo>
                <a:lnTo>
                  <a:pt x="47932" y="111706"/>
                </a:lnTo>
                <a:lnTo>
                  <a:pt x="52609" y="113537"/>
                </a:lnTo>
                <a:lnTo>
                  <a:pt x="113162" y="113537"/>
                </a:lnTo>
                <a:lnTo>
                  <a:pt x="112832" y="114394"/>
                </a:lnTo>
                <a:lnTo>
                  <a:pt x="110376" y="119031"/>
                </a:lnTo>
                <a:lnTo>
                  <a:pt x="22212" y="119031"/>
                </a:lnTo>
                <a:lnTo>
                  <a:pt x="15197" y="119946"/>
                </a:lnTo>
                <a:close/>
              </a:path>
              <a:path w="120000" h="120000" extrusionOk="0">
                <a:moveTo>
                  <a:pt x="113162" y="113537"/>
                </a:moveTo>
                <a:lnTo>
                  <a:pt x="94695" y="113537"/>
                </a:lnTo>
                <a:lnTo>
                  <a:pt x="99370" y="111706"/>
                </a:lnTo>
                <a:lnTo>
                  <a:pt x="102878" y="108958"/>
                </a:lnTo>
                <a:lnTo>
                  <a:pt x="109892" y="102549"/>
                </a:lnTo>
                <a:lnTo>
                  <a:pt x="113399" y="93393"/>
                </a:lnTo>
                <a:lnTo>
                  <a:pt x="115736" y="92477"/>
                </a:lnTo>
                <a:lnTo>
                  <a:pt x="119244" y="93393"/>
                </a:lnTo>
                <a:lnTo>
                  <a:pt x="119244" y="94308"/>
                </a:lnTo>
                <a:lnTo>
                  <a:pt x="118275" y="98829"/>
                </a:lnTo>
                <a:lnTo>
                  <a:pt x="115883" y="106440"/>
                </a:lnTo>
                <a:lnTo>
                  <a:pt x="113162" y="113537"/>
                </a:lnTo>
                <a:close/>
              </a:path>
              <a:path w="120000" h="120000" extrusionOk="0">
                <a:moveTo>
                  <a:pt x="109892" y="119946"/>
                </a:moveTo>
                <a:lnTo>
                  <a:pt x="69778" y="119174"/>
                </a:lnTo>
                <a:lnTo>
                  <a:pt x="52609" y="119031"/>
                </a:lnTo>
                <a:lnTo>
                  <a:pt x="110376" y="119031"/>
                </a:lnTo>
                <a:lnTo>
                  <a:pt x="109892" y="11994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8287477" y="7248739"/>
            <a:ext cx="49530" cy="1250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720" y="4577"/>
                </a:moveTo>
                <a:lnTo>
                  <a:pt x="2306" y="4577"/>
                </a:lnTo>
                <a:lnTo>
                  <a:pt x="0" y="3662"/>
                </a:lnTo>
                <a:lnTo>
                  <a:pt x="0" y="915"/>
                </a:lnTo>
                <a:lnTo>
                  <a:pt x="2306" y="0"/>
                </a:lnTo>
                <a:lnTo>
                  <a:pt x="25388" y="915"/>
                </a:lnTo>
                <a:lnTo>
                  <a:pt x="117720" y="915"/>
                </a:lnTo>
                <a:lnTo>
                  <a:pt x="120026" y="3662"/>
                </a:lnTo>
                <a:lnTo>
                  <a:pt x="117720" y="4577"/>
                </a:lnTo>
                <a:close/>
              </a:path>
              <a:path w="120000" h="120000" extrusionOk="0">
                <a:moveTo>
                  <a:pt x="117720" y="915"/>
                </a:moveTo>
                <a:lnTo>
                  <a:pt x="92328" y="915"/>
                </a:lnTo>
                <a:lnTo>
                  <a:pt x="115411" y="0"/>
                </a:lnTo>
                <a:lnTo>
                  <a:pt x="117720" y="915"/>
                </a:lnTo>
                <a:close/>
              </a:path>
              <a:path w="120000" h="120000" extrusionOk="0">
                <a:moveTo>
                  <a:pt x="106177" y="115368"/>
                </a:moveTo>
                <a:lnTo>
                  <a:pt x="13848" y="115368"/>
                </a:lnTo>
                <a:lnTo>
                  <a:pt x="28887" y="113593"/>
                </a:lnTo>
                <a:lnTo>
                  <a:pt x="37219" y="110103"/>
                </a:lnTo>
                <a:lnTo>
                  <a:pt x="40788" y="103522"/>
                </a:lnTo>
                <a:lnTo>
                  <a:pt x="41546" y="92477"/>
                </a:lnTo>
                <a:lnTo>
                  <a:pt x="41546" y="28383"/>
                </a:lnTo>
                <a:lnTo>
                  <a:pt x="40788" y="16680"/>
                </a:lnTo>
                <a:lnTo>
                  <a:pt x="37219" y="9613"/>
                </a:lnTo>
                <a:lnTo>
                  <a:pt x="28887" y="5980"/>
                </a:lnTo>
                <a:lnTo>
                  <a:pt x="13848" y="4577"/>
                </a:lnTo>
                <a:lnTo>
                  <a:pt x="106177" y="4577"/>
                </a:lnTo>
                <a:lnTo>
                  <a:pt x="90165" y="5980"/>
                </a:lnTo>
                <a:lnTo>
                  <a:pt x="81942" y="9613"/>
                </a:lnTo>
                <a:lnTo>
                  <a:pt x="78913" y="16680"/>
                </a:lnTo>
                <a:lnTo>
                  <a:pt x="78480" y="28383"/>
                </a:lnTo>
                <a:lnTo>
                  <a:pt x="78480" y="92477"/>
                </a:lnTo>
                <a:lnTo>
                  <a:pt x="78913" y="103522"/>
                </a:lnTo>
                <a:lnTo>
                  <a:pt x="81942" y="110103"/>
                </a:lnTo>
                <a:lnTo>
                  <a:pt x="90165" y="113593"/>
                </a:lnTo>
                <a:lnTo>
                  <a:pt x="106177" y="115368"/>
                </a:lnTo>
                <a:close/>
              </a:path>
              <a:path w="120000" h="120000" extrusionOk="0">
                <a:moveTo>
                  <a:pt x="25388" y="119946"/>
                </a:moveTo>
                <a:lnTo>
                  <a:pt x="2306" y="119946"/>
                </a:lnTo>
                <a:lnTo>
                  <a:pt x="0" y="119031"/>
                </a:lnTo>
                <a:lnTo>
                  <a:pt x="0" y="116283"/>
                </a:lnTo>
                <a:lnTo>
                  <a:pt x="2306" y="115368"/>
                </a:lnTo>
                <a:lnTo>
                  <a:pt x="117720" y="115368"/>
                </a:lnTo>
                <a:lnTo>
                  <a:pt x="120026" y="116283"/>
                </a:lnTo>
                <a:lnTo>
                  <a:pt x="117720" y="119031"/>
                </a:lnTo>
                <a:lnTo>
                  <a:pt x="41546" y="119031"/>
                </a:lnTo>
                <a:lnTo>
                  <a:pt x="25388" y="119946"/>
                </a:lnTo>
                <a:close/>
              </a:path>
              <a:path w="120000" h="120000" extrusionOk="0">
                <a:moveTo>
                  <a:pt x="115411" y="119946"/>
                </a:moveTo>
                <a:lnTo>
                  <a:pt x="92328" y="119946"/>
                </a:lnTo>
                <a:lnTo>
                  <a:pt x="78480" y="119031"/>
                </a:lnTo>
                <a:lnTo>
                  <a:pt x="117720" y="119031"/>
                </a:lnTo>
                <a:lnTo>
                  <a:pt x="115411" y="11994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8437050" y="7248739"/>
            <a:ext cx="138430" cy="12826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4685" y="112512"/>
                </a:moveTo>
                <a:lnTo>
                  <a:pt x="7432" y="112512"/>
                </a:lnTo>
                <a:lnTo>
                  <a:pt x="11561" y="111619"/>
                </a:lnTo>
                <a:lnTo>
                  <a:pt x="14038" y="110727"/>
                </a:lnTo>
                <a:lnTo>
                  <a:pt x="17342" y="72329"/>
                </a:lnTo>
                <a:lnTo>
                  <a:pt x="17342" y="16965"/>
                </a:lnTo>
                <a:lnTo>
                  <a:pt x="16516" y="13393"/>
                </a:lnTo>
                <a:lnTo>
                  <a:pt x="13213" y="8929"/>
                </a:lnTo>
                <a:lnTo>
                  <a:pt x="11561" y="6250"/>
                </a:lnTo>
                <a:lnTo>
                  <a:pt x="3302" y="4464"/>
                </a:lnTo>
                <a:lnTo>
                  <a:pt x="825" y="4464"/>
                </a:lnTo>
                <a:lnTo>
                  <a:pt x="0" y="3571"/>
                </a:lnTo>
                <a:lnTo>
                  <a:pt x="0" y="892"/>
                </a:lnTo>
                <a:lnTo>
                  <a:pt x="825" y="0"/>
                </a:lnTo>
                <a:lnTo>
                  <a:pt x="7432" y="892"/>
                </a:lnTo>
                <a:lnTo>
                  <a:pt x="26937" y="892"/>
                </a:lnTo>
                <a:lnTo>
                  <a:pt x="31510" y="8887"/>
                </a:lnTo>
                <a:lnTo>
                  <a:pt x="39846" y="20202"/>
                </a:lnTo>
                <a:lnTo>
                  <a:pt x="42256" y="23216"/>
                </a:lnTo>
                <a:lnTo>
                  <a:pt x="24774" y="23216"/>
                </a:lnTo>
                <a:lnTo>
                  <a:pt x="23949" y="25002"/>
                </a:lnTo>
                <a:lnTo>
                  <a:pt x="23949" y="72329"/>
                </a:lnTo>
                <a:lnTo>
                  <a:pt x="26426" y="108941"/>
                </a:lnTo>
                <a:lnTo>
                  <a:pt x="30555" y="111619"/>
                </a:lnTo>
                <a:lnTo>
                  <a:pt x="34685" y="112512"/>
                </a:lnTo>
                <a:close/>
              </a:path>
              <a:path w="120000" h="120000" extrusionOk="0">
                <a:moveTo>
                  <a:pt x="26937" y="892"/>
                </a:moveTo>
                <a:lnTo>
                  <a:pt x="24774" y="892"/>
                </a:lnTo>
                <a:lnTo>
                  <a:pt x="26426" y="0"/>
                </a:lnTo>
                <a:lnTo>
                  <a:pt x="26937" y="892"/>
                </a:lnTo>
                <a:close/>
              </a:path>
              <a:path w="120000" h="120000" extrusionOk="0">
                <a:moveTo>
                  <a:pt x="118097" y="4464"/>
                </a:moveTo>
                <a:lnTo>
                  <a:pt x="81759" y="4464"/>
                </a:lnTo>
                <a:lnTo>
                  <a:pt x="80933" y="3571"/>
                </a:lnTo>
                <a:lnTo>
                  <a:pt x="80933" y="892"/>
                </a:lnTo>
                <a:lnTo>
                  <a:pt x="82585" y="0"/>
                </a:lnTo>
                <a:lnTo>
                  <a:pt x="90018" y="892"/>
                </a:lnTo>
                <a:lnTo>
                  <a:pt x="119748" y="892"/>
                </a:lnTo>
                <a:lnTo>
                  <a:pt x="119748" y="3571"/>
                </a:lnTo>
                <a:lnTo>
                  <a:pt x="118097" y="4464"/>
                </a:lnTo>
                <a:close/>
              </a:path>
              <a:path w="120000" h="120000" extrusionOk="0">
                <a:moveTo>
                  <a:pt x="119748" y="892"/>
                </a:moveTo>
                <a:lnTo>
                  <a:pt x="112316" y="892"/>
                </a:lnTo>
                <a:lnTo>
                  <a:pt x="118097" y="0"/>
                </a:lnTo>
                <a:lnTo>
                  <a:pt x="119748" y="892"/>
                </a:lnTo>
                <a:close/>
              </a:path>
              <a:path w="120000" h="120000" extrusionOk="0">
                <a:moveTo>
                  <a:pt x="104883" y="89296"/>
                </a:moveTo>
                <a:lnTo>
                  <a:pt x="97450" y="89296"/>
                </a:lnTo>
                <a:lnTo>
                  <a:pt x="98277" y="88402"/>
                </a:lnTo>
                <a:lnTo>
                  <a:pt x="98277" y="44648"/>
                </a:lnTo>
                <a:lnTo>
                  <a:pt x="94973" y="8036"/>
                </a:lnTo>
                <a:lnTo>
                  <a:pt x="85063" y="4464"/>
                </a:lnTo>
                <a:lnTo>
                  <a:pt x="116444" y="4464"/>
                </a:lnTo>
                <a:lnTo>
                  <a:pt x="110663" y="5357"/>
                </a:lnTo>
                <a:lnTo>
                  <a:pt x="107361" y="7143"/>
                </a:lnTo>
                <a:lnTo>
                  <a:pt x="107361" y="8929"/>
                </a:lnTo>
                <a:lnTo>
                  <a:pt x="105579" y="16017"/>
                </a:lnTo>
                <a:lnTo>
                  <a:pt x="104883" y="26118"/>
                </a:lnTo>
                <a:lnTo>
                  <a:pt x="104805" y="36554"/>
                </a:lnTo>
                <a:lnTo>
                  <a:pt x="104883" y="44648"/>
                </a:lnTo>
                <a:lnTo>
                  <a:pt x="104883" y="89296"/>
                </a:lnTo>
                <a:close/>
              </a:path>
              <a:path w="120000" h="120000" extrusionOk="0">
                <a:moveTo>
                  <a:pt x="104057" y="119656"/>
                </a:moveTo>
                <a:lnTo>
                  <a:pt x="102405" y="119656"/>
                </a:lnTo>
                <a:lnTo>
                  <a:pt x="100096" y="116349"/>
                </a:lnTo>
                <a:lnTo>
                  <a:pt x="96315" y="111284"/>
                </a:lnTo>
                <a:lnTo>
                  <a:pt x="90211" y="103708"/>
                </a:lnTo>
                <a:lnTo>
                  <a:pt x="80933" y="92867"/>
                </a:lnTo>
                <a:lnTo>
                  <a:pt x="43769" y="46433"/>
                </a:lnTo>
                <a:lnTo>
                  <a:pt x="39524" y="41048"/>
                </a:lnTo>
                <a:lnTo>
                  <a:pt x="33962" y="34155"/>
                </a:lnTo>
                <a:lnTo>
                  <a:pt x="28555" y="27598"/>
                </a:lnTo>
                <a:lnTo>
                  <a:pt x="24774" y="23216"/>
                </a:lnTo>
                <a:lnTo>
                  <a:pt x="42256" y="23216"/>
                </a:lnTo>
                <a:lnTo>
                  <a:pt x="48491" y="31015"/>
                </a:lnTo>
                <a:lnTo>
                  <a:pt x="54505" y="38396"/>
                </a:lnTo>
                <a:lnTo>
                  <a:pt x="70197" y="58041"/>
                </a:lnTo>
                <a:lnTo>
                  <a:pt x="77824" y="67445"/>
                </a:lnTo>
                <a:lnTo>
                  <a:pt x="84753" y="75677"/>
                </a:lnTo>
                <a:lnTo>
                  <a:pt x="91218" y="82905"/>
                </a:lnTo>
                <a:lnTo>
                  <a:pt x="97450" y="89296"/>
                </a:lnTo>
                <a:lnTo>
                  <a:pt x="104883" y="89296"/>
                </a:lnTo>
                <a:lnTo>
                  <a:pt x="104883" y="118763"/>
                </a:lnTo>
                <a:lnTo>
                  <a:pt x="104057" y="119656"/>
                </a:lnTo>
                <a:close/>
              </a:path>
              <a:path w="120000" h="120000" extrusionOk="0">
                <a:moveTo>
                  <a:pt x="9083" y="116977"/>
                </a:moveTo>
                <a:lnTo>
                  <a:pt x="4128" y="116977"/>
                </a:lnTo>
                <a:lnTo>
                  <a:pt x="2477" y="116084"/>
                </a:lnTo>
                <a:lnTo>
                  <a:pt x="2477" y="113405"/>
                </a:lnTo>
                <a:lnTo>
                  <a:pt x="3302" y="112512"/>
                </a:lnTo>
                <a:lnTo>
                  <a:pt x="39640" y="112512"/>
                </a:lnTo>
                <a:lnTo>
                  <a:pt x="41291" y="114298"/>
                </a:lnTo>
                <a:lnTo>
                  <a:pt x="40466" y="116084"/>
                </a:lnTo>
                <a:lnTo>
                  <a:pt x="14038" y="116084"/>
                </a:lnTo>
                <a:lnTo>
                  <a:pt x="9083" y="116977"/>
                </a:lnTo>
                <a:close/>
              </a:path>
              <a:path w="120000" h="120000" extrusionOk="0">
                <a:moveTo>
                  <a:pt x="39640" y="116977"/>
                </a:moveTo>
                <a:lnTo>
                  <a:pt x="32207" y="116977"/>
                </a:lnTo>
                <a:lnTo>
                  <a:pt x="26426" y="116084"/>
                </a:lnTo>
                <a:lnTo>
                  <a:pt x="40466" y="116084"/>
                </a:lnTo>
                <a:lnTo>
                  <a:pt x="39640" y="116977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8666647" y="7246829"/>
            <a:ext cx="132079" cy="1301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590" y="119665"/>
                </a:moveTo>
                <a:lnTo>
                  <a:pt x="35420" y="114784"/>
                </a:lnTo>
                <a:lnTo>
                  <a:pt x="16337" y="101737"/>
                </a:lnTo>
                <a:lnTo>
                  <a:pt x="4232" y="82915"/>
                </a:lnTo>
                <a:lnTo>
                  <a:pt x="0" y="60712"/>
                </a:lnTo>
                <a:lnTo>
                  <a:pt x="4598" y="36748"/>
                </a:lnTo>
                <a:lnTo>
                  <a:pt x="17311" y="17487"/>
                </a:lnTo>
                <a:lnTo>
                  <a:pt x="36516" y="4659"/>
                </a:lnTo>
                <a:lnTo>
                  <a:pt x="60590" y="0"/>
                </a:lnTo>
                <a:lnTo>
                  <a:pt x="86583" y="4880"/>
                </a:lnTo>
                <a:lnTo>
                  <a:pt x="87145" y="5279"/>
                </a:lnTo>
                <a:lnTo>
                  <a:pt x="57993" y="5279"/>
                </a:lnTo>
                <a:lnTo>
                  <a:pt x="44333" y="7795"/>
                </a:lnTo>
                <a:lnTo>
                  <a:pt x="31160" y="16167"/>
                </a:lnTo>
                <a:lnTo>
                  <a:pt x="21232" y="31634"/>
                </a:lnTo>
                <a:lnTo>
                  <a:pt x="17310" y="55432"/>
                </a:lnTo>
                <a:lnTo>
                  <a:pt x="19731" y="75271"/>
                </a:lnTo>
                <a:lnTo>
                  <a:pt x="27589" y="94038"/>
                </a:lnTo>
                <a:lnTo>
                  <a:pt x="41777" y="108019"/>
                </a:lnTo>
                <a:lnTo>
                  <a:pt x="63186" y="113505"/>
                </a:lnTo>
                <a:lnTo>
                  <a:pt x="86064" y="113505"/>
                </a:lnTo>
                <a:lnTo>
                  <a:pt x="83662" y="115128"/>
                </a:lnTo>
                <a:lnTo>
                  <a:pt x="60590" y="119665"/>
                </a:lnTo>
                <a:close/>
              </a:path>
              <a:path w="120000" h="120000" extrusionOk="0">
                <a:moveTo>
                  <a:pt x="86064" y="113505"/>
                </a:moveTo>
                <a:lnTo>
                  <a:pt x="63186" y="113505"/>
                </a:lnTo>
                <a:lnTo>
                  <a:pt x="77806" y="110632"/>
                </a:lnTo>
                <a:lnTo>
                  <a:pt x="90559" y="101737"/>
                </a:lnTo>
                <a:lnTo>
                  <a:pt x="99580" y="86407"/>
                </a:lnTo>
                <a:lnTo>
                  <a:pt x="103001" y="64231"/>
                </a:lnTo>
                <a:lnTo>
                  <a:pt x="100594" y="43141"/>
                </a:lnTo>
                <a:lnTo>
                  <a:pt x="92831" y="24196"/>
                </a:lnTo>
                <a:lnTo>
                  <a:pt x="78901" y="10531"/>
                </a:lnTo>
                <a:lnTo>
                  <a:pt x="57993" y="5279"/>
                </a:lnTo>
                <a:lnTo>
                  <a:pt x="87145" y="5279"/>
                </a:lnTo>
                <a:lnTo>
                  <a:pt x="104949" y="17926"/>
                </a:lnTo>
                <a:lnTo>
                  <a:pt x="115850" y="36748"/>
                </a:lnTo>
                <a:lnTo>
                  <a:pt x="119448" y="58952"/>
                </a:lnTo>
                <a:lnTo>
                  <a:pt x="114877" y="83286"/>
                </a:lnTo>
                <a:lnTo>
                  <a:pt x="102353" y="102507"/>
                </a:lnTo>
                <a:lnTo>
                  <a:pt x="86064" y="113505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8900057" y="7248739"/>
            <a:ext cx="49530" cy="1250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715" y="4577"/>
                </a:moveTo>
                <a:lnTo>
                  <a:pt x="2306" y="4577"/>
                </a:lnTo>
                <a:lnTo>
                  <a:pt x="0" y="3662"/>
                </a:lnTo>
                <a:lnTo>
                  <a:pt x="2306" y="915"/>
                </a:lnTo>
                <a:lnTo>
                  <a:pt x="4615" y="0"/>
                </a:lnTo>
                <a:lnTo>
                  <a:pt x="27697" y="915"/>
                </a:lnTo>
                <a:lnTo>
                  <a:pt x="120024" y="915"/>
                </a:lnTo>
                <a:lnTo>
                  <a:pt x="120024" y="3662"/>
                </a:lnTo>
                <a:lnTo>
                  <a:pt x="117715" y="4577"/>
                </a:lnTo>
                <a:close/>
              </a:path>
              <a:path w="120000" h="120000" extrusionOk="0">
                <a:moveTo>
                  <a:pt x="120024" y="915"/>
                </a:moveTo>
                <a:lnTo>
                  <a:pt x="94633" y="915"/>
                </a:lnTo>
                <a:lnTo>
                  <a:pt x="117715" y="0"/>
                </a:lnTo>
                <a:lnTo>
                  <a:pt x="120024" y="915"/>
                </a:lnTo>
                <a:close/>
              </a:path>
              <a:path w="120000" h="120000" extrusionOk="0">
                <a:moveTo>
                  <a:pt x="106172" y="115368"/>
                </a:moveTo>
                <a:lnTo>
                  <a:pt x="13848" y="115368"/>
                </a:lnTo>
                <a:lnTo>
                  <a:pt x="29861" y="113593"/>
                </a:lnTo>
                <a:lnTo>
                  <a:pt x="38084" y="110103"/>
                </a:lnTo>
                <a:lnTo>
                  <a:pt x="41112" y="103522"/>
                </a:lnTo>
                <a:lnTo>
                  <a:pt x="41546" y="92477"/>
                </a:lnTo>
                <a:lnTo>
                  <a:pt x="41546" y="28383"/>
                </a:lnTo>
                <a:lnTo>
                  <a:pt x="41112" y="16680"/>
                </a:lnTo>
                <a:lnTo>
                  <a:pt x="38084" y="9613"/>
                </a:lnTo>
                <a:lnTo>
                  <a:pt x="29861" y="5980"/>
                </a:lnTo>
                <a:lnTo>
                  <a:pt x="13848" y="4577"/>
                </a:lnTo>
                <a:lnTo>
                  <a:pt x="106172" y="4577"/>
                </a:lnTo>
                <a:lnTo>
                  <a:pt x="91134" y="5980"/>
                </a:lnTo>
                <a:lnTo>
                  <a:pt x="82804" y="9613"/>
                </a:lnTo>
                <a:lnTo>
                  <a:pt x="79236" y="16680"/>
                </a:lnTo>
                <a:lnTo>
                  <a:pt x="78477" y="28383"/>
                </a:lnTo>
                <a:lnTo>
                  <a:pt x="78477" y="92477"/>
                </a:lnTo>
                <a:lnTo>
                  <a:pt x="79236" y="103522"/>
                </a:lnTo>
                <a:lnTo>
                  <a:pt x="82804" y="110103"/>
                </a:lnTo>
                <a:lnTo>
                  <a:pt x="91134" y="113593"/>
                </a:lnTo>
                <a:lnTo>
                  <a:pt x="106172" y="115368"/>
                </a:lnTo>
                <a:close/>
              </a:path>
              <a:path w="120000" h="120000" extrusionOk="0">
                <a:moveTo>
                  <a:pt x="27697" y="119946"/>
                </a:moveTo>
                <a:lnTo>
                  <a:pt x="4615" y="119946"/>
                </a:lnTo>
                <a:lnTo>
                  <a:pt x="2306" y="119031"/>
                </a:lnTo>
                <a:lnTo>
                  <a:pt x="0" y="116283"/>
                </a:lnTo>
                <a:lnTo>
                  <a:pt x="2306" y="115368"/>
                </a:lnTo>
                <a:lnTo>
                  <a:pt x="117715" y="115368"/>
                </a:lnTo>
                <a:lnTo>
                  <a:pt x="120024" y="116283"/>
                </a:lnTo>
                <a:lnTo>
                  <a:pt x="120024" y="119031"/>
                </a:lnTo>
                <a:lnTo>
                  <a:pt x="41546" y="119031"/>
                </a:lnTo>
                <a:lnTo>
                  <a:pt x="27697" y="119946"/>
                </a:lnTo>
                <a:close/>
              </a:path>
              <a:path w="120000" h="120000" extrusionOk="0">
                <a:moveTo>
                  <a:pt x="117715" y="119946"/>
                </a:moveTo>
                <a:lnTo>
                  <a:pt x="94633" y="119946"/>
                </a:lnTo>
                <a:lnTo>
                  <a:pt x="78477" y="119031"/>
                </a:lnTo>
                <a:lnTo>
                  <a:pt x="120024" y="119031"/>
                </a:lnTo>
                <a:lnTo>
                  <a:pt x="117715" y="11994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9054392" y="7246829"/>
            <a:ext cx="73659" cy="1301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3622" y="113505"/>
                </a:moveTo>
                <a:lnTo>
                  <a:pt x="58979" y="113505"/>
                </a:lnTo>
                <a:lnTo>
                  <a:pt x="76173" y="111966"/>
                </a:lnTo>
                <a:lnTo>
                  <a:pt x="88274" y="107786"/>
                </a:lnTo>
                <a:lnTo>
                  <a:pt x="95427" y="101626"/>
                </a:lnTo>
                <a:lnTo>
                  <a:pt x="97780" y="94148"/>
                </a:lnTo>
                <a:lnTo>
                  <a:pt x="96955" y="88194"/>
                </a:lnTo>
                <a:lnTo>
                  <a:pt x="93511" y="82159"/>
                </a:lnTo>
                <a:lnTo>
                  <a:pt x="85995" y="75959"/>
                </a:lnTo>
                <a:lnTo>
                  <a:pt x="72947" y="69511"/>
                </a:lnTo>
                <a:lnTo>
                  <a:pt x="43458" y="58952"/>
                </a:lnTo>
                <a:lnTo>
                  <a:pt x="31818" y="54154"/>
                </a:lnTo>
                <a:lnTo>
                  <a:pt x="21341" y="47623"/>
                </a:lnTo>
                <a:lnTo>
                  <a:pt x="13774" y="39278"/>
                </a:lnTo>
                <a:lnTo>
                  <a:pt x="10863" y="29035"/>
                </a:lnTo>
                <a:lnTo>
                  <a:pt x="14890" y="17817"/>
                </a:lnTo>
                <a:lnTo>
                  <a:pt x="26773" y="8578"/>
                </a:lnTo>
                <a:lnTo>
                  <a:pt x="46223" y="2309"/>
                </a:lnTo>
                <a:lnTo>
                  <a:pt x="72947" y="0"/>
                </a:lnTo>
                <a:lnTo>
                  <a:pt x="82259" y="0"/>
                </a:lnTo>
                <a:lnTo>
                  <a:pt x="93124" y="879"/>
                </a:lnTo>
                <a:lnTo>
                  <a:pt x="100885" y="1759"/>
                </a:lnTo>
                <a:lnTo>
                  <a:pt x="105541" y="2639"/>
                </a:lnTo>
                <a:lnTo>
                  <a:pt x="111746" y="2639"/>
                </a:lnTo>
                <a:lnTo>
                  <a:pt x="113610" y="5279"/>
                </a:lnTo>
                <a:lnTo>
                  <a:pt x="68291" y="5279"/>
                </a:lnTo>
                <a:lnTo>
                  <a:pt x="50030" y="7065"/>
                </a:lnTo>
                <a:lnTo>
                  <a:pt x="38608" y="11658"/>
                </a:lnTo>
                <a:lnTo>
                  <a:pt x="32714" y="17900"/>
                </a:lnTo>
                <a:lnTo>
                  <a:pt x="31041" y="24636"/>
                </a:lnTo>
                <a:lnTo>
                  <a:pt x="33636" y="31400"/>
                </a:lnTo>
                <a:lnTo>
                  <a:pt x="40159" y="37174"/>
                </a:lnTo>
                <a:lnTo>
                  <a:pt x="48720" y="41959"/>
                </a:lnTo>
                <a:lnTo>
                  <a:pt x="57426" y="45754"/>
                </a:lnTo>
                <a:lnTo>
                  <a:pt x="82259" y="54553"/>
                </a:lnTo>
                <a:lnTo>
                  <a:pt x="95937" y="60010"/>
                </a:lnTo>
                <a:lnTo>
                  <a:pt x="107867" y="67200"/>
                </a:lnTo>
                <a:lnTo>
                  <a:pt x="116306" y="76206"/>
                </a:lnTo>
                <a:lnTo>
                  <a:pt x="119508" y="87108"/>
                </a:lnTo>
                <a:lnTo>
                  <a:pt x="115021" y="100362"/>
                </a:lnTo>
                <a:lnTo>
                  <a:pt x="102242" y="110646"/>
                </a:lnTo>
                <a:lnTo>
                  <a:pt x="93622" y="113505"/>
                </a:lnTo>
                <a:close/>
              </a:path>
              <a:path w="120000" h="120000" extrusionOk="0">
                <a:moveTo>
                  <a:pt x="116402" y="25516"/>
                </a:moveTo>
                <a:lnTo>
                  <a:pt x="110195" y="25516"/>
                </a:lnTo>
                <a:lnTo>
                  <a:pt x="108643" y="24636"/>
                </a:lnTo>
                <a:lnTo>
                  <a:pt x="105176" y="17900"/>
                </a:lnTo>
                <a:lnTo>
                  <a:pt x="98361" y="11658"/>
                </a:lnTo>
                <a:lnTo>
                  <a:pt x="86601" y="7065"/>
                </a:lnTo>
                <a:lnTo>
                  <a:pt x="68291" y="5279"/>
                </a:lnTo>
                <a:lnTo>
                  <a:pt x="113610" y="5279"/>
                </a:lnTo>
                <a:lnTo>
                  <a:pt x="114851" y="7039"/>
                </a:lnTo>
                <a:lnTo>
                  <a:pt x="116402" y="16717"/>
                </a:lnTo>
                <a:lnTo>
                  <a:pt x="116402" y="25516"/>
                </a:lnTo>
                <a:close/>
              </a:path>
              <a:path w="120000" h="120000" extrusionOk="0">
                <a:moveTo>
                  <a:pt x="55874" y="119665"/>
                </a:moveTo>
                <a:lnTo>
                  <a:pt x="775" y="95426"/>
                </a:lnTo>
                <a:lnTo>
                  <a:pt x="0" y="88868"/>
                </a:lnTo>
                <a:lnTo>
                  <a:pt x="1550" y="87108"/>
                </a:lnTo>
                <a:lnTo>
                  <a:pt x="6206" y="87108"/>
                </a:lnTo>
                <a:lnTo>
                  <a:pt x="6206" y="87989"/>
                </a:lnTo>
                <a:lnTo>
                  <a:pt x="11397" y="95687"/>
                </a:lnTo>
                <a:lnTo>
                  <a:pt x="20952" y="104046"/>
                </a:lnTo>
                <a:lnTo>
                  <a:pt x="36327" y="110755"/>
                </a:lnTo>
                <a:lnTo>
                  <a:pt x="58979" y="113505"/>
                </a:lnTo>
                <a:lnTo>
                  <a:pt x="93622" y="113505"/>
                </a:lnTo>
                <a:lnTo>
                  <a:pt x="82186" y="117299"/>
                </a:lnTo>
                <a:lnTo>
                  <a:pt x="55874" y="119665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641172" y="7172379"/>
            <a:ext cx="107949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659" y="119710"/>
                </a:moveTo>
                <a:lnTo>
                  <a:pt x="53999" y="119710"/>
                </a:lnTo>
                <a:lnTo>
                  <a:pt x="28201" y="117688"/>
                </a:lnTo>
                <a:lnTo>
                  <a:pt x="9652" y="111653"/>
                </a:lnTo>
                <a:lnTo>
                  <a:pt x="0" y="103040"/>
                </a:lnTo>
                <a:lnTo>
                  <a:pt x="0" y="0"/>
                </a:lnTo>
                <a:lnTo>
                  <a:pt x="116482" y="0"/>
                </a:lnTo>
                <a:lnTo>
                  <a:pt x="116482" y="17875"/>
                </a:lnTo>
                <a:lnTo>
                  <a:pt x="32818" y="17875"/>
                </a:lnTo>
                <a:lnTo>
                  <a:pt x="32818" y="48209"/>
                </a:lnTo>
                <a:lnTo>
                  <a:pt x="108010" y="48209"/>
                </a:lnTo>
                <a:lnTo>
                  <a:pt x="108010" y="66084"/>
                </a:lnTo>
                <a:lnTo>
                  <a:pt x="32818" y="66084"/>
                </a:lnTo>
                <a:lnTo>
                  <a:pt x="32818" y="86126"/>
                </a:lnTo>
                <a:lnTo>
                  <a:pt x="34771" y="93379"/>
                </a:lnTo>
                <a:lnTo>
                  <a:pt x="40496" y="98246"/>
                </a:lnTo>
                <a:lnTo>
                  <a:pt x="49796" y="100980"/>
                </a:lnTo>
                <a:lnTo>
                  <a:pt x="62472" y="101835"/>
                </a:lnTo>
                <a:lnTo>
                  <a:pt x="119659" y="101835"/>
                </a:lnTo>
                <a:lnTo>
                  <a:pt x="119659" y="1197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770727" y="7169514"/>
            <a:ext cx="136524" cy="215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387" y="119898"/>
                </a:moveTo>
                <a:lnTo>
                  <a:pt x="74526" y="119898"/>
                </a:lnTo>
                <a:lnTo>
                  <a:pt x="39212" y="116234"/>
                </a:lnTo>
                <a:lnTo>
                  <a:pt x="16223" y="105706"/>
                </a:lnTo>
                <a:lnTo>
                  <a:pt x="3754" y="89011"/>
                </a:lnTo>
                <a:lnTo>
                  <a:pt x="0" y="66845"/>
                </a:lnTo>
                <a:lnTo>
                  <a:pt x="0" y="53052"/>
                </a:lnTo>
                <a:lnTo>
                  <a:pt x="4971" y="30662"/>
                </a:lnTo>
                <a:lnTo>
                  <a:pt x="19678" y="13992"/>
                </a:lnTo>
                <a:lnTo>
                  <a:pt x="43804" y="3588"/>
                </a:lnTo>
                <a:lnTo>
                  <a:pt x="77038" y="0"/>
                </a:lnTo>
                <a:lnTo>
                  <a:pt x="90188" y="538"/>
                </a:lnTo>
                <a:lnTo>
                  <a:pt x="101845" y="1923"/>
                </a:lnTo>
                <a:lnTo>
                  <a:pt x="111776" y="3804"/>
                </a:lnTo>
                <a:lnTo>
                  <a:pt x="119745" y="5835"/>
                </a:lnTo>
                <a:lnTo>
                  <a:pt x="119745" y="16976"/>
                </a:lnTo>
                <a:lnTo>
                  <a:pt x="74526" y="16976"/>
                </a:lnTo>
                <a:lnTo>
                  <a:pt x="56064" y="19098"/>
                </a:lnTo>
                <a:lnTo>
                  <a:pt x="42392" y="25597"/>
                </a:lnTo>
                <a:lnTo>
                  <a:pt x="33900" y="36671"/>
                </a:lnTo>
                <a:lnTo>
                  <a:pt x="30982" y="52521"/>
                </a:lnTo>
                <a:lnTo>
                  <a:pt x="30982" y="66845"/>
                </a:lnTo>
                <a:lnTo>
                  <a:pt x="33455" y="82777"/>
                </a:lnTo>
                <a:lnTo>
                  <a:pt x="41345" y="94035"/>
                </a:lnTo>
                <a:lnTo>
                  <a:pt x="55357" y="100716"/>
                </a:lnTo>
                <a:lnTo>
                  <a:pt x="76201" y="102921"/>
                </a:lnTo>
                <a:lnTo>
                  <a:pt x="118907" y="102921"/>
                </a:lnTo>
                <a:lnTo>
                  <a:pt x="118907" y="114593"/>
                </a:lnTo>
                <a:lnTo>
                  <a:pt x="112535" y="116093"/>
                </a:lnTo>
                <a:lnTo>
                  <a:pt x="103101" y="117842"/>
                </a:lnTo>
                <a:lnTo>
                  <a:pt x="91940" y="119293"/>
                </a:lnTo>
                <a:lnTo>
                  <a:pt x="80387" y="119898"/>
                </a:lnTo>
                <a:close/>
              </a:path>
              <a:path w="120000" h="120000" extrusionOk="0">
                <a:moveTo>
                  <a:pt x="119745" y="35014"/>
                </a:moveTo>
                <a:lnTo>
                  <a:pt x="92111" y="35014"/>
                </a:lnTo>
                <a:lnTo>
                  <a:pt x="92111" y="18568"/>
                </a:lnTo>
                <a:lnTo>
                  <a:pt x="87087" y="17506"/>
                </a:lnTo>
                <a:lnTo>
                  <a:pt x="79550" y="16976"/>
                </a:lnTo>
                <a:lnTo>
                  <a:pt x="119745" y="16976"/>
                </a:lnTo>
                <a:lnTo>
                  <a:pt x="119745" y="35014"/>
                </a:lnTo>
                <a:close/>
              </a:path>
              <a:path w="120000" h="120000" extrusionOk="0">
                <a:moveTo>
                  <a:pt x="118907" y="102921"/>
                </a:moveTo>
                <a:lnTo>
                  <a:pt x="81225" y="102921"/>
                </a:lnTo>
                <a:lnTo>
                  <a:pt x="91796" y="102390"/>
                </a:lnTo>
                <a:lnTo>
                  <a:pt x="101741" y="101064"/>
                </a:lnTo>
                <a:lnTo>
                  <a:pt x="110429" y="99340"/>
                </a:lnTo>
                <a:lnTo>
                  <a:pt x="117233" y="97616"/>
                </a:lnTo>
                <a:lnTo>
                  <a:pt x="118907" y="97616"/>
                </a:lnTo>
                <a:lnTo>
                  <a:pt x="118907" y="102921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941259" y="7172379"/>
            <a:ext cx="113664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688" y="119710"/>
                </a:moveTo>
                <a:lnTo>
                  <a:pt x="57329" y="119710"/>
                </a:lnTo>
                <a:lnTo>
                  <a:pt x="32671" y="117688"/>
                </a:lnTo>
                <a:lnTo>
                  <a:pt x="14709" y="111653"/>
                </a:lnTo>
                <a:lnTo>
                  <a:pt x="3723" y="101657"/>
                </a:lnTo>
                <a:lnTo>
                  <a:pt x="0" y="87751"/>
                </a:lnTo>
                <a:lnTo>
                  <a:pt x="0" y="0"/>
                </a:lnTo>
                <a:lnTo>
                  <a:pt x="115665" y="0"/>
                </a:lnTo>
                <a:lnTo>
                  <a:pt x="115665" y="17875"/>
                </a:lnTo>
                <a:lnTo>
                  <a:pt x="37213" y="17875"/>
                </a:lnTo>
                <a:lnTo>
                  <a:pt x="37213" y="48209"/>
                </a:lnTo>
                <a:lnTo>
                  <a:pt x="107619" y="48209"/>
                </a:lnTo>
                <a:lnTo>
                  <a:pt x="107619" y="66084"/>
                </a:lnTo>
                <a:lnTo>
                  <a:pt x="37213" y="66084"/>
                </a:lnTo>
                <a:lnTo>
                  <a:pt x="37213" y="86126"/>
                </a:lnTo>
                <a:lnTo>
                  <a:pt x="39052" y="93379"/>
                </a:lnTo>
                <a:lnTo>
                  <a:pt x="44379" y="98246"/>
                </a:lnTo>
                <a:lnTo>
                  <a:pt x="52913" y="100980"/>
                </a:lnTo>
                <a:lnTo>
                  <a:pt x="64370" y="101835"/>
                </a:lnTo>
                <a:lnTo>
                  <a:pt x="119688" y="101835"/>
                </a:lnTo>
                <a:lnTo>
                  <a:pt x="119688" y="1197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1180862" y="7172379"/>
            <a:ext cx="0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710"/>
                </a:lnTo>
              </a:path>
            </a:pathLst>
          </a:custGeom>
          <a:noFill/>
          <a:ln w="352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1236595" y="7172379"/>
            <a:ext cx="109219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327" y="119710"/>
                </a:moveTo>
                <a:lnTo>
                  <a:pt x="60710" y="119710"/>
                </a:lnTo>
                <a:lnTo>
                  <a:pt x="34885" y="117688"/>
                </a:lnTo>
                <a:lnTo>
                  <a:pt x="15831" y="111653"/>
                </a:lnTo>
                <a:lnTo>
                  <a:pt x="4038" y="101657"/>
                </a:lnTo>
                <a:lnTo>
                  <a:pt x="0" y="87751"/>
                </a:lnTo>
                <a:lnTo>
                  <a:pt x="0" y="0"/>
                </a:lnTo>
                <a:lnTo>
                  <a:pt x="38728" y="0"/>
                </a:lnTo>
                <a:lnTo>
                  <a:pt x="38728" y="86126"/>
                </a:lnTo>
                <a:lnTo>
                  <a:pt x="40642" y="93379"/>
                </a:lnTo>
                <a:lnTo>
                  <a:pt x="46186" y="98246"/>
                </a:lnTo>
                <a:lnTo>
                  <a:pt x="55067" y="100980"/>
                </a:lnTo>
                <a:lnTo>
                  <a:pt x="66990" y="101835"/>
                </a:lnTo>
                <a:lnTo>
                  <a:pt x="119327" y="101835"/>
                </a:lnTo>
                <a:lnTo>
                  <a:pt x="119327" y="1197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1368066" y="7172379"/>
            <a:ext cx="109219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327" y="119710"/>
                </a:moveTo>
                <a:lnTo>
                  <a:pt x="60710" y="119710"/>
                </a:lnTo>
                <a:lnTo>
                  <a:pt x="34885" y="117688"/>
                </a:lnTo>
                <a:lnTo>
                  <a:pt x="15831" y="111653"/>
                </a:lnTo>
                <a:lnTo>
                  <a:pt x="4038" y="101657"/>
                </a:lnTo>
                <a:lnTo>
                  <a:pt x="0" y="87751"/>
                </a:lnTo>
                <a:lnTo>
                  <a:pt x="0" y="0"/>
                </a:lnTo>
                <a:lnTo>
                  <a:pt x="38728" y="0"/>
                </a:lnTo>
                <a:lnTo>
                  <a:pt x="38728" y="86126"/>
                </a:lnTo>
                <a:lnTo>
                  <a:pt x="40642" y="93379"/>
                </a:lnTo>
                <a:lnTo>
                  <a:pt x="46186" y="98246"/>
                </a:lnTo>
                <a:lnTo>
                  <a:pt x="55067" y="100980"/>
                </a:lnTo>
                <a:lnTo>
                  <a:pt x="66990" y="101835"/>
                </a:lnTo>
                <a:lnTo>
                  <a:pt x="119327" y="101835"/>
                </a:lnTo>
                <a:lnTo>
                  <a:pt x="119327" y="1197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1524308" y="7172379"/>
            <a:ext cx="0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710"/>
                </a:lnTo>
              </a:path>
            </a:pathLst>
          </a:custGeom>
          <a:noFill/>
          <a:ln w="3427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1580516" y="7172379"/>
            <a:ext cx="147954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7816" y="119710"/>
                </a:moveTo>
                <a:lnTo>
                  <a:pt x="0" y="119710"/>
                </a:lnTo>
                <a:lnTo>
                  <a:pt x="0" y="0"/>
                </a:lnTo>
                <a:lnTo>
                  <a:pt x="23952" y="0"/>
                </a:lnTo>
                <a:lnTo>
                  <a:pt x="59187" y="41167"/>
                </a:lnTo>
                <a:lnTo>
                  <a:pt x="27816" y="41167"/>
                </a:lnTo>
                <a:lnTo>
                  <a:pt x="27816" y="119710"/>
                </a:lnTo>
                <a:close/>
              </a:path>
              <a:path w="120000" h="120000" extrusionOk="0">
                <a:moveTo>
                  <a:pt x="119766" y="78543"/>
                </a:moveTo>
                <a:lnTo>
                  <a:pt x="91176" y="78543"/>
                </a:lnTo>
                <a:lnTo>
                  <a:pt x="91176" y="0"/>
                </a:lnTo>
                <a:lnTo>
                  <a:pt x="119766" y="0"/>
                </a:lnTo>
                <a:lnTo>
                  <a:pt x="119766" y="78543"/>
                </a:lnTo>
                <a:close/>
              </a:path>
              <a:path w="120000" h="120000" extrusionOk="0">
                <a:moveTo>
                  <a:pt x="119766" y="119710"/>
                </a:moveTo>
                <a:lnTo>
                  <a:pt x="95812" y="119710"/>
                </a:lnTo>
                <a:lnTo>
                  <a:pt x="27816" y="41167"/>
                </a:lnTo>
                <a:lnTo>
                  <a:pt x="59187" y="41167"/>
                </a:lnTo>
                <a:lnTo>
                  <a:pt x="91176" y="78543"/>
                </a:lnTo>
                <a:lnTo>
                  <a:pt x="119766" y="78543"/>
                </a:lnTo>
                <a:lnTo>
                  <a:pt x="119766" y="1197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1759623" y="7169514"/>
            <a:ext cx="163194" cy="215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544" y="119898"/>
                </a:moveTo>
                <a:lnTo>
                  <a:pt x="32804" y="116101"/>
                </a:lnTo>
                <a:lnTo>
                  <a:pt x="14273" y="105043"/>
                </a:lnTo>
                <a:lnTo>
                  <a:pt x="3491" y="87220"/>
                </a:lnTo>
                <a:lnTo>
                  <a:pt x="0" y="63132"/>
                </a:lnTo>
                <a:lnTo>
                  <a:pt x="0" y="55704"/>
                </a:lnTo>
                <a:lnTo>
                  <a:pt x="3491" y="32228"/>
                </a:lnTo>
                <a:lnTo>
                  <a:pt x="14273" y="14721"/>
                </a:lnTo>
                <a:lnTo>
                  <a:pt x="32804" y="3779"/>
                </a:lnTo>
                <a:lnTo>
                  <a:pt x="59544" y="0"/>
                </a:lnTo>
                <a:lnTo>
                  <a:pt x="86690" y="3705"/>
                </a:lnTo>
                <a:lnTo>
                  <a:pt x="105430" y="14522"/>
                </a:lnTo>
                <a:lnTo>
                  <a:pt x="106953" y="16976"/>
                </a:lnTo>
                <a:lnTo>
                  <a:pt x="59544" y="16976"/>
                </a:lnTo>
                <a:lnTo>
                  <a:pt x="43651" y="19521"/>
                </a:lnTo>
                <a:lnTo>
                  <a:pt x="33274" y="26990"/>
                </a:lnTo>
                <a:lnTo>
                  <a:pt x="27626" y="39134"/>
                </a:lnTo>
                <a:lnTo>
                  <a:pt x="25919" y="55704"/>
                </a:lnTo>
                <a:lnTo>
                  <a:pt x="25919" y="63132"/>
                </a:lnTo>
                <a:lnTo>
                  <a:pt x="27626" y="80092"/>
                </a:lnTo>
                <a:lnTo>
                  <a:pt x="33274" y="92576"/>
                </a:lnTo>
                <a:lnTo>
                  <a:pt x="43651" y="100285"/>
                </a:lnTo>
                <a:lnTo>
                  <a:pt x="59544" y="102921"/>
                </a:lnTo>
                <a:lnTo>
                  <a:pt x="106600" y="102921"/>
                </a:lnTo>
                <a:lnTo>
                  <a:pt x="105430" y="104844"/>
                </a:lnTo>
                <a:lnTo>
                  <a:pt x="86690" y="116027"/>
                </a:lnTo>
                <a:lnTo>
                  <a:pt x="59544" y="119898"/>
                </a:lnTo>
                <a:close/>
              </a:path>
              <a:path w="120000" h="120000" extrusionOk="0">
                <a:moveTo>
                  <a:pt x="106600" y="102921"/>
                </a:moveTo>
                <a:lnTo>
                  <a:pt x="59544" y="102921"/>
                </a:lnTo>
                <a:lnTo>
                  <a:pt x="75843" y="100285"/>
                </a:lnTo>
                <a:lnTo>
                  <a:pt x="86428" y="92576"/>
                </a:lnTo>
                <a:lnTo>
                  <a:pt x="92152" y="80092"/>
                </a:lnTo>
                <a:lnTo>
                  <a:pt x="93871" y="63132"/>
                </a:lnTo>
                <a:lnTo>
                  <a:pt x="93871" y="55704"/>
                </a:lnTo>
                <a:lnTo>
                  <a:pt x="92152" y="39134"/>
                </a:lnTo>
                <a:lnTo>
                  <a:pt x="86428" y="26990"/>
                </a:lnTo>
                <a:lnTo>
                  <a:pt x="75843" y="19521"/>
                </a:lnTo>
                <a:lnTo>
                  <a:pt x="59544" y="16976"/>
                </a:lnTo>
                <a:lnTo>
                  <a:pt x="106953" y="16976"/>
                </a:lnTo>
                <a:lnTo>
                  <a:pt x="116288" y="32005"/>
                </a:lnTo>
                <a:lnTo>
                  <a:pt x="119791" y="55704"/>
                </a:lnTo>
                <a:lnTo>
                  <a:pt x="119791" y="63132"/>
                </a:lnTo>
                <a:lnTo>
                  <a:pt x="116288" y="86997"/>
                </a:lnTo>
                <a:lnTo>
                  <a:pt x="106600" y="102921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971598" y="7172379"/>
            <a:ext cx="0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710"/>
                </a:lnTo>
              </a:path>
            </a:pathLst>
          </a:custGeom>
          <a:noFill/>
          <a:ln w="352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017802" y="7169514"/>
            <a:ext cx="127000" cy="215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065" y="102921"/>
                </a:moveTo>
                <a:lnTo>
                  <a:pt x="51309" y="102921"/>
                </a:lnTo>
                <a:lnTo>
                  <a:pt x="65909" y="101901"/>
                </a:lnTo>
                <a:lnTo>
                  <a:pt x="76965" y="98743"/>
                </a:lnTo>
                <a:lnTo>
                  <a:pt x="83969" y="93297"/>
                </a:lnTo>
                <a:lnTo>
                  <a:pt x="86417" y="85413"/>
                </a:lnTo>
                <a:lnTo>
                  <a:pt x="84335" y="78799"/>
                </a:lnTo>
                <a:lnTo>
                  <a:pt x="78540" y="73875"/>
                </a:lnTo>
                <a:lnTo>
                  <a:pt x="69707" y="70343"/>
                </a:lnTo>
                <a:lnTo>
                  <a:pt x="58511" y="67906"/>
                </a:lnTo>
                <a:lnTo>
                  <a:pt x="44108" y="65254"/>
                </a:lnTo>
                <a:lnTo>
                  <a:pt x="28903" y="61689"/>
                </a:lnTo>
                <a:lnTo>
                  <a:pt x="15640" y="55439"/>
                </a:lnTo>
                <a:lnTo>
                  <a:pt x="6258" y="46006"/>
                </a:lnTo>
                <a:lnTo>
                  <a:pt x="2700" y="32892"/>
                </a:lnTo>
                <a:lnTo>
                  <a:pt x="6976" y="19695"/>
                </a:lnTo>
                <a:lnTo>
                  <a:pt x="19353" y="9283"/>
                </a:lnTo>
                <a:lnTo>
                  <a:pt x="39157" y="2453"/>
                </a:lnTo>
                <a:lnTo>
                  <a:pt x="65712" y="0"/>
                </a:lnTo>
                <a:lnTo>
                  <a:pt x="71113" y="0"/>
                </a:lnTo>
                <a:lnTo>
                  <a:pt x="82155" y="372"/>
                </a:lnTo>
                <a:lnTo>
                  <a:pt x="93956" y="1392"/>
                </a:lnTo>
                <a:lnTo>
                  <a:pt x="104913" y="2909"/>
                </a:lnTo>
                <a:lnTo>
                  <a:pt x="113422" y="4774"/>
                </a:lnTo>
                <a:lnTo>
                  <a:pt x="113422" y="16976"/>
                </a:lnTo>
                <a:lnTo>
                  <a:pt x="64812" y="16976"/>
                </a:lnTo>
                <a:lnTo>
                  <a:pt x="51816" y="17971"/>
                </a:lnTo>
                <a:lnTo>
                  <a:pt x="42532" y="20955"/>
                </a:lnTo>
                <a:lnTo>
                  <a:pt x="36962" y="25929"/>
                </a:lnTo>
                <a:lnTo>
                  <a:pt x="35107" y="32892"/>
                </a:lnTo>
                <a:lnTo>
                  <a:pt x="36752" y="39266"/>
                </a:lnTo>
                <a:lnTo>
                  <a:pt x="41520" y="43701"/>
                </a:lnTo>
                <a:lnTo>
                  <a:pt x="49157" y="46843"/>
                </a:lnTo>
                <a:lnTo>
                  <a:pt x="59411" y="49338"/>
                </a:lnTo>
                <a:lnTo>
                  <a:pt x="72914" y="51460"/>
                </a:lnTo>
                <a:lnTo>
                  <a:pt x="89722" y="55489"/>
                </a:lnTo>
                <a:lnTo>
                  <a:pt x="104758" y="61805"/>
                </a:lnTo>
                <a:lnTo>
                  <a:pt x="115574" y="71305"/>
                </a:lnTo>
                <a:lnTo>
                  <a:pt x="119724" y="84883"/>
                </a:lnTo>
                <a:lnTo>
                  <a:pt x="114983" y="99754"/>
                </a:lnTo>
                <a:lnTo>
                  <a:pt x="111065" y="102921"/>
                </a:lnTo>
                <a:close/>
              </a:path>
              <a:path w="120000" h="120000" extrusionOk="0">
                <a:moveTo>
                  <a:pt x="113422" y="21220"/>
                </a:moveTo>
                <a:lnTo>
                  <a:pt x="111621" y="21220"/>
                </a:lnTo>
                <a:lnTo>
                  <a:pt x="103154" y="19662"/>
                </a:lnTo>
                <a:lnTo>
                  <a:pt x="93168" y="18302"/>
                </a:lnTo>
                <a:lnTo>
                  <a:pt x="82507" y="17341"/>
                </a:lnTo>
                <a:lnTo>
                  <a:pt x="72014" y="16976"/>
                </a:lnTo>
                <a:lnTo>
                  <a:pt x="113422" y="16976"/>
                </a:lnTo>
                <a:lnTo>
                  <a:pt x="113422" y="21220"/>
                </a:lnTo>
                <a:close/>
              </a:path>
              <a:path w="120000" h="120000" extrusionOk="0">
                <a:moveTo>
                  <a:pt x="51309" y="119898"/>
                </a:moveTo>
                <a:lnTo>
                  <a:pt x="45908" y="119898"/>
                </a:lnTo>
                <a:lnTo>
                  <a:pt x="33418" y="119450"/>
                </a:lnTo>
                <a:lnTo>
                  <a:pt x="20929" y="118306"/>
                </a:lnTo>
                <a:lnTo>
                  <a:pt x="9451" y="116764"/>
                </a:lnTo>
                <a:lnTo>
                  <a:pt x="0" y="115123"/>
                </a:lnTo>
                <a:lnTo>
                  <a:pt x="0" y="98146"/>
                </a:lnTo>
                <a:lnTo>
                  <a:pt x="1800" y="98146"/>
                </a:lnTo>
                <a:lnTo>
                  <a:pt x="10970" y="99787"/>
                </a:lnTo>
                <a:lnTo>
                  <a:pt x="21828" y="101329"/>
                </a:lnTo>
                <a:lnTo>
                  <a:pt x="33700" y="102473"/>
                </a:lnTo>
                <a:lnTo>
                  <a:pt x="45908" y="102921"/>
                </a:lnTo>
                <a:lnTo>
                  <a:pt x="111065" y="102921"/>
                </a:lnTo>
                <a:lnTo>
                  <a:pt x="101382" y="110746"/>
                </a:lnTo>
                <a:lnTo>
                  <a:pt x="79848" y="117560"/>
                </a:lnTo>
                <a:lnTo>
                  <a:pt x="51309" y="119898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0" y="-12731"/>
            <a:ext cx="10058399" cy="150113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F1AAF3-2FA9-C243-AAAD-5B8704F9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365009"/>
            <a:ext cx="10058400" cy="2289026"/>
          </a:xfrm>
        </p:spPr>
        <p:txBody>
          <a:bodyPr/>
          <a:lstStyle/>
          <a:p>
            <a:pPr algn="ctr"/>
            <a:r>
              <a:rPr lang="en-US" altLang="zh-CN" sz="6000" b="1" i="0" u="none" strike="noStrike" cap="none" dirty="0">
                <a:solidFill>
                  <a:schemeClr val="bg1"/>
                </a:solidFill>
                <a:latin typeface="Arial Narrow"/>
                <a:ea typeface="Arial Narrow"/>
                <a:cs typeface="Arial Narrow"/>
                <a:sym typeface="Arial Narrow"/>
              </a:rPr>
              <a:t>Problem statement &amp;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High-level requirements</a:t>
            </a:r>
          </a:p>
        </p:txBody>
      </p:sp>
    </p:spTree>
    <p:extLst>
      <p:ext uri="{BB962C8B-B14F-4D97-AF65-F5344CB8AC3E}">
        <p14:creationId xmlns:p14="http://schemas.microsoft.com/office/powerpoint/2010/main" val="34563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25"/>
    </mc:Choice>
    <mc:Fallback xmlns="">
      <p:transition xmlns:p14="http://schemas.microsoft.com/office/powerpoint/2010/main" spd="slow" advTm="1102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A5C6F-A5D8-47E8-AA20-7A04E6343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01" y="244978"/>
            <a:ext cx="10274300" cy="828168"/>
          </a:xfrm>
        </p:spPr>
        <p:txBody>
          <a:bodyPr/>
          <a:lstStyle/>
          <a:p>
            <a:r>
              <a:rPr lang="en-US" altLang="zh-CN" sz="3800" dirty="0"/>
              <a:t>How to write a R&amp;V table</a:t>
            </a:r>
            <a:endParaRPr lang="zh-CN" altLang="en-US" sz="3800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98CE199-3EF2-AE4D-881B-F1D72CB8F919}"/>
              </a:ext>
            </a:extLst>
          </p:cNvPr>
          <p:cNvCxnSpPr/>
          <p:nvPr/>
        </p:nvCxnSpPr>
        <p:spPr>
          <a:xfrm>
            <a:off x="177801" y="1073146"/>
            <a:ext cx="9697719" cy="0"/>
          </a:xfrm>
          <a:prstGeom prst="line">
            <a:avLst/>
          </a:prstGeom>
          <a:ln w="38100">
            <a:solidFill>
              <a:srgbClr val="12284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76AD54-9659-CF47-8875-0CDCB2ED6DE7}"/>
              </a:ext>
            </a:extLst>
          </p:cNvPr>
          <p:cNvCxnSpPr>
            <a:cxnSpLocks/>
          </p:cNvCxnSpPr>
          <p:nvPr/>
        </p:nvCxnSpPr>
        <p:spPr>
          <a:xfrm>
            <a:off x="4988099" y="1073146"/>
            <a:ext cx="0" cy="5674018"/>
          </a:xfrm>
          <a:prstGeom prst="line">
            <a:avLst/>
          </a:prstGeom>
          <a:ln w="38100">
            <a:solidFill>
              <a:srgbClr val="12284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Shape 160">
            <a:extLst>
              <a:ext uri="{FF2B5EF4-FFF2-40B4-BE49-F238E27FC236}">
                <a16:creationId xmlns:a16="http://schemas.microsoft.com/office/drawing/2014/main" id="{4E6716EB-BC5B-1A41-9D8F-C8529AC41600}"/>
              </a:ext>
            </a:extLst>
          </p:cNvPr>
          <p:cNvSpPr txBox="1"/>
          <p:nvPr/>
        </p:nvSpPr>
        <p:spPr>
          <a:xfrm>
            <a:off x="289101" y="2056741"/>
            <a:ext cx="4698998" cy="182945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>
              <a:spcBef>
                <a:spcPts val="860"/>
              </a:spcBef>
              <a:buClr>
                <a:srgbClr val="002060"/>
              </a:buClr>
              <a:buSzPct val="100000"/>
            </a:pPr>
            <a:r>
              <a:rPr lang="en-US" sz="2800" dirty="0">
                <a:solidFill>
                  <a:srgbClr val="2B5FB0"/>
                </a:solidFill>
                <a:latin typeface="+mn-lt"/>
                <a:ea typeface="Source Sans Pro"/>
                <a:cs typeface="Source Sans Pro"/>
              </a:rPr>
              <a:t>Technical definitions of what each and every module in your system block diagram must be able to do</a:t>
            </a:r>
            <a:endParaRPr lang="en-US" sz="2800" dirty="0">
              <a:solidFill>
                <a:srgbClr val="2B5FB0"/>
              </a:solidFill>
              <a:latin typeface="+mn-lt"/>
              <a:ea typeface="Source Sans Pro"/>
              <a:cs typeface="Source Sans Pro"/>
              <a:sym typeface="Source Sans Pro"/>
            </a:endParaRPr>
          </a:p>
          <a:p>
            <a:pPr marL="12700">
              <a:spcBef>
                <a:spcPts val="860"/>
              </a:spcBef>
              <a:buClr>
                <a:srgbClr val="002060"/>
              </a:buClr>
              <a:buSzPct val="100000"/>
            </a:pPr>
            <a:endParaRPr lang="en-US" altLang="zh-CN" sz="2800" dirty="0">
              <a:solidFill>
                <a:srgbClr val="2B5FB0"/>
              </a:solidFill>
              <a:latin typeface="+mn-lt"/>
              <a:ea typeface="Source Sans Pro"/>
              <a:cs typeface="Source Sans Pro"/>
              <a:sym typeface="Source Sans Pro"/>
            </a:endParaRPr>
          </a:p>
          <a:p>
            <a:pPr marL="12700" lvl="1">
              <a:spcBef>
                <a:spcPts val="860"/>
              </a:spcBef>
              <a:buClr>
                <a:srgbClr val="002060"/>
              </a:buClr>
              <a:buSzPct val="100000"/>
            </a:pPr>
            <a:r>
              <a:rPr lang="en-US" sz="2800" dirty="0">
                <a:solidFill>
                  <a:srgbClr val="2B5FB0"/>
                </a:solidFill>
                <a:latin typeface="+mn-lt"/>
                <a:ea typeface="Source Sans Pro"/>
                <a:cs typeface="Source Sans Pro"/>
                <a:sym typeface="Source Sans Pro"/>
              </a:rPr>
              <a:t>				         </a:t>
            </a:r>
          </a:p>
        </p:txBody>
      </p:sp>
      <p:sp>
        <p:nvSpPr>
          <p:cNvPr id="29" name="Shape 159">
            <a:extLst>
              <a:ext uri="{FF2B5EF4-FFF2-40B4-BE49-F238E27FC236}">
                <a16:creationId xmlns:a16="http://schemas.microsoft.com/office/drawing/2014/main" id="{624267FE-BFEC-3045-864D-1A0DB90DBB88}"/>
              </a:ext>
            </a:extLst>
          </p:cNvPr>
          <p:cNvSpPr txBox="1">
            <a:spLocks/>
          </p:cNvSpPr>
          <p:nvPr/>
        </p:nvSpPr>
        <p:spPr>
          <a:xfrm>
            <a:off x="1231209" y="1339414"/>
            <a:ext cx="3299691" cy="561900"/>
          </a:xfrm>
          <a:prstGeom prst="rect">
            <a:avLst/>
          </a:prstGeom>
          <a:solidFill>
            <a:srgbClr val="2B5FB0"/>
          </a:solidFill>
          <a:ln w="38100">
            <a:solidFill>
              <a:srgbClr val="2B5FB0"/>
            </a:solidFill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13970" indent="-1270" algn="ctr">
              <a:buSzPct val="25000"/>
            </a:pPr>
            <a:r>
              <a:rPr lang="en-US" altLang="zh-CN" sz="3200" b="0" dirty="0">
                <a:solidFill>
                  <a:schemeClr val="bg1"/>
                </a:solidFill>
                <a:latin typeface="+mj-lt"/>
              </a:rPr>
              <a:t>Requirements</a:t>
            </a:r>
            <a:endParaRPr lang="en-US" sz="32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F75981-208E-6F4B-8515-31ECB5E6322C}"/>
              </a:ext>
            </a:extLst>
          </p:cNvPr>
          <p:cNvSpPr/>
          <p:nvPr/>
        </p:nvSpPr>
        <p:spPr>
          <a:xfrm>
            <a:off x="5194300" y="2015176"/>
            <a:ext cx="4698305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2700">
              <a:spcBef>
                <a:spcPts val="860"/>
              </a:spcBef>
              <a:buClr>
                <a:srgbClr val="002060"/>
              </a:buClr>
              <a:buSzPct val="1000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ource Sans Pro"/>
                <a:cs typeface="Source Sans Pro"/>
              </a:rPr>
              <a:t>A set of procedures that you will use to verify that a requirement has been met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" name="Shape 159">
            <a:extLst>
              <a:ext uri="{FF2B5EF4-FFF2-40B4-BE49-F238E27FC236}">
                <a16:creationId xmlns:a16="http://schemas.microsoft.com/office/drawing/2014/main" id="{6BA6EC5D-E6D0-0A4B-9D64-A4950CC5125B}"/>
              </a:ext>
            </a:extLst>
          </p:cNvPr>
          <p:cNvSpPr txBox="1">
            <a:spLocks/>
          </p:cNvSpPr>
          <p:nvPr/>
        </p:nvSpPr>
        <p:spPr>
          <a:xfrm>
            <a:off x="5445299" y="1346437"/>
            <a:ext cx="3299691" cy="561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13970" indent="-1270" algn="ctr">
              <a:buSzPct val="25000"/>
            </a:pPr>
            <a:r>
              <a:rPr lang="en-US" sz="3200" b="0" dirty="0">
                <a:solidFill>
                  <a:schemeClr val="bg1"/>
                </a:solidFill>
                <a:latin typeface="+mj-lt"/>
              </a:rPr>
              <a:t>Verifications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E2D27-DC84-6946-84CA-363BE5D7026B}"/>
              </a:ext>
            </a:extLst>
          </p:cNvPr>
          <p:cNvSpPr txBox="1"/>
          <p:nvPr/>
        </p:nvSpPr>
        <p:spPr>
          <a:xfrm>
            <a:off x="289101" y="3939304"/>
            <a:ext cx="45322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B5FB0"/>
                </a:solidFill>
                <a:latin typeface="+mn-lt"/>
                <a:ea typeface="Source Sans Pro"/>
                <a:cs typeface="Source Sans Pro"/>
                <a:sym typeface="Source Sans Pro"/>
              </a:rPr>
              <a:t>Quantitative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B5FB0"/>
                </a:solidFill>
                <a:latin typeface="+mn-lt"/>
                <a:ea typeface="Source Sans Pro"/>
                <a:cs typeface="Source Sans Pro"/>
                <a:sym typeface="Source Sans Pro"/>
              </a:rPr>
              <a:t>Thorough and detailed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B5FB0"/>
                </a:solidFill>
                <a:latin typeface="+mn-lt"/>
                <a:ea typeface="Source Sans Pro"/>
                <a:cs typeface="Source Sans Pro"/>
                <a:sym typeface="Source Sans Pro"/>
              </a:rPr>
              <a:t>Driven by project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2B5FB0"/>
                </a:solidFill>
                <a:latin typeface="+mn-lt"/>
                <a:ea typeface="Source Sans Pro"/>
                <a:cs typeface="Source Sans Pro"/>
                <a:sym typeface="Source Sans Pro"/>
              </a:rPr>
              <a:t>Design</a:t>
            </a:r>
            <a:r>
              <a:rPr lang="zh-CN" altLang="en-US" sz="2800" dirty="0">
                <a:solidFill>
                  <a:srgbClr val="2B5FB0"/>
                </a:solidFill>
                <a:latin typeface="+mn-lt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800" dirty="0">
                <a:solidFill>
                  <a:srgbClr val="2B5FB0"/>
                </a:solidFill>
                <a:latin typeface="+mn-lt"/>
                <a:ea typeface="Source Sans Pro"/>
                <a:cs typeface="Source Sans Pro"/>
                <a:sym typeface="Source Sans Pro"/>
              </a:rPr>
              <a:t>requirements</a:t>
            </a:r>
            <a:r>
              <a:rPr lang="zh-CN" altLang="en-US" sz="2800" dirty="0">
                <a:solidFill>
                  <a:srgbClr val="2B5FB0"/>
                </a:solidFill>
                <a:latin typeface="+mn-lt"/>
                <a:ea typeface="Source Sans Pro"/>
                <a:cs typeface="Source Sans Pro"/>
                <a:sym typeface="Source Sans Pro"/>
              </a:rPr>
              <a:t> </a:t>
            </a:r>
            <a:r>
              <a:rPr lang="zh-CN" altLang="en-US" sz="2800" b="1" dirty="0">
                <a:solidFill>
                  <a:srgbClr val="2B5FB0"/>
                </a:solidFill>
                <a:latin typeface="+mn-lt"/>
                <a:ea typeface="Source Sans Pro"/>
                <a:cs typeface="Source Sans Pro"/>
                <a:sym typeface="Source Sans Pro"/>
              </a:rPr>
              <a:t>≠</a:t>
            </a:r>
            <a:r>
              <a:rPr lang="zh-CN" altLang="en-US" sz="2800" dirty="0">
                <a:solidFill>
                  <a:srgbClr val="2B5FB0"/>
                </a:solidFill>
                <a:latin typeface="+mn-lt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800" dirty="0">
                <a:solidFill>
                  <a:srgbClr val="2B5FB0"/>
                </a:solidFill>
                <a:latin typeface="+mn-lt"/>
                <a:ea typeface="Source Sans Pro"/>
                <a:cs typeface="Source Sans Pro"/>
                <a:sym typeface="Source Sans Pro"/>
              </a:rPr>
              <a:t>purchase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Source Sans Pro"/>
                <a:cs typeface="Source Sans Pro"/>
                <a:sym typeface="Source Sans Pro"/>
              </a:rPr>
              <a:t>Derived from your HL requirement!!!</a:t>
            </a:r>
            <a:endParaRPr lang="en-US" sz="2800" dirty="0">
              <a:solidFill>
                <a:srgbClr val="FF0000"/>
              </a:solidFill>
              <a:latin typeface="+mn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45B23A-40C2-B545-83B0-BD29D47D03DE}"/>
              </a:ext>
            </a:extLst>
          </p:cNvPr>
          <p:cNvSpPr txBox="1"/>
          <p:nvPr/>
        </p:nvSpPr>
        <p:spPr>
          <a:xfrm>
            <a:off x="5249030" y="3886193"/>
            <a:ext cx="45322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ource Sans Pro"/>
                <a:cs typeface="Source Sans Pro"/>
                <a:sym typeface="Source Sans Pro"/>
              </a:rPr>
              <a:t>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ource Sans Pro"/>
                <a:cs typeface="Source Sans Pro"/>
                <a:sym typeface="Source Sans Pro"/>
              </a:rPr>
              <a:t>Test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ource Sans Pro"/>
                <a:cs typeface="Source Sans Pro"/>
                <a:sym typeface="Source Sans Pro"/>
              </a:rPr>
              <a:t>Presentation of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ource Sans Pro"/>
                <a:cs typeface="Source Sans Pro"/>
                <a:sym typeface="Source Sans Pro"/>
              </a:rPr>
              <a:t>Explicit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ource Sans Pro"/>
                <a:cs typeface="Source Sans Pro"/>
                <a:sym typeface="Source Sans Pro"/>
              </a:rPr>
              <a:t>(Specify what mock object(s) to use)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CCFDF9B-C2FC-0B4D-8DE4-075961C4A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6810" y="1287064"/>
            <a:ext cx="653459" cy="653459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FBD77991-3633-7049-8CD4-829C625F53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01316" y="1228573"/>
            <a:ext cx="679764" cy="67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2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A63B520-7D17-4C58-8E76-9A2AD75690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06"/>
          <a:stretch/>
        </p:blipFill>
        <p:spPr>
          <a:xfrm>
            <a:off x="5317263" y="1954034"/>
            <a:ext cx="4643421" cy="448998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513C06D-54E9-4FB1-984C-0480854C5628}"/>
              </a:ext>
            </a:extLst>
          </p:cNvPr>
          <p:cNvSpPr/>
          <p:nvPr/>
        </p:nvSpPr>
        <p:spPr>
          <a:xfrm>
            <a:off x="5388501" y="1954034"/>
            <a:ext cx="2137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Sub-Problems</a:t>
            </a:r>
            <a:endParaRPr lang="zh-CN" altLang="en-US" sz="2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D9D328F-FB0D-42F6-A081-D8A7A6D6C4F8}"/>
              </a:ext>
            </a:extLst>
          </p:cNvPr>
          <p:cNvSpPr/>
          <p:nvPr/>
        </p:nvSpPr>
        <p:spPr>
          <a:xfrm>
            <a:off x="7869679" y="1998216"/>
            <a:ext cx="1640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Module-level</a:t>
            </a:r>
            <a:endParaRPr lang="zh-CN" altLang="en-US" sz="2000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F314C2E-3FCF-4ED3-92C9-D5DAC864AA65}"/>
              </a:ext>
            </a:extLst>
          </p:cNvPr>
          <p:cNvGrpSpPr/>
          <p:nvPr/>
        </p:nvGrpSpPr>
        <p:grpSpPr>
          <a:xfrm>
            <a:off x="-47280" y="1333954"/>
            <a:ext cx="4643421" cy="5104491"/>
            <a:chOff x="205740" y="1339530"/>
            <a:chExt cx="4643421" cy="510449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41AFE33-CA0E-4D10-9DCC-2B424D117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740" y="1404404"/>
              <a:ext cx="4643421" cy="5039617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B6E8592-FCE9-4FA6-B2C0-09F57A98C7E0}"/>
                </a:ext>
              </a:extLst>
            </p:cNvPr>
            <p:cNvSpPr/>
            <p:nvPr/>
          </p:nvSpPr>
          <p:spPr>
            <a:xfrm>
              <a:off x="1786266" y="1339530"/>
              <a:ext cx="11608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/>
                <a:t>Overall</a:t>
              </a:r>
              <a:endParaRPr lang="zh-CN" altLang="en-US" sz="2400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750A302-C2FC-4A23-95C5-B1B2A43700AE}"/>
                </a:ext>
              </a:extLst>
            </p:cNvPr>
            <p:cNvSpPr/>
            <p:nvPr/>
          </p:nvSpPr>
          <p:spPr>
            <a:xfrm>
              <a:off x="2834815" y="1998217"/>
              <a:ext cx="13131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High level</a:t>
              </a:r>
              <a:endParaRPr lang="zh-CN" altLang="en-US" sz="2000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714221B-0774-4DC2-9092-3D7B389180DB}"/>
                </a:ext>
              </a:extLst>
            </p:cNvPr>
            <p:cNvSpPr/>
            <p:nvPr/>
          </p:nvSpPr>
          <p:spPr>
            <a:xfrm>
              <a:off x="567561" y="1935134"/>
              <a:ext cx="12795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/>
                <a:t>Iterative</a:t>
              </a:r>
              <a:endParaRPr lang="zh-CN" altLang="en-US" sz="2400" dirty="0"/>
            </a:p>
          </p:txBody>
        </p:sp>
      </p:grpSp>
      <p:sp>
        <p:nvSpPr>
          <p:cNvPr id="5" name="箭头: 右 4">
            <a:extLst>
              <a:ext uri="{FF2B5EF4-FFF2-40B4-BE49-F238E27FC236}">
                <a16:creationId xmlns:a16="http://schemas.microsoft.com/office/drawing/2014/main" id="{BBF464B7-F6AA-427A-84A1-F4D397D5FCCB}"/>
              </a:ext>
            </a:extLst>
          </p:cNvPr>
          <p:cNvSpPr/>
          <p:nvPr/>
        </p:nvSpPr>
        <p:spPr>
          <a:xfrm>
            <a:off x="4609947" y="4028264"/>
            <a:ext cx="772404" cy="341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2513770-9F20-488F-A206-C77B14B4EDC4}"/>
              </a:ext>
            </a:extLst>
          </p:cNvPr>
          <p:cNvSpPr/>
          <p:nvPr/>
        </p:nvSpPr>
        <p:spPr>
          <a:xfrm>
            <a:off x="4395389" y="3598860"/>
            <a:ext cx="12676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1-level</a:t>
            </a:r>
          </a:p>
          <a:p>
            <a:r>
              <a:rPr lang="en-US" altLang="zh-CN" sz="2400" dirty="0"/>
              <a:t> </a:t>
            </a:r>
          </a:p>
          <a:p>
            <a:r>
              <a:rPr lang="en-US" altLang="zh-CN" sz="2400" dirty="0"/>
              <a:t>deeper</a:t>
            </a:r>
            <a:endParaRPr lang="zh-CN" altLang="en-US" sz="24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7D7EE33-7776-40A1-AE96-6E1F507CAFA1}"/>
              </a:ext>
            </a:extLst>
          </p:cNvPr>
          <p:cNvSpPr/>
          <p:nvPr/>
        </p:nvSpPr>
        <p:spPr>
          <a:xfrm>
            <a:off x="7225216" y="1597688"/>
            <a:ext cx="2833184" cy="254223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F7D95F96-D84D-8048-B74C-164970FF4F2E}"/>
              </a:ext>
            </a:extLst>
          </p:cNvPr>
          <p:cNvSpPr txBox="1">
            <a:spLocks/>
          </p:cNvSpPr>
          <p:nvPr/>
        </p:nvSpPr>
        <p:spPr>
          <a:xfrm>
            <a:off x="177801" y="244978"/>
            <a:ext cx="10274300" cy="828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altLang="zh-CN" sz="3800" dirty="0"/>
              <a:t>Write </a:t>
            </a:r>
            <a:r>
              <a:rPr lang="en-US" altLang="zh-CN" sz="3600" dirty="0"/>
              <a:t>R&amp;V table using top-down approach</a:t>
            </a:r>
            <a:endParaRPr lang="zh-CN" altLang="en-US" sz="3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A30FB6-A1CD-374C-9AF4-1E385B0BC854}"/>
              </a:ext>
            </a:extLst>
          </p:cNvPr>
          <p:cNvCxnSpPr/>
          <p:nvPr/>
        </p:nvCxnSpPr>
        <p:spPr>
          <a:xfrm>
            <a:off x="177801" y="1073146"/>
            <a:ext cx="9697719" cy="0"/>
          </a:xfrm>
          <a:prstGeom prst="line">
            <a:avLst/>
          </a:prstGeom>
          <a:ln w="38100">
            <a:solidFill>
              <a:srgbClr val="12284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93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5" grpId="0" animBg="1"/>
      <p:bldP spid="11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225275" y="1046482"/>
            <a:ext cx="9061600" cy="61237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94970" marR="0" lvl="0" indent="-382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Char char="▪"/>
            </a:pPr>
            <a:r>
              <a:rPr lang="en-US" sz="3200" dirty="0">
                <a:solidFill>
                  <a:srgbClr val="002060"/>
                </a:solidFill>
                <a:latin typeface="Source Sans Pro"/>
                <a:ea typeface="Source Sans Pro"/>
                <a:sym typeface="Source Sans Pro"/>
              </a:rPr>
              <a:t>Each module is a unit.</a:t>
            </a:r>
          </a:p>
          <a:p>
            <a:pPr marL="394970" lvl="0" indent="-382270">
              <a:buClr>
                <a:srgbClr val="002060"/>
              </a:buClr>
              <a:buSzPct val="100000"/>
              <a:buFont typeface="Noto Sans Symbols"/>
              <a:buChar char="▪"/>
            </a:pPr>
            <a:r>
              <a:rPr lang="en-US" sz="3200" dirty="0">
                <a:solidFill>
                  <a:srgbClr val="002060"/>
                </a:solidFill>
                <a:latin typeface="Source Sans Pro"/>
                <a:ea typeface="Source Sans Pro"/>
                <a:sym typeface="Source Sans Pro"/>
              </a:rPr>
              <a:t>R: </a:t>
            </a:r>
            <a:r>
              <a:rPr lang="en-US" altLang="zh-CN" sz="3200" b="1" dirty="0">
                <a:solidFill>
                  <a:srgbClr val="002060"/>
                </a:solidFill>
                <a:latin typeface="Source Sans Pro"/>
                <a:ea typeface="Source Sans Pro"/>
              </a:rPr>
              <a:t>attributes</a:t>
            </a:r>
            <a:r>
              <a:rPr lang="en-US" altLang="zh-CN" sz="3200" dirty="0">
                <a:solidFill>
                  <a:srgbClr val="002060"/>
                </a:solidFill>
                <a:latin typeface="Source Sans Pro"/>
                <a:ea typeface="Source Sans Pro"/>
              </a:rPr>
              <a:t> your system must have</a:t>
            </a:r>
            <a:endParaRPr lang="en-US" sz="3200" dirty="0">
              <a:solidFill>
                <a:srgbClr val="002060"/>
              </a:solidFill>
              <a:latin typeface="Source Sans Pro"/>
              <a:ea typeface="Source Sans Pro"/>
              <a:sym typeface="Source Sans Pro"/>
            </a:endParaRPr>
          </a:p>
          <a:p>
            <a:pPr marL="394970" lvl="0" indent="-382270">
              <a:buClr>
                <a:srgbClr val="002060"/>
              </a:buClr>
              <a:buSzPct val="100000"/>
              <a:buFont typeface="Noto Sans Symbols"/>
              <a:buChar char="▪"/>
            </a:pPr>
            <a:r>
              <a:rPr lang="en-US" sz="3200" dirty="0">
                <a:solidFill>
                  <a:srgbClr val="002060"/>
                </a:solidFill>
                <a:latin typeface="Source Sans Pro"/>
                <a:ea typeface="Source Sans Pro"/>
                <a:sym typeface="Source Sans Pro"/>
              </a:rPr>
              <a:t>V: </a:t>
            </a:r>
            <a:r>
              <a:rPr lang="en-US" altLang="zh-CN" sz="3200" b="1" dirty="0">
                <a:solidFill>
                  <a:srgbClr val="002060"/>
                </a:solidFill>
                <a:latin typeface="Source Sans Pro"/>
                <a:ea typeface="Source Sans Pro"/>
              </a:rPr>
              <a:t>tests</a:t>
            </a:r>
            <a:r>
              <a:rPr lang="en-US" altLang="zh-CN" sz="3200" dirty="0">
                <a:solidFill>
                  <a:srgbClr val="002060"/>
                </a:solidFill>
                <a:latin typeface="Source Sans Pro"/>
                <a:ea typeface="Source Sans Pro"/>
              </a:rPr>
              <a:t> you will perform (w. mock object)</a:t>
            </a:r>
          </a:p>
          <a:p>
            <a:pPr marL="394970" lvl="0" indent="-382270">
              <a:buClr>
                <a:srgbClr val="002060"/>
              </a:buClr>
              <a:buSzPct val="100000"/>
              <a:buFont typeface="Noto Sans Symbols"/>
              <a:buChar char="▪"/>
            </a:pPr>
            <a:r>
              <a:rPr lang="en-US" altLang="zh-CN" sz="3200" dirty="0">
                <a:solidFill>
                  <a:srgbClr val="002060"/>
                </a:solidFill>
                <a:latin typeface="Source Sans Pro"/>
                <a:ea typeface="Source Sans Pro"/>
              </a:rPr>
              <a:t>Each module works | system works</a:t>
            </a:r>
          </a:p>
          <a:p>
            <a:pPr marL="394970" lvl="0" indent="-382270">
              <a:buClr>
                <a:srgbClr val="002060"/>
              </a:buClr>
              <a:buSzPct val="100000"/>
              <a:buFont typeface="Noto Sans Symbols"/>
              <a:buChar char="▪"/>
            </a:pPr>
            <a:endParaRPr lang="en-US" altLang="zh-CN" sz="3200" dirty="0">
              <a:solidFill>
                <a:srgbClr val="002060"/>
              </a:solidFill>
              <a:latin typeface="Source Sans Pro"/>
              <a:ea typeface="Source Sans Pro"/>
            </a:endParaRPr>
          </a:p>
          <a:p>
            <a:pPr marL="394970" lvl="0" indent="-382270">
              <a:buClr>
                <a:srgbClr val="002060"/>
              </a:buClr>
              <a:buSzPct val="100000"/>
              <a:buFont typeface="Noto Sans Symbols"/>
              <a:buChar char="▪"/>
            </a:pPr>
            <a:r>
              <a:rPr lang="en-US" altLang="zh-CN" sz="3200" dirty="0">
                <a:solidFill>
                  <a:srgbClr val="002060"/>
                </a:solidFill>
                <a:latin typeface="Source Sans Pro"/>
                <a:ea typeface="Source Sans Pro"/>
              </a:rPr>
              <a:t>Key words:</a:t>
            </a:r>
          </a:p>
          <a:p>
            <a:pPr marL="394970" lvl="5" indent="-382270">
              <a:buClr>
                <a:srgbClr val="002060"/>
              </a:buClr>
              <a:buSzPct val="100000"/>
              <a:buFont typeface="Noto Sans Symbols"/>
              <a:buChar char="▪"/>
            </a:pPr>
            <a:r>
              <a:rPr lang="en-US" altLang="zh-CN" sz="2400" dirty="0">
                <a:solidFill>
                  <a:srgbClr val="002060"/>
                </a:solidFill>
                <a:latin typeface="Source Sans Pro"/>
                <a:ea typeface="Source Sans Pro"/>
              </a:rPr>
              <a:t>Unit test</a:t>
            </a:r>
          </a:p>
          <a:p>
            <a:pPr marL="394970" lvl="5" indent="-382270">
              <a:buClr>
                <a:srgbClr val="002060"/>
              </a:buClr>
              <a:buSzPct val="100000"/>
              <a:buFont typeface="Noto Sans Symbols"/>
              <a:buChar char="▪"/>
            </a:pPr>
            <a:r>
              <a:rPr lang="en-US" altLang="zh-CN" sz="2400" dirty="0">
                <a:solidFill>
                  <a:srgbClr val="002060"/>
                </a:solidFill>
                <a:latin typeface="Source Sans Pro"/>
                <a:ea typeface="Source Sans Pro"/>
              </a:rPr>
              <a:t>Mock object</a:t>
            </a:r>
          </a:p>
          <a:p>
            <a:pPr marL="394970" lvl="5" indent="-382270">
              <a:buClr>
                <a:srgbClr val="002060"/>
              </a:buClr>
              <a:buSzPct val="100000"/>
              <a:buFont typeface="Noto Sans Symbols"/>
              <a:buChar char="▪"/>
            </a:pPr>
            <a:r>
              <a:rPr lang="en-US" altLang="zh-CN" sz="2400" dirty="0">
                <a:solidFill>
                  <a:srgbClr val="002060"/>
                </a:solidFill>
                <a:latin typeface="Source Sans Pro"/>
                <a:ea typeface="Source Sans Pro"/>
              </a:rPr>
              <a:t>System test</a:t>
            </a:r>
          </a:p>
          <a:p>
            <a:pPr marL="394970" lvl="5" indent="-382270">
              <a:buClr>
                <a:srgbClr val="002060"/>
              </a:buClr>
              <a:buSzPct val="100000"/>
              <a:buFont typeface="Noto Sans Symbols"/>
              <a:buChar char="▪"/>
            </a:pPr>
            <a:endParaRPr lang="en-US" altLang="zh-CN" sz="2400" dirty="0">
              <a:solidFill>
                <a:srgbClr val="002060"/>
              </a:solidFill>
              <a:latin typeface="Source Sans Pro"/>
              <a:ea typeface="Source Sans Pro"/>
            </a:endParaRPr>
          </a:p>
          <a:p>
            <a:pPr marL="12700" lvl="0">
              <a:buClr>
                <a:srgbClr val="002060"/>
              </a:buClr>
              <a:buSzPct val="100000"/>
            </a:pPr>
            <a:r>
              <a:rPr lang="en-US" altLang="zh-CN" sz="3200" dirty="0">
                <a:solidFill>
                  <a:srgbClr val="002060"/>
                </a:solidFill>
                <a:latin typeface="Source Sans Pro"/>
                <a:ea typeface="Source Sans Pro"/>
              </a:rPr>
              <a:t>Stages for building: </a:t>
            </a:r>
          </a:p>
          <a:p>
            <a:pPr marL="394970" lvl="0" indent="-382270">
              <a:buClr>
                <a:srgbClr val="002060"/>
              </a:buClr>
              <a:buSzPct val="100000"/>
              <a:buFont typeface="Noto Sans Symbols"/>
              <a:buChar char="▪"/>
            </a:pPr>
            <a:r>
              <a:rPr lang="en-US" altLang="zh-CN" sz="3200" dirty="0">
                <a:solidFill>
                  <a:srgbClr val="002060"/>
                </a:solidFill>
                <a:latin typeface="Source Sans Pro"/>
                <a:ea typeface="Source Sans Pro"/>
              </a:rPr>
              <a:t>Bread board</a:t>
            </a:r>
          </a:p>
          <a:p>
            <a:pPr marL="394970" lvl="0" indent="-382270">
              <a:buClr>
                <a:srgbClr val="002060"/>
              </a:buClr>
              <a:buSzPct val="100000"/>
              <a:buFont typeface="Noto Sans Symbols"/>
              <a:buChar char="▪"/>
            </a:pPr>
            <a:r>
              <a:rPr lang="en-US" altLang="zh-CN" sz="3200" dirty="0">
                <a:solidFill>
                  <a:srgbClr val="002060"/>
                </a:solidFill>
                <a:latin typeface="Source Sans Pro"/>
                <a:ea typeface="Source Sans Pro"/>
              </a:rPr>
              <a:t>PCB: TPs, jumpers</a:t>
            </a:r>
          </a:p>
          <a:p>
            <a:pPr marL="394970" lvl="0" indent="-382270">
              <a:buClr>
                <a:srgbClr val="002060"/>
              </a:buClr>
              <a:buSzPct val="100000"/>
              <a:buFont typeface="Noto Sans Symbols"/>
              <a:buChar char="▪"/>
            </a:pPr>
            <a:endParaRPr lang="en-US" altLang="zh-CN" sz="3200" b="1" dirty="0"/>
          </a:p>
        </p:txBody>
      </p:sp>
      <p:pic>
        <p:nvPicPr>
          <p:cNvPr id="1026" name="Picture 2" descr="Image result for unit test mock objects">
            <a:extLst>
              <a:ext uri="{FF2B5EF4-FFF2-40B4-BE49-F238E27FC236}">
                <a16:creationId xmlns:a16="http://schemas.microsoft.com/office/drawing/2014/main" id="{1D03687C-4813-46BA-89F8-03E31D6B2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382" y="3186953"/>
            <a:ext cx="5855966" cy="376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847693B7-D92B-5141-86E6-E0219D8B97A5}"/>
              </a:ext>
            </a:extLst>
          </p:cNvPr>
          <p:cNvSpPr txBox="1">
            <a:spLocks/>
          </p:cNvSpPr>
          <p:nvPr/>
        </p:nvSpPr>
        <p:spPr>
          <a:xfrm>
            <a:off x="177801" y="244978"/>
            <a:ext cx="10274300" cy="828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altLang="zh-CN" sz="3800" dirty="0"/>
              <a:t>The system would work if each module works</a:t>
            </a:r>
            <a:endParaRPr lang="zh-CN" altLang="en-US" sz="3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B70748-7B68-9746-BD50-8ADE8B237298}"/>
              </a:ext>
            </a:extLst>
          </p:cNvPr>
          <p:cNvCxnSpPr/>
          <p:nvPr/>
        </p:nvCxnSpPr>
        <p:spPr>
          <a:xfrm>
            <a:off x="177801" y="1073146"/>
            <a:ext cx="9697719" cy="0"/>
          </a:xfrm>
          <a:prstGeom prst="line">
            <a:avLst/>
          </a:prstGeom>
          <a:ln w="38100">
            <a:solidFill>
              <a:srgbClr val="12284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2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77"/>
    </mc:Choice>
    <mc:Fallback xmlns="">
      <p:transition xmlns:p14="http://schemas.microsoft.com/office/powerpoint/2010/main" spd="slow" advTm="1937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521962" y="298183"/>
            <a:ext cx="9014400" cy="1061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3970" marR="0" lvl="0" indent="-127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Bad RV Example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521962" y="1483591"/>
            <a:ext cx="8862600" cy="2532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algn="l" rtl="0">
              <a:lnSpc>
                <a:spcPct val="100000"/>
              </a:lnSpc>
              <a:spcBef>
                <a:spcPts val="860"/>
              </a:spcBef>
              <a:buClr>
                <a:srgbClr val="002060"/>
              </a:buClr>
              <a:buSzPct val="100000"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Voltage Regulator</a:t>
            </a:r>
            <a:endParaRPr lang="en-US" sz="3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17338"/>
              </p:ext>
            </p:extLst>
          </p:nvPr>
        </p:nvGraphicFramePr>
        <p:xfrm>
          <a:off x="521962" y="2231849"/>
          <a:ext cx="827914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1. Step down battery to</a:t>
                      </a:r>
                      <a:r>
                        <a:rPr lang="en-US" sz="1800" baseline="0" dirty="0"/>
                        <a:t> 3.3VDC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 Take oscilloscope measurements to make sure that</a:t>
                      </a:r>
                      <a:r>
                        <a:rPr lang="en-US" sz="1800" baseline="0" dirty="0"/>
                        <a:t> voltage output is </a:t>
                      </a:r>
                      <a:r>
                        <a:rPr lang="en-US" altLang="zh-CN" sz="1800" baseline="0" dirty="0"/>
                        <a:t>3.3</a:t>
                      </a:r>
                      <a:r>
                        <a:rPr lang="en-US" sz="1800" baseline="0" dirty="0"/>
                        <a:t>V. 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496477-5569-E041-A9E0-2C5427EC4108}"/>
              </a:ext>
            </a:extLst>
          </p:cNvPr>
          <p:cNvCxnSpPr/>
          <p:nvPr/>
        </p:nvCxnSpPr>
        <p:spPr>
          <a:xfrm>
            <a:off x="177801" y="1073146"/>
            <a:ext cx="9697719" cy="0"/>
          </a:xfrm>
          <a:prstGeom prst="line">
            <a:avLst/>
          </a:prstGeom>
          <a:ln w="38100">
            <a:solidFill>
              <a:srgbClr val="12284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88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14"/>
    </mc:Choice>
    <mc:Fallback xmlns="">
      <p:transition xmlns:p14="http://schemas.microsoft.com/office/powerpoint/2010/main" spd="slow" advTm="22014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521962" y="298183"/>
            <a:ext cx="9014400" cy="1061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3970" marR="0" lvl="0" indent="-127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Bad RV Example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521962" y="1483591"/>
            <a:ext cx="8862600" cy="2532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algn="l" rtl="0">
              <a:lnSpc>
                <a:spcPct val="100000"/>
              </a:lnSpc>
              <a:spcBef>
                <a:spcPts val="860"/>
              </a:spcBef>
              <a:buClr>
                <a:srgbClr val="002060"/>
              </a:buClr>
              <a:buSzPct val="100000"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Voltage Regulator</a:t>
            </a:r>
            <a:endParaRPr lang="en-US" sz="3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052468"/>
              </p:ext>
            </p:extLst>
          </p:nvPr>
        </p:nvGraphicFramePr>
        <p:xfrm>
          <a:off x="521962" y="2231849"/>
          <a:ext cx="827914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1. Step down battery to</a:t>
                      </a:r>
                      <a:r>
                        <a:rPr lang="en-US" sz="1800" baseline="0" dirty="0"/>
                        <a:t> 3.3VDC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 Take oscilloscope measurements to make sure that</a:t>
                      </a:r>
                      <a:r>
                        <a:rPr lang="en-US" sz="1800" baseline="0" dirty="0"/>
                        <a:t> voltage output is </a:t>
                      </a:r>
                      <a:r>
                        <a:rPr lang="en-US" altLang="zh-CN" sz="1800" baseline="0" dirty="0"/>
                        <a:t>3.3</a:t>
                      </a:r>
                      <a:r>
                        <a:rPr lang="en-US" sz="1800" baseline="0" dirty="0"/>
                        <a:t>V. 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1857375" y="2618219"/>
            <a:ext cx="971551" cy="4393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75" y="3629139"/>
            <a:ext cx="380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What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is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battery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voltage?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A24950-5330-7B46-BB30-802EDE9AC9D9}"/>
              </a:ext>
            </a:extLst>
          </p:cNvPr>
          <p:cNvCxnSpPr/>
          <p:nvPr/>
        </p:nvCxnSpPr>
        <p:spPr>
          <a:xfrm>
            <a:off x="177801" y="1073146"/>
            <a:ext cx="9697719" cy="0"/>
          </a:xfrm>
          <a:prstGeom prst="line">
            <a:avLst/>
          </a:prstGeom>
          <a:ln w="38100">
            <a:solidFill>
              <a:srgbClr val="12284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14"/>
    </mc:Choice>
    <mc:Fallback xmlns="">
      <p:transition xmlns:p14="http://schemas.microsoft.com/office/powerpoint/2010/main" spd="slow" advTm="2201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521962" y="298183"/>
            <a:ext cx="9014400" cy="1061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3970" marR="0" lvl="0" indent="-127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Bad RV Example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521962" y="1483591"/>
            <a:ext cx="8862600" cy="2532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algn="l" rtl="0">
              <a:lnSpc>
                <a:spcPct val="100000"/>
              </a:lnSpc>
              <a:spcBef>
                <a:spcPts val="860"/>
              </a:spcBef>
              <a:buClr>
                <a:srgbClr val="002060"/>
              </a:buClr>
              <a:buSzPct val="100000"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Voltage Regulator</a:t>
            </a:r>
            <a:endParaRPr lang="en-US" sz="3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487502"/>
              </p:ext>
            </p:extLst>
          </p:nvPr>
        </p:nvGraphicFramePr>
        <p:xfrm>
          <a:off x="521962" y="2231849"/>
          <a:ext cx="827914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1. Step down battery to</a:t>
                      </a:r>
                      <a:r>
                        <a:rPr lang="en-US" sz="1800" baseline="0" dirty="0"/>
                        <a:t> 3.3VDC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 Take oscilloscope measurements to make sure that</a:t>
                      </a:r>
                      <a:r>
                        <a:rPr lang="en-US" sz="1800" baseline="0" dirty="0"/>
                        <a:t> voltage output is </a:t>
                      </a:r>
                      <a:r>
                        <a:rPr lang="en-US" altLang="zh-CN" sz="1800" baseline="0" dirty="0"/>
                        <a:t>3.3</a:t>
                      </a:r>
                      <a:r>
                        <a:rPr lang="en-US" sz="1800" baseline="0" dirty="0"/>
                        <a:t>V. 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2928938" y="2590188"/>
            <a:ext cx="1185862" cy="4393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46" y="3666499"/>
            <a:ext cx="380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Do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I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fail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if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the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output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is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3.25V?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710C0A-A7C8-044A-A9EB-390D4352E260}"/>
              </a:ext>
            </a:extLst>
          </p:cNvPr>
          <p:cNvCxnSpPr/>
          <p:nvPr/>
        </p:nvCxnSpPr>
        <p:spPr>
          <a:xfrm>
            <a:off x="177801" y="1073146"/>
            <a:ext cx="9697719" cy="0"/>
          </a:xfrm>
          <a:prstGeom prst="line">
            <a:avLst/>
          </a:prstGeom>
          <a:ln w="38100">
            <a:solidFill>
              <a:srgbClr val="12284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91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14"/>
    </mc:Choice>
    <mc:Fallback xmlns="">
      <p:transition xmlns:p14="http://schemas.microsoft.com/office/powerpoint/2010/main" spd="slow" advTm="2201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521962" y="298183"/>
            <a:ext cx="9014400" cy="1061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3970" marR="0" lvl="0" indent="-127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Bad RV Example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521962" y="1483591"/>
            <a:ext cx="8862600" cy="2532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algn="l" rtl="0">
              <a:lnSpc>
                <a:spcPct val="100000"/>
              </a:lnSpc>
              <a:spcBef>
                <a:spcPts val="860"/>
              </a:spcBef>
              <a:buClr>
                <a:srgbClr val="002060"/>
              </a:buClr>
              <a:buSzPct val="100000"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Voltage Regulator</a:t>
            </a:r>
            <a:endParaRPr lang="en-US" sz="3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543054"/>
              </p:ext>
            </p:extLst>
          </p:nvPr>
        </p:nvGraphicFramePr>
        <p:xfrm>
          <a:off x="521962" y="2231849"/>
          <a:ext cx="827914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1. Step down battery to</a:t>
                      </a:r>
                      <a:r>
                        <a:rPr lang="en-US" sz="1800" baseline="0" dirty="0"/>
                        <a:t> 3.3VDC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 Take oscilloscope measurements to make sure that</a:t>
                      </a:r>
                      <a:r>
                        <a:rPr lang="en-US" sz="1800" baseline="0" dirty="0"/>
                        <a:t> voltage output is </a:t>
                      </a:r>
                      <a:r>
                        <a:rPr lang="en-US" altLang="zh-CN" sz="1800" baseline="0" dirty="0"/>
                        <a:t>3.3</a:t>
                      </a:r>
                      <a:r>
                        <a:rPr lang="en-US" sz="1800" baseline="0" dirty="0"/>
                        <a:t>V. 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57374" y="3629139"/>
            <a:ext cx="6215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Do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we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miss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any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requirements?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</a:rPr>
              <a:t>e.g</a:t>
            </a:r>
            <a:r>
              <a:rPr lang="en-US" altLang="zh-CN" sz="2000" dirty="0">
                <a:solidFill>
                  <a:srgbClr val="FF0000"/>
                </a:solidFill>
              </a:rPr>
              <a:t>,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current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draw?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090E74-31B5-E84A-97E6-1F316F4B3276}"/>
              </a:ext>
            </a:extLst>
          </p:cNvPr>
          <p:cNvCxnSpPr/>
          <p:nvPr/>
        </p:nvCxnSpPr>
        <p:spPr>
          <a:xfrm>
            <a:off x="177801" y="1073146"/>
            <a:ext cx="9697719" cy="0"/>
          </a:xfrm>
          <a:prstGeom prst="line">
            <a:avLst/>
          </a:prstGeom>
          <a:ln w="38100">
            <a:solidFill>
              <a:srgbClr val="12284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85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14"/>
    </mc:Choice>
    <mc:Fallback xmlns="">
      <p:transition xmlns:p14="http://schemas.microsoft.com/office/powerpoint/2010/main" spd="slow" advTm="22014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521962" y="298183"/>
            <a:ext cx="9014400" cy="1061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3970" marR="0" lvl="0" indent="-127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Bad RV Example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521962" y="1483591"/>
            <a:ext cx="8862600" cy="2532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algn="l" rtl="0">
              <a:lnSpc>
                <a:spcPct val="100000"/>
              </a:lnSpc>
              <a:spcBef>
                <a:spcPts val="860"/>
              </a:spcBef>
              <a:buClr>
                <a:srgbClr val="002060"/>
              </a:buClr>
              <a:buSzPct val="100000"/>
            </a:pPr>
            <a:r>
              <a:rPr lang="en-US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Voltage Regulator</a:t>
            </a:r>
            <a:endParaRPr lang="en-US" sz="3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066824"/>
              </p:ext>
            </p:extLst>
          </p:nvPr>
        </p:nvGraphicFramePr>
        <p:xfrm>
          <a:off x="521962" y="2231849"/>
          <a:ext cx="827914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1. Step down battery to</a:t>
                      </a:r>
                      <a:r>
                        <a:rPr lang="en-US" sz="1800" baseline="0" dirty="0"/>
                        <a:t> 3.3VDC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 Take oscilloscope measurements to make sure that</a:t>
                      </a:r>
                      <a:r>
                        <a:rPr lang="en-US" sz="1800" baseline="0" dirty="0"/>
                        <a:t> voltage output is </a:t>
                      </a:r>
                      <a:r>
                        <a:rPr lang="en-US" altLang="zh-CN" sz="1800" baseline="0" dirty="0"/>
                        <a:t>3.3</a:t>
                      </a:r>
                      <a:r>
                        <a:rPr lang="en-US" sz="1800" baseline="0" dirty="0"/>
                        <a:t>V. 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643688" y="2543175"/>
            <a:ext cx="1714500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5575" y="3716147"/>
            <a:ext cx="3217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How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to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measure?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E07A1B-6776-1947-A14D-28DA3C22A03D}"/>
              </a:ext>
            </a:extLst>
          </p:cNvPr>
          <p:cNvCxnSpPr/>
          <p:nvPr/>
        </p:nvCxnSpPr>
        <p:spPr>
          <a:xfrm>
            <a:off x="177801" y="1073146"/>
            <a:ext cx="9697719" cy="0"/>
          </a:xfrm>
          <a:prstGeom prst="line">
            <a:avLst/>
          </a:prstGeom>
          <a:ln w="38100">
            <a:solidFill>
              <a:srgbClr val="12284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97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14"/>
    </mc:Choice>
    <mc:Fallback xmlns="">
      <p:transition xmlns:p14="http://schemas.microsoft.com/office/powerpoint/2010/main" spd="slow" advTm="2201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521962" y="298183"/>
            <a:ext cx="9014400" cy="1061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3970" marR="0" lvl="0" indent="-127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Good RV Example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571462" y="950246"/>
            <a:ext cx="8915400" cy="2532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94970" marR="0" lvl="0" indent="-382270" defTabSz="91440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None/>
              <a:tabLst/>
              <a:defRPr/>
            </a:pPr>
            <a:r>
              <a:rPr lang="en-US" sz="3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Voltage Regulator</a:t>
            </a:r>
            <a:r>
              <a:rPr lang="zh-CN" altLang="en-US" sz="3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lang="en-US" altLang="zh-CN" sz="3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94970" marR="0" lvl="0" indent="-382270" defTabSz="91440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None/>
              <a:tabLst/>
              <a:defRPr/>
            </a:pP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(adapted</a:t>
            </a:r>
            <a:r>
              <a:rPr lang="zh-CN" alt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from</a:t>
            </a:r>
            <a:r>
              <a:rPr lang="zh-CN" alt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SP16</a:t>
            </a:r>
            <a:r>
              <a:rPr lang="zh-CN" alt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Wireless</a:t>
            </a:r>
            <a:r>
              <a:rPr lang="zh-CN" alt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0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IntraNetwork</a:t>
            </a: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lang="en-US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420" y="109851"/>
            <a:ext cx="1847850" cy="177812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537775"/>
              </p:ext>
            </p:extLst>
          </p:nvPr>
        </p:nvGraphicFramePr>
        <p:xfrm>
          <a:off x="572693" y="2017332"/>
          <a:ext cx="8926908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Provide 3.3V +/- 0.5% from a 3.7V-4.2V source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Can operate current within 0 -300mA</a:t>
                      </a:r>
                    </a:p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Maintain thermal stability below </a:t>
                      </a:r>
                      <a:r>
                        <a:rPr lang="en-US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125</a:t>
                      </a:r>
                      <a:r>
                        <a:rPr lang="it-IT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°C</a:t>
                      </a:r>
                    </a:p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Efficiency should be higher than 80%.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3" indent="0">
                        <a:buFont typeface="+mj-lt"/>
                        <a:buNone/>
                      </a:pPr>
                      <a:r>
                        <a:rPr lang="en-US" altLang="zh-CN" sz="1800" baseline="0" dirty="0"/>
                        <a:t>1A. Measure the output voltage using an oscilloscope, ensuring that the output voltage stays within 5% of 3.3V. 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endParaRPr lang="en-US" altLang="zh-CN" sz="1800" baseline="0" dirty="0"/>
                    </a:p>
                    <a:p>
                      <a:pPr marL="0" lvl="3" indent="0">
                        <a:buFont typeface="+mj-lt"/>
                        <a:buNone/>
                      </a:pPr>
                      <a:r>
                        <a:rPr lang="en-US" altLang="zh-CN" sz="1800" baseline="0" dirty="0"/>
                        <a:t>2A. </a:t>
                      </a:r>
                      <a:r>
                        <a:rPr lang="en-US" altLang="zh-CN" sz="1800" dirty="0"/>
                        <a:t>Connect the output of the voltage</a:t>
                      </a:r>
                      <a:r>
                        <a:rPr lang="en-US" altLang="zh-CN" sz="1800" baseline="0" dirty="0"/>
                        <a:t> regulator to VDD node in the constant-current test circuit in Figure 3. 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r>
                        <a:rPr lang="en-US" sz="1800" baseline="0" dirty="0"/>
                        <a:t>2B. Adjust </a:t>
                      </a:r>
                      <a:r>
                        <a:rPr lang="en-US" sz="1800" baseline="0" dirty="0" err="1"/>
                        <a:t>Rs</a:t>
                      </a:r>
                      <a:r>
                        <a:rPr lang="en-US" sz="1800" baseline="0" dirty="0"/>
                        <a:t> in Figure 3 to deliver at most 300mA to the load, measured by a </a:t>
                      </a:r>
                      <a:r>
                        <a:rPr lang="en-US" sz="1800" baseline="0" dirty="0" err="1"/>
                        <a:t>multimeter</a:t>
                      </a:r>
                      <a:r>
                        <a:rPr lang="en-US" sz="1800" baseline="0" dirty="0"/>
                        <a:t>.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r>
                        <a:rPr lang="en-US" sz="1800" baseline="0" dirty="0"/>
                        <a:t>2C. Measure the output voltage using an oscilloscope, ensuring that the output voltage stays within 5% of 3.3V. 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endParaRPr lang="en-US" sz="1800" baseline="0" dirty="0"/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aseline="0" dirty="0"/>
                        <a:t>3A.  During verification for Requirement 1 and 2, use an IR thermometer to ensure the IC stays below 125</a:t>
                      </a:r>
                      <a:r>
                        <a:rPr lang="it-IT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°C.</a:t>
                      </a: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8"/>
    </mc:Choice>
    <mc:Fallback xmlns="">
      <p:transition xmlns:p14="http://schemas.microsoft.com/office/powerpoint/2010/main" spd="slow" advTm="2236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521962" y="298183"/>
            <a:ext cx="9014400" cy="1061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3970" marR="0" lvl="0" indent="-127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Good RV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420" y="109851"/>
            <a:ext cx="1847850" cy="177812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681346"/>
              </p:ext>
            </p:extLst>
          </p:nvPr>
        </p:nvGraphicFramePr>
        <p:xfrm>
          <a:off x="572693" y="2017332"/>
          <a:ext cx="8926908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Provide 3.3V +/- 0.5% from a 3.7V-4.2V source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Can operate current within </a:t>
                      </a:r>
                      <a:r>
                        <a:rPr lang="zh-CN" altLang="en-US" sz="1800" baseline="0" dirty="0"/>
                        <a:t>          </a:t>
                      </a:r>
                      <a:r>
                        <a:rPr lang="en-US" sz="1800" baseline="0" dirty="0"/>
                        <a:t>0-300mA</a:t>
                      </a:r>
                    </a:p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Maintain thermal stability below </a:t>
                      </a:r>
                      <a:r>
                        <a:rPr lang="en-US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125</a:t>
                      </a:r>
                      <a:r>
                        <a:rPr lang="it-IT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°C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Efficiency should be higher than 80%. </a:t>
                      </a:r>
                    </a:p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3" indent="0">
                        <a:buFont typeface="+mj-lt"/>
                        <a:buNone/>
                      </a:pPr>
                      <a:r>
                        <a:rPr lang="en-US" altLang="zh-CN" sz="1800" baseline="0" dirty="0"/>
                        <a:t>1A. Measure the output voltage using an oscilloscope, ensuring that the output voltage stays within 5% of 3.3V. 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endParaRPr lang="en-US" altLang="zh-CN" sz="1800" baseline="0" dirty="0"/>
                    </a:p>
                    <a:p>
                      <a:pPr marL="0" lvl="3" indent="0">
                        <a:buFont typeface="+mj-lt"/>
                        <a:buNone/>
                      </a:pPr>
                      <a:r>
                        <a:rPr lang="en-US" altLang="zh-CN" sz="1800" baseline="0" dirty="0"/>
                        <a:t>2A. </a:t>
                      </a:r>
                      <a:r>
                        <a:rPr lang="en-US" altLang="zh-CN" sz="1800" dirty="0"/>
                        <a:t>Connect the output of the voltage</a:t>
                      </a:r>
                      <a:r>
                        <a:rPr lang="en-US" altLang="zh-CN" sz="1800" baseline="0" dirty="0"/>
                        <a:t> regulator to VDD node in the constant-current test circuit in Figure 3. 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r>
                        <a:rPr lang="en-US" sz="1800" baseline="0" dirty="0"/>
                        <a:t>2B. Adjust </a:t>
                      </a:r>
                      <a:r>
                        <a:rPr lang="en-US" sz="1800" baseline="0" dirty="0" err="1"/>
                        <a:t>Rs</a:t>
                      </a:r>
                      <a:r>
                        <a:rPr lang="en-US" sz="1800" baseline="0" dirty="0"/>
                        <a:t> in Figure 3 to deliver at most 300mA to the load, measured by a </a:t>
                      </a:r>
                      <a:r>
                        <a:rPr lang="en-US" sz="1800" baseline="0" dirty="0" err="1"/>
                        <a:t>multimeter</a:t>
                      </a:r>
                      <a:r>
                        <a:rPr lang="en-US" sz="1800" baseline="0" dirty="0"/>
                        <a:t>.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r>
                        <a:rPr lang="en-US" sz="1800" baseline="0" dirty="0"/>
                        <a:t>2C. Measure the output voltage using an oscilloscope, ensuring that the output voltage stays within 5% of 3.3V. 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endParaRPr lang="en-US" sz="1800" baseline="0" dirty="0"/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aseline="0" dirty="0"/>
                        <a:t>3A.  During verification for Requirement 1 and 2, use an IR thermometer to ensure the IC stays below 125</a:t>
                      </a:r>
                      <a:r>
                        <a:rPr lang="it-IT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°C.</a:t>
                      </a: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2357440" y="2393007"/>
            <a:ext cx="928688" cy="410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Oval 7"/>
          <p:cNvSpPr/>
          <p:nvPr/>
        </p:nvSpPr>
        <p:spPr>
          <a:xfrm>
            <a:off x="914401" y="2642764"/>
            <a:ext cx="1181100" cy="410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Oval 8"/>
          <p:cNvSpPr/>
          <p:nvPr/>
        </p:nvSpPr>
        <p:spPr>
          <a:xfrm>
            <a:off x="885825" y="3196600"/>
            <a:ext cx="1181100" cy="410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808" y="4624240"/>
            <a:ext cx="3986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Quantitative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measurable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ranges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Shape 178"/>
          <p:cNvSpPr txBox="1"/>
          <p:nvPr/>
        </p:nvSpPr>
        <p:spPr>
          <a:xfrm>
            <a:off x="571462" y="950246"/>
            <a:ext cx="8915400" cy="2532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94970" marR="0" lvl="0" indent="-382270" defTabSz="91440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None/>
              <a:tabLst/>
              <a:defRPr/>
            </a:pPr>
            <a:r>
              <a:rPr lang="en-US" sz="3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Voltage Regulator</a:t>
            </a:r>
            <a:r>
              <a:rPr lang="zh-CN" altLang="en-US" sz="3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lang="en-US" altLang="zh-CN" sz="3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94970" marR="0" lvl="0" indent="-382270" defTabSz="91440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None/>
              <a:tabLst/>
              <a:defRPr/>
            </a:pP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(adapted</a:t>
            </a:r>
            <a:r>
              <a:rPr lang="zh-CN" alt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from</a:t>
            </a:r>
            <a:r>
              <a:rPr lang="zh-CN" alt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SP16</a:t>
            </a:r>
            <a:r>
              <a:rPr lang="zh-CN" alt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Wireless</a:t>
            </a:r>
            <a:r>
              <a:rPr lang="zh-CN" alt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0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IntraNetwork</a:t>
            </a: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lang="en-US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241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8"/>
    </mc:Choice>
    <mc:Fallback xmlns="">
      <p:transition xmlns:p14="http://schemas.microsoft.com/office/powerpoint/2010/main" spd="slow" advTm="2236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521962" y="298183"/>
            <a:ext cx="9014475" cy="10617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3970" marR="0" lvl="0" indent="-127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dirty="0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Problem statement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6A5997E-92B5-4CA4-A1E7-43EAB9ECC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26" y="1156931"/>
            <a:ext cx="4906374" cy="545853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E67F90F-A7FE-45C1-BC82-2CF29895F05D}"/>
              </a:ext>
            </a:extLst>
          </p:cNvPr>
          <p:cNvSpPr/>
          <p:nvPr/>
        </p:nvSpPr>
        <p:spPr>
          <a:xfrm>
            <a:off x="4791919" y="2116485"/>
            <a:ext cx="526648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2"/>
                </a:solidFill>
              </a:rPr>
              <a:t>“</a:t>
            </a:r>
            <a:r>
              <a:rPr lang="zh-CN" altLang="en-US" sz="3200" dirty="0">
                <a:solidFill>
                  <a:schemeClr val="bg2"/>
                </a:solidFill>
              </a:rPr>
              <a:t>Often, and very often in 445, we design something without the MOST important people in mind... </a:t>
            </a:r>
            <a:r>
              <a:rPr lang="en-US" altLang="zh-CN" sz="3200" dirty="0">
                <a:solidFill>
                  <a:schemeClr val="bg2"/>
                </a:solidFill>
              </a:rPr>
              <a:t>”</a:t>
            </a:r>
          </a:p>
          <a:p>
            <a:r>
              <a:rPr lang="en-US" altLang="zh-CN" sz="3200" dirty="0">
                <a:solidFill>
                  <a:schemeClr val="bg2"/>
                </a:solidFill>
              </a:rPr>
              <a:t>“T</a:t>
            </a:r>
            <a:r>
              <a:rPr lang="zh-CN" altLang="en-US" sz="3200" dirty="0">
                <a:solidFill>
                  <a:schemeClr val="bg2"/>
                </a:solidFill>
              </a:rPr>
              <a:t>he </a:t>
            </a:r>
            <a:r>
              <a:rPr lang="zh-CN" altLang="en-US" sz="3200" b="1" dirty="0">
                <a:solidFill>
                  <a:schemeClr val="bg2"/>
                </a:solidFill>
              </a:rPr>
              <a:t>customers and the users</a:t>
            </a:r>
            <a:r>
              <a:rPr lang="zh-CN" altLang="en-US" sz="3200" dirty="0">
                <a:solidFill>
                  <a:schemeClr val="bg2"/>
                </a:solidFill>
              </a:rPr>
              <a:t>.</a:t>
            </a:r>
            <a:r>
              <a:rPr lang="en-US" altLang="zh-CN" sz="3200" dirty="0">
                <a:solidFill>
                  <a:schemeClr val="bg2"/>
                </a:solidFill>
              </a:rPr>
              <a:t>”</a:t>
            </a:r>
          </a:p>
          <a:p>
            <a:endParaRPr lang="en-US" altLang="zh-CN" sz="3200" dirty="0">
              <a:solidFill>
                <a:schemeClr val="bg2"/>
              </a:solidFill>
            </a:endParaRPr>
          </a:p>
          <a:p>
            <a:r>
              <a:rPr lang="en-US" altLang="zh-CN" sz="3200" dirty="0">
                <a:solidFill>
                  <a:schemeClr val="bg2"/>
                </a:solidFill>
              </a:rPr>
              <a:t>-- Quote from ECE398 PSC</a:t>
            </a:r>
            <a:endParaRPr lang="zh-CN" alt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8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77"/>
    </mc:Choice>
    <mc:Fallback xmlns="">
      <p:transition xmlns:p14="http://schemas.microsoft.com/office/powerpoint/2010/main" spd="slow" advTm="19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521962" y="298183"/>
            <a:ext cx="9014400" cy="1061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3970" marR="0" lvl="0" indent="-127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Good RV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420" y="109851"/>
            <a:ext cx="1847850" cy="177812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96218"/>
              </p:ext>
            </p:extLst>
          </p:nvPr>
        </p:nvGraphicFramePr>
        <p:xfrm>
          <a:off x="572693" y="2017332"/>
          <a:ext cx="8926908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Provide 3.3V +/- 0.5% from a 3.7V-4.2V source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Can operate current within </a:t>
                      </a:r>
                      <a:r>
                        <a:rPr lang="zh-CN" altLang="en-US" sz="1800" baseline="0" dirty="0"/>
                        <a:t>          </a:t>
                      </a:r>
                      <a:r>
                        <a:rPr lang="en-US" sz="1800" baseline="0" dirty="0"/>
                        <a:t>0-300mA</a:t>
                      </a:r>
                    </a:p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Maintain thermal stability below </a:t>
                      </a:r>
                      <a:r>
                        <a:rPr lang="en-US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125</a:t>
                      </a:r>
                      <a:r>
                        <a:rPr lang="it-IT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°C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Efficiency should be higher than 80%. </a:t>
                      </a:r>
                    </a:p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3" indent="0">
                        <a:buFont typeface="+mj-lt"/>
                        <a:buNone/>
                      </a:pPr>
                      <a:r>
                        <a:rPr lang="en-US" altLang="zh-CN" sz="1800" baseline="0" dirty="0"/>
                        <a:t>1A. Measure the output voltage using an oscilloscope, ensuring that the output voltage stays within 5% of 3.3V. 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endParaRPr lang="en-US" altLang="zh-CN" sz="1800" baseline="0" dirty="0"/>
                    </a:p>
                    <a:p>
                      <a:pPr marL="0" lvl="3" indent="0">
                        <a:buFont typeface="+mj-lt"/>
                        <a:buNone/>
                      </a:pPr>
                      <a:r>
                        <a:rPr lang="en-US" altLang="zh-CN" sz="1800" baseline="0" dirty="0"/>
                        <a:t>2A. </a:t>
                      </a:r>
                      <a:r>
                        <a:rPr lang="en-US" altLang="zh-CN" sz="1800" dirty="0"/>
                        <a:t>Connect the output of the voltage</a:t>
                      </a:r>
                      <a:r>
                        <a:rPr lang="en-US" altLang="zh-CN" sz="1800" baseline="0" dirty="0"/>
                        <a:t> regulator to VDD node in the constant-current test circuit in Figure 3. 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r>
                        <a:rPr lang="en-US" sz="1800" baseline="0" dirty="0"/>
                        <a:t>2B. Adjust </a:t>
                      </a:r>
                      <a:r>
                        <a:rPr lang="en-US" sz="1800" baseline="0" dirty="0" err="1"/>
                        <a:t>Rs</a:t>
                      </a:r>
                      <a:r>
                        <a:rPr lang="en-US" sz="1800" baseline="0" dirty="0"/>
                        <a:t> in Figure 3 to deliver at most 300mA to the load, measured by a </a:t>
                      </a:r>
                      <a:r>
                        <a:rPr lang="en-US" sz="1800" baseline="0" dirty="0" err="1"/>
                        <a:t>multimeter</a:t>
                      </a:r>
                      <a:r>
                        <a:rPr lang="en-US" sz="1800" baseline="0" dirty="0"/>
                        <a:t>.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r>
                        <a:rPr lang="en-US" sz="1800" baseline="0" dirty="0"/>
                        <a:t>2C. Measure the output voltage using an oscilloscope, ensuring that the output voltage stays within 5% of 3.3V. 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endParaRPr lang="en-US" sz="1800" baseline="0" dirty="0"/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aseline="0" dirty="0"/>
                        <a:t>3A.  During verification for Requirement 1 and 2, use an IR thermometer to ensure the IC stays below 125</a:t>
                      </a:r>
                      <a:r>
                        <a:rPr lang="it-IT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°C.</a:t>
                      </a: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22344" y="4611197"/>
            <a:ext cx="3716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Very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detailed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and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thorough</a:t>
            </a:r>
          </a:p>
          <a:p>
            <a:r>
              <a:rPr lang="en-US" altLang="zh-CN" sz="2000" dirty="0">
                <a:solidFill>
                  <a:srgbClr val="FF0000"/>
                </a:solidFill>
              </a:rPr>
              <a:t>requirements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Shape 178"/>
          <p:cNvSpPr txBox="1"/>
          <p:nvPr/>
        </p:nvSpPr>
        <p:spPr>
          <a:xfrm>
            <a:off x="571462" y="950246"/>
            <a:ext cx="8915400" cy="2532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94970" marR="0" lvl="0" indent="-382270" defTabSz="91440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None/>
              <a:tabLst/>
              <a:defRPr/>
            </a:pPr>
            <a:r>
              <a:rPr lang="en-US" sz="3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Voltage Regulator</a:t>
            </a:r>
            <a:r>
              <a:rPr lang="zh-CN" altLang="en-US" sz="3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lang="en-US" altLang="zh-CN" sz="3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94970" marR="0" lvl="0" indent="-382270" defTabSz="91440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None/>
              <a:tabLst/>
              <a:defRPr/>
            </a:pP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(adapted</a:t>
            </a:r>
            <a:r>
              <a:rPr lang="zh-CN" alt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from</a:t>
            </a:r>
            <a:r>
              <a:rPr lang="zh-CN" alt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SP16</a:t>
            </a:r>
            <a:r>
              <a:rPr lang="zh-CN" alt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Wireless</a:t>
            </a:r>
            <a:r>
              <a:rPr lang="zh-CN" alt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0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IntraNetwork</a:t>
            </a: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lang="en-US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44617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8"/>
    </mc:Choice>
    <mc:Fallback xmlns="">
      <p:transition xmlns:p14="http://schemas.microsoft.com/office/powerpoint/2010/main" spd="slow" advTm="22368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521962" y="298183"/>
            <a:ext cx="9014400" cy="1061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3970" marR="0" lvl="0" indent="-127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Good RV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420" y="109851"/>
            <a:ext cx="1847850" cy="177812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514377"/>
              </p:ext>
            </p:extLst>
          </p:nvPr>
        </p:nvGraphicFramePr>
        <p:xfrm>
          <a:off x="572693" y="2017332"/>
          <a:ext cx="8926908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Provide 3.3V +/- 0.5% from a 3.7V-4.2V source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Can operate current within </a:t>
                      </a:r>
                      <a:r>
                        <a:rPr lang="zh-CN" altLang="en-US" sz="1800" baseline="0" dirty="0"/>
                        <a:t>          </a:t>
                      </a:r>
                      <a:r>
                        <a:rPr lang="en-US" sz="1800" baseline="0" dirty="0"/>
                        <a:t>0-300mA</a:t>
                      </a:r>
                    </a:p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Maintain thermal stability below </a:t>
                      </a:r>
                      <a:r>
                        <a:rPr lang="en-US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125</a:t>
                      </a:r>
                      <a:r>
                        <a:rPr lang="it-IT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°C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Efficiency should be higher than 80%. </a:t>
                      </a:r>
                    </a:p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3" indent="0">
                        <a:buFont typeface="+mj-lt"/>
                        <a:buNone/>
                      </a:pPr>
                      <a:r>
                        <a:rPr lang="en-US" altLang="zh-CN" sz="1800" baseline="0" dirty="0"/>
                        <a:t>1A. Measure the output voltage using an oscilloscope, ensuring that the output voltage stays within 5% of 3.3V. 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endParaRPr lang="en-US" altLang="zh-CN" sz="1800" baseline="0" dirty="0"/>
                    </a:p>
                    <a:p>
                      <a:pPr marL="0" lvl="3" indent="0">
                        <a:buFont typeface="+mj-lt"/>
                        <a:buNone/>
                      </a:pPr>
                      <a:r>
                        <a:rPr lang="en-US" altLang="zh-CN" sz="1800" baseline="0" dirty="0"/>
                        <a:t>2A. </a:t>
                      </a:r>
                      <a:r>
                        <a:rPr lang="en-US" altLang="zh-CN" sz="1800" dirty="0"/>
                        <a:t>Connect the output of the voltage</a:t>
                      </a:r>
                      <a:r>
                        <a:rPr lang="en-US" altLang="zh-CN" sz="1800" baseline="0" dirty="0"/>
                        <a:t> regulator to VDD node in the constant-current test circuit in Figure 3. 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r>
                        <a:rPr lang="en-US" sz="1800" baseline="0" dirty="0"/>
                        <a:t>2B. Adjust </a:t>
                      </a:r>
                      <a:r>
                        <a:rPr lang="en-US" sz="1800" baseline="0" dirty="0" err="1"/>
                        <a:t>Rs</a:t>
                      </a:r>
                      <a:r>
                        <a:rPr lang="en-US" sz="1800" baseline="0" dirty="0"/>
                        <a:t> in Figure 3 to deliver at most 300mA to the load, measured by a </a:t>
                      </a:r>
                      <a:r>
                        <a:rPr lang="en-US" sz="1800" baseline="0" dirty="0" err="1"/>
                        <a:t>multimeter</a:t>
                      </a:r>
                      <a:r>
                        <a:rPr lang="en-US" sz="1800" baseline="0" dirty="0"/>
                        <a:t>.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r>
                        <a:rPr lang="en-US" sz="1800" baseline="0" dirty="0"/>
                        <a:t>2C. Measure the output voltage using an oscilloscope, ensuring that the output voltage stays within 5% of 3.3V. 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endParaRPr lang="en-US" sz="1800" baseline="0" dirty="0"/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aseline="0" dirty="0"/>
                        <a:t>3A.  During verification for Requirement 1 and 2, use an IR thermometer to ensure the IC stays below 125</a:t>
                      </a:r>
                      <a:r>
                        <a:rPr lang="it-IT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°C.</a:t>
                      </a: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4514850" y="3457576"/>
            <a:ext cx="542925" cy="420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Oval 9"/>
          <p:cNvSpPr/>
          <p:nvPr/>
        </p:nvSpPr>
        <p:spPr>
          <a:xfrm>
            <a:off x="4495797" y="4281491"/>
            <a:ext cx="542925" cy="420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14850" y="4843468"/>
            <a:ext cx="542925" cy="420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0023" y="4702411"/>
            <a:ext cx="3716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Step-by-step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procedure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Shape 178"/>
          <p:cNvSpPr txBox="1"/>
          <p:nvPr/>
        </p:nvSpPr>
        <p:spPr>
          <a:xfrm>
            <a:off x="571462" y="950246"/>
            <a:ext cx="8915400" cy="2532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94970" marR="0" lvl="0" indent="-382270" defTabSz="91440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None/>
              <a:tabLst/>
              <a:defRPr/>
            </a:pPr>
            <a:r>
              <a:rPr lang="en-US" sz="3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Voltage Regulator</a:t>
            </a:r>
            <a:r>
              <a:rPr lang="zh-CN" altLang="en-US" sz="3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lang="en-US" altLang="zh-CN" sz="3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94970" marR="0" lvl="0" indent="-382270" defTabSz="91440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None/>
              <a:tabLst/>
              <a:defRPr/>
            </a:pP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(adapted</a:t>
            </a:r>
            <a:r>
              <a:rPr lang="zh-CN" alt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from</a:t>
            </a:r>
            <a:r>
              <a:rPr lang="zh-CN" alt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SP16</a:t>
            </a:r>
            <a:r>
              <a:rPr lang="zh-CN" alt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Wireless</a:t>
            </a:r>
            <a:r>
              <a:rPr lang="zh-CN" alt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0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IntraNetwork</a:t>
            </a: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lang="en-US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908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8"/>
    </mc:Choice>
    <mc:Fallback xmlns="">
      <p:transition xmlns:p14="http://schemas.microsoft.com/office/powerpoint/2010/main" spd="slow" advTm="22368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521962" y="298183"/>
            <a:ext cx="9014400" cy="1061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3970" marR="0" lvl="0" indent="-127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Good RV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420" y="109851"/>
            <a:ext cx="1847850" cy="177812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55541"/>
              </p:ext>
            </p:extLst>
          </p:nvPr>
        </p:nvGraphicFramePr>
        <p:xfrm>
          <a:off x="572693" y="2017332"/>
          <a:ext cx="8926908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Provide 3.3V +/- 0.5% from a 3.7V-4.2V source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Can operate current within </a:t>
                      </a:r>
                      <a:r>
                        <a:rPr lang="zh-CN" altLang="en-US" sz="1800" baseline="0" dirty="0"/>
                        <a:t>          </a:t>
                      </a:r>
                      <a:r>
                        <a:rPr lang="en-US" sz="1800" baseline="0" dirty="0"/>
                        <a:t>0-300mA</a:t>
                      </a:r>
                    </a:p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Maintain thermal stability below </a:t>
                      </a:r>
                      <a:r>
                        <a:rPr lang="en-US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125</a:t>
                      </a:r>
                      <a:r>
                        <a:rPr lang="it-IT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°C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Efficiency should be higher than 80%. </a:t>
                      </a:r>
                    </a:p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3" indent="0">
                        <a:buFont typeface="+mj-lt"/>
                        <a:buNone/>
                      </a:pPr>
                      <a:r>
                        <a:rPr lang="en-US" altLang="zh-CN" sz="1800" baseline="0" dirty="0"/>
                        <a:t>1A. Measure the output voltage using an oscilloscope, ensuring that the output voltage stays within 5% of 3.3V. 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endParaRPr lang="en-US" altLang="zh-CN" sz="1800" baseline="0" dirty="0"/>
                    </a:p>
                    <a:p>
                      <a:pPr marL="0" lvl="3" indent="0">
                        <a:buFont typeface="+mj-lt"/>
                        <a:buNone/>
                      </a:pPr>
                      <a:r>
                        <a:rPr lang="en-US" altLang="zh-CN" sz="1800" baseline="0" dirty="0"/>
                        <a:t>2A. </a:t>
                      </a:r>
                      <a:r>
                        <a:rPr lang="en-US" altLang="zh-CN" sz="1800" dirty="0"/>
                        <a:t>Connect the output of the voltage</a:t>
                      </a:r>
                      <a:r>
                        <a:rPr lang="en-US" altLang="zh-CN" sz="1800" baseline="0" dirty="0"/>
                        <a:t> regulator to VDD node in the constant-current test circuit in Figure 3. 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r>
                        <a:rPr lang="en-US" sz="1800" baseline="0" dirty="0"/>
                        <a:t>2B. Adjust </a:t>
                      </a:r>
                      <a:r>
                        <a:rPr lang="en-US" sz="1800" baseline="0" dirty="0" err="1"/>
                        <a:t>Rs</a:t>
                      </a:r>
                      <a:r>
                        <a:rPr lang="en-US" sz="1800" baseline="0" dirty="0"/>
                        <a:t> in Figure 3 to deliver at most 300mA to the load, measured by a </a:t>
                      </a:r>
                      <a:r>
                        <a:rPr lang="en-US" sz="1800" baseline="0" dirty="0" err="1"/>
                        <a:t>multimeter</a:t>
                      </a:r>
                      <a:r>
                        <a:rPr lang="en-US" sz="1800" baseline="0" dirty="0"/>
                        <a:t>.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r>
                        <a:rPr lang="en-US" sz="1800" baseline="0" dirty="0"/>
                        <a:t>2C. Measure the output voltage using an oscilloscope, ensuring that the output voltage stays within 5% of 3.3V. 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endParaRPr lang="en-US" sz="1800" baseline="0" dirty="0"/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aseline="0" dirty="0"/>
                        <a:t>3A.  During verification for Requirement 1 and 2, use an IR thermometer to ensure the IC stays below 125</a:t>
                      </a:r>
                      <a:r>
                        <a:rPr lang="it-IT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°C.</a:t>
                      </a: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4514850" y="2677147"/>
            <a:ext cx="1485900" cy="420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Oval 9"/>
          <p:cNvSpPr/>
          <p:nvPr/>
        </p:nvSpPr>
        <p:spPr>
          <a:xfrm>
            <a:off x="8102602" y="4593096"/>
            <a:ext cx="1396998" cy="4042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14850" y="5102521"/>
            <a:ext cx="1485900" cy="420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5923" y="4702411"/>
            <a:ext cx="3716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Equipment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510212" y="6180890"/>
            <a:ext cx="1819275" cy="420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Shape 178"/>
          <p:cNvSpPr txBox="1"/>
          <p:nvPr/>
        </p:nvSpPr>
        <p:spPr>
          <a:xfrm>
            <a:off x="571462" y="950246"/>
            <a:ext cx="8915400" cy="2532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94970" marR="0" lvl="0" indent="-382270" defTabSz="91440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None/>
              <a:tabLst/>
              <a:defRPr/>
            </a:pPr>
            <a:r>
              <a:rPr lang="en-US" sz="3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Voltage Regulator</a:t>
            </a:r>
            <a:r>
              <a:rPr lang="zh-CN" altLang="en-US" sz="3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lang="en-US" altLang="zh-CN" sz="3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94970" marR="0" lvl="0" indent="-382270" defTabSz="91440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None/>
              <a:tabLst/>
              <a:defRPr/>
            </a:pP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(adapted</a:t>
            </a:r>
            <a:r>
              <a:rPr lang="zh-CN" alt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from</a:t>
            </a:r>
            <a:r>
              <a:rPr lang="zh-CN" alt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SP16</a:t>
            </a:r>
            <a:r>
              <a:rPr lang="zh-CN" alt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Wireless</a:t>
            </a:r>
            <a:r>
              <a:rPr lang="zh-CN" alt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0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IntraNetwork</a:t>
            </a: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lang="en-US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77208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8"/>
    </mc:Choice>
    <mc:Fallback xmlns="">
      <p:transition xmlns:p14="http://schemas.microsoft.com/office/powerpoint/2010/main" spd="slow" advTm="22368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521962" y="298183"/>
            <a:ext cx="9014400" cy="1061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3970" marR="0" lvl="0" indent="-127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Good RV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420" y="109851"/>
            <a:ext cx="1847850" cy="177812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173415"/>
              </p:ext>
            </p:extLst>
          </p:nvPr>
        </p:nvGraphicFramePr>
        <p:xfrm>
          <a:off x="572693" y="2017332"/>
          <a:ext cx="8926908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Provide 3.3V +/- 0.5% from a 3.7V-4.2V source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Can operate current within </a:t>
                      </a:r>
                      <a:r>
                        <a:rPr lang="zh-CN" altLang="en-US" sz="1800" baseline="0" dirty="0"/>
                        <a:t>          </a:t>
                      </a:r>
                      <a:r>
                        <a:rPr lang="en-US" sz="1800" baseline="0" dirty="0"/>
                        <a:t>0-300mA</a:t>
                      </a:r>
                    </a:p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Maintain thermal stability below </a:t>
                      </a:r>
                      <a:r>
                        <a:rPr lang="en-US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125</a:t>
                      </a:r>
                      <a:r>
                        <a:rPr lang="it-IT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°C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Efficiency should be higher than 80%. </a:t>
                      </a:r>
                    </a:p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3" indent="0">
                        <a:buFont typeface="+mj-lt"/>
                        <a:buNone/>
                      </a:pPr>
                      <a:r>
                        <a:rPr lang="en-US" altLang="zh-CN" sz="1800" baseline="0" dirty="0"/>
                        <a:t>1A. Measure the output voltage using an oscilloscope, ensuring that the output voltage stays within 5% of 3.3V. 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endParaRPr lang="en-US" altLang="zh-CN" sz="1800" baseline="0" dirty="0"/>
                    </a:p>
                    <a:p>
                      <a:pPr marL="0" lvl="3" indent="0">
                        <a:buFont typeface="+mj-lt"/>
                        <a:buNone/>
                      </a:pPr>
                      <a:r>
                        <a:rPr lang="en-US" altLang="zh-CN" sz="1800" baseline="0" dirty="0"/>
                        <a:t>2A. </a:t>
                      </a:r>
                      <a:r>
                        <a:rPr lang="en-US" altLang="zh-CN" sz="1800" dirty="0"/>
                        <a:t>Connect the output of the voltage</a:t>
                      </a:r>
                      <a:r>
                        <a:rPr lang="en-US" altLang="zh-CN" sz="1800" baseline="0" dirty="0"/>
                        <a:t> regulator to VDD node in the constant-current test circuit in Figure 3. 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r>
                        <a:rPr lang="en-US" sz="1800" baseline="0" dirty="0"/>
                        <a:t>2B. Adjust </a:t>
                      </a:r>
                      <a:r>
                        <a:rPr lang="en-US" sz="1800" baseline="0" dirty="0" err="1"/>
                        <a:t>Rs</a:t>
                      </a:r>
                      <a:r>
                        <a:rPr lang="en-US" sz="1800" baseline="0" dirty="0"/>
                        <a:t> in Figure 3 to deliver at most 300mA to the load, measured by a </a:t>
                      </a:r>
                      <a:r>
                        <a:rPr lang="en-US" sz="1800" baseline="0" dirty="0" err="1"/>
                        <a:t>multimeter</a:t>
                      </a:r>
                      <a:r>
                        <a:rPr lang="en-US" sz="1800" baseline="0" dirty="0"/>
                        <a:t>.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r>
                        <a:rPr lang="en-US" sz="1800" baseline="0" dirty="0"/>
                        <a:t>2C. Measure the output voltage using an oscilloscope, ensuring that the output voltage stays within 5% of 3.3V. 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endParaRPr lang="en-US" sz="1800" baseline="0" dirty="0"/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aseline="0" dirty="0"/>
                        <a:t>3A.  During verification for Requirement 1 and 2, use an IR thermometer to ensure the IC stays below 125</a:t>
                      </a:r>
                      <a:r>
                        <a:rPr lang="it-IT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°C.</a:t>
                      </a: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4200526" y="3386139"/>
            <a:ext cx="5600699" cy="1071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8229" y="4761207"/>
            <a:ext cx="3716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Explicit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set-up/configuration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Shape 178"/>
          <p:cNvSpPr txBox="1"/>
          <p:nvPr/>
        </p:nvSpPr>
        <p:spPr>
          <a:xfrm>
            <a:off x="571462" y="950246"/>
            <a:ext cx="8915400" cy="2532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94970" marR="0" lvl="0" indent="-382270" defTabSz="91440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None/>
              <a:tabLst/>
              <a:defRPr/>
            </a:pPr>
            <a:r>
              <a:rPr lang="en-US" sz="3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Voltage Regulator</a:t>
            </a:r>
            <a:r>
              <a:rPr lang="zh-CN" altLang="en-US" sz="3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lang="en-US" altLang="zh-CN" sz="3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94970" marR="0" lvl="0" indent="-382270" defTabSz="91440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None/>
              <a:tabLst/>
              <a:defRPr/>
            </a:pP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(adapted</a:t>
            </a:r>
            <a:r>
              <a:rPr lang="zh-CN" alt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from</a:t>
            </a:r>
            <a:r>
              <a:rPr lang="zh-CN" alt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SP16</a:t>
            </a:r>
            <a:r>
              <a:rPr lang="zh-CN" alt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Wireless</a:t>
            </a:r>
            <a:r>
              <a:rPr lang="zh-CN" altLang="en-US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altLang="zh-CN" sz="20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IntraNetwork</a:t>
            </a:r>
            <a:r>
              <a:rPr lang="en-US" altLang="zh-C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lang="en-US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4452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8"/>
    </mc:Choice>
    <mc:Fallback xmlns="">
      <p:transition xmlns:p14="http://schemas.microsoft.com/office/powerpoint/2010/main" spd="slow" advTm="22368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521962" y="298183"/>
            <a:ext cx="9014400" cy="1061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3970" lvl="0" indent="-1270">
              <a:buSzPct val="25000"/>
            </a:pPr>
            <a:r>
              <a:rPr lang="en-US" dirty="0"/>
              <a:t>Bad RV Example </a:t>
            </a:r>
            <a:r>
              <a:rPr lang="en-US" altLang="zh-CN" dirty="0"/>
              <a:t>#1</a:t>
            </a:r>
            <a:endParaRPr lang="en-US" dirty="0"/>
          </a:p>
        </p:txBody>
      </p:sp>
      <p:sp>
        <p:nvSpPr>
          <p:cNvPr id="178" name="Shape 178"/>
          <p:cNvSpPr txBox="1"/>
          <p:nvPr/>
        </p:nvSpPr>
        <p:spPr>
          <a:xfrm>
            <a:off x="571462" y="950246"/>
            <a:ext cx="8915400" cy="2532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94970" marR="0" lvl="0" indent="-382270" defTabSz="91440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None/>
              <a:tabLst/>
              <a:defRPr/>
            </a:pPr>
            <a:r>
              <a:rPr lang="en-US" sz="3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Personal Rain Detector</a:t>
            </a:r>
            <a:endParaRPr lang="en-US" altLang="zh-CN" sz="3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677375"/>
              </p:ext>
            </p:extLst>
          </p:nvPr>
        </p:nvGraphicFramePr>
        <p:xfrm>
          <a:off x="572693" y="2017332"/>
          <a:ext cx="8926908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Raspberry Pi is functional.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800" baseline="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800" baseline="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Raspberry Pi GPIO pins can produce outputs.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800" baseline="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Speaker produces sound when powered.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800" baseline="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Moisture sensor can survive manufacturer-specified weather conditions.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3" indent="0">
                        <a:buFont typeface="+mj-lt"/>
                        <a:buNone/>
                      </a:pPr>
                      <a:r>
                        <a:rPr lang="en-US" altLang="zh-CN" sz="1800" baseline="0" dirty="0"/>
                        <a:t>1A. Provide 5V power to Raspberry Pi. Inspect status lights to ensure it is operating.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endParaRPr lang="en-US" altLang="zh-CN" sz="1800" baseline="0" dirty="0"/>
                    </a:p>
                    <a:p>
                      <a:pPr marL="0" lvl="3" indent="0">
                        <a:buFont typeface="+mj-lt"/>
                        <a:buNone/>
                      </a:pPr>
                      <a:r>
                        <a:rPr lang="en-US" altLang="zh-CN" sz="1800" baseline="0" dirty="0"/>
                        <a:t>2A. Toggle GPIO pins and measure with oscilloscope.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endParaRPr lang="en-US" altLang="zh-CN" sz="1800" baseline="0" dirty="0"/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aseline="0" dirty="0"/>
                        <a:t>3A.  Drive speaker with 9V power supply and listen for sound to ensure it works.</a:t>
                      </a:r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4. </a:t>
                      </a:r>
                      <a:r>
                        <a:rPr lang="en-US" altLang="zh-CN" sz="1800" baseline="0" dirty="0"/>
                        <a:t>Put sensor outside on a rainy day and test that it works after.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A23C32E8-4AB1-4572-AB15-D3333EA8F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47394" y="1070269"/>
            <a:ext cx="699892" cy="524919"/>
          </a:xfrm>
          <a:prstGeom prst="rect">
            <a:avLst/>
          </a:prstGeom>
        </p:spPr>
      </p:pic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74579D3A-87E4-4CE6-98C3-F25412E2E4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81903" y="1140527"/>
            <a:ext cx="1075322" cy="716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91AF83-5C20-4BDD-9A00-C3F516F2F1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474574" y="52223"/>
            <a:ext cx="759579" cy="759579"/>
          </a:xfrm>
          <a:prstGeom prst="rect">
            <a:avLst/>
          </a:prstGeom>
        </p:spPr>
      </p:pic>
      <p:pic>
        <p:nvPicPr>
          <p:cNvPr id="14" name="Picture 13" descr="A circuit board&#10;&#10;Description automatically generated">
            <a:extLst>
              <a:ext uri="{FF2B5EF4-FFF2-40B4-BE49-F238E27FC236}">
                <a16:creationId xmlns:a16="http://schemas.microsoft.com/office/drawing/2014/main" id="{4C492065-4D1E-4CCA-AB91-42B807CE23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505629" y="1021002"/>
            <a:ext cx="1041608" cy="71436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9D33A4A-7713-49CA-A684-7955255C2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9119" y="833832"/>
            <a:ext cx="789076" cy="105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BF591DEF-1272-4281-AE38-D4778EB038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219596" y="116439"/>
            <a:ext cx="1234061" cy="9290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04EC6D9-7263-4591-B379-79618CD1C7FA}"/>
              </a:ext>
            </a:extLst>
          </p:cNvPr>
          <p:cNvSpPr txBox="1"/>
          <p:nvPr/>
        </p:nvSpPr>
        <p:spPr>
          <a:xfrm>
            <a:off x="8322021" y="322983"/>
            <a:ext cx="11648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It is raining; put on a jacket.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DBC5B4A-EBEB-4088-B681-7EF489120222}"/>
              </a:ext>
            </a:extLst>
          </p:cNvPr>
          <p:cNvCxnSpPr>
            <a:cxnSpLocks/>
          </p:cNvCxnSpPr>
          <p:nvPr/>
        </p:nvCxnSpPr>
        <p:spPr>
          <a:xfrm>
            <a:off x="6026232" y="1416604"/>
            <a:ext cx="325476" cy="0"/>
          </a:xfrm>
          <a:prstGeom prst="line">
            <a:avLst/>
          </a:prstGeom>
          <a:noFill/>
          <a:ln w="50800">
            <a:solidFill>
              <a:srgbClr val="5F96C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C89F61-3A49-45E2-B280-11FCCDA94A3B}"/>
              </a:ext>
            </a:extLst>
          </p:cNvPr>
          <p:cNvCxnSpPr>
            <a:cxnSpLocks/>
          </p:cNvCxnSpPr>
          <p:nvPr/>
        </p:nvCxnSpPr>
        <p:spPr>
          <a:xfrm>
            <a:off x="7627966" y="1416604"/>
            <a:ext cx="325476" cy="0"/>
          </a:xfrm>
          <a:prstGeom prst="line">
            <a:avLst/>
          </a:prstGeom>
          <a:noFill/>
          <a:ln w="50800">
            <a:solidFill>
              <a:srgbClr val="5F96C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1335746-F78C-43B1-8102-C9EBDD5DFE16}"/>
              </a:ext>
            </a:extLst>
          </p:cNvPr>
          <p:cNvCxnSpPr>
            <a:cxnSpLocks/>
          </p:cNvCxnSpPr>
          <p:nvPr/>
        </p:nvCxnSpPr>
        <p:spPr>
          <a:xfrm>
            <a:off x="8812390" y="1416604"/>
            <a:ext cx="325476" cy="0"/>
          </a:xfrm>
          <a:prstGeom prst="line">
            <a:avLst/>
          </a:prstGeom>
          <a:noFill/>
          <a:ln w="50800">
            <a:solidFill>
              <a:srgbClr val="5F96C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61EE71-2DCD-4FB9-A976-7B67BCFC841F}"/>
              </a:ext>
            </a:extLst>
          </p:cNvPr>
          <p:cNvCxnSpPr>
            <a:cxnSpLocks/>
          </p:cNvCxnSpPr>
          <p:nvPr/>
        </p:nvCxnSpPr>
        <p:spPr>
          <a:xfrm rot="5400000">
            <a:off x="5619564" y="983868"/>
            <a:ext cx="325476" cy="0"/>
          </a:xfrm>
          <a:prstGeom prst="line">
            <a:avLst/>
          </a:prstGeom>
          <a:noFill/>
          <a:ln w="50800">
            <a:solidFill>
              <a:srgbClr val="5F96C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Shape 178">
            <a:extLst>
              <a:ext uri="{FF2B5EF4-FFF2-40B4-BE49-F238E27FC236}">
                <a16:creationId xmlns:a16="http://schemas.microsoft.com/office/drawing/2014/main" id="{A8A810C4-CCDF-4353-86E8-ADDEC5E751BE}"/>
              </a:ext>
            </a:extLst>
          </p:cNvPr>
          <p:cNvSpPr txBox="1"/>
          <p:nvPr/>
        </p:nvSpPr>
        <p:spPr>
          <a:xfrm>
            <a:off x="639301" y="5932350"/>
            <a:ext cx="8915400" cy="2532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84200" lvl="0" indent="-571500">
              <a:spcBef>
                <a:spcPts val="86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</a:t>
            </a:r>
            <a:r>
              <a:rPr lang="en-US" altLang="zh-CN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 bad</a:t>
            </a: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lang="en-US" sz="1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8198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8"/>
    </mc:Choice>
    <mc:Fallback xmlns="">
      <p:transition xmlns:p14="http://schemas.microsoft.com/office/powerpoint/2010/main" spd="slow" advTm="22368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521962" y="298183"/>
            <a:ext cx="9014400" cy="1061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3970" lvl="0" indent="-1270">
              <a:buSzPct val="25000"/>
            </a:pPr>
            <a:r>
              <a:rPr lang="en-US" dirty="0"/>
              <a:t>Bad RV Example </a:t>
            </a:r>
            <a:r>
              <a:rPr lang="en-US" altLang="zh-CN" dirty="0"/>
              <a:t>#1</a:t>
            </a:r>
            <a:endParaRPr lang="en-US" dirty="0"/>
          </a:p>
        </p:txBody>
      </p:sp>
      <p:sp>
        <p:nvSpPr>
          <p:cNvPr id="178" name="Shape 178"/>
          <p:cNvSpPr txBox="1"/>
          <p:nvPr/>
        </p:nvSpPr>
        <p:spPr>
          <a:xfrm>
            <a:off x="571462" y="950246"/>
            <a:ext cx="8915400" cy="2532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94970" marR="0" lvl="0" indent="-382270" defTabSz="91440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None/>
              <a:tabLst/>
              <a:defRPr/>
            </a:pPr>
            <a:r>
              <a:rPr lang="en-US" sz="3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Personal Rain Detector</a:t>
            </a:r>
            <a:endParaRPr lang="en-US" altLang="zh-CN" sz="3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2693" y="2017332"/>
          <a:ext cx="8926908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Raspberry Pi is functional.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800" baseline="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800" baseline="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Raspberry Pi GPIO pins can produce outputs.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800" baseline="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Speaker produces sound when powered.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800" baseline="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aseline="0" dirty="0"/>
                        <a:t>Moisture sensor can survive manufacturer-specified weather conditions.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3" indent="0">
                        <a:buFont typeface="+mj-lt"/>
                        <a:buNone/>
                      </a:pPr>
                      <a:r>
                        <a:rPr lang="en-US" altLang="zh-CN" sz="1800" baseline="0" dirty="0"/>
                        <a:t>1A. Provide 5V power to Raspberry Pi. Inspect status lights to ensure it is operating.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endParaRPr lang="en-US" altLang="zh-CN" sz="1800" baseline="0" dirty="0"/>
                    </a:p>
                    <a:p>
                      <a:pPr marL="0" lvl="3" indent="0">
                        <a:buFont typeface="+mj-lt"/>
                        <a:buNone/>
                      </a:pPr>
                      <a:r>
                        <a:rPr lang="en-US" altLang="zh-CN" sz="1800" baseline="0" dirty="0"/>
                        <a:t>2A. Toggle GPIO pins and measure with oscilloscope.</a:t>
                      </a:r>
                    </a:p>
                    <a:p>
                      <a:pPr marL="0" lvl="3" indent="0">
                        <a:buFont typeface="+mj-lt"/>
                        <a:buNone/>
                      </a:pPr>
                      <a:endParaRPr lang="en-US" altLang="zh-CN" sz="1800" baseline="0" dirty="0"/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aseline="0" dirty="0"/>
                        <a:t>3A.  Drive speaker with 9V power supply and listen for sound to ensure it works.</a:t>
                      </a:r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4. </a:t>
                      </a:r>
                      <a:r>
                        <a:rPr lang="en-US" altLang="zh-CN" sz="1800" baseline="0" dirty="0"/>
                        <a:t>Put sensor outside on a rainy day and test that it works after.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A23C32E8-4AB1-4572-AB15-D3333EA8F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47394" y="1070269"/>
            <a:ext cx="699892" cy="524919"/>
          </a:xfrm>
          <a:prstGeom prst="rect">
            <a:avLst/>
          </a:prstGeom>
        </p:spPr>
      </p:pic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74579D3A-87E4-4CE6-98C3-F25412E2E4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81903" y="1140527"/>
            <a:ext cx="1075322" cy="716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91AF83-5C20-4BDD-9A00-C3F516F2F1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474574" y="52223"/>
            <a:ext cx="759579" cy="759579"/>
          </a:xfrm>
          <a:prstGeom prst="rect">
            <a:avLst/>
          </a:prstGeom>
        </p:spPr>
      </p:pic>
      <p:pic>
        <p:nvPicPr>
          <p:cNvPr id="14" name="Picture 13" descr="A circuit board&#10;&#10;Description automatically generated">
            <a:extLst>
              <a:ext uri="{FF2B5EF4-FFF2-40B4-BE49-F238E27FC236}">
                <a16:creationId xmlns:a16="http://schemas.microsoft.com/office/drawing/2014/main" id="{4C492065-4D1E-4CCA-AB91-42B807CE23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505629" y="1021002"/>
            <a:ext cx="1041608" cy="71436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9D33A4A-7713-49CA-A684-7955255C2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9119" y="833832"/>
            <a:ext cx="789076" cy="105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BF591DEF-1272-4281-AE38-D4778EB038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219596" y="116439"/>
            <a:ext cx="1234061" cy="9290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04EC6D9-7263-4591-B379-79618CD1C7FA}"/>
              </a:ext>
            </a:extLst>
          </p:cNvPr>
          <p:cNvSpPr txBox="1"/>
          <p:nvPr/>
        </p:nvSpPr>
        <p:spPr>
          <a:xfrm>
            <a:off x="8322021" y="322983"/>
            <a:ext cx="11648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It is raining; put on a jacket.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DBC5B4A-EBEB-4088-B681-7EF489120222}"/>
              </a:ext>
            </a:extLst>
          </p:cNvPr>
          <p:cNvCxnSpPr>
            <a:cxnSpLocks/>
          </p:cNvCxnSpPr>
          <p:nvPr/>
        </p:nvCxnSpPr>
        <p:spPr>
          <a:xfrm>
            <a:off x="6026232" y="1416604"/>
            <a:ext cx="325476" cy="0"/>
          </a:xfrm>
          <a:prstGeom prst="line">
            <a:avLst/>
          </a:prstGeom>
          <a:noFill/>
          <a:ln w="50800">
            <a:solidFill>
              <a:srgbClr val="5F96C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C89F61-3A49-45E2-B280-11FCCDA94A3B}"/>
              </a:ext>
            </a:extLst>
          </p:cNvPr>
          <p:cNvCxnSpPr>
            <a:cxnSpLocks/>
          </p:cNvCxnSpPr>
          <p:nvPr/>
        </p:nvCxnSpPr>
        <p:spPr>
          <a:xfrm>
            <a:off x="7627966" y="1416604"/>
            <a:ext cx="325476" cy="0"/>
          </a:xfrm>
          <a:prstGeom prst="line">
            <a:avLst/>
          </a:prstGeom>
          <a:noFill/>
          <a:ln w="50800">
            <a:solidFill>
              <a:srgbClr val="5F96C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1335746-F78C-43B1-8102-C9EBDD5DFE16}"/>
              </a:ext>
            </a:extLst>
          </p:cNvPr>
          <p:cNvCxnSpPr>
            <a:cxnSpLocks/>
          </p:cNvCxnSpPr>
          <p:nvPr/>
        </p:nvCxnSpPr>
        <p:spPr>
          <a:xfrm>
            <a:off x="8812390" y="1416604"/>
            <a:ext cx="325476" cy="0"/>
          </a:xfrm>
          <a:prstGeom prst="line">
            <a:avLst/>
          </a:prstGeom>
          <a:noFill/>
          <a:ln w="50800">
            <a:solidFill>
              <a:srgbClr val="5F96C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61EE71-2DCD-4FB9-A976-7B67BCFC841F}"/>
              </a:ext>
            </a:extLst>
          </p:cNvPr>
          <p:cNvCxnSpPr>
            <a:cxnSpLocks/>
          </p:cNvCxnSpPr>
          <p:nvPr/>
        </p:nvCxnSpPr>
        <p:spPr>
          <a:xfrm rot="5400000">
            <a:off x="5619564" y="983868"/>
            <a:ext cx="325476" cy="0"/>
          </a:xfrm>
          <a:prstGeom prst="line">
            <a:avLst/>
          </a:prstGeom>
          <a:noFill/>
          <a:ln w="50800">
            <a:solidFill>
              <a:srgbClr val="5F96C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F2D1946-26A6-46A3-8EBC-661FAAB59614}"/>
              </a:ext>
            </a:extLst>
          </p:cNvPr>
          <p:cNvSpPr txBox="1"/>
          <p:nvPr/>
        </p:nvSpPr>
        <p:spPr>
          <a:xfrm>
            <a:off x="1005443" y="5771452"/>
            <a:ext cx="502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ISSUE: Padding your RV table.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7A51DC-1D31-4A79-BC96-EE59A91C923E}"/>
              </a:ext>
            </a:extLst>
          </p:cNvPr>
          <p:cNvSpPr txBox="1"/>
          <p:nvPr/>
        </p:nvSpPr>
        <p:spPr>
          <a:xfrm>
            <a:off x="1387045" y="6193596"/>
            <a:ext cx="583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Each of these is “guaranteed” by the manufacturer.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You aren’t testing any new designs of your own. </a:t>
            </a:r>
          </a:p>
        </p:txBody>
      </p:sp>
    </p:spTree>
    <p:extLst>
      <p:ext uri="{BB962C8B-B14F-4D97-AF65-F5344CB8AC3E}">
        <p14:creationId xmlns:p14="http://schemas.microsoft.com/office/powerpoint/2010/main" val="134736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8"/>
    </mc:Choice>
    <mc:Fallback xmlns="">
      <p:transition xmlns:p14="http://schemas.microsoft.com/office/powerpoint/2010/main" spd="slow" advTm="22368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521962" y="298183"/>
            <a:ext cx="9014400" cy="1061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3970" lvl="0" indent="-1270">
              <a:buSzPct val="25000"/>
            </a:pPr>
            <a:r>
              <a:rPr lang="en-US" dirty="0"/>
              <a:t>Bad RV Example #2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571462" y="950246"/>
            <a:ext cx="8915400" cy="2532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94970" marR="0" lvl="0" indent="-382270" defTabSz="91440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None/>
              <a:tabLst/>
              <a:defRPr/>
            </a:pPr>
            <a:r>
              <a:rPr lang="en-US" sz="3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Power module</a:t>
            </a:r>
            <a:endParaRPr lang="en-US" altLang="zh-CN" sz="3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901752"/>
              </p:ext>
            </p:extLst>
          </p:nvPr>
        </p:nvGraphicFramePr>
        <p:xfrm>
          <a:off x="572693" y="2017332"/>
          <a:ext cx="5831902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CN" sz="1800" dirty="0"/>
                        <a:t>Output Voltage Range 4.9-5.1 V</a:t>
                      </a:r>
                      <a:endParaRPr lang="en-US" sz="1800" baseline="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800" baseline="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CN" sz="1800" dirty="0"/>
                        <a:t>Output Current Capability of 100 mA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800" baseline="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CN" sz="1800" dirty="0"/>
                        <a:t>Input Regulation Typically 0.01%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800" baseline="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CN" sz="1800" dirty="0"/>
                        <a:t>Output Regulation Typically 0.5%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800" baseline="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CN" sz="1800" dirty="0"/>
                        <a:t>Ripple Rejection Typically 80 dB</a:t>
                      </a:r>
                      <a:endParaRPr lang="en-US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3" indent="0">
                        <a:buFont typeface="+mj-lt"/>
                        <a:buNone/>
                      </a:pPr>
                      <a:r>
                        <a:rPr lang="en-US" altLang="zh-CN" sz="1800" baseline="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F2D1946-26A6-46A3-8EBC-661FAAB59614}"/>
              </a:ext>
            </a:extLst>
          </p:cNvPr>
          <p:cNvSpPr txBox="1"/>
          <p:nvPr/>
        </p:nvSpPr>
        <p:spPr>
          <a:xfrm>
            <a:off x="1005443" y="5771452"/>
            <a:ext cx="879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ISSUE: design </a:t>
            </a: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requirement  parts, not the opposite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7A51DC-1D31-4A79-BC96-EE59A91C923E}"/>
              </a:ext>
            </a:extLst>
          </p:cNvPr>
          <p:cNvSpPr txBox="1"/>
          <p:nvPr/>
        </p:nvSpPr>
        <p:spPr>
          <a:xfrm>
            <a:off x="1387044" y="6193596"/>
            <a:ext cx="8149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Look at what power module you really nee</a:t>
            </a:r>
            <a:r>
              <a:rPr lang="en-US" altLang="zh-CN" sz="1800" dirty="0">
                <a:solidFill>
                  <a:srgbClr val="FF0000"/>
                </a:solidFill>
              </a:rPr>
              <a:t>d: V, I, ripple, </a:t>
            </a:r>
            <a:r>
              <a:rPr lang="en-US" altLang="zh-CN" sz="1800" b="1" dirty="0">
                <a:solidFill>
                  <a:srgbClr val="FF0000"/>
                </a:solidFill>
              </a:rPr>
              <a:t>efficiency</a:t>
            </a:r>
            <a:r>
              <a:rPr lang="en-US" altLang="zh-CN" sz="1800" dirty="0">
                <a:solidFill>
                  <a:srgbClr val="FF0000"/>
                </a:solidFill>
              </a:rPr>
              <a:t>, </a:t>
            </a:r>
            <a:r>
              <a:rPr lang="en-US" altLang="zh-CN" sz="1800" dirty="0" err="1">
                <a:solidFill>
                  <a:srgbClr val="FF0000"/>
                </a:solidFill>
              </a:rPr>
              <a:t>etc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Select parts satisfying the requirement later. </a:t>
            </a:r>
          </a:p>
        </p:txBody>
      </p:sp>
      <p:pic>
        <p:nvPicPr>
          <p:cNvPr id="2050" name="Picture 2" descr="LM317LIDR Texas Instruments | 296-20678-1-ND DigiKey Electronics">
            <a:extLst>
              <a:ext uri="{FF2B5EF4-FFF2-40B4-BE49-F238E27FC236}">
                <a16:creationId xmlns:a16="http://schemas.microsoft.com/office/drawing/2014/main" id="{66A1D3F0-7F64-48E8-A8B7-79452615D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074" r="-1" b="23343"/>
          <a:stretch/>
        </p:blipFill>
        <p:spPr bwMode="auto">
          <a:xfrm>
            <a:off x="6026232" y="0"/>
            <a:ext cx="3100649" cy="190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0613D77-F564-4AAB-90EA-2DFBF7578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659" y="2546292"/>
            <a:ext cx="4126334" cy="2535335"/>
          </a:xfrm>
          <a:prstGeom prst="rect">
            <a:avLst/>
          </a:prstGeom>
        </p:spPr>
      </p:pic>
      <p:sp>
        <p:nvSpPr>
          <p:cNvPr id="20" name="TextBox 1">
            <a:extLst>
              <a:ext uri="{FF2B5EF4-FFF2-40B4-BE49-F238E27FC236}">
                <a16:creationId xmlns:a16="http://schemas.microsoft.com/office/drawing/2014/main" id="{B32B38E7-38A4-425A-B3C2-F2E419A736AF}"/>
              </a:ext>
            </a:extLst>
          </p:cNvPr>
          <p:cNvSpPr txBox="1"/>
          <p:nvPr/>
        </p:nvSpPr>
        <p:spPr>
          <a:xfrm>
            <a:off x="6876204" y="5040745"/>
            <a:ext cx="266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LM317 datasheet</a:t>
            </a:r>
          </a:p>
        </p:txBody>
      </p:sp>
    </p:spTree>
    <p:extLst>
      <p:ext uri="{BB962C8B-B14F-4D97-AF65-F5344CB8AC3E}">
        <p14:creationId xmlns:p14="http://schemas.microsoft.com/office/powerpoint/2010/main" val="149441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8"/>
    </mc:Choice>
    <mc:Fallback xmlns="">
      <p:transition xmlns:p14="http://schemas.microsoft.com/office/powerpoint/2010/main" spd="slow" advTm="22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521962" y="298183"/>
            <a:ext cx="9014400" cy="1061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3970" marR="0" lvl="0" indent="-127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altLang="zh-CN" dirty="0"/>
              <a:t>R&amp;V summary</a:t>
            </a:r>
            <a:endParaRPr lang="en-US" dirty="0"/>
          </a:p>
        </p:txBody>
      </p:sp>
      <p:sp>
        <p:nvSpPr>
          <p:cNvPr id="166" name="Shape 166"/>
          <p:cNvSpPr txBox="1"/>
          <p:nvPr/>
        </p:nvSpPr>
        <p:spPr>
          <a:xfrm>
            <a:off x="399393" y="1073146"/>
            <a:ext cx="9406759" cy="57112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>
              <a:spcBef>
                <a:spcPts val="860"/>
              </a:spcBef>
              <a:buClr>
                <a:srgbClr val="002060"/>
              </a:buClr>
              <a:buSzPct val="100000"/>
            </a:pPr>
            <a:r>
              <a:rPr lang="en-US" sz="2800" dirty="0">
                <a:solidFill>
                  <a:srgbClr val="1228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Requirement:</a:t>
            </a:r>
          </a:p>
          <a:p>
            <a:pPr marL="469900" lvl="5" indent="-457200">
              <a:spcBef>
                <a:spcPts val="86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228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	Requirements of modules or sub-block</a:t>
            </a:r>
          </a:p>
          <a:p>
            <a:pPr marL="469900" lvl="6" indent="-457200">
              <a:spcBef>
                <a:spcPts val="86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228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	Derived from high-level requirement</a:t>
            </a:r>
          </a:p>
          <a:p>
            <a:pPr marL="469900" lvl="1" indent="-457200">
              <a:spcBef>
                <a:spcPts val="86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228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	Be specific</a:t>
            </a:r>
          </a:p>
          <a:p>
            <a:pPr marL="12700">
              <a:spcBef>
                <a:spcPts val="860"/>
              </a:spcBef>
              <a:buClr>
                <a:srgbClr val="002060"/>
              </a:buClr>
              <a:buSzPct val="100000"/>
            </a:pPr>
            <a:r>
              <a:rPr lang="en-US" sz="2800" dirty="0">
                <a:solidFill>
                  <a:srgbClr val="1228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Verification:</a:t>
            </a:r>
          </a:p>
          <a:p>
            <a:pPr marL="469900" indent="-457200">
              <a:spcBef>
                <a:spcPts val="86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228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	Grab another 445 student, he/she can test that module for you based on your writing. </a:t>
            </a:r>
          </a:p>
          <a:p>
            <a:pPr marL="12700">
              <a:spcBef>
                <a:spcPts val="860"/>
              </a:spcBef>
              <a:buClr>
                <a:srgbClr val="002060"/>
              </a:buClr>
              <a:buSzPct val="100000"/>
            </a:pPr>
            <a:r>
              <a:rPr lang="en-US" sz="2800" dirty="0">
                <a:solidFill>
                  <a:srgbClr val="1228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What R&amp;V is not:</a:t>
            </a:r>
          </a:p>
          <a:p>
            <a:pPr marL="469900" indent="-457200">
              <a:spcBef>
                <a:spcPts val="86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228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	Copy the specs of parts (Parts are based on requirement)</a:t>
            </a:r>
          </a:p>
          <a:p>
            <a:pPr marL="469900" indent="-457200">
              <a:spcBef>
                <a:spcPts val="86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228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	Laundry list of parts</a:t>
            </a:r>
          </a:p>
          <a:p>
            <a:pPr marL="469900" indent="-457200">
              <a:spcBef>
                <a:spcPts val="86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228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	Requirements of parts (vs purchasing requirement)</a:t>
            </a:r>
          </a:p>
          <a:p>
            <a:pPr marL="12700">
              <a:spcBef>
                <a:spcPts val="860"/>
              </a:spcBef>
              <a:buClr>
                <a:srgbClr val="002060"/>
              </a:buClr>
              <a:buSzPct val="100000"/>
            </a:pPr>
            <a:endParaRPr sz="2800" dirty="0">
              <a:solidFill>
                <a:srgbClr val="12284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FD6111-7539-2645-B117-AD5E0851566E}"/>
              </a:ext>
            </a:extLst>
          </p:cNvPr>
          <p:cNvCxnSpPr/>
          <p:nvPr/>
        </p:nvCxnSpPr>
        <p:spPr>
          <a:xfrm>
            <a:off x="177801" y="1073146"/>
            <a:ext cx="9697719" cy="0"/>
          </a:xfrm>
          <a:prstGeom prst="line">
            <a:avLst/>
          </a:prstGeom>
          <a:ln w="38100">
            <a:solidFill>
              <a:srgbClr val="12284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6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34"/>
    </mc:Choice>
    <mc:Fallback xmlns="">
      <p:transition xmlns:p14="http://schemas.microsoft.com/office/powerpoint/2010/main" spd="slow" advTm="18434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1479633"/>
            <a:ext cx="10059034" cy="1289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2" y="0"/>
                </a:lnTo>
                <a:lnTo>
                  <a:pt x="119992" y="119953"/>
                </a:lnTo>
                <a:lnTo>
                  <a:pt x="0" y="119953"/>
                </a:lnTo>
                <a:lnTo>
                  <a:pt x="0" y="0"/>
                </a:lnTo>
                <a:close/>
              </a:path>
            </a:pathLst>
          </a:custGeom>
          <a:solidFill>
            <a:srgbClr val="5F96C6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0" y="1608139"/>
            <a:ext cx="10059034" cy="6163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2" y="0"/>
                </a:lnTo>
                <a:lnTo>
                  <a:pt x="119992" y="119992"/>
                </a:lnTo>
                <a:lnTo>
                  <a:pt x="0" y="119992"/>
                </a:lnTo>
                <a:lnTo>
                  <a:pt x="0" y="0"/>
                </a:lnTo>
                <a:close/>
              </a:path>
            </a:pathLst>
          </a:custGeom>
          <a:solidFill>
            <a:srgbClr val="EF501D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7476735" y="7113279"/>
            <a:ext cx="212724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44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7478639" y="7113915"/>
            <a:ext cx="0" cy="269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831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7476735" y="7385953"/>
            <a:ext cx="212724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44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7478639" y="7115186"/>
            <a:ext cx="210819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42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7687278" y="7116457"/>
            <a:ext cx="0" cy="26733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828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7491025" y="7130440"/>
            <a:ext cx="184149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16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7493882" y="7132982"/>
            <a:ext cx="0" cy="23558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79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7491025" y="7370699"/>
            <a:ext cx="184149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16" y="0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7672036" y="7133243"/>
            <a:ext cx="0" cy="234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927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7531038" y="7160925"/>
            <a:ext cx="97789" cy="180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5197" y="18353"/>
                </a:moveTo>
                <a:lnTo>
                  <a:pt x="11689" y="18353"/>
                </a:lnTo>
                <a:lnTo>
                  <a:pt x="8182" y="17721"/>
                </a:lnTo>
                <a:lnTo>
                  <a:pt x="4675" y="16455"/>
                </a:lnTo>
                <a:lnTo>
                  <a:pt x="0" y="12658"/>
                </a:lnTo>
                <a:lnTo>
                  <a:pt x="0" y="7594"/>
                </a:lnTo>
                <a:lnTo>
                  <a:pt x="2337" y="5063"/>
                </a:lnTo>
                <a:lnTo>
                  <a:pt x="9351" y="1265"/>
                </a:lnTo>
                <a:lnTo>
                  <a:pt x="15197" y="0"/>
                </a:lnTo>
                <a:lnTo>
                  <a:pt x="114567" y="0"/>
                </a:lnTo>
                <a:lnTo>
                  <a:pt x="114567" y="3164"/>
                </a:lnTo>
                <a:lnTo>
                  <a:pt x="16366" y="3164"/>
                </a:lnTo>
                <a:lnTo>
                  <a:pt x="11689" y="3797"/>
                </a:lnTo>
                <a:lnTo>
                  <a:pt x="9351" y="5695"/>
                </a:lnTo>
                <a:lnTo>
                  <a:pt x="7014" y="6329"/>
                </a:lnTo>
                <a:lnTo>
                  <a:pt x="5844" y="8227"/>
                </a:lnTo>
                <a:lnTo>
                  <a:pt x="5844" y="12024"/>
                </a:lnTo>
                <a:lnTo>
                  <a:pt x="7014" y="13290"/>
                </a:lnTo>
                <a:lnTo>
                  <a:pt x="9351" y="13923"/>
                </a:lnTo>
                <a:lnTo>
                  <a:pt x="10521" y="15189"/>
                </a:lnTo>
                <a:lnTo>
                  <a:pt x="27082" y="15189"/>
                </a:lnTo>
                <a:lnTo>
                  <a:pt x="26887" y="15822"/>
                </a:lnTo>
                <a:lnTo>
                  <a:pt x="21042" y="17721"/>
                </a:lnTo>
                <a:lnTo>
                  <a:pt x="15197" y="18353"/>
                </a:lnTo>
                <a:close/>
              </a:path>
              <a:path w="120000" h="120000" extrusionOk="0">
                <a:moveTo>
                  <a:pt x="119244" y="119618"/>
                </a:moveTo>
                <a:lnTo>
                  <a:pt x="2337" y="119618"/>
                </a:lnTo>
                <a:lnTo>
                  <a:pt x="2337" y="113922"/>
                </a:lnTo>
                <a:lnTo>
                  <a:pt x="4675" y="112023"/>
                </a:lnTo>
                <a:lnTo>
                  <a:pt x="64298" y="112023"/>
                </a:lnTo>
                <a:lnTo>
                  <a:pt x="64298" y="108226"/>
                </a:lnTo>
                <a:lnTo>
                  <a:pt x="16366" y="108226"/>
                </a:lnTo>
                <a:lnTo>
                  <a:pt x="15197" y="107593"/>
                </a:lnTo>
                <a:lnTo>
                  <a:pt x="15197" y="105694"/>
                </a:lnTo>
                <a:lnTo>
                  <a:pt x="16366" y="105062"/>
                </a:lnTo>
                <a:lnTo>
                  <a:pt x="64298" y="105062"/>
                </a:lnTo>
                <a:lnTo>
                  <a:pt x="64298" y="15822"/>
                </a:lnTo>
                <a:lnTo>
                  <a:pt x="35071" y="15822"/>
                </a:lnTo>
                <a:lnTo>
                  <a:pt x="33902" y="15189"/>
                </a:lnTo>
                <a:lnTo>
                  <a:pt x="33902" y="13290"/>
                </a:lnTo>
                <a:lnTo>
                  <a:pt x="35071" y="12658"/>
                </a:lnTo>
                <a:lnTo>
                  <a:pt x="64298" y="12658"/>
                </a:lnTo>
                <a:lnTo>
                  <a:pt x="64298" y="10126"/>
                </a:lnTo>
                <a:lnTo>
                  <a:pt x="33902" y="10126"/>
                </a:lnTo>
                <a:lnTo>
                  <a:pt x="31563" y="8860"/>
                </a:lnTo>
                <a:lnTo>
                  <a:pt x="31563" y="6961"/>
                </a:lnTo>
                <a:lnTo>
                  <a:pt x="33902" y="6329"/>
                </a:lnTo>
                <a:lnTo>
                  <a:pt x="64298" y="6329"/>
                </a:lnTo>
                <a:lnTo>
                  <a:pt x="64298" y="3164"/>
                </a:lnTo>
                <a:lnTo>
                  <a:pt x="114567" y="3164"/>
                </a:lnTo>
                <a:lnTo>
                  <a:pt x="114567" y="8227"/>
                </a:lnTo>
                <a:lnTo>
                  <a:pt x="100758" y="10185"/>
                </a:lnTo>
                <a:lnTo>
                  <a:pt x="90893" y="14872"/>
                </a:lnTo>
                <a:lnTo>
                  <a:pt x="84975" y="24781"/>
                </a:lnTo>
                <a:lnTo>
                  <a:pt x="83003" y="42404"/>
                </a:lnTo>
                <a:lnTo>
                  <a:pt x="83003" y="72783"/>
                </a:lnTo>
                <a:lnTo>
                  <a:pt x="85542" y="92067"/>
                </a:lnTo>
                <a:lnTo>
                  <a:pt x="92794" y="103163"/>
                </a:lnTo>
                <a:lnTo>
                  <a:pt x="104210" y="108562"/>
                </a:lnTo>
                <a:lnTo>
                  <a:pt x="119244" y="110758"/>
                </a:lnTo>
                <a:lnTo>
                  <a:pt x="119244" y="119618"/>
                </a:lnTo>
                <a:close/>
              </a:path>
              <a:path w="120000" h="120000" extrusionOk="0">
                <a:moveTo>
                  <a:pt x="14028" y="12658"/>
                </a:moveTo>
                <a:lnTo>
                  <a:pt x="11689" y="12024"/>
                </a:lnTo>
                <a:lnTo>
                  <a:pt x="11689" y="11392"/>
                </a:lnTo>
                <a:lnTo>
                  <a:pt x="10521" y="10126"/>
                </a:lnTo>
                <a:lnTo>
                  <a:pt x="11689" y="8860"/>
                </a:lnTo>
                <a:lnTo>
                  <a:pt x="12858" y="8227"/>
                </a:lnTo>
                <a:lnTo>
                  <a:pt x="14028" y="6961"/>
                </a:lnTo>
                <a:lnTo>
                  <a:pt x="16366" y="6329"/>
                </a:lnTo>
                <a:lnTo>
                  <a:pt x="22212" y="6329"/>
                </a:lnTo>
                <a:lnTo>
                  <a:pt x="24549" y="6961"/>
                </a:lnTo>
                <a:lnTo>
                  <a:pt x="25719" y="8227"/>
                </a:lnTo>
                <a:lnTo>
                  <a:pt x="26887" y="8860"/>
                </a:lnTo>
                <a:lnTo>
                  <a:pt x="27472" y="9493"/>
                </a:lnTo>
                <a:lnTo>
                  <a:pt x="17535" y="9493"/>
                </a:lnTo>
                <a:lnTo>
                  <a:pt x="16366" y="10126"/>
                </a:lnTo>
                <a:lnTo>
                  <a:pt x="17535" y="10759"/>
                </a:lnTo>
                <a:lnTo>
                  <a:pt x="16366" y="12024"/>
                </a:lnTo>
                <a:lnTo>
                  <a:pt x="15197" y="12024"/>
                </a:lnTo>
                <a:lnTo>
                  <a:pt x="14028" y="12658"/>
                </a:lnTo>
                <a:close/>
              </a:path>
              <a:path w="120000" h="120000" extrusionOk="0">
                <a:moveTo>
                  <a:pt x="27082" y="15189"/>
                </a:moveTo>
                <a:lnTo>
                  <a:pt x="18704" y="15189"/>
                </a:lnTo>
                <a:lnTo>
                  <a:pt x="22212" y="13923"/>
                </a:lnTo>
                <a:lnTo>
                  <a:pt x="22212" y="10126"/>
                </a:lnTo>
                <a:lnTo>
                  <a:pt x="21042" y="9493"/>
                </a:lnTo>
                <a:lnTo>
                  <a:pt x="27472" y="9493"/>
                </a:lnTo>
                <a:lnTo>
                  <a:pt x="28056" y="10126"/>
                </a:lnTo>
                <a:lnTo>
                  <a:pt x="28056" y="12024"/>
                </a:lnTo>
                <a:lnTo>
                  <a:pt x="27082" y="15189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7563906" y="7190017"/>
            <a:ext cx="0" cy="1238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497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7574861" y="7190514"/>
            <a:ext cx="0" cy="123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941"/>
                </a:lnTo>
              </a:path>
            </a:pathLst>
          </a:custGeom>
          <a:noFill/>
          <a:ln w="95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7748252" y="7248739"/>
            <a:ext cx="49530" cy="1250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717" y="4577"/>
                </a:moveTo>
                <a:lnTo>
                  <a:pt x="2306" y="4577"/>
                </a:lnTo>
                <a:lnTo>
                  <a:pt x="0" y="3662"/>
                </a:lnTo>
                <a:lnTo>
                  <a:pt x="0" y="915"/>
                </a:lnTo>
                <a:lnTo>
                  <a:pt x="2306" y="0"/>
                </a:lnTo>
                <a:lnTo>
                  <a:pt x="25388" y="915"/>
                </a:lnTo>
                <a:lnTo>
                  <a:pt x="120026" y="915"/>
                </a:lnTo>
                <a:lnTo>
                  <a:pt x="120026" y="3662"/>
                </a:lnTo>
                <a:lnTo>
                  <a:pt x="117717" y="4577"/>
                </a:lnTo>
                <a:close/>
              </a:path>
              <a:path w="120000" h="120000" extrusionOk="0">
                <a:moveTo>
                  <a:pt x="120026" y="915"/>
                </a:moveTo>
                <a:lnTo>
                  <a:pt x="94635" y="915"/>
                </a:lnTo>
                <a:lnTo>
                  <a:pt x="115408" y="0"/>
                </a:lnTo>
                <a:lnTo>
                  <a:pt x="120026" y="915"/>
                </a:lnTo>
                <a:close/>
              </a:path>
              <a:path w="120000" h="120000" extrusionOk="0">
                <a:moveTo>
                  <a:pt x="106175" y="115368"/>
                </a:moveTo>
                <a:lnTo>
                  <a:pt x="13848" y="115368"/>
                </a:lnTo>
                <a:lnTo>
                  <a:pt x="28887" y="113593"/>
                </a:lnTo>
                <a:lnTo>
                  <a:pt x="37219" y="110103"/>
                </a:lnTo>
                <a:lnTo>
                  <a:pt x="40788" y="103522"/>
                </a:lnTo>
                <a:lnTo>
                  <a:pt x="41546" y="92477"/>
                </a:lnTo>
                <a:lnTo>
                  <a:pt x="41546" y="28383"/>
                </a:lnTo>
                <a:lnTo>
                  <a:pt x="40788" y="16680"/>
                </a:lnTo>
                <a:lnTo>
                  <a:pt x="37219" y="9613"/>
                </a:lnTo>
                <a:lnTo>
                  <a:pt x="28887" y="5980"/>
                </a:lnTo>
                <a:lnTo>
                  <a:pt x="13848" y="4577"/>
                </a:lnTo>
                <a:lnTo>
                  <a:pt x="106175" y="4577"/>
                </a:lnTo>
                <a:lnTo>
                  <a:pt x="90162" y="5980"/>
                </a:lnTo>
                <a:lnTo>
                  <a:pt x="81939" y="9613"/>
                </a:lnTo>
                <a:lnTo>
                  <a:pt x="78911" y="16680"/>
                </a:lnTo>
                <a:lnTo>
                  <a:pt x="78477" y="28383"/>
                </a:lnTo>
                <a:lnTo>
                  <a:pt x="78477" y="92477"/>
                </a:lnTo>
                <a:lnTo>
                  <a:pt x="78911" y="103522"/>
                </a:lnTo>
                <a:lnTo>
                  <a:pt x="81939" y="110103"/>
                </a:lnTo>
                <a:lnTo>
                  <a:pt x="90162" y="113593"/>
                </a:lnTo>
                <a:lnTo>
                  <a:pt x="106175" y="115368"/>
                </a:lnTo>
                <a:close/>
              </a:path>
              <a:path w="120000" h="120000" extrusionOk="0">
                <a:moveTo>
                  <a:pt x="25388" y="119946"/>
                </a:moveTo>
                <a:lnTo>
                  <a:pt x="2306" y="119946"/>
                </a:lnTo>
                <a:lnTo>
                  <a:pt x="0" y="119031"/>
                </a:lnTo>
                <a:lnTo>
                  <a:pt x="0" y="116283"/>
                </a:lnTo>
                <a:lnTo>
                  <a:pt x="2306" y="115368"/>
                </a:lnTo>
                <a:lnTo>
                  <a:pt x="117717" y="115368"/>
                </a:lnTo>
                <a:lnTo>
                  <a:pt x="120026" y="116283"/>
                </a:lnTo>
                <a:lnTo>
                  <a:pt x="120026" y="119031"/>
                </a:lnTo>
                <a:lnTo>
                  <a:pt x="41546" y="119031"/>
                </a:lnTo>
                <a:lnTo>
                  <a:pt x="25388" y="119946"/>
                </a:lnTo>
                <a:close/>
              </a:path>
              <a:path w="120000" h="120000" extrusionOk="0">
                <a:moveTo>
                  <a:pt x="115408" y="119946"/>
                </a:moveTo>
                <a:lnTo>
                  <a:pt x="94635" y="119946"/>
                </a:lnTo>
                <a:lnTo>
                  <a:pt x="78477" y="119031"/>
                </a:lnTo>
                <a:lnTo>
                  <a:pt x="120026" y="119031"/>
                </a:lnTo>
                <a:lnTo>
                  <a:pt x="115408" y="11994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7899729" y="7248739"/>
            <a:ext cx="98425" cy="1250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399" y="4577"/>
                </a:moveTo>
                <a:lnTo>
                  <a:pt x="2322" y="4577"/>
                </a:lnTo>
                <a:lnTo>
                  <a:pt x="0" y="3662"/>
                </a:lnTo>
                <a:lnTo>
                  <a:pt x="1160" y="915"/>
                </a:lnTo>
                <a:lnTo>
                  <a:pt x="2322" y="0"/>
                </a:lnTo>
                <a:lnTo>
                  <a:pt x="15099" y="915"/>
                </a:lnTo>
                <a:lnTo>
                  <a:pt x="61561" y="915"/>
                </a:lnTo>
                <a:lnTo>
                  <a:pt x="61561" y="3662"/>
                </a:lnTo>
                <a:lnTo>
                  <a:pt x="60399" y="4577"/>
                </a:lnTo>
                <a:close/>
              </a:path>
              <a:path w="120000" h="120000" extrusionOk="0">
                <a:moveTo>
                  <a:pt x="61561" y="915"/>
                </a:moveTo>
                <a:lnTo>
                  <a:pt x="48783" y="915"/>
                </a:lnTo>
                <a:lnTo>
                  <a:pt x="60399" y="0"/>
                </a:lnTo>
                <a:lnTo>
                  <a:pt x="61561" y="915"/>
                </a:lnTo>
                <a:close/>
              </a:path>
              <a:path w="120000" h="120000" extrusionOk="0">
                <a:moveTo>
                  <a:pt x="15099" y="119946"/>
                </a:moveTo>
                <a:lnTo>
                  <a:pt x="2322" y="119946"/>
                </a:lnTo>
                <a:lnTo>
                  <a:pt x="1160" y="119031"/>
                </a:lnTo>
                <a:lnTo>
                  <a:pt x="0" y="116283"/>
                </a:lnTo>
                <a:lnTo>
                  <a:pt x="2322" y="115368"/>
                </a:lnTo>
                <a:lnTo>
                  <a:pt x="8129" y="114452"/>
                </a:lnTo>
                <a:lnTo>
                  <a:pt x="16188" y="113336"/>
                </a:lnTo>
                <a:lnTo>
                  <a:pt x="20326" y="110332"/>
                </a:lnTo>
                <a:lnTo>
                  <a:pt x="21850" y="103893"/>
                </a:lnTo>
                <a:lnTo>
                  <a:pt x="22068" y="92477"/>
                </a:lnTo>
                <a:lnTo>
                  <a:pt x="22068" y="27468"/>
                </a:lnTo>
                <a:lnTo>
                  <a:pt x="21832" y="16295"/>
                </a:lnTo>
                <a:lnTo>
                  <a:pt x="20181" y="9498"/>
                </a:lnTo>
                <a:lnTo>
                  <a:pt x="15698" y="5965"/>
                </a:lnTo>
                <a:lnTo>
                  <a:pt x="6968" y="4577"/>
                </a:lnTo>
                <a:lnTo>
                  <a:pt x="54591" y="4577"/>
                </a:lnTo>
                <a:lnTo>
                  <a:pt x="47023" y="5965"/>
                </a:lnTo>
                <a:lnTo>
                  <a:pt x="42830" y="9498"/>
                </a:lnTo>
                <a:lnTo>
                  <a:pt x="41033" y="16295"/>
                </a:lnTo>
                <a:lnTo>
                  <a:pt x="40653" y="27468"/>
                </a:lnTo>
                <a:lnTo>
                  <a:pt x="40653" y="101633"/>
                </a:lnTo>
                <a:lnTo>
                  <a:pt x="41813" y="106212"/>
                </a:lnTo>
                <a:lnTo>
                  <a:pt x="45299" y="109874"/>
                </a:lnTo>
                <a:lnTo>
                  <a:pt x="52268" y="113537"/>
                </a:lnTo>
                <a:lnTo>
                  <a:pt x="112657" y="113537"/>
                </a:lnTo>
                <a:lnTo>
                  <a:pt x="112287" y="114394"/>
                </a:lnTo>
                <a:lnTo>
                  <a:pt x="109695" y="119031"/>
                </a:lnTo>
                <a:lnTo>
                  <a:pt x="22068" y="119031"/>
                </a:lnTo>
                <a:lnTo>
                  <a:pt x="15099" y="119946"/>
                </a:lnTo>
                <a:close/>
              </a:path>
              <a:path w="120000" h="120000" extrusionOk="0">
                <a:moveTo>
                  <a:pt x="112657" y="113537"/>
                </a:moveTo>
                <a:lnTo>
                  <a:pt x="95245" y="113537"/>
                </a:lnTo>
                <a:lnTo>
                  <a:pt x="98729" y="111706"/>
                </a:lnTo>
                <a:lnTo>
                  <a:pt x="103376" y="108958"/>
                </a:lnTo>
                <a:lnTo>
                  <a:pt x="109184" y="102549"/>
                </a:lnTo>
                <a:lnTo>
                  <a:pt x="113828" y="93393"/>
                </a:lnTo>
                <a:lnTo>
                  <a:pt x="114990" y="92477"/>
                </a:lnTo>
                <a:lnTo>
                  <a:pt x="119636" y="93393"/>
                </a:lnTo>
                <a:lnTo>
                  <a:pt x="119636" y="94308"/>
                </a:lnTo>
                <a:lnTo>
                  <a:pt x="118493" y="98829"/>
                </a:lnTo>
                <a:lnTo>
                  <a:pt x="115716" y="106440"/>
                </a:lnTo>
                <a:lnTo>
                  <a:pt x="112657" y="113537"/>
                </a:lnTo>
                <a:close/>
              </a:path>
              <a:path w="120000" h="120000" extrusionOk="0">
                <a:moveTo>
                  <a:pt x="109184" y="119946"/>
                </a:moveTo>
                <a:lnTo>
                  <a:pt x="98839" y="119803"/>
                </a:lnTo>
                <a:lnTo>
                  <a:pt x="70308" y="119174"/>
                </a:lnTo>
                <a:lnTo>
                  <a:pt x="53429" y="119031"/>
                </a:lnTo>
                <a:lnTo>
                  <a:pt x="109695" y="119031"/>
                </a:lnTo>
                <a:lnTo>
                  <a:pt x="109184" y="11994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8093127" y="7248739"/>
            <a:ext cx="97789" cy="1250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791" y="4577"/>
                </a:moveTo>
                <a:lnTo>
                  <a:pt x="1168" y="4577"/>
                </a:lnTo>
                <a:lnTo>
                  <a:pt x="0" y="3662"/>
                </a:lnTo>
                <a:lnTo>
                  <a:pt x="0" y="915"/>
                </a:lnTo>
                <a:lnTo>
                  <a:pt x="2337" y="0"/>
                </a:lnTo>
                <a:lnTo>
                  <a:pt x="15197" y="915"/>
                </a:lnTo>
                <a:lnTo>
                  <a:pt x="60791" y="915"/>
                </a:lnTo>
                <a:lnTo>
                  <a:pt x="61960" y="3662"/>
                </a:lnTo>
                <a:lnTo>
                  <a:pt x="60791" y="4577"/>
                </a:lnTo>
                <a:close/>
              </a:path>
              <a:path w="120000" h="120000" extrusionOk="0">
                <a:moveTo>
                  <a:pt x="60791" y="915"/>
                </a:moveTo>
                <a:lnTo>
                  <a:pt x="47932" y="915"/>
                </a:lnTo>
                <a:lnTo>
                  <a:pt x="59623" y="0"/>
                </a:lnTo>
                <a:lnTo>
                  <a:pt x="60791" y="915"/>
                </a:lnTo>
                <a:close/>
              </a:path>
              <a:path w="120000" h="120000" extrusionOk="0">
                <a:moveTo>
                  <a:pt x="15197" y="119946"/>
                </a:moveTo>
                <a:lnTo>
                  <a:pt x="2337" y="119946"/>
                </a:lnTo>
                <a:lnTo>
                  <a:pt x="0" y="119031"/>
                </a:lnTo>
                <a:lnTo>
                  <a:pt x="0" y="116283"/>
                </a:lnTo>
                <a:lnTo>
                  <a:pt x="1168" y="115368"/>
                </a:lnTo>
                <a:lnTo>
                  <a:pt x="16293" y="113336"/>
                </a:lnTo>
                <a:lnTo>
                  <a:pt x="20458" y="110332"/>
                </a:lnTo>
                <a:lnTo>
                  <a:pt x="21992" y="103893"/>
                </a:lnTo>
                <a:lnTo>
                  <a:pt x="22212" y="92477"/>
                </a:lnTo>
                <a:lnTo>
                  <a:pt x="22212" y="27468"/>
                </a:lnTo>
                <a:lnTo>
                  <a:pt x="21974" y="16295"/>
                </a:lnTo>
                <a:lnTo>
                  <a:pt x="20312" y="9498"/>
                </a:lnTo>
                <a:lnTo>
                  <a:pt x="15800" y="5965"/>
                </a:lnTo>
                <a:lnTo>
                  <a:pt x="7014" y="4577"/>
                </a:lnTo>
                <a:lnTo>
                  <a:pt x="54946" y="4577"/>
                </a:lnTo>
                <a:lnTo>
                  <a:pt x="46835" y="5965"/>
                </a:lnTo>
                <a:lnTo>
                  <a:pt x="42670" y="9498"/>
                </a:lnTo>
                <a:lnTo>
                  <a:pt x="41135" y="16295"/>
                </a:lnTo>
                <a:lnTo>
                  <a:pt x="40917" y="27468"/>
                </a:lnTo>
                <a:lnTo>
                  <a:pt x="40917" y="101633"/>
                </a:lnTo>
                <a:lnTo>
                  <a:pt x="42085" y="106212"/>
                </a:lnTo>
                <a:lnTo>
                  <a:pt x="45593" y="109874"/>
                </a:lnTo>
                <a:lnTo>
                  <a:pt x="47932" y="111706"/>
                </a:lnTo>
                <a:lnTo>
                  <a:pt x="52609" y="113537"/>
                </a:lnTo>
                <a:lnTo>
                  <a:pt x="113162" y="113537"/>
                </a:lnTo>
                <a:lnTo>
                  <a:pt x="112832" y="114394"/>
                </a:lnTo>
                <a:lnTo>
                  <a:pt x="110376" y="119031"/>
                </a:lnTo>
                <a:lnTo>
                  <a:pt x="22212" y="119031"/>
                </a:lnTo>
                <a:lnTo>
                  <a:pt x="15197" y="119946"/>
                </a:lnTo>
                <a:close/>
              </a:path>
              <a:path w="120000" h="120000" extrusionOk="0">
                <a:moveTo>
                  <a:pt x="113162" y="113537"/>
                </a:moveTo>
                <a:lnTo>
                  <a:pt x="94695" y="113537"/>
                </a:lnTo>
                <a:lnTo>
                  <a:pt x="99370" y="111706"/>
                </a:lnTo>
                <a:lnTo>
                  <a:pt x="102878" y="108958"/>
                </a:lnTo>
                <a:lnTo>
                  <a:pt x="109892" y="102549"/>
                </a:lnTo>
                <a:lnTo>
                  <a:pt x="113399" y="93393"/>
                </a:lnTo>
                <a:lnTo>
                  <a:pt x="115736" y="92477"/>
                </a:lnTo>
                <a:lnTo>
                  <a:pt x="119244" y="93393"/>
                </a:lnTo>
                <a:lnTo>
                  <a:pt x="119244" y="94308"/>
                </a:lnTo>
                <a:lnTo>
                  <a:pt x="118275" y="98829"/>
                </a:lnTo>
                <a:lnTo>
                  <a:pt x="115883" y="106440"/>
                </a:lnTo>
                <a:lnTo>
                  <a:pt x="113162" y="113537"/>
                </a:lnTo>
                <a:close/>
              </a:path>
              <a:path w="120000" h="120000" extrusionOk="0">
                <a:moveTo>
                  <a:pt x="109892" y="119946"/>
                </a:moveTo>
                <a:lnTo>
                  <a:pt x="69778" y="119174"/>
                </a:lnTo>
                <a:lnTo>
                  <a:pt x="52609" y="119031"/>
                </a:lnTo>
                <a:lnTo>
                  <a:pt x="110376" y="119031"/>
                </a:lnTo>
                <a:lnTo>
                  <a:pt x="109892" y="11994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8287477" y="7248739"/>
            <a:ext cx="49530" cy="1250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720" y="4577"/>
                </a:moveTo>
                <a:lnTo>
                  <a:pt x="2306" y="4577"/>
                </a:lnTo>
                <a:lnTo>
                  <a:pt x="0" y="3662"/>
                </a:lnTo>
                <a:lnTo>
                  <a:pt x="0" y="915"/>
                </a:lnTo>
                <a:lnTo>
                  <a:pt x="2306" y="0"/>
                </a:lnTo>
                <a:lnTo>
                  <a:pt x="25388" y="915"/>
                </a:lnTo>
                <a:lnTo>
                  <a:pt x="117720" y="915"/>
                </a:lnTo>
                <a:lnTo>
                  <a:pt x="120026" y="3662"/>
                </a:lnTo>
                <a:lnTo>
                  <a:pt x="117720" y="4577"/>
                </a:lnTo>
                <a:close/>
              </a:path>
              <a:path w="120000" h="120000" extrusionOk="0">
                <a:moveTo>
                  <a:pt x="117720" y="915"/>
                </a:moveTo>
                <a:lnTo>
                  <a:pt x="92328" y="915"/>
                </a:lnTo>
                <a:lnTo>
                  <a:pt x="115411" y="0"/>
                </a:lnTo>
                <a:lnTo>
                  <a:pt x="117720" y="915"/>
                </a:lnTo>
                <a:close/>
              </a:path>
              <a:path w="120000" h="120000" extrusionOk="0">
                <a:moveTo>
                  <a:pt x="106177" y="115368"/>
                </a:moveTo>
                <a:lnTo>
                  <a:pt x="13848" y="115368"/>
                </a:lnTo>
                <a:lnTo>
                  <a:pt x="28887" y="113593"/>
                </a:lnTo>
                <a:lnTo>
                  <a:pt x="37219" y="110103"/>
                </a:lnTo>
                <a:lnTo>
                  <a:pt x="40788" y="103522"/>
                </a:lnTo>
                <a:lnTo>
                  <a:pt x="41546" y="92477"/>
                </a:lnTo>
                <a:lnTo>
                  <a:pt x="41546" y="28383"/>
                </a:lnTo>
                <a:lnTo>
                  <a:pt x="40788" y="16680"/>
                </a:lnTo>
                <a:lnTo>
                  <a:pt x="37219" y="9613"/>
                </a:lnTo>
                <a:lnTo>
                  <a:pt x="28887" y="5980"/>
                </a:lnTo>
                <a:lnTo>
                  <a:pt x="13848" y="4577"/>
                </a:lnTo>
                <a:lnTo>
                  <a:pt x="106177" y="4577"/>
                </a:lnTo>
                <a:lnTo>
                  <a:pt x="90165" y="5980"/>
                </a:lnTo>
                <a:lnTo>
                  <a:pt x="81942" y="9613"/>
                </a:lnTo>
                <a:lnTo>
                  <a:pt x="78913" y="16680"/>
                </a:lnTo>
                <a:lnTo>
                  <a:pt x="78480" y="28383"/>
                </a:lnTo>
                <a:lnTo>
                  <a:pt x="78480" y="92477"/>
                </a:lnTo>
                <a:lnTo>
                  <a:pt x="78913" y="103522"/>
                </a:lnTo>
                <a:lnTo>
                  <a:pt x="81942" y="110103"/>
                </a:lnTo>
                <a:lnTo>
                  <a:pt x="90165" y="113593"/>
                </a:lnTo>
                <a:lnTo>
                  <a:pt x="106177" y="115368"/>
                </a:lnTo>
                <a:close/>
              </a:path>
              <a:path w="120000" h="120000" extrusionOk="0">
                <a:moveTo>
                  <a:pt x="25388" y="119946"/>
                </a:moveTo>
                <a:lnTo>
                  <a:pt x="2306" y="119946"/>
                </a:lnTo>
                <a:lnTo>
                  <a:pt x="0" y="119031"/>
                </a:lnTo>
                <a:lnTo>
                  <a:pt x="0" y="116283"/>
                </a:lnTo>
                <a:lnTo>
                  <a:pt x="2306" y="115368"/>
                </a:lnTo>
                <a:lnTo>
                  <a:pt x="117720" y="115368"/>
                </a:lnTo>
                <a:lnTo>
                  <a:pt x="120026" y="116283"/>
                </a:lnTo>
                <a:lnTo>
                  <a:pt x="117720" y="119031"/>
                </a:lnTo>
                <a:lnTo>
                  <a:pt x="41546" y="119031"/>
                </a:lnTo>
                <a:lnTo>
                  <a:pt x="25388" y="119946"/>
                </a:lnTo>
                <a:close/>
              </a:path>
              <a:path w="120000" h="120000" extrusionOk="0">
                <a:moveTo>
                  <a:pt x="115411" y="119946"/>
                </a:moveTo>
                <a:lnTo>
                  <a:pt x="92328" y="119946"/>
                </a:lnTo>
                <a:lnTo>
                  <a:pt x="78480" y="119031"/>
                </a:lnTo>
                <a:lnTo>
                  <a:pt x="117720" y="119031"/>
                </a:lnTo>
                <a:lnTo>
                  <a:pt x="115411" y="11994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8437050" y="7248739"/>
            <a:ext cx="138430" cy="12826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4685" y="112512"/>
                </a:moveTo>
                <a:lnTo>
                  <a:pt x="7432" y="112512"/>
                </a:lnTo>
                <a:lnTo>
                  <a:pt x="11561" y="111619"/>
                </a:lnTo>
                <a:lnTo>
                  <a:pt x="14038" y="110727"/>
                </a:lnTo>
                <a:lnTo>
                  <a:pt x="17342" y="72329"/>
                </a:lnTo>
                <a:lnTo>
                  <a:pt x="17342" y="16965"/>
                </a:lnTo>
                <a:lnTo>
                  <a:pt x="16516" y="13393"/>
                </a:lnTo>
                <a:lnTo>
                  <a:pt x="13213" y="8929"/>
                </a:lnTo>
                <a:lnTo>
                  <a:pt x="11561" y="6250"/>
                </a:lnTo>
                <a:lnTo>
                  <a:pt x="3302" y="4464"/>
                </a:lnTo>
                <a:lnTo>
                  <a:pt x="825" y="4464"/>
                </a:lnTo>
                <a:lnTo>
                  <a:pt x="0" y="3571"/>
                </a:lnTo>
                <a:lnTo>
                  <a:pt x="0" y="892"/>
                </a:lnTo>
                <a:lnTo>
                  <a:pt x="825" y="0"/>
                </a:lnTo>
                <a:lnTo>
                  <a:pt x="7432" y="892"/>
                </a:lnTo>
                <a:lnTo>
                  <a:pt x="26937" y="892"/>
                </a:lnTo>
                <a:lnTo>
                  <a:pt x="31510" y="8887"/>
                </a:lnTo>
                <a:lnTo>
                  <a:pt x="39846" y="20202"/>
                </a:lnTo>
                <a:lnTo>
                  <a:pt x="42256" y="23216"/>
                </a:lnTo>
                <a:lnTo>
                  <a:pt x="24774" y="23216"/>
                </a:lnTo>
                <a:lnTo>
                  <a:pt x="23949" y="25002"/>
                </a:lnTo>
                <a:lnTo>
                  <a:pt x="23949" y="72329"/>
                </a:lnTo>
                <a:lnTo>
                  <a:pt x="26426" y="108941"/>
                </a:lnTo>
                <a:lnTo>
                  <a:pt x="30555" y="111619"/>
                </a:lnTo>
                <a:lnTo>
                  <a:pt x="34685" y="112512"/>
                </a:lnTo>
                <a:close/>
              </a:path>
              <a:path w="120000" h="120000" extrusionOk="0">
                <a:moveTo>
                  <a:pt x="26937" y="892"/>
                </a:moveTo>
                <a:lnTo>
                  <a:pt x="24774" y="892"/>
                </a:lnTo>
                <a:lnTo>
                  <a:pt x="26426" y="0"/>
                </a:lnTo>
                <a:lnTo>
                  <a:pt x="26937" y="892"/>
                </a:lnTo>
                <a:close/>
              </a:path>
              <a:path w="120000" h="120000" extrusionOk="0">
                <a:moveTo>
                  <a:pt x="118097" y="4464"/>
                </a:moveTo>
                <a:lnTo>
                  <a:pt x="81759" y="4464"/>
                </a:lnTo>
                <a:lnTo>
                  <a:pt x="80933" y="3571"/>
                </a:lnTo>
                <a:lnTo>
                  <a:pt x="80933" y="892"/>
                </a:lnTo>
                <a:lnTo>
                  <a:pt x="82585" y="0"/>
                </a:lnTo>
                <a:lnTo>
                  <a:pt x="90018" y="892"/>
                </a:lnTo>
                <a:lnTo>
                  <a:pt x="119748" y="892"/>
                </a:lnTo>
                <a:lnTo>
                  <a:pt x="119748" y="3571"/>
                </a:lnTo>
                <a:lnTo>
                  <a:pt x="118097" y="4464"/>
                </a:lnTo>
                <a:close/>
              </a:path>
              <a:path w="120000" h="120000" extrusionOk="0">
                <a:moveTo>
                  <a:pt x="119748" y="892"/>
                </a:moveTo>
                <a:lnTo>
                  <a:pt x="112316" y="892"/>
                </a:lnTo>
                <a:lnTo>
                  <a:pt x="118097" y="0"/>
                </a:lnTo>
                <a:lnTo>
                  <a:pt x="119748" y="892"/>
                </a:lnTo>
                <a:close/>
              </a:path>
              <a:path w="120000" h="120000" extrusionOk="0">
                <a:moveTo>
                  <a:pt x="104883" y="89296"/>
                </a:moveTo>
                <a:lnTo>
                  <a:pt x="97450" y="89296"/>
                </a:lnTo>
                <a:lnTo>
                  <a:pt x="98277" y="88402"/>
                </a:lnTo>
                <a:lnTo>
                  <a:pt x="98277" y="44648"/>
                </a:lnTo>
                <a:lnTo>
                  <a:pt x="94973" y="8036"/>
                </a:lnTo>
                <a:lnTo>
                  <a:pt x="85063" y="4464"/>
                </a:lnTo>
                <a:lnTo>
                  <a:pt x="116444" y="4464"/>
                </a:lnTo>
                <a:lnTo>
                  <a:pt x="110663" y="5357"/>
                </a:lnTo>
                <a:lnTo>
                  <a:pt x="107361" y="7143"/>
                </a:lnTo>
                <a:lnTo>
                  <a:pt x="107361" y="8929"/>
                </a:lnTo>
                <a:lnTo>
                  <a:pt x="105579" y="16017"/>
                </a:lnTo>
                <a:lnTo>
                  <a:pt x="104883" y="26118"/>
                </a:lnTo>
                <a:lnTo>
                  <a:pt x="104805" y="36554"/>
                </a:lnTo>
                <a:lnTo>
                  <a:pt x="104883" y="44648"/>
                </a:lnTo>
                <a:lnTo>
                  <a:pt x="104883" y="89296"/>
                </a:lnTo>
                <a:close/>
              </a:path>
              <a:path w="120000" h="120000" extrusionOk="0">
                <a:moveTo>
                  <a:pt x="104057" y="119656"/>
                </a:moveTo>
                <a:lnTo>
                  <a:pt x="102405" y="119656"/>
                </a:lnTo>
                <a:lnTo>
                  <a:pt x="100096" y="116349"/>
                </a:lnTo>
                <a:lnTo>
                  <a:pt x="96315" y="111284"/>
                </a:lnTo>
                <a:lnTo>
                  <a:pt x="90211" y="103708"/>
                </a:lnTo>
                <a:lnTo>
                  <a:pt x="80933" y="92867"/>
                </a:lnTo>
                <a:lnTo>
                  <a:pt x="43769" y="46433"/>
                </a:lnTo>
                <a:lnTo>
                  <a:pt x="39524" y="41048"/>
                </a:lnTo>
                <a:lnTo>
                  <a:pt x="33962" y="34155"/>
                </a:lnTo>
                <a:lnTo>
                  <a:pt x="28555" y="27598"/>
                </a:lnTo>
                <a:lnTo>
                  <a:pt x="24774" y="23216"/>
                </a:lnTo>
                <a:lnTo>
                  <a:pt x="42256" y="23216"/>
                </a:lnTo>
                <a:lnTo>
                  <a:pt x="48491" y="31015"/>
                </a:lnTo>
                <a:lnTo>
                  <a:pt x="54505" y="38396"/>
                </a:lnTo>
                <a:lnTo>
                  <a:pt x="70197" y="58041"/>
                </a:lnTo>
                <a:lnTo>
                  <a:pt x="77824" y="67445"/>
                </a:lnTo>
                <a:lnTo>
                  <a:pt x="84753" y="75677"/>
                </a:lnTo>
                <a:lnTo>
                  <a:pt x="91218" y="82905"/>
                </a:lnTo>
                <a:lnTo>
                  <a:pt x="97450" y="89296"/>
                </a:lnTo>
                <a:lnTo>
                  <a:pt x="104883" y="89296"/>
                </a:lnTo>
                <a:lnTo>
                  <a:pt x="104883" y="118763"/>
                </a:lnTo>
                <a:lnTo>
                  <a:pt x="104057" y="119656"/>
                </a:lnTo>
                <a:close/>
              </a:path>
              <a:path w="120000" h="120000" extrusionOk="0">
                <a:moveTo>
                  <a:pt x="9083" y="116977"/>
                </a:moveTo>
                <a:lnTo>
                  <a:pt x="4128" y="116977"/>
                </a:lnTo>
                <a:lnTo>
                  <a:pt x="2477" y="116084"/>
                </a:lnTo>
                <a:lnTo>
                  <a:pt x="2477" y="113405"/>
                </a:lnTo>
                <a:lnTo>
                  <a:pt x="3302" y="112512"/>
                </a:lnTo>
                <a:lnTo>
                  <a:pt x="39640" y="112512"/>
                </a:lnTo>
                <a:lnTo>
                  <a:pt x="41291" y="114298"/>
                </a:lnTo>
                <a:lnTo>
                  <a:pt x="40466" y="116084"/>
                </a:lnTo>
                <a:lnTo>
                  <a:pt x="14038" y="116084"/>
                </a:lnTo>
                <a:lnTo>
                  <a:pt x="9083" y="116977"/>
                </a:lnTo>
                <a:close/>
              </a:path>
              <a:path w="120000" h="120000" extrusionOk="0">
                <a:moveTo>
                  <a:pt x="39640" y="116977"/>
                </a:moveTo>
                <a:lnTo>
                  <a:pt x="32207" y="116977"/>
                </a:lnTo>
                <a:lnTo>
                  <a:pt x="26426" y="116084"/>
                </a:lnTo>
                <a:lnTo>
                  <a:pt x="40466" y="116084"/>
                </a:lnTo>
                <a:lnTo>
                  <a:pt x="39640" y="116977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8666647" y="7246829"/>
            <a:ext cx="132079" cy="1301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590" y="119665"/>
                </a:moveTo>
                <a:lnTo>
                  <a:pt x="35420" y="114784"/>
                </a:lnTo>
                <a:lnTo>
                  <a:pt x="16337" y="101737"/>
                </a:lnTo>
                <a:lnTo>
                  <a:pt x="4232" y="82915"/>
                </a:lnTo>
                <a:lnTo>
                  <a:pt x="0" y="60712"/>
                </a:lnTo>
                <a:lnTo>
                  <a:pt x="4598" y="36748"/>
                </a:lnTo>
                <a:lnTo>
                  <a:pt x="17311" y="17487"/>
                </a:lnTo>
                <a:lnTo>
                  <a:pt x="36516" y="4659"/>
                </a:lnTo>
                <a:lnTo>
                  <a:pt x="60590" y="0"/>
                </a:lnTo>
                <a:lnTo>
                  <a:pt x="86583" y="4880"/>
                </a:lnTo>
                <a:lnTo>
                  <a:pt x="87145" y="5279"/>
                </a:lnTo>
                <a:lnTo>
                  <a:pt x="57993" y="5279"/>
                </a:lnTo>
                <a:lnTo>
                  <a:pt x="44333" y="7795"/>
                </a:lnTo>
                <a:lnTo>
                  <a:pt x="31160" y="16167"/>
                </a:lnTo>
                <a:lnTo>
                  <a:pt x="21232" y="31634"/>
                </a:lnTo>
                <a:lnTo>
                  <a:pt x="17310" y="55432"/>
                </a:lnTo>
                <a:lnTo>
                  <a:pt x="19731" y="75271"/>
                </a:lnTo>
                <a:lnTo>
                  <a:pt x="27589" y="94038"/>
                </a:lnTo>
                <a:lnTo>
                  <a:pt x="41777" y="108019"/>
                </a:lnTo>
                <a:lnTo>
                  <a:pt x="63186" y="113505"/>
                </a:lnTo>
                <a:lnTo>
                  <a:pt x="86064" y="113505"/>
                </a:lnTo>
                <a:lnTo>
                  <a:pt x="83662" y="115128"/>
                </a:lnTo>
                <a:lnTo>
                  <a:pt x="60590" y="119665"/>
                </a:lnTo>
                <a:close/>
              </a:path>
              <a:path w="120000" h="120000" extrusionOk="0">
                <a:moveTo>
                  <a:pt x="86064" y="113505"/>
                </a:moveTo>
                <a:lnTo>
                  <a:pt x="63186" y="113505"/>
                </a:lnTo>
                <a:lnTo>
                  <a:pt x="77806" y="110632"/>
                </a:lnTo>
                <a:lnTo>
                  <a:pt x="90559" y="101737"/>
                </a:lnTo>
                <a:lnTo>
                  <a:pt x="99580" y="86407"/>
                </a:lnTo>
                <a:lnTo>
                  <a:pt x="103001" y="64231"/>
                </a:lnTo>
                <a:lnTo>
                  <a:pt x="100594" y="43141"/>
                </a:lnTo>
                <a:lnTo>
                  <a:pt x="92831" y="24196"/>
                </a:lnTo>
                <a:lnTo>
                  <a:pt x="78901" y="10531"/>
                </a:lnTo>
                <a:lnTo>
                  <a:pt x="57993" y="5279"/>
                </a:lnTo>
                <a:lnTo>
                  <a:pt x="87145" y="5279"/>
                </a:lnTo>
                <a:lnTo>
                  <a:pt x="104949" y="17926"/>
                </a:lnTo>
                <a:lnTo>
                  <a:pt x="115850" y="36748"/>
                </a:lnTo>
                <a:lnTo>
                  <a:pt x="119448" y="58952"/>
                </a:lnTo>
                <a:lnTo>
                  <a:pt x="114877" y="83286"/>
                </a:lnTo>
                <a:lnTo>
                  <a:pt x="102353" y="102507"/>
                </a:lnTo>
                <a:lnTo>
                  <a:pt x="86064" y="113505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8900057" y="7248739"/>
            <a:ext cx="49530" cy="1250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715" y="4577"/>
                </a:moveTo>
                <a:lnTo>
                  <a:pt x="2306" y="4577"/>
                </a:lnTo>
                <a:lnTo>
                  <a:pt x="0" y="3662"/>
                </a:lnTo>
                <a:lnTo>
                  <a:pt x="2306" y="915"/>
                </a:lnTo>
                <a:lnTo>
                  <a:pt x="4615" y="0"/>
                </a:lnTo>
                <a:lnTo>
                  <a:pt x="27697" y="915"/>
                </a:lnTo>
                <a:lnTo>
                  <a:pt x="120024" y="915"/>
                </a:lnTo>
                <a:lnTo>
                  <a:pt x="120024" y="3662"/>
                </a:lnTo>
                <a:lnTo>
                  <a:pt x="117715" y="4577"/>
                </a:lnTo>
                <a:close/>
              </a:path>
              <a:path w="120000" h="120000" extrusionOk="0">
                <a:moveTo>
                  <a:pt x="120024" y="915"/>
                </a:moveTo>
                <a:lnTo>
                  <a:pt x="94633" y="915"/>
                </a:lnTo>
                <a:lnTo>
                  <a:pt x="117715" y="0"/>
                </a:lnTo>
                <a:lnTo>
                  <a:pt x="120024" y="915"/>
                </a:lnTo>
                <a:close/>
              </a:path>
              <a:path w="120000" h="120000" extrusionOk="0">
                <a:moveTo>
                  <a:pt x="106172" y="115368"/>
                </a:moveTo>
                <a:lnTo>
                  <a:pt x="13848" y="115368"/>
                </a:lnTo>
                <a:lnTo>
                  <a:pt x="29861" y="113593"/>
                </a:lnTo>
                <a:lnTo>
                  <a:pt x="38084" y="110103"/>
                </a:lnTo>
                <a:lnTo>
                  <a:pt x="41112" y="103522"/>
                </a:lnTo>
                <a:lnTo>
                  <a:pt x="41546" y="92477"/>
                </a:lnTo>
                <a:lnTo>
                  <a:pt x="41546" y="28383"/>
                </a:lnTo>
                <a:lnTo>
                  <a:pt x="41112" y="16680"/>
                </a:lnTo>
                <a:lnTo>
                  <a:pt x="38084" y="9613"/>
                </a:lnTo>
                <a:lnTo>
                  <a:pt x="29861" y="5980"/>
                </a:lnTo>
                <a:lnTo>
                  <a:pt x="13848" y="4577"/>
                </a:lnTo>
                <a:lnTo>
                  <a:pt x="106172" y="4577"/>
                </a:lnTo>
                <a:lnTo>
                  <a:pt x="91134" y="5980"/>
                </a:lnTo>
                <a:lnTo>
                  <a:pt x="82804" y="9613"/>
                </a:lnTo>
                <a:lnTo>
                  <a:pt x="79236" y="16680"/>
                </a:lnTo>
                <a:lnTo>
                  <a:pt x="78477" y="28383"/>
                </a:lnTo>
                <a:lnTo>
                  <a:pt x="78477" y="92477"/>
                </a:lnTo>
                <a:lnTo>
                  <a:pt x="79236" y="103522"/>
                </a:lnTo>
                <a:lnTo>
                  <a:pt x="82804" y="110103"/>
                </a:lnTo>
                <a:lnTo>
                  <a:pt x="91134" y="113593"/>
                </a:lnTo>
                <a:lnTo>
                  <a:pt x="106172" y="115368"/>
                </a:lnTo>
                <a:close/>
              </a:path>
              <a:path w="120000" h="120000" extrusionOk="0">
                <a:moveTo>
                  <a:pt x="27697" y="119946"/>
                </a:moveTo>
                <a:lnTo>
                  <a:pt x="4615" y="119946"/>
                </a:lnTo>
                <a:lnTo>
                  <a:pt x="2306" y="119031"/>
                </a:lnTo>
                <a:lnTo>
                  <a:pt x="0" y="116283"/>
                </a:lnTo>
                <a:lnTo>
                  <a:pt x="2306" y="115368"/>
                </a:lnTo>
                <a:lnTo>
                  <a:pt x="117715" y="115368"/>
                </a:lnTo>
                <a:lnTo>
                  <a:pt x="120024" y="116283"/>
                </a:lnTo>
                <a:lnTo>
                  <a:pt x="120024" y="119031"/>
                </a:lnTo>
                <a:lnTo>
                  <a:pt x="41546" y="119031"/>
                </a:lnTo>
                <a:lnTo>
                  <a:pt x="27697" y="119946"/>
                </a:lnTo>
                <a:close/>
              </a:path>
              <a:path w="120000" h="120000" extrusionOk="0">
                <a:moveTo>
                  <a:pt x="117715" y="119946"/>
                </a:moveTo>
                <a:lnTo>
                  <a:pt x="94633" y="119946"/>
                </a:lnTo>
                <a:lnTo>
                  <a:pt x="78477" y="119031"/>
                </a:lnTo>
                <a:lnTo>
                  <a:pt x="120024" y="119031"/>
                </a:lnTo>
                <a:lnTo>
                  <a:pt x="117715" y="11994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9054392" y="7246829"/>
            <a:ext cx="73659" cy="1301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3622" y="113505"/>
                </a:moveTo>
                <a:lnTo>
                  <a:pt x="58979" y="113505"/>
                </a:lnTo>
                <a:lnTo>
                  <a:pt x="76173" y="111966"/>
                </a:lnTo>
                <a:lnTo>
                  <a:pt x="88274" y="107786"/>
                </a:lnTo>
                <a:lnTo>
                  <a:pt x="95427" y="101626"/>
                </a:lnTo>
                <a:lnTo>
                  <a:pt x="97780" y="94148"/>
                </a:lnTo>
                <a:lnTo>
                  <a:pt x="96955" y="88194"/>
                </a:lnTo>
                <a:lnTo>
                  <a:pt x="93511" y="82159"/>
                </a:lnTo>
                <a:lnTo>
                  <a:pt x="85995" y="75959"/>
                </a:lnTo>
                <a:lnTo>
                  <a:pt x="72947" y="69511"/>
                </a:lnTo>
                <a:lnTo>
                  <a:pt x="43458" y="58952"/>
                </a:lnTo>
                <a:lnTo>
                  <a:pt x="31818" y="54154"/>
                </a:lnTo>
                <a:lnTo>
                  <a:pt x="21341" y="47623"/>
                </a:lnTo>
                <a:lnTo>
                  <a:pt x="13774" y="39278"/>
                </a:lnTo>
                <a:lnTo>
                  <a:pt x="10863" y="29035"/>
                </a:lnTo>
                <a:lnTo>
                  <a:pt x="14890" y="17817"/>
                </a:lnTo>
                <a:lnTo>
                  <a:pt x="26773" y="8578"/>
                </a:lnTo>
                <a:lnTo>
                  <a:pt x="46223" y="2309"/>
                </a:lnTo>
                <a:lnTo>
                  <a:pt x="72947" y="0"/>
                </a:lnTo>
                <a:lnTo>
                  <a:pt x="82259" y="0"/>
                </a:lnTo>
                <a:lnTo>
                  <a:pt x="93124" y="879"/>
                </a:lnTo>
                <a:lnTo>
                  <a:pt x="100885" y="1759"/>
                </a:lnTo>
                <a:lnTo>
                  <a:pt x="105541" y="2639"/>
                </a:lnTo>
                <a:lnTo>
                  <a:pt x="111746" y="2639"/>
                </a:lnTo>
                <a:lnTo>
                  <a:pt x="113610" y="5279"/>
                </a:lnTo>
                <a:lnTo>
                  <a:pt x="68291" y="5279"/>
                </a:lnTo>
                <a:lnTo>
                  <a:pt x="50030" y="7065"/>
                </a:lnTo>
                <a:lnTo>
                  <a:pt x="38608" y="11658"/>
                </a:lnTo>
                <a:lnTo>
                  <a:pt x="32714" y="17900"/>
                </a:lnTo>
                <a:lnTo>
                  <a:pt x="31041" y="24636"/>
                </a:lnTo>
                <a:lnTo>
                  <a:pt x="33636" y="31400"/>
                </a:lnTo>
                <a:lnTo>
                  <a:pt x="40159" y="37174"/>
                </a:lnTo>
                <a:lnTo>
                  <a:pt x="48720" y="41959"/>
                </a:lnTo>
                <a:lnTo>
                  <a:pt x="57426" y="45754"/>
                </a:lnTo>
                <a:lnTo>
                  <a:pt x="82259" y="54553"/>
                </a:lnTo>
                <a:lnTo>
                  <a:pt x="95937" y="60010"/>
                </a:lnTo>
                <a:lnTo>
                  <a:pt x="107867" y="67200"/>
                </a:lnTo>
                <a:lnTo>
                  <a:pt x="116306" y="76206"/>
                </a:lnTo>
                <a:lnTo>
                  <a:pt x="119508" y="87108"/>
                </a:lnTo>
                <a:lnTo>
                  <a:pt x="115021" y="100362"/>
                </a:lnTo>
                <a:lnTo>
                  <a:pt x="102242" y="110646"/>
                </a:lnTo>
                <a:lnTo>
                  <a:pt x="93622" y="113505"/>
                </a:lnTo>
                <a:close/>
              </a:path>
              <a:path w="120000" h="120000" extrusionOk="0">
                <a:moveTo>
                  <a:pt x="116402" y="25516"/>
                </a:moveTo>
                <a:lnTo>
                  <a:pt x="110195" y="25516"/>
                </a:lnTo>
                <a:lnTo>
                  <a:pt x="108643" y="24636"/>
                </a:lnTo>
                <a:lnTo>
                  <a:pt x="105176" y="17900"/>
                </a:lnTo>
                <a:lnTo>
                  <a:pt x="98361" y="11658"/>
                </a:lnTo>
                <a:lnTo>
                  <a:pt x="86601" y="7065"/>
                </a:lnTo>
                <a:lnTo>
                  <a:pt x="68291" y="5279"/>
                </a:lnTo>
                <a:lnTo>
                  <a:pt x="113610" y="5279"/>
                </a:lnTo>
                <a:lnTo>
                  <a:pt x="114851" y="7039"/>
                </a:lnTo>
                <a:lnTo>
                  <a:pt x="116402" y="16717"/>
                </a:lnTo>
                <a:lnTo>
                  <a:pt x="116402" y="25516"/>
                </a:lnTo>
                <a:close/>
              </a:path>
              <a:path w="120000" h="120000" extrusionOk="0">
                <a:moveTo>
                  <a:pt x="55874" y="119665"/>
                </a:moveTo>
                <a:lnTo>
                  <a:pt x="775" y="95426"/>
                </a:lnTo>
                <a:lnTo>
                  <a:pt x="0" y="88868"/>
                </a:lnTo>
                <a:lnTo>
                  <a:pt x="1550" y="87108"/>
                </a:lnTo>
                <a:lnTo>
                  <a:pt x="6206" y="87108"/>
                </a:lnTo>
                <a:lnTo>
                  <a:pt x="6206" y="87989"/>
                </a:lnTo>
                <a:lnTo>
                  <a:pt x="11397" y="95687"/>
                </a:lnTo>
                <a:lnTo>
                  <a:pt x="20952" y="104046"/>
                </a:lnTo>
                <a:lnTo>
                  <a:pt x="36327" y="110755"/>
                </a:lnTo>
                <a:lnTo>
                  <a:pt x="58979" y="113505"/>
                </a:lnTo>
                <a:lnTo>
                  <a:pt x="93622" y="113505"/>
                </a:lnTo>
                <a:lnTo>
                  <a:pt x="82186" y="117299"/>
                </a:lnTo>
                <a:lnTo>
                  <a:pt x="55874" y="119665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641172" y="7172379"/>
            <a:ext cx="107949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659" y="119710"/>
                </a:moveTo>
                <a:lnTo>
                  <a:pt x="53999" y="119710"/>
                </a:lnTo>
                <a:lnTo>
                  <a:pt x="28201" y="117688"/>
                </a:lnTo>
                <a:lnTo>
                  <a:pt x="9652" y="111653"/>
                </a:lnTo>
                <a:lnTo>
                  <a:pt x="0" y="103040"/>
                </a:lnTo>
                <a:lnTo>
                  <a:pt x="0" y="0"/>
                </a:lnTo>
                <a:lnTo>
                  <a:pt x="116482" y="0"/>
                </a:lnTo>
                <a:lnTo>
                  <a:pt x="116482" y="17875"/>
                </a:lnTo>
                <a:lnTo>
                  <a:pt x="32818" y="17875"/>
                </a:lnTo>
                <a:lnTo>
                  <a:pt x="32818" y="48209"/>
                </a:lnTo>
                <a:lnTo>
                  <a:pt x="108010" y="48209"/>
                </a:lnTo>
                <a:lnTo>
                  <a:pt x="108010" y="66084"/>
                </a:lnTo>
                <a:lnTo>
                  <a:pt x="32818" y="66084"/>
                </a:lnTo>
                <a:lnTo>
                  <a:pt x="32818" y="86126"/>
                </a:lnTo>
                <a:lnTo>
                  <a:pt x="34771" y="93379"/>
                </a:lnTo>
                <a:lnTo>
                  <a:pt x="40496" y="98246"/>
                </a:lnTo>
                <a:lnTo>
                  <a:pt x="49796" y="100980"/>
                </a:lnTo>
                <a:lnTo>
                  <a:pt x="62472" y="101835"/>
                </a:lnTo>
                <a:lnTo>
                  <a:pt x="119659" y="101835"/>
                </a:lnTo>
                <a:lnTo>
                  <a:pt x="119659" y="1197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770727" y="7169514"/>
            <a:ext cx="136524" cy="215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387" y="119898"/>
                </a:moveTo>
                <a:lnTo>
                  <a:pt x="74526" y="119898"/>
                </a:lnTo>
                <a:lnTo>
                  <a:pt x="39212" y="116234"/>
                </a:lnTo>
                <a:lnTo>
                  <a:pt x="16223" y="105706"/>
                </a:lnTo>
                <a:lnTo>
                  <a:pt x="3754" y="89011"/>
                </a:lnTo>
                <a:lnTo>
                  <a:pt x="0" y="66845"/>
                </a:lnTo>
                <a:lnTo>
                  <a:pt x="0" y="53052"/>
                </a:lnTo>
                <a:lnTo>
                  <a:pt x="4971" y="30662"/>
                </a:lnTo>
                <a:lnTo>
                  <a:pt x="19678" y="13992"/>
                </a:lnTo>
                <a:lnTo>
                  <a:pt x="43804" y="3588"/>
                </a:lnTo>
                <a:lnTo>
                  <a:pt x="77038" y="0"/>
                </a:lnTo>
                <a:lnTo>
                  <a:pt x="90188" y="538"/>
                </a:lnTo>
                <a:lnTo>
                  <a:pt x="101845" y="1923"/>
                </a:lnTo>
                <a:lnTo>
                  <a:pt x="111776" y="3804"/>
                </a:lnTo>
                <a:lnTo>
                  <a:pt x="119745" y="5835"/>
                </a:lnTo>
                <a:lnTo>
                  <a:pt x="119745" y="16976"/>
                </a:lnTo>
                <a:lnTo>
                  <a:pt x="74526" y="16976"/>
                </a:lnTo>
                <a:lnTo>
                  <a:pt x="56064" y="19098"/>
                </a:lnTo>
                <a:lnTo>
                  <a:pt x="42392" y="25597"/>
                </a:lnTo>
                <a:lnTo>
                  <a:pt x="33900" y="36671"/>
                </a:lnTo>
                <a:lnTo>
                  <a:pt x="30982" y="52521"/>
                </a:lnTo>
                <a:lnTo>
                  <a:pt x="30982" y="66845"/>
                </a:lnTo>
                <a:lnTo>
                  <a:pt x="33455" y="82777"/>
                </a:lnTo>
                <a:lnTo>
                  <a:pt x="41345" y="94035"/>
                </a:lnTo>
                <a:lnTo>
                  <a:pt x="55357" y="100716"/>
                </a:lnTo>
                <a:lnTo>
                  <a:pt x="76201" y="102921"/>
                </a:lnTo>
                <a:lnTo>
                  <a:pt x="118907" y="102921"/>
                </a:lnTo>
                <a:lnTo>
                  <a:pt x="118907" y="114593"/>
                </a:lnTo>
                <a:lnTo>
                  <a:pt x="112535" y="116093"/>
                </a:lnTo>
                <a:lnTo>
                  <a:pt x="103101" y="117842"/>
                </a:lnTo>
                <a:lnTo>
                  <a:pt x="91940" y="119293"/>
                </a:lnTo>
                <a:lnTo>
                  <a:pt x="80387" y="119898"/>
                </a:lnTo>
                <a:close/>
              </a:path>
              <a:path w="120000" h="120000" extrusionOk="0">
                <a:moveTo>
                  <a:pt x="119745" y="35014"/>
                </a:moveTo>
                <a:lnTo>
                  <a:pt x="92111" y="35014"/>
                </a:lnTo>
                <a:lnTo>
                  <a:pt x="92111" y="18568"/>
                </a:lnTo>
                <a:lnTo>
                  <a:pt x="87087" y="17506"/>
                </a:lnTo>
                <a:lnTo>
                  <a:pt x="79550" y="16976"/>
                </a:lnTo>
                <a:lnTo>
                  <a:pt x="119745" y="16976"/>
                </a:lnTo>
                <a:lnTo>
                  <a:pt x="119745" y="35014"/>
                </a:lnTo>
                <a:close/>
              </a:path>
              <a:path w="120000" h="120000" extrusionOk="0">
                <a:moveTo>
                  <a:pt x="118907" y="102921"/>
                </a:moveTo>
                <a:lnTo>
                  <a:pt x="81225" y="102921"/>
                </a:lnTo>
                <a:lnTo>
                  <a:pt x="91796" y="102390"/>
                </a:lnTo>
                <a:lnTo>
                  <a:pt x="101741" y="101064"/>
                </a:lnTo>
                <a:lnTo>
                  <a:pt x="110429" y="99340"/>
                </a:lnTo>
                <a:lnTo>
                  <a:pt x="117233" y="97616"/>
                </a:lnTo>
                <a:lnTo>
                  <a:pt x="118907" y="97616"/>
                </a:lnTo>
                <a:lnTo>
                  <a:pt x="118907" y="102921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941259" y="7172379"/>
            <a:ext cx="113664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688" y="119710"/>
                </a:moveTo>
                <a:lnTo>
                  <a:pt x="57329" y="119710"/>
                </a:lnTo>
                <a:lnTo>
                  <a:pt x="32671" y="117688"/>
                </a:lnTo>
                <a:lnTo>
                  <a:pt x="14709" y="111653"/>
                </a:lnTo>
                <a:lnTo>
                  <a:pt x="3723" y="101657"/>
                </a:lnTo>
                <a:lnTo>
                  <a:pt x="0" y="87751"/>
                </a:lnTo>
                <a:lnTo>
                  <a:pt x="0" y="0"/>
                </a:lnTo>
                <a:lnTo>
                  <a:pt x="115665" y="0"/>
                </a:lnTo>
                <a:lnTo>
                  <a:pt x="115665" y="17875"/>
                </a:lnTo>
                <a:lnTo>
                  <a:pt x="37213" y="17875"/>
                </a:lnTo>
                <a:lnTo>
                  <a:pt x="37213" y="48209"/>
                </a:lnTo>
                <a:lnTo>
                  <a:pt x="107619" y="48209"/>
                </a:lnTo>
                <a:lnTo>
                  <a:pt x="107619" y="66084"/>
                </a:lnTo>
                <a:lnTo>
                  <a:pt x="37213" y="66084"/>
                </a:lnTo>
                <a:lnTo>
                  <a:pt x="37213" y="86126"/>
                </a:lnTo>
                <a:lnTo>
                  <a:pt x="39052" y="93379"/>
                </a:lnTo>
                <a:lnTo>
                  <a:pt x="44379" y="98246"/>
                </a:lnTo>
                <a:lnTo>
                  <a:pt x="52913" y="100980"/>
                </a:lnTo>
                <a:lnTo>
                  <a:pt x="64370" y="101835"/>
                </a:lnTo>
                <a:lnTo>
                  <a:pt x="119688" y="101835"/>
                </a:lnTo>
                <a:lnTo>
                  <a:pt x="119688" y="1197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1180862" y="7172379"/>
            <a:ext cx="0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710"/>
                </a:lnTo>
              </a:path>
            </a:pathLst>
          </a:custGeom>
          <a:noFill/>
          <a:ln w="352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1236595" y="7172379"/>
            <a:ext cx="109219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327" y="119710"/>
                </a:moveTo>
                <a:lnTo>
                  <a:pt x="60710" y="119710"/>
                </a:lnTo>
                <a:lnTo>
                  <a:pt x="34885" y="117688"/>
                </a:lnTo>
                <a:lnTo>
                  <a:pt x="15831" y="111653"/>
                </a:lnTo>
                <a:lnTo>
                  <a:pt x="4038" y="101657"/>
                </a:lnTo>
                <a:lnTo>
                  <a:pt x="0" y="87751"/>
                </a:lnTo>
                <a:lnTo>
                  <a:pt x="0" y="0"/>
                </a:lnTo>
                <a:lnTo>
                  <a:pt x="38728" y="0"/>
                </a:lnTo>
                <a:lnTo>
                  <a:pt x="38728" y="86126"/>
                </a:lnTo>
                <a:lnTo>
                  <a:pt x="40642" y="93379"/>
                </a:lnTo>
                <a:lnTo>
                  <a:pt x="46186" y="98246"/>
                </a:lnTo>
                <a:lnTo>
                  <a:pt x="55067" y="100980"/>
                </a:lnTo>
                <a:lnTo>
                  <a:pt x="66990" y="101835"/>
                </a:lnTo>
                <a:lnTo>
                  <a:pt x="119327" y="101835"/>
                </a:lnTo>
                <a:lnTo>
                  <a:pt x="119327" y="1197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1368066" y="7172379"/>
            <a:ext cx="109219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327" y="119710"/>
                </a:moveTo>
                <a:lnTo>
                  <a:pt x="60710" y="119710"/>
                </a:lnTo>
                <a:lnTo>
                  <a:pt x="34885" y="117688"/>
                </a:lnTo>
                <a:lnTo>
                  <a:pt x="15831" y="111653"/>
                </a:lnTo>
                <a:lnTo>
                  <a:pt x="4038" y="101657"/>
                </a:lnTo>
                <a:lnTo>
                  <a:pt x="0" y="87751"/>
                </a:lnTo>
                <a:lnTo>
                  <a:pt x="0" y="0"/>
                </a:lnTo>
                <a:lnTo>
                  <a:pt x="38728" y="0"/>
                </a:lnTo>
                <a:lnTo>
                  <a:pt x="38728" y="86126"/>
                </a:lnTo>
                <a:lnTo>
                  <a:pt x="40642" y="93379"/>
                </a:lnTo>
                <a:lnTo>
                  <a:pt x="46186" y="98246"/>
                </a:lnTo>
                <a:lnTo>
                  <a:pt x="55067" y="100980"/>
                </a:lnTo>
                <a:lnTo>
                  <a:pt x="66990" y="101835"/>
                </a:lnTo>
                <a:lnTo>
                  <a:pt x="119327" y="101835"/>
                </a:lnTo>
                <a:lnTo>
                  <a:pt x="119327" y="1197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1524308" y="7172379"/>
            <a:ext cx="0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710"/>
                </a:lnTo>
              </a:path>
            </a:pathLst>
          </a:custGeom>
          <a:noFill/>
          <a:ln w="3427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1580516" y="7172379"/>
            <a:ext cx="147954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7816" y="119710"/>
                </a:moveTo>
                <a:lnTo>
                  <a:pt x="0" y="119710"/>
                </a:lnTo>
                <a:lnTo>
                  <a:pt x="0" y="0"/>
                </a:lnTo>
                <a:lnTo>
                  <a:pt x="23952" y="0"/>
                </a:lnTo>
                <a:lnTo>
                  <a:pt x="59187" y="41167"/>
                </a:lnTo>
                <a:lnTo>
                  <a:pt x="27816" y="41167"/>
                </a:lnTo>
                <a:lnTo>
                  <a:pt x="27816" y="119710"/>
                </a:lnTo>
                <a:close/>
              </a:path>
              <a:path w="120000" h="120000" extrusionOk="0">
                <a:moveTo>
                  <a:pt x="119766" y="78543"/>
                </a:moveTo>
                <a:lnTo>
                  <a:pt x="91176" y="78543"/>
                </a:lnTo>
                <a:lnTo>
                  <a:pt x="91176" y="0"/>
                </a:lnTo>
                <a:lnTo>
                  <a:pt x="119766" y="0"/>
                </a:lnTo>
                <a:lnTo>
                  <a:pt x="119766" y="78543"/>
                </a:lnTo>
                <a:close/>
              </a:path>
              <a:path w="120000" h="120000" extrusionOk="0">
                <a:moveTo>
                  <a:pt x="119766" y="119710"/>
                </a:moveTo>
                <a:lnTo>
                  <a:pt x="95812" y="119710"/>
                </a:lnTo>
                <a:lnTo>
                  <a:pt x="27816" y="41167"/>
                </a:lnTo>
                <a:lnTo>
                  <a:pt x="59187" y="41167"/>
                </a:lnTo>
                <a:lnTo>
                  <a:pt x="91176" y="78543"/>
                </a:lnTo>
                <a:lnTo>
                  <a:pt x="119766" y="78543"/>
                </a:lnTo>
                <a:lnTo>
                  <a:pt x="119766" y="11971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1759623" y="7169514"/>
            <a:ext cx="163194" cy="215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544" y="119898"/>
                </a:moveTo>
                <a:lnTo>
                  <a:pt x="32804" y="116101"/>
                </a:lnTo>
                <a:lnTo>
                  <a:pt x="14273" y="105043"/>
                </a:lnTo>
                <a:lnTo>
                  <a:pt x="3491" y="87220"/>
                </a:lnTo>
                <a:lnTo>
                  <a:pt x="0" y="63132"/>
                </a:lnTo>
                <a:lnTo>
                  <a:pt x="0" y="55704"/>
                </a:lnTo>
                <a:lnTo>
                  <a:pt x="3491" y="32228"/>
                </a:lnTo>
                <a:lnTo>
                  <a:pt x="14273" y="14721"/>
                </a:lnTo>
                <a:lnTo>
                  <a:pt x="32804" y="3779"/>
                </a:lnTo>
                <a:lnTo>
                  <a:pt x="59544" y="0"/>
                </a:lnTo>
                <a:lnTo>
                  <a:pt x="86690" y="3705"/>
                </a:lnTo>
                <a:lnTo>
                  <a:pt x="105430" y="14522"/>
                </a:lnTo>
                <a:lnTo>
                  <a:pt x="106953" y="16976"/>
                </a:lnTo>
                <a:lnTo>
                  <a:pt x="59544" y="16976"/>
                </a:lnTo>
                <a:lnTo>
                  <a:pt x="43651" y="19521"/>
                </a:lnTo>
                <a:lnTo>
                  <a:pt x="33274" y="26990"/>
                </a:lnTo>
                <a:lnTo>
                  <a:pt x="27626" y="39134"/>
                </a:lnTo>
                <a:lnTo>
                  <a:pt x="25919" y="55704"/>
                </a:lnTo>
                <a:lnTo>
                  <a:pt x="25919" y="63132"/>
                </a:lnTo>
                <a:lnTo>
                  <a:pt x="27626" y="80092"/>
                </a:lnTo>
                <a:lnTo>
                  <a:pt x="33274" y="92576"/>
                </a:lnTo>
                <a:lnTo>
                  <a:pt x="43651" y="100285"/>
                </a:lnTo>
                <a:lnTo>
                  <a:pt x="59544" y="102921"/>
                </a:lnTo>
                <a:lnTo>
                  <a:pt x="106600" y="102921"/>
                </a:lnTo>
                <a:lnTo>
                  <a:pt x="105430" y="104844"/>
                </a:lnTo>
                <a:lnTo>
                  <a:pt x="86690" y="116027"/>
                </a:lnTo>
                <a:lnTo>
                  <a:pt x="59544" y="119898"/>
                </a:lnTo>
                <a:close/>
              </a:path>
              <a:path w="120000" h="120000" extrusionOk="0">
                <a:moveTo>
                  <a:pt x="106600" y="102921"/>
                </a:moveTo>
                <a:lnTo>
                  <a:pt x="59544" y="102921"/>
                </a:lnTo>
                <a:lnTo>
                  <a:pt x="75843" y="100285"/>
                </a:lnTo>
                <a:lnTo>
                  <a:pt x="86428" y="92576"/>
                </a:lnTo>
                <a:lnTo>
                  <a:pt x="92152" y="80092"/>
                </a:lnTo>
                <a:lnTo>
                  <a:pt x="93871" y="63132"/>
                </a:lnTo>
                <a:lnTo>
                  <a:pt x="93871" y="55704"/>
                </a:lnTo>
                <a:lnTo>
                  <a:pt x="92152" y="39134"/>
                </a:lnTo>
                <a:lnTo>
                  <a:pt x="86428" y="26990"/>
                </a:lnTo>
                <a:lnTo>
                  <a:pt x="75843" y="19521"/>
                </a:lnTo>
                <a:lnTo>
                  <a:pt x="59544" y="16976"/>
                </a:lnTo>
                <a:lnTo>
                  <a:pt x="106953" y="16976"/>
                </a:lnTo>
                <a:lnTo>
                  <a:pt x="116288" y="32005"/>
                </a:lnTo>
                <a:lnTo>
                  <a:pt x="119791" y="55704"/>
                </a:lnTo>
                <a:lnTo>
                  <a:pt x="119791" y="63132"/>
                </a:lnTo>
                <a:lnTo>
                  <a:pt x="116288" y="86997"/>
                </a:lnTo>
                <a:lnTo>
                  <a:pt x="106600" y="102921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971598" y="7172379"/>
            <a:ext cx="0" cy="2114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710"/>
                </a:lnTo>
              </a:path>
            </a:pathLst>
          </a:custGeom>
          <a:noFill/>
          <a:ln w="3522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017802" y="7169514"/>
            <a:ext cx="127000" cy="215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065" y="102921"/>
                </a:moveTo>
                <a:lnTo>
                  <a:pt x="51309" y="102921"/>
                </a:lnTo>
                <a:lnTo>
                  <a:pt x="65909" y="101901"/>
                </a:lnTo>
                <a:lnTo>
                  <a:pt x="76965" y="98743"/>
                </a:lnTo>
                <a:lnTo>
                  <a:pt x="83969" y="93297"/>
                </a:lnTo>
                <a:lnTo>
                  <a:pt x="86417" y="85413"/>
                </a:lnTo>
                <a:lnTo>
                  <a:pt x="84335" y="78799"/>
                </a:lnTo>
                <a:lnTo>
                  <a:pt x="78540" y="73875"/>
                </a:lnTo>
                <a:lnTo>
                  <a:pt x="69707" y="70343"/>
                </a:lnTo>
                <a:lnTo>
                  <a:pt x="58511" y="67906"/>
                </a:lnTo>
                <a:lnTo>
                  <a:pt x="44108" y="65254"/>
                </a:lnTo>
                <a:lnTo>
                  <a:pt x="28903" y="61689"/>
                </a:lnTo>
                <a:lnTo>
                  <a:pt x="15640" y="55439"/>
                </a:lnTo>
                <a:lnTo>
                  <a:pt x="6258" y="46006"/>
                </a:lnTo>
                <a:lnTo>
                  <a:pt x="2700" y="32892"/>
                </a:lnTo>
                <a:lnTo>
                  <a:pt x="6976" y="19695"/>
                </a:lnTo>
                <a:lnTo>
                  <a:pt x="19353" y="9283"/>
                </a:lnTo>
                <a:lnTo>
                  <a:pt x="39157" y="2453"/>
                </a:lnTo>
                <a:lnTo>
                  <a:pt x="65712" y="0"/>
                </a:lnTo>
                <a:lnTo>
                  <a:pt x="71113" y="0"/>
                </a:lnTo>
                <a:lnTo>
                  <a:pt x="82155" y="372"/>
                </a:lnTo>
                <a:lnTo>
                  <a:pt x="93956" y="1392"/>
                </a:lnTo>
                <a:lnTo>
                  <a:pt x="104913" y="2909"/>
                </a:lnTo>
                <a:lnTo>
                  <a:pt x="113422" y="4774"/>
                </a:lnTo>
                <a:lnTo>
                  <a:pt x="113422" y="16976"/>
                </a:lnTo>
                <a:lnTo>
                  <a:pt x="64812" y="16976"/>
                </a:lnTo>
                <a:lnTo>
                  <a:pt x="51816" y="17971"/>
                </a:lnTo>
                <a:lnTo>
                  <a:pt x="42532" y="20955"/>
                </a:lnTo>
                <a:lnTo>
                  <a:pt x="36962" y="25929"/>
                </a:lnTo>
                <a:lnTo>
                  <a:pt x="35107" y="32892"/>
                </a:lnTo>
                <a:lnTo>
                  <a:pt x="36752" y="39266"/>
                </a:lnTo>
                <a:lnTo>
                  <a:pt x="41520" y="43701"/>
                </a:lnTo>
                <a:lnTo>
                  <a:pt x="49157" y="46843"/>
                </a:lnTo>
                <a:lnTo>
                  <a:pt x="59411" y="49338"/>
                </a:lnTo>
                <a:lnTo>
                  <a:pt x="72914" y="51460"/>
                </a:lnTo>
                <a:lnTo>
                  <a:pt x="89722" y="55489"/>
                </a:lnTo>
                <a:lnTo>
                  <a:pt x="104758" y="61805"/>
                </a:lnTo>
                <a:lnTo>
                  <a:pt x="115574" y="71305"/>
                </a:lnTo>
                <a:lnTo>
                  <a:pt x="119724" y="84883"/>
                </a:lnTo>
                <a:lnTo>
                  <a:pt x="114983" y="99754"/>
                </a:lnTo>
                <a:lnTo>
                  <a:pt x="111065" y="102921"/>
                </a:lnTo>
                <a:close/>
              </a:path>
              <a:path w="120000" h="120000" extrusionOk="0">
                <a:moveTo>
                  <a:pt x="113422" y="21220"/>
                </a:moveTo>
                <a:lnTo>
                  <a:pt x="111621" y="21220"/>
                </a:lnTo>
                <a:lnTo>
                  <a:pt x="103154" y="19662"/>
                </a:lnTo>
                <a:lnTo>
                  <a:pt x="93168" y="18302"/>
                </a:lnTo>
                <a:lnTo>
                  <a:pt x="82507" y="17341"/>
                </a:lnTo>
                <a:lnTo>
                  <a:pt x="72014" y="16976"/>
                </a:lnTo>
                <a:lnTo>
                  <a:pt x="113422" y="16976"/>
                </a:lnTo>
                <a:lnTo>
                  <a:pt x="113422" y="21220"/>
                </a:lnTo>
                <a:close/>
              </a:path>
              <a:path w="120000" h="120000" extrusionOk="0">
                <a:moveTo>
                  <a:pt x="51309" y="119898"/>
                </a:moveTo>
                <a:lnTo>
                  <a:pt x="45908" y="119898"/>
                </a:lnTo>
                <a:lnTo>
                  <a:pt x="33418" y="119450"/>
                </a:lnTo>
                <a:lnTo>
                  <a:pt x="20929" y="118306"/>
                </a:lnTo>
                <a:lnTo>
                  <a:pt x="9451" y="116764"/>
                </a:lnTo>
                <a:lnTo>
                  <a:pt x="0" y="115123"/>
                </a:lnTo>
                <a:lnTo>
                  <a:pt x="0" y="98146"/>
                </a:lnTo>
                <a:lnTo>
                  <a:pt x="1800" y="98146"/>
                </a:lnTo>
                <a:lnTo>
                  <a:pt x="10970" y="99787"/>
                </a:lnTo>
                <a:lnTo>
                  <a:pt x="21828" y="101329"/>
                </a:lnTo>
                <a:lnTo>
                  <a:pt x="33700" y="102473"/>
                </a:lnTo>
                <a:lnTo>
                  <a:pt x="45908" y="102921"/>
                </a:lnTo>
                <a:lnTo>
                  <a:pt x="111065" y="102921"/>
                </a:lnTo>
                <a:lnTo>
                  <a:pt x="101382" y="110746"/>
                </a:lnTo>
                <a:lnTo>
                  <a:pt x="79848" y="117560"/>
                </a:lnTo>
                <a:lnTo>
                  <a:pt x="51309" y="119898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0" y="-12731"/>
            <a:ext cx="10058399" cy="150113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F1AAF3-2FA9-C243-AAAD-5B8704F9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61" y="2648200"/>
            <a:ext cx="9014475" cy="1061719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Tips to succeed</a:t>
            </a:r>
          </a:p>
        </p:txBody>
      </p:sp>
    </p:spTree>
    <p:extLst>
      <p:ext uri="{BB962C8B-B14F-4D97-AF65-F5344CB8AC3E}">
        <p14:creationId xmlns:p14="http://schemas.microsoft.com/office/powerpoint/2010/main" val="18118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25"/>
    </mc:Choice>
    <mc:Fallback xmlns="">
      <p:transition xmlns:p14="http://schemas.microsoft.com/office/powerpoint/2010/main" spd="slow" advTm="11025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521962" y="298183"/>
            <a:ext cx="9014400" cy="1061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3970" marR="0" lvl="0" indent="-127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altLang="zh-CN" dirty="0"/>
              <a:t>Tips to succeed</a:t>
            </a:r>
            <a:endParaRPr lang="en-US" dirty="0"/>
          </a:p>
        </p:txBody>
      </p:sp>
      <p:sp>
        <p:nvSpPr>
          <p:cNvPr id="166" name="Shape 166"/>
          <p:cNvSpPr txBox="1"/>
          <p:nvPr/>
        </p:nvSpPr>
        <p:spPr>
          <a:xfrm>
            <a:off x="399393" y="1359883"/>
            <a:ext cx="9406759" cy="542454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>
              <a:spcBef>
                <a:spcPts val="860"/>
              </a:spcBef>
              <a:buClr>
                <a:srgbClr val="002060"/>
              </a:buClr>
              <a:buSzPct val="100000"/>
            </a:pPr>
            <a:r>
              <a:rPr lang="en-US" sz="3200" dirty="0">
                <a:solidFill>
                  <a:srgbClr val="1228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1. Top-down approach</a:t>
            </a:r>
          </a:p>
          <a:p>
            <a:pPr marL="12700">
              <a:spcBef>
                <a:spcPts val="860"/>
              </a:spcBef>
              <a:buClr>
                <a:srgbClr val="002060"/>
              </a:buClr>
              <a:buSzPct val="100000"/>
            </a:pPr>
            <a:r>
              <a:rPr lang="en-US" sz="3200" dirty="0">
                <a:solidFill>
                  <a:srgbClr val="1228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2. Check out good projects from previous semesters</a:t>
            </a:r>
          </a:p>
          <a:p>
            <a:pPr marL="12700">
              <a:spcBef>
                <a:spcPts val="860"/>
              </a:spcBef>
              <a:buClr>
                <a:srgbClr val="002060"/>
              </a:buClr>
              <a:buSzPct val="100000"/>
            </a:pPr>
            <a:r>
              <a:rPr lang="en-US" sz="3200" dirty="0">
                <a:solidFill>
                  <a:srgbClr val="1228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3. Ask your TAs</a:t>
            </a:r>
            <a:endParaRPr sz="3200" dirty="0">
              <a:solidFill>
                <a:srgbClr val="12284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FD6111-7539-2645-B117-AD5E0851566E}"/>
              </a:ext>
            </a:extLst>
          </p:cNvPr>
          <p:cNvCxnSpPr/>
          <p:nvPr/>
        </p:nvCxnSpPr>
        <p:spPr>
          <a:xfrm>
            <a:off x="177801" y="1073146"/>
            <a:ext cx="9697719" cy="0"/>
          </a:xfrm>
          <a:prstGeom prst="line">
            <a:avLst/>
          </a:prstGeom>
          <a:ln w="38100">
            <a:solidFill>
              <a:srgbClr val="12284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75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34"/>
    </mc:Choice>
    <mc:Fallback xmlns="">
      <p:transition xmlns:p14="http://schemas.microsoft.com/office/powerpoint/2010/main" spd="slow" advTm="1843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521962" y="298183"/>
            <a:ext cx="9014475" cy="10617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3970" marR="0" lvl="0" indent="-127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dirty="0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Problem statement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5029199" y="2173202"/>
            <a:ext cx="4676172" cy="44503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lvl="0">
              <a:buClr>
                <a:srgbClr val="002060"/>
              </a:buClr>
              <a:buSzPct val="100000"/>
            </a:pPr>
            <a:r>
              <a:rPr lang="en-US" altLang="zh-CN" sz="3600" dirty="0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you are trying to solve and why.</a:t>
            </a:r>
          </a:p>
          <a:p>
            <a:pPr marL="394970" lvl="6" indent="-382270">
              <a:buClr>
                <a:srgbClr val="002060"/>
              </a:buClr>
              <a:buSzPct val="100000"/>
              <a:buFont typeface="Noto Sans Symbols"/>
              <a:buChar char="▪"/>
            </a:pPr>
            <a:r>
              <a:rPr lang="en-US" sz="3600" dirty="0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Brief</a:t>
            </a:r>
          </a:p>
          <a:p>
            <a:pPr marL="394970" lvl="6" indent="-382270">
              <a:buClr>
                <a:srgbClr val="002060"/>
              </a:buClr>
              <a:buSzPct val="100000"/>
              <a:buFont typeface="Noto Sans Symbols"/>
              <a:buChar char="▪"/>
            </a:pPr>
            <a:r>
              <a:rPr lang="en-US" sz="3600" dirty="0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Clear</a:t>
            </a:r>
          </a:p>
          <a:p>
            <a:pPr marL="394970" lvl="6" indent="-382270">
              <a:buClr>
                <a:srgbClr val="002060"/>
              </a:buClr>
              <a:buSzPct val="100000"/>
              <a:buFont typeface="Noto Sans Symbols"/>
              <a:buChar char="▪"/>
            </a:pPr>
            <a:r>
              <a:rPr lang="en-US" sz="3600" dirty="0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Unambiguous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6A5997E-92B5-4CA4-A1E7-43EAB9ECC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25" y="1156931"/>
            <a:ext cx="4906374" cy="545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77"/>
    </mc:Choice>
    <mc:Fallback xmlns="">
      <p:transition xmlns:p14="http://schemas.microsoft.com/office/powerpoint/2010/main" spd="slow" advTm="1937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A5C6F-A5D8-47E8-AA20-7A04E6343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541" y="244977"/>
            <a:ext cx="8549639" cy="1632203"/>
          </a:xfrm>
        </p:spPr>
        <p:txBody>
          <a:bodyPr/>
          <a:lstStyle/>
          <a:p>
            <a:r>
              <a:rPr lang="en-US" altLang="zh-CN" dirty="0"/>
              <a:t>Problem proposition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56C3A93-E335-4C6B-A5C1-83C535974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759" y="1060911"/>
            <a:ext cx="8646289" cy="245785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dirty="0"/>
              <a:t>Keep </a:t>
            </a:r>
            <a:r>
              <a:rPr lang="en-US" altLang="zh-CN" sz="3200" b="1" dirty="0"/>
              <a:t>customer</a:t>
            </a:r>
            <a:r>
              <a:rPr lang="en-US" altLang="zh-CN" sz="3200" dirty="0"/>
              <a:t> in mind in your design!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dirty="0"/>
              <a:t>30-sec pitch: follow this template, pitch in DDC, design review, demo, presentation, and all the time!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D2856FA-8125-42A9-94F0-2A9A541BE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52" y="3518761"/>
            <a:ext cx="8738885" cy="307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262" tIns="57132" rIns="41262" bIns="5713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onaco"/>
              </a:rPr>
              <a:t>I build ___A___ (my core product) for ___B___  (my core customer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onaco"/>
              </a:rPr>
              <a:t>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onaco"/>
              </a:rPr>
              <a:t>who pays money to my company). 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onaco"/>
              </a:rPr>
              <a:t>My customer has a problem, and it is ___C___ (describe the customer’s pain point) 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Monaco"/>
              </a:rPr>
              <a:t>My product solves my customer’s problem by ___D___ (how do you solve the problem?)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5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A5C6F-A5D8-47E8-AA20-7A04E6343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541" y="244977"/>
            <a:ext cx="9533997" cy="1632203"/>
          </a:xfrm>
        </p:spPr>
        <p:txBody>
          <a:bodyPr/>
          <a:lstStyle/>
          <a:p>
            <a:r>
              <a:rPr lang="en-US" altLang="zh-CN" dirty="0"/>
              <a:t>High-level (customer) requirement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56C3A93-E335-4C6B-A5C1-83C535974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394" y="1058887"/>
            <a:ext cx="8646289" cy="1943100"/>
          </a:xfrm>
        </p:spPr>
        <p:txBody>
          <a:bodyPr/>
          <a:lstStyle/>
          <a:p>
            <a:pPr algn="ctr"/>
            <a:r>
              <a:rPr lang="en-US" altLang="zh-CN" sz="3200" dirty="0"/>
              <a:t>problem</a:t>
            </a:r>
          </a:p>
          <a:p>
            <a:r>
              <a:rPr lang="en-US" altLang="zh-CN" sz="3200" dirty="0"/>
              <a:t>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CEA031C-C7CA-4D54-8564-A444E9FB8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20435"/>
            <a:ext cx="10058400" cy="4179318"/>
          </a:xfrm>
          <a:prstGeom prst="rect">
            <a:avLst/>
          </a:prstGeom>
        </p:spPr>
      </p:pic>
      <p:sp>
        <p:nvSpPr>
          <p:cNvPr id="5" name="箭头: 下 4">
            <a:extLst>
              <a:ext uri="{FF2B5EF4-FFF2-40B4-BE49-F238E27FC236}">
                <a16:creationId xmlns:a16="http://schemas.microsoft.com/office/drawing/2014/main" id="{A36DBA67-6610-4A34-9926-E304ED76A005}"/>
              </a:ext>
            </a:extLst>
          </p:cNvPr>
          <p:cNvSpPr/>
          <p:nvPr/>
        </p:nvSpPr>
        <p:spPr>
          <a:xfrm>
            <a:off x="4909457" y="1730829"/>
            <a:ext cx="446314" cy="892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Image result for stop sign png">
            <a:extLst>
              <a:ext uri="{FF2B5EF4-FFF2-40B4-BE49-F238E27FC236}">
                <a16:creationId xmlns:a16="http://schemas.microsoft.com/office/drawing/2014/main" id="{A6661857-8188-4DE1-88BF-83590F71A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3" y="3945242"/>
            <a:ext cx="2938479" cy="293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stop sign png">
            <a:extLst>
              <a:ext uri="{FF2B5EF4-FFF2-40B4-BE49-F238E27FC236}">
                <a16:creationId xmlns:a16="http://schemas.microsoft.com/office/drawing/2014/main" id="{4293C08A-B56F-42D3-B46D-2D0B150E3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65" y="3945243"/>
            <a:ext cx="2938479" cy="293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4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A5C6F-A5D8-47E8-AA20-7A04E6343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541" y="244977"/>
            <a:ext cx="9533997" cy="1632203"/>
          </a:xfrm>
        </p:spPr>
        <p:txBody>
          <a:bodyPr/>
          <a:lstStyle/>
          <a:p>
            <a:r>
              <a:rPr lang="en-US" altLang="zh-CN" dirty="0"/>
              <a:t>Formulate high-level (customer) requirement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56C3A93-E335-4C6B-A5C1-83C535974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2157" y="1060911"/>
            <a:ext cx="4973891" cy="1943100"/>
          </a:xfrm>
        </p:spPr>
        <p:txBody>
          <a:bodyPr/>
          <a:lstStyle/>
          <a:p>
            <a:r>
              <a:rPr lang="en-US" altLang="zh-CN" sz="3200" dirty="0"/>
              <a:t>problem</a:t>
            </a:r>
          </a:p>
          <a:p>
            <a:r>
              <a:rPr lang="en-US" altLang="zh-CN" sz="3200" dirty="0"/>
              <a:t>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CEA031C-C7CA-4D54-8564-A444E9FB8C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499"/>
          <a:stretch/>
        </p:blipFill>
        <p:spPr>
          <a:xfrm>
            <a:off x="0" y="2820435"/>
            <a:ext cx="10058400" cy="1065765"/>
          </a:xfrm>
          <a:prstGeom prst="rect">
            <a:avLst/>
          </a:prstGeom>
        </p:spPr>
      </p:pic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7CD2E251-3336-44A6-B100-9DAAC05376EA}"/>
              </a:ext>
            </a:extLst>
          </p:cNvPr>
          <p:cNvSpPr/>
          <p:nvPr/>
        </p:nvSpPr>
        <p:spPr>
          <a:xfrm>
            <a:off x="7280475" y="2623389"/>
            <a:ext cx="2685331" cy="1224835"/>
          </a:xfrm>
          <a:prstGeom prst="wedgeRoundRectCallout">
            <a:avLst>
              <a:gd name="adj1" fmla="val -84713"/>
              <a:gd name="adj2" fmla="val 112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High-level requirement</a:t>
            </a:r>
            <a:endParaRPr lang="zh-CN" altLang="en-US" sz="2400" dirty="0"/>
          </a:p>
        </p:txBody>
      </p:sp>
      <p:sp>
        <p:nvSpPr>
          <p:cNvPr id="5" name="箭头: 下 4">
            <a:extLst>
              <a:ext uri="{FF2B5EF4-FFF2-40B4-BE49-F238E27FC236}">
                <a16:creationId xmlns:a16="http://schemas.microsoft.com/office/drawing/2014/main" id="{A36DBA67-6610-4A34-9926-E304ED76A005}"/>
              </a:ext>
            </a:extLst>
          </p:cNvPr>
          <p:cNvSpPr/>
          <p:nvPr/>
        </p:nvSpPr>
        <p:spPr>
          <a:xfrm>
            <a:off x="4909457" y="1730829"/>
            <a:ext cx="446314" cy="892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F55C6ED-57B2-4466-BB75-E2547B02D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02" y="1906384"/>
            <a:ext cx="3648340" cy="395963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A57A4C3-2700-4281-8491-69425D51AA29}"/>
              </a:ext>
            </a:extLst>
          </p:cNvPr>
          <p:cNvSpPr/>
          <p:nvPr/>
        </p:nvSpPr>
        <p:spPr>
          <a:xfrm>
            <a:off x="3720662" y="5265851"/>
            <a:ext cx="6245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Arial Unicode MS"/>
                <a:ea typeface="Monaco"/>
              </a:rPr>
              <a:t>Recall: </a:t>
            </a:r>
            <a:r>
              <a:rPr lang="zh-CN" altLang="zh-CN" sz="2400" dirty="0">
                <a:latin typeface="Arial Unicode MS"/>
                <a:ea typeface="Monaco"/>
              </a:rPr>
              <a:t>My product solves my customer’s problem by ___D___ (how do you solve the problem?)</a:t>
            </a:r>
            <a:r>
              <a:rPr lang="zh-CN" altLang="zh-CN" sz="2400" dirty="0">
                <a:solidFill>
                  <a:schemeClr val="tx1"/>
                </a:solidFill>
              </a:rPr>
              <a:t> </a:t>
            </a:r>
            <a:endParaRPr lang="zh-CN" altLang="zh-CN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4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A5C6F-A5D8-47E8-AA20-7A04E6343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01" y="244978"/>
            <a:ext cx="10274300" cy="828168"/>
          </a:xfrm>
        </p:spPr>
        <p:txBody>
          <a:bodyPr/>
          <a:lstStyle/>
          <a:p>
            <a:r>
              <a:rPr lang="en-US" altLang="zh-CN" sz="3800" dirty="0"/>
              <a:t>What are high-level requirements and why we care</a:t>
            </a:r>
            <a:endParaRPr lang="zh-CN" altLang="en-US" sz="38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A5A03CA-E7E4-2A42-BA7D-37016B7CA26E}"/>
              </a:ext>
            </a:extLst>
          </p:cNvPr>
          <p:cNvGrpSpPr/>
          <p:nvPr/>
        </p:nvGrpSpPr>
        <p:grpSpPr>
          <a:xfrm>
            <a:off x="392268" y="1226178"/>
            <a:ext cx="9602631" cy="5176705"/>
            <a:chOff x="392268" y="1226178"/>
            <a:chExt cx="9602631" cy="494784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44C3B3B-F314-BC42-9597-83644B7BE91A}"/>
                </a:ext>
              </a:extLst>
            </p:cNvPr>
            <p:cNvGrpSpPr/>
            <p:nvPr/>
          </p:nvGrpSpPr>
          <p:grpSpPr>
            <a:xfrm>
              <a:off x="392268" y="1226178"/>
              <a:ext cx="9602631" cy="4947840"/>
              <a:chOff x="392268" y="1226178"/>
              <a:chExt cx="9602631" cy="494784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E514319-6078-C046-BEC9-763368779374}"/>
                  </a:ext>
                </a:extLst>
              </p:cNvPr>
              <p:cNvGrpSpPr/>
              <p:nvPr/>
            </p:nvGrpSpPr>
            <p:grpSpPr>
              <a:xfrm>
                <a:off x="392269" y="1226178"/>
                <a:ext cx="8960518" cy="1156677"/>
                <a:chOff x="277969" y="934078"/>
                <a:chExt cx="8960518" cy="1156677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B9F4513-BEEB-DB44-AF67-C317608C209C}"/>
                    </a:ext>
                  </a:extLst>
                </p:cNvPr>
                <p:cNvSpPr/>
                <p:nvPr/>
              </p:nvSpPr>
              <p:spPr>
                <a:xfrm>
                  <a:off x="2532887" y="934078"/>
                  <a:ext cx="6705600" cy="9119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800" dirty="0">
                      <a:solidFill>
                        <a:srgbClr val="12284A"/>
                      </a:solidFill>
                    </a:rPr>
                    <a:t>Short statements that address a technical need of the design</a:t>
                  </a:r>
                </a:p>
              </p:txBody>
            </p:sp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851D95D4-6EC6-444B-99F5-BE594CBCBB97}"/>
                    </a:ext>
                  </a:extLst>
                </p:cNvPr>
                <p:cNvSpPr/>
                <p:nvPr/>
              </p:nvSpPr>
              <p:spPr>
                <a:xfrm>
                  <a:off x="277969" y="1086510"/>
                  <a:ext cx="1554518" cy="749491"/>
                </a:xfrm>
                <a:prstGeom prst="roundRect">
                  <a:avLst/>
                </a:prstGeom>
                <a:noFill/>
                <a:ln>
                  <a:solidFill>
                    <a:srgbClr val="12284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FB077B6-FCA9-F444-A2E3-86BE19B25CAC}"/>
                    </a:ext>
                  </a:extLst>
                </p:cNvPr>
                <p:cNvSpPr txBox="1"/>
                <p:nvPr/>
              </p:nvSpPr>
              <p:spPr>
                <a:xfrm>
                  <a:off x="476294" y="1131236"/>
                  <a:ext cx="114165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rgbClr val="12284A"/>
                      </a:solidFill>
                    </a:rPr>
                    <a:t>What</a:t>
                  </a: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3EE1B299-9267-714E-8225-BA443B81D40A}"/>
                    </a:ext>
                  </a:extLst>
                </p:cNvPr>
                <p:cNvGrpSpPr/>
                <p:nvPr/>
              </p:nvGrpSpPr>
              <p:grpSpPr>
                <a:xfrm>
                  <a:off x="1617953" y="1305990"/>
                  <a:ext cx="727545" cy="784765"/>
                  <a:chOff x="941006" y="2417627"/>
                  <a:chExt cx="727545" cy="744673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306ACF16-F1CA-4A44-AF9F-9B269D602B2F}"/>
                      </a:ext>
                    </a:extLst>
                  </p:cNvPr>
                  <p:cNvSpPr/>
                  <p:nvPr/>
                </p:nvSpPr>
                <p:spPr>
                  <a:xfrm>
                    <a:off x="941006" y="2451100"/>
                    <a:ext cx="676947" cy="711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6" name="Graphic 5">
                    <a:extLst>
                      <a:ext uri="{FF2B5EF4-FFF2-40B4-BE49-F238E27FC236}">
                        <a16:creationId xmlns:a16="http://schemas.microsoft.com/office/drawing/2014/main" id="{17FD2943-C72C-6B49-8F50-08DDAB2ABB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57350" y="2417627"/>
                    <a:ext cx="711201" cy="711201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105FE1B-C7DC-884F-9B66-5A39CDDFCE1C}"/>
                  </a:ext>
                </a:extLst>
              </p:cNvPr>
              <p:cNvGrpSpPr/>
              <p:nvPr/>
            </p:nvGrpSpPr>
            <p:grpSpPr>
              <a:xfrm>
                <a:off x="392268" y="2399695"/>
                <a:ext cx="9602631" cy="1323763"/>
                <a:chOff x="277969" y="894796"/>
                <a:chExt cx="8809061" cy="1323763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5E7467D-5164-494E-B704-3AC042319F42}"/>
                    </a:ext>
                  </a:extLst>
                </p:cNvPr>
                <p:cNvSpPr/>
                <p:nvPr/>
              </p:nvSpPr>
              <p:spPr>
                <a:xfrm>
                  <a:off x="2381430" y="894796"/>
                  <a:ext cx="6705600" cy="13237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altLang="zh-CN" sz="2800" dirty="0">
                      <a:solidFill>
                        <a:srgbClr val="EF501D"/>
                      </a:solidFill>
                    </a:rPr>
                    <a:t>a blueprint for your customer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altLang="zh-CN" sz="2800" dirty="0">
                      <a:solidFill>
                        <a:srgbClr val="EF501D"/>
                      </a:solidFill>
                    </a:rPr>
                    <a:t>help you to plan out modular units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altLang="zh-CN" sz="2800" dirty="0">
                      <a:solidFill>
                        <a:srgbClr val="EF501D"/>
                      </a:solidFill>
                    </a:rPr>
                    <a:t>... and of course, to pass the class </a:t>
                  </a:r>
                  <a:r>
                    <a:rPr lang="en-US" altLang="zh-CN" sz="2800" dirty="0">
                      <a:solidFill>
                        <a:srgbClr val="EF501D"/>
                      </a:solidFill>
                      <a:sym typeface="Wingdings" pitchFamily="2" charset="2"/>
                    </a:rPr>
                    <a:t>: )</a:t>
                  </a:r>
                  <a:endParaRPr lang="en-US" altLang="zh-CN" sz="2800" dirty="0">
                    <a:solidFill>
                      <a:srgbClr val="EF501D"/>
                    </a:solidFill>
                  </a:endParaRPr>
                </a:p>
              </p:txBody>
            </p:sp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11E1E3FA-DAC4-3744-86E6-1EB40CB1441B}"/>
                    </a:ext>
                  </a:extLst>
                </p:cNvPr>
                <p:cNvSpPr/>
                <p:nvPr/>
              </p:nvSpPr>
              <p:spPr>
                <a:xfrm>
                  <a:off x="277969" y="1122925"/>
                  <a:ext cx="1554518" cy="749491"/>
                </a:xfrm>
                <a:prstGeom prst="roundRect">
                  <a:avLst/>
                </a:prstGeom>
                <a:noFill/>
                <a:ln>
                  <a:solidFill>
                    <a:srgbClr val="EF501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63A06DE-AC2B-0845-9D67-43E707977AF4}"/>
                    </a:ext>
                  </a:extLst>
                </p:cNvPr>
                <p:cNvSpPr txBox="1"/>
                <p:nvPr/>
              </p:nvSpPr>
              <p:spPr>
                <a:xfrm>
                  <a:off x="476294" y="1131236"/>
                  <a:ext cx="1005403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rgbClr val="EF501D"/>
                      </a:solidFill>
                    </a:rPr>
                    <a:t>Why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A493468-7C64-6347-B07D-BBA4A6C9FFB7}"/>
                    </a:ext>
                  </a:extLst>
                </p:cNvPr>
                <p:cNvSpPr/>
                <p:nvPr/>
              </p:nvSpPr>
              <p:spPr>
                <a:xfrm>
                  <a:off x="1571351" y="1341266"/>
                  <a:ext cx="676947" cy="7494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80560B01-EC8F-C04A-9610-7A72934CCB59}"/>
                  </a:ext>
                </a:extLst>
              </p:cNvPr>
              <p:cNvGrpSpPr/>
              <p:nvPr/>
            </p:nvGrpSpPr>
            <p:grpSpPr>
              <a:xfrm>
                <a:off x="392268" y="4026580"/>
                <a:ext cx="9602631" cy="2147438"/>
                <a:chOff x="277969" y="946778"/>
                <a:chExt cx="8809061" cy="2147438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97BECFAE-5559-D14E-8BCC-C21F84EAE1DD}"/>
                    </a:ext>
                  </a:extLst>
                </p:cNvPr>
                <p:cNvSpPr/>
                <p:nvPr/>
              </p:nvSpPr>
              <p:spPr>
                <a:xfrm>
                  <a:off x="2381430" y="946778"/>
                  <a:ext cx="6705600" cy="21474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altLang="zh-CN" sz="2800" dirty="0">
                      <a:solidFill>
                        <a:srgbClr val="2B5FB0"/>
                      </a:solidFill>
                    </a:rPr>
                    <a:t>Abstract 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altLang="zh-CN" sz="2800" dirty="0">
                      <a:solidFill>
                        <a:srgbClr val="2B5FB0"/>
                      </a:solidFill>
                    </a:rPr>
                    <a:t>Verifiable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altLang="zh-CN" sz="2800" dirty="0">
                      <a:solidFill>
                        <a:srgbClr val="2B5FB0"/>
                      </a:solidFill>
                    </a:rPr>
                    <a:t>Unambiguous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altLang="zh-CN" sz="2800" dirty="0">
                      <a:solidFill>
                        <a:srgbClr val="2B5FB0"/>
                      </a:solidFill>
                    </a:rPr>
                    <a:t>Traceable</a:t>
                  </a:r>
                </a:p>
                <a:p>
                  <a:endParaRPr lang="en-US" altLang="zh-CN" sz="2800" dirty="0">
                    <a:solidFill>
                      <a:srgbClr val="2B5FB0"/>
                    </a:solidFill>
                  </a:endParaRPr>
                </a:p>
              </p:txBody>
            </p:sp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FC65D8E6-2AD1-3340-BC97-813FA8116D01}"/>
                    </a:ext>
                  </a:extLst>
                </p:cNvPr>
                <p:cNvSpPr/>
                <p:nvPr/>
              </p:nvSpPr>
              <p:spPr>
                <a:xfrm>
                  <a:off x="277969" y="1086510"/>
                  <a:ext cx="1554518" cy="749491"/>
                </a:xfrm>
                <a:prstGeom prst="round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2B5FB0"/>
                    </a:solidFill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B80EE4C-E196-2D40-91D8-6417CD5C829A}"/>
                    </a:ext>
                  </a:extLst>
                </p:cNvPr>
                <p:cNvSpPr txBox="1"/>
                <p:nvPr/>
              </p:nvSpPr>
              <p:spPr>
                <a:xfrm>
                  <a:off x="476294" y="1131236"/>
                  <a:ext cx="922316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rgbClr val="2B5FB0"/>
                      </a:solidFill>
                    </a:rPr>
                    <a:t>How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B219EB6-BCE7-DF4A-B555-F3E9B5095BCA}"/>
                    </a:ext>
                  </a:extLst>
                </p:cNvPr>
                <p:cNvSpPr/>
                <p:nvPr/>
              </p:nvSpPr>
              <p:spPr>
                <a:xfrm>
                  <a:off x="1617953" y="1341266"/>
                  <a:ext cx="676947" cy="7494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2B5FB0"/>
                    </a:solidFill>
                  </a:endParaRPr>
                </a:p>
              </p:txBody>
            </p:sp>
          </p:grpSp>
        </p:grpSp>
        <p:pic>
          <p:nvPicPr>
            <p:cNvPr id="34" name="Picture 33" descr="A picture containing tableware, plate, light, cup&#10;&#10;Description automatically generated">
              <a:extLst>
                <a:ext uri="{FF2B5EF4-FFF2-40B4-BE49-F238E27FC236}">
                  <a16:creationId xmlns:a16="http://schemas.microsoft.com/office/drawing/2014/main" id="{E8539CD9-7D7B-F541-AF43-AA9AF033C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3608"/>
            <a:stretch/>
          </p:blipFill>
          <p:spPr>
            <a:xfrm>
              <a:off x="1734005" y="2814989"/>
              <a:ext cx="874250" cy="755277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05738F05-6E6C-D94D-AD4C-30F8381E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42369" y="4433756"/>
              <a:ext cx="697725" cy="697725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837B2EF-2BBA-F740-BAD0-BC492817C735}"/>
              </a:ext>
            </a:extLst>
          </p:cNvPr>
          <p:cNvGrpSpPr/>
          <p:nvPr/>
        </p:nvGrpSpPr>
        <p:grpSpPr>
          <a:xfrm>
            <a:off x="5799017" y="4207299"/>
            <a:ext cx="4002110" cy="2621522"/>
            <a:chOff x="5799017" y="4207299"/>
            <a:chExt cx="4002110" cy="2621522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EB83D155-D089-B140-86B2-0FEF0D32CE12}"/>
                </a:ext>
              </a:extLst>
            </p:cNvPr>
            <p:cNvSpPr/>
            <p:nvPr/>
          </p:nvSpPr>
          <p:spPr>
            <a:xfrm>
              <a:off x="6186943" y="4207299"/>
              <a:ext cx="3614184" cy="2449434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1228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E039A87-4FC8-EC46-A805-4B9D7CC50A11}"/>
                </a:ext>
              </a:extLst>
            </p:cNvPr>
            <p:cNvGrpSpPr/>
            <p:nvPr/>
          </p:nvGrpSpPr>
          <p:grpSpPr>
            <a:xfrm>
              <a:off x="5799017" y="5628681"/>
              <a:ext cx="1200140" cy="1200140"/>
              <a:chOff x="3288592" y="6241715"/>
              <a:chExt cx="1200140" cy="120014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6B83BCD-18EF-E042-BE5F-2637595F6329}"/>
                  </a:ext>
                </a:extLst>
              </p:cNvPr>
              <p:cNvSpPr/>
              <p:nvPr/>
            </p:nvSpPr>
            <p:spPr>
              <a:xfrm>
                <a:off x="3529936" y="6315596"/>
                <a:ext cx="717452" cy="973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Graphic 46" descr="Run">
                <a:extLst>
                  <a:ext uri="{FF2B5EF4-FFF2-40B4-BE49-F238E27FC236}">
                    <a16:creationId xmlns:a16="http://schemas.microsoft.com/office/drawing/2014/main" id="{A883DFF4-8DBE-2F4A-9F9E-DDF3ECDFD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288592" y="6241715"/>
                <a:ext cx="1200140" cy="1200140"/>
              </a:xfrm>
              <a:prstGeom prst="rect">
                <a:avLst/>
              </a:prstGeom>
            </p:spPr>
          </p:pic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5DA964F-71EB-2747-A826-8AD3BC1FC3E2}"/>
                </a:ext>
              </a:extLst>
            </p:cNvPr>
            <p:cNvSpPr txBox="1"/>
            <p:nvPr/>
          </p:nvSpPr>
          <p:spPr>
            <a:xfrm>
              <a:off x="6201074" y="4370268"/>
              <a:ext cx="351554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rgbClr val="12284A"/>
                  </a:solidFill>
                </a:rPr>
                <a:t>For Senior Design purpose you want three high-level requirements 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98CE199-3EF2-AE4D-881B-F1D72CB8F919}"/>
              </a:ext>
            </a:extLst>
          </p:cNvPr>
          <p:cNvCxnSpPr/>
          <p:nvPr/>
        </p:nvCxnSpPr>
        <p:spPr>
          <a:xfrm>
            <a:off x="177801" y="1073146"/>
            <a:ext cx="9697719" cy="0"/>
          </a:xfrm>
          <a:prstGeom prst="line">
            <a:avLst/>
          </a:prstGeom>
          <a:ln w="38100">
            <a:solidFill>
              <a:srgbClr val="12284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7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A5C6F-A5D8-47E8-AA20-7A04E6343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1" y="244978"/>
            <a:ext cx="10274300" cy="1115320"/>
          </a:xfrm>
        </p:spPr>
        <p:txBody>
          <a:bodyPr/>
          <a:lstStyle/>
          <a:p>
            <a:r>
              <a:rPr lang="en-US" altLang="zh-CN" dirty="0"/>
              <a:t>Write high-level reqmts using top-down approach</a:t>
            </a:r>
            <a:endParaRPr lang="zh-CN" alt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1E8AAE-FC23-C943-A2CC-A8386D4CF912}"/>
              </a:ext>
            </a:extLst>
          </p:cNvPr>
          <p:cNvGrpSpPr/>
          <p:nvPr/>
        </p:nvGrpSpPr>
        <p:grpSpPr>
          <a:xfrm>
            <a:off x="101822" y="1193900"/>
            <a:ext cx="9802119" cy="3511743"/>
            <a:chOff x="101822" y="1651100"/>
            <a:chExt cx="9802119" cy="33917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E514319-6078-C046-BEC9-763368779374}"/>
                </a:ext>
              </a:extLst>
            </p:cNvPr>
            <p:cNvGrpSpPr/>
            <p:nvPr/>
          </p:nvGrpSpPr>
          <p:grpSpPr>
            <a:xfrm>
              <a:off x="1398406" y="1817467"/>
              <a:ext cx="8505535" cy="3225410"/>
              <a:chOff x="1220605" y="-1134655"/>
              <a:chExt cx="8505535" cy="322541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9F4513-BEEB-DB44-AF67-C317608C209C}"/>
                  </a:ext>
                </a:extLst>
              </p:cNvPr>
              <p:cNvSpPr/>
              <p:nvPr/>
            </p:nvSpPr>
            <p:spPr>
              <a:xfrm>
                <a:off x="1220605" y="-1134655"/>
                <a:ext cx="850553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solidFill>
                      <a:srgbClr val="12284A"/>
                    </a:solidFill>
                  </a:rPr>
                  <a:t>Taking one step back: Who is the most important person for a senior design project?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06ACF16-F1CA-4A44-AF9F-9B269D602B2F}"/>
                  </a:ext>
                </a:extLst>
              </p:cNvPr>
              <p:cNvSpPr/>
              <p:nvPr/>
            </p:nvSpPr>
            <p:spPr>
              <a:xfrm>
                <a:off x="1617953" y="1341265"/>
                <a:ext cx="676947" cy="7494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2284A"/>
                  </a:solidFill>
                </a:endParaRPr>
              </a:p>
            </p:txBody>
          </p:sp>
        </p:grpSp>
        <p:pic>
          <p:nvPicPr>
            <p:cNvPr id="5" name="Picture 4" descr="A close up of a sign&#10;&#10;Description automatically generated">
              <a:extLst>
                <a:ext uri="{FF2B5EF4-FFF2-40B4-BE49-F238E27FC236}">
                  <a16:creationId xmlns:a16="http://schemas.microsoft.com/office/drawing/2014/main" id="{08BAC1CB-F747-7E40-917C-D0B42A6BA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7552"/>
            <a:stretch/>
          </p:blipFill>
          <p:spPr>
            <a:xfrm>
              <a:off x="101822" y="1651100"/>
              <a:ext cx="1451043" cy="119635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86371FE-B206-504E-95B8-03E788B3CFB0}"/>
              </a:ext>
            </a:extLst>
          </p:cNvPr>
          <p:cNvSpPr txBox="1"/>
          <p:nvPr/>
        </p:nvSpPr>
        <p:spPr>
          <a:xfrm>
            <a:off x="2981923" y="1574940"/>
            <a:ext cx="4089474" cy="646331"/>
          </a:xfrm>
          <a:prstGeom prst="rect">
            <a:avLst/>
          </a:prstGeom>
          <a:solidFill>
            <a:schemeClr val="bg1"/>
          </a:solidFill>
          <a:ln>
            <a:solidFill>
              <a:srgbClr val="EF50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F501D"/>
                </a:solidFill>
              </a:rPr>
              <a:t>Your Customer !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AEDF4FC-8E3F-D74F-A24E-765D9F22FFA8}"/>
              </a:ext>
            </a:extLst>
          </p:cNvPr>
          <p:cNvCxnSpPr/>
          <p:nvPr/>
        </p:nvCxnSpPr>
        <p:spPr>
          <a:xfrm>
            <a:off x="177801" y="1073146"/>
            <a:ext cx="9697719" cy="0"/>
          </a:xfrm>
          <a:prstGeom prst="line">
            <a:avLst/>
          </a:prstGeom>
          <a:ln w="38100">
            <a:solidFill>
              <a:srgbClr val="12284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4AD7FEE-5774-C148-9941-9CC1B55DC7F2}"/>
              </a:ext>
            </a:extLst>
          </p:cNvPr>
          <p:cNvGrpSpPr/>
          <p:nvPr/>
        </p:nvGrpSpPr>
        <p:grpSpPr>
          <a:xfrm>
            <a:off x="302838" y="2630174"/>
            <a:ext cx="6935216" cy="4374900"/>
            <a:chOff x="92978" y="2630174"/>
            <a:chExt cx="6935216" cy="437490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D750084-2F72-0E4D-923C-8905C108711C}"/>
                </a:ext>
              </a:extLst>
            </p:cNvPr>
            <p:cNvSpPr txBox="1"/>
            <p:nvPr/>
          </p:nvSpPr>
          <p:spPr>
            <a:xfrm>
              <a:off x="2749589" y="6481854"/>
              <a:ext cx="12827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EF501D"/>
                  </a:solidFill>
                </a:rPr>
                <a:t>DON’T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8FA5DB9-80EC-B84A-84A5-775B6E06C587}"/>
                </a:ext>
              </a:extLst>
            </p:cNvPr>
            <p:cNvGrpSpPr/>
            <p:nvPr/>
          </p:nvGrpSpPr>
          <p:grpSpPr>
            <a:xfrm>
              <a:off x="92978" y="2630174"/>
              <a:ext cx="6935216" cy="4017750"/>
              <a:chOff x="92978" y="2630174"/>
              <a:chExt cx="6935216" cy="401775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1433CD-5D58-A149-85B1-2A9B7C2CBC39}"/>
                  </a:ext>
                </a:extLst>
              </p:cNvPr>
              <p:cNvSpPr txBox="1"/>
              <p:nvPr/>
            </p:nvSpPr>
            <p:spPr>
              <a:xfrm>
                <a:off x="2998796" y="2630174"/>
                <a:ext cx="723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DO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9926169-593F-EE42-A1E9-414378376416}"/>
                  </a:ext>
                </a:extLst>
              </p:cNvPr>
              <p:cNvGrpSpPr/>
              <p:nvPr/>
            </p:nvGrpSpPr>
            <p:grpSpPr>
              <a:xfrm>
                <a:off x="1422605" y="3184380"/>
                <a:ext cx="4711691" cy="3343587"/>
                <a:chOff x="589013" y="3355670"/>
                <a:chExt cx="2953628" cy="3343585"/>
              </a:xfrm>
              <a:noFill/>
            </p:grpSpPr>
            <p:sp>
              <p:nvSpPr>
                <p:cNvPr id="15" name="Manual Input 14">
                  <a:extLst>
                    <a:ext uri="{FF2B5EF4-FFF2-40B4-BE49-F238E27FC236}">
                      <a16:creationId xmlns:a16="http://schemas.microsoft.com/office/drawing/2014/main" id="{8758CA99-2F2A-CC40-8B4B-2F2DE11A1769}"/>
                    </a:ext>
                  </a:extLst>
                </p:cNvPr>
                <p:cNvSpPr/>
                <p:nvPr/>
              </p:nvSpPr>
              <p:spPr>
                <a:xfrm rot="5400000" flipV="1">
                  <a:off x="1644690" y="4803949"/>
                  <a:ext cx="839629" cy="2950984"/>
                </a:xfrm>
                <a:custGeom>
                  <a:avLst/>
                  <a:gdLst>
                    <a:gd name="connsiteX0" fmla="*/ 0 w 10000"/>
                    <a:gd name="connsiteY0" fmla="*/ 200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2000 h 10000"/>
                    <a:gd name="connsiteX0" fmla="*/ 0 w 10000"/>
                    <a:gd name="connsiteY0" fmla="*/ 2561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2561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0" y="2561"/>
                      </a:moveTo>
                      <a:lnTo>
                        <a:pt x="10000" y="0"/>
                      </a:lnTo>
                      <a:lnTo>
                        <a:pt x="10000" y="10000"/>
                      </a:lnTo>
                      <a:lnTo>
                        <a:pt x="0" y="10000"/>
                      </a:lnTo>
                      <a:lnTo>
                        <a:pt x="0" y="2561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EF501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Manual Input 58">
                  <a:extLst>
                    <a:ext uri="{FF2B5EF4-FFF2-40B4-BE49-F238E27FC236}">
                      <a16:creationId xmlns:a16="http://schemas.microsoft.com/office/drawing/2014/main" id="{3C1CA6E6-A064-DE4F-9415-E3507A1221A3}"/>
                    </a:ext>
                  </a:extLst>
                </p:cNvPr>
                <p:cNvSpPr/>
                <p:nvPr/>
              </p:nvSpPr>
              <p:spPr>
                <a:xfrm rot="5400000" flipV="1">
                  <a:off x="2014326" y="4336782"/>
                  <a:ext cx="852307" cy="2204323"/>
                </a:xfrm>
                <a:custGeom>
                  <a:avLst/>
                  <a:gdLst>
                    <a:gd name="connsiteX0" fmla="*/ 0 w 10000"/>
                    <a:gd name="connsiteY0" fmla="*/ 200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2000 h 10000"/>
                    <a:gd name="connsiteX0" fmla="*/ 151 w 10000"/>
                    <a:gd name="connsiteY0" fmla="*/ 368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151 w 10000"/>
                    <a:gd name="connsiteY4" fmla="*/ 3680 h 10000"/>
                    <a:gd name="connsiteX0" fmla="*/ 151 w 10151"/>
                    <a:gd name="connsiteY0" fmla="*/ 3084 h 9404"/>
                    <a:gd name="connsiteX1" fmla="*/ 10151 w 10151"/>
                    <a:gd name="connsiteY1" fmla="*/ 0 h 9404"/>
                    <a:gd name="connsiteX2" fmla="*/ 10000 w 10151"/>
                    <a:gd name="connsiteY2" fmla="*/ 9404 h 9404"/>
                    <a:gd name="connsiteX3" fmla="*/ 0 w 10151"/>
                    <a:gd name="connsiteY3" fmla="*/ 9404 h 9404"/>
                    <a:gd name="connsiteX4" fmla="*/ 151 w 10151"/>
                    <a:gd name="connsiteY4" fmla="*/ 3084 h 9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51" h="9404">
                      <a:moveTo>
                        <a:pt x="151" y="3084"/>
                      </a:moveTo>
                      <a:lnTo>
                        <a:pt x="10151" y="0"/>
                      </a:lnTo>
                      <a:cubicBezTo>
                        <a:pt x="10101" y="3135"/>
                        <a:pt x="10050" y="6269"/>
                        <a:pt x="10000" y="9404"/>
                      </a:cubicBezTo>
                      <a:lnTo>
                        <a:pt x="0" y="9404"/>
                      </a:lnTo>
                      <a:cubicBezTo>
                        <a:pt x="50" y="7297"/>
                        <a:pt x="101" y="5191"/>
                        <a:pt x="151" y="308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EF501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Manual Input 59">
                  <a:extLst>
                    <a:ext uri="{FF2B5EF4-FFF2-40B4-BE49-F238E27FC236}">
                      <a16:creationId xmlns:a16="http://schemas.microsoft.com/office/drawing/2014/main" id="{E693F038-C340-D24C-9E81-5602B0971A9B}"/>
                    </a:ext>
                  </a:extLst>
                </p:cNvPr>
                <p:cNvSpPr/>
                <p:nvPr/>
              </p:nvSpPr>
              <p:spPr>
                <a:xfrm rot="5400000" flipV="1">
                  <a:off x="2376290" y="3851911"/>
                  <a:ext cx="852307" cy="1480394"/>
                </a:xfrm>
                <a:custGeom>
                  <a:avLst/>
                  <a:gdLst>
                    <a:gd name="connsiteX0" fmla="*/ 0 w 10000"/>
                    <a:gd name="connsiteY0" fmla="*/ 200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2000 h 10000"/>
                    <a:gd name="connsiteX0" fmla="*/ 0 w 10000"/>
                    <a:gd name="connsiteY0" fmla="*/ 0 h 8000"/>
                    <a:gd name="connsiteX1" fmla="*/ 9697 w 10000"/>
                    <a:gd name="connsiteY1" fmla="*/ 19 h 8000"/>
                    <a:gd name="connsiteX2" fmla="*/ 10000 w 10000"/>
                    <a:gd name="connsiteY2" fmla="*/ 8000 h 8000"/>
                    <a:gd name="connsiteX3" fmla="*/ 0 w 10000"/>
                    <a:gd name="connsiteY3" fmla="*/ 8000 h 8000"/>
                    <a:gd name="connsiteX4" fmla="*/ 0 w 10000"/>
                    <a:gd name="connsiteY4" fmla="*/ 0 h 8000"/>
                    <a:gd name="connsiteX0" fmla="*/ 0 w 10000"/>
                    <a:gd name="connsiteY0" fmla="*/ 5108 h 9976"/>
                    <a:gd name="connsiteX1" fmla="*/ 9697 w 10000"/>
                    <a:gd name="connsiteY1" fmla="*/ 0 h 9976"/>
                    <a:gd name="connsiteX2" fmla="*/ 10000 w 10000"/>
                    <a:gd name="connsiteY2" fmla="*/ 9976 h 9976"/>
                    <a:gd name="connsiteX3" fmla="*/ 0 w 10000"/>
                    <a:gd name="connsiteY3" fmla="*/ 9976 h 9976"/>
                    <a:gd name="connsiteX4" fmla="*/ 0 w 10000"/>
                    <a:gd name="connsiteY4" fmla="*/ 5108 h 9976"/>
                    <a:gd name="connsiteX0" fmla="*/ 0 w 10000"/>
                    <a:gd name="connsiteY0" fmla="*/ 4614 h 9494"/>
                    <a:gd name="connsiteX1" fmla="*/ 9697 w 10000"/>
                    <a:gd name="connsiteY1" fmla="*/ 0 h 9494"/>
                    <a:gd name="connsiteX2" fmla="*/ 10000 w 10000"/>
                    <a:gd name="connsiteY2" fmla="*/ 9494 h 9494"/>
                    <a:gd name="connsiteX3" fmla="*/ 0 w 10000"/>
                    <a:gd name="connsiteY3" fmla="*/ 9494 h 9494"/>
                    <a:gd name="connsiteX4" fmla="*/ 0 w 10000"/>
                    <a:gd name="connsiteY4" fmla="*/ 4614 h 9494"/>
                    <a:gd name="connsiteX0" fmla="*/ 0 w 10151"/>
                    <a:gd name="connsiteY0" fmla="*/ 4949 h 10089"/>
                    <a:gd name="connsiteX1" fmla="*/ 10151 w 10151"/>
                    <a:gd name="connsiteY1" fmla="*/ 0 h 10089"/>
                    <a:gd name="connsiteX2" fmla="*/ 10000 w 10151"/>
                    <a:gd name="connsiteY2" fmla="*/ 10089 h 10089"/>
                    <a:gd name="connsiteX3" fmla="*/ 0 w 10151"/>
                    <a:gd name="connsiteY3" fmla="*/ 10089 h 10089"/>
                    <a:gd name="connsiteX4" fmla="*/ 0 w 10151"/>
                    <a:gd name="connsiteY4" fmla="*/ 4949 h 10089"/>
                    <a:gd name="connsiteX0" fmla="*/ 0 w 10151"/>
                    <a:gd name="connsiteY0" fmla="*/ 5215 h 10355"/>
                    <a:gd name="connsiteX1" fmla="*/ 10151 w 10151"/>
                    <a:gd name="connsiteY1" fmla="*/ 0 h 10355"/>
                    <a:gd name="connsiteX2" fmla="*/ 10000 w 10151"/>
                    <a:gd name="connsiteY2" fmla="*/ 10355 h 10355"/>
                    <a:gd name="connsiteX3" fmla="*/ 0 w 10151"/>
                    <a:gd name="connsiteY3" fmla="*/ 10355 h 10355"/>
                    <a:gd name="connsiteX4" fmla="*/ 0 w 10151"/>
                    <a:gd name="connsiteY4" fmla="*/ 5215 h 10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51" h="10355">
                      <a:moveTo>
                        <a:pt x="0" y="5215"/>
                      </a:moveTo>
                      <a:lnTo>
                        <a:pt x="10151" y="0"/>
                      </a:lnTo>
                      <a:cubicBezTo>
                        <a:pt x="10101" y="3363"/>
                        <a:pt x="10050" y="6992"/>
                        <a:pt x="10000" y="10355"/>
                      </a:cubicBezTo>
                      <a:lnTo>
                        <a:pt x="0" y="10355"/>
                      </a:lnTo>
                      <a:lnTo>
                        <a:pt x="0" y="5215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EF501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5">
                  <a:extLst>
                    <a:ext uri="{FF2B5EF4-FFF2-40B4-BE49-F238E27FC236}">
                      <a16:creationId xmlns:a16="http://schemas.microsoft.com/office/drawing/2014/main" id="{617740BB-5E20-8646-90A9-8D64133ADF63}"/>
                    </a:ext>
                  </a:extLst>
                </p:cNvPr>
                <p:cNvSpPr/>
                <p:nvPr/>
              </p:nvSpPr>
              <p:spPr>
                <a:xfrm flipH="1">
                  <a:off x="2816288" y="3355670"/>
                  <a:ext cx="723708" cy="802011"/>
                </a:xfrm>
                <a:prstGeom prst="rtTriangle">
                  <a:avLst/>
                </a:prstGeom>
                <a:grpFill/>
                <a:ln>
                  <a:solidFill>
                    <a:srgbClr val="EF501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BF57F5B-1472-FC42-BDB7-66D6F514BEC9}"/>
                  </a:ext>
                </a:extLst>
              </p:cNvPr>
              <p:cNvGrpSpPr/>
              <p:nvPr/>
            </p:nvGrpSpPr>
            <p:grpSpPr>
              <a:xfrm rot="10800000">
                <a:off x="958912" y="3075314"/>
                <a:ext cx="4798748" cy="3328911"/>
                <a:chOff x="589013" y="3355670"/>
                <a:chExt cx="2953628" cy="3343585"/>
              </a:xfrm>
              <a:noFill/>
            </p:grpSpPr>
            <p:sp>
              <p:nvSpPr>
                <p:cNvPr id="64" name="Manual Input 14">
                  <a:extLst>
                    <a:ext uri="{FF2B5EF4-FFF2-40B4-BE49-F238E27FC236}">
                      <a16:creationId xmlns:a16="http://schemas.microsoft.com/office/drawing/2014/main" id="{6428CD63-6189-1848-8B18-1AB1959341A2}"/>
                    </a:ext>
                  </a:extLst>
                </p:cNvPr>
                <p:cNvSpPr/>
                <p:nvPr/>
              </p:nvSpPr>
              <p:spPr>
                <a:xfrm rot="5400000" flipV="1">
                  <a:off x="1644690" y="4803949"/>
                  <a:ext cx="839629" cy="2950984"/>
                </a:xfrm>
                <a:custGeom>
                  <a:avLst/>
                  <a:gdLst>
                    <a:gd name="connsiteX0" fmla="*/ 0 w 10000"/>
                    <a:gd name="connsiteY0" fmla="*/ 200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2000 h 10000"/>
                    <a:gd name="connsiteX0" fmla="*/ 0 w 10000"/>
                    <a:gd name="connsiteY0" fmla="*/ 2561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2561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0" y="2561"/>
                      </a:moveTo>
                      <a:lnTo>
                        <a:pt x="10000" y="0"/>
                      </a:lnTo>
                      <a:lnTo>
                        <a:pt x="10000" y="10000"/>
                      </a:lnTo>
                      <a:lnTo>
                        <a:pt x="0" y="10000"/>
                      </a:lnTo>
                      <a:lnTo>
                        <a:pt x="0" y="2561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12284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2B5FB0"/>
                    </a:solidFill>
                  </a:endParaRPr>
                </a:p>
              </p:txBody>
            </p:sp>
            <p:sp>
              <p:nvSpPr>
                <p:cNvPr id="65" name="Manual Input 58">
                  <a:extLst>
                    <a:ext uri="{FF2B5EF4-FFF2-40B4-BE49-F238E27FC236}">
                      <a16:creationId xmlns:a16="http://schemas.microsoft.com/office/drawing/2014/main" id="{6CF54DD3-E332-CA40-8FDC-53467818B788}"/>
                    </a:ext>
                  </a:extLst>
                </p:cNvPr>
                <p:cNvSpPr/>
                <p:nvPr/>
              </p:nvSpPr>
              <p:spPr>
                <a:xfrm rot="5400000" flipV="1">
                  <a:off x="2014326" y="4336782"/>
                  <a:ext cx="852307" cy="2204323"/>
                </a:xfrm>
                <a:custGeom>
                  <a:avLst/>
                  <a:gdLst>
                    <a:gd name="connsiteX0" fmla="*/ 0 w 10000"/>
                    <a:gd name="connsiteY0" fmla="*/ 200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2000 h 10000"/>
                    <a:gd name="connsiteX0" fmla="*/ 151 w 10000"/>
                    <a:gd name="connsiteY0" fmla="*/ 368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151 w 10000"/>
                    <a:gd name="connsiteY4" fmla="*/ 3680 h 10000"/>
                    <a:gd name="connsiteX0" fmla="*/ 151 w 10151"/>
                    <a:gd name="connsiteY0" fmla="*/ 3084 h 9404"/>
                    <a:gd name="connsiteX1" fmla="*/ 10151 w 10151"/>
                    <a:gd name="connsiteY1" fmla="*/ 0 h 9404"/>
                    <a:gd name="connsiteX2" fmla="*/ 10000 w 10151"/>
                    <a:gd name="connsiteY2" fmla="*/ 9404 h 9404"/>
                    <a:gd name="connsiteX3" fmla="*/ 0 w 10151"/>
                    <a:gd name="connsiteY3" fmla="*/ 9404 h 9404"/>
                    <a:gd name="connsiteX4" fmla="*/ 151 w 10151"/>
                    <a:gd name="connsiteY4" fmla="*/ 3084 h 9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51" h="9404">
                      <a:moveTo>
                        <a:pt x="151" y="3084"/>
                      </a:moveTo>
                      <a:lnTo>
                        <a:pt x="10151" y="0"/>
                      </a:lnTo>
                      <a:cubicBezTo>
                        <a:pt x="10101" y="3135"/>
                        <a:pt x="10050" y="6269"/>
                        <a:pt x="10000" y="9404"/>
                      </a:cubicBezTo>
                      <a:lnTo>
                        <a:pt x="0" y="9404"/>
                      </a:lnTo>
                      <a:cubicBezTo>
                        <a:pt x="50" y="7297"/>
                        <a:pt x="101" y="5191"/>
                        <a:pt x="151" y="308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12284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2B5FB0"/>
                    </a:solidFill>
                  </a:endParaRPr>
                </a:p>
              </p:txBody>
            </p:sp>
            <p:sp>
              <p:nvSpPr>
                <p:cNvPr id="66" name="Manual Input 59">
                  <a:extLst>
                    <a:ext uri="{FF2B5EF4-FFF2-40B4-BE49-F238E27FC236}">
                      <a16:creationId xmlns:a16="http://schemas.microsoft.com/office/drawing/2014/main" id="{DCC62603-DB8C-5B4D-82D3-C270A58CA818}"/>
                    </a:ext>
                  </a:extLst>
                </p:cNvPr>
                <p:cNvSpPr/>
                <p:nvPr/>
              </p:nvSpPr>
              <p:spPr>
                <a:xfrm rot="5400000" flipV="1">
                  <a:off x="2376290" y="3851911"/>
                  <a:ext cx="852307" cy="1480394"/>
                </a:xfrm>
                <a:custGeom>
                  <a:avLst/>
                  <a:gdLst>
                    <a:gd name="connsiteX0" fmla="*/ 0 w 10000"/>
                    <a:gd name="connsiteY0" fmla="*/ 200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2000 h 10000"/>
                    <a:gd name="connsiteX0" fmla="*/ 0 w 10000"/>
                    <a:gd name="connsiteY0" fmla="*/ 0 h 8000"/>
                    <a:gd name="connsiteX1" fmla="*/ 9697 w 10000"/>
                    <a:gd name="connsiteY1" fmla="*/ 19 h 8000"/>
                    <a:gd name="connsiteX2" fmla="*/ 10000 w 10000"/>
                    <a:gd name="connsiteY2" fmla="*/ 8000 h 8000"/>
                    <a:gd name="connsiteX3" fmla="*/ 0 w 10000"/>
                    <a:gd name="connsiteY3" fmla="*/ 8000 h 8000"/>
                    <a:gd name="connsiteX4" fmla="*/ 0 w 10000"/>
                    <a:gd name="connsiteY4" fmla="*/ 0 h 8000"/>
                    <a:gd name="connsiteX0" fmla="*/ 0 w 10000"/>
                    <a:gd name="connsiteY0" fmla="*/ 5108 h 9976"/>
                    <a:gd name="connsiteX1" fmla="*/ 9697 w 10000"/>
                    <a:gd name="connsiteY1" fmla="*/ 0 h 9976"/>
                    <a:gd name="connsiteX2" fmla="*/ 10000 w 10000"/>
                    <a:gd name="connsiteY2" fmla="*/ 9976 h 9976"/>
                    <a:gd name="connsiteX3" fmla="*/ 0 w 10000"/>
                    <a:gd name="connsiteY3" fmla="*/ 9976 h 9976"/>
                    <a:gd name="connsiteX4" fmla="*/ 0 w 10000"/>
                    <a:gd name="connsiteY4" fmla="*/ 5108 h 9976"/>
                    <a:gd name="connsiteX0" fmla="*/ 0 w 10000"/>
                    <a:gd name="connsiteY0" fmla="*/ 4614 h 9494"/>
                    <a:gd name="connsiteX1" fmla="*/ 9697 w 10000"/>
                    <a:gd name="connsiteY1" fmla="*/ 0 h 9494"/>
                    <a:gd name="connsiteX2" fmla="*/ 10000 w 10000"/>
                    <a:gd name="connsiteY2" fmla="*/ 9494 h 9494"/>
                    <a:gd name="connsiteX3" fmla="*/ 0 w 10000"/>
                    <a:gd name="connsiteY3" fmla="*/ 9494 h 9494"/>
                    <a:gd name="connsiteX4" fmla="*/ 0 w 10000"/>
                    <a:gd name="connsiteY4" fmla="*/ 4614 h 9494"/>
                    <a:gd name="connsiteX0" fmla="*/ 0 w 10151"/>
                    <a:gd name="connsiteY0" fmla="*/ 4949 h 10089"/>
                    <a:gd name="connsiteX1" fmla="*/ 10151 w 10151"/>
                    <a:gd name="connsiteY1" fmla="*/ 0 h 10089"/>
                    <a:gd name="connsiteX2" fmla="*/ 10000 w 10151"/>
                    <a:gd name="connsiteY2" fmla="*/ 10089 h 10089"/>
                    <a:gd name="connsiteX3" fmla="*/ 0 w 10151"/>
                    <a:gd name="connsiteY3" fmla="*/ 10089 h 10089"/>
                    <a:gd name="connsiteX4" fmla="*/ 0 w 10151"/>
                    <a:gd name="connsiteY4" fmla="*/ 4949 h 10089"/>
                    <a:gd name="connsiteX0" fmla="*/ 0 w 10151"/>
                    <a:gd name="connsiteY0" fmla="*/ 5215 h 10355"/>
                    <a:gd name="connsiteX1" fmla="*/ 10151 w 10151"/>
                    <a:gd name="connsiteY1" fmla="*/ 0 h 10355"/>
                    <a:gd name="connsiteX2" fmla="*/ 10000 w 10151"/>
                    <a:gd name="connsiteY2" fmla="*/ 10355 h 10355"/>
                    <a:gd name="connsiteX3" fmla="*/ 0 w 10151"/>
                    <a:gd name="connsiteY3" fmla="*/ 10355 h 10355"/>
                    <a:gd name="connsiteX4" fmla="*/ 0 w 10151"/>
                    <a:gd name="connsiteY4" fmla="*/ 5215 h 10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51" h="10355">
                      <a:moveTo>
                        <a:pt x="0" y="5215"/>
                      </a:moveTo>
                      <a:lnTo>
                        <a:pt x="10151" y="0"/>
                      </a:lnTo>
                      <a:cubicBezTo>
                        <a:pt x="10101" y="3363"/>
                        <a:pt x="10050" y="6992"/>
                        <a:pt x="10000" y="10355"/>
                      </a:cubicBezTo>
                      <a:lnTo>
                        <a:pt x="0" y="10355"/>
                      </a:lnTo>
                      <a:lnTo>
                        <a:pt x="0" y="5215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12284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2B5FB0"/>
                    </a:solidFill>
                  </a:endParaRPr>
                </a:p>
              </p:txBody>
            </p:sp>
            <p:sp>
              <p:nvSpPr>
                <p:cNvPr id="67" name="Right Triangle 66">
                  <a:extLst>
                    <a:ext uri="{FF2B5EF4-FFF2-40B4-BE49-F238E27FC236}">
                      <a16:creationId xmlns:a16="http://schemas.microsoft.com/office/drawing/2014/main" id="{FE244A94-BDB6-C64C-8660-2531F3D9108D}"/>
                    </a:ext>
                  </a:extLst>
                </p:cNvPr>
                <p:cNvSpPr/>
                <p:nvPr/>
              </p:nvSpPr>
              <p:spPr>
                <a:xfrm flipH="1">
                  <a:off x="2816288" y="3355670"/>
                  <a:ext cx="723708" cy="802011"/>
                </a:xfrm>
                <a:prstGeom prst="rtTriangle">
                  <a:avLst/>
                </a:prstGeom>
                <a:grpFill/>
                <a:ln>
                  <a:solidFill>
                    <a:srgbClr val="12284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2B5FB0"/>
                    </a:solidFill>
                  </a:endParaRPr>
                </a:p>
              </p:txBody>
            </p:sp>
          </p:grpSp>
          <p:pic>
            <p:nvPicPr>
              <p:cNvPr id="32" name="Graphic 31" descr="Arrow: Straight">
                <a:extLst>
                  <a:ext uri="{FF2B5EF4-FFF2-40B4-BE49-F238E27FC236}">
                    <a16:creationId xmlns:a16="http://schemas.microsoft.com/office/drawing/2014/main" id="{97E61259-54FC-2247-985A-531AD91687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-776452" y="3821905"/>
                <a:ext cx="2653259" cy="914400"/>
              </a:xfrm>
              <a:prstGeom prst="rect">
                <a:avLst/>
              </a:prstGeom>
            </p:spPr>
          </p:pic>
          <p:pic>
            <p:nvPicPr>
              <p:cNvPr id="69" name="Graphic 68" descr="Arrow: Straight">
                <a:extLst>
                  <a:ext uri="{FF2B5EF4-FFF2-40B4-BE49-F238E27FC236}">
                    <a16:creationId xmlns:a16="http://schemas.microsoft.com/office/drawing/2014/main" id="{E5C96AE6-0878-FE41-B2FB-D7ACA0D9B9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5400000">
                <a:off x="5244364" y="4864095"/>
                <a:ext cx="2653259" cy="914400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5BFB9D-1F69-D646-BDE7-46D74175FA46}"/>
                  </a:ext>
                </a:extLst>
              </p:cNvPr>
              <p:cNvSpPr txBox="1"/>
              <p:nvPr/>
            </p:nvSpPr>
            <p:spPr>
              <a:xfrm>
                <a:off x="922088" y="3207154"/>
                <a:ext cx="17107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12284A"/>
                    </a:solidFill>
                  </a:rPr>
                  <a:t>Problem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E9671D5-5B5C-BA42-B3DA-56610D74FFE7}"/>
                  </a:ext>
                </a:extLst>
              </p:cNvPr>
              <p:cNvSpPr txBox="1"/>
              <p:nvPr/>
            </p:nvSpPr>
            <p:spPr>
              <a:xfrm>
                <a:off x="946691" y="4083526"/>
                <a:ext cx="136608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12284A"/>
                    </a:solidFill>
                    <a:latin typeface="+mj-lt"/>
                    <a:ea typeface="Source Sans Pro" panose="020B0503030403020204" pitchFamily="34" charset="0"/>
                    <a:cs typeface="Aharoni" panose="020F0502020204030204" pitchFamily="34" charset="0"/>
                  </a:rPr>
                  <a:t>Reqmts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  <a:ea typeface="Source Sans Pro" panose="020B0503030403020204" pitchFamily="34" charset="0"/>
                    <a:cs typeface="Aharoni" panose="020F0502020204030204" pitchFamily="34" charset="0"/>
                  </a:rPr>
                  <a:t>*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EA4D008-EFE7-FE4F-82F7-0E2684F70037}"/>
                  </a:ext>
                </a:extLst>
              </p:cNvPr>
              <p:cNvSpPr txBox="1"/>
              <p:nvPr/>
            </p:nvSpPr>
            <p:spPr>
              <a:xfrm>
                <a:off x="989394" y="4984147"/>
                <a:ext cx="1348775" cy="3200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12284A"/>
                    </a:solidFill>
                  </a:rPr>
                  <a:t>Verification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C1809C4-753F-354C-8FF6-7E0330BE23FD}"/>
                  </a:ext>
                </a:extLst>
              </p:cNvPr>
              <p:cNvSpPr txBox="1"/>
              <p:nvPr/>
            </p:nvSpPr>
            <p:spPr>
              <a:xfrm>
                <a:off x="981688" y="5811134"/>
                <a:ext cx="11143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12284A"/>
                    </a:solidFill>
                  </a:rPr>
                  <a:t>Validation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25798F5-B4DA-D44A-9D20-C59D0BD909A8}"/>
                  </a:ext>
                </a:extLst>
              </p:cNvPr>
              <p:cNvSpPr txBox="1"/>
              <p:nvPr/>
            </p:nvSpPr>
            <p:spPr>
              <a:xfrm>
                <a:off x="2338169" y="5828588"/>
                <a:ext cx="38507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EF501D"/>
                    </a:solidFill>
                  </a:rPr>
                  <a:t>“I have a spare RPI”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B71A5DC-7934-C745-A175-A375962BEE22}"/>
                  </a:ext>
                </a:extLst>
              </p:cNvPr>
              <p:cNvSpPr txBox="1"/>
              <p:nvPr/>
            </p:nvSpPr>
            <p:spPr>
              <a:xfrm>
                <a:off x="3997055" y="5036822"/>
                <a:ext cx="2143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EF501D"/>
                    </a:solidFill>
                  </a:rPr>
                  <a:t>“RPI -&gt; vision”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3F9C159-321F-A04E-BA7A-4AE5D5A88298}"/>
                  </a:ext>
                </a:extLst>
              </p:cNvPr>
              <p:cNvSpPr txBox="1"/>
              <p:nvPr/>
            </p:nvSpPr>
            <p:spPr>
              <a:xfrm>
                <a:off x="5053833" y="4091402"/>
                <a:ext cx="1046618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800" dirty="0">
                    <a:solidFill>
                      <a:srgbClr val="EF501D"/>
                    </a:solidFill>
                  </a:rPr>
                  <a:t>“Monitor</a:t>
                </a:r>
              </a:p>
              <a:p>
                <a:pPr algn="r"/>
                <a:r>
                  <a:rPr lang="en-US" sz="1800" dirty="0">
                    <a:solidFill>
                      <a:srgbClr val="EF501D"/>
                    </a:solidFill>
                  </a:rPr>
                  <a:t> people”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8ECA32-63BA-2448-AB15-FEE24DA1FC98}"/>
                  </a:ext>
                </a:extLst>
              </p:cNvPr>
              <p:cNvSpPr txBox="1"/>
              <p:nvPr/>
            </p:nvSpPr>
            <p:spPr>
              <a:xfrm>
                <a:off x="4880293" y="3352686"/>
                <a:ext cx="1836975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EF501D"/>
                    </a:solidFill>
                  </a:rPr>
                  <a:t>“Available seats detection”</a:t>
                </a:r>
              </a:p>
            </p:txBody>
          </p:sp>
        </p:grpSp>
      </p:grpSp>
      <p:pic>
        <p:nvPicPr>
          <p:cNvPr id="82" name="Picture 81" descr="A close up of a logo&#10;&#10;Description automatically generated">
            <a:extLst>
              <a:ext uri="{FF2B5EF4-FFF2-40B4-BE49-F238E27FC236}">
                <a16:creationId xmlns:a16="http://schemas.microsoft.com/office/drawing/2014/main" id="{33C8052E-0348-B94E-93BD-2B2527AA24E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6106"/>
          <a:stretch/>
        </p:blipFill>
        <p:spPr>
          <a:xfrm>
            <a:off x="6869582" y="4351403"/>
            <a:ext cx="2929774" cy="24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6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3410</Words>
  <Application>Microsoft Office PowerPoint</Application>
  <PresentationFormat>自定义</PresentationFormat>
  <Paragraphs>443</Paragraphs>
  <Slides>39</Slides>
  <Notes>38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6" baseType="lpstr">
      <vt:lpstr>Arial Unicode MS</vt:lpstr>
      <vt:lpstr>Noto Sans Symbols</vt:lpstr>
      <vt:lpstr>Arial</vt:lpstr>
      <vt:lpstr>Arial Narrow</vt:lpstr>
      <vt:lpstr>Calibri</vt:lpstr>
      <vt:lpstr>Source Sans Pro</vt:lpstr>
      <vt:lpstr>Office Theme</vt:lpstr>
      <vt:lpstr>1. High-level requirement  2. R &amp; V table </vt:lpstr>
      <vt:lpstr>Problem statement &amp; High-level requirements</vt:lpstr>
      <vt:lpstr>Problem statement</vt:lpstr>
      <vt:lpstr>Problem statement</vt:lpstr>
      <vt:lpstr>Problem proposition</vt:lpstr>
      <vt:lpstr>High-level (customer) requirement</vt:lpstr>
      <vt:lpstr>Formulate high-level (customer) requirement</vt:lpstr>
      <vt:lpstr>What are high-level requirements and why we care</vt:lpstr>
      <vt:lpstr>Write high-level reqmts using top-down approach</vt:lpstr>
      <vt:lpstr>High-level (customer) requirement</vt:lpstr>
      <vt:lpstr>High-level (customer) requirement</vt:lpstr>
      <vt:lpstr>High-level (customer) requirement</vt:lpstr>
      <vt:lpstr>High-level (customer) requirement</vt:lpstr>
      <vt:lpstr>High-level (customer) requirement</vt:lpstr>
      <vt:lpstr>How to design good high-level requirement?</vt:lpstr>
      <vt:lpstr>How to design good high-level requirement?</vt:lpstr>
      <vt:lpstr>A good high-level requirement fulfills 4 criteria</vt:lpstr>
      <vt:lpstr>R &amp; V table (Requirements and Verification)</vt:lpstr>
      <vt:lpstr>What is a R&amp;V table and why we care</vt:lpstr>
      <vt:lpstr>How to write a R&amp;V table</vt:lpstr>
      <vt:lpstr>PowerPoint 演示文稿</vt:lpstr>
      <vt:lpstr>PowerPoint 演示文稿</vt:lpstr>
      <vt:lpstr>Bad RV Example</vt:lpstr>
      <vt:lpstr>Bad RV Example</vt:lpstr>
      <vt:lpstr>Bad RV Example</vt:lpstr>
      <vt:lpstr>Bad RV Example</vt:lpstr>
      <vt:lpstr>Bad RV Example</vt:lpstr>
      <vt:lpstr>Good RV Example</vt:lpstr>
      <vt:lpstr>Good RV Example</vt:lpstr>
      <vt:lpstr>Good RV Example</vt:lpstr>
      <vt:lpstr>Good RV Example</vt:lpstr>
      <vt:lpstr>Good RV Example</vt:lpstr>
      <vt:lpstr>Good RV Example</vt:lpstr>
      <vt:lpstr>Bad RV Example #1</vt:lpstr>
      <vt:lpstr>Bad RV Example #1</vt:lpstr>
      <vt:lpstr>Bad RV Example #2</vt:lpstr>
      <vt:lpstr>R&amp;V summary</vt:lpstr>
      <vt:lpstr>Tips to succeed</vt:lpstr>
      <vt:lpstr>Tips to succeed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ECE445: The Design Review</dc:title>
  <dc:creator>Jiang, Jing</dc:creator>
  <cp:lastModifiedBy>Jing Jiang</cp:lastModifiedBy>
  <cp:revision>443</cp:revision>
  <dcterms:modified xsi:type="dcterms:W3CDTF">2020-10-05T19:20:48Z</dcterms:modified>
</cp:coreProperties>
</file>