
<file path=[Content_Types].xml><?xml version="1.0" encoding="utf-8"?>
<Types xmlns="http://schemas.openxmlformats.org/package/2006/content-types">
  <Default Extension="xml" ContentType="application/xml"/>
  <Default Extension="jpeg" ContentType="image/jpeg"/>
  <Default Extension="JPG" ContentType="image/.jpg"/>
  <Default Extension="xlsx" ContentType="application/vnd.openxmlformats-officedocument.spreadsheetml.sheet"/>
  <Default Extension="png" ContentType="image/png"/>
  <Default Extension="rels" ContentType="application/vnd.openxmlformats-package.relationshi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olors1.xml" ContentType="application/vnd.ms-office.chartcolorstyle+xml"/>
  <Override PartName="/ppt/charts/style1.xml" ContentType="application/vnd.ms-office.chart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
  </p:notesMasterIdLst>
  <p:sldIdLst>
    <p:sldId id="256" r:id="rId3"/>
    <p:sldId id="257" r:id="rId5"/>
    <p:sldId id="258" r:id="rId6"/>
    <p:sldId id="259" r:id="rId7"/>
    <p:sldId id="264" r:id="rId8"/>
    <p:sldId id="267" r:id="rId9"/>
    <p:sldId id="273" r:id="rId10"/>
    <p:sldId id="268" r:id="rId11"/>
    <p:sldId id="272" r:id="rId12"/>
    <p:sldId id="265" r:id="rId13"/>
    <p:sldId id="278" r:id="rId14"/>
    <p:sldId id="279" r:id="rId15"/>
    <p:sldId id="274" r:id="rId16"/>
    <p:sldId id="275" r:id="rId17"/>
    <p:sldId id="276" r:id="rId18"/>
    <p:sldId id="277" r:id="rId19"/>
    <p:sldId id="266" r:id="rId20"/>
    <p:sldId id="261" r:id="rId21"/>
    <p:sldId id="262" r:id="rId22"/>
    <p:sldId id="269" r:id="rId23"/>
    <p:sldId id="280" r:id="rId24"/>
    <p:sldId id="281" r:id="rId25"/>
    <p:sldId id="270" r:id="rId26"/>
    <p:sldId id="263"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5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4D29"/>
    <a:srgbClr val="0E2A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p:scale>
          <a:sx n="1" d="2"/>
          <a:sy n="1" d="2"/>
        </p:scale>
        <p:origin x="0" y="0"/>
      </p:cViewPr>
      <p:guideLst>
        <p:guide orient="horz" pos="2160"/>
        <p:guide pos="2851"/>
      </p:guideLst>
    </p:cSldViewPr>
  </p:slide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3" Type="http://schemas.openxmlformats.org/officeDocument/2006/relationships/customXml" Target="../customXml/item3.xml"/><Relationship Id="rId32" Type="http://schemas.openxmlformats.org/officeDocument/2006/relationships/customXml" Target="../customXml/item2.xml"/><Relationship Id="rId31" Type="http://schemas.openxmlformats.org/officeDocument/2006/relationships/customXml" Target="../customXml/item1.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Latency</c:v>
                </c:pt>
              </c:strCache>
            </c:strRef>
          </c:tx>
          <c:invertIfNegative val="0"/>
          <c:dPt>
            <c:idx val="0"/>
            <c:invertIfNegative val="0"/>
            <c:bubble3D val="0"/>
            <c:spPr>
              <a:solidFill>
                <a:srgbClr val="0E2A5A"/>
              </a:solidFill>
            </c:spPr>
          </c:dPt>
          <c:dPt>
            <c:idx val="1"/>
            <c:invertIfNegative val="0"/>
            <c:bubble3D val="0"/>
            <c:spPr>
              <a:solidFill>
                <a:srgbClr val="F27F2D"/>
              </a:solidFill>
            </c:spPr>
          </c:dPt>
          <c:dLbls>
            <c:spPr>
              <a:noFill/>
              <a:ln>
                <a:noFill/>
              </a:ln>
              <a:effectLst/>
            </c:spPr>
            <c:txPr>
              <a:bodyPr rot="0" spcFirstLastPara="0" vertOverflow="ellipsis" vert="horz" wrap="square" lIns="38100" tIns="19050" rIns="38100" bIns="19050" anchor="ctr" anchorCtr="1"/>
              <a:lstStyle/>
              <a:p>
                <a:pPr>
                  <a:defRPr lang="zh-CN" sz="1800" b="0" i="0" u="none" strike="noStrike" kern="1200" baseline="0">
                    <a:solidFill>
                      <a:schemeClr val="tx1"/>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ext>
            </c:extLst>
          </c:dLbls>
          <c:cat>
            <c:strRef>
              <c:f>Sheet1!$A$2:$A$3</c:f>
              <c:strCache>
                <c:ptCount val="2"/>
                <c:pt idx="0">
                  <c:v>Requirement Max</c:v>
                </c:pt>
                <c:pt idx="1">
                  <c:v>Measured</c:v>
                </c:pt>
              </c:strCache>
            </c:strRef>
          </c:cat>
          <c:val>
            <c:numRef>
              <c:f>Sheet1!$B$2:$B$3</c:f>
              <c:numCache>
                <c:formatCode>General</c:formatCode>
                <c:ptCount val="2"/>
                <c:pt idx="0">
                  <c:v>20</c:v>
                </c:pt>
                <c:pt idx="1">
                  <c:v>12</c:v>
                </c:pt>
              </c:numCache>
            </c:numRef>
          </c:val>
        </c:ser>
        <c:dLbls>
          <c:showLegendKey val="0"/>
          <c:showVal val="1"/>
          <c:showCatName val="0"/>
          <c:showSerName val="0"/>
          <c:showPercent val="0"/>
          <c:showBubbleSize val="0"/>
        </c:dLbls>
        <c:gapWidth val="150"/>
        <c:axId val="-2068027336"/>
        <c:axId val="-2113994440"/>
      </c:barChart>
      <c:catAx>
        <c:axId val="-2068027336"/>
        <c:scaling>
          <c:orientation val="minMax"/>
        </c:scaling>
        <c:delete val="0"/>
        <c:axPos val="b"/>
        <c:numFmt formatCode="General" sourceLinked="0"/>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2113994440"/>
        <c:crosses val="autoZero"/>
        <c:auto val="1"/>
        <c:lblAlgn val="ctr"/>
        <c:lblOffset val="100"/>
        <c:noMultiLvlLbl val="0"/>
      </c:catAx>
      <c:valAx>
        <c:axId val="-2113994440"/>
        <c:scaling>
          <c:orientation val="minMax"/>
          <c:max val="25"/>
          <c:min val="0"/>
        </c:scaling>
        <c:delete val="0"/>
        <c:axPos val="l"/>
        <c:majorGridlines/>
        <c:numFmt formatCode="General"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2068027336"/>
        <c:crosses val="autoZero"/>
        <c:crossBetween val="between"/>
      </c:valAx>
    </c:plotArea>
    <c:plotVisOnly val="1"/>
    <c:dispBlanksAs val="gap"/>
    <c:showDLblsOverMax val="0"/>
    <c:extLst>
      <c:ext uri="{0b15fc19-7d7d-44ad-8c2d-2c3a37ce22c3}">
        <chartProps xmlns="https://web.wps.cn/et/2018/main" chartId="{7b62386a-6f92-4252-90c7-79b781ac320d}"/>
      </c:ext>
    </c:extLst>
  </c:chart>
  <c:txPr>
    <a:bodyPr/>
    <a:lstStyle/>
    <a:p>
      <a:pPr>
        <a:defRPr lang="zh-CN" sz="1800"/>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Accuracy</c:v>
                </c:pt>
              </c:strCache>
            </c:strRef>
          </c:tx>
          <c:spPr>
            <a:solidFill>
              <a:schemeClr val="accent1"/>
            </a:solidFill>
            <a:ln>
              <a:noFill/>
            </a:ln>
            <a:effectLst/>
          </c:spPr>
          <c:invertIfNegative val="0"/>
          <c:dPt>
            <c:idx val="0"/>
            <c:invertIfNegative val="0"/>
            <c:bubble3D val="0"/>
          </c:dPt>
          <c:dPt>
            <c:idx val="1"/>
            <c:invertIfNegative val="0"/>
            <c:bubble3D val="0"/>
          </c:dPt>
          <c:dLbls>
            <c:dLbl>
              <c:idx val="1"/>
              <c:layout>
                <c:manualLayout>
                  <c:x val="0"/>
                  <c:y val="-0.0085034013605442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Requirement Min</c:v>
                </c:pt>
                <c:pt idx="1">
                  <c:v>Measured</c:v>
                </c:pt>
              </c:strCache>
            </c:strRef>
          </c:cat>
          <c:val>
            <c:numRef>
              <c:f>Sheet1!$B$2:$B$3</c:f>
              <c:numCache>
                <c:formatCode>General</c:formatCode>
                <c:ptCount val="2"/>
                <c:pt idx="0">
                  <c:v>75</c:v>
                </c:pt>
                <c:pt idx="1">
                  <c:v>85</c:v>
                </c:pt>
              </c:numCache>
            </c:numRef>
          </c:val>
        </c:ser>
        <c:dLbls>
          <c:showLegendKey val="0"/>
          <c:showVal val="1"/>
          <c:showCatName val="0"/>
          <c:showSerName val="0"/>
          <c:showPercent val="0"/>
          <c:showBubbleSize val="0"/>
        </c:dLbls>
        <c:gapWidth val="219"/>
        <c:axId val="-2068027336"/>
        <c:axId val="-2113994440"/>
      </c:barChart>
      <c:catAx>
        <c:axId val="-2068027336"/>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2113994440"/>
        <c:crosses val="autoZero"/>
        <c:auto val="1"/>
        <c:lblAlgn val="ctr"/>
        <c:lblOffset val="100"/>
        <c:noMultiLvlLbl val="0"/>
      </c:catAx>
      <c:valAx>
        <c:axId val="-2113994440"/>
        <c:scaling>
          <c:orientation val="minMax"/>
          <c:max val="100"/>
          <c:min val="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2068027336"/>
        <c:crosses val="autoZero"/>
        <c:crossBetween val="between"/>
      </c:valAx>
      <c:spPr>
        <a:noFill/>
        <a:ln>
          <a:noFill/>
        </a:ln>
        <a:effectLst/>
      </c:spPr>
    </c:plotArea>
    <c:plotVisOnly val="1"/>
    <c:dispBlanksAs val="gap"/>
    <c:showDLblsOverMax val="0"/>
    <c:extLst>
      <c:ext uri="{0b15fc19-7d7d-44ad-8c2d-2c3a37ce22c3}">
        <chartProps xmlns="https://web.wps.cn/et/2018/main" chartId="{407ecf3a-ac2e-4fc8-be2f-c63e47497851}"/>
      </c:ext>
    </c:extLst>
  </c:chart>
  <c:spPr>
    <a:noFill/>
    <a:ln>
      <a:noFill/>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202859-33CF-4F0B-9F10-0DCAF439F55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1ADD60-ABF1-4B57-8E57-4F49BCD8DD2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atin typeface="Calibri" panose="020F0502020204030204"/>
                <a:ea typeface="Calibri" panose="020F0502020204030204"/>
                <a:cs typeface="Calibri" panose="020F0502020204030204"/>
              </a:rPr>
              <a:t>Hello </a:t>
            </a:r>
            <a:r>
              <a:rPr lang="en-US" err="1">
                <a:latin typeface="Calibri" panose="020F0502020204030204"/>
                <a:ea typeface="Calibri" panose="020F0502020204030204"/>
                <a:cs typeface="Calibri" panose="020F0502020204030204"/>
              </a:rPr>
              <a:t>everyone，we</a:t>
            </a:r>
            <a:r>
              <a:rPr lang="en-US">
                <a:latin typeface="Calibri" panose="020F0502020204030204"/>
                <a:ea typeface="Calibri" panose="020F0502020204030204"/>
                <a:cs typeface="Calibri" panose="020F0502020204030204"/>
              </a:rPr>
              <a:t> are group 27</a:t>
            </a:r>
            <a:endParaRPr lang="en-US" altLang="zh-CN"/>
          </a:p>
        </p:txBody>
      </p:sp>
      <p:sp>
        <p:nvSpPr>
          <p:cNvPr id="4" name="灯片编号占位符 3"/>
          <p:cNvSpPr>
            <a:spLocks noGrp="1"/>
          </p:cNvSpPr>
          <p:nvPr>
            <p:ph type="sldNum" sz="quarter" idx="5"/>
          </p:nvPr>
        </p:nvSpPr>
        <p:spPr/>
        <p:txBody>
          <a:bodyPr/>
          <a:lstStyle/>
          <a:p>
            <a:fld id="{021ADD60-ABF1-4B57-8E57-4F49BCD8DD24}"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idx="5"/>
          </p:nvPr>
        </p:nvSpPr>
        <p:spPr/>
        <p:txBody>
          <a:bodyPr/>
          <a:lstStyl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idx="5"/>
          </p:nvPr>
        </p:nvSpPr>
        <p:spPr/>
        <p:txBody>
          <a:bodyPr/>
          <a:lstStyl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idx="5"/>
          </p:nvPr>
        </p:nvSpPr>
        <p:spPr/>
        <p:txBody>
          <a:bodyPr/>
          <a:lstStyl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idx="5"/>
          </p:nvPr>
        </p:nvSpPr>
        <p:spPr/>
        <p:txBody>
          <a:bodyPr/>
          <a:lstStyl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idx="5"/>
          </p:nvPr>
        </p:nvSpPr>
        <p:spPr/>
        <p:txBody>
          <a:bodyPr/>
          <a:lstStyl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rgbClr val="172033"/>
              </a:solidFill>
              <a:ea typeface="等线" panose="02010600030101010101" charset="-122"/>
            </a:endParaRPr>
          </a:p>
        </p:txBody>
      </p:sp>
      <p:sp>
        <p:nvSpPr>
          <p:cNvPr id="4" name="Slide Number Placeholder 3"/>
          <p:cNvSpPr>
            <a:spLocks noGrp="1"/>
          </p:cNvSpPr>
          <p:nvPr>
            <p:ph type="sldNum" idx="5"/>
          </p:nvPr>
        </p:nvSpPr>
        <p:spPr/>
        <p:txBody>
          <a:bodyPr/>
          <a:lstStyl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ea typeface="等线" panose="02010600030101010101" charset="-122"/>
              </a:rPr>
              <a:t>Our idea is quite simple. Many people around the world have difficulty controlling computers with a mouse. So we need a device that can allow users to move the cursor with their feet and perform single and double clicks.</a:t>
            </a:r>
            <a:endParaRPr lang="zh-CN">
              <a:ea typeface="等线" panose="02010600030101010101" charset="-122"/>
            </a:endParaRPr>
          </a:p>
        </p:txBody>
      </p:sp>
      <p:sp>
        <p:nvSpPr>
          <p:cNvPr id="4" name="灯片编号占位符 3"/>
          <p:cNvSpPr>
            <a:spLocks noGrp="1"/>
          </p:cNvSpPr>
          <p:nvPr>
            <p:ph type="sldNum" sz="quarter" idx="5"/>
          </p:nvPr>
        </p:nvSpPr>
        <p:spPr/>
        <p:txBody>
          <a:bodyPr/>
          <a:lstStyle/>
          <a:p>
            <a:fld id="{021ADD60-ABF1-4B57-8E57-4F49BCD8DD24}"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ea typeface="等线" panose="02010600030101010101" charset="-122"/>
              </a:rPr>
              <a:t>The overall process is to convert the pressure of the feet into a voltage signal, which is then processed and transmitted by USB to the computer.</a:t>
            </a:r>
            <a:endParaRPr lang="zh-CN">
              <a:ea typeface="等线" panose="02010600030101010101" charset="-122"/>
            </a:endParaRPr>
          </a:p>
        </p:txBody>
      </p:sp>
      <p:sp>
        <p:nvSpPr>
          <p:cNvPr id="4" name="灯片编号占位符 3"/>
          <p:cNvSpPr>
            <a:spLocks noGrp="1"/>
          </p:cNvSpPr>
          <p:nvPr>
            <p:ph type="sldNum" sz="quarter" idx="5"/>
          </p:nvPr>
        </p:nvSpPr>
        <p:spPr/>
        <p:txBody>
          <a:bodyPr/>
          <a:lstStyle/>
          <a:p>
            <a:fld id="{021ADD60-ABF1-4B57-8E57-4F49BCD8DD24}"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Our product is divided into two layers. The upper layer can be replaced according to your needs, and the lower layer can be disassembled, which includes sensors and PCB.</a:t>
            </a:r>
            <a:endParaRPr lang="zh-CN"/>
          </a:p>
        </p:txBody>
      </p:sp>
      <p:sp>
        <p:nvSpPr>
          <p:cNvPr id="4" name="灯片编号占位符 3"/>
          <p:cNvSpPr>
            <a:spLocks noGrp="1"/>
          </p:cNvSpPr>
          <p:nvPr>
            <p:ph type="sldNum" sz="quarter" idx="5"/>
          </p:nvPr>
        </p:nvSpPr>
        <p:spPr/>
        <p:txBody>
          <a:bodyPr/>
          <a:lstStyle/>
          <a:p>
            <a:fld id="{021ADD60-ABF1-4B57-8E57-4F49BCD8DD24}"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ea typeface="等线" panose="02010600030101010101" charset="-122"/>
              </a:rPr>
              <a:t>In order to enhance comfort，we have </a:t>
            </a:r>
            <a:r>
              <a:rPr lang="en-US" altLang="zh-CN" b="1">
                <a:ea typeface="等线" panose="02010600030101010101" charset="-122"/>
              </a:rPr>
              <a:t>Foot-shaped</a:t>
            </a:r>
            <a:r>
              <a:rPr lang="zh-CN" altLang="en-US" b="1">
                <a:ea typeface="等线" panose="02010600030101010101" charset="-122"/>
              </a:rPr>
              <a:t> </a:t>
            </a:r>
            <a:r>
              <a:rPr lang="en-US" altLang="zh-CN" b="1">
                <a:ea typeface="等线" panose="02010600030101010101" charset="-122"/>
              </a:rPr>
              <a:t>design for </a:t>
            </a:r>
            <a:r>
              <a:rPr lang="en-US"/>
              <a:t>lighter, </a:t>
            </a:r>
            <a:r>
              <a:rPr lang="en-US" altLang="zh-CN" b="1">
                <a:ea typeface="等线" panose="02010600030101010101" charset="-122"/>
              </a:rPr>
              <a:t>Asymmetric</a:t>
            </a:r>
            <a:r>
              <a:rPr lang="zh-CN" altLang="en-US" b="1">
                <a:ea typeface="等线" panose="02010600030101010101" charset="-122"/>
              </a:rPr>
              <a:t> </a:t>
            </a:r>
            <a:r>
              <a:rPr lang="en-US" altLang="zh-CN" b="1">
                <a:ea typeface="等线" panose="02010600030101010101" charset="-122"/>
              </a:rPr>
              <a:t>sensor</a:t>
            </a:r>
            <a:r>
              <a:rPr lang="zh-CN" altLang="en-US" b="1">
                <a:ea typeface="等线" panose="02010600030101010101" charset="-122"/>
              </a:rPr>
              <a:t> </a:t>
            </a:r>
            <a:r>
              <a:rPr lang="en-US" altLang="zh-CN" b="1">
                <a:ea typeface="等线" panose="02010600030101010101" charset="-122"/>
              </a:rPr>
              <a:t>distribution for easier control, Rubber</a:t>
            </a:r>
            <a:r>
              <a:rPr lang="zh-CN" altLang="en-US" b="1">
                <a:ea typeface="等线" panose="02010600030101010101" charset="-122"/>
              </a:rPr>
              <a:t> </a:t>
            </a:r>
            <a:r>
              <a:rPr lang="en-US" altLang="zh-CN" b="1">
                <a:ea typeface="等线" panose="02010600030101010101" charset="-122"/>
              </a:rPr>
              <a:t>base for </a:t>
            </a:r>
            <a:r>
              <a:rPr lang="en-US" b="1"/>
              <a:t>anti-slip</a:t>
            </a:r>
            <a:r>
              <a:rPr lang="zh-CN" altLang="en-US" b="1">
                <a:ea typeface="等线" panose="02010600030101010101" charset="-122"/>
              </a:rPr>
              <a:t> </a:t>
            </a:r>
            <a:r>
              <a:rPr lang="en-US" altLang="zh-CN" b="1">
                <a:ea typeface="等线" panose="02010600030101010101" charset="-122"/>
              </a:rPr>
              <a:t>and</a:t>
            </a:r>
            <a:r>
              <a:rPr lang="zh-CN" altLang="en-US" b="1">
                <a:ea typeface="等线" panose="02010600030101010101" charset="-122"/>
              </a:rPr>
              <a:t> </a:t>
            </a:r>
            <a:r>
              <a:rPr lang="en-US" altLang="zh-CN" b="1">
                <a:ea typeface="等线" panose="02010600030101010101" charset="-122"/>
              </a:rPr>
              <a:t>silicone</a:t>
            </a:r>
            <a:r>
              <a:rPr lang="zh-CN" altLang="en-US" b="1">
                <a:ea typeface="等线" panose="02010600030101010101" charset="-122"/>
              </a:rPr>
              <a:t> </a:t>
            </a:r>
            <a:r>
              <a:rPr lang="en-US" altLang="zh-CN" b="1">
                <a:ea typeface="等线" panose="02010600030101010101" charset="-122"/>
              </a:rPr>
              <a:t>insoles for more comfortable.</a:t>
            </a:r>
            <a:endParaRPr lang="en-US" altLang="zh-CN">
              <a:ea typeface="等线" panose="02010600030101010101" charset="-122"/>
            </a:endParaRPr>
          </a:p>
        </p:txBody>
      </p:sp>
      <p:sp>
        <p:nvSpPr>
          <p:cNvPr id="4" name="灯片编号占位符 3"/>
          <p:cNvSpPr>
            <a:spLocks noGrp="1"/>
          </p:cNvSpPr>
          <p:nvPr>
            <p:ph type="sldNum" sz="quarter" idx="5"/>
          </p:nvPr>
        </p:nvSpPr>
        <p:spPr/>
        <p:txBody>
          <a:bodyPr/>
          <a:lstStyle/>
          <a:p>
            <a:fld id="{021ADD60-ABF1-4B57-8E57-4F49BCD8DD24}"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Our final solution is based on an FSR and an Arduino Leonardo development board. As a prototype, this solution offers high stability. The top-right corner shows our FSR performance tests, while the bottom-left corner displays a PCB we designed to convert the FSR’s resistance into a voltage.</a:t>
            </a:r>
            <a:endParaRPr lang="zh-CN"/>
          </a:p>
        </p:txBody>
      </p:sp>
      <p:sp>
        <p:nvSpPr>
          <p:cNvPr id="4" name="灯片编号占位符 3"/>
          <p:cNvSpPr>
            <a:spLocks noGrp="1"/>
          </p:cNvSpPr>
          <p:nvPr>
            <p:ph type="sldNum" sz="quarter" idx="5"/>
          </p:nvPr>
        </p:nvSpPr>
        <p:spPr/>
        <p:txBody>
          <a:bodyPr/>
          <a:lstStyle/>
          <a:p>
            <a:fld id="{021ADD60-ABF1-4B57-8E57-4F49BCD8DD24}"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ea typeface="等线" panose="02010600030101010101" charset="-122"/>
              </a:rPr>
              <a:t>We also explored a lower-cost, in-house designed PCB. This design relies on RS-485 for communication between the master and slave devices. Using the STM8’s ADC interface, we convert analog signals into TTL digital signals. The TTL signals are then converted to RS-485 signals via the MAX485. RS-485 provides high-fidelity analog signal transmission and supports multiple slave devices connected to a master via a single bus. It offers these advantages. However, due to limitations in PCB soldering capabilities, this board exhibited low stability, so we did not use this solution in our prototype.</a:t>
            </a:r>
            <a:endParaRPr lang="zh-CN">
              <a:ea typeface="等线" panose="02010600030101010101" charset="-122"/>
            </a:endParaRPr>
          </a:p>
          <a:p>
            <a:r>
              <a:rPr lang="en-US" altLang="zh-CN">
                <a:ea typeface="等线" panose="02010600030101010101" charset="-122"/>
              </a:rPr>
              <a:t> </a:t>
            </a:r>
            <a:endParaRPr lang="zh-CN">
              <a:ea typeface="等线" panose="02010600030101010101" charset="-122"/>
            </a:endParaRPr>
          </a:p>
          <a:p>
            <a:r>
              <a:rPr lang="en-US" altLang="zh-CN"/>
              <a:t>Translated with DeepL.com (free version)</a:t>
            </a:r>
            <a:endParaRPr lang="zh-CN"/>
          </a:p>
        </p:txBody>
      </p:sp>
      <p:sp>
        <p:nvSpPr>
          <p:cNvPr id="4" name="灯片编号占位符 3"/>
          <p:cNvSpPr>
            <a:spLocks noGrp="1"/>
          </p:cNvSpPr>
          <p:nvPr>
            <p:ph type="sldNum" sz="quarter" idx="5"/>
          </p:nvPr>
        </p:nvSpPr>
        <p:spPr/>
        <p:txBody>
          <a:bodyPr/>
          <a:lstStyle/>
          <a:p>
            <a:fld id="{021ADD60-ABF1-4B57-8E57-4F49BCD8DD24}"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This section explains how cursor movement is achieved. First, we sample the voltage of each FSR at a specific frequency and treat these values as 1,023 distinct height levels. These correspond to the absolute pressure values at each position. When the USB connection is first established, an automated initialization process is triggered, which records the foot’s own pressure. When we want to move the mouse, the pressure on the FSRs differs from the initial state, and the difference in the absolute readings of each FSR is mapped to the magnitude of a corresponding direction vector, thereby determining the final movement.</a:t>
            </a:r>
            <a:endParaRPr lang="zh-CN"/>
          </a:p>
          <a:p>
            <a:r>
              <a:rPr lang="en-US" altLang="zh-CN"/>
              <a:t> </a:t>
            </a:r>
            <a:endParaRPr lang="zh-CN"/>
          </a:p>
          <a:p>
            <a:r>
              <a:rPr lang="en-US" altLang="zh-CN"/>
              <a:t>Translated with DeepL.com (free version)</a:t>
            </a:r>
            <a:endParaRPr lang="zh-CN"/>
          </a:p>
        </p:txBody>
      </p:sp>
      <p:sp>
        <p:nvSpPr>
          <p:cNvPr id="4" name="灯片编号占位符 3"/>
          <p:cNvSpPr>
            <a:spLocks noGrp="1"/>
          </p:cNvSpPr>
          <p:nvPr>
            <p:ph type="sldNum" sz="quarter" idx="5"/>
          </p:nvPr>
        </p:nvSpPr>
        <p:spPr/>
        <p:txBody>
          <a:bodyPr/>
          <a:lstStyle/>
          <a:p>
            <a:fld id="{021ADD60-ABF1-4B57-8E57-4F49BCD8DD24}"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ea typeface="等线" panose="02010600030101010101" charset="-122"/>
              </a:rPr>
              <a:t>Our click operation is based on sudden changes in FSR pressure. When such a sudden change is detected, cursor movement is locked, thereby preventing accidental cursor movement during the click operation. Additionally, we have established reasonable trigger conditions for click detection.</a:t>
            </a:r>
            <a:endParaRPr lang="zh-CN">
              <a:ea typeface="等线" panose="02010600030101010101" charset="-122"/>
            </a:endParaRPr>
          </a:p>
          <a:p>
            <a:endParaRPr lang="en-US" altLang="zh-CN">
              <a:latin typeface="Calibri" panose="020F0502020204030204"/>
              <a:ea typeface="Calibri" panose="020F0502020204030204"/>
              <a:cs typeface="Calibri" panose="020F0502020204030204"/>
            </a:endParaRPr>
          </a:p>
        </p:txBody>
      </p:sp>
      <p:sp>
        <p:nvSpPr>
          <p:cNvPr id="4" name="灯片编号占位符 3"/>
          <p:cNvSpPr>
            <a:spLocks noGrp="1"/>
          </p:cNvSpPr>
          <p:nvPr>
            <p:ph type="sldNum" sz="quarter" idx="5"/>
          </p:nvPr>
        </p:nvSpPr>
        <p:spPr/>
        <p:txBody>
          <a:bodyPr/>
          <a:lstStyle/>
          <a:p>
            <a:fld id="{021ADD60-ABF1-4B57-8E57-4F49BCD8DD2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7.xml"/><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2.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7.xml"/><Relationship Id="rId2" Type="http://schemas.openxmlformats.org/officeDocument/2006/relationships/image" Target="../media/image21.png"/><Relationship Id="rId1"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png"/><Relationship Id="rId2" Type="http://schemas.openxmlformats.org/officeDocument/2006/relationships/chart" Target="../charts/chart2.xml"/><Relationship Id="rId1" Type="http://schemas.openxmlformats.org/officeDocument/2006/relationships/chart" Target="../charts/chart1.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7.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7.xml"/><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7.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矩形 12"/>
          <p:cNvSpPr/>
          <p:nvPr/>
        </p:nvSpPr>
        <p:spPr>
          <a:xfrm>
            <a:off x="1393825" y="1567815"/>
            <a:ext cx="9807575" cy="1724025"/>
          </a:xfrm>
          <a:prstGeom prst="rect">
            <a:avLst/>
          </a:prstGeom>
          <a:solidFill>
            <a:srgbClr val="0E2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a:solidFill>
                <a:schemeClr val="bg1"/>
              </a:solidFill>
              <a:latin typeface="Times New Roman" panose="02020603050405020304"/>
              <a:ea typeface="Microsoft YaHei UI" panose="020B0503020204020204" pitchFamily="34" charset="-122"/>
              <a:cs typeface="Times New Roman" panose="02020603050405020304"/>
            </a:endParaRPr>
          </a:p>
        </p:txBody>
      </p:sp>
      <p:sp>
        <p:nvSpPr>
          <p:cNvPr id="3" name="TextBox 2"/>
          <p:cNvSpPr txBox="1"/>
          <p:nvPr/>
        </p:nvSpPr>
        <p:spPr>
          <a:xfrm>
            <a:off x="3152140" y="1891792"/>
            <a:ext cx="5463932" cy="1077218"/>
          </a:xfrm>
          <a:prstGeom prst="rect">
            <a:avLst/>
          </a:prstGeom>
          <a:noFill/>
        </p:spPr>
        <p:txBody>
          <a:bodyPr wrap="square">
            <a:spAutoFit/>
          </a:bodyPr>
          <a:lstStyle/>
          <a:p>
            <a:r>
              <a:rPr sz="3200" b="1">
                <a:solidFill>
                  <a:srgbClr val="FFFFFF"/>
                </a:solidFill>
                <a:latin typeface="Times New Roman" panose="02020603050405020304"/>
                <a:cs typeface="Times New Roman" panose="02020603050405020304"/>
              </a:rPr>
              <a:t>Smart Foot-Controlled Mouse
with UI-Aware Assistance</a:t>
            </a:r>
            <a:endParaRPr sz="3200" b="1">
              <a:solidFill>
                <a:srgbClr val="FFFFFF"/>
              </a:solidFill>
              <a:latin typeface="Times New Roman" panose="02020603050405020304"/>
              <a:cs typeface="Times New Roman" panose="02020603050405020304"/>
            </a:endParaRPr>
          </a:p>
        </p:txBody>
      </p:sp>
      <p:sp>
        <p:nvSpPr>
          <p:cNvPr id="4" name="TextBox 3"/>
          <p:cNvSpPr txBox="1"/>
          <p:nvPr/>
        </p:nvSpPr>
        <p:spPr>
          <a:xfrm>
            <a:off x="1047115" y="3533140"/>
            <a:ext cx="10500360" cy="449580"/>
          </a:xfrm>
          <a:prstGeom prst="rect">
            <a:avLst/>
          </a:prstGeom>
          <a:noFill/>
        </p:spPr>
        <p:txBody>
          <a:bodyPr wrap="none">
            <a:noAutofit/>
          </a:bodyPr>
          <a:lstStyle/>
          <a:p>
            <a:r>
              <a:rPr lang="en-US" sz="2000" b="1">
                <a:solidFill>
                  <a:schemeClr val="tx1"/>
                </a:solidFill>
                <a:latin typeface="Times New Roman" panose="02020603050405020304"/>
                <a:cs typeface="Times New Roman" panose="02020603050405020304"/>
              </a:rPr>
              <a:t>Team number: 27   Team members: Zhihao Cheng, Chaoxiang Yang, Hao Liu, </a:t>
            </a:r>
            <a:r>
              <a:rPr lang="en-US" sz="2000" b="1" err="1">
                <a:solidFill>
                  <a:schemeClr val="tx1"/>
                </a:solidFill>
                <a:latin typeface="Times New Roman" panose="02020603050405020304"/>
                <a:cs typeface="Times New Roman" panose="02020603050405020304"/>
              </a:rPr>
              <a:t>Jiongye</a:t>
            </a:r>
            <a:r>
              <a:rPr lang="en-US" sz="2000" b="1">
                <a:solidFill>
                  <a:schemeClr val="tx1"/>
                </a:solidFill>
                <a:latin typeface="Times New Roman" panose="02020603050405020304"/>
                <a:cs typeface="Times New Roman" panose="02020603050405020304"/>
              </a:rPr>
              <a:t> Liu</a:t>
            </a:r>
            <a:endParaRPr lang="en-US" altLang="zh-CN" sz="2000" b="1">
              <a:solidFill>
                <a:schemeClr val="tx1"/>
              </a:solidFill>
              <a:latin typeface="Times New Roman" panose="02020603050405020304"/>
              <a:cs typeface="Times New Roman" panose="02020603050405020304"/>
            </a:endParaRPr>
          </a:p>
        </p:txBody>
      </p:sp>
      <p:sp>
        <p:nvSpPr>
          <p:cNvPr id="9" name="矩形 8"/>
          <p:cNvSpPr/>
          <p:nvPr/>
        </p:nvSpPr>
        <p:spPr>
          <a:xfrm>
            <a:off x="-635" y="6985"/>
            <a:ext cx="12192635" cy="724535"/>
          </a:xfrm>
          <a:prstGeom prst="rect">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zh-CN" altLang="en-US">
              <a:latin typeface="Times New Roman" panose="02020603050405020304"/>
              <a:cs typeface="Times New Roman" panose="02020603050405020304"/>
            </a:endParaRPr>
          </a:p>
        </p:txBody>
      </p:sp>
      <p:sp>
        <p:nvSpPr>
          <p:cNvPr id="11" name="文本框 10"/>
          <p:cNvSpPr txBox="1"/>
          <p:nvPr/>
        </p:nvSpPr>
        <p:spPr>
          <a:xfrm>
            <a:off x="1065530" y="102235"/>
            <a:ext cx="6525260" cy="484505"/>
          </a:xfrm>
          <a:prstGeom prst="rect">
            <a:avLst/>
          </a:prstGeom>
          <a:noFill/>
        </p:spPr>
        <p:txBody>
          <a:bodyPr wrap="square" lIns="91440" tIns="45720" rIns="91440" bIns="45720" rtlCol="0" anchor="t">
            <a:noAutofit/>
          </a:bodyPr>
          <a:lstStyle/>
          <a:p>
            <a:pPr lvl="0" algn="l">
              <a:defRPr/>
            </a:pPr>
            <a:r>
              <a:rPr lang="zh-CN" altLang="en-US" sz="1400" b="1" spc="70">
                <a:solidFill>
                  <a:schemeClr val="bg1"/>
                </a:solidFill>
                <a:latin typeface="Times New Roman" panose="02020603050405020304"/>
                <a:ea typeface="黑体" panose="02010609060101010101" charset="-122"/>
                <a:cs typeface="Times New Roman" panose="02020603050405020304"/>
              </a:rPr>
              <a:t>浙江大学伊利诺伊大学厄巴纳香槟校区联合学院</a:t>
            </a:r>
            <a:endParaRPr lang="zh-CN" altLang="en-US" sz="1400" b="1" spc="70">
              <a:solidFill>
                <a:schemeClr val="bg1"/>
              </a:solidFill>
              <a:latin typeface="Times New Roman" panose="02020603050405020304"/>
              <a:ea typeface="黑体" panose="02010609060101010101" charset="-122"/>
              <a:cs typeface="Times New Roman" panose="02020603050405020304"/>
            </a:endParaRPr>
          </a:p>
          <a:p>
            <a:pPr lvl="0" algn="l">
              <a:defRPr/>
            </a:pPr>
            <a:r>
              <a:rPr lang="en-US" altLang="zh-CN" sz="1400" b="1">
                <a:solidFill>
                  <a:schemeClr val="bg1"/>
                </a:solidFill>
                <a:latin typeface="Times New Roman" panose="02020603050405020304"/>
                <a:ea typeface="黑体" panose="02010609060101010101" charset="-122"/>
                <a:cs typeface="Times New Roman" panose="02020603050405020304"/>
              </a:rPr>
              <a:t>Zhejiang University/University of Illinois at Urbana Champaign Institute</a:t>
            </a:r>
            <a:endParaRPr lang="en-US" altLang="zh-CN" sz="1400" b="1">
              <a:solidFill>
                <a:schemeClr val="bg1"/>
              </a:solidFill>
              <a:latin typeface="Times New Roman" panose="02020603050405020304"/>
              <a:ea typeface="黑体" panose="02010609060101010101" charset="-122"/>
              <a:cs typeface="Times New Roman" panose="02020603050405020304"/>
            </a:endParaRPr>
          </a:p>
        </p:txBody>
      </p:sp>
      <p:sp>
        <p:nvSpPr>
          <p:cNvPr id="2" name="Rectangle 1"/>
          <p:cNvSpPr/>
          <p:nvPr/>
        </p:nvSpPr>
        <p:spPr>
          <a:xfrm>
            <a:off x="2198370" y="1567815"/>
            <a:ext cx="202565" cy="1724025"/>
          </a:xfrm>
          <a:prstGeom prst="rect">
            <a:avLst/>
          </a:prstGeom>
          <a:solidFill>
            <a:srgbClr val="F27F2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Times New Roman" panose="02020603050405020304"/>
              <a:cs typeface="Times New Roman" panose="02020603050405020304"/>
            </a:endParaRPr>
          </a:p>
        </p:txBody>
      </p:sp>
      <p:pic>
        <p:nvPicPr>
          <p:cNvPr id="22" name="图片 21"/>
          <p:cNvPicPr>
            <a:picLocks noChangeAspect="1"/>
          </p:cNvPicPr>
          <p:nvPr/>
        </p:nvPicPr>
        <p:blipFill>
          <a:blip r:embed="rId1" cstate="screen"/>
          <a:stretch>
            <a:fillRect/>
          </a:stretch>
        </p:blipFill>
        <p:spPr>
          <a:xfrm>
            <a:off x="142240" y="-110490"/>
            <a:ext cx="1083945" cy="934085"/>
          </a:xfrm>
          <a:prstGeom prst="rect">
            <a:avLst/>
          </a:prstGeom>
        </p:spPr>
      </p:pic>
      <p:sp>
        <p:nvSpPr>
          <p:cNvPr id="14" name="文本框 13"/>
          <p:cNvSpPr txBox="1"/>
          <p:nvPr/>
        </p:nvSpPr>
        <p:spPr>
          <a:xfrm>
            <a:off x="3421380" y="4128135"/>
            <a:ext cx="5348605" cy="400110"/>
          </a:xfrm>
          <a:prstGeom prst="rect">
            <a:avLst/>
          </a:prstGeom>
          <a:noFill/>
        </p:spPr>
        <p:txBody>
          <a:bodyPr wrap="square" lIns="91440" tIns="45720" rIns="91440" bIns="45720" rtlCol="0" anchor="t">
            <a:spAutoFit/>
          </a:bodyPr>
          <a:lstStyle/>
          <a:p>
            <a:r>
              <a:rPr lang="en-US" altLang="zh-CN" sz="2000" b="1">
                <a:latin typeface="Times New Roman" panose="02020603050405020304"/>
                <a:ea typeface="宋体" panose="02010600030101010101" pitchFamily="2" charset="-122"/>
                <a:cs typeface="Times New Roman" panose="02020603050405020304"/>
              </a:rPr>
              <a:t>Advisor: Wee Liat, Ong      TA: Ruolin Zhao</a:t>
            </a:r>
            <a:endParaRPr lang="en-US" altLang="zh-CN" sz="2000" b="1">
              <a:latin typeface="Times New Roman" panose="02020603050405020304"/>
              <a:ea typeface="宋体" panose="02010600030101010101" pitchFamily="2" charset="-122"/>
              <a:cs typeface="Times New Roman" panose="02020603050405020304"/>
            </a:endParaRPr>
          </a:p>
        </p:txBody>
      </p:sp>
      <p:sp>
        <p:nvSpPr>
          <p:cNvPr id="15" name="文本框 14"/>
          <p:cNvSpPr txBox="1"/>
          <p:nvPr/>
        </p:nvSpPr>
        <p:spPr>
          <a:xfrm>
            <a:off x="4538980" y="4654550"/>
            <a:ext cx="3515995" cy="1024255"/>
          </a:xfrm>
          <a:prstGeom prst="rect">
            <a:avLst/>
          </a:prstGeom>
          <a:noFill/>
        </p:spPr>
        <p:txBody>
          <a:bodyPr wrap="square" rtlCol="0">
            <a:noAutofit/>
          </a:bodyPr>
          <a:lstStyle/>
          <a:p>
            <a:pPr algn="ctr"/>
            <a:r>
              <a:rPr lang="en-US" altLang="zh-CN" sz="2000" b="1">
                <a:latin typeface="Times New Roman" panose="02020603050405020304"/>
                <a:cs typeface="Times New Roman" panose="02020603050405020304"/>
              </a:rPr>
              <a:t>Date: 2026/5/23</a:t>
            </a:r>
            <a:endParaRPr lang="en-US" altLang="zh-CN" sz="2000" b="1">
              <a:latin typeface="Times New Roman" panose="02020603050405020304"/>
              <a:cs typeface="Times New Roman" panose="02020603050405020304"/>
            </a:endParaRPr>
          </a:p>
        </p:txBody>
      </p:sp>
      <p:sp>
        <p:nvSpPr>
          <p:cNvPr id="16" name="文本框 15"/>
          <p:cNvSpPr txBox="1"/>
          <p:nvPr/>
        </p:nvSpPr>
        <p:spPr>
          <a:xfrm>
            <a:off x="10795635" y="6322060"/>
            <a:ext cx="4064000" cy="368300"/>
          </a:xfrm>
          <a:prstGeom prst="rect">
            <a:avLst/>
          </a:prstGeom>
          <a:noFill/>
        </p:spPr>
        <p:txBody>
          <a:bodyPr wrap="square" rtlCol="0">
            <a:spAutoFit/>
          </a:bodyPr>
          <a:lstStyle/>
          <a:p>
            <a:r>
              <a:rPr lang="en-US" altLang="zh-CN" b="1">
                <a:latin typeface="Times New Roman" panose="02020603050405020304"/>
                <a:cs typeface="Times New Roman" panose="02020603050405020304"/>
              </a:rPr>
              <a:t>ECE 445</a:t>
            </a:r>
            <a:endParaRPr lang="en-US" altLang="zh-CN" b="1">
              <a:latin typeface="Times New Roman" panose="02020603050405020304"/>
              <a:cs typeface="Times New Roman" panose="02020603050405020304"/>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AFD"/>
        </a:solidFill>
        <a:effectLst/>
      </p:bgPr>
    </p:bg>
    <p:spTree>
      <p:nvGrpSpPr>
        <p:cNvPr id="1" name=""/>
        <p:cNvGrpSpPr/>
        <p:nvPr/>
      </p:nvGrpSpPr>
      <p:grpSpPr>
        <a:xfrm>
          <a:off x="0" y="0"/>
          <a:ext cx="0" cy="0"/>
          <a:chOff x="0" y="0"/>
          <a:chExt cx="0" cy="0"/>
        </a:xfrm>
      </p:grpSpPr>
      <p:sp>
        <p:nvSpPr>
          <p:cNvPr id="2" name="Rectangle 1"/>
          <p:cNvSpPr/>
          <p:nvPr/>
        </p:nvSpPr>
        <p:spPr>
          <a:xfrm>
            <a:off x="0" y="1828800"/>
            <a:ext cx="12191695" cy="1645920"/>
          </a:xfrm>
          <a:prstGeom prst="rect">
            <a:avLst/>
          </a:prstGeom>
          <a:solidFill>
            <a:srgbClr val="0E2A5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Rectangle 2"/>
          <p:cNvSpPr/>
          <p:nvPr/>
        </p:nvSpPr>
        <p:spPr>
          <a:xfrm>
            <a:off x="731520" y="1828800"/>
            <a:ext cx="182880" cy="1645920"/>
          </a:xfrm>
          <a:prstGeom prst="rect">
            <a:avLst/>
          </a:prstGeom>
          <a:solidFill>
            <a:srgbClr val="F27F2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1143000" y="2121408"/>
            <a:ext cx="7802880" cy="706755"/>
          </a:xfrm>
          <a:prstGeom prst="rect">
            <a:avLst/>
          </a:prstGeom>
          <a:noFill/>
        </p:spPr>
        <p:txBody>
          <a:bodyPr wrap="none">
            <a:spAutoFit/>
          </a:bodyPr>
          <a:lstStyle/>
          <a:p>
            <a:pPr algn="l"/>
            <a:r>
              <a:rPr lang="en-US" altLang="zh-CN" sz="4000" b="1">
                <a:solidFill>
                  <a:srgbClr val="FFFFFF"/>
                </a:solidFill>
                <a:latin typeface="Arial" panose="020B0604020202020204" pitchFamily="34" charset="0"/>
                <a:cs typeface="Arial" panose="020B0604020202020204" pitchFamily="34" charset="0"/>
              </a:rPr>
              <a:t>UI </a:t>
            </a:r>
            <a:r>
              <a:rPr sz="4000" b="1">
                <a:solidFill>
                  <a:schemeClr val="bg1"/>
                </a:solidFill>
                <a:latin typeface="Arial" panose="020B0604020202020204" pitchFamily="34" charset="0"/>
                <a:cs typeface="Arial" panose="020B0604020202020204" pitchFamily="34" charset="0"/>
                <a:sym typeface="+mn-ea"/>
              </a:rPr>
              <a:t>&amp;</a:t>
            </a:r>
            <a:r>
              <a:rPr lang="en-US" altLang="zh-CN" sz="4000" b="1">
                <a:solidFill>
                  <a:srgbClr val="FFFFFF"/>
                </a:solidFill>
                <a:latin typeface="Arial" panose="020B0604020202020204" pitchFamily="34" charset="0"/>
                <a:cs typeface="Arial" panose="020B0604020202020204" pitchFamily="34" charset="0"/>
              </a:rPr>
              <a:t> Functional implementation</a:t>
            </a:r>
            <a:endParaRPr lang="en-US" altLang="zh-CN" sz="4000" b="1">
              <a:solidFill>
                <a:srgbClr val="FFFFFF"/>
              </a:solidFill>
              <a:latin typeface="Arial" panose="020B0604020202020204" pitchFamily="34" charset="0"/>
              <a:cs typeface="Arial" panose="020B0604020202020204" pitchFamily="34" charset="0"/>
            </a:endParaRPr>
          </a:p>
        </p:txBody>
      </p:sp>
      <p:sp>
        <p:nvSpPr>
          <p:cNvPr id="5" name="TextBox 4"/>
          <p:cNvSpPr txBox="1"/>
          <p:nvPr/>
        </p:nvSpPr>
        <p:spPr>
          <a:xfrm>
            <a:off x="1143127" y="2828417"/>
            <a:ext cx="7772400" cy="320040"/>
          </a:xfrm>
          <a:prstGeom prst="rect">
            <a:avLst/>
          </a:prstGeom>
          <a:noFill/>
        </p:spPr>
        <p:txBody>
          <a:bodyPr wrap="none">
            <a:spAutoFit/>
          </a:bodyPr>
          <a:lstStyle/>
          <a:p>
            <a:r>
              <a:rPr sz="1300">
                <a:solidFill>
                  <a:srgbClr val="D9E1EF"/>
                </a:solidFill>
                <a:latin typeface="Aptos"/>
              </a:rPr>
              <a:t>Use this slide to separate major parts of the talk</a:t>
            </a:r>
            <a:endParaRPr sz="1300">
              <a:solidFill>
                <a:srgbClr val="D9E1EF"/>
              </a:solidFill>
              <a:latin typeface="Aptos"/>
            </a:endParaRPr>
          </a:p>
        </p:txBody>
      </p:sp>
      <p:pic>
        <p:nvPicPr>
          <p:cNvPr id="7" name="图片 6"/>
          <p:cNvPicPr>
            <a:picLocks noChangeAspect="1"/>
          </p:cNvPicPr>
          <p:nvPr/>
        </p:nvPicPr>
        <p:blipFill>
          <a:blip r:embed="rId1" cstate="screen"/>
          <a:stretch>
            <a:fillRect/>
          </a:stretch>
        </p:blipFill>
        <p:spPr>
          <a:xfrm>
            <a:off x="10245725" y="189865"/>
            <a:ext cx="791845" cy="434975"/>
          </a:xfrm>
          <a:prstGeom prst="rect">
            <a:avLst/>
          </a:prstGeom>
        </p:spPr>
      </p:pic>
      <p:sp>
        <p:nvSpPr>
          <p:cNvPr id="6" name="文本框 5"/>
          <p:cNvSpPr txBox="1"/>
          <p:nvPr/>
        </p:nvSpPr>
        <p:spPr>
          <a:xfrm>
            <a:off x="11037570" y="153035"/>
            <a:ext cx="4064000" cy="404495"/>
          </a:xfrm>
          <a:prstGeom prst="rect">
            <a:avLst/>
          </a:prstGeom>
          <a:noFill/>
        </p:spPr>
        <p:txBody>
          <a:bodyPr wrap="square" rtlCol="0">
            <a:noAutofit/>
          </a:bodyPr>
          <a:lstStyle/>
          <a:p>
            <a:r>
              <a:rPr lang="en-US" altLang="zh-CN" sz="3200" b="1">
                <a:solidFill>
                  <a:srgbClr val="E84D29"/>
                </a:solidFill>
                <a:latin typeface="Arial" panose="020B0604020202020204" pitchFamily="34" charset="0"/>
                <a:ea typeface="黑体" panose="02010609060101010101" charset="-122"/>
                <a:cs typeface="Arial" panose="020B0604020202020204" pitchFamily="34" charset="0"/>
              </a:rPr>
              <a:t>ZJUI</a:t>
            </a:r>
            <a:endParaRPr lang="en-US" altLang="zh-CN" sz="3200" b="1">
              <a:solidFill>
                <a:srgbClr val="E84D29"/>
              </a:solidFill>
              <a:latin typeface="Arial" panose="020B0604020202020204" pitchFamily="34" charset="0"/>
              <a:ea typeface="黑体" panose="02010609060101010101" charset="-122"/>
              <a:cs typeface="Arial" panose="020B0604020202020204" pitchFamily="34" charset="0"/>
            </a:endParaRPr>
          </a:p>
        </p:txBody>
      </p:sp>
      <p:sp>
        <p:nvSpPr>
          <p:cNvPr id="16" name="文本框 15"/>
          <p:cNvSpPr txBox="1"/>
          <p:nvPr/>
        </p:nvSpPr>
        <p:spPr>
          <a:xfrm>
            <a:off x="11037570" y="6489700"/>
            <a:ext cx="4064000" cy="368300"/>
          </a:xfrm>
          <a:prstGeom prst="rect">
            <a:avLst/>
          </a:prstGeom>
          <a:noFill/>
        </p:spPr>
        <p:txBody>
          <a:bodyPr wrap="square" rtlCol="0">
            <a:spAutoFit/>
          </a:bodyPr>
          <a:lstStyle/>
          <a:p>
            <a:r>
              <a:rPr lang="en-US" altLang="zh-CN" b="1">
                <a:latin typeface="Arial" panose="020B0604020202020204" pitchFamily="34" charset="0"/>
                <a:cs typeface="Arial" panose="020B0604020202020204" pitchFamily="34" charset="0"/>
              </a:rPr>
              <a:t>ECE 445</a:t>
            </a:r>
            <a:endParaRPr lang="en-US" altLang="zh-CN" b="1">
              <a:latin typeface="Arial" panose="020B0604020202020204" pitchFamily="34" charset="0"/>
              <a:cs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AFD"/>
        </a:solidFill>
        <a:effectLst/>
      </p:bgPr>
    </p:bg>
    <p:spTree>
      <p:nvGrpSpPr>
        <p:cNvPr id="1" name=""/>
        <p:cNvGrpSpPr/>
        <p:nvPr/>
      </p:nvGrpSpPr>
      <p:grpSpPr>
        <a:xfrm>
          <a:off x="0" y="0"/>
          <a:ext cx="0" cy="0"/>
          <a:chOff x="0" y="0"/>
          <a:chExt cx="0" cy="0"/>
        </a:xfrm>
      </p:grpSpPr>
      <p:sp>
        <p:nvSpPr>
          <p:cNvPr id="13" name="Rounded Rectangle 6"/>
          <p:cNvSpPr/>
          <p:nvPr/>
        </p:nvSpPr>
        <p:spPr>
          <a:xfrm>
            <a:off x="762755" y="1416187"/>
            <a:ext cx="4259139" cy="1701339"/>
          </a:xfrm>
          <a:prstGeom prst="roundRect">
            <a:avLst/>
          </a:prstGeom>
          <a:solidFill>
            <a:srgbClr val="FFFFFF"/>
          </a:solidFill>
          <a:ln w="12700">
            <a:solidFill>
              <a:srgbClr val="DEE4E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Times New Roman" panose="02020603050405020304"/>
              <a:cs typeface="Times New Roman" panose="02020603050405020304"/>
            </a:endParaRPr>
          </a:p>
        </p:txBody>
      </p:sp>
      <p:sp>
        <p:nvSpPr>
          <p:cNvPr id="2" name="Rectangle 1"/>
          <p:cNvSpPr/>
          <p:nvPr/>
        </p:nvSpPr>
        <p:spPr>
          <a:xfrm>
            <a:off x="0" y="0"/>
            <a:ext cx="12191695" cy="164592"/>
          </a:xfrm>
          <a:prstGeom prst="rect">
            <a:avLst/>
          </a:prstGeom>
          <a:solidFill>
            <a:srgbClr val="0E2A5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Times New Roman" panose="02020603050405020304"/>
              <a:cs typeface="Times New Roman" panose="02020603050405020304"/>
            </a:endParaRPr>
          </a:p>
        </p:txBody>
      </p:sp>
      <p:sp>
        <p:nvSpPr>
          <p:cNvPr id="3" name="Rectangle 2"/>
          <p:cNvSpPr/>
          <p:nvPr/>
        </p:nvSpPr>
        <p:spPr>
          <a:xfrm>
            <a:off x="502920" y="685800"/>
            <a:ext cx="128016" cy="548640"/>
          </a:xfrm>
          <a:prstGeom prst="rect">
            <a:avLst/>
          </a:prstGeom>
          <a:solidFill>
            <a:srgbClr val="F27F2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Times New Roman" panose="02020603050405020304"/>
              <a:cs typeface="Times New Roman" panose="02020603050405020304"/>
            </a:endParaRPr>
          </a:p>
        </p:txBody>
      </p:sp>
      <p:sp>
        <p:nvSpPr>
          <p:cNvPr id="4" name="TextBox 3"/>
          <p:cNvSpPr txBox="1"/>
          <p:nvPr/>
        </p:nvSpPr>
        <p:spPr>
          <a:xfrm>
            <a:off x="749808" y="566928"/>
            <a:ext cx="6458756" cy="492443"/>
          </a:xfrm>
          <a:prstGeom prst="rect">
            <a:avLst/>
          </a:prstGeom>
          <a:noFill/>
        </p:spPr>
        <p:txBody>
          <a:bodyPr wrap="none" lIns="91440" tIns="45720" rIns="91440" bIns="45720" anchor="t">
            <a:spAutoFit/>
          </a:bodyPr>
          <a:lstStyle/>
          <a:p>
            <a:r>
              <a:rPr lang="en-US" altLang="zh-CN" sz="2600" b="1">
                <a:solidFill>
                  <a:srgbClr val="0E2A5A"/>
                </a:solidFill>
                <a:latin typeface="Times New Roman" panose="02020603050405020304"/>
                <a:ea typeface="宋体" panose="02010600030101010101" pitchFamily="2" charset="-122"/>
                <a:cs typeface="Times New Roman" panose="02020603050405020304"/>
              </a:rPr>
              <a:t>Pressure - Cursor movement converter logic</a:t>
            </a:r>
            <a:endParaRPr lang="en-US" altLang="zh-CN" sz="2600" b="1">
              <a:solidFill>
                <a:srgbClr val="0E2A5A"/>
              </a:solidFill>
              <a:latin typeface="Times New Roman" panose="02020603050405020304"/>
              <a:cs typeface="Times New Roman" panose="02020603050405020304"/>
            </a:endParaRPr>
          </a:p>
        </p:txBody>
      </p:sp>
      <p:sp>
        <p:nvSpPr>
          <p:cNvPr id="5" name="TextBox 4"/>
          <p:cNvSpPr txBox="1"/>
          <p:nvPr/>
        </p:nvSpPr>
        <p:spPr>
          <a:xfrm>
            <a:off x="768096" y="1097280"/>
            <a:ext cx="2029723" cy="261610"/>
          </a:xfrm>
          <a:prstGeom prst="rect">
            <a:avLst/>
          </a:prstGeom>
          <a:noFill/>
        </p:spPr>
        <p:txBody>
          <a:bodyPr wrap="none" lIns="91440" tIns="45720" rIns="91440" bIns="45720" anchor="t">
            <a:spAutoFit/>
          </a:bodyPr>
          <a:lstStyle/>
          <a:p>
            <a:r>
              <a:rPr lang="en-US" sz="1100">
                <a:solidFill>
                  <a:srgbClr val="586678"/>
                </a:solidFill>
                <a:latin typeface="Times New Roman" panose="02020603050405020304"/>
                <a:cs typeface="Times New Roman" panose="02020603050405020304"/>
              </a:rPr>
              <a:t>UI</a:t>
            </a:r>
            <a:r>
              <a:rPr lang="en-US" altLang="zh-CN" sz="1100">
                <a:solidFill>
                  <a:srgbClr val="586678"/>
                </a:solidFill>
                <a:latin typeface="Times New Roman" panose="02020603050405020304"/>
                <a:ea typeface="宋体" panose="02010600030101010101" pitchFamily="2" charset="-122"/>
                <a:cs typeface="Times New Roman" panose="02020603050405020304"/>
              </a:rPr>
              <a:t> </a:t>
            </a:r>
            <a:r>
              <a:rPr lang="en-US" sz="1100">
                <a:solidFill>
                  <a:srgbClr val="586678"/>
                </a:solidFill>
                <a:latin typeface="Times New Roman" panose="02020603050405020304"/>
                <a:cs typeface="Times New Roman" panose="02020603050405020304"/>
              </a:rPr>
              <a:t>&amp;</a:t>
            </a:r>
            <a:r>
              <a:rPr lang="en-US" altLang="zh-CN" sz="1100">
                <a:solidFill>
                  <a:srgbClr val="586678"/>
                </a:solidFill>
                <a:latin typeface="Times New Roman" panose="02020603050405020304"/>
                <a:ea typeface="宋体" panose="02010600030101010101" pitchFamily="2" charset="-122"/>
                <a:cs typeface="Times New Roman" panose="02020603050405020304"/>
              </a:rPr>
              <a:t> </a:t>
            </a:r>
            <a:r>
              <a:rPr lang="en-US" sz="1100">
                <a:solidFill>
                  <a:srgbClr val="586678"/>
                </a:solidFill>
                <a:latin typeface="Times New Roman" panose="02020603050405020304"/>
                <a:cs typeface="Times New Roman" panose="02020603050405020304"/>
              </a:rPr>
              <a:t>Functional</a:t>
            </a:r>
            <a:r>
              <a:rPr lang="en-US" altLang="zh-CN" sz="1100">
                <a:solidFill>
                  <a:srgbClr val="586678"/>
                </a:solidFill>
                <a:latin typeface="Times New Roman" panose="02020603050405020304"/>
                <a:ea typeface="宋体" panose="02010600030101010101" pitchFamily="2" charset="-122"/>
                <a:cs typeface="Times New Roman" panose="02020603050405020304"/>
              </a:rPr>
              <a:t> </a:t>
            </a:r>
            <a:r>
              <a:rPr lang="en-US" sz="1100">
                <a:solidFill>
                  <a:srgbClr val="586678"/>
                </a:solidFill>
                <a:latin typeface="Times New Roman" panose="02020603050405020304"/>
                <a:cs typeface="Times New Roman" panose="02020603050405020304"/>
              </a:rPr>
              <a:t>implementation</a:t>
            </a:r>
            <a:endParaRPr lang="en-US" sz="1100">
              <a:solidFill>
                <a:srgbClr val="586678"/>
              </a:solidFill>
              <a:latin typeface="Times New Roman" panose="02020603050405020304"/>
              <a:cs typeface="Times New Roman" panose="02020603050405020304"/>
            </a:endParaRPr>
          </a:p>
        </p:txBody>
      </p:sp>
      <p:sp>
        <p:nvSpPr>
          <p:cNvPr id="7" name="Rounded Rectangle 6"/>
          <p:cNvSpPr/>
          <p:nvPr/>
        </p:nvSpPr>
        <p:spPr>
          <a:xfrm>
            <a:off x="5448110" y="1416186"/>
            <a:ext cx="6589221" cy="4321107"/>
          </a:xfrm>
          <a:prstGeom prst="roundRect">
            <a:avLst/>
          </a:prstGeom>
          <a:solidFill>
            <a:srgbClr val="FFFFFF"/>
          </a:solidFill>
          <a:ln w="12700">
            <a:solidFill>
              <a:srgbClr val="DEE4E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Times New Roman" panose="02020603050405020304"/>
              <a:cs typeface="Times New Roman" panose="02020603050405020304"/>
            </a:endParaRPr>
          </a:p>
        </p:txBody>
      </p:sp>
      <p:sp>
        <p:nvSpPr>
          <p:cNvPr id="9" name="Rectangle 8"/>
          <p:cNvSpPr/>
          <p:nvPr/>
        </p:nvSpPr>
        <p:spPr>
          <a:xfrm>
            <a:off x="502920" y="6400800"/>
            <a:ext cx="11155680" cy="18288"/>
          </a:xfrm>
          <a:prstGeom prst="rect">
            <a:avLst/>
          </a:prstGeom>
          <a:solidFill>
            <a:srgbClr val="DEE4E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Times New Roman" panose="02020603050405020304"/>
              <a:cs typeface="Times New Roman" panose="02020603050405020304"/>
            </a:endParaRPr>
          </a:p>
        </p:txBody>
      </p:sp>
      <p:pic>
        <p:nvPicPr>
          <p:cNvPr id="11" name="图片 10"/>
          <p:cNvPicPr>
            <a:picLocks noChangeAspect="1"/>
          </p:cNvPicPr>
          <p:nvPr/>
        </p:nvPicPr>
        <p:blipFill>
          <a:blip r:embed="rId1" cstate="screen"/>
          <a:stretch>
            <a:fillRect/>
          </a:stretch>
        </p:blipFill>
        <p:spPr>
          <a:xfrm>
            <a:off x="11155680" y="250825"/>
            <a:ext cx="791845" cy="434975"/>
          </a:xfrm>
          <a:prstGeom prst="rect">
            <a:avLst/>
          </a:prstGeom>
        </p:spPr>
      </p:pic>
      <p:sp>
        <p:nvSpPr>
          <p:cNvPr id="12" name="文本框 11"/>
          <p:cNvSpPr txBox="1"/>
          <p:nvPr/>
        </p:nvSpPr>
        <p:spPr>
          <a:xfrm>
            <a:off x="10835640" y="6489700"/>
            <a:ext cx="4064000" cy="368300"/>
          </a:xfrm>
          <a:prstGeom prst="rect">
            <a:avLst/>
          </a:prstGeom>
          <a:noFill/>
        </p:spPr>
        <p:txBody>
          <a:bodyPr wrap="square" lIns="91440" tIns="45720" rIns="91440" bIns="45720" rtlCol="0" anchor="t">
            <a:spAutoFit/>
          </a:bodyPr>
          <a:lstStyle/>
          <a:p>
            <a:r>
              <a:rPr lang="en-US" altLang="zh-CN" b="1">
                <a:latin typeface="Times New Roman" panose="02020603050405020304"/>
                <a:ea typeface="宋体" panose="02010600030101010101" pitchFamily="2" charset="-122"/>
                <a:cs typeface="Times New Roman" panose="02020603050405020304"/>
              </a:rPr>
              <a:t>ECE445 11</a:t>
            </a:r>
            <a:endParaRPr lang="en-US" altLang="zh-CN" b="1">
              <a:latin typeface="Times New Roman" panose="02020603050405020304"/>
              <a:cs typeface="Times New Roman" panose="02020603050405020304"/>
            </a:endParaRPr>
          </a:p>
        </p:txBody>
      </p:sp>
      <p:pic>
        <p:nvPicPr>
          <p:cNvPr id="16" name="图片 15" descr="图形用户界面, 文本, 应用程序&#10;&#10;AI 生成的内容可能不正确。"/>
          <p:cNvPicPr>
            <a:picLocks noChangeAspect="1"/>
          </p:cNvPicPr>
          <p:nvPr/>
        </p:nvPicPr>
        <p:blipFill>
          <a:blip r:embed="rId2"/>
          <a:stretch>
            <a:fillRect/>
          </a:stretch>
        </p:blipFill>
        <p:spPr>
          <a:xfrm>
            <a:off x="5869997" y="2093651"/>
            <a:ext cx="5748221" cy="2960387"/>
          </a:xfrm>
          <a:prstGeom prst="rect">
            <a:avLst/>
          </a:prstGeom>
        </p:spPr>
      </p:pic>
      <p:pic>
        <p:nvPicPr>
          <p:cNvPr id="17" name="图片 16"/>
          <p:cNvPicPr>
            <a:picLocks noChangeAspect="1"/>
          </p:cNvPicPr>
          <p:nvPr/>
        </p:nvPicPr>
        <p:blipFill>
          <a:blip r:embed="rId3"/>
          <a:stretch>
            <a:fillRect/>
          </a:stretch>
        </p:blipFill>
        <p:spPr>
          <a:xfrm>
            <a:off x="1213414" y="1578552"/>
            <a:ext cx="3045718" cy="1383408"/>
          </a:xfrm>
          <a:prstGeom prst="rect">
            <a:avLst/>
          </a:prstGeom>
        </p:spPr>
      </p:pic>
      <p:sp>
        <p:nvSpPr>
          <p:cNvPr id="19" name="Rounded Rectangle 6"/>
          <p:cNvSpPr/>
          <p:nvPr/>
        </p:nvSpPr>
        <p:spPr>
          <a:xfrm>
            <a:off x="737563" y="3947790"/>
            <a:ext cx="4259139" cy="1701339"/>
          </a:xfrm>
          <a:prstGeom prst="roundRect">
            <a:avLst/>
          </a:prstGeom>
          <a:solidFill>
            <a:srgbClr val="FFFFFF"/>
          </a:solidFill>
          <a:ln w="12700">
            <a:solidFill>
              <a:srgbClr val="DEE4E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Times New Roman" panose="02020603050405020304"/>
              <a:cs typeface="Times New Roman" panose="02020603050405020304"/>
            </a:endParaRPr>
          </a:p>
        </p:txBody>
      </p:sp>
      <p:pic>
        <p:nvPicPr>
          <p:cNvPr id="18" name="图片 17"/>
          <p:cNvPicPr>
            <a:picLocks noChangeAspect="1"/>
          </p:cNvPicPr>
          <p:nvPr/>
        </p:nvPicPr>
        <p:blipFill>
          <a:blip r:embed="rId4"/>
          <a:stretch>
            <a:fillRect/>
          </a:stretch>
        </p:blipFill>
        <p:spPr>
          <a:xfrm>
            <a:off x="1212036" y="4081896"/>
            <a:ext cx="3300374" cy="1402143"/>
          </a:xfrm>
          <a:prstGeom prst="rect">
            <a:avLst/>
          </a:prstGeom>
        </p:spPr>
      </p:pic>
      <p:sp>
        <p:nvSpPr>
          <p:cNvPr id="20" name="箭头: 下 19"/>
          <p:cNvSpPr/>
          <p:nvPr/>
        </p:nvSpPr>
        <p:spPr>
          <a:xfrm>
            <a:off x="2654544" y="3135020"/>
            <a:ext cx="484632" cy="783185"/>
          </a:xfrm>
          <a:prstGeom prst="downArrow">
            <a:avLst/>
          </a:prstGeom>
          <a:solidFill>
            <a:srgbClr val="E84D2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Times New Roman" panose="02020603050405020304"/>
              <a:cs typeface="Times New Roman" panose="02020603050405020304"/>
            </a:endParaRPr>
          </a:p>
        </p:txBody>
      </p:sp>
      <p:sp>
        <p:nvSpPr>
          <p:cNvPr id="21" name="箭头: 下 20"/>
          <p:cNvSpPr/>
          <p:nvPr/>
        </p:nvSpPr>
        <p:spPr>
          <a:xfrm rot="-5400000">
            <a:off x="4981479" y="3345986"/>
            <a:ext cx="516119" cy="430524"/>
          </a:xfrm>
          <a:prstGeom prst="downArrow">
            <a:avLst/>
          </a:prstGeom>
          <a:solidFill>
            <a:srgbClr val="E84D2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Times New Roman" panose="02020603050405020304"/>
              <a:cs typeface="Times New Roman" panose="02020603050405020304"/>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AFD"/>
        </a:solidFill>
        <a:effectLst/>
      </p:bgPr>
    </p:bg>
    <p:spTree>
      <p:nvGrpSpPr>
        <p:cNvPr id="1" name=""/>
        <p:cNvGrpSpPr/>
        <p:nvPr/>
      </p:nvGrpSpPr>
      <p:grpSpPr>
        <a:xfrm>
          <a:off x="0" y="0"/>
          <a:ext cx="0" cy="0"/>
          <a:chOff x="0" y="0"/>
          <a:chExt cx="0" cy="0"/>
        </a:xfrm>
      </p:grpSpPr>
      <p:sp>
        <p:nvSpPr>
          <p:cNvPr id="2" name="Rectangle 1"/>
          <p:cNvSpPr/>
          <p:nvPr/>
        </p:nvSpPr>
        <p:spPr>
          <a:xfrm>
            <a:off x="0" y="0"/>
            <a:ext cx="12191695" cy="164592"/>
          </a:xfrm>
          <a:prstGeom prst="rect">
            <a:avLst/>
          </a:prstGeom>
          <a:solidFill>
            <a:srgbClr val="0E2A5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Times New Roman" panose="02020603050405020304"/>
              <a:cs typeface="Times New Roman" panose="02020603050405020304"/>
            </a:endParaRPr>
          </a:p>
        </p:txBody>
      </p:sp>
      <p:sp>
        <p:nvSpPr>
          <p:cNvPr id="3" name="Rectangle 2"/>
          <p:cNvSpPr/>
          <p:nvPr/>
        </p:nvSpPr>
        <p:spPr>
          <a:xfrm>
            <a:off x="502920" y="685800"/>
            <a:ext cx="128016" cy="548640"/>
          </a:xfrm>
          <a:prstGeom prst="rect">
            <a:avLst/>
          </a:prstGeom>
          <a:solidFill>
            <a:srgbClr val="F27F2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Times New Roman" panose="02020603050405020304"/>
              <a:cs typeface="Times New Roman" panose="02020603050405020304"/>
            </a:endParaRPr>
          </a:p>
        </p:txBody>
      </p:sp>
      <p:sp>
        <p:nvSpPr>
          <p:cNvPr id="4" name="TextBox 3"/>
          <p:cNvSpPr txBox="1"/>
          <p:nvPr/>
        </p:nvSpPr>
        <p:spPr>
          <a:xfrm>
            <a:off x="749808" y="566928"/>
            <a:ext cx="4643772" cy="492443"/>
          </a:xfrm>
          <a:prstGeom prst="rect">
            <a:avLst/>
          </a:prstGeom>
          <a:noFill/>
        </p:spPr>
        <p:txBody>
          <a:bodyPr wrap="none" lIns="91440" tIns="45720" rIns="91440" bIns="45720" anchor="t">
            <a:spAutoFit/>
          </a:bodyPr>
          <a:lstStyle/>
          <a:p>
            <a:r>
              <a:rPr lang="en-US" altLang="zh-CN" sz="2600" b="1">
                <a:solidFill>
                  <a:srgbClr val="0E2A5A"/>
                </a:solidFill>
                <a:latin typeface="Times New Roman" panose="02020603050405020304"/>
                <a:ea typeface="宋体" panose="02010600030101010101" pitchFamily="2" charset="-122"/>
                <a:cs typeface="Times New Roman" panose="02020603050405020304"/>
              </a:rPr>
              <a:t>Pressure - Click converter logic</a:t>
            </a:r>
            <a:endParaRPr lang="en-US" altLang="zh-CN" sz="2600" b="1">
              <a:solidFill>
                <a:srgbClr val="0E2A5A"/>
              </a:solidFill>
              <a:latin typeface="Times New Roman" panose="02020603050405020304"/>
              <a:cs typeface="Times New Roman" panose="02020603050405020304"/>
            </a:endParaRPr>
          </a:p>
        </p:txBody>
      </p:sp>
      <p:sp>
        <p:nvSpPr>
          <p:cNvPr id="9" name="Rectangle 8"/>
          <p:cNvSpPr/>
          <p:nvPr/>
        </p:nvSpPr>
        <p:spPr>
          <a:xfrm>
            <a:off x="502920" y="6400800"/>
            <a:ext cx="11155680" cy="18288"/>
          </a:xfrm>
          <a:prstGeom prst="rect">
            <a:avLst/>
          </a:prstGeom>
          <a:solidFill>
            <a:srgbClr val="DEE4E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Times New Roman" panose="02020603050405020304"/>
              <a:cs typeface="Times New Roman" panose="02020603050405020304"/>
            </a:endParaRPr>
          </a:p>
        </p:txBody>
      </p:sp>
      <p:pic>
        <p:nvPicPr>
          <p:cNvPr id="11" name="图片 10"/>
          <p:cNvPicPr>
            <a:picLocks noChangeAspect="1"/>
          </p:cNvPicPr>
          <p:nvPr/>
        </p:nvPicPr>
        <p:blipFill>
          <a:blip r:embed="rId1" cstate="screen"/>
          <a:stretch>
            <a:fillRect/>
          </a:stretch>
        </p:blipFill>
        <p:spPr>
          <a:xfrm>
            <a:off x="11155680" y="250825"/>
            <a:ext cx="791845" cy="434975"/>
          </a:xfrm>
          <a:prstGeom prst="rect">
            <a:avLst/>
          </a:prstGeom>
        </p:spPr>
      </p:pic>
      <p:sp>
        <p:nvSpPr>
          <p:cNvPr id="12" name="文本框 11"/>
          <p:cNvSpPr txBox="1"/>
          <p:nvPr/>
        </p:nvSpPr>
        <p:spPr>
          <a:xfrm>
            <a:off x="10835640" y="6489700"/>
            <a:ext cx="4064000" cy="368300"/>
          </a:xfrm>
          <a:prstGeom prst="rect">
            <a:avLst/>
          </a:prstGeom>
          <a:noFill/>
        </p:spPr>
        <p:txBody>
          <a:bodyPr wrap="square" lIns="91440" tIns="45720" rIns="91440" bIns="45720" rtlCol="0" anchor="t">
            <a:spAutoFit/>
          </a:bodyPr>
          <a:lstStyle/>
          <a:p>
            <a:r>
              <a:rPr lang="en-US" altLang="zh-CN" b="1">
                <a:latin typeface="Times New Roman" panose="02020603050405020304"/>
                <a:ea typeface="宋体" panose="02010600030101010101" pitchFamily="2" charset="-122"/>
                <a:cs typeface="Times New Roman" panose="02020603050405020304"/>
              </a:rPr>
              <a:t>ECE445 12</a:t>
            </a:r>
            <a:endParaRPr lang="en-US" altLang="zh-CN" b="1">
              <a:latin typeface="Times New Roman" panose="02020603050405020304"/>
              <a:cs typeface="Times New Roman" panose="02020603050405020304"/>
            </a:endParaRPr>
          </a:p>
        </p:txBody>
      </p:sp>
      <p:sp>
        <p:nvSpPr>
          <p:cNvPr id="19" name="Rounded Rectangle 6"/>
          <p:cNvSpPr/>
          <p:nvPr/>
        </p:nvSpPr>
        <p:spPr>
          <a:xfrm>
            <a:off x="2784259" y="1529541"/>
            <a:ext cx="6589221" cy="4321107"/>
          </a:xfrm>
          <a:prstGeom prst="roundRect">
            <a:avLst/>
          </a:prstGeom>
          <a:solidFill>
            <a:srgbClr val="FFFFFF"/>
          </a:solidFill>
          <a:ln w="12700">
            <a:solidFill>
              <a:srgbClr val="DEE4E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Times New Roman" panose="02020603050405020304"/>
              <a:cs typeface="Times New Roman" panose="02020603050405020304"/>
            </a:endParaRPr>
          </a:p>
        </p:txBody>
      </p:sp>
      <p:pic>
        <p:nvPicPr>
          <p:cNvPr id="17" name="图片 16" descr="文本&#10;&#10;AI 生成的内容可能不正确。"/>
          <p:cNvPicPr>
            <a:picLocks noChangeAspect="1"/>
          </p:cNvPicPr>
          <p:nvPr/>
        </p:nvPicPr>
        <p:blipFill>
          <a:blip r:embed="rId2"/>
          <a:stretch>
            <a:fillRect/>
          </a:stretch>
        </p:blipFill>
        <p:spPr>
          <a:xfrm>
            <a:off x="3668818" y="1717058"/>
            <a:ext cx="4829175" cy="3952875"/>
          </a:xfrm>
          <a:prstGeom prst="rect">
            <a:avLst/>
          </a:prstGeom>
        </p:spPr>
      </p:pic>
      <p:sp>
        <p:nvSpPr>
          <p:cNvPr id="25" name="TextBox 4"/>
          <p:cNvSpPr txBox="1"/>
          <p:nvPr/>
        </p:nvSpPr>
        <p:spPr>
          <a:xfrm>
            <a:off x="768096" y="1097280"/>
            <a:ext cx="2029723" cy="261610"/>
          </a:xfrm>
          <a:prstGeom prst="rect">
            <a:avLst/>
          </a:prstGeom>
          <a:noFill/>
        </p:spPr>
        <p:txBody>
          <a:bodyPr wrap="none" lIns="91440" tIns="45720" rIns="91440" bIns="45720" anchor="t">
            <a:spAutoFit/>
          </a:bodyPr>
          <a:lstStyle/>
          <a:p>
            <a:r>
              <a:rPr lang="en-US" sz="1100">
                <a:solidFill>
                  <a:srgbClr val="586678"/>
                </a:solidFill>
                <a:latin typeface="Times New Roman" panose="02020603050405020304"/>
                <a:cs typeface="Times New Roman" panose="02020603050405020304"/>
              </a:rPr>
              <a:t>UI</a:t>
            </a:r>
            <a:r>
              <a:rPr lang="en-US" altLang="zh-CN" sz="1100">
                <a:solidFill>
                  <a:srgbClr val="586678"/>
                </a:solidFill>
                <a:latin typeface="Times New Roman" panose="02020603050405020304"/>
                <a:ea typeface="宋体" panose="02010600030101010101" pitchFamily="2" charset="-122"/>
                <a:cs typeface="Times New Roman" panose="02020603050405020304"/>
              </a:rPr>
              <a:t> </a:t>
            </a:r>
            <a:r>
              <a:rPr lang="en-US" sz="1100">
                <a:solidFill>
                  <a:srgbClr val="586678"/>
                </a:solidFill>
                <a:latin typeface="Times New Roman" panose="02020603050405020304"/>
                <a:cs typeface="Times New Roman" panose="02020603050405020304"/>
              </a:rPr>
              <a:t>&amp;</a:t>
            </a:r>
            <a:r>
              <a:rPr lang="en-US" altLang="zh-CN" sz="1100">
                <a:solidFill>
                  <a:srgbClr val="586678"/>
                </a:solidFill>
                <a:latin typeface="Times New Roman" panose="02020603050405020304"/>
                <a:ea typeface="宋体" panose="02010600030101010101" pitchFamily="2" charset="-122"/>
                <a:cs typeface="Times New Roman" panose="02020603050405020304"/>
              </a:rPr>
              <a:t> </a:t>
            </a:r>
            <a:r>
              <a:rPr lang="en-US" sz="1100">
                <a:solidFill>
                  <a:srgbClr val="586678"/>
                </a:solidFill>
                <a:latin typeface="Times New Roman" panose="02020603050405020304"/>
                <a:cs typeface="Times New Roman" panose="02020603050405020304"/>
              </a:rPr>
              <a:t>Functional</a:t>
            </a:r>
            <a:r>
              <a:rPr lang="en-US" altLang="zh-CN" sz="1100">
                <a:solidFill>
                  <a:srgbClr val="586678"/>
                </a:solidFill>
                <a:latin typeface="Times New Roman" panose="02020603050405020304"/>
                <a:ea typeface="宋体" panose="02010600030101010101" pitchFamily="2" charset="-122"/>
                <a:cs typeface="Times New Roman" panose="02020603050405020304"/>
              </a:rPr>
              <a:t> </a:t>
            </a:r>
            <a:r>
              <a:rPr lang="en-US" sz="1100">
                <a:solidFill>
                  <a:srgbClr val="586678"/>
                </a:solidFill>
                <a:latin typeface="Times New Roman" panose="02020603050405020304"/>
                <a:cs typeface="Times New Roman" panose="02020603050405020304"/>
              </a:rPr>
              <a:t>implementation</a:t>
            </a:r>
            <a:endParaRPr lang="en-US" sz="1100">
              <a:solidFill>
                <a:srgbClr val="586678"/>
              </a:solidFill>
              <a:latin typeface="Times New Roman" panose="02020603050405020304"/>
              <a:cs typeface="Times New Roman" panose="02020603050405020304"/>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nvSpPr>
        <p:spPr>
          <a:xfrm>
            <a:off x="0" y="0"/>
            <a:ext cx="12191695" cy="164592"/>
          </a:xfrm>
          <a:prstGeom prst="rect">
            <a:avLst/>
          </a:prstGeom>
          <a:solidFill>
            <a:srgbClr val="0E2A5A"/>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buNone/>
            </a:pPr>
            <a:endParaRPr lang="zh-CN" altLang="en-US">
              <a:latin typeface="Times New Roman" panose="02020603050405020304"/>
              <a:cs typeface="Times New Roman" panose="02020603050405020304"/>
            </a:endParaRPr>
          </a:p>
        </p:txBody>
      </p:sp>
      <p:sp>
        <p:nvSpPr>
          <p:cNvPr id="3" name="Rectangle 2"/>
          <p:cNvSpPr>
            <a:spLocks noGrp="1"/>
          </p:cNvSpPr>
          <p:nvPr/>
        </p:nvSpPr>
        <p:spPr>
          <a:xfrm>
            <a:off x="502920" y="685800"/>
            <a:ext cx="128016" cy="548640"/>
          </a:xfrm>
          <a:prstGeom prst="rect">
            <a:avLst/>
          </a:prstGeom>
          <a:solidFill>
            <a:srgbClr val="F27F2D"/>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buNone/>
            </a:pPr>
            <a:endParaRPr lang="zh-CN" altLang="en-US">
              <a:latin typeface="Times New Roman" panose="02020603050405020304"/>
              <a:cs typeface="Times New Roman" panose="02020603050405020304"/>
            </a:endParaRPr>
          </a:p>
        </p:txBody>
      </p:sp>
      <p:sp>
        <p:nvSpPr>
          <p:cNvPr id="4" name="TextBox 3"/>
          <p:cNvSpPr>
            <a:spLocks noGrp="1"/>
          </p:cNvSpPr>
          <p:nvPr/>
        </p:nvSpPr>
        <p:spPr>
          <a:xfrm>
            <a:off x="749808" y="566928"/>
            <a:ext cx="4189608" cy="484748"/>
          </a:xfrm>
          <a:prstGeom prst="rect">
            <a:avLst/>
          </a:prstGeom>
          <a:noFill/>
        </p:spPr>
        <p:txBody>
          <a:bodyPr wrap="none">
            <a:spAutoFit/>
          </a:bodyPr>
          <a:lstStyle/>
          <a:p>
            <a:r>
              <a:rPr lang="en-US" sz="2550" b="1">
                <a:solidFill>
                  <a:srgbClr val="0E2A5A"/>
                </a:solidFill>
                <a:latin typeface="Times New Roman" panose="02020603050405020304"/>
                <a:ea typeface="Aptos"/>
                <a:cs typeface="Times New Roman" panose="02020603050405020304"/>
              </a:rPr>
              <a:t>Edge Extension Architecture</a:t>
            </a:r>
            <a:endParaRPr lang="en-US" sz="2550" b="1">
              <a:solidFill>
                <a:srgbClr val="0E2A5A"/>
              </a:solidFill>
              <a:latin typeface="Times New Roman" panose="02020603050405020304"/>
              <a:ea typeface="Aptos"/>
              <a:cs typeface="Times New Roman" panose="02020603050405020304"/>
            </a:endParaRPr>
          </a:p>
        </p:txBody>
      </p:sp>
      <p:sp>
        <p:nvSpPr>
          <p:cNvPr id="5" name="TextBox 4"/>
          <p:cNvSpPr>
            <a:spLocks noGrp="1"/>
          </p:cNvSpPr>
          <p:nvPr/>
        </p:nvSpPr>
        <p:spPr>
          <a:xfrm>
            <a:off x="768096" y="1097280"/>
            <a:ext cx="5436681" cy="288541"/>
          </a:xfrm>
          <a:prstGeom prst="rect">
            <a:avLst/>
          </a:prstGeom>
          <a:noFill/>
        </p:spPr>
        <p:txBody>
          <a:bodyPr wrap="none">
            <a:spAutoFit/>
          </a:bodyPr>
          <a:lstStyle/>
          <a:p>
            <a:r>
              <a:rPr lang="en-US" sz="1275">
                <a:solidFill>
                  <a:srgbClr val="647084"/>
                </a:solidFill>
                <a:latin typeface="Times New Roman" panose="02020603050405020304"/>
                <a:ea typeface="Aptos"/>
                <a:cs typeface="Times New Roman" panose="02020603050405020304"/>
              </a:rPr>
              <a:t>The browser layer turns raw HID mouse motion into UI-aware pointer behavior.</a:t>
            </a:r>
            <a:endParaRPr lang="en-US" sz="1275">
              <a:solidFill>
                <a:srgbClr val="647084"/>
              </a:solidFill>
              <a:latin typeface="Times New Roman" panose="02020603050405020304"/>
              <a:ea typeface="Aptos"/>
              <a:cs typeface="Times New Roman" panose="02020603050405020304"/>
            </a:endParaRPr>
          </a:p>
        </p:txBody>
      </p:sp>
      <p:sp>
        <p:nvSpPr>
          <p:cNvPr id="12" name="Rectangle 11"/>
          <p:cNvSpPr>
            <a:spLocks noGrp="1"/>
          </p:cNvSpPr>
          <p:nvPr/>
        </p:nvSpPr>
        <p:spPr>
          <a:xfrm>
            <a:off x="502920" y="6400800"/>
            <a:ext cx="11155680" cy="18288"/>
          </a:xfrm>
          <a:prstGeom prst="rect">
            <a:avLst/>
          </a:prstGeom>
          <a:solidFill>
            <a:srgbClr val="DEE4EC"/>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buNone/>
            </a:pPr>
            <a:endParaRPr lang="zh-CN" altLang="en-US">
              <a:latin typeface="Times New Roman" panose="02020603050405020304"/>
              <a:cs typeface="Times New Roman" panose="02020603050405020304"/>
            </a:endParaRPr>
          </a:p>
        </p:txBody>
      </p:sp>
      <p:pic>
        <p:nvPicPr>
          <p:cNvPr id="13" name="图片 22"/>
          <p:cNvPicPr>
            <a:picLocks noChangeAspect="1"/>
          </p:cNvPicPr>
          <p:nvPr/>
        </p:nvPicPr>
        <p:blipFill>
          <a:blip r:embed="rId1"/>
          <a:stretch>
            <a:fillRect/>
          </a:stretch>
        </p:blipFill>
        <p:spPr>
          <a:xfrm>
            <a:off x="11109960" y="250825"/>
            <a:ext cx="791845" cy="434975"/>
          </a:xfrm>
          <a:prstGeom prst="rect">
            <a:avLst/>
          </a:prstGeom>
        </p:spPr>
      </p:pic>
      <p:sp>
        <p:nvSpPr>
          <p:cNvPr id="14" name="文本框 13"/>
          <p:cNvSpPr>
            <a:spLocks noGrp="1"/>
          </p:cNvSpPr>
          <p:nvPr/>
        </p:nvSpPr>
        <p:spPr>
          <a:xfrm>
            <a:off x="10835640" y="6489700"/>
            <a:ext cx="4064000" cy="368300"/>
          </a:xfrm>
          <a:prstGeom prst="rect">
            <a:avLst/>
          </a:prstGeom>
          <a:noFill/>
        </p:spPr>
        <p:txBody>
          <a:bodyPr wrap="square" lIns="91440" tIns="45720" rIns="91440" bIns="45720" anchor="t">
            <a:spAutoFit/>
          </a:bodyPr>
          <a:lstStyle/>
          <a:p>
            <a:r>
              <a:rPr lang="en-US" b="1">
                <a:latin typeface="Times New Roman" panose="02020603050405020304"/>
                <a:ea typeface="Arial" panose="020B0604020202020204"/>
                <a:cs typeface="Times New Roman" panose="02020603050405020304"/>
              </a:rPr>
              <a:t>ECE445 13</a:t>
            </a:r>
            <a:endParaRPr lang="en-US" b="1">
              <a:latin typeface="Times New Roman" panose="02020603050405020304"/>
              <a:ea typeface="Arial" panose="020B0604020202020204"/>
              <a:cs typeface="Times New Roman" panose="02020603050405020304"/>
            </a:endParaRPr>
          </a:p>
        </p:txBody>
      </p:sp>
      <p:sp>
        <p:nvSpPr>
          <p:cNvPr id="16" name="圆角矩形 15"/>
          <p:cNvSpPr>
            <a:spLocks noGrp="1"/>
          </p:cNvSpPr>
          <p:nvPr/>
        </p:nvSpPr>
        <p:spPr>
          <a:xfrm>
            <a:off x="723900" y="2095500"/>
            <a:ext cx="1619250" cy="1123950"/>
          </a:xfrm>
          <a:prstGeom prst="roundRect">
            <a:avLst>
              <a:gd name="adj" fmla="val 6780"/>
            </a:avLst>
          </a:prstGeom>
          <a:solidFill>
            <a:srgbClr val="FFFFFF"/>
          </a:solidFill>
          <a:ln w="11430">
            <a:solidFill>
              <a:srgbClr val="D6DFEC"/>
            </a:solidFill>
            <a:prstDash val="solid"/>
          </a:ln>
        </p:spPr>
        <p:txBody>
          <a:bodyPr/>
          <a:lstStyle/>
          <a:p>
            <a:endParaRPr lang="zh-CN" altLang="en-US">
              <a:latin typeface="Times New Roman" panose="02020603050405020304"/>
              <a:cs typeface="Times New Roman" panose="02020603050405020304"/>
            </a:endParaRPr>
          </a:p>
        </p:txBody>
      </p:sp>
      <p:sp>
        <p:nvSpPr>
          <p:cNvPr id="17" name="矩形 16"/>
          <p:cNvSpPr>
            <a:spLocks noGrp="1"/>
          </p:cNvSpPr>
          <p:nvPr/>
        </p:nvSpPr>
        <p:spPr>
          <a:xfrm>
            <a:off x="857250" y="2247900"/>
            <a:ext cx="1352550" cy="26670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ctr">
              <a:defRPr sz="1350" b="1">
                <a:solidFill>
                  <a:srgbClr val="0E2A5A"/>
                </a:solidFill>
                <a:latin typeface="Aptos"/>
                <a:ea typeface="Aptos"/>
                <a:cs typeface="Aptos"/>
              </a:defRPr>
            </a:pPr>
            <a:r>
              <a:rPr lang="en-US" sz="1350" b="1">
                <a:solidFill>
                  <a:srgbClr val="0E2A5A"/>
                </a:solidFill>
                <a:latin typeface="Times New Roman" panose="02020603050405020304"/>
                <a:ea typeface="Aptos"/>
                <a:cs typeface="Times New Roman" panose="02020603050405020304"/>
              </a:rPr>
              <a:t>Foot Sensors</a:t>
            </a:r>
            <a:endParaRPr lang="en-US" sz="1350" b="1">
              <a:solidFill>
                <a:srgbClr val="0E2A5A"/>
              </a:solidFill>
              <a:latin typeface="Times New Roman" panose="02020603050405020304"/>
              <a:ea typeface="Aptos"/>
              <a:cs typeface="Times New Roman" panose="02020603050405020304"/>
            </a:endParaRPr>
          </a:p>
        </p:txBody>
      </p:sp>
      <p:sp>
        <p:nvSpPr>
          <p:cNvPr id="18" name="矩形 17"/>
          <p:cNvSpPr>
            <a:spLocks noGrp="1"/>
          </p:cNvSpPr>
          <p:nvPr/>
        </p:nvSpPr>
        <p:spPr>
          <a:xfrm>
            <a:off x="857250" y="2590800"/>
            <a:ext cx="1352550" cy="47625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ctr">
              <a:defRPr sz="1090" b="0">
                <a:solidFill>
                  <a:srgbClr val="647084"/>
                </a:solidFill>
                <a:latin typeface="Aptos"/>
                <a:ea typeface="Aptos"/>
                <a:cs typeface="Aptos"/>
              </a:defRPr>
            </a:pPr>
            <a:r>
              <a:rPr lang="en-US" sz="1090" b="0">
                <a:solidFill>
                  <a:srgbClr val="647084"/>
                </a:solidFill>
                <a:latin typeface="Times New Roman" panose="02020603050405020304"/>
                <a:ea typeface="Aptos"/>
                <a:cs typeface="Times New Roman" panose="02020603050405020304"/>
              </a:rPr>
              <a:t>FSR pressure input</a:t>
            </a:r>
            <a:endParaRPr lang="en-US" sz="1090" b="0">
              <a:solidFill>
                <a:srgbClr val="647084"/>
              </a:solidFill>
              <a:latin typeface="Times New Roman" panose="02020603050405020304"/>
              <a:ea typeface="Aptos"/>
              <a:cs typeface="Times New Roman" panose="02020603050405020304"/>
            </a:endParaRPr>
          </a:p>
          <a:p>
            <a:pPr algn="ctr">
              <a:defRPr sz="1090" b="0">
                <a:solidFill>
                  <a:srgbClr val="647084"/>
                </a:solidFill>
                <a:latin typeface="Aptos"/>
                <a:ea typeface="Aptos"/>
                <a:cs typeface="Aptos"/>
              </a:defRPr>
            </a:pPr>
            <a:r>
              <a:rPr lang="en-US" sz="1090" b="0">
                <a:solidFill>
                  <a:srgbClr val="647084"/>
                </a:solidFill>
                <a:latin typeface="Times New Roman" panose="02020603050405020304"/>
                <a:ea typeface="Aptos"/>
                <a:cs typeface="Times New Roman" panose="02020603050405020304"/>
              </a:rPr>
              <a:t>converted by MCU</a:t>
            </a:r>
            <a:endParaRPr lang="en-US" sz="1090" b="0">
              <a:solidFill>
                <a:srgbClr val="647084"/>
              </a:solidFill>
              <a:latin typeface="Times New Roman" panose="02020603050405020304"/>
              <a:ea typeface="Aptos"/>
              <a:cs typeface="Times New Roman" panose="02020603050405020304"/>
            </a:endParaRPr>
          </a:p>
        </p:txBody>
      </p:sp>
      <p:sp>
        <p:nvSpPr>
          <p:cNvPr id="19" name="圆角矩形 18"/>
          <p:cNvSpPr>
            <a:spLocks noGrp="1"/>
          </p:cNvSpPr>
          <p:nvPr/>
        </p:nvSpPr>
        <p:spPr>
          <a:xfrm>
            <a:off x="2819400" y="2095500"/>
            <a:ext cx="1619250" cy="1123950"/>
          </a:xfrm>
          <a:prstGeom prst="roundRect">
            <a:avLst>
              <a:gd name="adj" fmla="val 6780"/>
            </a:avLst>
          </a:prstGeom>
          <a:solidFill>
            <a:srgbClr val="FFFFFF"/>
          </a:solidFill>
          <a:ln w="11430">
            <a:solidFill>
              <a:srgbClr val="D6DFEC"/>
            </a:solidFill>
            <a:prstDash val="solid"/>
          </a:ln>
        </p:spPr>
        <p:txBody>
          <a:bodyPr/>
          <a:lstStyle/>
          <a:p>
            <a:endParaRPr lang="zh-CN" altLang="en-US">
              <a:latin typeface="Times New Roman" panose="02020603050405020304"/>
              <a:cs typeface="Times New Roman" panose="02020603050405020304"/>
            </a:endParaRPr>
          </a:p>
        </p:txBody>
      </p:sp>
      <p:sp>
        <p:nvSpPr>
          <p:cNvPr id="20" name="矩形 19"/>
          <p:cNvSpPr>
            <a:spLocks noGrp="1"/>
          </p:cNvSpPr>
          <p:nvPr/>
        </p:nvSpPr>
        <p:spPr>
          <a:xfrm>
            <a:off x="2704658" y="2218365"/>
            <a:ext cx="1960966" cy="325769"/>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ctr">
              <a:defRPr sz="1350" b="1">
                <a:solidFill>
                  <a:srgbClr val="0E2A5A"/>
                </a:solidFill>
                <a:latin typeface="Aptos"/>
                <a:ea typeface="Aptos"/>
                <a:cs typeface="Aptos"/>
              </a:defRPr>
            </a:pPr>
            <a:r>
              <a:rPr lang="en-US" sz="1350" b="1">
                <a:solidFill>
                  <a:srgbClr val="0E2A5A"/>
                </a:solidFill>
                <a:latin typeface="Times New Roman" panose="02020603050405020304"/>
                <a:ea typeface="Aptos"/>
                <a:cs typeface="Times New Roman" panose="02020603050405020304"/>
              </a:rPr>
              <a:t>USB HID Mouse</a:t>
            </a:r>
            <a:endParaRPr lang="en-US" sz="1350" b="1">
              <a:solidFill>
                <a:srgbClr val="0E2A5A"/>
              </a:solidFill>
              <a:latin typeface="Times New Roman" panose="02020603050405020304"/>
              <a:ea typeface="Aptos"/>
              <a:cs typeface="Times New Roman" panose="02020603050405020304"/>
            </a:endParaRPr>
          </a:p>
        </p:txBody>
      </p:sp>
      <p:sp>
        <p:nvSpPr>
          <p:cNvPr id="21" name="矩形 20"/>
          <p:cNvSpPr>
            <a:spLocks noGrp="1"/>
          </p:cNvSpPr>
          <p:nvPr/>
        </p:nvSpPr>
        <p:spPr>
          <a:xfrm>
            <a:off x="2769634" y="2549452"/>
            <a:ext cx="1789666" cy="493971"/>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ctr">
              <a:defRPr sz="1090" b="0">
                <a:solidFill>
                  <a:srgbClr val="647084"/>
                </a:solidFill>
                <a:latin typeface="Aptos"/>
                <a:ea typeface="Aptos"/>
                <a:cs typeface="Aptos"/>
              </a:defRPr>
            </a:pPr>
            <a:r>
              <a:rPr lang="en-US" sz="1090" b="0">
                <a:solidFill>
                  <a:srgbClr val="647084"/>
                </a:solidFill>
                <a:latin typeface="Times New Roman" panose="02020603050405020304"/>
                <a:ea typeface="Aptos"/>
                <a:cs typeface="Times New Roman" panose="02020603050405020304"/>
              </a:rPr>
              <a:t>Standard cursor events</a:t>
            </a:r>
            <a:endParaRPr lang="en-US" sz="1090" b="0">
              <a:solidFill>
                <a:srgbClr val="647084"/>
              </a:solidFill>
              <a:latin typeface="Times New Roman" panose="02020603050405020304"/>
              <a:ea typeface="Aptos"/>
              <a:cs typeface="Times New Roman" panose="02020603050405020304"/>
            </a:endParaRPr>
          </a:p>
          <a:p>
            <a:pPr algn="ctr">
              <a:defRPr sz="1090" b="0">
                <a:solidFill>
                  <a:srgbClr val="647084"/>
                </a:solidFill>
                <a:latin typeface="Aptos"/>
                <a:ea typeface="Aptos"/>
                <a:cs typeface="Aptos"/>
              </a:defRPr>
            </a:pPr>
            <a:r>
              <a:rPr lang="en-US" sz="1090" b="0">
                <a:solidFill>
                  <a:srgbClr val="647084"/>
                </a:solidFill>
                <a:latin typeface="Times New Roman" panose="02020603050405020304"/>
                <a:ea typeface="Aptos"/>
                <a:cs typeface="Times New Roman" panose="02020603050405020304"/>
              </a:rPr>
              <a:t>recognized by OS</a:t>
            </a:r>
            <a:endParaRPr lang="en-US" sz="1090" b="0">
              <a:solidFill>
                <a:srgbClr val="647084"/>
              </a:solidFill>
              <a:latin typeface="Times New Roman" panose="02020603050405020304"/>
              <a:ea typeface="Aptos"/>
              <a:cs typeface="Times New Roman" panose="02020603050405020304"/>
            </a:endParaRPr>
          </a:p>
        </p:txBody>
      </p:sp>
      <p:sp>
        <p:nvSpPr>
          <p:cNvPr id="22" name="圆角矩形 21"/>
          <p:cNvSpPr>
            <a:spLocks noGrp="1"/>
          </p:cNvSpPr>
          <p:nvPr/>
        </p:nvSpPr>
        <p:spPr>
          <a:xfrm>
            <a:off x="4914900" y="2095500"/>
            <a:ext cx="1619250" cy="1123950"/>
          </a:xfrm>
          <a:prstGeom prst="roundRect">
            <a:avLst>
              <a:gd name="adj" fmla="val 6780"/>
            </a:avLst>
          </a:prstGeom>
          <a:solidFill>
            <a:srgbClr val="FFFFFF"/>
          </a:solidFill>
          <a:ln w="11430">
            <a:solidFill>
              <a:srgbClr val="D6DFEC"/>
            </a:solidFill>
            <a:prstDash val="solid"/>
          </a:ln>
        </p:spPr>
        <p:txBody>
          <a:bodyPr/>
          <a:lstStyle/>
          <a:p>
            <a:endParaRPr lang="zh-CN" altLang="en-US">
              <a:latin typeface="Times New Roman" panose="02020603050405020304"/>
              <a:cs typeface="Times New Roman" panose="02020603050405020304"/>
            </a:endParaRPr>
          </a:p>
        </p:txBody>
      </p:sp>
      <p:sp>
        <p:nvSpPr>
          <p:cNvPr id="23" name="矩形 22"/>
          <p:cNvSpPr>
            <a:spLocks noGrp="1"/>
          </p:cNvSpPr>
          <p:nvPr/>
        </p:nvSpPr>
        <p:spPr>
          <a:xfrm>
            <a:off x="5048250" y="2218365"/>
            <a:ext cx="1352550" cy="26670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ctr">
              <a:defRPr sz="1350" b="1">
                <a:solidFill>
                  <a:srgbClr val="0E2A5A"/>
                </a:solidFill>
                <a:latin typeface="Aptos"/>
                <a:ea typeface="Aptos"/>
                <a:cs typeface="Aptos"/>
              </a:defRPr>
            </a:pPr>
            <a:r>
              <a:rPr lang="en-US" sz="1350" b="1">
                <a:solidFill>
                  <a:srgbClr val="0E2A5A"/>
                </a:solidFill>
                <a:latin typeface="Times New Roman" panose="02020603050405020304"/>
                <a:ea typeface="Aptos"/>
                <a:cs typeface="Times New Roman" panose="02020603050405020304"/>
              </a:rPr>
              <a:t>Content Script</a:t>
            </a:r>
            <a:endParaRPr lang="en-US" sz="1350" b="1">
              <a:solidFill>
                <a:srgbClr val="0E2A5A"/>
              </a:solidFill>
              <a:latin typeface="Times New Roman" panose="02020603050405020304"/>
              <a:ea typeface="Aptos"/>
              <a:cs typeface="Times New Roman" panose="02020603050405020304"/>
            </a:endParaRPr>
          </a:p>
        </p:txBody>
      </p:sp>
      <p:sp>
        <p:nvSpPr>
          <p:cNvPr id="24" name="矩形 23"/>
          <p:cNvSpPr>
            <a:spLocks noGrp="1"/>
          </p:cNvSpPr>
          <p:nvPr/>
        </p:nvSpPr>
        <p:spPr>
          <a:xfrm>
            <a:off x="4912390" y="2543545"/>
            <a:ext cx="1641991" cy="505784"/>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ctr">
              <a:defRPr sz="1090" b="0">
                <a:solidFill>
                  <a:srgbClr val="647084"/>
                </a:solidFill>
                <a:latin typeface="Aptos"/>
                <a:ea typeface="Aptos"/>
                <a:cs typeface="Aptos"/>
              </a:defRPr>
            </a:pPr>
            <a:r>
              <a:rPr lang="en-US" sz="1090" b="0">
                <a:solidFill>
                  <a:srgbClr val="647084"/>
                </a:solidFill>
                <a:latin typeface="Times New Roman" panose="02020603050405020304"/>
                <a:ea typeface="Aptos"/>
                <a:cs typeface="Times New Roman" panose="02020603050405020304"/>
              </a:rPr>
              <a:t>Injected on web pages</a:t>
            </a:r>
            <a:endParaRPr lang="en-US" sz="1090" b="0">
              <a:solidFill>
                <a:srgbClr val="647084"/>
              </a:solidFill>
              <a:latin typeface="Times New Roman" panose="02020603050405020304"/>
              <a:ea typeface="Aptos"/>
              <a:cs typeface="Times New Roman" panose="02020603050405020304"/>
            </a:endParaRPr>
          </a:p>
          <a:p>
            <a:pPr algn="ctr">
              <a:defRPr sz="1090" b="0">
                <a:solidFill>
                  <a:srgbClr val="647084"/>
                </a:solidFill>
                <a:latin typeface="Aptos"/>
                <a:ea typeface="Aptos"/>
                <a:cs typeface="Aptos"/>
              </a:defRPr>
            </a:pPr>
            <a:r>
              <a:rPr lang="en-US" sz="1090" b="0">
                <a:solidFill>
                  <a:srgbClr val="647084"/>
                </a:solidFill>
                <a:latin typeface="Times New Roman" panose="02020603050405020304"/>
                <a:ea typeface="Aptos"/>
                <a:cs typeface="Times New Roman" panose="02020603050405020304"/>
              </a:rPr>
              <a:t>captures trusted events</a:t>
            </a:r>
            <a:endParaRPr lang="en-US" sz="1090" b="0">
              <a:solidFill>
                <a:srgbClr val="647084"/>
              </a:solidFill>
              <a:latin typeface="Times New Roman" panose="02020603050405020304"/>
              <a:ea typeface="Aptos"/>
              <a:cs typeface="Times New Roman" panose="02020603050405020304"/>
            </a:endParaRPr>
          </a:p>
        </p:txBody>
      </p:sp>
      <p:sp>
        <p:nvSpPr>
          <p:cNvPr id="25" name="圆角矩形 24"/>
          <p:cNvSpPr>
            <a:spLocks noGrp="1"/>
          </p:cNvSpPr>
          <p:nvPr/>
        </p:nvSpPr>
        <p:spPr>
          <a:xfrm>
            <a:off x="7010400" y="2095500"/>
            <a:ext cx="1619250" cy="1123950"/>
          </a:xfrm>
          <a:prstGeom prst="roundRect">
            <a:avLst>
              <a:gd name="adj" fmla="val 6780"/>
            </a:avLst>
          </a:prstGeom>
          <a:solidFill>
            <a:srgbClr val="FFFFFF"/>
          </a:solidFill>
          <a:ln w="11430">
            <a:solidFill>
              <a:srgbClr val="D6DFEC"/>
            </a:solidFill>
            <a:prstDash val="solid"/>
          </a:ln>
        </p:spPr>
        <p:txBody>
          <a:bodyPr/>
          <a:lstStyle/>
          <a:p>
            <a:endParaRPr lang="zh-CN" altLang="en-US">
              <a:latin typeface="Times New Roman" panose="02020603050405020304"/>
              <a:cs typeface="Times New Roman" panose="02020603050405020304"/>
            </a:endParaRPr>
          </a:p>
        </p:txBody>
      </p:sp>
      <p:sp>
        <p:nvSpPr>
          <p:cNvPr id="26" name="矩形 25"/>
          <p:cNvSpPr>
            <a:spLocks noGrp="1"/>
          </p:cNvSpPr>
          <p:nvPr/>
        </p:nvSpPr>
        <p:spPr>
          <a:xfrm>
            <a:off x="7143750" y="2218365"/>
            <a:ext cx="1352550" cy="26670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ctr">
              <a:defRPr sz="1350" b="1">
                <a:solidFill>
                  <a:srgbClr val="0E2A5A"/>
                </a:solidFill>
                <a:latin typeface="Aptos"/>
                <a:ea typeface="Aptos"/>
                <a:cs typeface="Aptos"/>
              </a:defRPr>
            </a:pPr>
            <a:r>
              <a:rPr lang="en-US" sz="1350" b="1">
                <a:solidFill>
                  <a:srgbClr val="0E2A5A"/>
                </a:solidFill>
                <a:latin typeface="Times New Roman" panose="02020603050405020304"/>
                <a:ea typeface="Aptos"/>
                <a:cs typeface="Times New Roman" panose="02020603050405020304"/>
              </a:rPr>
              <a:t>Assist Engine</a:t>
            </a:r>
            <a:endParaRPr lang="en-US" sz="1350" b="1">
              <a:solidFill>
                <a:srgbClr val="0E2A5A"/>
              </a:solidFill>
              <a:latin typeface="Times New Roman" panose="02020603050405020304"/>
              <a:ea typeface="Aptos"/>
              <a:cs typeface="Times New Roman" panose="02020603050405020304"/>
            </a:endParaRPr>
          </a:p>
        </p:txBody>
      </p:sp>
      <p:sp>
        <p:nvSpPr>
          <p:cNvPr id="27" name="矩形 26"/>
          <p:cNvSpPr>
            <a:spLocks noGrp="1"/>
          </p:cNvSpPr>
          <p:nvPr/>
        </p:nvSpPr>
        <p:spPr>
          <a:xfrm>
            <a:off x="6966540" y="2525824"/>
            <a:ext cx="1718783" cy="493971"/>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ctr">
              <a:defRPr sz="1090" b="0">
                <a:solidFill>
                  <a:srgbClr val="647084"/>
                </a:solidFill>
                <a:latin typeface="Aptos"/>
                <a:ea typeface="Aptos"/>
                <a:cs typeface="Aptos"/>
              </a:defRPr>
            </a:pPr>
            <a:r>
              <a:rPr lang="en-US" sz="1090" b="0">
                <a:solidFill>
                  <a:srgbClr val="647084"/>
                </a:solidFill>
                <a:latin typeface="Times New Roman" panose="02020603050405020304"/>
                <a:ea typeface="Aptos"/>
                <a:cs typeface="Times New Roman" panose="02020603050405020304"/>
              </a:rPr>
              <a:t>Finds nearby clickable</a:t>
            </a:r>
            <a:endParaRPr lang="en-US" sz="1090" b="0">
              <a:solidFill>
                <a:srgbClr val="647084"/>
              </a:solidFill>
              <a:latin typeface="Times New Roman" panose="02020603050405020304"/>
              <a:ea typeface="Aptos"/>
              <a:cs typeface="Times New Roman" panose="02020603050405020304"/>
            </a:endParaRPr>
          </a:p>
          <a:p>
            <a:pPr algn="ctr">
              <a:defRPr sz="1090" b="0">
                <a:solidFill>
                  <a:srgbClr val="647084"/>
                </a:solidFill>
                <a:latin typeface="Aptos"/>
                <a:ea typeface="Aptos"/>
                <a:cs typeface="Aptos"/>
              </a:defRPr>
            </a:pPr>
            <a:r>
              <a:rPr lang="en-US" sz="1090" b="0">
                <a:solidFill>
                  <a:srgbClr val="647084"/>
                </a:solidFill>
                <a:latin typeface="Times New Roman" panose="02020603050405020304"/>
                <a:ea typeface="Aptos"/>
                <a:cs typeface="Times New Roman" panose="02020603050405020304"/>
              </a:rPr>
              <a:t>DOM targets</a:t>
            </a:r>
            <a:endParaRPr lang="en-US" sz="1090" b="0">
              <a:solidFill>
                <a:srgbClr val="647084"/>
              </a:solidFill>
              <a:latin typeface="Times New Roman" panose="02020603050405020304"/>
              <a:ea typeface="Aptos"/>
              <a:cs typeface="Times New Roman" panose="02020603050405020304"/>
            </a:endParaRPr>
          </a:p>
        </p:txBody>
      </p:sp>
      <p:sp>
        <p:nvSpPr>
          <p:cNvPr id="28" name="圆角矩形 27"/>
          <p:cNvSpPr>
            <a:spLocks noGrp="1"/>
          </p:cNvSpPr>
          <p:nvPr/>
        </p:nvSpPr>
        <p:spPr>
          <a:xfrm>
            <a:off x="9105900" y="2095500"/>
            <a:ext cx="1619250" cy="1123950"/>
          </a:xfrm>
          <a:prstGeom prst="roundRect">
            <a:avLst>
              <a:gd name="adj" fmla="val 6780"/>
            </a:avLst>
          </a:prstGeom>
          <a:solidFill>
            <a:srgbClr val="FFFFFF"/>
          </a:solidFill>
          <a:ln w="11430">
            <a:solidFill>
              <a:srgbClr val="D6DFEC"/>
            </a:solidFill>
            <a:prstDash val="solid"/>
          </a:ln>
        </p:spPr>
        <p:txBody>
          <a:bodyPr/>
          <a:lstStyle/>
          <a:p>
            <a:endParaRPr lang="zh-CN" altLang="en-US">
              <a:latin typeface="Times New Roman" panose="02020603050405020304"/>
              <a:cs typeface="Times New Roman" panose="02020603050405020304"/>
            </a:endParaRPr>
          </a:p>
        </p:txBody>
      </p:sp>
      <p:sp>
        <p:nvSpPr>
          <p:cNvPr id="29" name="矩形 28"/>
          <p:cNvSpPr>
            <a:spLocks noGrp="1"/>
          </p:cNvSpPr>
          <p:nvPr/>
        </p:nvSpPr>
        <p:spPr>
          <a:xfrm>
            <a:off x="8861203" y="2218364"/>
            <a:ext cx="2114549" cy="243074"/>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ctr">
              <a:defRPr sz="1350" b="1">
                <a:solidFill>
                  <a:srgbClr val="0E2A5A"/>
                </a:solidFill>
                <a:latin typeface="Aptos"/>
                <a:ea typeface="Aptos"/>
                <a:cs typeface="Aptos"/>
              </a:defRPr>
            </a:pPr>
            <a:r>
              <a:rPr lang="en-US" sz="1350" b="1">
                <a:solidFill>
                  <a:srgbClr val="0E2A5A"/>
                </a:solidFill>
                <a:latin typeface="Times New Roman" panose="02020603050405020304"/>
                <a:ea typeface="Aptos"/>
                <a:cs typeface="Times New Roman" panose="02020603050405020304"/>
              </a:rPr>
              <a:t>Simulated Click</a:t>
            </a:r>
            <a:endParaRPr lang="en-US" sz="1350" b="1">
              <a:solidFill>
                <a:srgbClr val="0E2A5A"/>
              </a:solidFill>
              <a:latin typeface="Times New Roman" panose="02020603050405020304"/>
              <a:ea typeface="Aptos"/>
              <a:cs typeface="Times New Roman" panose="02020603050405020304"/>
            </a:endParaRPr>
          </a:p>
        </p:txBody>
      </p:sp>
      <p:sp>
        <p:nvSpPr>
          <p:cNvPr id="30" name="矩形 29"/>
          <p:cNvSpPr>
            <a:spLocks noGrp="1"/>
          </p:cNvSpPr>
          <p:nvPr/>
        </p:nvSpPr>
        <p:spPr>
          <a:xfrm>
            <a:off x="9014785" y="2543543"/>
            <a:ext cx="1801480" cy="45853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ctr">
              <a:defRPr sz="1090" b="0">
                <a:solidFill>
                  <a:srgbClr val="647084"/>
                </a:solidFill>
                <a:latin typeface="Aptos"/>
                <a:ea typeface="Aptos"/>
                <a:cs typeface="Aptos"/>
              </a:defRPr>
            </a:pPr>
            <a:r>
              <a:rPr lang="en-US" sz="1090" b="0">
                <a:solidFill>
                  <a:srgbClr val="647084"/>
                </a:solidFill>
                <a:latin typeface="Times New Roman" panose="02020603050405020304"/>
                <a:ea typeface="Aptos"/>
                <a:cs typeface="Times New Roman" panose="02020603050405020304"/>
              </a:rPr>
              <a:t>Dispatches corrected</a:t>
            </a:r>
            <a:endParaRPr lang="en-US" sz="1090" b="0">
              <a:solidFill>
                <a:srgbClr val="647084"/>
              </a:solidFill>
              <a:latin typeface="Times New Roman" panose="02020603050405020304"/>
              <a:ea typeface="Aptos"/>
              <a:cs typeface="Times New Roman" panose="02020603050405020304"/>
            </a:endParaRPr>
          </a:p>
          <a:p>
            <a:pPr algn="ctr">
              <a:defRPr sz="1090" b="0">
                <a:solidFill>
                  <a:srgbClr val="647084"/>
                </a:solidFill>
                <a:latin typeface="Aptos"/>
                <a:ea typeface="Aptos"/>
                <a:cs typeface="Aptos"/>
              </a:defRPr>
            </a:pPr>
            <a:r>
              <a:rPr lang="en-US" sz="1050" b="0" err="1">
                <a:solidFill>
                  <a:srgbClr val="647084"/>
                </a:solidFill>
                <a:latin typeface="Times New Roman" panose="02020603050405020304"/>
                <a:ea typeface="Aptos"/>
                <a:cs typeface="Times New Roman" panose="02020603050405020304"/>
              </a:rPr>
              <a:t>MouseEvent</a:t>
            </a:r>
            <a:r>
              <a:rPr lang="en-US" sz="1050" b="0">
                <a:solidFill>
                  <a:srgbClr val="647084"/>
                </a:solidFill>
                <a:latin typeface="Times New Roman" panose="02020603050405020304"/>
                <a:ea typeface="Aptos"/>
                <a:cs typeface="Times New Roman" panose="02020603050405020304"/>
              </a:rPr>
              <a:t> objects</a:t>
            </a:r>
            <a:endParaRPr lang="en-US" sz="1050" b="0">
              <a:solidFill>
                <a:srgbClr val="647084"/>
              </a:solidFill>
              <a:latin typeface="Times New Roman" panose="02020603050405020304"/>
              <a:ea typeface="Aptos"/>
              <a:cs typeface="Times New Roman" panose="02020603050405020304"/>
            </a:endParaRPr>
          </a:p>
        </p:txBody>
      </p:sp>
      <p:sp>
        <p:nvSpPr>
          <p:cNvPr id="31" name="矩形 30"/>
          <p:cNvSpPr>
            <a:spLocks noGrp="1"/>
          </p:cNvSpPr>
          <p:nvPr/>
        </p:nvSpPr>
        <p:spPr>
          <a:xfrm>
            <a:off x="2343150" y="2638425"/>
            <a:ext cx="361950" cy="38100"/>
          </a:xfrm>
          <a:prstGeom prst="rect">
            <a:avLst/>
          </a:prstGeom>
          <a:solidFill>
            <a:srgbClr val="F27F2D"/>
          </a:solidFill>
          <a:ln w="0">
            <a:solidFill>
              <a:srgbClr val="000000">
                <a:alpha val="0"/>
              </a:srgbClr>
            </a:solidFill>
            <a:prstDash val="solid"/>
          </a:ln>
        </p:spPr>
        <p:txBody>
          <a:bodyPr/>
          <a:lstStyle/>
          <a:p>
            <a:endParaRPr lang="zh-CN" altLang="en-US">
              <a:latin typeface="Times New Roman" panose="02020603050405020304"/>
              <a:cs typeface="Times New Roman" panose="02020603050405020304"/>
            </a:endParaRPr>
          </a:p>
        </p:txBody>
      </p:sp>
      <p:sp>
        <p:nvSpPr>
          <p:cNvPr id="32" name="等腰三角形 31"/>
          <p:cNvSpPr>
            <a:spLocks noGrp="1"/>
          </p:cNvSpPr>
          <p:nvPr/>
        </p:nvSpPr>
        <p:spPr>
          <a:xfrm rot="5400000">
            <a:off x="2638425" y="2590800"/>
            <a:ext cx="133350" cy="133350"/>
          </a:xfrm>
          <a:prstGeom prst="triangle">
            <a:avLst/>
          </a:prstGeom>
          <a:solidFill>
            <a:srgbClr val="F27F2D"/>
          </a:solidFill>
          <a:ln w="0">
            <a:solidFill>
              <a:srgbClr val="000000">
                <a:alpha val="0"/>
              </a:srgbClr>
            </a:solidFill>
            <a:prstDash val="solid"/>
          </a:ln>
        </p:spPr>
        <p:txBody>
          <a:bodyPr/>
          <a:lstStyle/>
          <a:p>
            <a:endParaRPr lang="zh-CN" altLang="en-US">
              <a:latin typeface="Times New Roman" panose="02020603050405020304"/>
              <a:cs typeface="Times New Roman" panose="02020603050405020304"/>
            </a:endParaRPr>
          </a:p>
        </p:txBody>
      </p:sp>
      <p:sp>
        <p:nvSpPr>
          <p:cNvPr id="33" name="矩形 32"/>
          <p:cNvSpPr>
            <a:spLocks noGrp="1"/>
          </p:cNvSpPr>
          <p:nvPr/>
        </p:nvSpPr>
        <p:spPr>
          <a:xfrm>
            <a:off x="4438650" y="2638425"/>
            <a:ext cx="361950" cy="38100"/>
          </a:xfrm>
          <a:prstGeom prst="rect">
            <a:avLst/>
          </a:prstGeom>
          <a:solidFill>
            <a:srgbClr val="F27F2D"/>
          </a:solidFill>
          <a:ln w="0">
            <a:solidFill>
              <a:srgbClr val="000000">
                <a:alpha val="0"/>
              </a:srgbClr>
            </a:solidFill>
            <a:prstDash val="solid"/>
          </a:ln>
        </p:spPr>
        <p:txBody>
          <a:bodyPr/>
          <a:lstStyle/>
          <a:p>
            <a:endParaRPr lang="zh-CN" altLang="en-US">
              <a:latin typeface="Times New Roman" panose="02020603050405020304"/>
              <a:cs typeface="Times New Roman" panose="02020603050405020304"/>
            </a:endParaRPr>
          </a:p>
        </p:txBody>
      </p:sp>
      <p:sp>
        <p:nvSpPr>
          <p:cNvPr id="34" name="等腰三角形 33"/>
          <p:cNvSpPr>
            <a:spLocks noGrp="1"/>
          </p:cNvSpPr>
          <p:nvPr/>
        </p:nvSpPr>
        <p:spPr>
          <a:xfrm rot="5400000">
            <a:off x="4733925" y="2590800"/>
            <a:ext cx="133350" cy="133350"/>
          </a:xfrm>
          <a:prstGeom prst="triangle">
            <a:avLst/>
          </a:prstGeom>
          <a:solidFill>
            <a:srgbClr val="F27F2D"/>
          </a:solidFill>
          <a:ln w="0">
            <a:solidFill>
              <a:srgbClr val="000000">
                <a:alpha val="0"/>
              </a:srgbClr>
            </a:solidFill>
            <a:prstDash val="solid"/>
          </a:ln>
        </p:spPr>
        <p:txBody>
          <a:bodyPr/>
          <a:lstStyle/>
          <a:p>
            <a:endParaRPr lang="zh-CN" altLang="en-US">
              <a:latin typeface="Times New Roman" panose="02020603050405020304"/>
              <a:cs typeface="Times New Roman" panose="02020603050405020304"/>
            </a:endParaRPr>
          </a:p>
        </p:txBody>
      </p:sp>
      <p:sp>
        <p:nvSpPr>
          <p:cNvPr id="35" name="矩形 34"/>
          <p:cNvSpPr>
            <a:spLocks noGrp="1"/>
          </p:cNvSpPr>
          <p:nvPr/>
        </p:nvSpPr>
        <p:spPr>
          <a:xfrm>
            <a:off x="6534150" y="2638425"/>
            <a:ext cx="361950" cy="38100"/>
          </a:xfrm>
          <a:prstGeom prst="rect">
            <a:avLst/>
          </a:prstGeom>
          <a:solidFill>
            <a:srgbClr val="F27F2D"/>
          </a:solidFill>
          <a:ln w="0">
            <a:solidFill>
              <a:srgbClr val="000000">
                <a:alpha val="0"/>
              </a:srgbClr>
            </a:solidFill>
            <a:prstDash val="solid"/>
          </a:ln>
        </p:spPr>
        <p:txBody>
          <a:bodyPr/>
          <a:lstStyle/>
          <a:p>
            <a:endParaRPr lang="zh-CN" altLang="en-US">
              <a:latin typeface="Times New Roman" panose="02020603050405020304"/>
              <a:cs typeface="Times New Roman" panose="02020603050405020304"/>
            </a:endParaRPr>
          </a:p>
        </p:txBody>
      </p:sp>
      <p:sp>
        <p:nvSpPr>
          <p:cNvPr id="36" name="等腰三角形 35"/>
          <p:cNvSpPr>
            <a:spLocks noGrp="1"/>
          </p:cNvSpPr>
          <p:nvPr/>
        </p:nvSpPr>
        <p:spPr>
          <a:xfrm rot="5400000">
            <a:off x="6829425" y="2590800"/>
            <a:ext cx="133350" cy="133350"/>
          </a:xfrm>
          <a:prstGeom prst="triangle">
            <a:avLst/>
          </a:prstGeom>
          <a:solidFill>
            <a:srgbClr val="F27F2D"/>
          </a:solidFill>
          <a:ln w="0">
            <a:solidFill>
              <a:srgbClr val="000000">
                <a:alpha val="0"/>
              </a:srgbClr>
            </a:solidFill>
            <a:prstDash val="solid"/>
          </a:ln>
        </p:spPr>
        <p:txBody>
          <a:bodyPr/>
          <a:lstStyle/>
          <a:p>
            <a:endParaRPr lang="zh-CN" altLang="en-US">
              <a:latin typeface="Times New Roman" panose="02020603050405020304"/>
              <a:cs typeface="Times New Roman" panose="02020603050405020304"/>
            </a:endParaRPr>
          </a:p>
        </p:txBody>
      </p:sp>
      <p:sp>
        <p:nvSpPr>
          <p:cNvPr id="37" name="矩形 36"/>
          <p:cNvSpPr>
            <a:spLocks noGrp="1"/>
          </p:cNvSpPr>
          <p:nvPr/>
        </p:nvSpPr>
        <p:spPr>
          <a:xfrm>
            <a:off x="8629650" y="2638425"/>
            <a:ext cx="361950" cy="38100"/>
          </a:xfrm>
          <a:prstGeom prst="rect">
            <a:avLst/>
          </a:prstGeom>
          <a:solidFill>
            <a:srgbClr val="F27F2D"/>
          </a:solidFill>
          <a:ln w="0">
            <a:solidFill>
              <a:srgbClr val="000000">
                <a:alpha val="0"/>
              </a:srgbClr>
            </a:solidFill>
            <a:prstDash val="solid"/>
          </a:ln>
        </p:spPr>
        <p:txBody>
          <a:bodyPr/>
          <a:lstStyle/>
          <a:p>
            <a:endParaRPr lang="zh-CN" altLang="en-US">
              <a:latin typeface="Times New Roman" panose="02020603050405020304"/>
              <a:cs typeface="Times New Roman" panose="02020603050405020304"/>
            </a:endParaRPr>
          </a:p>
        </p:txBody>
      </p:sp>
      <p:sp>
        <p:nvSpPr>
          <p:cNvPr id="38" name="等腰三角形 37"/>
          <p:cNvSpPr>
            <a:spLocks noGrp="1"/>
          </p:cNvSpPr>
          <p:nvPr/>
        </p:nvSpPr>
        <p:spPr>
          <a:xfrm rot="5400000">
            <a:off x="8924925" y="2590800"/>
            <a:ext cx="133350" cy="133350"/>
          </a:xfrm>
          <a:prstGeom prst="triangle">
            <a:avLst/>
          </a:prstGeom>
          <a:solidFill>
            <a:srgbClr val="F27F2D"/>
          </a:solidFill>
          <a:ln w="0">
            <a:solidFill>
              <a:srgbClr val="000000">
                <a:alpha val="0"/>
              </a:srgbClr>
            </a:solidFill>
            <a:prstDash val="solid"/>
          </a:ln>
        </p:spPr>
        <p:txBody>
          <a:bodyPr/>
          <a:lstStyle/>
          <a:p>
            <a:endParaRPr lang="zh-CN" altLang="en-US">
              <a:latin typeface="Times New Roman" panose="02020603050405020304"/>
              <a:cs typeface="Times New Roman" panose="02020603050405020304"/>
            </a:endParaRPr>
          </a:p>
        </p:txBody>
      </p:sp>
      <p:sp>
        <p:nvSpPr>
          <p:cNvPr id="39" name="圆角矩形 38"/>
          <p:cNvSpPr>
            <a:spLocks noGrp="1"/>
          </p:cNvSpPr>
          <p:nvPr/>
        </p:nvSpPr>
        <p:spPr>
          <a:xfrm>
            <a:off x="800100" y="3905250"/>
            <a:ext cx="3200400" cy="1219200"/>
          </a:xfrm>
          <a:prstGeom prst="roundRect">
            <a:avLst>
              <a:gd name="adj" fmla="val 6250"/>
            </a:avLst>
          </a:prstGeom>
          <a:solidFill>
            <a:srgbClr val="FFFFFF"/>
          </a:solidFill>
          <a:ln w="10478">
            <a:solidFill>
              <a:srgbClr val="D6DFEC"/>
            </a:solidFill>
            <a:prstDash val="solid"/>
          </a:ln>
        </p:spPr>
        <p:txBody>
          <a:bodyPr/>
          <a:lstStyle/>
          <a:p>
            <a:endParaRPr lang="zh-CN" altLang="en-US">
              <a:latin typeface="Times New Roman" panose="02020603050405020304"/>
              <a:cs typeface="Times New Roman" panose="02020603050405020304"/>
            </a:endParaRPr>
          </a:p>
        </p:txBody>
      </p:sp>
      <p:sp>
        <p:nvSpPr>
          <p:cNvPr id="40" name="矩形 39"/>
          <p:cNvSpPr>
            <a:spLocks noGrp="1"/>
          </p:cNvSpPr>
          <p:nvPr/>
        </p:nvSpPr>
        <p:spPr>
          <a:xfrm>
            <a:off x="800100" y="3905250"/>
            <a:ext cx="66675" cy="1219200"/>
          </a:xfrm>
          <a:prstGeom prst="rect">
            <a:avLst/>
          </a:prstGeom>
          <a:solidFill>
            <a:srgbClr val="F27F2D"/>
          </a:solidFill>
          <a:ln w="0">
            <a:solidFill>
              <a:srgbClr val="000000">
                <a:alpha val="0"/>
              </a:srgbClr>
            </a:solidFill>
            <a:prstDash val="solid"/>
          </a:ln>
        </p:spPr>
        <p:txBody>
          <a:bodyPr/>
          <a:lstStyle/>
          <a:p>
            <a:endParaRPr lang="zh-CN" altLang="en-US">
              <a:latin typeface="Times New Roman" panose="02020603050405020304"/>
              <a:cs typeface="Times New Roman" panose="02020603050405020304"/>
            </a:endParaRPr>
          </a:p>
        </p:txBody>
      </p:sp>
      <p:sp>
        <p:nvSpPr>
          <p:cNvPr id="41" name="矩形 40"/>
          <p:cNvSpPr>
            <a:spLocks noGrp="1"/>
          </p:cNvSpPr>
          <p:nvPr/>
        </p:nvSpPr>
        <p:spPr>
          <a:xfrm>
            <a:off x="990600" y="4076700"/>
            <a:ext cx="2819400" cy="40005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l">
              <a:defRPr sz="1425" b="1">
                <a:solidFill>
                  <a:srgbClr val="0E2A5A"/>
                </a:solidFill>
                <a:latin typeface="Aptos"/>
                <a:ea typeface="Aptos"/>
                <a:cs typeface="Aptos"/>
              </a:defRPr>
            </a:pPr>
            <a:r>
              <a:rPr lang="en-US" sz="1425" b="1">
                <a:solidFill>
                  <a:srgbClr val="0E2A5A"/>
                </a:solidFill>
                <a:latin typeface="Times New Roman" panose="02020603050405020304"/>
                <a:ea typeface="Aptos"/>
                <a:cs typeface="Times New Roman" panose="02020603050405020304"/>
              </a:rPr>
              <a:t>Manifest V3 Integration</a:t>
            </a:r>
            <a:endParaRPr lang="en-US" sz="1425" b="1">
              <a:solidFill>
                <a:srgbClr val="0E2A5A"/>
              </a:solidFill>
              <a:latin typeface="Times New Roman" panose="02020603050405020304"/>
              <a:ea typeface="Aptos"/>
              <a:cs typeface="Times New Roman" panose="02020603050405020304"/>
            </a:endParaRPr>
          </a:p>
        </p:txBody>
      </p:sp>
      <p:sp>
        <p:nvSpPr>
          <p:cNvPr id="42" name="矩形 41"/>
          <p:cNvSpPr>
            <a:spLocks noGrp="1"/>
          </p:cNvSpPr>
          <p:nvPr/>
        </p:nvSpPr>
        <p:spPr>
          <a:xfrm>
            <a:off x="978786" y="4479406"/>
            <a:ext cx="2972981" cy="476250"/>
          </a:xfrm>
          <a:prstGeom prst="rect">
            <a:avLst/>
          </a:prstGeom>
          <a:solidFill>
            <a:srgbClr val="000000">
              <a:alpha val="0"/>
            </a:srgbClr>
          </a:solidFill>
          <a:ln w="0">
            <a:solidFill>
              <a:srgbClr val="000000">
                <a:alpha val="0"/>
              </a:srgbClr>
            </a:solidFill>
            <a:prstDash val="solid"/>
          </a:ln>
        </p:spPr>
        <p:txBody>
          <a:bodyPr lIns="0" tIns="19050" rIns="0" bIns="19050" anchor="t"/>
          <a:lstStyle/>
          <a:p>
            <a:pPr algn="l">
              <a:defRPr sz="1125" b="0">
                <a:solidFill>
                  <a:srgbClr val="18213A"/>
                </a:solidFill>
                <a:latin typeface="Aptos"/>
                <a:ea typeface="Aptos"/>
                <a:cs typeface="Aptos"/>
              </a:defRPr>
            </a:pPr>
            <a:r>
              <a:rPr lang="en-US" sz="1125" b="0">
                <a:solidFill>
                  <a:srgbClr val="18213A"/>
                </a:solidFill>
                <a:latin typeface="Times New Roman" panose="02020603050405020304"/>
                <a:ea typeface="Aptos"/>
                <a:cs typeface="Times New Roman" panose="02020603050405020304"/>
              </a:rPr>
              <a:t>content_scripts inject content.js and content.css on all URLs; background.js handles Alt+Shift+F as a lightweight service worker.</a:t>
            </a:r>
            <a:endParaRPr lang="en-US" sz="1125" b="0">
              <a:solidFill>
                <a:srgbClr val="18213A"/>
              </a:solidFill>
              <a:latin typeface="Times New Roman" panose="02020603050405020304"/>
              <a:ea typeface="Aptos"/>
              <a:cs typeface="Times New Roman" panose="02020603050405020304"/>
            </a:endParaRPr>
          </a:p>
        </p:txBody>
      </p:sp>
      <p:sp>
        <p:nvSpPr>
          <p:cNvPr id="43" name="圆角矩形 42"/>
          <p:cNvSpPr>
            <a:spLocks noGrp="1"/>
          </p:cNvSpPr>
          <p:nvPr/>
        </p:nvSpPr>
        <p:spPr>
          <a:xfrm>
            <a:off x="4495800" y="3905250"/>
            <a:ext cx="3200400" cy="1219200"/>
          </a:xfrm>
          <a:prstGeom prst="roundRect">
            <a:avLst>
              <a:gd name="adj" fmla="val 6250"/>
            </a:avLst>
          </a:prstGeom>
          <a:solidFill>
            <a:srgbClr val="FFFFFF"/>
          </a:solidFill>
          <a:ln w="10478">
            <a:solidFill>
              <a:srgbClr val="D6DFEC"/>
            </a:solidFill>
            <a:prstDash val="solid"/>
          </a:ln>
        </p:spPr>
        <p:txBody>
          <a:bodyPr/>
          <a:lstStyle/>
          <a:p>
            <a:endParaRPr lang="zh-CN" altLang="en-US">
              <a:latin typeface="Times New Roman" panose="02020603050405020304"/>
              <a:cs typeface="Times New Roman" panose="02020603050405020304"/>
            </a:endParaRPr>
          </a:p>
        </p:txBody>
      </p:sp>
      <p:sp>
        <p:nvSpPr>
          <p:cNvPr id="44" name="矩形 43"/>
          <p:cNvSpPr>
            <a:spLocks noGrp="1"/>
          </p:cNvSpPr>
          <p:nvPr/>
        </p:nvSpPr>
        <p:spPr>
          <a:xfrm>
            <a:off x="4495800" y="3905250"/>
            <a:ext cx="66675" cy="1219200"/>
          </a:xfrm>
          <a:prstGeom prst="rect">
            <a:avLst/>
          </a:prstGeom>
          <a:solidFill>
            <a:srgbClr val="0E2A5A"/>
          </a:solidFill>
          <a:ln w="0">
            <a:solidFill>
              <a:srgbClr val="000000">
                <a:alpha val="0"/>
              </a:srgbClr>
            </a:solidFill>
            <a:prstDash val="solid"/>
          </a:ln>
        </p:spPr>
        <p:txBody>
          <a:bodyPr/>
          <a:lstStyle/>
          <a:p>
            <a:endParaRPr lang="zh-CN" altLang="en-US">
              <a:latin typeface="Times New Roman" panose="02020603050405020304"/>
              <a:cs typeface="Times New Roman" panose="02020603050405020304"/>
            </a:endParaRPr>
          </a:p>
        </p:txBody>
      </p:sp>
      <p:sp>
        <p:nvSpPr>
          <p:cNvPr id="45" name="矩形 44"/>
          <p:cNvSpPr>
            <a:spLocks noGrp="1"/>
          </p:cNvSpPr>
          <p:nvPr/>
        </p:nvSpPr>
        <p:spPr>
          <a:xfrm>
            <a:off x="4686300" y="4076700"/>
            <a:ext cx="2819400" cy="40005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l">
              <a:defRPr sz="1425" b="1">
                <a:solidFill>
                  <a:srgbClr val="0E2A5A"/>
                </a:solidFill>
                <a:latin typeface="Aptos"/>
                <a:ea typeface="Aptos"/>
                <a:cs typeface="Aptos"/>
              </a:defRPr>
            </a:pPr>
            <a:r>
              <a:rPr lang="en-US" sz="1425" b="1">
                <a:solidFill>
                  <a:srgbClr val="0E2A5A"/>
                </a:solidFill>
                <a:latin typeface="Times New Roman" panose="02020603050405020304"/>
                <a:ea typeface="Aptos"/>
                <a:cs typeface="Times New Roman" panose="02020603050405020304"/>
              </a:rPr>
              <a:t>Page-Local Overlay</a:t>
            </a:r>
            <a:endParaRPr lang="en-US" sz="1425" b="1">
              <a:solidFill>
                <a:srgbClr val="0E2A5A"/>
              </a:solidFill>
              <a:latin typeface="Times New Roman" panose="02020603050405020304"/>
              <a:ea typeface="Aptos"/>
              <a:cs typeface="Times New Roman" panose="02020603050405020304"/>
            </a:endParaRPr>
          </a:p>
        </p:txBody>
      </p:sp>
      <p:sp>
        <p:nvSpPr>
          <p:cNvPr id="46" name="矩形 45"/>
          <p:cNvSpPr>
            <a:spLocks noGrp="1"/>
          </p:cNvSpPr>
          <p:nvPr/>
        </p:nvSpPr>
        <p:spPr>
          <a:xfrm>
            <a:off x="4686300" y="4514850"/>
            <a:ext cx="2819400" cy="476250"/>
          </a:xfrm>
          <a:prstGeom prst="rect">
            <a:avLst/>
          </a:prstGeom>
          <a:solidFill>
            <a:srgbClr val="000000">
              <a:alpha val="0"/>
            </a:srgbClr>
          </a:solidFill>
          <a:ln w="0">
            <a:solidFill>
              <a:srgbClr val="000000">
                <a:alpha val="0"/>
              </a:srgbClr>
            </a:solidFill>
            <a:prstDash val="solid"/>
          </a:ln>
        </p:spPr>
        <p:txBody>
          <a:bodyPr lIns="0" tIns="19050" rIns="0" bIns="19050" anchor="t"/>
          <a:lstStyle/>
          <a:p>
            <a:pPr algn="l">
              <a:defRPr sz="1125" b="0">
                <a:solidFill>
                  <a:srgbClr val="18213A"/>
                </a:solidFill>
                <a:latin typeface="Aptos"/>
                <a:ea typeface="Aptos"/>
                <a:cs typeface="Aptos"/>
              </a:defRPr>
            </a:pPr>
            <a:r>
              <a:rPr lang="en-US" sz="1125" b="0">
                <a:solidFill>
                  <a:srgbClr val="18213A"/>
                </a:solidFill>
                <a:latin typeface="Times New Roman" panose="02020603050405020304"/>
                <a:ea typeface="Aptos"/>
                <a:cs typeface="Times New Roman" panose="02020603050405020304"/>
              </a:rPr>
              <a:t>A fixed root layer draws the virtual cursor, raw dot, snap ring, and small settings dock without changing page layout.</a:t>
            </a:r>
            <a:endParaRPr lang="en-US" sz="1125" b="0">
              <a:solidFill>
                <a:srgbClr val="18213A"/>
              </a:solidFill>
              <a:latin typeface="Times New Roman" panose="02020603050405020304"/>
              <a:ea typeface="Aptos"/>
              <a:cs typeface="Times New Roman" panose="02020603050405020304"/>
            </a:endParaRPr>
          </a:p>
        </p:txBody>
      </p:sp>
      <p:sp>
        <p:nvSpPr>
          <p:cNvPr id="47" name="圆角矩形 46"/>
          <p:cNvSpPr>
            <a:spLocks noGrp="1"/>
          </p:cNvSpPr>
          <p:nvPr/>
        </p:nvSpPr>
        <p:spPr>
          <a:xfrm>
            <a:off x="8191500" y="3905250"/>
            <a:ext cx="3200400" cy="1219200"/>
          </a:xfrm>
          <a:prstGeom prst="roundRect">
            <a:avLst>
              <a:gd name="adj" fmla="val 6250"/>
            </a:avLst>
          </a:prstGeom>
          <a:solidFill>
            <a:srgbClr val="FFFFFF"/>
          </a:solidFill>
          <a:ln w="10478">
            <a:solidFill>
              <a:srgbClr val="D6DFEC"/>
            </a:solidFill>
            <a:prstDash val="solid"/>
          </a:ln>
        </p:spPr>
        <p:txBody>
          <a:bodyPr/>
          <a:lstStyle/>
          <a:p>
            <a:endParaRPr lang="zh-CN" altLang="en-US">
              <a:latin typeface="Times New Roman" panose="02020603050405020304"/>
              <a:cs typeface="Times New Roman" panose="02020603050405020304"/>
            </a:endParaRPr>
          </a:p>
        </p:txBody>
      </p:sp>
      <p:sp>
        <p:nvSpPr>
          <p:cNvPr id="48" name="矩形 47"/>
          <p:cNvSpPr>
            <a:spLocks noGrp="1"/>
          </p:cNvSpPr>
          <p:nvPr/>
        </p:nvSpPr>
        <p:spPr>
          <a:xfrm>
            <a:off x="8191500" y="3905250"/>
            <a:ext cx="66675" cy="1219200"/>
          </a:xfrm>
          <a:prstGeom prst="rect">
            <a:avLst/>
          </a:prstGeom>
          <a:solidFill>
            <a:srgbClr val="24A36B"/>
          </a:solidFill>
          <a:ln w="0">
            <a:solidFill>
              <a:srgbClr val="000000">
                <a:alpha val="0"/>
              </a:srgbClr>
            </a:solidFill>
            <a:prstDash val="solid"/>
          </a:ln>
        </p:spPr>
        <p:txBody>
          <a:bodyPr/>
          <a:lstStyle/>
          <a:p>
            <a:endParaRPr lang="zh-CN" altLang="en-US">
              <a:latin typeface="Times New Roman" panose="02020603050405020304"/>
              <a:cs typeface="Times New Roman" panose="02020603050405020304"/>
            </a:endParaRPr>
          </a:p>
        </p:txBody>
      </p:sp>
      <p:sp>
        <p:nvSpPr>
          <p:cNvPr id="49" name="矩形 48"/>
          <p:cNvSpPr>
            <a:spLocks noGrp="1"/>
          </p:cNvSpPr>
          <p:nvPr/>
        </p:nvSpPr>
        <p:spPr>
          <a:xfrm>
            <a:off x="8382000" y="4076700"/>
            <a:ext cx="2819400" cy="40005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l">
              <a:defRPr sz="1425" b="1">
                <a:solidFill>
                  <a:srgbClr val="0E2A5A"/>
                </a:solidFill>
                <a:latin typeface="Aptos"/>
                <a:ea typeface="Aptos"/>
                <a:cs typeface="Aptos"/>
              </a:defRPr>
            </a:pPr>
            <a:r>
              <a:rPr lang="en-US" sz="1425" b="1">
                <a:solidFill>
                  <a:srgbClr val="0E2A5A"/>
                </a:solidFill>
                <a:latin typeface="Times New Roman" panose="02020603050405020304"/>
                <a:ea typeface="Aptos"/>
                <a:cs typeface="Times New Roman" panose="02020603050405020304"/>
              </a:rPr>
              <a:t>Persistent Settings</a:t>
            </a:r>
            <a:endParaRPr lang="en-US" sz="1425" b="1">
              <a:solidFill>
                <a:srgbClr val="0E2A5A"/>
              </a:solidFill>
              <a:latin typeface="Times New Roman" panose="02020603050405020304"/>
              <a:ea typeface="Aptos"/>
              <a:cs typeface="Times New Roman" panose="02020603050405020304"/>
            </a:endParaRPr>
          </a:p>
        </p:txBody>
      </p:sp>
      <p:sp>
        <p:nvSpPr>
          <p:cNvPr id="50" name="矩形 49"/>
          <p:cNvSpPr>
            <a:spLocks noGrp="1"/>
          </p:cNvSpPr>
          <p:nvPr/>
        </p:nvSpPr>
        <p:spPr>
          <a:xfrm>
            <a:off x="8382000" y="4514850"/>
            <a:ext cx="2819400" cy="476250"/>
          </a:xfrm>
          <a:prstGeom prst="rect">
            <a:avLst/>
          </a:prstGeom>
          <a:solidFill>
            <a:srgbClr val="000000">
              <a:alpha val="0"/>
            </a:srgbClr>
          </a:solidFill>
          <a:ln w="0">
            <a:solidFill>
              <a:srgbClr val="000000">
                <a:alpha val="0"/>
              </a:srgbClr>
            </a:solidFill>
            <a:prstDash val="solid"/>
          </a:ln>
        </p:spPr>
        <p:txBody>
          <a:bodyPr lIns="0" tIns="19050" rIns="0" bIns="19050" anchor="t"/>
          <a:lstStyle/>
          <a:p>
            <a:pPr algn="l">
              <a:defRPr sz="1125" b="0">
                <a:solidFill>
                  <a:srgbClr val="18213A"/>
                </a:solidFill>
                <a:latin typeface="Aptos"/>
                <a:ea typeface="Aptos"/>
                <a:cs typeface="Aptos"/>
              </a:defRPr>
            </a:pPr>
            <a:r>
              <a:rPr lang="en-US" sz="1125" b="0">
                <a:solidFill>
                  <a:srgbClr val="18213A"/>
                </a:solidFill>
                <a:latin typeface="Times New Roman" panose="02020603050405020304"/>
                <a:ea typeface="Aptos"/>
                <a:cs typeface="Times New Roman" panose="02020603050405020304"/>
              </a:rPr>
              <a:t>chrome.storage.sync stores enabled state, radius, strength, and raw-point visualization across popup and page UI.</a:t>
            </a:r>
            <a:endParaRPr lang="en-US" sz="1125" b="0">
              <a:solidFill>
                <a:srgbClr val="18213A"/>
              </a:solidFill>
              <a:latin typeface="Times New Roman" panose="02020603050405020304"/>
              <a:ea typeface="Aptos"/>
              <a:cs typeface="Times New Roman" panose="02020603050405020304"/>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nvSpPr>
        <p:spPr>
          <a:xfrm>
            <a:off x="0" y="0"/>
            <a:ext cx="12191695" cy="164592"/>
          </a:xfrm>
          <a:prstGeom prst="rect">
            <a:avLst/>
          </a:prstGeom>
          <a:solidFill>
            <a:srgbClr val="0E2A5A"/>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buNone/>
            </a:pPr>
            <a:endParaRPr lang="zh-CN" altLang="en-US">
              <a:latin typeface="Times New Roman" panose="02020603050405020304"/>
              <a:cs typeface="Times New Roman" panose="02020603050405020304"/>
            </a:endParaRPr>
          </a:p>
        </p:txBody>
      </p:sp>
      <p:sp>
        <p:nvSpPr>
          <p:cNvPr id="3" name="Rectangle 2"/>
          <p:cNvSpPr>
            <a:spLocks noGrp="1"/>
          </p:cNvSpPr>
          <p:nvPr/>
        </p:nvSpPr>
        <p:spPr>
          <a:xfrm>
            <a:off x="502920" y="685800"/>
            <a:ext cx="128016" cy="548640"/>
          </a:xfrm>
          <a:prstGeom prst="rect">
            <a:avLst/>
          </a:prstGeom>
          <a:solidFill>
            <a:srgbClr val="F27F2D"/>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buNone/>
            </a:pPr>
            <a:endParaRPr lang="zh-CN" altLang="en-US">
              <a:latin typeface="Times New Roman" panose="02020603050405020304"/>
              <a:cs typeface="Times New Roman" panose="02020603050405020304"/>
            </a:endParaRPr>
          </a:p>
        </p:txBody>
      </p:sp>
      <p:sp>
        <p:nvSpPr>
          <p:cNvPr id="4" name="TextBox 3"/>
          <p:cNvSpPr>
            <a:spLocks noGrp="1"/>
          </p:cNvSpPr>
          <p:nvPr/>
        </p:nvSpPr>
        <p:spPr>
          <a:xfrm>
            <a:off x="749808" y="566928"/>
            <a:ext cx="4484113" cy="484748"/>
          </a:xfrm>
          <a:prstGeom prst="rect">
            <a:avLst/>
          </a:prstGeom>
          <a:noFill/>
        </p:spPr>
        <p:txBody>
          <a:bodyPr wrap="none">
            <a:spAutoFit/>
          </a:bodyPr>
          <a:lstStyle/>
          <a:p>
            <a:r>
              <a:rPr lang="en-US" sz="2550" b="1">
                <a:solidFill>
                  <a:srgbClr val="0E2A5A"/>
                </a:solidFill>
                <a:latin typeface="Times New Roman" panose="02020603050405020304"/>
                <a:ea typeface="Aptos"/>
                <a:cs typeface="Times New Roman" panose="02020603050405020304"/>
              </a:rPr>
              <a:t>Magnetic Targeting Algorithm</a:t>
            </a:r>
            <a:endParaRPr lang="en-US" sz="2550" b="1">
              <a:solidFill>
                <a:srgbClr val="0E2A5A"/>
              </a:solidFill>
              <a:latin typeface="Times New Roman" panose="02020603050405020304"/>
              <a:ea typeface="Aptos"/>
              <a:cs typeface="Times New Roman" panose="02020603050405020304"/>
            </a:endParaRPr>
          </a:p>
        </p:txBody>
      </p:sp>
      <p:sp>
        <p:nvSpPr>
          <p:cNvPr id="5" name="TextBox 4"/>
          <p:cNvSpPr>
            <a:spLocks noGrp="1"/>
          </p:cNvSpPr>
          <p:nvPr/>
        </p:nvSpPr>
        <p:spPr>
          <a:xfrm>
            <a:off x="768096" y="1097280"/>
            <a:ext cx="6596934" cy="288541"/>
          </a:xfrm>
          <a:prstGeom prst="rect">
            <a:avLst/>
          </a:prstGeom>
          <a:noFill/>
        </p:spPr>
        <p:txBody>
          <a:bodyPr wrap="none">
            <a:spAutoFit/>
          </a:bodyPr>
          <a:lstStyle/>
          <a:p>
            <a:r>
              <a:rPr lang="en-US" sz="1275">
                <a:solidFill>
                  <a:srgbClr val="647084"/>
                </a:solidFill>
                <a:latin typeface="Times New Roman" panose="02020603050405020304"/>
                <a:ea typeface="Aptos"/>
                <a:cs typeface="Times New Roman" panose="02020603050405020304"/>
              </a:rPr>
              <a:t>The extension searches real web controls and smoothly biases the cursor toward the closest target.</a:t>
            </a:r>
            <a:endParaRPr lang="en-US" sz="1275">
              <a:solidFill>
                <a:srgbClr val="647084"/>
              </a:solidFill>
              <a:latin typeface="Times New Roman" panose="02020603050405020304"/>
              <a:ea typeface="Aptos"/>
              <a:cs typeface="Times New Roman" panose="02020603050405020304"/>
            </a:endParaRPr>
          </a:p>
        </p:txBody>
      </p:sp>
      <p:sp>
        <p:nvSpPr>
          <p:cNvPr id="12" name="Rectangle 11"/>
          <p:cNvSpPr>
            <a:spLocks noGrp="1"/>
          </p:cNvSpPr>
          <p:nvPr/>
        </p:nvSpPr>
        <p:spPr>
          <a:xfrm>
            <a:off x="502920" y="6400800"/>
            <a:ext cx="11155680" cy="18288"/>
          </a:xfrm>
          <a:prstGeom prst="rect">
            <a:avLst/>
          </a:prstGeom>
          <a:solidFill>
            <a:srgbClr val="DEE4EC"/>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buNone/>
            </a:pPr>
            <a:endParaRPr lang="zh-CN" altLang="en-US">
              <a:latin typeface="Times New Roman" panose="02020603050405020304"/>
              <a:cs typeface="Times New Roman" panose="02020603050405020304"/>
            </a:endParaRPr>
          </a:p>
        </p:txBody>
      </p:sp>
      <p:pic>
        <p:nvPicPr>
          <p:cNvPr id="13" name="图片 22"/>
          <p:cNvPicPr>
            <a:picLocks noChangeAspect="1"/>
          </p:cNvPicPr>
          <p:nvPr/>
        </p:nvPicPr>
        <p:blipFill>
          <a:blip r:embed="rId1"/>
          <a:stretch>
            <a:fillRect/>
          </a:stretch>
        </p:blipFill>
        <p:spPr>
          <a:xfrm>
            <a:off x="11109960" y="250825"/>
            <a:ext cx="791845" cy="434975"/>
          </a:xfrm>
          <a:prstGeom prst="rect">
            <a:avLst/>
          </a:prstGeom>
        </p:spPr>
      </p:pic>
      <p:sp>
        <p:nvSpPr>
          <p:cNvPr id="14" name="文本框 13"/>
          <p:cNvSpPr>
            <a:spLocks noGrp="1"/>
          </p:cNvSpPr>
          <p:nvPr/>
        </p:nvSpPr>
        <p:spPr>
          <a:xfrm>
            <a:off x="10835640" y="6489700"/>
            <a:ext cx="4064000" cy="368300"/>
          </a:xfrm>
          <a:prstGeom prst="rect">
            <a:avLst/>
          </a:prstGeom>
          <a:noFill/>
        </p:spPr>
        <p:txBody>
          <a:bodyPr wrap="square" lIns="91440" tIns="45720" rIns="91440" bIns="45720" anchor="t">
            <a:spAutoFit/>
          </a:bodyPr>
          <a:lstStyle/>
          <a:p>
            <a:r>
              <a:rPr lang="en-US" b="1">
                <a:latin typeface="Times New Roman" panose="02020603050405020304"/>
                <a:ea typeface="Arial" panose="020B0604020202020204"/>
                <a:cs typeface="Times New Roman" panose="02020603050405020304"/>
              </a:rPr>
              <a:t>ECE445  14</a:t>
            </a:r>
            <a:endParaRPr lang="en-US" b="1">
              <a:latin typeface="Times New Roman" panose="02020603050405020304"/>
              <a:ea typeface="Arial" panose="020B0604020202020204"/>
              <a:cs typeface="Times New Roman" panose="02020603050405020304"/>
            </a:endParaRPr>
          </a:p>
        </p:txBody>
      </p:sp>
      <p:sp>
        <p:nvSpPr>
          <p:cNvPr id="16" name="圆角矩形 15"/>
          <p:cNvSpPr>
            <a:spLocks noGrp="1"/>
          </p:cNvSpPr>
          <p:nvPr/>
        </p:nvSpPr>
        <p:spPr>
          <a:xfrm>
            <a:off x="789616" y="1790700"/>
            <a:ext cx="5001584" cy="3949552"/>
          </a:xfrm>
          <a:prstGeom prst="roundRect">
            <a:avLst>
              <a:gd name="adj" fmla="val 2162"/>
            </a:avLst>
          </a:prstGeom>
          <a:solidFill>
            <a:srgbClr val="FFFFFF"/>
          </a:solidFill>
          <a:ln w="11430">
            <a:solidFill>
              <a:srgbClr val="D6DFEC"/>
            </a:solidFill>
            <a:prstDash val="solid"/>
          </a:ln>
        </p:spPr>
        <p:txBody>
          <a:bodyPr/>
          <a:lstStyle/>
          <a:p>
            <a:endParaRPr lang="zh-CN" altLang="en-US">
              <a:latin typeface="Times New Roman" panose="02020603050405020304"/>
              <a:cs typeface="Times New Roman" panose="02020603050405020304"/>
            </a:endParaRPr>
          </a:p>
        </p:txBody>
      </p:sp>
      <p:sp>
        <p:nvSpPr>
          <p:cNvPr id="17" name="矩形 16"/>
          <p:cNvSpPr>
            <a:spLocks noGrp="1"/>
          </p:cNvSpPr>
          <p:nvPr/>
        </p:nvSpPr>
        <p:spPr>
          <a:xfrm>
            <a:off x="1085850" y="1981200"/>
            <a:ext cx="4000500" cy="28575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l">
              <a:defRPr sz="1650" b="1">
                <a:solidFill>
                  <a:srgbClr val="0E2A5A"/>
                </a:solidFill>
                <a:latin typeface="Aptos"/>
                <a:ea typeface="Aptos"/>
                <a:cs typeface="Aptos"/>
              </a:defRPr>
            </a:pPr>
            <a:r>
              <a:rPr lang="en-US" sz="1650" b="1">
                <a:solidFill>
                  <a:srgbClr val="0E2A5A"/>
                </a:solidFill>
                <a:latin typeface="Times New Roman" panose="02020603050405020304"/>
                <a:ea typeface="Aptos"/>
                <a:cs typeface="Times New Roman" panose="02020603050405020304"/>
              </a:rPr>
              <a:t>Snap Field Model</a:t>
            </a:r>
            <a:endParaRPr lang="en-US" sz="1650" b="1">
              <a:solidFill>
                <a:srgbClr val="0E2A5A"/>
              </a:solidFill>
              <a:latin typeface="Times New Roman" panose="02020603050405020304"/>
              <a:ea typeface="Aptos"/>
              <a:cs typeface="Times New Roman" panose="02020603050405020304"/>
            </a:endParaRPr>
          </a:p>
        </p:txBody>
      </p:sp>
      <p:sp>
        <p:nvSpPr>
          <p:cNvPr id="18" name="椭圆 17"/>
          <p:cNvSpPr>
            <a:spLocks noGrp="1"/>
          </p:cNvSpPr>
          <p:nvPr/>
        </p:nvSpPr>
        <p:spPr>
          <a:xfrm>
            <a:off x="2000250" y="2619375"/>
            <a:ext cx="2476500" cy="2476500"/>
          </a:xfrm>
          <a:prstGeom prst="ellipse">
            <a:avLst/>
          </a:prstGeom>
          <a:solidFill>
            <a:srgbClr val="F27F2D">
              <a:alpha val="13333"/>
            </a:srgbClr>
          </a:solidFill>
          <a:ln w="19050">
            <a:solidFill>
              <a:srgbClr val="F27F2D"/>
            </a:solidFill>
            <a:prstDash val="solid"/>
          </a:ln>
        </p:spPr>
        <p:txBody>
          <a:bodyPr/>
          <a:lstStyle/>
          <a:p>
            <a:endParaRPr lang="zh-CN" altLang="en-US">
              <a:latin typeface="Times New Roman" panose="02020603050405020304"/>
              <a:cs typeface="Times New Roman" panose="02020603050405020304"/>
            </a:endParaRPr>
          </a:p>
        </p:txBody>
      </p:sp>
      <p:sp>
        <p:nvSpPr>
          <p:cNvPr id="19" name="椭圆 18"/>
          <p:cNvSpPr>
            <a:spLocks noGrp="1"/>
          </p:cNvSpPr>
          <p:nvPr/>
        </p:nvSpPr>
        <p:spPr>
          <a:xfrm>
            <a:off x="3086100" y="3695700"/>
            <a:ext cx="304800" cy="304800"/>
          </a:xfrm>
          <a:prstGeom prst="ellipse">
            <a:avLst/>
          </a:prstGeom>
          <a:solidFill>
            <a:srgbClr val="D94A38"/>
          </a:solidFill>
          <a:ln w="0">
            <a:solidFill>
              <a:srgbClr val="000000">
                <a:alpha val="0"/>
              </a:srgbClr>
            </a:solidFill>
            <a:prstDash val="solid"/>
          </a:ln>
        </p:spPr>
        <p:txBody>
          <a:bodyPr/>
          <a:lstStyle/>
          <a:p>
            <a:endParaRPr lang="zh-CN" altLang="en-US">
              <a:latin typeface="Times New Roman" panose="02020603050405020304"/>
              <a:cs typeface="Times New Roman" panose="02020603050405020304"/>
            </a:endParaRPr>
          </a:p>
        </p:txBody>
      </p:sp>
      <p:sp>
        <p:nvSpPr>
          <p:cNvPr id="20" name="矩形 19"/>
          <p:cNvSpPr>
            <a:spLocks noGrp="1"/>
          </p:cNvSpPr>
          <p:nvPr/>
        </p:nvSpPr>
        <p:spPr>
          <a:xfrm>
            <a:off x="2343150" y="4105275"/>
            <a:ext cx="2038350" cy="26670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ctr">
              <a:defRPr sz="1050" b="0">
                <a:solidFill>
                  <a:srgbClr val="D94A38"/>
                </a:solidFill>
                <a:latin typeface="Aptos"/>
                <a:ea typeface="Aptos"/>
                <a:cs typeface="Aptos"/>
              </a:defRPr>
            </a:pPr>
            <a:r>
              <a:rPr lang="en-US" sz="1050" b="0">
                <a:solidFill>
                  <a:srgbClr val="D94A38"/>
                </a:solidFill>
                <a:latin typeface="Times New Roman" panose="02020603050405020304"/>
                <a:ea typeface="Aptos"/>
                <a:cs typeface="Times New Roman" panose="02020603050405020304"/>
              </a:rPr>
              <a:t>raw HID point (mx, my)</a:t>
            </a:r>
            <a:endParaRPr lang="en-US" sz="1050" b="0">
              <a:solidFill>
                <a:srgbClr val="D94A38"/>
              </a:solidFill>
              <a:latin typeface="Times New Roman" panose="02020603050405020304"/>
              <a:ea typeface="Aptos"/>
              <a:cs typeface="Times New Roman" panose="02020603050405020304"/>
            </a:endParaRPr>
          </a:p>
        </p:txBody>
      </p:sp>
      <p:sp>
        <p:nvSpPr>
          <p:cNvPr id="21" name="圆角矩形 20"/>
          <p:cNvSpPr>
            <a:spLocks noGrp="1"/>
          </p:cNvSpPr>
          <p:nvPr/>
        </p:nvSpPr>
        <p:spPr>
          <a:xfrm>
            <a:off x="4305300" y="3238500"/>
            <a:ext cx="876300" cy="533400"/>
          </a:xfrm>
          <a:prstGeom prst="roundRect">
            <a:avLst>
              <a:gd name="adj" fmla="val 14286"/>
            </a:avLst>
          </a:prstGeom>
          <a:solidFill>
            <a:srgbClr val="EAF3FF"/>
          </a:solidFill>
          <a:ln w="13335">
            <a:solidFill>
              <a:srgbClr val="0E2A5A"/>
            </a:solidFill>
            <a:prstDash val="solid"/>
          </a:ln>
        </p:spPr>
        <p:txBody>
          <a:bodyPr/>
          <a:lstStyle/>
          <a:p>
            <a:endParaRPr lang="zh-CN" altLang="en-US">
              <a:latin typeface="Times New Roman" panose="02020603050405020304"/>
              <a:cs typeface="Times New Roman" panose="02020603050405020304"/>
            </a:endParaRPr>
          </a:p>
        </p:txBody>
      </p:sp>
      <p:sp>
        <p:nvSpPr>
          <p:cNvPr id="22" name="矩形 21"/>
          <p:cNvSpPr>
            <a:spLocks noGrp="1"/>
          </p:cNvSpPr>
          <p:nvPr/>
        </p:nvSpPr>
        <p:spPr>
          <a:xfrm>
            <a:off x="4419600" y="3314700"/>
            <a:ext cx="647700" cy="22860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ctr">
              <a:defRPr sz="1125" b="1">
                <a:solidFill>
                  <a:srgbClr val="0E2A5A"/>
                </a:solidFill>
                <a:latin typeface="Aptos"/>
                <a:ea typeface="Aptos"/>
                <a:cs typeface="Aptos"/>
              </a:defRPr>
            </a:pPr>
            <a:r>
              <a:rPr lang="en-US" sz="1125" b="1">
                <a:solidFill>
                  <a:srgbClr val="0E2A5A"/>
                </a:solidFill>
                <a:latin typeface="Times New Roman" panose="02020603050405020304"/>
                <a:ea typeface="Aptos"/>
                <a:cs typeface="Times New Roman" panose="02020603050405020304"/>
              </a:rPr>
              <a:t>Button</a:t>
            </a:r>
            <a:endParaRPr lang="en-US" sz="1125" b="1">
              <a:solidFill>
                <a:srgbClr val="0E2A5A"/>
              </a:solidFill>
              <a:latin typeface="Times New Roman" panose="02020603050405020304"/>
              <a:ea typeface="Aptos"/>
              <a:cs typeface="Times New Roman" panose="02020603050405020304"/>
            </a:endParaRPr>
          </a:p>
        </p:txBody>
      </p:sp>
      <p:sp>
        <p:nvSpPr>
          <p:cNvPr id="23" name="椭圆 22"/>
          <p:cNvSpPr>
            <a:spLocks noGrp="1"/>
          </p:cNvSpPr>
          <p:nvPr/>
        </p:nvSpPr>
        <p:spPr>
          <a:xfrm>
            <a:off x="4667250" y="3562350"/>
            <a:ext cx="152400" cy="152400"/>
          </a:xfrm>
          <a:prstGeom prst="ellipse">
            <a:avLst/>
          </a:prstGeom>
          <a:solidFill>
            <a:srgbClr val="F27F2D"/>
          </a:solidFill>
          <a:ln w="0">
            <a:solidFill>
              <a:srgbClr val="000000">
                <a:alpha val="0"/>
              </a:srgbClr>
            </a:solidFill>
            <a:prstDash val="solid"/>
          </a:ln>
        </p:spPr>
        <p:txBody>
          <a:bodyPr/>
          <a:lstStyle/>
          <a:p>
            <a:endParaRPr lang="zh-CN" altLang="en-US">
              <a:latin typeface="Times New Roman" panose="02020603050405020304"/>
              <a:cs typeface="Times New Roman" panose="02020603050405020304"/>
            </a:endParaRPr>
          </a:p>
        </p:txBody>
      </p:sp>
      <p:sp>
        <p:nvSpPr>
          <p:cNvPr id="24" name="矩形 23"/>
          <p:cNvSpPr>
            <a:spLocks noGrp="1"/>
          </p:cNvSpPr>
          <p:nvPr/>
        </p:nvSpPr>
        <p:spPr>
          <a:xfrm rot="-811699">
            <a:off x="3381375" y="3838575"/>
            <a:ext cx="1302977" cy="38100"/>
          </a:xfrm>
          <a:prstGeom prst="rect">
            <a:avLst/>
          </a:prstGeom>
          <a:solidFill>
            <a:srgbClr val="0E2A5A"/>
          </a:solidFill>
          <a:ln w="0">
            <a:solidFill>
              <a:srgbClr val="000000">
                <a:alpha val="0"/>
              </a:srgbClr>
            </a:solidFill>
            <a:prstDash val="solid"/>
          </a:ln>
        </p:spPr>
        <p:txBody>
          <a:bodyPr/>
          <a:lstStyle/>
          <a:p>
            <a:endParaRPr lang="zh-CN" altLang="en-US">
              <a:latin typeface="Times New Roman" panose="02020603050405020304"/>
              <a:cs typeface="Times New Roman" panose="02020603050405020304"/>
            </a:endParaRPr>
          </a:p>
        </p:txBody>
      </p:sp>
      <p:sp>
        <p:nvSpPr>
          <p:cNvPr id="25" name="等腰三角形 24"/>
          <p:cNvSpPr>
            <a:spLocks noGrp="1"/>
          </p:cNvSpPr>
          <p:nvPr/>
        </p:nvSpPr>
        <p:spPr>
          <a:xfrm rot="4588301">
            <a:off x="4581525" y="3486150"/>
            <a:ext cx="133350" cy="133350"/>
          </a:xfrm>
          <a:prstGeom prst="triangle">
            <a:avLst/>
          </a:prstGeom>
          <a:solidFill>
            <a:srgbClr val="0E2A5A"/>
          </a:solidFill>
          <a:ln w="0">
            <a:solidFill>
              <a:srgbClr val="000000">
                <a:alpha val="0"/>
              </a:srgbClr>
            </a:solidFill>
            <a:prstDash val="solid"/>
          </a:ln>
        </p:spPr>
        <p:txBody>
          <a:bodyPr/>
          <a:lstStyle/>
          <a:p>
            <a:endParaRPr lang="zh-CN" altLang="en-US">
              <a:latin typeface="Times New Roman" panose="02020603050405020304"/>
              <a:cs typeface="Times New Roman" panose="02020603050405020304"/>
            </a:endParaRPr>
          </a:p>
        </p:txBody>
      </p:sp>
      <p:sp>
        <p:nvSpPr>
          <p:cNvPr id="26" name="矩形 25"/>
          <p:cNvSpPr>
            <a:spLocks noGrp="1"/>
          </p:cNvSpPr>
          <p:nvPr/>
        </p:nvSpPr>
        <p:spPr>
          <a:xfrm>
            <a:off x="1286983" y="5265701"/>
            <a:ext cx="3905250" cy="26670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ctr">
              <a:defRPr sz="1165" b="0">
                <a:solidFill>
                  <a:srgbClr val="647084"/>
                </a:solidFill>
                <a:latin typeface="Aptos"/>
                <a:ea typeface="Aptos"/>
                <a:cs typeface="Aptos"/>
              </a:defRPr>
            </a:pPr>
            <a:r>
              <a:rPr lang="en-US" sz="1165" b="0">
                <a:solidFill>
                  <a:srgbClr val="647084"/>
                </a:solidFill>
                <a:latin typeface="Times New Roman" panose="02020603050405020304"/>
                <a:ea typeface="Aptos"/>
                <a:cs typeface="Times New Roman" panose="02020603050405020304"/>
              </a:rPr>
              <a:t>Correction grows as distance decreases inside radius R.</a:t>
            </a:r>
            <a:endParaRPr lang="en-US" sz="1165" b="0">
              <a:solidFill>
                <a:srgbClr val="647084"/>
              </a:solidFill>
              <a:latin typeface="Times New Roman" panose="02020603050405020304"/>
              <a:ea typeface="Aptos"/>
              <a:cs typeface="Times New Roman" panose="02020603050405020304"/>
            </a:endParaRPr>
          </a:p>
        </p:txBody>
      </p:sp>
      <p:sp>
        <p:nvSpPr>
          <p:cNvPr id="27" name="矩形 26"/>
          <p:cNvSpPr>
            <a:spLocks noGrp="1"/>
          </p:cNvSpPr>
          <p:nvPr/>
        </p:nvSpPr>
        <p:spPr>
          <a:xfrm>
            <a:off x="6305550" y="1885950"/>
            <a:ext cx="4495800" cy="55245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l">
              <a:defRPr sz="1500" b="0">
                <a:solidFill>
                  <a:srgbClr val="18213A"/>
                </a:solidFill>
                <a:latin typeface="Aptos"/>
                <a:ea typeface="Aptos"/>
                <a:cs typeface="Aptos"/>
              </a:defRPr>
            </a:pPr>
            <a:r>
              <a:rPr lang="en-US" sz="1500" b="0">
                <a:solidFill>
                  <a:srgbClr val="18213A"/>
                </a:solidFill>
                <a:latin typeface="Times New Roman" panose="02020603050405020304"/>
                <a:ea typeface="Aptos"/>
                <a:cs typeface="Times New Roman" panose="02020603050405020304"/>
              </a:rPr>
              <a:t>For every mousemove, the content script computes:</a:t>
            </a:r>
            <a:endParaRPr lang="en-US" sz="1500" b="0">
              <a:solidFill>
                <a:srgbClr val="18213A"/>
              </a:solidFill>
              <a:latin typeface="Times New Roman" panose="02020603050405020304"/>
              <a:ea typeface="Aptos"/>
              <a:cs typeface="Times New Roman" panose="02020603050405020304"/>
            </a:endParaRPr>
          </a:p>
        </p:txBody>
      </p:sp>
      <p:sp>
        <p:nvSpPr>
          <p:cNvPr id="28" name="圆角矩形 27"/>
          <p:cNvSpPr>
            <a:spLocks noGrp="1"/>
          </p:cNvSpPr>
          <p:nvPr/>
        </p:nvSpPr>
        <p:spPr>
          <a:xfrm>
            <a:off x="6286500" y="2400300"/>
            <a:ext cx="2362200" cy="1219200"/>
          </a:xfrm>
          <a:prstGeom prst="roundRect">
            <a:avLst>
              <a:gd name="adj" fmla="val 6250"/>
            </a:avLst>
          </a:prstGeom>
          <a:solidFill>
            <a:srgbClr val="FFFFFF"/>
          </a:solidFill>
          <a:ln w="10478">
            <a:solidFill>
              <a:srgbClr val="D6DFEC"/>
            </a:solidFill>
            <a:prstDash val="solid"/>
          </a:ln>
        </p:spPr>
        <p:txBody>
          <a:bodyPr/>
          <a:lstStyle/>
          <a:p>
            <a:endParaRPr lang="zh-CN" altLang="en-US">
              <a:latin typeface="Times New Roman" panose="02020603050405020304"/>
              <a:cs typeface="Times New Roman" panose="02020603050405020304"/>
            </a:endParaRPr>
          </a:p>
        </p:txBody>
      </p:sp>
      <p:sp>
        <p:nvSpPr>
          <p:cNvPr id="29" name="矩形 28"/>
          <p:cNvSpPr>
            <a:spLocks noGrp="1"/>
          </p:cNvSpPr>
          <p:nvPr/>
        </p:nvSpPr>
        <p:spPr>
          <a:xfrm>
            <a:off x="6286500" y="2400300"/>
            <a:ext cx="66675" cy="1219200"/>
          </a:xfrm>
          <a:prstGeom prst="rect">
            <a:avLst/>
          </a:prstGeom>
          <a:solidFill>
            <a:srgbClr val="F27F2D"/>
          </a:solidFill>
          <a:ln w="0">
            <a:solidFill>
              <a:srgbClr val="000000">
                <a:alpha val="0"/>
              </a:srgbClr>
            </a:solidFill>
            <a:prstDash val="solid"/>
          </a:ln>
        </p:spPr>
        <p:txBody>
          <a:bodyPr/>
          <a:lstStyle/>
          <a:p>
            <a:endParaRPr lang="zh-CN" altLang="en-US">
              <a:latin typeface="Times New Roman" panose="02020603050405020304"/>
              <a:cs typeface="Times New Roman" panose="02020603050405020304"/>
            </a:endParaRPr>
          </a:p>
        </p:txBody>
      </p:sp>
      <p:sp>
        <p:nvSpPr>
          <p:cNvPr id="30" name="矩形 29"/>
          <p:cNvSpPr>
            <a:spLocks noGrp="1"/>
          </p:cNvSpPr>
          <p:nvPr/>
        </p:nvSpPr>
        <p:spPr>
          <a:xfrm>
            <a:off x="6488814" y="2441796"/>
            <a:ext cx="1981200" cy="40005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l">
              <a:defRPr sz="1425" b="1">
                <a:solidFill>
                  <a:srgbClr val="0E2A5A"/>
                </a:solidFill>
                <a:latin typeface="Aptos"/>
                <a:ea typeface="Aptos"/>
                <a:cs typeface="Aptos"/>
              </a:defRPr>
            </a:pPr>
            <a:r>
              <a:rPr lang="en-US" sz="1425" b="1">
                <a:solidFill>
                  <a:srgbClr val="0E2A5A"/>
                </a:solidFill>
                <a:latin typeface="Times New Roman" panose="02020603050405020304"/>
                <a:ea typeface="Aptos"/>
                <a:cs typeface="Times New Roman" panose="02020603050405020304"/>
              </a:rPr>
              <a:t>1. Candidate DOM Targets</a:t>
            </a:r>
            <a:endParaRPr lang="en-US" sz="1425" b="1">
              <a:solidFill>
                <a:srgbClr val="0E2A5A"/>
              </a:solidFill>
              <a:latin typeface="Times New Roman" panose="02020603050405020304"/>
              <a:ea typeface="Aptos"/>
              <a:cs typeface="Times New Roman" panose="02020603050405020304"/>
            </a:endParaRPr>
          </a:p>
        </p:txBody>
      </p:sp>
      <p:sp>
        <p:nvSpPr>
          <p:cNvPr id="31" name="矩形 30"/>
          <p:cNvSpPr>
            <a:spLocks noGrp="1"/>
          </p:cNvSpPr>
          <p:nvPr/>
        </p:nvSpPr>
        <p:spPr>
          <a:xfrm>
            <a:off x="6488813" y="2968550"/>
            <a:ext cx="2069805" cy="493971"/>
          </a:xfrm>
          <a:prstGeom prst="rect">
            <a:avLst/>
          </a:prstGeom>
          <a:solidFill>
            <a:srgbClr val="000000">
              <a:alpha val="0"/>
            </a:srgbClr>
          </a:solidFill>
          <a:ln w="0">
            <a:solidFill>
              <a:srgbClr val="000000">
                <a:alpha val="0"/>
              </a:srgbClr>
            </a:solidFill>
            <a:prstDash val="solid"/>
          </a:ln>
        </p:spPr>
        <p:txBody>
          <a:bodyPr lIns="0" tIns="19050" rIns="0" bIns="19050" anchor="t"/>
          <a:lstStyle/>
          <a:p>
            <a:pPr algn="l">
              <a:defRPr sz="1125" b="0">
                <a:solidFill>
                  <a:srgbClr val="18213A"/>
                </a:solidFill>
                <a:latin typeface="Aptos"/>
                <a:ea typeface="Aptos"/>
                <a:cs typeface="Aptos"/>
              </a:defRPr>
            </a:pPr>
            <a:r>
              <a:rPr lang="en-US" sz="1125" b="0">
                <a:solidFill>
                  <a:srgbClr val="18213A"/>
                </a:solidFill>
                <a:latin typeface="Times New Roman" panose="02020603050405020304"/>
                <a:ea typeface="Aptos"/>
                <a:cs typeface="Times New Roman" panose="02020603050405020304"/>
              </a:rPr>
              <a:t>button, anchor, role=button, and input controls that are visible and not part of the extension UI.</a:t>
            </a:r>
            <a:endParaRPr lang="en-US" sz="1125" b="0">
              <a:solidFill>
                <a:srgbClr val="18213A"/>
              </a:solidFill>
              <a:latin typeface="Times New Roman" panose="02020603050405020304"/>
              <a:ea typeface="Aptos"/>
              <a:cs typeface="Times New Roman" panose="02020603050405020304"/>
            </a:endParaRPr>
          </a:p>
        </p:txBody>
      </p:sp>
      <p:sp>
        <p:nvSpPr>
          <p:cNvPr id="32" name="圆角矩形 31"/>
          <p:cNvSpPr>
            <a:spLocks noGrp="1"/>
          </p:cNvSpPr>
          <p:nvPr/>
        </p:nvSpPr>
        <p:spPr>
          <a:xfrm>
            <a:off x="8896350" y="2400300"/>
            <a:ext cx="2362200" cy="1219200"/>
          </a:xfrm>
          <a:prstGeom prst="roundRect">
            <a:avLst>
              <a:gd name="adj" fmla="val 6250"/>
            </a:avLst>
          </a:prstGeom>
          <a:solidFill>
            <a:srgbClr val="FFFFFF"/>
          </a:solidFill>
          <a:ln w="10478">
            <a:solidFill>
              <a:srgbClr val="D6DFEC"/>
            </a:solidFill>
            <a:prstDash val="solid"/>
          </a:ln>
        </p:spPr>
        <p:txBody>
          <a:bodyPr/>
          <a:lstStyle/>
          <a:p>
            <a:endParaRPr lang="zh-CN" altLang="en-US">
              <a:latin typeface="Times New Roman" panose="02020603050405020304"/>
              <a:cs typeface="Times New Roman" panose="02020603050405020304"/>
            </a:endParaRPr>
          </a:p>
        </p:txBody>
      </p:sp>
      <p:sp>
        <p:nvSpPr>
          <p:cNvPr id="33" name="矩形 32"/>
          <p:cNvSpPr>
            <a:spLocks noGrp="1"/>
          </p:cNvSpPr>
          <p:nvPr/>
        </p:nvSpPr>
        <p:spPr>
          <a:xfrm>
            <a:off x="8896350" y="2400300"/>
            <a:ext cx="66675" cy="1219200"/>
          </a:xfrm>
          <a:prstGeom prst="rect">
            <a:avLst/>
          </a:prstGeom>
          <a:solidFill>
            <a:srgbClr val="0E2A5A"/>
          </a:solidFill>
          <a:ln w="0">
            <a:solidFill>
              <a:srgbClr val="000000">
                <a:alpha val="0"/>
              </a:srgbClr>
            </a:solidFill>
            <a:prstDash val="solid"/>
          </a:ln>
        </p:spPr>
        <p:txBody>
          <a:bodyPr/>
          <a:lstStyle/>
          <a:p>
            <a:endParaRPr lang="zh-CN" altLang="en-US">
              <a:latin typeface="Times New Roman" panose="02020603050405020304"/>
              <a:cs typeface="Times New Roman" panose="02020603050405020304"/>
            </a:endParaRPr>
          </a:p>
        </p:txBody>
      </p:sp>
      <p:sp>
        <p:nvSpPr>
          <p:cNvPr id="34" name="矩形 33"/>
          <p:cNvSpPr>
            <a:spLocks noGrp="1"/>
          </p:cNvSpPr>
          <p:nvPr/>
        </p:nvSpPr>
        <p:spPr>
          <a:xfrm>
            <a:off x="9086850" y="2571750"/>
            <a:ext cx="1981200" cy="40005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l">
              <a:defRPr sz="1425" b="1">
                <a:solidFill>
                  <a:srgbClr val="0E2A5A"/>
                </a:solidFill>
                <a:latin typeface="Aptos"/>
                <a:ea typeface="Aptos"/>
                <a:cs typeface="Aptos"/>
              </a:defRPr>
            </a:pPr>
            <a:r>
              <a:rPr lang="en-US" sz="1425" b="1">
                <a:solidFill>
                  <a:srgbClr val="0E2A5A"/>
                </a:solidFill>
                <a:latin typeface="Times New Roman" panose="02020603050405020304"/>
                <a:ea typeface="Aptos"/>
                <a:cs typeface="Times New Roman" panose="02020603050405020304"/>
              </a:rPr>
              <a:t>2. Nearest Center</a:t>
            </a:r>
            <a:endParaRPr lang="en-US" sz="1425" b="1">
              <a:solidFill>
                <a:srgbClr val="0E2A5A"/>
              </a:solidFill>
              <a:latin typeface="Times New Roman" panose="02020603050405020304"/>
              <a:ea typeface="Aptos"/>
              <a:cs typeface="Times New Roman" panose="02020603050405020304"/>
            </a:endParaRPr>
          </a:p>
        </p:txBody>
      </p:sp>
      <p:sp>
        <p:nvSpPr>
          <p:cNvPr id="35" name="矩形 34"/>
          <p:cNvSpPr>
            <a:spLocks noGrp="1"/>
          </p:cNvSpPr>
          <p:nvPr/>
        </p:nvSpPr>
        <p:spPr>
          <a:xfrm>
            <a:off x="9086850" y="3009900"/>
            <a:ext cx="1981200" cy="476250"/>
          </a:xfrm>
          <a:prstGeom prst="rect">
            <a:avLst/>
          </a:prstGeom>
          <a:solidFill>
            <a:srgbClr val="000000">
              <a:alpha val="0"/>
            </a:srgbClr>
          </a:solidFill>
          <a:ln w="0">
            <a:solidFill>
              <a:srgbClr val="000000">
                <a:alpha val="0"/>
              </a:srgbClr>
            </a:solidFill>
            <a:prstDash val="solid"/>
          </a:ln>
        </p:spPr>
        <p:txBody>
          <a:bodyPr lIns="0" tIns="19050" rIns="0" bIns="19050" anchor="t"/>
          <a:lstStyle/>
          <a:p>
            <a:pPr algn="l">
              <a:defRPr sz="1125" b="0">
                <a:solidFill>
                  <a:srgbClr val="18213A"/>
                </a:solidFill>
                <a:latin typeface="Aptos"/>
                <a:ea typeface="Aptos"/>
                <a:cs typeface="Aptos"/>
              </a:defRPr>
            </a:pPr>
            <a:r>
              <a:rPr lang="en-US" sz="1125" b="0">
                <a:solidFill>
                  <a:srgbClr val="18213A"/>
                </a:solidFill>
                <a:latin typeface="Times New Roman" panose="02020603050405020304"/>
                <a:ea typeface="Aptos"/>
                <a:cs typeface="Times New Roman" panose="02020603050405020304"/>
              </a:rPr>
              <a:t>Each target center is compared to raw pointer position using Euclidean distance.</a:t>
            </a:r>
            <a:endParaRPr lang="en-US" sz="1125" b="0">
              <a:solidFill>
                <a:srgbClr val="18213A"/>
              </a:solidFill>
              <a:latin typeface="Times New Roman" panose="02020603050405020304"/>
              <a:ea typeface="Aptos"/>
              <a:cs typeface="Times New Roman" panose="02020603050405020304"/>
            </a:endParaRPr>
          </a:p>
        </p:txBody>
      </p:sp>
      <p:sp>
        <p:nvSpPr>
          <p:cNvPr id="36" name="圆角矩形 35"/>
          <p:cNvSpPr>
            <a:spLocks noGrp="1"/>
          </p:cNvSpPr>
          <p:nvPr/>
        </p:nvSpPr>
        <p:spPr>
          <a:xfrm>
            <a:off x="6286500" y="3867150"/>
            <a:ext cx="2362200" cy="1219200"/>
          </a:xfrm>
          <a:prstGeom prst="roundRect">
            <a:avLst>
              <a:gd name="adj" fmla="val 6250"/>
            </a:avLst>
          </a:prstGeom>
          <a:solidFill>
            <a:srgbClr val="FFFFFF"/>
          </a:solidFill>
          <a:ln w="10478">
            <a:solidFill>
              <a:srgbClr val="D6DFEC"/>
            </a:solidFill>
            <a:prstDash val="solid"/>
          </a:ln>
        </p:spPr>
        <p:txBody>
          <a:bodyPr/>
          <a:lstStyle/>
          <a:p>
            <a:endParaRPr lang="zh-CN" altLang="en-US">
              <a:latin typeface="Times New Roman" panose="02020603050405020304"/>
              <a:cs typeface="Times New Roman" panose="02020603050405020304"/>
            </a:endParaRPr>
          </a:p>
        </p:txBody>
      </p:sp>
      <p:sp>
        <p:nvSpPr>
          <p:cNvPr id="37" name="矩形 36"/>
          <p:cNvSpPr>
            <a:spLocks noGrp="1"/>
          </p:cNvSpPr>
          <p:nvPr/>
        </p:nvSpPr>
        <p:spPr>
          <a:xfrm>
            <a:off x="6286500" y="3867150"/>
            <a:ext cx="66675" cy="1219200"/>
          </a:xfrm>
          <a:prstGeom prst="rect">
            <a:avLst/>
          </a:prstGeom>
          <a:solidFill>
            <a:srgbClr val="24A36B"/>
          </a:solidFill>
          <a:ln w="0">
            <a:solidFill>
              <a:srgbClr val="000000">
                <a:alpha val="0"/>
              </a:srgbClr>
            </a:solidFill>
            <a:prstDash val="solid"/>
          </a:ln>
        </p:spPr>
        <p:txBody>
          <a:bodyPr/>
          <a:lstStyle/>
          <a:p>
            <a:endParaRPr lang="zh-CN" altLang="en-US">
              <a:latin typeface="Times New Roman" panose="02020603050405020304"/>
              <a:cs typeface="Times New Roman" panose="02020603050405020304"/>
            </a:endParaRPr>
          </a:p>
        </p:txBody>
      </p:sp>
      <p:sp>
        <p:nvSpPr>
          <p:cNvPr id="38" name="矩形 37"/>
          <p:cNvSpPr>
            <a:spLocks noGrp="1"/>
          </p:cNvSpPr>
          <p:nvPr/>
        </p:nvSpPr>
        <p:spPr>
          <a:xfrm>
            <a:off x="6477000" y="4038600"/>
            <a:ext cx="1981200" cy="40005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l">
              <a:defRPr sz="1425" b="1">
                <a:solidFill>
                  <a:srgbClr val="0E2A5A"/>
                </a:solidFill>
                <a:latin typeface="Aptos"/>
                <a:ea typeface="Aptos"/>
                <a:cs typeface="Aptos"/>
              </a:defRPr>
            </a:pPr>
            <a:r>
              <a:rPr lang="en-US" sz="1425" b="1">
                <a:solidFill>
                  <a:srgbClr val="0E2A5A"/>
                </a:solidFill>
                <a:latin typeface="Times New Roman" panose="02020603050405020304"/>
                <a:ea typeface="Aptos"/>
                <a:cs typeface="Times New Roman" panose="02020603050405020304"/>
              </a:rPr>
              <a:t>3. Strength Factor</a:t>
            </a:r>
            <a:endParaRPr lang="en-US" sz="1425" b="1">
              <a:solidFill>
                <a:srgbClr val="0E2A5A"/>
              </a:solidFill>
              <a:latin typeface="Times New Roman" panose="02020603050405020304"/>
              <a:ea typeface="Aptos"/>
              <a:cs typeface="Times New Roman" panose="02020603050405020304"/>
            </a:endParaRPr>
          </a:p>
        </p:txBody>
      </p:sp>
      <p:sp>
        <p:nvSpPr>
          <p:cNvPr id="39" name="矩形 38"/>
          <p:cNvSpPr>
            <a:spLocks noGrp="1"/>
          </p:cNvSpPr>
          <p:nvPr/>
        </p:nvSpPr>
        <p:spPr>
          <a:xfrm>
            <a:off x="6482907" y="4405866"/>
            <a:ext cx="1981200" cy="476250"/>
          </a:xfrm>
          <a:prstGeom prst="rect">
            <a:avLst/>
          </a:prstGeom>
          <a:solidFill>
            <a:srgbClr val="000000">
              <a:alpha val="0"/>
            </a:srgbClr>
          </a:solidFill>
          <a:ln w="0">
            <a:solidFill>
              <a:srgbClr val="000000">
                <a:alpha val="0"/>
              </a:srgbClr>
            </a:solidFill>
            <a:prstDash val="solid"/>
          </a:ln>
        </p:spPr>
        <p:txBody>
          <a:bodyPr lIns="0" tIns="19050" rIns="0" bIns="19050" anchor="t"/>
          <a:lstStyle/>
          <a:p>
            <a:pPr algn="l">
              <a:defRPr sz="1125" b="0">
                <a:solidFill>
                  <a:srgbClr val="18213A"/>
                </a:solidFill>
                <a:latin typeface="Aptos"/>
                <a:ea typeface="Aptos"/>
                <a:cs typeface="Aptos"/>
              </a:defRPr>
            </a:pPr>
            <a:r>
              <a:rPr lang="en-US" sz="1125" b="0">
                <a:solidFill>
                  <a:srgbClr val="18213A"/>
                </a:solidFill>
                <a:latin typeface="Times New Roman" panose="02020603050405020304"/>
                <a:ea typeface="Aptos"/>
                <a:cs typeface="Times New Roman" panose="02020603050405020304"/>
              </a:rPr>
              <a:t>t = strength x (1 - d / R), so strong snapping only happens near the target.</a:t>
            </a:r>
            <a:endParaRPr lang="en-US" sz="1125" b="0">
              <a:solidFill>
                <a:srgbClr val="18213A"/>
              </a:solidFill>
              <a:latin typeface="Times New Roman" panose="02020603050405020304"/>
              <a:ea typeface="Aptos"/>
              <a:cs typeface="Times New Roman" panose="02020603050405020304"/>
            </a:endParaRPr>
          </a:p>
        </p:txBody>
      </p:sp>
      <p:sp>
        <p:nvSpPr>
          <p:cNvPr id="40" name="圆角矩形 39"/>
          <p:cNvSpPr>
            <a:spLocks noGrp="1"/>
          </p:cNvSpPr>
          <p:nvPr/>
        </p:nvSpPr>
        <p:spPr>
          <a:xfrm>
            <a:off x="8896350" y="3867150"/>
            <a:ext cx="2362200" cy="1219200"/>
          </a:xfrm>
          <a:prstGeom prst="roundRect">
            <a:avLst>
              <a:gd name="adj" fmla="val 6250"/>
            </a:avLst>
          </a:prstGeom>
          <a:solidFill>
            <a:srgbClr val="FFFFFF"/>
          </a:solidFill>
          <a:ln w="10478">
            <a:solidFill>
              <a:srgbClr val="D6DFEC"/>
            </a:solidFill>
            <a:prstDash val="solid"/>
          </a:ln>
        </p:spPr>
        <p:txBody>
          <a:bodyPr/>
          <a:lstStyle/>
          <a:p>
            <a:endParaRPr lang="zh-CN" altLang="en-US">
              <a:latin typeface="Times New Roman" panose="02020603050405020304"/>
              <a:cs typeface="Times New Roman" panose="02020603050405020304"/>
            </a:endParaRPr>
          </a:p>
        </p:txBody>
      </p:sp>
      <p:sp>
        <p:nvSpPr>
          <p:cNvPr id="41" name="矩形 40"/>
          <p:cNvSpPr>
            <a:spLocks noGrp="1"/>
          </p:cNvSpPr>
          <p:nvPr/>
        </p:nvSpPr>
        <p:spPr>
          <a:xfrm>
            <a:off x="8896350" y="3867150"/>
            <a:ext cx="66675" cy="1219200"/>
          </a:xfrm>
          <a:prstGeom prst="rect">
            <a:avLst/>
          </a:prstGeom>
          <a:solidFill>
            <a:srgbClr val="F27F2D"/>
          </a:solidFill>
          <a:ln w="0">
            <a:solidFill>
              <a:srgbClr val="000000">
                <a:alpha val="0"/>
              </a:srgbClr>
            </a:solidFill>
            <a:prstDash val="solid"/>
          </a:ln>
        </p:spPr>
        <p:txBody>
          <a:bodyPr/>
          <a:lstStyle/>
          <a:p>
            <a:endParaRPr lang="zh-CN" altLang="en-US">
              <a:latin typeface="Times New Roman" panose="02020603050405020304"/>
              <a:cs typeface="Times New Roman" panose="02020603050405020304"/>
            </a:endParaRPr>
          </a:p>
        </p:txBody>
      </p:sp>
      <p:sp>
        <p:nvSpPr>
          <p:cNvPr id="42" name="矩形 41"/>
          <p:cNvSpPr>
            <a:spLocks noGrp="1"/>
          </p:cNvSpPr>
          <p:nvPr/>
        </p:nvSpPr>
        <p:spPr>
          <a:xfrm>
            <a:off x="9122292" y="3973623"/>
            <a:ext cx="1981200" cy="40005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l">
              <a:defRPr sz="1425" b="1">
                <a:solidFill>
                  <a:srgbClr val="0E2A5A"/>
                </a:solidFill>
                <a:latin typeface="Aptos"/>
                <a:ea typeface="Aptos"/>
                <a:cs typeface="Aptos"/>
              </a:defRPr>
            </a:pPr>
            <a:r>
              <a:rPr lang="en-US" sz="1425" b="1">
                <a:solidFill>
                  <a:srgbClr val="0E2A5A"/>
                </a:solidFill>
                <a:latin typeface="Times New Roman" panose="02020603050405020304"/>
                <a:ea typeface="Aptos"/>
                <a:cs typeface="Times New Roman" panose="02020603050405020304"/>
              </a:rPr>
              <a:t>4. Virtual Cursor</a:t>
            </a:r>
            <a:endParaRPr lang="en-US" sz="1425" b="1">
              <a:solidFill>
                <a:srgbClr val="0E2A5A"/>
              </a:solidFill>
              <a:latin typeface="Times New Roman" panose="02020603050405020304"/>
              <a:ea typeface="Aptos"/>
              <a:cs typeface="Times New Roman" panose="02020603050405020304"/>
            </a:endParaRPr>
          </a:p>
        </p:txBody>
      </p:sp>
      <p:sp>
        <p:nvSpPr>
          <p:cNvPr id="43" name="矩形 42"/>
          <p:cNvSpPr>
            <a:spLocks noGrp="1"/>
          </p:cNvSpPr>
          <p:nvPr/>
        </p:nvSpPr>
        <p:spPr>
          <a:xfrm>
            <a:off x="9134105" y="4370424"/>
            <a:ext cx="2122968" cy="517598"/>
          </a:xfrm>
          <a:prstGeom prst="rect">
            <a:avLst/>
          </a:prstGeom>
          <a:solidFill>
            <a:srgbClr val="000000">
              <a:alpha val="0"/>
            </a:srgbClr>
          </a:solidFill>
          <a:ln w="0">
            <a:solidFill>
              <a:srgbClr val="000000">
                <a:alpha val="0"/>
              </a:srgbClr>
            </a:solidFill>
            <a:prstDash val="solid"/>
          </a:ln>
        </p:spPr>
        <p:txBody>
          <a:bodyPr lIns="0" tIns="19050" rIns="0" bIns="19050" anchor="t"/>
          <a:lstStyle/>
          <a:p>
            <a:pPr algn="l">
              <a:defRPr sz="1125" b="0">
                <a:solidFill>
                  <a:srgbClr val="18213A"/>
                </a:solidFill>
                <a:latin typeface="Aptos"/>
                <a:ea typeface="Aptos"/>
                <a:cs typeface="Aptos"/>
              </a:defRPr>
            </a:pPr>
            <a:r>
              <a:rPr lang="en-US" sz="1100" b="0">
                <a:solidFill>
                  <a:srgbClr val="18213A"/>
                </a:solidFill>
                <a:latin typeface="Times New Roman" panose="02020603050405020304"/>
                <a:ea typeface="Aptos"/>
                <a:cs typeface="Times New Roman" panose="02020603050405020304"/>
              </a:rPr>
              <a:t>cx, cy are updated to the corrected coordinate while the raw point remains visible for debugging.</a:t>
            </a:r>
            <a:endParaRPr lang="en-US" sz="1100" b="0">
              <a:solidFill>
                <a:srgbClr val="18213A"/>
              </a:solidFill>
              <a:latin typeface="Times New Roman" panose="02020603050405020304"/>
              <a:ea typeface="Aptos"/>
              <a:cs typeface="Times New Roman" panose="02020603050405020304"/>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nvSpPr>
        <p:spPr>
          <a:xfrm>
            <a:off x="0" y="0"/>
            <a:ext cx="12191695" cy="164592"/>
          </a:xfrm>
          <a:prstGeom prst="rect">
            <a:avLst/>
          </a:prstGeom>
          <a:solidFill>
            <a:srgbClr val="0E2A5A"/>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buNone/>
            </a:pPr>
            <a:endParaRPr lang="zh-CN" altLang="en-US">
              <a:latin typeface="Times New Roman" panose="02020603050405020304"/>
              <a:cs typeface="Times New Roman" panose="02020603050405020304"/>
            </a:endParaRPr>
          </a:p>
        </p:txBody>
      </p:sp>
      <p:sp>
        <p:nvSpPr>
          <p:cNvPr id="3" name="Rectangle 2"/>
          <p:cNvSpPr>
            <a:spLocks noGrp="1"/>
          </p:cNvSpPr>
          <p:nvPr/>
        </p:nvSpPr>
        <p:spPr>
          <a:xfrm>
            <a:off x="502920" y="685800"/>
            <a:ext cx="128016" cy="548640"/>
          </a:xfrm>
          <a:prstGeom prst="rect">
            <a:avLst/>
          </a:prstGeom>
          <a:solidFill>
            <a:srgbClr val="F27F2D"/>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buNone/>
            </a:pPr>
            <a:endParaRPr lang="zh-CN" altLang="en-US">
              <a:latin typeface="Times New Roman" panose="02020603050405020304"/>
              <a:cs typeface="Times New Roman" panose="02020603050405020304"/>
            </a:endParaRPr>
          </a:p>
        </p:txBody>
      </p:sp>
      <p:sp>
        <p:nvSpPr>
          <p:cNvPr id="4" name="TextBox 3"/>
          <p:cNvSpPr>
            <a:spLocks noGrp="1"/>
          </p:cNvSpPr>
          <p:nvPr/>
        </p:nvSpPr>
        <p:spPr>
          <a:xfrm>
            <a:off x="749808" y="566928"/>
            <a:ext cx="3827715" cy="484748"/>
          </a:xfrm>
          <a:prstGeom prst="rect">
            <a:avLst/>
          </a:prstGeom>
          <a:noFill/>
        </p:spPr>
        <p:txBody>
          <a:bodyPr wrap="none">
            <a:spAutoFit/>
          </a:bodyPr>
          <a:lstStyle/>
          <a:p>
            <a:r>
              <a:rPr lang="en-US" sz="2550" b="1">
                <a:solidFill>
                  <a:srgbClr val="0E2A5A"/>
                </a:solidFill>
                <a:latin typeface="Times New Roman" panose="02020603050405020304"/>
                <a:ea typeface="Aptos"/>
                <a:cs typeface="Times New Roman" panose="02020603050405020304"/>
              </a:rPr>
              <a:t>Pointer Event Redirection</a:t>
            </a:r>
            <a:endParaRPr lang="en-US" sz="2550" b="1">
              <a:solidFill>
                <a:srgbClr val="0E2A5A"/>
              </a:solidFill>
              <a:latin typeface="Times New Roman" panose="02020603050405020304"/>
              <a:ea typeface="Aptos"/>
              <a:cs typeface="Times New Roman" panose="02020603050405020304"/>
            </a:endParaRPr>
          </a:p>
        </p:txBody>
      </p:sp>
      <p:sp>
        <p:nvSpPr>
          <p:cNvPr id="5" name="TextBox 4"/>
          <p:cNvSpPr>
            <a:spLocks noGrp="1"/>
          </p:cNvSpPr>
          <p:nvPr/>
        </p:nvSpPr>
        <p:spPr>
          <a:xfrm>
            <a:off x="768096" y="1097280"/>
            <a:ext cx="6248827" cy="288541"/>
          </a:xfrm>
          <a:prstGeom prst="rect">
            <a:avLst/>
          </a:prstGeom>
          <a:noFill/>
        </p:spPr>
        <p:txBody>
          <a:bodyPr wrap="none">
            <a:spAutoFit/>
          </a:bodyPr>
          <a:lstStyle/>
          <a:p>
            <a:r>
              <a:rPr lang="en-US" sz="1275">
                <a:solidFill>
                  <a:srgbClr val="647084"/>
                </a:solidFill>
                <a:latin typeface="Times New Roman" panose="02020603050405020304"/>
                <a:ea typeface="Aptos"/>
                <a:cs typeface="Times New Roman" panose="02020603050405020304"/>
              </a:rPr>
              <a:t>Clicks are intercepted before the page handles them, then replayed at the assisted coordinate.</a:t>
            </a:r>
            <a:endParaRPr lang="en-US" sz="1275">
              <a:solidFill>
                <a:srgbClr val="647084"/>
              </a:solidFill>
              <a:latin typeface="Times New Roman" panose="02020603050405020304"/>
              <a:ea typeface="Aptos"/>
              <a:cs typeface="Times New Roman" panose="02020603050405020304"/>
            </a:endParaRPr>
          </a:p>
        </p:txBody>
      </p:sp>
      <p:sp>
        <p:nvSpPr>
          <p:cNvPr id="12" name="Rectangle 11"/>
          <p:cNvSpPr>
            <a:spLocks noGrp="1"/>
          </p:cNvSpPr>
          <p:nvPr/>
        </p:nvSpPr>
        <p:spPr>
          <a:xfrm>
            <a:off x="502920" y="6400800"/>
            <a:ext cx="11155680" cy="18288"/>
          </a:xfrm>
          <a:prstGeom prst="rect">
            <a:avLst/>
          </a:prstGeom>
          <a:solidFill>
            <a:srgbClr val="DEE4EC"/>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buNone/>
            </a:pPr>
            <a:endParaRPr lang="zh-CN" altLang="en-US">
              <a:latin typeface="Times New Roman" panose="02020603050405020304"/>
              <a:cs typeface="Times New Roman" panose="02020603050405020304"/>
            </a:endParaRPr>
          </a:p>
        </p:txBody>
      </p:sp>
      <p:pic>
        <p:nvPicPr>
          <p:cNvPr id="13" name="图片 22"/>
          <p:cNvPicPr>
            <a:picLocks noChangeAspect="1"/>
          </p:cNvPicPr>
          <p:nvPr/>
        </p:nvPicPr>
        <p:blipFill>
          <a:blip r:embed="rId1"/>
          <a:stretch>
            <a:fillRect/>
          </a:stretch>
        </p:blipFill>
        <p:spPr>
          <a:xfrm>
            <a:off x="11109960" y="250825"/>
            <a:ext cx="791845" cy="434975"/>
          </a:xfrm>
          <a:prstGeom prst="rect">
            <a:avLst/>
          </a:prstGeom>
        </p:spPr>
      </p:pic>
      <p:sp>
        <p:nvSpPr>
          <p:cNvPr id="14" name="文本框 13"/>
          <p:cNvSpPr>
            <a:spLocks noGrp="1"/>
          </p:cNvSpPr>
          <p:nvPr/>
        </p:nvSpPr>
        <p:spPr>
          <a:xfrm>
            <a:off x="10835640" y="6489700"/>
            <a:ext cx="4064000" cy="368300"/>
          </a:xfrm>
          <a:prstGeom prst="rect">
            <a:avLst/>
          </a:prstGeom>
          <a:noFill/>
        </p:spPr>
        <p:txBody>
          <a:bodyPr wrap="square" lIns="91440" tIns="45720" rIns="91440" bIns="45720" anchor="t">
            <a:spAutoFit/>
          </a:bodyPr>
          <a:lstStyle/>
          <a:p>
            <a:r>
              <a:rPr lang="en-US" b="1">
                <a:latin typeface="Times New Roman" panose="02020603050405020304"/>
                <a:ea typeface="Arial" panose="020B0604020202020204"/>
                <a:cs typeface="Times New Roman" panose="02020603050405020304"/>
              </a:rPr>
              <a:t>ECE445  15</a:t>
            </a:r>
            <a:endParaRPr lang="en-US" b="1">
              <a:latin typeface="Times New Roman" panose="02020603050405020304"/>
              <a:ea typeface="Arial" panose="020B0604020202020204"/>
              <a:cs typeface="Times New Roman" panose="02020603050405020304"/>
            </a:endParaRPr>
          </a:p>
        </p:txBody>
      </p:sp>
      <p:sp>
        <p:nvSpPr>
          <p:cNvPr id="16" name="圆角矩形 15"/>
          <p:cNvSpPr>
            <a:spLocks noGrp="1"/>
          </p:cNvSpPr>
          <p:nvPr/>
        </p:nvSpPr>
        <p:spPr>
          <a:xfrm>
            <a:off x="876300" y="2171700"/>
            <a:ext cx="2266950" cy="1695450"/>
          </a:xfrm>
          <a:prstGeom prst="roundRect">
            <a:avLst>
              <a:gd name="adj" fmla="val 4494"/>
            </a:avLst>
          </a:prstGeom>
          <a:solidFill>
            <a:srgbClr val="F4F7FB"/>
          </a:solidFill>
          <a:ln w="11430">
            <a:solidFill>
              <a:srgbClr val="D6DFEC"/>
            </a:solidFill>
            <a:prstDash val="solid"/>
          </a:ln>
        </p:spPr>
        <p:txBody>
          <a:bodyPr/>
          <a:lstStyle/>
          <a:p>
            <a:endParaRPr lang="zh-CN" altLang="en-US">
              <a:latin typeface="Times New Roman" panose="02020603050405020304"/>
              <a:cs typeface="Times New Roman" panose="02020603050405020304"/>
            </a:endParaRPr>
          </a:p>
        </p:txBody>
      </p:sp>
      <p:sp>
        <p:nvSpPr>
          <p:cNvPr id="17" name="矩形 16"/>
          <p:cNvSpPr>
            <a:spLocks noGrp="1"/>
          </p:cNvSpPr>
          <p:nvPr/>
        </p:nvSpPr>
        <p:spPr>
          <a:xfrm>
            <a:off x="1085850" y="2400300"/>
            <a:ext cx="1847850" cy="28575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ctr">
              <a:defRPr sz="1500" b="1">
                <a:solidFill>
                  <a:srgbClr val="0E2A5A"/>
                </a:solidFill>
                <a:latin typeface="Aptos"/>
                <a:ea typeface="Aptos"/>
                <a:cs typeface="Aptos"/>
              </a:defRPr>
            </a:pPr>
            <a:r>
              <a:rPr lang="en-US" sz="1500" b="1">
                <a:solidFill>
                  <a:srgbClr val="0E2A5A"/>
                </a:solidFill>
                <a:latin typeface="Times New Roman" panose="02020603050405020304"/>
                <a:ea typeface="Aptos"/>
                <a:cs typeface="Times New Roman" panose="02020603050405020304"/>
              </a:rPr>
              <a:t>Capture Phase</a:t>
            </a:r>
            <a:endParaRPr lang="en-US" sz="1500" b="1">
              <a:solidFill>
                <a:srgbClr val="0E2A5A"/>
              </a:solidFill>
              <a:latin typeface="Times New Roman" panose="02020603050405020304"/>
              <a:ea typeface="Aptos"/>
              <a:cs typeface="Times New Roman" panose="02020603050405020304"/>
            </a:endParaRPr>
          </a:p>
        </p:txBody>
      </p:sp>
      <p:sp>
        <p:nvSpPr>
          <p:cNvPr id="18" name="矩形 17"/>
          <p:cNvSpPr>
            <a:spLocks noGrp="1"/>
          </p:cNvSpPr>
          <p:nvPr/>
        </p:nvSpPr>
        <p:spPr>
          <a:xfrm>
            <a:off x="1085850" y="2876550"/>
            <a:ext cx="1847850" cy="74295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ctr">
              <a:defRPr sz="1165" b="0">
                <a:solidFill>
                  <a:srgbClr val="18213A"/>
                </a:solidFill>
                <a:latin typeface="Aptos"/>
                <a:ea typeface="Aptos"/>
                <a:cs typeface="Aptos"/>
              </a:defRPr>
            </a:pPr>
            <a:r>
              <a:rPr lang="en-US" sz="1165" b="0">
                <a:solidFill>
                  <a:srgbClr val="18213A"/>
                </a:solidFill>
                <a:latin typeface="Times New Roman" panose="02020603050405020304"/>
                <a:ea typeface="Aptos"/>
                <a:cs typeface="Times New Roman" panose="02020603050405020304"/>
              </a:rPr>
              <a:t>mousemove updates rawX/rawY;</a:t>
            </a:r>
            <a:endParaRPr lang="en-US" sz="1165" b="0">
              <a:solidFill>
                <a:srgbClr val="18213A"/>
              </a:solidFill>
              <a:latin typeface="Times New Roman" panose="02020603050405020304"/>
              <a:ea typeface="Aptos"/>
              <a:cs typeface="Times New Roman" panose="02020603050405020304"/>
            </a:endParaRPr>
          </a:p>
          <a:p>
            <a:pPr algn="ctr">
              <a:defRPr sz="1165" b="0">
                <a:solidFill>
                  <a:srgbClr val="18213A"/>
                </a:solidFill>
                <a:latin typeface="Aptos"/>
                <a:ea typeface="Aptos"/>
                <a:cs typeface="Aptos"/>
              </a:defRPr>
            </a:pPr>
            <a:r>
              <a:rPr lang="en-US" sz="1165" b="0">
                <a:solidFill>
                  <a:srgbClr val="18213A"/>
                </a:solidFill>
                <a:latin typeface="Times New Roman" panose="02020603050405020304"/>
                <a:ea typeface="Aptos"/>
                <a:cs typeface="Times New Roman" panose="02020603050405020304"/>
              </a:rPr>
              <a:t>click events are observed with useCapture=true.</a:t>
            </a:r>
            <a:endParaRPr lang="en-US" sz="1165" b="0">
              <a:solidFill>
                <a:srgbClr val="18213A"/>
              </a:solidFill>
              <a:latin typeface="Times New Roman" panose="02020603050405020304"/>
              <a:ea typeface="Aptos"/>
              <a:cs typeface="Times New Roman" panose="02020603050405020304"/>
            </a:endParaRPr>
          </a:p>
        </p:txBody>
      </p:sp>
      <p:sp>
        <p:nvSpPr>
          <p:cNvPr id="19" name="矩形 18"/>
          <p:cNvSpPr>
            <a:spLocks noGrp="1"/>
          </p:cNvSpPr>
          <p:nvPr/>
        </p:nvSpPr>
        <p:spPr>
          <a:xfrm>
            <a:off x="3219450" y="2990850"/>
            <a:ext cx="381000" cy="38100"/>
          </a:xfrm>
          <a:prstGeom prst="rect">
            <a:avLst/>
          </a:prstGeom>
          <a:solidFill>
            <a:srgbClr val="F27F2D"/>
          </a:solidFill>
          <a:ln w="0">
            <a:solidFill>
              <a:srgbClr val="000000">
                <a:alpha val="0"/>
              </a:srgbClr>
            </a:solidFill>
            <a:prstDash val="solid"/>
          </a:ln>
        </p:spPr>
        <p:txBody>
          <a:bodyPr/>
          <a:lstStyle/>
          <a:p>
            <a:endParaRPr lang="zh-CN" altLang="en-US">
              <a:latin typeface="Times New Roman" panose="02020603050405020304"/>
              <a:cs typeface="Times New Roman" panose="02020603050405020304"/>
            </a:endParaRPr>
          </a:p>
        </p:txBody>
      </p:sp>
      <p:sp>
        <p:nvSpPr>
          <p:cNvPr id="20" name="等腰三角形 19"/>
          <p:cNvSpPr>
            <a:spLocks noGrp="1"/>
          </p:cNvSpPr>
          <p:nvPr/>
        </p:nvSpPr>
        <p:spPr>
          <a:xfrm rot="5400000">
            <a:off x="3533775" y="2943225"/>
            <a:ext cx="133350" cy="133350"/>
          </a:xfrm>
          <a:prstGeom prst="triangle">
            <a:avLst/>
          </a:prstGeom>
          <a:solidFill>
            <a:srgbClr val="F27F2D"/>
          </a:solidFill>
          <a:ln w="0">
            <a:solidFill>
              <a:srgbClr val="000000">
                <a:alpha val="0"/>
              </a:srgbClr>
            </a:solidFill>
            <a:prstDash val="solid"/>
          </a:ln>
        </p:spPr>
        <p:txBody>
          <a:bodyPr/>
          <a:lstStyle/>
          <a:p>
            <a:endParaRPr lang="zh-CN" altLang="en-US">
              <a:latin typeface="Times New Roman" panose="02020603050405020304"/>
              <a:cs typeface="Times New Roman" panose="02020603050405020304"/>
            </a:endParaRPr>
          </a:p>
        </p:txBody>
      </p:sp>
      <p:sp>
        <p:nvSpPr>
          <p:cNvPr id="21" name="圆角矩形 20"/>
          <p:cNvSpPr>
            <a:spLocks noGrp="1"/>
          </p:cNvSpPr>
          <p:nvPr/>
        </p:nvSpPr>
        <p:spPr>
          <a:xfrm>
            <a:off x="3619500" y="2171700"/>
            <a:ext cx="2266950" cy="1695450"/>
          </a:xfrm>
          <a:prstGeom prst="roundRect">
            <a:avLst>
              <a:gd name="adj" fmla="val 4494"/>
            </a:avLst>
          </a:prstGeom>
          <a:solidFill>
            <a:srgbClr val="FFFFFF"/>
          </a:solidFill>
          <a:ln w="11430">
            <a:solidFill>
              <a:srgbClr val="D6DFEC"/>
            </a:solidFill>
            <a:prstDash val="solid"/>
          </a:ln>
        </p:spPr>
        <p:txBody>
          <a:bodyPr/>
          <a:lstStyle/>
          <a:p>
            <a:endParaRPr lang="zh-CN" altLang="en-US">
              <a:latin typeface="Times New Roman" panose="02020603050405020304"/>
              <a:cs typeface="Times New Roman" panose="02020603050405020304"/>
            </a:endParaRPr>
          </a:p>
        </p:txBody>
      </p:sp>
      <p:sp>
        <p:nvSpPr>
          <p:cNvPr id="22" name="矩形 21"/>
          <p:cNvSpPr>
            <a:spLocks noGrp="1"/>
          </p:cNvSpPr>
          <p:nvPr/>
        </p:nvSpPr>
        <p:spPr>
          <a:xfrm>
            <a:off x="3829050" y="2400300"/>
            <a:ext cx="1847850" cy="28575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ctr">
              <a:defRPr sz="1500" b="1">
                <a:solidFill>
                  <a:srgbClr val="0E2A5A"/>
                </a:solidFill>
                <a:latin typeface="Aptos"/>
                <a:ea typeface="Aptos"/>
                <a:cs typeface="Aptos"/>
              </a:defRPr>
            </a:pPr>
            <a:r>
              <a:rPr lang="en-US" sz="1500" b="1">
                <a:solidFill>
                  <a:srgbClr val="0E2A5A"/>
                </a:solidFill>
                <a:latin typeface="Times New Roman" panose="02020603050405020304"/>
                <a:ea typeface="Aptos"/>
                <a:cs typeface="Times New Roman" panose="02020603050405020304"/>
              </a:rPr>
              <a:t>Safety Checks</a:t>
            </a:r>
            <a:endParaRPr lang="en-US" sz="1500" b="1">
              <a:solidFill>
                <a:srgbClr val="0E2A5A"/>
              </a:solidFill>
              <a:latin typeface="Times New Roman" panose="02020603050405020304"/>
              <a:ea typeface="Aptos"/>
              <a:cs typeface="Times New Roman" panose="02020603050405020304"/>
            </a:endParaRPr>
          </a:p>
        </p:txBody>
      </p:sp>
      <p:sp>
        <p:nvSpPr>
          <p:cNvPr id="23" name="矩形 22"/>
          <p:cNvSpPr>
            <a:spLocks noGrp="1"/>
          </p:cNvSpPr>
          <p:nvPr/>
        </p:nvSpPr>
        <p:spPr>
          <a:xfrm>
            <a:off x="3829050" y="2876550"/>
            <a:ext cx="1847850" cy="74295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ctr">
              <a:defRPr sz="1165" b="0">
                <a:solidFill>
                  <a:srgbClr val="18213A"/>
                </a:solidFill>
                <a:latin typeface="Aptos"/>
                <a:ea typeface="Aptos"/>
                <a:cs typeface="Aptos"/>
              </a:defRPr>
            </a:pPr>
            <a:r>
              <a:rPr lang="en-US" sz="1165" b="0">
                <a:solidFill>
                  <a:srgbClr val="18213A"/>
                </a:solidFill>
                <a:latin typeface="Times New Roman" panose="02020603050405020304"/>
                <a:ea typeface="Aptos"/>
                <a:cs typeface="Times New Roman" panose="02020603050405020304"/>
              </a:rPr>
              <a:t>ignore extension dock UI;</a:t>
            </a:r>
            <a:endParaRPr lang="en-US" sz="1165" b="0">
              <a:solidFill>
                <a:srgbClr val="18213A"/>
              </a:solidFill>
              <a:latin typeface="Times New Roman" panose="02020603050405020304"/>
              <a:ea typeface="Aptos"/>
              <a:cs typeface="Times New Roman" panose="02020603050405020304"/>
            </a:endParaRPr>
          </a:p>
          <a:p>
            <a:pPr algn="ctr">
              <a:defRPr sz="1165" b="0">
                <a:solidFill>
                  <a:srgbClr val="18213A"/>
                </a:solidFill>
                <a:latin typeface="Aptos"/>
                <a:ea typeface="Aptos"/>
                <a:cs typeface="Aptos"/>
              </a:defRPr>
            </a:pPr>
            <a:r>
              <a:rPr lang="en-US" sz="1165" b="0">
                <a:solidFill>
                  <a:srgbClr val="18213A"/>
                </a:solidFill>
                <a:latin typeface="Times New Roman" panose="02020603050405020304"/>
                <a:ea typeface="Aptos"/>
                <a:cs typeface="Times New Roman" panose="02020603050405020304"/>
              </a:rPr>
              <a:t>process only trusted user events.</a:t>
            </a:r>
            <a:endParaRPr lang="en-US" sz="1165" b="0">
              <a:solidFill>
                <a:srgbClr val="18213A"/>
              </a:solidFill>
              <a:latin typeface="Times New Roman" panose="02020603050405020304"/>
              <a:ea typeface="Aptos"/>
              <a:cs typeface="Times New Roman" panose="02020603050405020304"/>
            </a:endParaRPr>
          </a:p>
        </p:txBody>
      </p:sp>
      <p:sp>
        <p:nvSpPr>
          <p:cNvPr id="24" name="矩形 23"/>
          <p:cNvSpPr>
            <a:spLocks noGrp="1"/>
          </p:cNvSpPr>
          <p:nvPr/>
        </p:nvSpPr>
        <p:spPr>
          <a:xfrm>
            <a:off x="5962650" y="2990850"/>
            <a:ext cx="381000" cy="38100"/>
          </a:xfrm>
          <a:prstGeom prst="rect">
            <a:avLst/>
          </a:prstGeom>
          <a:solidFill>
            <a:srgbClr val="F27F2D"/>
          </a:solidFill>
          <a:ln w="0">
            <a:solidFill>
              <a:srgbClr val="000000">
                <a:alpha val="0"/>
              </a:srgbClr>
            </a:solidFill>
            <a:prstDash val="solid"/>
          </a:ln>
        </p:spPr>
        <p:txBody>
          <a:bodyPr/>
          <a:lstStyle/>
          <a:p>
            <a:endParaRPr lang="zh-CN" altLang="en-US">
              <a:latin typeface="Times New Roman" panose="02020603050405020304"/>
              <a:cs typeface="Times New Roman" panose="02020603050405020304"/>
            </a:endParaRPr>
          </a:p>
        </p:txBody>
      </p:sp>
      <p:sp>
        <p:nvSpPr>
          <p:cNvPr id="25" name="等腰三角形 24"/>
          <p:cNvSpPr>
            <a:spLocks noGrp="1"/>
          </p:cNvSpPr>
          <p:nvPr/>
        </p:nvSpPr>
        <p:spPr>
          <a:xfrm rot="5400000">
            <a:off x="6276975" y="2943225"/>
            <a:ext cx="133350" cy="133350"/>
          </a:xfrm>
          <a:prstGeom prst="triangle">
            <a:avLst/>
          </a:prstGeom>
          <a:solidFill>
            <a:srgbClr val="F27F2D"/>
          </a:solidFill>
          <a:ln w="0">
            <a:solidFill>
              <a:srgbClr val="000000">
                <a:alpha val="0"/>
              </a:srgbClr>
            </a:solidFill>
            <a:prstDash val="solid"/>
          </a:ln>
        </p:spPr>
        <p:txBody>
          <a:bodyPr/>
          <a:lstStyle/>
          <a:p>
            <a:endParaRPr lang="zh-CN" altLang="en-US">
              <a:latin typeface="Times New Roman" panose="02020603050405020304"/>
              <a:cs typeface="Times New Roman" panose="02020603050405020304"/>
            </a:endParaRPr>
          </a:p>
        </p:txBody>
      </p:sp>
      <p:sp>
        <p:nvSpPr>
          <p:cNvPr id="26" name="圆角矩形 25"/>
          <p:cNvSpPr>
            <a:spLocks noGrp="1"/>
          </p:cNvSpPr>
          <p:nvPr/>
        </p:nvSpPr>
        <p:spPr>
          <a:xfrm>
            <a:off x="6362700" y="2171700"/>
            <a:ext cx="2266950" cy="1695450"/>
          </a:xfrm>
          <a:prstGeom prst="roundRect">
            <a:avLst>
              <a:gd name="adj" fmla="val 4494"/>
            </a:avLst>
          </a:prstGeom>
          <a:solidFill>
            <a:srgbClr val="F4F7FB"/>
          </a:solidFill>
          <a:ln w="11430">
            <a:solidFill>
              <a:srgbClr val="D6DFEC"/>
            </a:solidFill>
            <a:prstDash val="solid"/>
          </a:ln>
        </p:spPr>
        <p:txBody>
          <a:bodyPr/>
          <a:lstStyle/>
          <a:p>
            <a:endParaRPr lang="zh-CN" altLang="en-US">
              <a:latin typeface="Times New Roman" panose="02020603050405020304"/>
              <a:cs typeface="Times New Roman" panose="02020603050405020304"/>
            </a:endParaRPr>
          </a:p>
        </p:txBody>
      </p:sp>
      <p:sp>
        <p:nvSpPr>
          <p:cNvPr id="27" name="矩形 26"/>
          <p:cNvSpPr>
            <a:spLocks noGrp="1"/>
          </p:cNvSpPr>
          <p:nvPr/>
        </p:nvSpPr>
        <p:spPr>
          <a:xfrm>
            <a:off x="6572250" y="2400300"/>
            <a:ext cx="1847850" cy="28575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ctr">
              <a:defRPr sz="1500" b="1">
                <a:solidFill>
                  <a:srgbClr val="0E2A5A"/>
                </a:solidFill>
                <a:latin typeface="Aptos"/>
                <a:ea typeface="Aptos"/>
                <a:cs typeface="Aptos"/>
              </a:defRPr>
            </a:pPr>
            <a:r>
              <a:rPr lang="en-US" sz="1500" b="1">
                <a:solidFill>
                  <a:srgbClr val="0E2A5A"/>
                </a:solidFill>
                <a:latin typeface="Times New Roman" panose="02020603050405020304"/>
                <a:ea typeface="Aptos"/>
                <a:cs typeface="Times New Roman" panose="02020603050405020304"/>
              </a:rPr>
              <a:t>Hit Testing</a:t>
            </a:r>
            <a:endParaRPr lang="en-US" sz="1500" b="1">
              <a:solidFill>
                <a:srgbClr val="0E2A5A"/>
              </a:solidFill>
              <a:latin typeface="Times New Roman" panose="02020603050405020304"/>
              <a:ea typeface="Aptos"/>
              <a:cs typeface="Times New Roman" panose="02020603050405020304"/>
            </a:endParaRPr>
          </a:p>
        </p:txBody>
      </p:sp>
      <p:sp>
        <p:nvSpPr>
          <p:cNvPr id="28" name="矩形 27"/>
          <p:cNvSpPr>
            <a:spLocks noGrp="1"/>
          </p:cNvSpPr>
          <p:nvPr/>
        </p:nvSpPr>
        <p:spPr>
          <a:xfrm>
            <a:off x="6572250" y="2876550"/>
            <a:ext cx="1847850" cy="74295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ctr">
              <a:defRPr sz="1165" b="0">
                <a:solidFill>
                  <a:srgbClr val="18213A"/>
                </a:solidFill>
                <a:latin typeface="Aptos"/>
                <a:ea typeface="Aptos"/>
                <a:cs typeface="Aptos"/>
              </a:defRPr>
            </a:pPr>
            <a:r>
              <a:rPr lang="en-US" sz="1165" b="0">
                <a:solidFill>
                  <a:srgbClr val="18213A"/>
                </a:solidFill>
                <a:latin typeface="Times New Roman" panose="02020603050405020304"/>
                <a:ea typeface="Aptos"/>
                <a:cs typeface="Times New Roman" panose="02020603050405020304"/>
              </a:rPr>
              <a:t>elementFromPoint(cx, cy)</a:t>
            </a:r>
            <a:endParaRPr lang="en-US" sz="1165" b="0">
              <a:solidFill>
                <a:srgbClr val="18213A"/>
              </a:solidFill>
              <a:latin typeface="Times New Roman" panose="02020603050405020304"/>
              <a:ea typeface="Aptos"/>
              <a:cs typeface="Times New Roman" panose="02020603050405020304"/>
            </a:endParaRPr>
          </a:p>
          <a:p>
            <a:pPr algn="ctr">
              <a:defRPr sz="1165" b="0">
                <a:solidFill>
                  <a:srgbClr val="18213A"/>
                </a:solidFill>
                <a:latin typeface="Aptos"/>
                <a:ea typeface="Aptos"/>
                <a:cs typeface="Aptos"/>
              </a:defRPr>
            </a:pPr>
            <a:r>
              <a:rPr lang="en-US" sz="1165" b="0">
                <a:solidFill>
                  <a:srgbClr val="18213A"/>
                </a:solidFill>
                <a:latin typeface="Times New Roman" panose="02020603050405020304"/>
                <a:ea typeface="Aptos"/>
                <a:cs typeface="Times New Roman" panose="02020603050405020304"/>
              </a:rPr>
              <a:t>finds the corrected page target.</a:t>
            </a:r>
            <a:endParaRPr lang="en-US" sz="1165" b="0">
              <a:solidFill>
                <a:srgbClr val="18213A"/>
              </a:solidFill>
              <a:latin typeface="Times New Roman" panose="02020603050405020304"/>
              <a:ea typeface="Aptos"/>
              <a:cs typeface="Times New Roman" panose="02020603050405020304"/>
            </a:endParaRPr>
          </a:p>
        </p:txBody>
      </p:sp>
      <p:sp>
        <p:nvSpPr>
          <p:cNvPr id="29" name="矩形 28"/>
          <p:cNvSpPr>
            <a:spLocks noGrp="1"/>
          </p:cNvSpPr>
          <p:nvPr/>
        </p:nvSpPr>
        <p:spPr>
          <a:xfrm>
            <a:off x="8705850" y="2990850"/>
            <a:ext cx="381000" cy="38100"/>
          </a:xfrm>
          <a:prstGeom prst="rect">
            <a:avLst/>
          </a:prstGeom>
          <a:solidFill>
            <a:srgbClr val="F27F2D"/>
          </a:solidFill>
          <a:ln w="0">
            <a:solidFill>
              <a:srgbClr val="000000">
                <a:alpha val="0"/>
              </a:srgbClr>
            </a:solidFill>
            <a:prstDash val="solid"/>
          </a:ln>
        </p:spPr>
        <p:txBody>
          <a:bodyPr/>
          <a:lstStyle/>
          <a:p>
            <a:endParaRPr lang="zh-CN" altLang="en-US">
              <a:latin typeface="Times New Roman" panose="02020603050405020304"/>
              <a:cs typeface="Times New Roman" panose="02020603050405020304"/>
            </a:endParaRPr>
          </a:p>
        </p:txBody>
      </p:sp>
      <p:sp>
        <p:nvSpPr>
          <p:cNvPr id="30" name="等腰三角形 29"/>
          <p:cNvSpPr>
            <a:spLocks noGrp="1"/>
          </p:cNvSpPr>
          <p:nvPr/>
        </p:nvSpPr>
        <p:spPr>
          <a:xfrm rot="5400000">
            <a:off x="9020175" y="2943225"/>
            <a:ext cx="133350" cy="133350"/>
          </a:xfrm>
          <a:prstGeom prst="triangle">
            <a:avLst/>
          </a:prstGeom>
          <a:solidFill>
            <a:srgbClr val="F27F2D"/>
          </a:solidFill>
          <a:ln w="0">
            <a:solidFill>
              <a:srgbClr val="000000">
                <a:alpha val="0"/>
              </a:srgbClr>
            </a:solidFill>
            <a:prstDash val="solid"/>
          </a:ln>
        </p:spPr>
        <p:txBody>
          <a:bodyPr/>
          <a:lstStyle/>
          <a:p>
            <a:endParaRPr lang="zh-CN" altLang="en-US">
              <a:latin typeface="Times New Roman" panose="02020603050405020304"/>
              <a:cs typeface="Times New Roman" panose="02020603050405020304"/>
            </a:endParaRPr>
          </a:p>
        </p:txBody>
      </p:sp>
      <p:sp>
        <p:nvSpPr>
          <p:cNvPr id="31" name="圆角矩形 30"/>
          <p:cNvSpPr>
            <a:spLocks noGrp="1"/>
          </p:cNvSpPr>
          <p:nvPr/>
        </p:nvSpPr>
        <p:spPr>
          <a:xfrm>
            <a:off x="9105900" y="2171700"/>
            <a:ext cx="2266950" cy="1695450"/>
          </a:xfrm>
          <a:prstGeom prst="roundRect">
            <a:avLst>
              <a:gd name="adj" fmla="val 4494"/>
            </a:avLst>
          </a:prstGeom>
          <a:solidFill>
            <a:srgbClr val="FFFFFF"/>
          </a:solidFill>
          <a:ln w="11430">
            <a:solidFill>
              <a:srgbClr val="D6DFEC"/>
            </a:solidFill>
            <a:prstDash val="solid"/>
          </a:ln>
        </p:spPr>
        <p:txBody>
          <a:bodyPr/>
          <a:lstStyle/>
          <a:p>
            <a:endParaRPr lang="zh-CN" altLang="en-US">
              <a:latin typeface="Times New Roman" panose="02020603050405020304"/>
              <a:cs typeface="Times New Roman" panose="02020603050405020304"/>
            </a:endParaRPr>
          </a:p>
        </p:txBody>
      </p:sp>
      <p:sp>
        <p:nvSpPr>
          <p:cNvPr id="32" name="矩形 31"/>
          <p:cNvSpPr>
            <a:spLocks noGrp="1"/>
          </p:cNvSpPr>
          <p:nvPr/>
        </p:nvSpPr>
        <p:spPr>
          <a:xfrm>
            <a:off x="9315450" y="2400300"/>
            <a:ext cx="1847850" cy="28575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ctr">
              <a:defRPr sz="1500" b="1">
                <a:solidFill>
                  <a:srgbClr val="0E2A5A"/>
                </a:solidFill>
                <a:latin typeface="Aptos"/>
                <a:ea typeface="Aptos"/>
                <a:cs typeface="Aptos"/>
              </a:defRPr>
            </a:pPr>
            <a:r>
              <a:rPr lang="en-US" sz="1500" b="1">
                <a:solidFill>
                  <a:srgbClr val="0E2A5A"/>
                </a:solidFill>
                <a:latin typeface="Times New Roman" panose="02020603050405020304"/>
                <a:ea typeface="Aptos"/>
                <a:cs typeface="Times New Roman" panose="02020603050405020304"/>
              </a:rPr>
              <a:t>Replay Event</a:t>
            </a:r>
            <a:endParaRPr lang="en-US" sz="1500" b="1">
              <a:solidFill>
                <a:srgbClr val="0E2A5A"/>
              </a:solidFill>
              <a:latin typeface="Times New Roman" panose="02020603050405020304"/>
              <a:ea typeface="Aptos"/>
              <a:cs typeface="Times New Roman" panose="02020603050405020304"/>
            </a:endParaRPr>
          </a:p>
        </p:txBody>
      </p:sp>
      <p:sp>
        <p:nvSpPr>
          <p:cNvPr id="33" name="矩形 32"/>
          <p:cNvSpPr>
            <a:spLocks noGrp="1"/>
          </p:cNvSpPr>
          <p:nvPr/>
        </p:nvSpPr>
        <p:spPr>
          <a:xfrm>
            <a:off x="9315450" y="2876550"/>
            <a:ext cx="1847850" cy="74295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ctr">
              <a:defRPr sz="1165" b="0">
                <a:solidFill>
                  <a:srgbClr val="18213A"/>
                </a:solidFill>
                <a:latin typeface="Aptos"/>
                <a:ea typeface="Aptos"/>
                <a:cs typeface="Aptos"/>
              </a:defRPr>
            </a:pPr>
            <a:r>
              <a:rPr lang="en-US" sz="1165" b="0">
                <a:solidFill>
                  <a:srgbClr val="18213A"/>
                </a:solidFill>
                <a:latin typeface="Times New Roman" panose="02020603050405020304"/>
                <a:ea typeface="Aptos"/>
                <a:cs typeface="Times New Roman" panose="02020603050405020304"/>
              </a:rPr>
              <a:t>dispatch MouseEvent(type)</a:t>
            </a:r>
            <a:endParaRPr lang="en-US" sz="1165" b="0">
              <a:solidFill>
                <a:srgbClr val="18213A"/>
              </a:solidFill>
              <a:latin typeface="Times New Roman" panose="02020603050405020304"/>
              <a:ea typeface="Aptos"/>
              <a:cs typeface="Times New Roman" panose="02020603050405020304"/>
            </a:endParaRPr>
          </a:p>
          <a:p>
            <a:pPr algn="ctr">
              <a:defRPr sz="1165" b="0">
                <a:solidFill>
                  <a:srgbClr val="18213A"/>
                </a:solidFill>
                <a:latin typeface="Aptos"/>
                <a:ea typeface="Aptos"/>
                <a:cs typeface="Aptos"/>
              </a:defRPr>
            </a:pPr>
            <a:r>
              <a:rPr lang="en-US" sz="1165" b="0">
                <a:solidFill>
                  <a:srgbClr val="18213A"/>
                </a:solidFill>
                <a:latin typeface="Times New Roman" panose="02020603050405020304"/>
                <a:ea typeface="Aptos"/>
                <a:cs typeface="Times New Roman" panose="02020603050405020304"/>
              </a:rPr>
              <a:t>with clientX/clientY set to assisted position.</a:t>
            </a:r>
            <a:endParaRPr lang="en-US" sz="1165" b="0">
              <a:solidFill>
                <a:srgbClr val="18213A"/>
              </a:solidFill>
              <a:latin typeface="Times New Roman" panose="02020603050405020304"/>
              <a:ea typeface="Aptos"/>
              <a:cs typeface="Times New Roman" panose="02020603050405020304"/>
            </a:endParaRPr>
          </a:p>
        </p:txBody>
      </p:sp>
      <p:sp>
        <p:nvSpPr>
          <p:cNvPr id="34" name="圆角矩形 33"/>
          <p:cNvSpPr>
            <a:spLocks noGrp="1"/>
          </p:cNvSpPr>
          <p:nvPr/>
        </p:nvSpPr>
        <p:spPr>
          <a:xfrm>
            <a:off x="1047750" y="4324350"/>
            <a:ext cx="4591050" cy="1066800"/>
          </a:xfrm>
          <a:prstGeom prst="roundRect">
            <a:avLst>
              <a:gd name="adj" fmla="val 7143"/>
            </a:avLst>
          </a:prstGeom>
          <a:solidFill>
            <a:srgbClr val="FFF5ED"/>
          </a:solidFill>
          <a:ln w="9525">
            <a:solidFill>
              <a:srgbClr val="F6C8A5"/>
            </a:solidFill>
            <a:prstDash val="solid"/>
          </a:ln>
        </p:spPr>
        <p:txBody>
          <a:bodyPr/>
          <a:lstStyle/>
          <a:p>
            <a:endParaRPr lang="zh-CN" altLang="en-US">
              <a:latin typeface="Times New Roman" panose="02020603050405020304"/>
              <a:cs typeface="Times New Roman" panose="02020603050405020304"/>
            </a:endParaRPr>
          </a:p>
        </p:txBody>
      </p:sp>
      <p:sp>
        <p:nvSpPr>
          <p:cNvPr id="35" name="矩形 34"/>
          <p:cNvSpPr>
            <a:spLocks noGrp="1"/>
          </p:cNvSpPr>
          <p:nvPr/>
        </p:nvSpPr>
        <p:spPr>
          <a:xfrm>
            <a:off x="1295400" y="4533900"/>
            <a:ext cx="4095750" cy="32385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l">
              <a:defRPr sz="1425" b="1">
                <a:solidFill>
                  <a:srgbClr val="F27F2D"/>
                </a:solidFill>
                <a:latin typeface="Aptos"/>
                <a:ea typeface="Aptos"/>
                <a:cs typeface="Aptos"/>
              </a:defRPr>
            </a:pPr>
            <a:r>
              <a:rPr lang="en-US" sz="1425" b="1">
                <a:solidFill>
                  <a:srgbClr val="F27F2D"/>
                </a:solidFill>
                <a:latin typeface="Times New Roman" panose="02020603050405020304"/>
                <a:ea typeface="Aptos"/>
                <a:cs typeface="Times New Roman" panose="02020603050405020304"/>
              </a:rPr>
              <a:t>Why this matters</a:t>
            </a:r>
            <a:endParaRPr lang="en-US" sz="1425" b="1">
              <a:solidFill>
                <a:srgbClr val="F27F2D"/>
              </a:solidFill>
              <a:latin typeface="Times New Roman" panose="02020603050405020304"/>
              <a:ea typeface="Aptos"/>
              <a:cs typeface="Times New Roman" panose="02020603050405020304"/>
            </a:endParaRPr>
          </a:p>
        </p:txBody>
      </p:sp>
      <p:sp>
        <p:nvSpPr>
          <p:cNvPr id="36" name="矩形 35"/>
          <p:cNvSpPr>
            <a:spLocks noGrp="1"/>
          </p:cNvSpPr>
          <p:nvPr/>
        </p:nvSpPr>
        <p:spPr>
          <a:xfrm>
            <a:off x="1295400" y="4876800"/>
            <a:ext cx="4095750" cy="40005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l">
              <a:defRPr sz="1090" b="0">
                <a:solidFill>
                  <a:srgbClr val="18213A"/>
                </a:solidFill>
                <a:latin typeface="Aptos"/>
                <a:ea typeface="Aptos"/>
                <a:cs typeface="Aptos"/>
              </a:defRPr>
            </a:pPr>
            <a:r>
              <a:rPr lang="en-US" sz="1090" b="0">
                <a:solidFill>
                  <a:srgbClr val="18213A"/>
                </a:solidFill>
                <a:latin typeface="Times New Roman" panose="02020603050405020304"/>
                <a:ea typeface="Aptos"/>
                <a:cs typeface="Times New Roman" panose="02020603050405020304"/>
              </a:rPr>
              <a:t>The browser still sees normal MouseEvent semantics, but at a coordinate adjusted for foot-control accuracy.</a:t>
            </a:r>
            <a:endParaRPr lang="en-US" sz="1090" b="0">
              <a:solidFill>
                <a:srgbClr val="18213A"/>
              </a:solidFill>
              <a:latin typeface="Times New Roman" panose="02020603050405020304"/>
              <a:ea typeface="Aptos"/>
              <a:cs typeface="Times New Roman" panose="02020603050405020304"/>
            </a:endParaRPr>
          </a:p>
        </p:txBody>
      </p:sp>
      <p:sp>
        <p:nvSpPr>
          <p:cNvPr id="37" name="圆角矩形 36"/>
          <p:cNvSpPr>
            <a:spLocks noGrp="1"/>
          </p:cNvSpPr>
          <p:nvPr/>
        </p:nvSpPr>
        <p:spPr>
          <a:xfrm>
            <a:off x="6572250" y="4324350"/>
            <a:ext cx="4591050" cy="1066800"/>
          </a:xfrm>
          <a:prstGeom prst="roundRect">
            <a:avLst>
              <a:gd name="adj" fmla="val 7143"/>
            </a:avLst>
          </a:prstGeom>
          <a:solidFill>
            <a:srgbClr val="EEF7FF"/>
          </a:solidFill>
          <a:ln w="9525">
            <a:solidFill>
              <a:srgbClr val="B8D6F0"/>
            </a:solidFill>
            <a:prstDash val="solid"/>
          </a:ln>
        </p:spPr>
        <p:txBody>
          <a:bodyPr/>
          <a:lstStyle/>
          <a:p>
            <a:endParaRPr lang="zh-CN" altLang="en-US">
              <a:latin typeface="Times New Roman" panose="02020603050405020304"/>
              <a:cs typeface="Times New Roman" panose="02020603050405020304"/>
            </a:endParaRPr>
          </a:p>
        </p:txBody>
      </p:sp>
      <p:sp>
        <p:nvSpPr>
          <p:cNvPr id="38" name="矩形 37"/>
          <p:cNvSpPr>
            <a:spLocks noGrp="1"/>
          </p:cNvSpPr>
          <p:nvPr/>
        </p:nvSpPr>
        <p:spPr>
          <a:xfrm>
            <a:off x="6819900" y="4533900"/>
            <a:ext cx="4095750" cy="32385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l">
              <a:defRPr sz="1425" b="1">
                <a:solidFill>
                  <a:srgbClr val="0E2A5A"/>
                </a:solidFill>
                <a:latin typeface="Aptos"/>
                <a:ea typeface="Aptos"/>
                <a:cs typeface="Aptos"/>
              </a:defRPr>
            </a:pPr>
            <a:r>
              <a:rPr lang="en-US" sz="1425" b="1">
                <a:solidFill>
                  <a:srgbClr val="0E2A5A"/>
                </a:solidFill>
                <a:latin typeface="Times New Roman" panose="02020603050405020304"/>
                <a:ea typeface="Aptos"/>
                <a:cs typeface="Times New Roman" panose="02020603050405020304"/>
              </a:rPr>
              <a:t>Compatibility boundary</a:t>
            </a:r>
            <a:endParaRPr lang="en-US" sz="1425" b="1">
              <a:solidFill>
                <a:srgbClr val="0E2A5A"/>
              </a:solidFill>
              <a:latin typeface="Times New Roman" panose="02020603050405020304"/>
              <a:ea typeface="Aptos"/>
              <a:cs typeface="Times New Roman" panose="02020603050405020304"/>
            </a:endParaRPr>
          </a:p>
        </p:txBody>
      </p:sp>
      <p:sp>
        <p:nvSpPr>
          <p:cNvPr id="39" name="矩形 38"/>
          <p:cNvSpPr>
            <a:spLocks noGrp="1"/>
          </p:cNvSpPr>
          <p:nvPr/>
        </p:nvSpPr>
        <p:spPr>
          <a:xfrm>
            <a:off x="6819900" y="4876800"/>
            <a:ext cx="4095750" cy="40005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l">
              <a:defRPr sz="1090" b="0">
                <a:solidFill>
                  <a:srgbClr val="18213A"/>
                </a:solidFill>
                <a:latin typeface="Aptos"/>
                <a:ea typeface="Aptos"/>
                <a:cs typeface="Aptos"/>
              </a:defRPr>
            </a:pPr>
            <a:r>
              <a:rPr lang="en-US" sz="1090" b="0">
                <a:solidFill>
                  <a:srgbClr val="18213A"/>
                </a:solidFill>
                <a:latin typeface="Times New Roman" panose="02020603050405020304"/>
                <a:ea typeface="Aptos"/>
                <a:cs typeface="Times New Roman" panose="02020603050405020304"/>
              </a:rPr>
              <a:t>No native driver is required; the extension works with the standard HID mouse stream from the foot hardware.</a:t>
            </a:r>
            <a:endParaRPr lang="en-US" sz="1090" b="0">
              <a:solidFill>
                <a:srgbClr val="18213A"/>
              </a:solidFill>
              <a:latin typeface="Times New Roman" panose="02020603050405020304"/>
              <a:ea typeface="Aptos"/>
              <a:cs typeface="Times New Roman" panose="02020603050405020304"/>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nvSpPr>
        <p:spPr>
          <a:xfrm>
            <a:off x="0" y="0"/>
            <a:ext cx="12191695" cy="164592"/>
          </a:xfrm>
          <a:prstGeom prst="rect">
            <a:avLst/>
          </a:prstGeom>
          <a:solidFill>
            <a:srgbClr val="0E2A5A"/>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buNone/>
            </a:pPr>
            <a:endParaRPr lang="zh-CN" altLang="en-US">
              <a:latin typeface="Times New Roman" panose="02020603050405020304"/>
              <a:cs typeface="Times New Roman" panose="02020603050405020304"/>
            </a:endParaRPr>
          </a:p>
        </p:txBody>
      </p:sp>
      <p:sp>
        <p:nvSpPr>
          <p:cNvPr id="3" name="Rectangle 2"/>
          <p:cNvSpPr>
            <a:spLocks noGrp="1"/>
          </p:cNvSpPr>
          <p:nvPr/>
        </p:nvSpPr>
        <p:spPr>
          <a:xfrm>
            <a:off x="502920" y="685800"/>
            <a:ext cx="128016" cy="548640"/>
          </a:xfrm>
          <a:prstGeom prst="rect">
            <a:avLst/>
          </a:prstGeom>
          <a:solidFill>
            <a:srgbClr val="F27F2D"/>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buNone/>
            </a:pPr>
            <a:endParaRPr lang="zh-CN" altLang="en-US">
              <a:latin typeface="Times New Roman" panose="02020603050405020304"/>
              <a:cs typeface="Times New Roman" panose="02020603050405020304"/>
            </a:endParaRPr>
          </a:p>
        </p:txBody>
      </p:sp>
      <p:sp>
        <p:nvSpPr>
          <p:cNvPr id="4" name="TextBox 3"/>
          <p:cNvSpPr>
            <a:spLocks noGrp="1"/>
          </p:cNvSpPr>
          <p:nvPr/>
        </p:nvSpPr>
        <p:spPr>
          <a:xfrm>
            <a:off x="749808" y="566928"/>
            <a:ext cx="4159537" cy="484748"/>
          </a:xfrm>
          <a:prstGeom prst="rect">
            <a:avLst/>
          </a:prstGeom>
          <a:noFill/>
        </p:spPr>
        <p:txBody>
          <a:bodyPr wrap="none">
            <a:spAutoFit/>
          </a:bodyPr>
          <a:lstStyle/>
          <a:p>
            <a:r>
              <a:rPr lang="en-US" sz="2550" b="1">
                <a:solidFill>
                  <a:srgbClr val="0E2A5A"/>
                </a:solidFill>
                <a:latin typeface="Times New Roman" panose="02020603050405020304"/>
                <a:ea typeface="Aptos"/>
                <a:cs typeface="Times New Roman" panose="02020603050405020304"/>
              </a:rPr>
              <a:t>Controls and User Feedback</a:t>
            </a:r>
            <a:endParaRPr lang="en-US" sz="2550" b="1">
              <a:solidFill>
                <a:srgbClr val="0E2A5A"/>
              </a:solidFill>
              <a:latin typeface="Times New Roman" panose="02020603050405020304"/>
              <a:ea typeface="Aptos"/>
              <a:cs typeface="Times New Roman" panose="02020603050405020304"/>
            </a:endParaRPr>
          </a:p>
        </p:txBody>
      </p:sp>
      <p:sp>
        <p:nvSpPr>
          <p:cNvPr id="5" name="TextBox 4"/>
          <p:cNvSpPr>
            <a:spLocks noGrp="1"/>
          </p:cNvSpPr>
          <p:nvPr/>
        </p:nvSpPr>
        <p:spPr>
          <a:xfrm>
            <a:off x="768096" y="1097280"/>
            <a:ext cx="5877506" cy="288541"/>
          </a:xfrm>
          <a:prstGeom prst="rect">
            <a:avLst/>
          </a:prstGeom>
          <a:noFill/>
        </p:spPr>
        <p:txBody>
          <a:bodyPr wrap="none">
            <a:spAutoFit/>
          </a:bodyPr>
          <a:lstStyle/>
          <a:p>
            <a:r>
              <a:rPr lang="en-US" sz="1275">
                <a:solidFill>
                  <a:srgbClr val="647084"/>
                </a:solidFill>
                <a:latin typeface="Times New Roman" panose="02020603050405020304"/>
                <a:ea typeface="Aptos"/>
                <a:cs typeface="Times New Roman" panose="02020603050405020304"/>
              </a:rPr>
              <a:t>A small overlay makes tuning visible during testing while keeping the page interactive.</a:t>
            </a:r>
            <a:endParaRPr lang="en-US" sz="1275">
              <a:solidFill>
                <a:srgbClr val="647084"/>
              </a:solidFill>
              <a:latin typeface="Times New Roman" panose="02020603050405020304"/>
              <a:ea typeface="Aptos"/>
              <a:cs typeface="Times New Roman" panose="02020603050405020304"/>
            </a:endParaRPr>
          </a:p>
        </p:txBody>
      </p:sp>
      <p:sp>
        <p:nvSpPr>
          <p:cNvPr id="12" name="Rectangle 11"/>
          <p:cNvSpPr>
            <a:spLocks noGrp="1"/>
          </p:cNvSpPr>
          <p:nvPr/>
        </p:nvSpPr>
        <p:spPr>
          <a:xfrm>
            <a:off x="502920" y="6400800"/>
            <a:ext cx="11155680" cy="18288"/>
          </a:xfrm>
          <a:prstGeom prst="rect">
            <a:avLst/>
          </a:prstGeom>
          <a:solidFill>
            <a:srgbClr val="DEE4EC"/>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buNone/>
            </a:pPr>
            <a:endParaRPr lang="zh-CN" altLang="en-US">
              <a:latin typeface="Times New Roman" panose="02020603050405020304"/>
              <a:cs typeface="Times New Roman" panose="02020603050405020304"/>
            </a:endParaRPr>
          </a:p>
        </p:txBody>
      </p:sp>
      <p:pic>
        <p:nvPicPr>
          <p:cNvPr id="13" name="图片 22"/>
          <p:cNvPicPr>
            <a:picLocks noChangeAspect="1"/>
          </p:cNvPicPr>
          <p:nvPr/>
        </p:nvPicPr>
        <p:blipFill>
          <a:blip r:embed="rId1"/>
          <a:stretch>
            <a:fillRect/>
          </a:stretch>
        </p:blipFill>
        <p:spPr>
          <a:xfrm>
            <a:off x="11109960" y="250825"/>
            <a:ext cx="791845" cy="434975"/>
          </a:xfrm>
          <a:prstGeom prst="rect">
            <a:avLst/>
          </a:prstGeom>
        </p:spPr>
      </p:pic>
      <p:sp>
        <p:nvSpPr>
          <p:cNvPr id="14" name="文本框 13"/>
          <p:cNvSpPr>
            <a:spLocks noGrp="1"/>
          </p:cNvSpPr>
          <p:nvPr/>
        </p:nvSpPr>
        <p:spPr>
          <a:xfrm>
            <a:off x="10835640" y="6489700"/>
            <a:ext cx="4064000" cy="368300"/>
          </a:xfrm>
          <a:prstGeom prst="rect">
            <a:avLst/>
          </a:prstGeom>
          <a:noFill/>
        </p:spPr>
        <p:txBody>
          <a:bodyPr wrap="square" lIns="91440" tIns="45720" rIns="91440" bIns="45720" anchor="t">
            <a:spAutoFit/>
          </a:bodyPr>
          <a:lstStyle/>
          <a:p>
            <a:r>
              <a:rPr lang="en-US" b="1">
                <a:latin typeface="Times New Roman" panose="02020603050405020304"/>
                <a:ea typeface="Arial" panose="020B0604020202020204"/>
                <a:cs typeface="Times New Roman" panose="02020603050405020304"/>
              </a:rPr>
              <a:t>ECE445  16</a:t>
            </a:r>
            <a:endParaRPr lang="en-US" b="1">
              <a:latin typeface="Times New Roman" panose="02020603050405020304"/>
              <a:ea typeface="Arial" panose="020B0604020202020204"/>
              <a:cs typeface="Times New Roman" panose="02020603050405020304"/>
            </a:endParaRPr>
          </a:p>
        </p:txBody>
      </p:sp>
      <p:sp>
        <p:nvSpPr>
          <p:cNvPr id="16" name="圆角矩形 15"/>
          <p:cNvSpPr>
            <a:spLocks noGrp="1"/>
          </p:cNvSpPr>
          <p:nvPr/>
        </p:nvSpPr>
        <p:spPr>
          <a:xfrm>
            <a:off x="876300" y="1695450"/>
            <a:ext cx="4095750" cy="3143250"/>
          </a:xfrm>
          <a:prstGeom prst="roundRect">
            <a:avLst>
              <a:gd name="adj" fmla="val 2424"/>
            </a:avLst>
          </a:prstGeom>
          <a:solidFill>
            <a:srgbClr val="0E2A5A"/>
          </a:solidFill>
          <a:ln w="11430">
            <a:solidFill>
              <a:srgbClr val="0B1F42"/>
            </a:solidFill>
            <a:prstDash val="solid"/>
          </a:ln>
        </p:spPr>
        <p:txBody>
          <a:bodyPr/>
          <a:lstStyle/>
          <a:p>
            <a:endParaRPr lang="zh-CN" altLang="en-US">
              <a:latin typeface="Times New Roman" panose="02020603050405020304"/>
              <a:cs typeface="Times New Roman" panose="02020603050405020304"/>
            </a:endParaRPr>
          </a:p>
        </p:txBody>
      </p:sp>
      <p:sp>
        <p:nvSpPr>
          <p:cNvPr id="17" name="矩形 16"/>
          <p:cNvSpPr>
            <a:spLocks noGrp="1"/>
          </p:cNvSpPr>
          <p:nvPr/>
        </p:nvSpPr>
        <p:spPr>
          <a:xfrm>
            <a:off x="1162050" y="1962150"/>
            <a:ext cx="3524250" cy="32385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l">
              <a:defRPr sz="1800" b="1">
                <a:solidFill>
                  <a:srgbClr val="FFFFFF"/>
                </a:solidFill>
                <a:latin typeface="Aptos"/>
                <a:ea typeface="Aptos"/>
                <a:cs typeface="Aptos"/>
              </a:defRPr>
            </a:pPr>
            <a:r>
              <a:rPr lang="en-US" sz="1800" b="1">
                <a:solidFill>
                  <a:srgbClr val="FFFFFF"/>
                </a:solidFill>
                <a:latin typeface="Times New Roman" panose="02020603050405020304"/>
                <a:ea typeface="Aptos"/>
                <a:cs typeface="Times New Roman" panose="02020603050405020304"/>
              </a:rPr>
              <a:t>In-Page Assist Dock</a:t>
            </a:r>
            <a:endParaRPr lang="en-US" sz="1800" b="1">
              <a:solidFill>
                <a:srgbClr val="FFFFFF"/>
              </a:solidFill>
              <a:latin typeface="Times New Roman" panose="02020603050405020304"/>
              <a:ea typeface="Aptos"/>
              <a:cs typeface="Times New Roman" panose="02020603050405020304"/>
            </a:endParaRPr>
          </a:p>
        </p:txBody>
      </p:sp>
      <p:sp>
        <p:nvSpPr>
          <p:cNvPr id="18" name="圆角矩形 17"/>
          <p:cNvSpPr>
            <a:spLocks noGrp="1"/>
          </p:cNvSpPr>
          <p:nvPr/>
        </p:nvSpPr>
        <p:spPr>
          <a:xfrm>
            <a:off x="1200150" y="2495550"/>
            <a:ext cx="171450" cy="171450"/>
          </a:xfrm>
          <a:prstGeom prst="roundRect">
            <a:avLst>
              <a:gd name="adj" fmla="val 44444"/>
            </a:avLst>
          </a:prstGeom>
          <a:solidFill>
            <a:srgbClr val="F27F2D"/>
          </a:solidFill>
          <a:ln w="0">
            <a:solidFill>
              <a:srgbClr val="000000">
                <a:alpha val="0"/>
              </a:srgbClr>
            </a:solidFill>
            <a:prstDash val="solid"/>
          </a:ln>
        </p:spPr>
        <p:txBody>
          <a:bodyPr/>
          <a:lstStyle/>
          <a:p>
            <a:endParaRPr lang="zh-CN" altLang="en-US">
              <a:latin typeface="Times New Roman" panose="02020603050405020304"/>
              <a:cs typeface="Times New Roman" panose="02020603050405020304"/>
            </a:endParaRPr>
          </a:p>
        </p:txBody>
      </p:sp>
      <p:sp>
        <p:nvSpPr>
          <p:cNvPr id="19" name="矩形 18"/>
          <p:cNvSpPr>
            <a:spLocks noGrp="1"/>
          </p:cNvSpPr>
          <p:nvPr/>
        </p:nvSpPr>
        <p:spPr>
          <a:xfrm>
            <a:off x="1504950" y="2447925"/>
            <a:ext cx="1809750" cy="24765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l">
              <a:defRPr sz="1240" b="0">
                <a:solidFill>
                  <a:srgbClr val="FFFFFF"/>
                </a:solidFill>
                <a:latin typeface="Aptos"/>
                <a:ea typeface="Aptos"/>
                <a:cs typeface="Aptos"/>
              </a:defRPr>
            </a:pPr>
            <a:r>
              <a:rPr lang="en-US" sz="1240" b="0">
                <a:solidFill>
                  <a:srgbClr val="FFFFFF"/>
                </a:solidFill>
                <a:latin typeface="Times New Roman" panose="02020603050405020304"/>
                <a:ea typeface="Aptos"/>
                <a:cs typeface="Times New Roman" panose="02020603050405020304"/>
              </a:rPr>
              <a:t>Enable assistance</a:t>
            </a:r>
            <a:endParaRPr lang="en-US" sz="1240" b="0">
              <a:solidFill>
                <a:srgbClr val="FFFFFF"/>
              </a:solidFill>
              <a:latin typeface="Times New Roman" panose="02020603050405020304"/>
              <a:ea typeface="Aptos"/>
              <a:cs typeface="Times New Roman" panose="02020603050405020304"/>
            </a:endParaRPr>
          </a:p>
        </p:txBody>
      </p:sp>
      <p:sp>
        <p:nvSpPr>
          <p:cNvPr id="20" name="矩形 19"/>
          <p:cNvSpPr>
            <a:spLocks noGrp="1"/>
          </p:cNvSpPr>
          <p:nvPr/>
        </p:nvSpPr>
        <p:spPr>
          <a:xfrm>
            <a:off x="3238500" y="2447925"/>
            <a:ext cx="1314450" cy="24765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r">
              <a:defRPr sz="1050" b="0">
                <a:solidFill>
                  <a:srgbClr val="BFD0EA"/>
                </a:solidFill>
                <a:latin typeface="Aptos"/>
                <a:ea typeface="Aptos"/>
                <a:cs typeface="Aptos"/>
              </a:defRPr>
            </a:pPr>
            <a:r>
              <a:rPr lang="en-US" sz="1050" b="0">
                <a:solidFill>
                  <a:srgbClr val="BFD0EA"/>
                </a:solidFill>
                <a:latin typeface="Times New Roman" panose="02020603050405020304"/>
                <a:ea typeface="Aptos"/>
                <a:cs typeface="Times New Roman" panose="02020603050405020304"/>
              </a:rPr>
              <a:t>checked / unchecked</a:t>
            </a:r>
            <a:endParaRPr lang="en-US" sz="1050" b="0">
              <a:solidFill>
                <a:srgbClr val="BFD0EA"/>
              </a:solidFill>
              <a:latin typeface="Times New Roman" panose="02020603050405020304"/>
              <a:ea typeface="Aptos"/>
              <a:cs typeface="Times New Roman" panose="02020603050405020304"/>
            </a:endParaRPr>
          </a:p>
        </p:txBody>
      </p:sp>
      <p:sp>
        <p:nvSpPr>
          <p:cNvPr id="21" name="圆角矩形 20"/>
          <p:cNvSpPr>
            <a:spLocks noGrp="1"/>
          </p:cNvSpPr>
          <p:nvPr/>
        </p:nvSpPr>
        <p:spPr>
          <a:xfrm>
            <a:off x="1200150" y="2905125"/>
            <a:ext cx="171450" cy="171450"/>
          </a:xfrm>
          <a:prstGeom prst="roundRect">
            <a:avLst>
              <a:gd name="adj" fmla="val 44444"/>
            </a:avLst>
          </a:prstGeom>
          <a:solidFill>
            <a:srgbClr val="F27F2D"/>
          </a:solidFill>
          <a:ln w="0">
            <a:solidFill>
              <a:srgbClr val="000000">
                <a:alpha val="0"/>
              </a:srgbClr>
            </a:solidFill>
            <a:prstDash val="solid"/>
          </a:ln>
        </p:spPr>
        <p:txBody>
          <a:bodyPr/>
          <a:lstStyle/>
          <a:p>
            <a:endParaRPr lang="zh-CN" altLang="en-US">
              <a:latin typeface="Times New Roman" panose="02020603050405020304"/>
              <a:cs typeface="Times New Roman" panose="02020603050405020304"/>
            </a:endParaRPr>
          </a:p>
        </p:txBody>
      </p:sp>
      <p:sp>
        <p:nvSpPr>
          <p:cNvPr id="22" name="矩形 21"/>
          <p:cNvSpPr>
            <a:spLocks noGrp="1"/>
          </p:cNvSpPr>
          <p:nvPr/>
        </p:nvSpPr>
        <p:spPr>
          <a:xfrm>
            <a:off x="1504950" y="2857500"/>
            <a:ext cx="1809750" cy="24765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l">
              <a:defRPr sz="1240" b="0">
                <a:solidFill>
                  <a:srgbClr val="FFFFFF"/>
                </a:solidFill>
                <a:latin typeface="Aptos"/>
                <a:ea typeface="Aptos"/>
                <a:cs typeface="Aptos"/>
              </a:defRPr>
            </a:pPr>
            <a:r>
              <a:rPr lang="en-US" sz="1240" b="0">
                <a:solidFill>
                  <a:srgbClr val="FFFFFF"/>
                </a:solidFill>
                <a:latin typeface="Times New Roman" panose="02020603050405020304"/>
                <a:ea typeface="Aptos"/>
                <a:cs typeface="Times New Roman" panose="02020603050405020304"/>
              </a:rPr>
              <a:t>Magnetic snap</a:t>
            </a:r>
            <a:endParaRPr lang="en-US" sz="1240" b="0">
              <a:solidFill>
                <a:srgbClr val="FFFFFF"/>
              </a:solidFill>
              <a:latin typeface="Times New Roman" panose="02020603050405020304"/>
              <a:ea typeface="Aptos"/>
              <a:cs typeface="Times New Roman" panose="02020603050405020304"/>
            </a:endParaRPr>
          </a:p>
        </p:txBody>
      </p:sp>
      <p:sp>
        <p:nvSpPr>
          <p:cNvPr id="23" name="矩形 22"/>
          <p:cNvSpPr>
            <a:spLocks noGrp="1"/>
          </p:cNvSpPr>
          <p:nvPr/>
        </p:nvSpPr>
        <p:spPr>
          <a:xfrm>
            <a:off x="3238500" y="2857500"/>
            <a:ext cx="1314450" cy="24765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r">
              <a:defRPr sz="1050" b="0">
                <a:solidFill>
                  <a:srgbClr val="BFD0EA"/>
                </a:solidFill>
                <a:latin typeface="Aptos"/>
                <a:ea typeface="Aptos"/>
                <a:cs typeface="Aptos"/>
              </a:defRPr>
            </a:pPr>
            <a:r>
              <a:rPr lang="en-US" sz="1050" b="0">
                <a:solidFill>
                  <a:srgbClr val="BFD0EA"/>
                </a:solidFill>
                <a:latin typeface="Times New Roman" panose="02020603050405020304"/>
                <a:ea typeface="Aptos"/>
                <a:cs typeface="Times New Roman" panose="02020603050405020304"/>
              </a:rPr>
              <a:t>assistOn</a:t>
            </a:r>
            <a:endParaRPr lang="en-US" sz="1050" b="0">
              <a:solidFill>
                <a:srgbClr val="BFD0EA"/>
              </a:solidFill>
              <a:latin typeface="Times New Roman" panose="02020603050405020304"/>
              <a:ea typeface="Aptos"/>
              <a:cs typeface="Times New Roman" panose="02020603050405020304"/>
            </a:endParaRPr>
          </a:p>
        </p:txBody>
      </p:sp>
      <p:sp>
        <p:nvSpPr>
          <p:cNvPr id="24" name="圆角矩形 23"/>
          <p:cNvSpPr>
            <a:spLocks noGrp="1"/>
          </p:cNvSpPr>
          <p:nvPr/>
        </p:nvSpPr>
        <p:spPr>
          <a:xfrm>
            <a:off x="1200150" y="3314700"/>
            <a:ext cx="171450" cy="171450"/>
          </a:xfrm>
          <a:prstGeom prst="roundRect">
            <a:avLst>
              <a:gd name="adj" fmla="val 44444"/>
            </a:avLst>
          </a:prstGeom>
          <a:solidFill>
            <a:srgbClr val="F27F2D"/>
          </a:solidFill>
          <a:ln w="0">
            <a:solidFill>
              <a:srgbClr val="000000">
                <a:alpha val="0"/>
              </a:srgbClr>
            </a:solidFill>
            <a:prstDash val="solid"/>
          </a:ln>
        </p:spPr>
        <p:txBody>
          <a:bodyPr/>
          <a:lstStyle/>
          <a:p>
            <a:endParaRPr lang="zh-CN" altLang="en-US">
              <a:latin typeface="Times New Roman" panose="02020603050405020304"/>
              <a:cs typeface="Times New Roman" panose="02020603050405020304"/>
            </a:endParaRPr>
          </a:p>
        </p:txBody>
      </p:sp>
      <p:sp>
        <p:nvSpPr>
          <p:cNvPr id="25" name="矩形 24"/>
          <p:cNvSpPr>
            <a:spLocks noGrp="1"/>
          </p:cNvSpPr>
          <p:nvPr/>
        </p:nvSpPr>
        <p:spPr>
          <a:xfrm>
            <a:off x="1504950" y="3267075"/>
            <a:ext cx="1809750" cy="24765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l">
              <a:defRPr sz="1240" b="0">
                <a:solidFill>
                  <a:srgbClr val="FFFFFF"/>
                </a:solidFill>
                <a:latin typeface="Aptos"/>
                <a:ea typeface="Aptos"/>
                <a:cs typeface="Aptos"/>
              </a:defRPr>
            </a:pPr>
            <a:r>
              <a:rPr lang="en-US" sz="1240" b="0">
                <a:solidFill>
                  <a:srgbClr val="FFFFFF"/>
                </a:solidFill>
                <a:latin typeface="Times New Roman" panose="02020603050405020304"/>
                <a:ea typeface="Aptos"/>
                <a:cs typeface="Times New Roman" panose="02020603050405020304"/>
              </a:rPr>
              <a:t>Show raw point</a:t>
            </a:r>
            <a:endParaRPr lang="en-US" sz="1240" b="0">
              <a:solidFill>
                <a:srgbClr val="FFFFFF"/>
              </a:solidFill>
              <a:latin typeface="Times New Roman" panose="02020603050405020304"/>
              <a:ea typeface="Aptos"/>
              <a:cs typeface="Times New Roman" panose="02020603050405020304"/>
            </a:endParaRPr>
          </a:p>
        </p:txBody>
      </p:sp>
      <p:sp>
        <p:nvSpPr>
          <p:cNvPr id="26" name="矩形 25"/>
          <p:cNvSpPr>
            <a:spLocks noGrp="1"/>
          </p:cNvSpPr>
          <p:nvPr/>
        </p:nvSpPr>
        <p:spPr>
          <a:xfrm>
            <a:off x="3238500" y="3267075"/>
            <a:ext cx="1314450" cy="24765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r">
              <a:defRPr sz="1050" b="0">
                <a:solidFill>
                  <a:srgbClr val="BFD0EA"/>
                </a:solidFill>
                <a:latin typeface="Aptos"/>
                <a:ea typeface="Aptos"/>
                <a:cs typeface="Aptos"/>
              </a:defRPr>
            </a:pPr>
            <a:r>
              <a:rPr lang="en-US" sz="1050" b="0">
                <a:solidFill>
                  <a:srgbClr val="BFD0EA"/>
                </a:solidFill>
                <a:latin typeface="Times New Roman" panose="02020603050405020304"/>
                <a:ea typeface="Aptos"/>
                <a:cs typeface="Times New Roman" panose="02020603050405020304"/>
              </a:rPr>
              <a:t>debug visualization</a:t>
            </a:r>
            <a:endParaRPr lang="en-US" sz="1050" b="0">
              <a:solidFill>
                <a:srgbClr val="BFD0EA"/>
              </a:solidFill>
              <a:latin typeface="Times New Roman" panose="02020603050405020304"/>
              <a:ea typeface="Aptos"/>
              <a:cs typeface="Times New Roman" panose="02020603050405020304"/>
            </a:endParaRPr>
          </a:p>
        </p:txBody>
      </p:sp>
      <p:sp>
        <p:nvSpPr>
          <p:cNvPr id="27" name="圆角矩形 26"/>
          <p:cNvSpPr>
            <a:spLocks noGrp="1"/>
          </p:cNvSpPr>
          <p:nvPr/>
        </p:nvSpPr>
        <p:spPr>
          <a:xfrm>
            <a:off x="1200150" y="3724275"/>
            <a:ext cx="171450" cy="171450"/>
          </a:xfrm>
          <a:prstGeom prst="roundRect">
            <a:avLst>
              <a:gd name="adj" fmla="val 44444"/>
            </a:avLst>
          </a:prstGeom>
          <a:solidFill>
            <a:srgbClr val="F27F2D"/>
          </a:solidFill>
          <a:ln w="0">
            <a:solidFill>
              <a:srgbClr val="000000">
                <a:alpha val="0"/>
              </a:srgbClr>
            </a:solidFill>
            <a:prstDash val="solid"/>
          </a:ln>
        </p:spPr>
        <p:txBody>
          <a:bodyPr/>
          <a:lstStyle/>
          <a:p>
            <a:endParaRPr lang="zh-CN" altLang="en-US">
              <a:latin typeface="Times New Roman" panose="02020603050405020304"/>
              <a:cs typeface="Times New Roman" panose="02020603050405020304"/>
            </a:endParaRPr>
          </a:p>
        </p:txBody>
      </p:sp>
      <p:sp>
        <p:nvSpPr>
          <p:cNvPr id="28" name="矩形 27"/>
          <p:cNvSpPr>
            <a:spLocks noGrp="1"/>
          </p:cNvSpPr>
          <p:nvPr/>
        </p:nvSpPr>
        <p:spPr>
          <a:xfrm>
            <a:off x="1504950" y="3676650"/>
            <a:ext cx="1809750" cy="24765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l">
              <a:defRPr sz="1240" b="0">
                <a:solidFill>
                  <a:srgbClr val="FFFFFF"/>
                </a:solidFill>
                <a:latin typeface="Aptos"/>
                <a:ea typeface="Aptos"/>
                <a:cs typeface="Aptos"/>
              </a:defRPr>
            </a:pPr>
            <a:r>
              <a:rPr lang="en-US" sz="1240" b="0">
                <a:solidFill>
                  <a:srgbClr val="FFFFFF"/>
                </a:solidFill>
                <a:latin typeface="Times New Roman" panose="02020603050405020304"/>
                <a:ea typeface="Aptos"/>
                <a:cs typeface="Times New Roman" panose="02020603050405020304"/>
              </a:rPr>
              <a:t>Radius</a:t>
            </a:r>
            <a:endParaRPr lang="en-US" sz="1240" b="0">
              <a:solidFill>
                <a:srgbClr val="FFFFFF"/>
              </a:solidFill>
              <a:latin typeface="Times New Roman" panose="02020603050405020304"/>
              <a:ea typeface="Aptos"/>
              <a:cs typeface="Times New Roman" panose="02020603050405020304"/>
            </a:endParaRPr>
          </a:p>
        </p:txBody>
      </p:sp>
      <p:sp>
        <p:nvSpPr>
          <p:cNvPr id="29" name="矩形 28"/>
          <p:cNvSpPr>
            <a:spLocks noGrp="1"/>
          </p:cNvSpPr>
          <p:nvPr/>
        </p:nvSpPr>
        <p:spPr>
          <a:xfrm>
            <a:off x="3238500" y="3676650"/>
            <a:ext cx="1314450" cy="24765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r">
              <a:defRPr sz="1050" b="0">
                <a:solidFill>
                  <a:srgbClr val="BFD0EA"/>
                </a:solidFill>
                <a:latin typeface="Aptos"/>
                <a:ea typeface="Aptos"/>
                <a:cs typeface="Aptos"/>
              </a:defRPr>
            </a:pPr>
            <a:r>
              <a:rPr lang="en-US" sz="1050" b="0">
                <a:solidFill>
                  <a:srgbClr val="BFD0EA"/>
                </a:solidFill>
                <a:latin typeface="Times New Roman" panose="02020603050405020304"/>
                <a:ea typeface="Aptos"/>
                <a:cs typeface="Times New Roman" panose="02020603050405020304"/>
              </a:rPr>
              <a:t>32-180 px</a:t>
            </a:r>
            <a:endParaRPr lang="en-US" sz="1050" b="0">
              <a:solidFill>
                <a:srgbClr val="BFD0EA"/>
              </a:solidFill>
              <a:latin typeface="Times New Roman" panose="02020603050405020304"/>
              <a:ea typeface="Aptos"/>
              <a:cs typeface="Times New Roman" panose="02020603050405020304"/>
            </a:endParaRPr>
          </a:p>
        </p:txBody>
      </p:sp>
      <p:sp>
        <p:nvSpPr>
          <p:cNvPr id="30" name="圆角矩形 29"/>
          <p:cNvSpPr>
            <a:spLocks noGrp="1"/>
          </p:cNvSpPr>
          <p:nvPr/>
        </p:nvSpPr>
        <p:spPr>
          <a:xfrm>
            <a:off x="1200150" y="4133850"/>
            <a:ext cx="171450" cy="171450"/>
          </a:xfrm>
          <a:prstGeom prst="roundRect">
            <a:avLst>
              <a:gd name="adj" fmla="val 44444"/>
            </a:avLst>
          </a:prstGeom>
          <a:solidFill>
            <a:srgbClr val="F27F2D"/>
          </a:solidFill>
          <a:ln w="0">
            <a:solidFill>
              <a:srgbClr val="000000">
                <a:alpha val="0"/>
              </a:srgbClr>
            </a:solidFill>
            <a:prstDash val="solid"/>
          </a:ln>
        </p:spPr>
        <p:txBody>
          <a:bodyPr/>
          <a:lstStyle/>
          <a:p>
            <a:endParaRPr lang="zh-CN" altLang="en-US">
              <a:latin typeface="Times New Roman" panose="02020603050405020304"/>
              <a:cs typeface="Times New Roman" panose="02020603050405020304"/>
            </a:endParaRPr>
          </a:p>
        </p:txBody>
      </p:sp>
      <p:sp>
        <p:nvSpPr>
          <p:cNvPr id="31" name="矩形 30"/>
          <p:cNvSpPr>
            <a:spLocks noGrp="1"/>
          </p:cNvSpPr>
          <p:nvPr/>
        </p:nvSpPr>
        <p:spPr>
          <a:xfrm>
            <a:off x="1504950" y="4086225"/>
            <a:ext cx="1809750" cy="24765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l">
              <a:defRPr sz="1240" b="0">
                <a:solidFill>
                  <a:srgbClr val="FFFFFF"/>
                </a:solidFill>
                <a:latin typeface="Aptos"/>
                <a:ea typeface="Aptos"/>
                <a:cs typeface="Aptos"/>
              </a:defRPr>
            </a:pPr>
            <a:r>
              <a:rPr lang="en-US" sz="1240" b="0">
                <a:solidFill>
                  <a:srgbClr val="FFFFFF"/>
                </a:solidFill>
                <a:latin typeface="Times New Roman" panose="02020603050405020304"/>
                <a:ea typeface="Aptos"/>
                <a:cs typeface="Times New Roman" panose="02020603050405020304"/>
              </a:rPr>
              <a:t>Strength</a:t>
            </a:r>
            <a:endParaRPr lang="en-US" sz="1240" b="0">
              <a:solidFill>
                <a:srgbClr val="FFFFFF"/>
              </a:solidFill>
              <a:latin typeface="Times New Roman" panose="02020603050405020304"/>
              <a:ea typeface="Aptos"/>
              <a:cs typeface="Times New Roman" panose="02020603050405020304"/>
            </a:endParaRPr>
          </a:p>
        </p:txBody>
      </p:sp>
      <p:sp>
        <p:nvSpPr>
          <p:cNvPr id="32" name="矩形 31"/>
          <p:cNvSpPr>
            <a:spLocks noGrp="1"/>
          </p:cNvSpPr>
          <p:nvPr/>
        </p:nvSpPr>
        <p:spPr>
          <a:xfrm>
            <a:off x="3238500" y="4086225"/>
            <a:ext cx="1314450" cy="24765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r">
              <a:defRPr sz="1050" b="0">
                <a:solidFill>
                  <a:srgbClr val="BFD0EA"/>
                </a:solidFill>
                <a:latin typeface="Aptos"/>
                <a:ea typeface="Aptos"/>
                <a:cs typeface="Aptos"/>
              </a:defRPr>
            </a:pPr>
            <a:r>
              <a:rPr lang="en-US" altLang="zh-CN" sz="1050" b="0">
                <a:solidFill>
                  <a:srgbClr val="BFD0EA"/>
                </a:solidFill>
                <a:latin typeface="Times New Roman" panose="02020603050405020304"/>
                <a:ea typeface="Aptos"/>
                <a:cs typeface="Times New Roman" panose="02020603050405020304"/>
              </a:rPr>
              <a:t>0.00-1.00</a:t>
            </a:r>
            <a:endParaRPr lang="en-US" altLang="zh-CN" sz="1050" b="0">
              <a:solidFill>
                <a:srgbClr val="BFD0EA"/>
              </a:solidFill>
              <a:latin typeface="Times New Roman" panose="02020603050405020304"/>
              <a:ea typeface="Aptos"/>
              <a:cs typeface="Times New Roman" panose="02020603050405020304"/>
            </a:endParaRPr>
          </a:p>
        </p:txBody>
      </p:sp>
      <p:sp>
        <p:nvSpPr>
          <p:cNvPr id="33" name="圆角矩形 32"/>
          <p:cNvSpPr>
            <a:spLocks noGrp="1"/>
          </p:cNvSpPr>
          <p:nvPr/>
        </p:nvSpPr>
        <p:spPr>
          <a:xfrm>
            <a:off x="5562600" y="1695450"/>
            <a:ext cx="2628900" cy="1352550"/>
          </a:xfrm>
          <a:prstGeom prst="roundRect">
            <a:avLst>
              <a:gd name="adj" fmla="val 5634"/>
            </a:avLst>
          </a:prstGeom>
          <a:solidFill>
            <a:srgbClr val="FFFFFF"/>
          </a:solidFill>
          <a:ln w="10478">
            <a:solidFill>
              <a:srgbClr val="D6DFEC"/>
            </a:solidFill>
            <a:prstDash val="solid"/>
          </a:ln>
        </p:spPr>
        <p:txBody>
          <a:bodyPr/>
          <a:lstStyle/>
          <a:p>
            <a:endParaRPr lang="zh-CN" altLang="en-US">
              <a:latin typeface="Times New Roman" panose="02020603050405020304"/>
              <a:cs typeface="Times New Roman" panose="02020603050405020304"/>
            </a:endParaRPr>
          </a:p>
        </p:txBody>
      </p:sp>
      <p:sp>
        <p:nvSpPr>
          <p:cNvPr id="34" name="矩形 33"/>
          <p:cNvSpPr>
            <a:spLocks noGrp="1"/>
          </p:cNvSpPr>
          <p:nvPr/>
        </p:nvSpPr>
        <p:spPr>
          <a:xfrm>
            <a:off x="5562600" y="1695450"/>
            <a:ext cx="66675" cy="1352550"/>
          </a:xfrm>
          <a:prstGeom prst="rect">
            <a:avLst/>
          </a:prstGeom>
          <a:solidFill>
            <a:srgbClr val="F27F2D"/>
          </a:solidFill>
          <a:ln w="0">
            <a:solidFill>
              <a:srgbClr val="000000">
                <a:alpha val="0"/>
              </a:srgbClr>
            </a:solidFill>
            <a:prstDash val="solid"/>
          </a:ln>
        </p:spPr>
        <p:txBody>
          <a:bodyPr/>
          <a:lstStyle/>
          <a:p>
            <a:endParaRPr lang="zh-CN" altLang="en-US">
              <a:latin typeface="Times New Roman" panose="02020603050405020304"/>
              <a:cs typeface="Times New Roman" panose="02020603050405020304"/>
            </a:endParaRPr>
          </a:p>
        </p:txBody>
      </p:sp>
      <p:sp>
        <p:nvSpPr>
          <p:cNvPr id="35" name="矩形 34"/>
          <p:cNvSpPr>
            <a:spLocks noGrp="1"/>
          </p:cNvSpPr>
          <p:nvPr/>
        </p:nvSpPr>
        <p:spPr>
          <a:xfrm>
            <a:off x="5753100" y="1866900"/>
            <a:ext cx="2247900" cy="40005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l">
              <a:defRPr sz="1425" b="1">
                <a:solidFill>
                  <a:srgbClr val="0E2A5A"/>
                </a:solidFill>
                <a:latin typeface="Aptos"/>
                <a:ea typeface="Aptos"/>
                <a:cs typeface="Aptos"/>
              </a:defRPr>
            </a:pPr>
            <a:r>
              <a:rPr lang="en-US" sz="1425" b="1">
                <a:solidFill>
                  <a:srgbClr val="0E2A5A"/>
                </a:solidFill>
                <a:latin typeface="Times New Roman" panose="02020603050405020304"/>
                <a:ea typeface="Aptos"/>
                <a:cs typeface="Times New Roman" panose="02020603050405020304"/>
              </a:rPr>
              <a:t>Popup Panel</a:t>
            </a:r>
            <a:endParaRPr lang="en-US" sz="1425" b="1">
              <a:solidFill>
                <a:srgbClr val="0E2A5A"/>
              </a:solidFill>
              <a:latin typeface="Times New Roman" panose="02020603050405020304"/>
              <a:ea typeface="Aptos"/>
              <a:cs typeface="Times New Roman" panose="02020603050405020304"/>
            </a:endParaRPr>
          </a:p>
        </p:txBody>
      </p:sp>
      <p:sp>
        <p:nvSpPr>
          <p:cNvPr id="36" name="矩形 35"/>
          <p:cNvSpPr>
            <a:spLocks noGrp="1"/>
          </p:cNvSpPr>
          <p:nvPr/>
        </p:nvSpPr>
        <p:spPr>
          <a:xfrm>
            <a:off x="5753100" y="2305050"/>
            <a:ext cx="2247900" cy="609600"/>
          </a:xfrm>
          <a:prstGeom prst="rect">
            <a:avLst/>
          </a:prstGeom>
          <a:solidFill>
            <a:srgbClr val="000000">
              <a:alpha val="0"/>
            </a:srgbClr>
          </a:solidFill>
          <a:ln w="0">
            <a:solidFill>
              <a:srgbClr val="000000">
                <a:alpha val="0"/>
              </a:srgbClr>
            </a:solidFill>
            <a:prstDash val="solid"/>
          </a:ln>
        </p:spPr>
        <p:txBody>
          <a:bodyPr lIns="0" tIns="19050" rIns="0" bIns="19050" anchor="t"/>
          <a:lstStyle/>
          <a:p>
            <a:pPr algn="l">
              <a:defRPr sz="1125" b="0">
                <a:solidFill>
                  <a:srgbClr val="18213A"/>
                </a:solidFill>
                <a:latin typeface="Aptos"/>
                <a:ea typeface="Aptos"/>
                <a:cs typeface="Aptos"/>
              </a:defRPr>
            </a:pPr>
            <a:r>
              <a:rPr lang="en-US" sz="1125" b="0">
                <a:solidFill>
                  <a:srgbClr val="18213A"/>
                </a:solidFill>
                <a:latin typeface="Times New Roman" panose="02020603050405020304"/>
                <a:ea typeface="Aptos"/>
                <a:cs typeface="Times New Roman" panose="02020603050405020304"/>
              </a:rPr>
              <a:t>popup.js reads and writes the same storage keys, so global settings remain synchronized with the in-page dock.</a:t>
            </a:r>
            <a:endParaRPr lang="en-US" sz="1125" b="0">
              <a:solidFill>
                <a:srgbClr val="18213A"/>
              </a:solidFill>
              <a:latin typeface="Times New Roman" panose="02020603050405020304"/>
              <a:ea typeface="Aptos"/>
              <a:cs typeface="Times New Roman" panose="02020603050405020304"/>
            </a:endParaRPr>
          </a:p>
        </p:txBody>
      </p:sp>
      <p:sp>
        <p:nvSpPr>
          <p:cNvPr id="37" name="圆角矩形 36"/>
          <p:cNvSpPr>
            <a:spLocks noGrp="1"/>
          </p:cNvSpPr>
          <p:nvPr/>
        </p:nvSpPr>
        <p:spPr>
          <a:xfrm>
            <a:off x="8591550" y="1695450"/>
            <a:ext cx="2628900" cy="1352550"/>
          </a:xfrm>
          <a:prstGeom prst="roundRect">
            <a:avLst>
              <a:gd name="adj" fmla="val 5634"/>
            </a:avLst>
          </a:prstGeom>
          <a:solidFill>
            <a:srgbClr val="FFFFFF"/>
          </a:solidFill>
          <a:ln w="10478">
            <a:solidFill>
              <a:srgbClr val="D6DFEC"/>
            </a:solidFill>
            <a:prstDash val="solid"/>
          </a:ln>
        </p:spPr>
        <p:txBody>
          <a:bodyPr/>
          <a:lstStyle/>
          <a:p>
            <a:endParaRPr lang="zh-CN" altLang="en-US">
              <a:latin typeface="Times New Roman" panose="02020603050405020304"/>
              <a:cs typeface="Times New Roman" panose="02020603050405020304"/>
            </a:endParaRPr>
          </a:p>
        </p:txBody>
      </p:sp>
      <p:sp>
        <p:nvSpPr>
          <p:cNvPr id="38" name="矩形 37"/>
          <p:cNvSpPr>
            <a:spLocks noGrp="1"/>
          </p:cNvSpPr>
          <p:nvPr/>
        </p:nvSpPr>
        <p:spPr>
          <a:xfrm>
            <a:off x="8591550" y="1695450"/>
            <a:ext cx="66675" cy="1352550"/>
          </a:xfrm>
          <a:prstGeom prst="rect">
            <a:avLst/>
          </a:prstGeom>
          <a:solidFill>
            <a:srgbClr val="0E2A5A"/>
          </a:solidFill>
          <a:ln w="0">
            <a:solidFill>
              <a:srgbClr val="000000">
                <a:alpha val="0"/>
              </a:srgbClr>
            </a:solidFill>
            <a:prstDash val="solid"/>
          </a:ln>
        </p:spPr>
        <p:txBody>
          <a:bodyPr/>
          <a:lstStyle/>
          <a:p>
            <a:endParaRPr lang="zh-CN" altLang="en-US">
              <a:latin typeface="Times New Roman" panose="02020603050405020304"/>
              <a:cs typeface="Times New Roman" panose="02020603050405020304"/>
            </a:endParaRPr>
          </a:p>
        </p:txBody>
      </p:sp>
      <p:sp>
        <p:nvSpPr>
          <p:cNvPr id="39" name="矩形 38"/>
          <p:cNvSpPr>
            <a:spLocks noGrp="1"/>
          </p:cNvSpPr>
          <p:nvPr/>
        </p:nvSpPr>
        <p:spPr>
          <a:xfrm>
            <a:off x="8782050" y="1866900"/>
            <a:ext cx="2247900" cy="40005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l">
              <a:defRPr sz="1425" b="1">
                <a:solidFill>
                  <a:srgbClr val="0E2A5A"/>
                </a:solidFill>
                <a:latin typeface="Aptos"/>
                <a:ea typeface="Aptos"/>
                <a:cs typeface="Aptos"/>
              </a:defRPr>
            </a:pPr>
            <a:r>
              <a:rPr lang="en-US" sz="1425" b="1">
                <a:solidFill>
                  <a:srgbClr val="0E2A5A"/>
                </a:solidFill>
                <a:latin typeface="Times New Roman" panose="02020603050405020304"/>
                <a:ea typeface="Aptos"/>
                <a:cs typeface="Times New Roman" panose="02020603050405020304"/>
              </a:rPr>
              <a:t>Keyboard Toggle</a:t>
            </a:r>
            <a:endParaRPr lang="en-US" sz="1425" b="1">
              <a:solidFill>
                <a:srgbClr val="0E2A5A"/>
              </a:solidFill>
              <a:latin typeface="Times New Roman" panose="02020603050405020304"/>
              <a:ea typeface="Aptos"/>
              <a:cs typeface="Times New Roman" panose="02020603050405020304"/>
            </a:endParaRPr>
          </a:p>
        </p:txBody>
      </p:sp>
      <p:sp>
        <p:nvSpPr>
          <p:cNvPr id="40" name="矩形 39"/>
          <p:cNvSpPr>
            <a:spLocks noGrp="1"/>
          </p:cNvSpPr>
          <p:nvPr/>
        </p:nvSpPr>
        <p:spPr>
          <a:xfrm>
            <a:off x="8782050" y="2305050"/>
            <a:ext cx="2247900" cy="609600"/>
          </a:xfrm>
          <a:prstGeom prst="rect">
            <a:avLst/>
          </a:prstGeom>
          <a:solidFill>
            <a:srgbClr val="000000">
              <a:alpha val="0"/>
            </a:srgbClr>
          </a:solidFill>
          <a:ln w="0">
            <a:solidFill>
              <a:srgbClr val="000000">
                <a:alpha val="0"/>
              </a:srgbClr>
            </a:solidFill>
            <a:prstDash val="solid"/>
          </a:ln>
        </p:spPr>
        <p:txBody>
          <a:bodyPr lIns="0" tIns="19050" rIns="0" bIns="19050" anchor="t"/>
          <a:lstStyle/>
          <a:p>
            <a:pPr algn="l">
              <a:defRPr sz="1125" b="0">
                <a:solidFill>
                  <a:srgbClr val="18213A"/>
                </a:solidFill>
                <a:latin typeface="Aptos"/>
                <a:ea typeface="Aptos"/>
                <a:cs typeface="Aptos"/>
              </a:defRPr>
            </a:pPr>
            <a:r>
              <a:rPr lang="en-US" sz="1125" b="0">
                <a:solidFill>
                  <a:srgbClr val="18213A"/>
                </a:solidFill>
                <a:latin typeface="Times New Roman" panose="02020603050405020304"/>
                <a:ea typeface="Aptos"/>
                <a:cs typeface="Times New Roman" panose="02020603050405020304"/>
              </a:rPr>
              <a:t>background.js listens for Alt+Shift+F and sends a toggle message to the active tab.</a:t>
            </a:r>
            <a:endParaRPr lang="en-US" sz="1125" b="0">
              <a:solidFill>
                <a:srgbClr val="18213A"/>
              </a:solidFill>
              <a:latin typeface="Times New Roman" panose="02020603050405020304"/>
              <a:ea typeface="Aptos"/>
              <a:cs typeface="Times New Roman" panose="02020603050405020304"/>
            </a:endParaRPr>
          </a:p>
        </p:txBody>
      </p:sp>
      <p:sp>
        <p:nvSpPr>
          <p:cNvPr id="41" name="圆角矩形 40"/>
          <p:cNvSpPr>
            <a:spLocks noGrp="1"/>
          </p:cNvSpPr>
          <p:nvPr/>
        </p:nvSpPr>
        <p:spPr>
          <a:xfrm>
            <a:off x="5562600" y="3486150"/>
            <a:ext cx="2628900" cy="1352550"/>
          </a:xfrm>
          <a:prstGeom prst="roundRect">
            <a:avLst>
              <a:gd name="adj" fmla="val 5634"/>
            </a:avLst>
          </a:prstGeom>
          <a:solidFill>
            <a:srgbClr val="FFFFFF"/>
          </a:solidFill>
          <a:ln w="10478">
            <a:solidFill>
              <a:srgbClr val="D6DFEC"/>
            </a:solidFill>
            <a:prstDash val="solid"/>
          </a:ln>
        </p:spPr>
        <p:txBody>
          <a:bodyPr/>
          <a:lstStyle/>
          <a:p>
            <a:endParaRPr lang="zh-CN" altLang="en-US">
              <a:latin typeface="Times New Roman" panose="02020603050405020304"/>
              <a:cs typeface="Times New Roman" panose="02020603050405020304"/>
            </a:endParaRPr>
          </a:p>
        </p:txBody>
      </p:sp>
      <p:sp>
        <p:nvSpPr>
          <p:cNvPr id="42" name="矩形 41"/>
          <p:cNvSpPr>
            <a:spLocks noGrp="1"/>
          </p:cNvSpPr>
          <p:nvPr/>
        </p:nvSpPr>
        <p:spPr>
          <a:xfrm>
            <a:off x="5562600" y="3486150"/>
            <a:ext cx="66675" cy="1352550"/>
          </a:xfrm>
          <a:prstGeom prst="rect">
            <a:avLst/>
          </a:prstGeom>
          <a:solidFill>
            <a:srgbClr val="24A36B"/>
          </a:solidFill>
          <a:ln w="0">
            <a:solidFill>
              <a:srgbClr val="000000">
                <a:alpha val="0"/>
              </a:srgbClr>
            </a:solidFill>
            <a:prstDash val="solid"/>
          </a:ln>
        </p:spPr>
        <p:txBody>
          <a:bodyPr/>
          <a:lstStyle/>
          <a:p>
            <a:endParaRPr lang="zh-CN" altLang="en-US">
              <a:latin typeface="Times New Roman" panose="02020603050405020304"/>
              <a:cs typeface="Times New Roman" panose="02020603050405020304"/>
            </a:endParaRPr>
          </a:p>
        </p:txBody>
      </p:sp>
      <p:sp>
        <p:nvSpPr>
          <p:cNvPr id="43" name="矩形 42"/>
          <p:cNvSpPr>
            <a:spLocks noGrp="1"/>
          </p:cNvSpPr>
          <p:nvPr/>
        </p:nvSpPr>
        <p:spPr>
          <a:xfrm>
            <a:off x="5753100" y="3657600"/>
            <a:ext cx="2247900" cy="40005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l">
              <a:defRPr sz="1425" b="1">
                <a:solidFill>
                  <a:srgbClr val="0E2A5A"/>
                </a:solidFill>
                <a:latin typeface="Aptos"/>
                <a:ea typeface="Aptos"/>
                <a:cs typeface="Aptos"/>
              </a:defRPr>
            </a:pPr>
            <a:r>
              <a:rPr lang="en-US" sz="1425" b="1">
                <a:solidFill>
                  <a:srgbClr val="0E2A5A"/>
                </a:solidFill>
                <a:latin typeface="Times New Roman" panose="02020603050405020304"/>
                <a:ea typeface="Aptos"/>
                <a:cs typeface="Times New Roman" panose="02020603050405020304"/>
              </a:rPr>
              <a:t>Visual Feedback</a:t>
            </a:r>
            <a:endParaRPr lang="en-US" sz="1425" b="1">
              <a:solidFill>
                <a:srgbClr val="0E2A5A"/>
              </a:solidFill>
              <a:latin typeface="Times New Roman" panose="02020603050405020304"/>
              <a:ea typeface="Aptos"/>
              <a:cs typeface="Times New Roman" panose="02020603050405020304"/>
            </a:endParaRPr>
          </a:p>
        </p:txBody>
      </p:sp>
      <p:sp>
        <p:nvSpPr>
          <p:cNvPr id="44" name="矩形 43"/>
          <p:cNvSpPr>
            <a:spLocks noGrp="1"/>
          </p:cNvSpPr>
          <p:nvPr/>
        </p:nvSpPr>
        <p:spPr>
          <a:xfrm>
            <a:off x="5753100" y="4095750"/>
            <a:ext cx="2247900" cy="609600"/>
          </a:xfrm>
          <a:prstGeom prst="rect">
            <a:avLst/>
          </a:prstGeom>
          <a:solidFill>
            <a:srgbClr val="000000">
              <a:alpha val="0"/>
            </a:srgbClr>
          </a:solidFill>
          <a:ln w="0">
            <a:solidFill>
              <a:srgbClr val="000000">
                <a:alpha val="0"/>
              </a:srgbClr>
            </a:solidFill>
            <a:prstDash val="solid"/>
          </a:ln>
        </p:spPr>
        <p:txBody>
          <a:bodyPr lIns="0" tIns="19050" rIns="0" bIns="19050" anchor="t"/>
          <a:lstStyle/>
          <a:p>
            <a:pPr algn="l">
              <a:defRPr sz="1125" b="0">
                <a:solidFill>
                  <a:srgbClr val="18213A"/>
                </a:solidFill>
                <a:latin typeface="Aptos"/>
                <a:ea typeface="Aptos"/>
                <a:cs typeface="Aptos"/>
              </a:defRPr>
            </a:pPr>
            <a:r>
              <a:rPr lang="en-US" sz="1125" b="0">
                <a:solidFill>
                  <a:srgbClr val="18213A"/>
                </a:solidFill>
                <a:latin typeface="Times New Roman" panose="02020603050405020304"/>
                <a:ea typeface="Aptos"/>
                <a:cs typeface="Times New Roman" panose="02020603050405020304"/>
              </a:rPr>
              <a:t>The custom cursor changes state, the raw point can be displayed, and a ring highlights the active snap target.</a:t>
            </a:r>
            <a:endParaRPr lang="en-US" sz="1125" b="0">
              <a:solidFill>
                <a:srgbClr val="18213A"/>
              </a:solidFill>
              <a:latin typeface="Times New Roman" panose="02020603050405020304"/>
              <a:ea typeface="Aptos"/>
              <a:cs typeface="Times New Roman" panose="02020603050405020304"/>
            </a:endParaRPr>
          </a:p>
        </p:txBody>
      </p:sp>
      <p:sp>
        <p:nvSpPr>
          <p:cNvPr id="45" name="圆角矩形 44"/>
          <p:cNvSpPr>
            <a:spLocks noGrp="1"/>
          </p:cNvSpPr>
          <p:nvPr/>
        </p:nvSpPr>
        <p:spPr>
          <a:xfrm>
            <a:off x="8591550" y="3486150"/>
            <a:ext cx="2628900" cy="1352550"/>
          </a:xfrm>
          <a:prstGeom prst="roundRect">
            <a:avLst>
              <a:gd name="adj" fmla="val 5634"/>
            </a:avLst>
          </a:prstGeom>
          <a:solidFill>
            <a:srgbClr val="FFFFFF"/>
          </a:solidFill>
          <a:ln w="10478">
            <a:solidFill>
              <a:srgbClr val="D6DFEC"/>
            </a:solidFill>
            <a:prstDash val="solid"/>
          </a:ln>
        </p:spPr>
        <p:txBody>
          <a:bodyPr/>
          <a:lstStyle/>
          <a:p>
            <a:endParaRPr lang="zh-CN" altLang="en-US">
              <a:latin typeface="Times New Roman" panose="02020603050405020304"/>
              <a:cs typeface="Times New Roman" panose="02020603050405020304"/>
            </a:endParaRPr>
          </a:p>
        </p:txBody>
      </p:sp>
      <p:sp>
        <p:nvSpPr>
          <p:cNvPr id="46" name="矩形 45"/>
          <p:cNvSpPr>
            <a:spLocks noGrp="1"/>
          </p:cNvSpPr>
          <p:nvPr/>
        </p:nvSpPr>
        <p:spPr>
          <a:xfrm>
            <a:off x="8591550" y="3486150"/>
            <a:ext cx="66675" cy="1352550"/>
          </a:xfrm>
          <a:prstGeom prst="rect">
            <a:avLst/>
          </a:prstGeom>
          <a:solidFill>
            <a:srgbClr val="F27F2D"/>
          </a:solidFill>
          <a:ln w="0">
            <a:solidFill>
              <a:srgbClr val="000000">
                <a:alpha val="0"/>
              </a:srgbClr>
            </a:solidFill>
            <a:prstDash val="solid"/>
          </a:ln>
        </p:spPr>
        <p:txBody>
          <a:bodyPr/>
          <a:lstStyle/>
          <a:p>
            <a:endParaRPr lang="zh-CN" altLang="en-US">
              <a:latin typeface="Times New Roman" panose="02020603050405020304"/>
              <a:cs typeface="Times New Roman" panose="02020603050405020304"/>
            </a:endParaRPr>
          </a:p>
        </p:txBody>
      </p:sp>
      <p:sp>
        <p:nvSpPr>
          <p:cNvPr id="47" name="矩形 46"/>
          <p:cNvSpPr>
            <a:spLocks noGrp="1"/>
          </p:cNvSpPr>
          <p:nvPr/>
        </p:nvSpPr>
        <p:spPr>
          <a:xfrm>
            <a:off x="8782050" y="3657600"/>
            <a:ext cx="2247900" cy="40005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l">
              <a:defRPr sz="1425" b="1">
                <a:solidFill>
                  <a:srgbClr val="0E2A5A"/>
                </a:solidFill>
                <a:latin typeface="Aptos"/>
                <a:ea typeface="Aptos"/>
                <a:cs typeface="Aptos"/>
              </a:defRPr>
            </a:pPr>
            <a:r>
              <a:rPr lang="en-US" sz="1425" b="1">
                <a:solidFill>
                  <a:srgbClr val="0E2A5A"/>
                </a:solidFill>
                <a:latin typeface="Times New Roman" panose="02020603050405020304"/>
                <a:ea typeface="Aptos"/>
                <a:cs typeface="Times New Roman" panose="02020603050405020304"/>
              </a:rPr>
              <a:t>Failure Mode</a:t>
            </a:r>
            <a:endParaRPr lang="en-US" sz="1425" b="1">
              <a:solidFill>
                <a:srgbClr val="0E2A5A"/>
              </a:solidFill>
              <a:latin typeface="Times New Roman" panose="02020603050405020304"/>
              <a:ea typeface="Aptos"/>
              <a:cs typeface="Times New Roman" panose="02020603050405020304"/>
            </a:endParaRPr>
          </a:p>
        </p:txBody>
      </p:sp>
      <p:sp>
        <p:nvSpPr>
          <p:cNvPr id="48" name="矩形 47"/>
          <p:cNvSpPr>
            <a:spLocks noGrp="1"/>
          </p:cNvSpPr>
          <p:nvPr/>
        </p:nvSpPr>
        <p:spPr>
          <a:xfrm>
            <a:off x="8782050" y="4095750"/>
            <a:ext cx="2247900" cy="609600"/>
          </a:xfrm>
          <a:prstGeom prst="rect">
            <a:avLst/>
          </a:prstGeom>
          <a:solidFill>
            <a:srgbClr val="000000">
              <a:alpha val="0"/>
            </a:srgbClr>
          </a:solidFill>
          <a:ln w="0">
            <a:solidFill>
              <a:srgbClr val="000000">
                <a:alpha val="0"/>
              </a:srgbClr>
            </a:solidFill>
            <a:prstDash val="solid"/>
          </a:ln>
        </p:spPr>
        <p:txBody>
          <a:bodyPr lIns="0" tIns="19050" rIns="0" bIns="19050" anchor="t"/>
          <a:lstStyle/>
          <a:p>
            <a:pPr algn="l">
              <a:defRPr sz="1125" b="0">
                <a:solidFill>
                  <a:srgbClr val="18213A"/>
                </a:solidFill>
                <a:latin typeface="Aptos"/>
                <a:ea typeface="Aptos"/>
                <a:cs typeface="Aptos"/>
              </a:defRPr>
            </a:pPr>
            <a:r>
              <a:rPr lang="en-US" sz="1125" b="0">
                <a:solidFill>
                  <a:srgbClr val="18213A"/>
                </a:solidFill>
                <a:latin typeface="Times New Roman" panose="02020603050405020304"/>
                <a:ea typeface="Aptos"/>
                <a:cs typeface="Times New Roman" panose="02020603050405020304"/>
              </a:rPr>
              <a:t>When disabled, the overlay hides the virtual cursor and restores the page's normal pointer behavior.</a:t>
            </a:r>
            <a:endParaRPr lang="en-US" sz="1125" b="0">
              <a:solidFill>
                <a:srgbClr val="18213A"/>
              </a:solidFill>
              <a:latin typeface="Times New Roman" panose="02020603050405020304"/>
              <a:ea typeface="Aptos"/>
              <a:cs typeface="Times New Roman" panose="02020603050405020304"/>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AFD"/>
        </a:solidFill>
        <a:effectLst/>
      </p:bgPr>
    </p:bg>
    <p:spTree>
      <p:nvGrpSpPr>
        <p:cNvPr id="1" name=""/>
        <p:cNvGrpSpPr/>
        <p:nvPr/>
      </p:nvGrpSpPr>
      <p:grpSpPr>
        <a:xfrm>
          <a:off x="0" y="0"/>
          <a:ext cx="0" cy="0"/>
          <a:chOff x="0" y="0"/>
          <a:chExt cx="0" cy="0"/>
        </a:xfrm>
      </p:grpSpPr>
      <p:sp>
        <p:nvSpPr>
          <p:cNvPr id="2" name="Rectangle 1"/>
          <p:cNvSpPr/>
          <p:nvPr/>
        </p:nvSpPr>
        <p:spPr>
          <a:xfrm>
            <a:off x="0" y="1828800"/>
            <a:ext cx="12191695" cy="1645920"/>
          </a:xfrm>
          <a:prstGeom prst="rect">
            <a:avLst/>
          </a:prstGeom>
          <a:solidFill>
            <a:srgbClr val="0E2A5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Rectangle 2"/>
          <p:cNvSpPr/>
          <p:nvPr/>
        </p:nvSpPr>
        <p:spPr>
          <a:xfrm>
            <a:off x="731520" y="1828800"/>
            <a:ext cx="182880" cy="1645920"/>
          </a:xfrm>
          <a:prstGeom prst="rect">
            <a:avLst/>
          </a:prstGeom>
          <a:solidFill>
            <a:srgbClr val="F27F2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1143000" y="2059178"/>
            <a:ext cx="1735455" cy="706755"/>
          </a:xfrm>
          <a:prstGeom prst="rect">
            <a:avLst/>
          </a:prstGeom>
          <a:noFill/>
        </p:spPr>
        <p:txBody>
          <a:bodyPr wrap="none">
            <a:spAutoFit/>
          </a:bodyPr>
          <a:lstStyle/>
          <a:p>
            <a:r>
              <a:rPr lang="en-US" sz="4000" b="1">
                <a:solidFill>
                  <a:srgbClr val="FFFFFF"/>
                </a:solidFill>
                <a:latin typeface="Arial" panose="020B0604020202020204" pitchFamily="34" charset="0"/>
                <a:cs typeface="Arial" panose="020B0604020202020204" pitchFamily="34" charset="0"/>
              </a:rPr>
              <a:t>Result</a:t>
            </a:r>
            <a:endParaRPr lang="en-US" sz="4000" b="1">
              <a:solidFill>
                <a:srgbClr val="FFFFFF"/>
              </a:solidFill>
              <a:latin typeface="Arial" panose="020B0604020202020204" pitchFamily="34" charset="0"/>
              <a:cs typeface="Arial" panose="020B0604020202020204" pitchFamily="34" charset="0"/>
            </a:endParaRPr>
          </a:p>
        </p:txBody>
      </p:sp>
      <p:sp>
        <p:nvSpPr>
          <p:cNvPr id="5" name="TextBox 4"/>
          <p:cNvSpPr txBox="1"/>
          <p:nvPr/>
        </p:nvSpPr>
        <p:spPr>
          <a:xfrm>
            <a:off x="1170432" y="2633472"/>
            <a:ext cx="7772400" cy="320040"/>
          </a:xfrm>
          <a:prstGeom prst="rect">
            <a:avLst/>
          </a:prstGeom>
          <a:noFill/>
        </p:spPr>
        <p:txBody>
          <a:bodyPr wrap="none">
            <a:spAutoFit/>
          </a:bodyPr>
          <a:lstStyle/>
          <a:p>
            <a:r>
              <a:rPr sz="1300">
                <a:solidFill>
                  <a:srgbClr val="D9E1EF"/>
                </a:solidFill>
                <a:latin typeface="Aptos"/>
              </a:rPr>
              <a:t>Use this slide to separate major parts of the talk</a:t>
            </a:r>
            <a:endParaRPr sz="1300">
              <a:solidFill>
                <a:srgbClr val="D9E1EF"/>
              </a:solidFill>
              <a:latin typeface="Aptos"/>
            </a:endParaRPr>
          </a:p>
        </p:txBody>
      </p:sp>
      <p:pic>
        <p:nvPicPr>
          <p:cNvPr id="7" name="图片 6"/>
          <p:cNvPicPr>
            <a:picLocks noChangeAspect="1"/>
          </p:cNvPicPr>
          <p:nvPr/>
        </p:nvPicPr>
        <p:blipFill>
          <a:blip r:embed="rId1" cstate="screen"/>
          <a:stretch>
            <a:fillRect/>
          </a:stretch>
        </p:blipFill>
        <p:spPr>
          <a:xfrm>
            <a:off x="10245725" y="189865"/>
            <a:ext cx="791845" cy="434975"/>
          </a:xfrm>
          <a:prstGeom prst="rect">
            <a:avLst/>
          </a:prstGeom>
        </p:spPr>
      </p:pic>
      <p:sp>
        <p:nvSpPr>
          <p:cNvPr id="6" name="文本框 5"/>
          <p:cNvSpPr txBox="1"/>
          <p:nvPr/>
        </p:nvSpPr>
        <p:spPr>
          <a:xfrm>
            <a:off x="11037570" y="153035"/>
            <a:ext cx="4064000" cy="404495"/>
          </a:xfrm>
          <a:prstGeom prst="rect">
            <a:avLst/>
          </a:prstGeom>
          <a:noFill/>
        </p:spPr>
        <p:txBody>
          <a:bodyPr wrap="square" rtlCol="0">
            <a:noAutofit/>
          </a:bodyPr>
          <a:lstStyle/>
          <a:p>
            <a:r>
              <a:rPr lang="en-US" altLang="zh-CN" sz="3200" b="1">
                <a:solidFill>
                  <a:srgbClr val="E84D29"/>
                </a:solidFill>
                <a:latin typeface="Arial" panose="020B0604020202020204" pitchFamily="34" charset="0"/>
                <a:ea typeface="黑体" panose="02010609060101010101" charset="-122"/>
                <a:cs typeface="Arial" panose="020B0604020202020204" pitchFamily="34" charset="0"/>
              </a:rPr>
              <a:t>ZJUI</a:t>
            </a:r>
            <a:endParaRPr lang="en-US" altLang="zh-CN" sz="3200" b="1">
              <a:solidFill>
                <a:srgbClr val="E84D29"/>
              </a:solidFill>
              <a:latin typeface="Arial" panose="020B0604020202020204" pitchFamily="34" charset="0"/>
              <a:ea typeface="黑体" panose="02010609060101010101" charset="-122"/>
              <a:cs typeface="Arial" panose="020B0604020202020204" pitchFamily="34" charset="0"/>
            </a:endParaRPr>
          </a:p>
        </p:txBody>
      </p:sp>
      <p:sp>
        <p:nvSpPr>
          <p:cNvPr id="16" name="文本框 15"/>
          <p:cNvSpPr txBox="1"/>
          <p:nvPr/>
        </p:nvSpPr>
        <p:spPr>
          <a:xfrm>
            <a:off x="11037570" y="6489700"/>
            <a:ext cx="4064000" cy="368300"/>
          </a:xfrm>
          <a:prstGeom prst="rect">
            <a:avLst/>
          </a:prstGeom>
          <a:noFill/>
        </p:spPr>
        <p:txBody>
          <a:bodyPr wrap="square" rtlCol="0">
            <a:spAutoFit/>
          </a:bodyPr>
          <a:lstStyle/>
          <a:p>
            <a:r>
              <a:rPr lang="en-US" altLang="zh-CN" b="1">
                <a:latin typeface="Arial" panose="020B0604020202020204" pitchFamily="34" charset="0"/>
                <a:cs typeface="Arial" panose="020B0604020202020204" pitchFamily="34" charset="0"/>
              </a:rPr>
              <a:t>ECE 445</a:t>
            </a:r>
            <a:endParaRPr lang="en-US" altLang="zh-CN" b="1">
              <a:latin typeface="Arial" panose="020B0604020202020204" pitchFamily="34" charset="0"/>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FAFD"/>
        </a:solidFill>
        <a:effectLst/>
      </p:bgPr>
    </p:bg>
    <p:spTree>
      <p:nvGrpSpPr>
        <p:cNvPr id="1" name=""/>
        <p:cNvGrpSpPr/>
        <p:nvPr/>
      </p:nvGrpSpPr>
      <p:grpSpPr>
        <a:xfrm>
          <a:off x="0" y="0"/>
          <a:ext cx="0" cy="0"/>
          <a:chOff x="0" y="0"/>
          <a:chExt cx="0" cy="0"/>
        </a:xfrm>
      </p:grpSpPr>
      <p:sp>
        <p:nvSpPr>
          <p:cNvPr id="28" name="Rounded Rectangle 11"/>
          <p:cNvSpPr/>
          <p:nvPr/>
        </p:nvSpPr>
        <p:spPr>
          <a:xfrm>
            <a:off x="6309360" y="1828800"/>
            <a:ext cx="5212080" cy="3520440"/>
          </a:xfrm>
          <a:prstGeom prst="roundRect">
            <a:avLst/>
          </a:prstGeom>
          <a:solidFill>
            <a:srgbClr val="FFFFFF"/>
          </a:solidFill>
          <a:ln w="12700">
            <a:solidFill>
              <a:srgbClr val="DEE4E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Times New Roman" panose="02020603050405020304"/>
              <a:cs typeface="Times New Roman" panose="02020603050405020304"/>
            </a:endParaRPr>
          </a:p>
        </p:txBody>
      </p:sp>
      <p:sp>
        <p:nvSpPr>
          <p:cNvPr id="27" name="Rounded Rectangle 6"/>
          <p:cNvSpPr/>
          <p:nvPr/>
        </p:nvSpPr>
        <p:spPr>
          <a:xfrm>
            <a:off x="685800" y="1828800"/>
            <a:ext cx="5212080" cy="3520440"/>
          </a:xfrm>
          <a:prstGeom prst="roundRect">
            <a:avLst/>
          </a:prstGeom>
          <a:solidFill>
            <a:srgbClr val="FFFFFF"/>
          </a:solidFill>
          <a:ln w="12700">
            <a:solidFill>
              <a:srgbClr val="DEE4E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Times New Roman" panose="02020603050405020304"/>
              <a:cs typeface="Times New Roman" panose="02020603050405020304"/>
            </a:endParaRPr>
          </a:p>
        </p:txBody>
      </p:sp>
      <p:sp>
        <p:nvSpPr>
          <p:cNvPr id="2" name="Rectangle 1"/>
          <p:cNvSpPr/>
          <p:nvPr/>
        </p:nvSpPr>
        <p:spPr>
          <a:xfrm>
            <a:off x="0" y="0"/>
            <a:ext cx="12191695" cy="164592"/>
          </a:xfrm>
          <a:prstGeom prst="rect">
            <a:avLst/>
          </a:prstGeom>
          <a:solidFill>
            <a:srgbClr val="0E2A5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Times New Roman" panose="02020603050405020304"/>
              <a:cs typeface="Times New Roman" panose="02020603050405020304"/>
            </a:endParaRPr>
          </a:p>
        </p:txBody>
      </p:sp>
      <p:sp>
        <p:nvSpPr>
          <p:cNvPr id="3" name="Rectangle 2"/>
          <p:cNvSpPr/>
          <p:nvPr/>
        </p:nvSpPr>
        <p:spPr>
          <a:xfrm>
            <a:off x="502920" y="685800"/>
            <a:ext cx="128016" cy="548640"/>
          </a:xfrm>
          <a:prstGeom prst="rect">
            <a:avLst/>
          </a:prstGeom>
          <a:solidFill>
            <a:srgbClr val="F27F2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Times New Roman" panose="02020603050405020304"/>
              <a:cs typeface="Times New Roman" panose="02020603050405020304"/>
            </a:endParaRPr>
          </a:p>
        </p:txBody>
      </p:sp>
      <p:sp>
        <p:nvSpPr>
          <p:cNvPr id="4" name="TextBox 3"/>
          <p:cNvSpPr txBox="1"/>
          <p:nvPr/>
        </p:nvSpPr>
        <p:spPr>
          <a:xfrm>
            <a:off x="749808" y="566928"/>
            <a:ext cx="3658759" cy="492443"/>
          </a:xfrm>
          <a:prstGeom prst="rect">
            <a:avLst/>
          </a:prstGeom>
          <a:noFill/>
        </p:spPr>
        <p:txBody>
          <a:bodyPr wrap="none">
            <a:spAutoFit/>
          </a:bodyPr>
          <a:lstStyle/>
          <a:p>
            <a:r>
              <a:rPr lang="en-US" sz="2600" b="1">
                <a:solidFill>
                  <a:srgbClr val="0E2A5A"/>
                </a:solidFill>
                <a:latin typeface="Times New Roman" panose="02020603050405020304"/>
                <a:cs typeface="Times New Roman" panose="02020603050405020304"/>
              </a:rPr>
              <a:t>Requirements &amp; Results</a:t>
            </a:r>
            <a:endParaRPr lang="en-US" sz="2600" b="1">
              <a:solidFill>
                <a:srgbClr val="0E2A5A"/>
              </a:solidFill>
              <a:latin typeface="Times New Roman" panose="02020603050405020304"/>
              <a:cs typeface="Times New Roman" panose="02020603050405020304"/>
            </a:endParaRPr>
          </a:p>
        </p:txBody>
      </p:sp>
      <p:sp>
        <p:nvSpPr>
          <p:cNvPr id="5" name="TextBox 4"/>
          <p:cNvSpPr txBox="1"/>
          <p:nvPr/>
        </p:nvSpPr>
        <p:spPr>
          <a:xfrm>
            <a:off x="768096" y="1097280"/>
            <a:ext cx="1885453" cy="261610"/>
          </a:xfrm>
          <a:prstGeom prst="rect">
            <a:avLst/>
          </a:prstGeom>
          <a:noFill/>
        </p:spPr>
        <p:txBody>
          <a:bodyPr wrap="none">
            <a:spAutoFit/>
          </a:bodyPr>
          <a:lstStyle/>
          <a:p>
            <a:r>
              <a:rPr lang="en-US" sz="1100">
                <a:solidFill>
                  <a:srgbClr val="586678"/>
                </a:solidFill>
                <a:latin typeface="Times New Roman" panose="02020603050405020304"/>
                <a:cs typeface="Times New Roman" panose="02020603050405020304"/>
              </a:rPr>
              <a:t>Quantitative evaluation layout</a:t>
            </a:r>
            <a:endParaRPr lang="en-US" sz="1100">
              <a:solidFill>
                <a:srgbClr val="586678"/>
              </a:solidFill>
              <a:latin typeface="Times New Roman" panose="02020603050405020304"/>
              <a:cs typeface="Times New Roman" panose="02020603050405020304"/>
            </a:endParaRPr>
          </a:p>
        </p:txBody>
      </p:sp>
      <p:sp>
        <p:nvSpPr>
          <p:cNvPr id="12" name="TextBox 11"/>
          <p:cNvSpPr txBox="1"/>
          <p:nvPr/>
        </p:nvSpPr>
        <p:spPr>
          <a:xfrm>
            <a:off x="868680" y="5518785"/>
            <a:ext cx="7334700" cy="323165"/>
          </a:xfrm>
          <a:prstGeom prst="rect">
            <a:avLst/>
          </a:prstGeom>
          <a:noFill/>
        </p:spPr>
        <p:txBody>
          <a:bodyPr wrap="none">
            <a:spAutoFit/>
          </a:bodyPr>
          <a:lstStyle/>
          <a:p>
            <a:r>
              <a:rPr lang="en-US" sz="1500">
                <a:solidFill>
                  <a:srgbClr val="586678"/>
                </a:solidFill>
                <a:latin typeface="Times New Roman" panose="02020603050405020304"/>
                <a:cs typeface="Times New Roman" panose="02020603050405020304"/>
              </a:rPr>
              <a:t>Recommended: show latency, accuracy, or other key metrics with simple bar charts or tables.</a:t>
            </a:r>
            <a:endParaRPr lang="en-US" sz="1500">
              <a:solidFill>
                <a:srgbClr val="586678"/>
              </a:solidFill>
              <a:latin typeface="Times New Roman" panose="02020603050405020304"/>
              <a:cs typeface="Times New Roman" panose="02020603050405020304"/>
            </a:endParaRPr>
          </a:p>
        </p:txBody>
      </p:sp>
      <p:sp>
        <p:nvSpPr>
          <p:cNvPr id="13" name="Rectangle 12"/>
          <p:cNvSpPr/>
          <p:nvPr/>
        </p:nvSpPr>
        <p:spPr>
          <a:xfrm>
            <a:off x="502920" y="6400800"/>
            <a:ext cx="11155680" cy="18288"/>
          </a:xfrm>
          <a:prstGeom prst="rect">
            <a:avLst/>
          </a:prstGeom>
          <a:solidFill>
            <a:srgbClr val="DEE4E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Times New Roman" panose="02020603050405020304"/>
              <a:cs typeface="Times New Roman" panose="02020603050405020304"/>
            </a:endParaRPr>
          </a:p>
        </p:txBody>
      </p:sp>
      <p:pic>
        <p:nvPicPr>
          <p:cNvPr id="23" name="图片 22"/>
          <p:cNvPicPr>
            <a:picLocks noChangeAspect="1"/>
          </p:cNvPicPr>
          <p:nvPr/>
        </p:nvPicPr>
        <p:blipFill>
          <a:blip r:embed="rId3" cstate="screen"/>
          <a:stretch>
            <a:fillRect/>
          </a:stretch>
        </p:blipFill>
        <p:spPr>
          <a:xfrm>
            <a:off x="11109960" y="250825"/>
            <a:ext cx="791845" cy="434975"/>
          </a:xfrm>
          <a:prstGeom prst="rect">
            <a:avLst/>
          </a:prstGeom>
        </p:spPr>
      </p:pic>
      <p:sp>
        <p:nvSpPr>
          <p:cNvPr id="15" name="文本框 14"/>
          <p:cNvSpPr txBox="1"/>
          <p:nvPr/>
        </p:nvSpPr>
        <p:spPr>
          <a:xfrm>
            <a:off x="10835640" y="6489700"/>
            <a:ext cx="4064000" cy="368300"/>
          </a:xfrm>
          <a:prstGeom prst="rect">
            <a:avLst/>
          </a:prstGeom>
          <a:noFill/>
        </p:spPr>
        <p:txBody>
          <a:bodyPr wrap="square" lIns="91440" tIns="45720" rIns="91440" bIns="45720" rtlCol="0" anchor="t">
            <a:spAutoFit/>
          </a:bodyPr>
          <a:lstStyle/>
          <a:p>
            <a:r>
              <a:rPr lang="en-US" altLang="zh-CN" b="1">
                <a:latin typeface="Times New Roman" panose="02020603050405020304"/>
                <a:ea typeface="宋体" panose="02010600030101010101" pitchFamily="2" charset="-122"/>
                <a:cs typeface="Times New Roman" panose="02020603050405020304"/>
              </a:rPr>
              <a:t>ECE445 18</a:t>
            </a:r>
            <a:endParaRPr lang="en-US" altLang="zh-CN" b="1">
              <a:latin typeface="Times New Roman" panose="02020603050405020304"/>
              <a:ea typeface="宋体" panose="02010600030101010101" pitchFamily="2" charset="-122"/>
              <a:cs typeface="Times New Roman" panose="02020603050405020304"/>
            </a:endParaRPr>
          </a:p>
        </p:txBody>
      </p:sp>
      <p:sp>
        <p:nvSpPr>
          <p:cNvPr id="18" name="TextBox 7"/>
          <p:cNvSpPr txBox="1"/>
          <p:nvPr/>
        </p:nvSpPr>
        <p:spPr>
          <a:xfrm>
            <a:off x="960120" y="1993392"/>
            <a:ext cx="1399742" cy="353943"/>
          </a:xfrm>
          <a:prstGeom prst="rect">
            <a:avLst/>
          </a:prstGeom>
          <a:noFill/>
        </p:spPr>
        <p:txBody>
          <a:bodyPr wrap="none">
            <a:spAutoFit/>
          </a:bodyPr>
          <a:lstStyle/>
          <a:p>
            <a:pPr algn="l"/>
            <a:r>
              <a:rPr lang="en-US" sz="1700" b="1">
                <a:solidFill>
                  <a:srgbClr val="0E2A5A"/>
                </a:solidFill>
                <a:latin typeface="Times New Roman" panose="02020603050405020304"/>
                <a:cs typeface="Times New Roman" panose="02020603050405020304"/>
              </a:rPr>
              <a:t>Latency (ms)</a:t>
            </a:r>
            <a:endParaRPr lang="en-US" sz="1700" b="1">
              <a:solidFill>
                <a:srgbClr val="0E2A5A"/>
              </a:solidFill>
              <a:latin typeface="Times New Roman" panose="02020603050405020304"/>
              <a:cs typeface="Times New Roman" panose="02020603050405020304"/>
            </a:endParaRPr>
          </a:p>
        </p:txBody>
      </p:sp>
      <p:graphicFrame>
        <p:nvGraphicFramePr>
          <p:cNvPr id="19" name="Chart 8"/>
          <p:cNvGraphicFramePr>
            <a:graphicFrameLocks noGrp="1"/>
          </p:cNvGraphicFramePr>
          <p:nvPr/>
        </p:nvGraphicFramePr>
        <p:xfrm>
          <a:off x="914400" y="2423160"/>
          <a:ext cx="4572000" cy="2240280"/>
        </p:xfrm>
        <a:graphic>
          <a:graphicData uri="http://schemas.openxmlformats.org/drawingml/2006/chart">
            <c:chart xmlns:c="http://schemas.openxmlformats.org/drawingml/2006/chart" xmlns:r="http://schemas.openxmlformats.org/officeDocument/2006/relationships" r:id="rId1"/>
          </a:graphicData>
        </a:graphic>
      </p:graphicFrame>
      <p:sp>
        <p:nvSpPr>
          <p:cNvPr id="20" name="Rounded Rectangle 9"/>
          <p:cNvSpPr/>
          <p:nvPr/>
        </p:nvSpPr>
        <p:spPr>
          <a:xfrm>
            <a:off x="1143000" y="4800600"/>
            <a:ext cx="4297680" cy="384048"/>
          </a:xfrm>
          <a:prstGeom prst="roundRect">
            <a:avLst/>
          </a:prstGeom>
          <a:solidFill>
            <a:srgbClr val="EAF1FA"/>
          </a:solidFill>
          <a:ln w="12700">
            <a:solidFill>
              <a:srgbClr val="DEE4E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Times New Roman" panose="02020603050405020304"/>
              <a:cs typeface="Times New Roman" panose="02020603050405020304"/>
            </a:endParaRPr>
          </a:p>
        </p:txBody>
      </p:sp>
      <p:sp>
        <p:nvSpPr>
          <p:cNvPr id="21" name="TextBox 10"/>
          <p:cNvSpPr txBox="1"/>
          <p:nvPr/>
        </p:nvSpPr>
        <p:spPr>
          <a:xfrm>
            <a:off x="1325880" y="4873752"/>
            <a:ext cx="2882520" cy="269304"/>
          </a:xfrm>
          <a:prstGeom prst="rect">
            <a:avLst/>
          </a:prstGeom>
          <a:noFill/>
        </p:spPr>
        <p:txBody>
          <a:bodyPr wrap="none">
            <a:spAutoFit/>
          </a:bodyPr>
          <a:lstStyle/>
          <a:p>
            <a:pPr algn="l"/>
            <a:r>
              <a:rPr lang="en-US" sz="1150" b="1">
                <a:solidFill>
                  <a:srgbClr val="202D40"/>
                </a:solidFill>
                <a:latin typeface="Times New Roman" panose="02020603050405020304"/>
                <a:cs typeface="Times New Roman" panose="02020603050405020304"/>
              </a:rPr>
              <a:t>12 ms → 40% below the 20 ms design limit</a:t>
            </a:r>
            <a:endParaRPr lang="en-US" sz="1150" b="1">
              <a:solidFill>
                <a:srgbClr val="202D40"/>
              </a:solidFill>
              <a:latin typeface="Times New Roman" panose="02020603050405020304"/>
              <a:cs typeface="Times New Roman" panose="02020603050405020304"/>
            </a:endParaRPr>
          </a:p>
        </p:txBody>
      </p:sp>
      <p:sp>
        <p:nvSpPr>
          <p:cNvPr id="22" name="TextBox 12"/>
          <p:cNvSpPr txBox="1"/>
          <p:nvPr/>
        </p:nvSpPr>
        <p:spPr>
          <a:xfrm>
            <a:off x="6583680" y="1993392"/>
            <a:ext cx="2360711" cy="353943"/>
          </a:xfrm>
          <a:prstGeom prst="rect">
            <a:avLst/>
          </a:prstGeom>
          <a:noFill/>
        </p:spPr>
        <p:txBody>
          <a:bodyPr wrap="none">
            <a:spAutoFit/>
          </a:bodyPr>
          <a:lstStyle/>
          <a:p>
            <a:pPr algn="l"/>
            <a:r>
              <a:rPr lang="en-US" sz="1700" b="1">
                <a:solidFill>
                  <a:srgbClr val="0E2A5A"/>
                </a:solidFill>
                <a:latin typeface="Times New Roman" panose="02020603050405020304"/>
                <a:cs typeface="Times New Roman" panose="02020603050405020304"/>
              </a:rPr>
              <a:t>Selection Accuracy (%)</a:t>
            </a:r>
            <a:endParaRPr lang="en-US" sz="1700" b="1">
              <a:solidFill>
                <a:srgbClr val="0E2A5A"/>
              </a:solidFill>
              <a:latin typeface="Times New Roman" panose="02020603050405020304"/>
              <a:cs typeface="Times New Roman" panose="02020603050405020304"/>
            </a:endParaRPr>
          </a:p>
        </p:txBody>
      </p:sp>
      <p:graphicFrame>
        <p:nvGraphicFramePr>
          <p:cNvPr id="24" name="Chart 13"/>
          <p:cNvGraphicFramePr>
            <a:graphicFrameLocks noGrp="1"/>
          </p:cNvGraphicFramePr>
          <p:nvPr/>
        </p:nvGraphicFramePr>
        <p:xfrm>
          <a:off x="6537960" y="2423160"/>
          <a:ext cx="4572000" cy="2240280"/>
        </p:xfrm>
        <a:graphic>
          <a:graphicData uri="http://schemas.openxmlformats.org/drawingml/2006/chart">
            <c:chart xmlns:c="http://schemas.openxmlformats.org/drawingml/2006/chart" xmlns:r="http://schemas.openxmlformats.org/officeDocument/2006/relationships" r:id="rId2"/>
          </a:graphicData>
        </a:graphic>
      </p:graphicFrame>
      <p:sp>
        <p:nvSpPr>
          <p:cNvPr id="25" name="Rounded Rectangle 14"/>
          <p:cNvSpPr/>
          <p:nvPr/>
        </p:nvSpPr>
        <p:spPr>
          <a:xfrm>
            <a:off x="6766560" y="4800600"/>
            <a:ext cx="4297680" cy="384048"/>
          </a:xfrm>
          <a:prstGeom prst="roundRect">
            <a:avLst/>
          </a:prstGeom>
          <a:solidFill>
            <a:srgbClr val="FFEFE1"/>
          </a:solidFill>
          <a:ln w="12700">
            <a:solidFill>
              <a:srgbClr val="DEE4E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Times New Roman" panose="02020603050405020304"/>
              <a:cs typeface="Times New Roman" panose="02020603050405020304"/>
            </a:endParaRPr>
          </a:p>
        </p:txBody>
      </p:sp>
      <p:sp>
        <p:nvSpPr>
          <p:cNvPr id="26" name="TextBox 15"/>
          <p:cNvSpPr txBox="1"/>
          <p:nvPr/>
        </p:nvSpPr>
        <p:spPr>
          <a:xfrm>
            <a:off x="6949440" y="4873752"/>
            <a:ext cx="2603598" cy="269304"/>
          </a:xfrm>
          <a:prstGeom prst="rect">
            <a:avLst/>
          </a:prstGeom>
          <a:noFill/>
        </p:spPr>
        <p:txBody>
          <a:bodyPr wrap="none" lIns="91440" tIns="45720" rIns="91440" bIns="45720" anchor="t">
            <a:spAutoFit/>
          </a:bodyPr>
          <a:lstStyle/>
          <a:p>
            <a:pPr algn="l"/>
            <a:r>
              <a:rPr lang="en-US" sz="1150" b="1">
                <a:solidFill>
                  <a:srgbClr val="202D40"/>
                </a:solidFill>
                <a:latin typeface="Times New Roman" panose="02020603050405020304"/>
                <a:cs typeface="Times New Roman" panose="02020603050405020304"/>
              </a:rPr>
              <a:t>85% → exceeds the 75% requirement</a:t>
            </a:r>
            <a:endParaRPr lang="en-US" sz="1150" b="1">
              <a:solidFill>
                <a:srgbClr val="202D40"/>
              </a:solidFill>
              <a:latin typeface="Times New Roman" panose="02020603050405020304"/>
              <a:cs typeface="Times New Roman" panose="02020603050405020304"/>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8FAFD"/>
        </a:solidFill>
        <a:effectLst/>
      </p:bgPr>
    </p:bg>
    <p:spTree>
      <p:nvGrpSpPr>
        <p:cNvPr id="1" name=""/>
        <p:cNvGrpSpPr/>
        <p:nvPr/>
      </p:nvGrpSpPr>
      <p:grpSpPr>
        <a:xfrm>
          <a:off x="0" y="0"/>
          <a:ext cx="0" cy="0"/>
          <a:chOff x="0" y="0"/>
          <a:chExt cx="0" cy="0"/>
        </a:xfrm>
      </p:grpSpPr>
      <p:sp>
        <p:nvSpPr>
          <p:cNvPr id="2" name="Rectangle 1"/>
          <p:cNvSpPr/>
          <p:nvPr/>
        </p:nvSpPr>
        <p:spPr>
          <a:xfrm>
            <a:off x="0" y="0"/>
            <a:ext cx="12191695" cy="164592"/>
          </a:xfrm>
          <a:prstGeom prst="rect">
            <a:avLst/>
          </a:prstGeom>
          <a:solidFill>
            <a:srgbClr val="0E2A5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Times New Roman" panose="02020603050405020304"/>
              <a:cs typeface="Times New Roman" panose="02020603050405020304"/>
            </a:endParaRPr>
          </a:p>
        </p:txBody>
      </p:sp>
      <p:sp>
        <p:nvSpPr>
          <p:cNvPr id="3" name="Rectangle 2"/>
          <p:cNvSpPr/>
          <p:nvPr/>
        </p:nvSpPr>
        <p:spPr>
          <a:xfrm>
            <a:off x="502920" y="685800"/>
            <a:ext cx="128016" cy="548640"/>
          </a:xfrm>
          <a:prstGeom prst="rect">
            <a:avLst/>
          </a:prstGeom>
          <a:solidFill>
            <a:srgbClr val="F27F2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Times New Roman" panose="02020603050405020304"/>
              <a:cs typeface="Times New Roman" panose="02020603050405020304"/>
            </a:endParaRPr>
          </a:p>
        </p:txBody>
      </p:sp>
      <p:sp>
        <p:nvSpPr>
          <p:cNvPr id="4" name="TextBox 3"/>
          <p:cNvSpPr txBox="1"/>
          <p:nvPr/>
        </p:nvSpPr>
        <p:spPr>
          <a:xfrm>
            <a:off x="749808" y="566928"/>
            <a:ext cx="2719142" cy="492443"/>
          </a:xfrm>
          <a:prstGeom prst="rect">
            <a:avLst/>
          </a:prstGeom>
          <a:noFill/>
        </p:spPr>
        <p:txBody>
          <a:bodyPr wrap="none">
            <a:spAutoFit/>
          </a:bodyPr>
          <a:lstStyle/>
          <a:p>
            <a:r>
              <a:rPr lang="en-US" sz="2600" b="1">
                <a:solidFill>
                  <a:srgbClr val="0E2A5A"/>
                </a:solidFill>
                <a:latin typeface="Times New Roman" panose="02020603050405020304"/>
                <a:cs typeface="Times New Roman" panose="02020603050405020304"/>
              </a:rPr>
              <a:t>Verification Table</a:t>
            </a:r>
            <a:endParaRPr lang="en-US" sz="2600" b="1">
              <a:solidFill>
                <a:srgbClr val="0E2A5A"/>
              </a:solidFill>
              <a:latin typeface="Times New Roman" panose="02020603050405020304"/>
              <a:cs typeface="Times New Roman" panose="02020603050405020304"/>
            </a:endParaRPr>
          </a:p>
        </p:txBody>
      </p:sp>
      <p:sp>
        <p:nvSpPr>
          <p:cNvPr id="7" name="Rectangle 6"/>
          <p:cNvSpPr/>
          <p:nvPr/>
        </p:nvSpPr>
        <p:spPr>
          <a:xfrm>
            <a:off x="502920" y="6400800"/>
            <a:ext cx="11155680" cy="18288"/>
          </a:xfrm>
          <a:prstGeom prst="rect">
            <a:avLst/>
          </a:prstGeom>
          <a:solidFill>
            <a:srgbClr val="DEE4E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Times New Roman" panose="02020603050405020304"/>
              <a:cs typeface="Times New Roman" panose="02020603050405020304"/>
            </a:endParaRPr>
          </a:p>
        </p:txBody>
      </p:sp>
      <p:pic>
        <p:nvPicPr>
          <p:cNvPr id="23" name="图片 22"/>
          <p:cNvPicPr>
            <a:picLocks noChangeAspect="1"/>
          </p:cNvPicPr>
          <p:nvPr/>
        </p:nvPicPr>
        <p:blipFill>
          <a:blip r:embed="rId1" cstate="screen"/>
          <a:stretch>
            <a:fillRect/>
          </a:stretch>
        </p:blipFill>
        <p:spPr>
          <a:xfrm>
            <a:off x="11109960" y="250825"/>
            <a:ext cx="791845" cy="434975"/>
          </a:xfrm>
          <a:prstGeom prst="rect">
            <a:avLst/>
          </a:prstGeom>
        </p:spPr>
      </p:pic>
      <p:sp>
        <p:nvSpPr>
          <p:cNvPr id="12" name="文本框 11"/>
          <p:cNvSpPr txBox="1"/>
          <p:nvPr/>
        </p:nvSpPr>
        <p:spPr>
          <a:xfrm>
            <a:off x="10835640" y="6489700"/>
            <a:ext cx="4064000" cy="368300"/>
          </a:xfrm>
          <a:prstGeom prst="rect">
            <a:avLst/>
          </a:prstGeom>
          <a:noFill/>
        </p:spPr>
        <p:txBody>
          <a:bodyPr wrap="square" lIns="91440" tIns="45720" rIns="91440" bIns="45720" rtlCol="0" anchor="t">
            <a:spAutoFit/>
          </a:bodyPr>
          <a:lstStyle/>
          <a:p>
            <a:r>
              <a:rPr lang="en-US" altLang="zh-CN" b="1">
                <a:latin typeface="Times New Roman" panose="02020603050405020304"/>
                <a:ea typeface="宋体" panose="02010600030101010101" pitchFamily="2" charset="-122"/>
                <a:cs typeface="Times New Roman" panose="02020603050405020304"/>
              </a:rPr>
              <a:t>ECE445 19</a:t>
            </a:r>
            <a:endParaRPr lang="en-US" altLang="zh-CN" b="1">
              <a:latin typeface="Times New Roman" panose="02020603050405020304"/>
              <a:ea typeface="宋体" panose="02010600030101010101" pitchFamily="2" charset="-122"/>
              <a:cs typeface="Times New Roman" panose="02020603050405020304"/>
            </a:endParaRPr>
          </a:p>
        </p:txBody>
      </p:sp>
      <p:sp>
        <p:nvSpPr>
          <p:cNvPr id="9" name="Rounded Rectangle 5"/>
          <p:cNvSpPr/>
          <p:nvPr/>
        </p:nvSpPr>
        <p:spPr>
          <a:xfrm>
            <a:off x="2688265" y="1473082"/>
            <a:ext cx="6903720" cy="4480560"/>
          </a:xfrm>
          <a:prstGeom prst="roundRect">
            <a:avLst/>
          </a:prstGeom>
          <a:solidFill>
            <a:srgbClr val="FFFFFF"/>
          </a:solidFill>
          <a:ln w="12700">
            <a:solidFill>
              <a:srgbClr val="DEE4E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Times New Roman" panose="02020603050405020304"/>
              <a:cs typeface="Times New Roman" panose="02020603050405020304"/>
            </a:endParaRPr>
          </a:p>
        </p:txBody>
      </p:sp>
      <p:sp>
        <p:nvSpPr>
          <p:cNvPr id="10" name="TextBox 6"/>
          <p:cNvSpPr txBox="1"/>
          <p:nvPr/>
        </p:nvSpPr>
        <p:spPr>
          <a:xfrm>
            <a:off x="2916865" y="1628530"/>
            <a:ext cx="2093522" cy="369332"/>
          </a:xfrm>
          <a:prstGeom prst="rect">
            <a:avLst/>
          </a:prstGeom>
          <a:noFill/>
        </p:spPr>
        <p:txBody>
          <a:bodyPr wrap="none">
            <a:spAutoFit/>
          </a:bodyPr>
          <a:lstStyle/>
          <a:p>
            <a:pPr algn="l"/>
            <a:r>
              <a:rPr lang="en-US" sz="1800" b="1">
                <a:solidFill>
                  <a:srgbClr val="0E2A5A"/>
                </a:solidFill>
                <a:latin typeface="Times New Roman" panose="02020603050405020304"/>
                <a:cs typeface="Times New Roman" panose="02020603050405020304"/>
              </a:rPr>
              <a:t>Verification Matrix</a:t>
            </a:r>
            <a:endParaRPr lang="en-US" sz="1800" b="1">
              <a:solidFill>
                <a:srgbClr val="0E2A5A"/>
              </a:solidFill>
              <a:latin typeface="Times New Roman" panose="02020603050405020304"/>
              <a:cs typeface="Times New Roman" panose="02020603050405020304"/>
            </a:endParaRPr>
          </a:p>
        </p:txBody>
      </p:sp>
      <p:graphicFrame>
        <p:nvGraphicFramePr>
          <p:cNvPr id="11" name="Table 7"/>
          <p:cNvGraphicFramePr>
            <a:graphicFrameLocks noGrp="1"/>
          </p:cNvGraphicFramePr>
          <p:nvPr/>
        </p:nvGraphicFramePr>
        <p:xfrm>
          <a:off x="2916865" y="2021722"/>
          <a:ext cx="6400800" cy="3429000"/>
        </p:xfrm>
        <a:graphic>
          <a:graphicData uri="http://schemas.openxmlformats.org/drawingml/2006/table">
            <a:tbl>
              <a:tblPr firstRow="1" bandRow="1">
                <a:tableStyleId>{5C22544A-7EE6-4342-B048-85BDC9FD1C3A}</a:tableStyleId>
              </a:tblPr>
              <a:tblGrid>
                <a:gridCol w="2057400"/>
                <a:gridCol w="1508760"/>
                <a:gridCol w="2834640"/>
              </a:tblGrid>
              <a:tr h="571500">
                <a:tc>
                  <a:txBody>
                    <a:bodyPr/>
                    <a:lstStyle/>
                    <a:p>
                      <a:r>
                        <a:rPr sz="1250" b="1">
                          <a:solidFill>
                            <a:srgbClr val="FFFFFF"/>
                          </a:solidFill>
                          <a:latin typeface="Aptos"/>
                        </a:rPr>
                        <a:t>Requirement</a:t>
                      </a:r>
                      <a:endParaRPr sz="1250" b="1">
                        <a:solidFill>
                          <a:srgbClr val="FFFFFF"/>
                        </a:solidFill>
                        <a:latin typeface="Aptos"/>
                      </a:endParaRPr>
                    </a:p>
                  </a:txBody>
                  <a:tcPr>
                    <a:solidFill>
                      <a:srgbClr val="0E2A5A"/>
                    </a:solidFill>
                  </a:tcPr>
                </a:tc>
                <a:tc>
                  <a:txBody>
                    <a:bodyPr/>
                    <a:lstStyle/>
                    <a:p>
                      <a:r>
                        <a:rPr sz="1250" b="1">
                          <a:solidFill>
                            <a:srgbClr val="FFFFFF"/>
                          </a:solidFill>
                          <a:latin typeface="Aptos"/>
                        </a:rPr>
                        <a:t>Target</a:t>
                      </a:r>
                      <a:endParaRPr sz="1250" b="1">
                        <a:solidFill>
                          <a:srgbClr val="FFFFFF"/>
                        </a:solidFill>
                        <a:latin typeface="Aptos"/>
                      </a:endParaRPr>
                    </a:p>
                  </a:txBody>
                  <a:tcPr>
                    <a:solidFill>
                      <a:srgbClr val="0E2A5A"/>
                    </a:solidFill>
                  </a:tcPr>
                </a:tc>
                <a:tc>
                  <a:txBody>
                    <a:bodyPr/>
                    <a:lstStyle/>
                    <a:p>
                      <a:r>
                        <a:rPr sz="1250" b="1">
                          <a:solidFill>
                            <a:srgbClr val="FFFFFF"/>
                          </a:solidFill>
                          <a:latin typeface="Aptos"/>
                        </a:rPr>
                        <a:t>Verification Method</a:t>
                      </a:r>
                      <a:endParaRPr sz="1250" b="1">
                        <a:solidFill>
                          <a:srgbClr val="FFFFFF"/>
                        </a:solidFill>
                        <a:latin typeface="Aptos"/>
                      </a:endParaRPr>
                    </a:p>
                  </a:txBody>
                  <a:tcPr>
                    <a:solidFill>
                      <a:srgbClr val="0E2A5A"/>
                    </a:solidFill>
                  </a:tcPr>
                </a:tc>
              </a:tr>
              <a:tr h="571500">
                <a:tc>
                  <a:txBody>
                    <a:bodyPr/>
                    <a:lstStyle/>
                    <a:p>
                      <a:r>
                        <a:rPr sz="1150">
                          <a:solidFill>
                            <a:srgbClr val="202D40"/>
                          </a:solidFill>
                          <a:latin typeface="Aptos"/>
                        </a:rPr>
                        <a:t>Cursor latency</a:t>
                      </a:r>
                      <a:endParaRPr sz="1150">
                        <a:solidFill>
                          <a:srgbClr val="202D40"/>
                        </a:solidFill>
                        <a:latin typeface="Aptos"/>
                      </a:endParaRPr>
                    </a:p>
                  </a:txBody>
                  <a:tcPr>
                    <a:solidFill>
                      <a:srgbClr val="FFFFFF"/>
                    </a:solidFill>
                  </a:tcPr>
                </a:tc>
                <a:tc>
                  <a:txBody>
                    <a:bodyPr/>
                    <a:lstStyle/>
                    <a:p>
                      <a:r>
                        <a:rPr lang="en-US" sz="1150">
                          <a:solidFill>
                            <a:srgbClr val="202D40"/>
                          </a:solidFill>
                          <a:latin typeface="Aptos"/>
                        </a:rPr>
                        <a:t>&lt; 20 ms</a:t>
                      </a:r>
                      <a:endParaRPr lang="en-US" sz="1150" err="1">
                        <a:solidFill>
                          <a:srgbClr val="202D40"/>
                        </a:solidFill>
                        <a:latin typeface="Aptos"/>
                      </a:endParaRPr>
                    </a:p>
                  </a:txBody>
                  <a:tcPr>
                    <a:solidFill>
                      <a:srgbClr val="FFFFFF"/>
                    </a:solidFill>
                  </a:tcPr>
                </a:tc>
                <a:tc>
                  <a:txBody>
                    <a:bodyPr/>
                    <a:lstStyle/>
                    <a:p>
                      <a:r>
                        <a:rPr sz="1150">
                          <a:solidFill>
                            <a:srgbClr val="202D40"/>
                          </a:solidFill>
                          <a:latin typeface="Aptos"/>
                        </a:rPr>
                        <a:t>50-trial delay test</a:t>
                      </a:r>
                      <a:endParaRPr sz="1150">
                        <a:solidFill>
                          <a:srgbClr val="202D40"/>
                        </a:solidFill>
                        <a:latin typeface="Aptos"/>
                      </a:endParaRPr>
                    </a:p>
                  </a:txBody>
                  <a:tcPr>
                    <a:solidFill>
                      <a:srgbClr val="FFFFFF"/>
                    </a:solidFill>
                  </a:tcPr>
                </a:tc>
              </a:tr>
              <a:tr h="571500">
                <a:tc>
                  <a:txBody>
                    <a:bodyPr/>
                    <a:lstStyle/>
                    <a:p>
                      <a:r>
                        <a:rPr sz="1150">
                          <a:solidFill>
                            <a:srgbClr val="202D40"/>
                          </a:solidFill>
                          <a:latin typeface="Aptos"/>
                        </a:rPr>
                        <a:t>Selection accuracy</a:t>
                      </a:r>
                      <a:endParaRPr sz="1150">
                        <a:solidFill>
                          <a:srgbClr val="202D40"/>
                        </a:solidFill>
                        <a:latin typeface="Aptos"/>
                      </a:endParaRPr>
                    </a:p>
                  </a:txBody>
                  <a:tcPr>
                    <a:solidFill>
                      <a:srgbClr val="F6F8FC"/>
                    </a:solidFill>
                  </a:tcPr>
                </a:tc>
                <a:tc>
                  <a:txBody>
                    <a:bodyPr/>
                    <a:lstStyle/>
                    <a:p>
                      <a:r>
                        <a:rPr lang="en-US" altLang="zh-CN" sz="1150">
                          <a:solidFill>
                            <a:srgbClr val="202D40"/>
                          </a:solidFill>
                          <a:latin typeface="Aptos"/>
                        </a:rPr>
                        <a:t>&gt; 75%</a:t>
                      </a:r>
                      <a:endParaRPr lang="en-US" altLang="zh-CN" sz="1150">
                        <a:solidFill>
                          <a:srgbClr val="202D40"/>
                        </a:solidFill>
                        <a:latin typeface="Aptos"/>
                      </a:endParaRPr>
                    </a:p>
                  </a:txBody>
                  <a:tcPr>
                    <a:solidFill>
                      <a:srgbClr val="F6F8FC"/>
                    </a:solidFill>
                  </a:tcPr>
                </a:tc>
                <a:tc>
                  <a:txBody>
                    <a:bodyPr/>
                    <a:lstStyle/>
                    <a:p>
                      <a:r>
                        <a:rPr lang="en-US" sz="1150">
                          <a:solidFill>
                            <a:srgbClr val="202D40"/>
                          </a:solidFill>
                          <a:latin typeface="Aptos"/>
                        </a:rPr>
                        <a:t>100 trials</a:t>
                      </a:r>
                      <a:endParaRPr lang="en-US" sz="1150">
                        <a:solidFill>
                          <a:srgbClr val="202D40"/>
                        </a:solidFill>
                        <a:latin typeface="Aptos"/>
                      </a:endParaRPr>
                    </a:p>
                  </a:txBody>
                  <a:tcPr>
                    <a:solidFill>
                      <a:srgbClr val="F6F8FC"/>
                    </a:solidFill>
                  </a:tcPr>
                </a:tc>
              </a:tr>
              <a:tr h="571500">
                <a:tc>
                  <a:txBody>
                    <a:bodyPr/>
                    <a:lstStyle/>
                    <a:p>
                      <a:r>
                        <a:rPr sz="1150">
                          <a:solidFill>
                            <a:srgbClr val="202D40"/>
                          </a:solidFill>
                          <a:latin typeface="Aptos"/>
                        </a:rPr>
                        <a:t>FSR sampling rate</a:t>
                      </a:r>
                      <a:endParaRPr sz="1150">
                        <a:solidFill>
                          <a:srgbClr val="202D40"/>
                        </a:solidFill>
                        <a:latin typeface="Aptos"/>
                      </a:endParaRPr>
                    </a:p>
                  </a:txBody>
                  <a:tcPr>
                    <a:solidFill>
                      <a:srgbClr val="FFFFFF"/>
                    </a:solidFill>
                  </a:tcPr>
                </a:tc>
                <a:tc>
                  <a:txBody>
                    <a:bodyPr/>
                    <a:lstStyle/>
                    <a:p>
                      <a:r>
                        <a:rPr lang="en-US" altLang="zh-CN" sz="1150">
                          <a:solidFill>
                            <a:srgbClr val="202D40"/>
                          </a:solidFill>
                          <a:latin typeface="Aptos"/>
                        </a:rPr>
                        <a:t>≥ </a:t>
                      </a:r>
                      <a:r>
                        <a:rPr lang="en-US" sz="1150">
                          <a:solidFill>
                            <a:srgbClr val="202D40"/>
                          </a:solidFill>
                          <a:latin typeface="Aptos"/>
                        </a:rPr>
                        <a:t>100 Hz</a:t>
                      </a:r>
                      <a:endParaRPr lang="en-US" sz="1150">
                        <a:solidFill>
                          <a:srgbClr val="202D40"/>
                        </a:solidFill>
                        <a:latin typeface="Aptos"/>
                      </a:endParaRPr>
                    </a:p>
                  </a:txBody>
                  <a:tcPr>
                    <a:solidFill>
                      <a:srgbClr val="FFFFFF"/>
                    </a:solidFill>
                  </a:tcPr>
                </a:tc>
                <a:tc>
                  <a:txBody>
                    <a:bodyPr/>
                    <a:lstStyle/>
                    <a:p>
                      <a:r>
                        <a:rPr sz="1150">
                          <a:solidFill>
                            <a:srgbClr val="202D40"/>
                          </a:solidFill>
                          <a:latin typeface="Aptos"/>
                        </a:rPr>
                        <a:t>Debug output / oscilloscope</a:t>
                      </a:r>
                      <a:endParaRPr sz="1150">
                        <a:solidFill>
                          <a:srgbClr val="202D40"/>
                        </a:solidFill>
                        <a:latin typeface="Aptos"/>
                      </a:endParaRPr>
                    </a:p>
                  </a:txBody>
                  <a:tcPr>
                    <a:solidFill>
                      <a:srgbClr val="FFFFFF"/>
                    </a:solidFill>
                  </a:tcPr>
                </a:tc>
              </a:tr>
              <a:tr h="571500">
                <a:tc>
                  <a:txBody>
                    <a:bodyPr/>
                    <a:lstStyle/>
                    <a:p>
                      <a:r>
                        <a:rPr sz="1150">
                          <a:solidFill>
                            <a:srgbClr val="202D40"/>
                          </a:solidFill>
                          <a:latin typeface="Aptos"/>
                        </a:rPr>
                        <a:t>Snap radius</a:t>
                      </a:r>
                      <a:endParaRPr sz="1150">
                        <a:solidFill>
                          <a:srgbClr val="202D40"/>
                        </a:solidFill>
                        <a:latin typeface="Aptos"/>
                      </a:endParaRPr>
                    </a:p>
                  </a:txBody>
                  <a:tcPr>
                    <a:solidFill>
                      <a:srgbClr val="F6F8FC"/>
                    </a:solidFill>
                  </a:tcPr>
                </a:tc>
                <a:tc>
                  <a:txBody>
                    <a:bodyPr/>
                    <a:lstStyle/>
                    <a:p>
                      <a:r>
                        <a:rPr lang="en-US" sz="1150">
                          <a:solidFill>
                            <a:srgbClr val="202D40"/>
                          </a:solidFill>
                          <a:latin typeface="Aptos"/>
                        </a:rPr>
                        <a:t>32–180 px</a:t>
                      </a:r>
                      <a:endParaRPr lang="en-US" sz="1150" err="1">
                        <a:solidFill>
                          <a:srgbClr val="202D40"/>
                        </a:solidFill>
                        <a:latin typeface="Aptos"/>
                      </a:endParaRPr>
                    </a:p>
                  </a:txBody>
                  <a:tcPr>
                    <a:solidFill>
                      <a:srgbClr val="F6F8FC"/>
                    </a:solidFill>
                  </a:tcPr>
                </a:tc>
                <a:tc>
                  <a:txBody>
                    <a:bodyPr/>
                    <a:lstStyle/>
                    <a:p>
                      <a:r>
                        <a:rPr sz="1150">
                          <a:solidFill>
                            <a:srgbClr val="202D40"/>
                          </a:solidFill>
                          <a:latin typeface="Aptos"/>
                        </a:rPr>
                        <a:t>Software setting validation</a:t>
                      </a:r>
                      <a:endParaRPr sz="1150">
                        <a:solidFill>
                          <a:srgbClr val="202D40"/>
                        </a:solidFill>
                        <a:latin typeface="Aptos"/>
                      </a:endParaRPr>
                    </a:p>
                  </a:txBody>
                  <a:tcPr>
                    <a:solidFill>
                      <a:srgbClr val="F6F8FC"/>
                    </a:solidFill>
                  </a:tcPr>
                </a:tc>
              </a:tr>
              <a:tr h="571500">
                <a:tc>
                  <a:txBody>
                    <a:bodyPr/>
                    <a:lstStyle/>
                    <a:p>
                      <a:r>
                        <a:rPr sz="1150">
                          <a:solidFill>
                            <a:srgbClr val="202D40"/>
                          </a:solidFill>
                          <a:latin typeface="Aptos"/>
                        </a:rPr>
                        <a:t>Compatibility</a:t>
                      </a:r>
                      <a:endParaRPr sz="1150">
                        <a:solidFill>
                          <a:srgbClr val="202D40"/>
                        </a:solidFill>
                        <a:latin typeface="Aptos"/>
                      </a:endParaRPr>
                    </a:p>
                  </a:txBody>
                  <a:tcPr>
                    <a:solidFill>
                      <a:srgbClr val="FFFFFF"/>
                    </a:solidFill>
                  </a:tcPr>
                </a:tc>
                <a:tc>
                  <a:txBody>
                    <a:bodyPr/>
                    <a:lstStyle/>
                    <a:p>
                      <a:r>
                        <a:rPr sz="1150">
                          <a:solidFill>
                            <a:srgbClr val="202D40"/>
                          </a:solidFill>
                          <a:latin typeface="Aptos"/>
                        </a:rPr>
                        <a:t>Windows / MacOS</a:t>
                      </a:r>
                      <a:endParaRPr sz="1150">
                        <a:solidFill>
                          <a:srgbClr val="202D40"/>
                        </a:solidFill>
                        <a:latin typeface="Aptos"/>
                      </a:endParaRPr>
                    </a:p>
                  </a:txBody>
                  <a:tcPr>
                    <a:solidFill>
                      <a:srgbClr val="FFFFFF"/>
                    </a:solidFill>
                  </a:tcPr>
                </a:tc>
                <a:tc>
                  <a:txBody>
                    <a:bodyPr/>
                    <a:lstStyle/>
                    <a:p>
                      <a:r>
                        <a:rPr sz="1150">
                          <a:solidFill>
                            <a:srgbClr val="202D40"/>
                          </a:solidFill>
                          <a:latin typeface="Aptos"/>
                        </a:rPr>
                        <a:t>Functional system test</a:t>
                      </a:r>
                      <a:endParaRPr sz="1150">
                        <a:solidFill>
                          <a:srgbClr val="202D40"/>
                        </a:solidFill>
                        <a:latin typeface="Aptos"/>
                      </a:endParaRPr>
                    </a:p>
                  </a:txBody>
                  <a:tcPr>
                    <a:solidFill>
                      <a:srgbClr val="FFFFFF"/>
                    </a:solidFill>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AFD"/>
        </a:solidFill>
        <a:effectLst/>
      </p:bgPr>
    </p:bg>
    <p:spTree>
      <p:nvGrpSpPr>
        <p:cNvPr id="1" name=""/>
        <p:cNvGrpSpPr/>
        <p:nvPr/>
      </p:nvGrpSpPr>
      <p:grpSpPr>
        <a:xfrm>
          <a:off x="0" y="0"/>
          <a:ext cx="0" cy="0"/>
          <a:chOff x="0" y="0"/>
          <a:chExt cx="0" cy="0"/>
        </a:xfrm>
      </p:grpSpPr>
      <p:sp>
        <p:nvSpPr>
          <p:cNvPr id="2" name="Rectangle 1"/>
          <p:cNvSpPr/>
          <p:nvPr/>
        </p:nvSpPr>
        <p:spPr>
          <a:xfrm>
            <a:off x="0" y="1828800"/>
            <a:ext cx="12191695" cy="1645920"/>
          </a:xfrm>
          <a:prstGeom prst="rect">
            <a:avLst/>
          </a:prstGeom>
          <a:solidFill>
            <a:srgbClr val="0E2A5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Rectangle 2"/>
          <p:cNvSpPr/>
          <p:nvPr/>
        </p:nvSpPr>
        <p:spPr>
          <a:xfrm>
            <a:off x="731520" y="1828800"/>
            <a:ext cx="182880" cy="1645920"/>
          </a:xfrm>
          <a:prstGeom prst="rect">
            <a:avLst/>
          </a:prstGeom>
          <a:solidFill>
            <a:srgbClr val="F27F2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1170305" y="2043938"/>
            <a:ext cx="6081395" cy="706755"/>
          </a:xfrm>
          <a:prstGeom prst="rect">
            <a:avLst/>
          </a:prstGeom>
          <a:noFill/>
        </p:spPr>
        <p:txBody>
          <a:bodyPr wrap="none">
            <a:spAutoFit/>
          </a:bodyPr>
          <a:lstStyle/>
          <a:p>
            <a:pPr algn="l"/>
            <a:r>
              <a:rPr sz="4000" b="1">
                <a:solidFill>
                  <a:schemeClr val="bg1"/>
                </a:solidFill>
                <a:latin typeface="Arial" panose="020B0604020202020204" pitchFamily="34" charset="0"/>
                <a:cs typeface="Arial" panose="020B0604020202020204" pitchFamily="34" charset="0"/>
                <a:sym typeface="+mn-ea"/>
              </a:rPr>
              <a:t>Introduction &amp; Objective</a:t>
            </a:r>
            <a:endParaRPr sz="4000" b="1">
              <a:solidFill>
                <a:schemeClr val="bg1"/>
              </a:solidFill>
              <a:latin typeface="Arial" panose="020B0604020202020204" pitchFamily="34" charset="0"/>
              <a:cs typeface="Arial" panose="020B0604020202020204" pitchFamily="34" charset="0"/>
              <a:sym typeface="+mn-ea"/>
            </a:endParaRPr>
          </a:p>
        </p:txBody>
      </p:sp>
      <p:sp>
        <p:nvSpPr>
          <p:cNvPr id="5" name="TextBox 4"/>
          <p:cNvSpPr txBox="1"/>
          <p:nvPr/>
        </p:nvSpPr>
        <p:spPr>
          <a:xfrm>
            <a:off x="1170432" y="2633472"/>
            <a:ext cx="3019673" cy="292388"/>
          </a:xfrm>
          <a:prstGeom prst="rect">
            <a:avLst/>
          </a:prstGeom>
          <a:noFill/>
        </p:spPr>
        <p:txBody>
          <a:bodyPr wrap="none" lIns="91440" tIns="45720" rIns="91440" bIns="45720" anchor="t">
            <a:spAutoFit/>
          </a:bodyPr>
          <a:lstStyle/>
          <a:p>
            <a:r>
              <a:rPr lang="en-US" sz="1300">
                <a:solidFill>
                  <a:srgbClr val="D9E1EF"/>
                </a:solidFill>
                <a:ea typeface="+mn-lt"/>
                <a:cs typeface="+mn-lt"/>
              </a:rPr>
              <a:t>The generation and development of ideas</a:t>
            </a:r>
            <a:endParaRPr lang="zh-CN" altLang="en-US"/>
          </a:p>
        </p:txBody>
      </p:sp>
      <p:pic>
        <p:nvPicPr>
          <p:cNvPr id="7" name="图片 6"/>
          <p:cNvPicPr>
            <a:picLocks noChangeAspect="1"/>
          </p:cNvPicPr>
          <p:nvPr/>
        </p:nvPicPr>
        <p:blipFill>
          <a:blip r:embed="rId1" cstate="screen"/>
          <a:stretch>
            <a:fillRect/>
          </a:stretch>
        </p:blipFill>
        <p:spPr>
          <a:xfrm>
            <a:off x="10245725" y="189865"/>
            <a:ext cx="791845" cy="434975"/>
          </a:xfrm>
          <a:prstGeom prst="rect">
            <a:avLst/>
          </a:prstGeom>
        </p:spPr>
      </p:pic>
      <p:sp>
        <p:nvSpPr>
          <p:cNvPr id="6" name="文本框 5"/>
          <p:cNvSpPr txBox="1"/>
          <p:nvPr/>
        </p:nvSpPr>
        <p:spPr>
          <a:xfrm>
            <a:off x="11037570" y="153035"/>
            <a:ext cx="4064000" cy="404495"/>
          </a:xfrm>
          <a:prstGeom prst="rect">
            <a:avLst/>
          </a:prstGeom>
          <a:noFill/>
        </p:spPr>
        <p:txBody>
          <a:bodyPr wrap="square" rtlCol="0">
            <a:noAutofit/>
          </a:bodyPr>
          <a:lstStyle/>
          <a:p>
            <a:r>
              <a:rPr lang="en-US" altLang="zh-CN" sz="3200" b="1">
                <a:solidFill>
                  <a:srgbClr val="E84D29"/>
                </a:solidFill>
                <a:latin typeface="Arial" panose="020B0604020202020204" pitchFamily="34" charset="0"/>
                <a:ea typeface="黑体" panose="02010609060101010101" charset="-122"/>
                <a:cs typeface="Arial" panose="020B0604020202020204" pitchFamily="34" charset="0"/>
              </a:rPr>
              <a:t>ZJUI</a:t>
            </a:r>
            <a:endParaRPr lang="en-US" altLang="zh-CN" sz="3200" b="1">
              <a:solidFill>
                <a:srgbClr val="E84D29"/>
              </a:solidFill>
              <a:latin typeface="Arial" panose="020B0604020202020204" pitchFamily="34" charset="0"/>
              <a:ea typeface="黑体" panose="02010609060101010101" charset="-122"/>
              <a:cs typeface="Arial" panose="020B0604020202020204" pitchFamily="34" charset="0"/>
            </a:endParaRPr>
          </a:p>
        </p:txBody>
      </p:sp>
      <p:sp>
        <p:nvSpPr>
          <p:cNvPr id="16" name="文本框 15"/>
          <p:cNvSpPr txBox="1"/>
          <p:nvPr/>
        </p:nvSpPr>
        <p:spPr>
          <a:xfrm>
            <a:off x="11037570" y="6489700"/>
            <a:ext cx="4064000" cy="368300"/>
          </a:xfrm>
          <a:prstGeom prst="rect">
            <a:avLst/>
          </a:prstGeom>
          <a:noFill/>
        </p:spPr>
        <p:txBody>
          <a:bodyPr wrap="square" rtlCol="0">
            <a:spAutoFit/>
          </a:bodyPr>
          <a:lstStyle/>
          <a:p>
            <a:r>
              <a:rPr lang="en-US" altLang="zh-CN" b="1">
                <a:latin typeface="Arial" panose="020B0604020202020204" pitchFamily="34" charset="0"/>
                <a:cs typeface="Arial" panose="020B0604020202020204" pitchFamily="34" charset="0"/>
              </a:rPr>
              <a:t>ECE 445</a:t>
            </a:r>
            <a:endParaRPr lang="en-US" altLang="zh-CN" b="1">
              <a:latin typeface="Arial" panose="020B0604020202020204" pitchFamily="34" charset="0"/>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8FAFD"/>
        </a:solidFill>
        <a:effectLst/>
      </p:bgPr>
    </p:bg>
    <p:spTree>
      <p:nvGrpSpPr>
        <p:cNvPr id="1" name=""/>
        <p:cNvGrpSpPr/>
        <p:nvPr/>
      </p:nvGrpSpPr>
      <p:grpSpPr>
        <a:xfrm>
          <a:off x="0" y="0"/>
          <a:ext cx="0" cy="0"/>
          <a:chOff x="0" y="0"/>
          <a:chExt cx="0" cy="0"/>
        </a:xfrm>
      </p:grpSpPr>
      <p:sp>
        <p:nvSpPr>
          <p:cNvPr id="2" name="Rectangle 1"/>
          <p:cNvSpPr/>
          <p:nvPr/>
        </p:nvSpPr>
        <p:spPr>
          <a:xfrm>
            <a:off x="0" y="1828800"/>
            <a:ext cx="12191695" cy="1645920"/>
          </a:xfrm>
          <a:prstGeom prst="rect">
            <a:avLst/>
          </a:prstGeom>
          <a:solidFill>
            <a:srgbClr val="0E2A5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Rectangle 2"/>
          <p:cNvSpPr/>
          <p:nvPr/>
        </p:nvSpPr>
        <p:spPr>
          <a:xfrm>
            <a:off x="731520" y="1828800"/>
            <a:ext cx="182880" cy="1645920"/>
          </a:xfrm>
          <a:prstGeom prst="rect">
            <a:avLst/>
          </a:prstGeom>
          <a:solidFill>
            <a:srgbClr val="F27F2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1143000" y="2059178"/>
            <a:ext cx="6580505" cy="706755"/>
          </a:xfrm>
          <a:prstGeom prst="rect">
            <a:avLst/>
          </a:prstGeom>
          <a:noFill/>
        </p:spPr>
        <p:txBody>
          <a:bodyPr wrap="none">
            <a:spAutoFit/>
          </a:bodyPr>
          <a:lstStyle/>
          <a:p>
            <a:pPr algn="l"/>
            <a:r>
              <a:rPr lang="en-US" altLang="zh-CN" sz="4000" b="1">
                <a:solidFill>
                  <a:srgbClr val="FFFFFF"/>
                </a:solidFill>
                <a:latin typeface="Arial" panose="020B0604020202020204" pitchFamily="34" charset="0"/>
                <a:cs typeface="Arial" panose="020B0604020202020204" pitchFamily="34" charset="0"/>
              </a:rPr>
              <a:t>Future Work &amp; Conclusion</a:t>
            </a:r>
            <a:endParaRPr lang="en-US" altLang="zh-CN" sz="4000" b="1">
              <a:solidFill>
                <a:srgbClr val="FFFFFF"/>
              </a:solidFill>
              <a:latin typeface="Arial" panose="020B0604020202020204" pitchFamily="34" charset="0"/>
              <a:cs typeface="Arial" panose="020B0604020202020204" pitchFamily="34" charset="0"/>
            </a:endParaRPr>
          </a:p>
        </p:txBody>
      </p:sp>
      <p:sp>
        <p:nvSpPr>
          <p:cNvPr id="5" name="TextBox 4"/>
          <p:cNvSpPr txBox="1"/>
          <p:nvPr/>
        </p:nvSpPr>
        <p:spPr>
          <a:xfrm>
            <a:off x="1170432" y="2633472"/>
            <a:ext cx="7772400" cy="320040"/>
          </a:xfrm>
          <a:prstGeom prst="rect">
            <a:avLst/>
          </a:prstGeom>
          <a:noFill/>
        </p:spPr>
        <p:txBody>
          <a:bodyPr wrap="none">
            <a:spAutoFit/>
          </a:bodyPr>
          <a:lstStyle/>
          <a:p>
            <a:r>
              <a:rPr sz="1300">
                <a:solidFill>
                  <a:srgbClr val="D9E1EF"/>
                </a:solidFill>
                <a:latin typeface="Aptos"/>
              </a:rPr>
              <a:t>Use this slide to separate major parts of the talk</a:t>
            </a:r>
            <a:endParaRPr sz="1300">
              <a:solidFill>
                <a:srgbClr val="D9E1EF"/>
              </a:solidFill>
              <a:latin typeface="Aptos"/>
            </a:endParaRPr>
          </a:p>
        </p:txBody>
      </p:sp>
      <p:pic>
        <p:nvPicPr>
          <p:cNvPr id="7" name="图片 6"/>
          <p:cNvPicPr>
            <a:picLocks noChangeAspect="1"/>
          </p:cNvPicPr>
          <p:nvPr/>
        </p:nvPicPr>
        <p:blipFill>
          <a:blip r:embed="rId1" cstate="screen"/>
          <a:stretch>
            <a:fillRect/>
          </a:stretch>
        </p:blipFill>
        <p:spPr>
          <a:xfrm>
            <a:off x="10245725" y="189865"/>
            <a:ext cx="791845" cy="434975"/>
          </a:xfrm>
          <a:prstGeom prst="rect">
            <a:avLst/>
          </a:prstGeom>
        </p:spPr>
      </p:pic>
      <p:sp>
        <p:nvSpPr>
          <p:cNvPr id="6" name="文本框 5"/>
          <p:cNvSpPr txBox="1"/>
          <p:nvPr/>
        </p:nvSpPr>
        <p:spPr>
          <a:xfrm>
            <a:off x="11037570" y="153035"/>
            <a:ext cx="4064000" cy="404495"/>
          </a:xfrm>
          <a:prstGeom prst="rect">
            <a:avLst/>
          </a:prstGeom>
          <a:noFill/>
        </p:spPr>
        <p:txBody>
          <a:bodyPr wrap="square" rtlCol="0">
            <a:noAutofit/>
          </a:bodyPr>
          <a:lstStyle/>
          <a:p>
            <a:r>
              <a:rPr lang="en-US" altLang="zh-CN" sz="3200" b="1">
                <a:solidFill>
                  <a:srgbClr val="E84D29"/>
                </a:solidFill>
                <a:latin typeface="Arial" panose="020B0604020202020204" pitchFamily="34" charset="0"/>
                <a:ea typeface="黑体" panose="02010609060101010101" charset="-122"/>
                <a:cs typeface="Arial" panose="020B0604020202020204" pitchFamily="34" charset="0"/>
              </a:rPr>
              <a:t>ZJUI</a:t>
            </a:r>
            <a:endParaRPr lang="en-US" altLang="zh-CN" sz="3200" b="1">
              <a:solidFill>
                <a:srgbClr val="E84D29"/>
              </a:solidFill>
              <a:latin typeface="Arial" panose="020B0604020202020204" pitchFamily="34" charset="0"/>
              <a:ea typeface="黑体" panose="02010609060101010101" charset="-122"/>
              <a:cs typeface="Arial" panose="020B0604020202020204" pitchFamily="34" charset="0"/>
            </a:endParaRPr>
          </a:p>
        </p:txBody>
      </p:sp>
      <p:sp>
        <p:nvSpPr>
          <p:cNvPr id="16" name="文本框 15"/>
          <p:cNvSpPr txBox="1"/>
          <p:nvPr/>
        </p:nvSpPr>
        <p:spPr>
          <a:xfrm>
            <a:off x="11037570" y="6489700"/>
            <a:ext cx="4064000" cy="368300"/>
          </a:xfrm>
          <a:prstGeom prst="rect">
            <a:avLst/>
          </a:prstGeom>
          <a:noFill/>
        </p:spPr>
        <p:txBody>
          <a:bodyPr wrap="square" rtlCol="0">
            <a:spAutoFit/>
          </a:bodyPr>
          <a:lstStyle/>
          <a:p>
            <a:r>
              <a:rPr lang="en-US" altLang="zh-CN" b="1">
                <a:latin typeface="Arial" panose="020B0604020202020204" pitchFamily="34" charset="0"/>
                <a:cs typeface="Arial" panose="020B0604020202020204" pitchFamily="34" charset="0"/>
              </a:rPr>
              <a:t>ECE 445</a:t>
            </a:r>
            <a:endParaRPr lang="en-US" altLang="zh-CN" b="1">
              <a:latin typeface="Arial" panose="020B0604020202020204" pitchFamily="34" charset="0"/>
              <a:cs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nvSpPr>
        <p:spPr>
          <a:xfrm>
            <a:off x="0" y="0"/>
            <a:ext cx="12191695" cy="164592"/>
          </a:xfrm>
          <a:prstGeom prst="rect">
            <a:avLst/>
          </a:prstGeom>
          <a:solidFill>
            <a:srgbClr val="0E2A5A"/>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buNone/>
            </a:pPr>
            <a:endParaRPr lang="zh-CN" altLang="en-US">
              <a:latin typeface="Times New Roman" panose="02020603050405020304"/>
              <a:cs typeface="Times New Roman" panose="02020603050405020304"/>
            </a:endParaRPr>
          </a:p>
        </p:txBody>
      </p:sp>
      <p:sp>
        <p:nvSpPr>
          <p:cNvPr id="3" name="Rectangle 2"/>
          <p:cNvSpPr>
            <a:spLocks noGrp="1"/>
          </p:cNvSpPr>
          <p:nvPr/>
        </p:nvSpPr>
        <p:spPr>
          <a:xfrm>
            <a:off x="502920" y="685800"/>
            <a:ext cx="128016" cy="548640"/>
          </a:xfrm>
          <a:prstGeom prst="rect">
            <a:avLst/>
          </a:prstGeom>
          <a:solidFill>
            <a:srgbClr val="F27F2D"/>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buNone/>
            </a:pPr>
            <a:endParaRPr lang="zh-CN" altLang="en-US">
              <a:latin typeface="Times New Roman" panose="02020603050405020304"/>
              <a:cs typeface="Times New Roman" panose="02020603050405020304"/>
            </a:endParaRPr>
          </a:p>
        </p:txBody>
      </p:sp>
      <p:sp>
        <p:nvSpPr>
          <p:cNvPr id="4" name="TextBox 3"/>
          <p:cNvSpPr>
            <a:spLocks noGrp="1"/>
          </p:cNvSpPr>
          <p:nvPr/>
        </p:nvSpPr>
        <p:spPr>
          <a:xfrm>
            <a:off x="749808" y="566928"/>
            <a:ext cx="2017540" cy="484748"/>
          </a:xfrm>
          <a:prstGeom prst="rect">
            <a:avLst/>
          </a:prstGeom>
          <a:noFill/>
        </p:spPr>
        <p:txBody>
          <a:bodyPr wrap="none">
            <a:spAutoFit/>
          </a:bodyPr>
          <a:lstStyle/>
          <a:p>
            <a:pPr algn="l">
              <a:buNone/>
            </a:pPr>
            <a:r>
              <a:rPr lang="en-US" sz="2550" b="1">
                <a:solidFill>
                  <a:srgbClr val="0E2A5A"/>
                </a:solidFill>
                <a:latin typeface="Times New Roman" panose="02020603050405020304"/>
                <a:ea typeface="Aptos"/>
                <a:cs typeface="Times New Roman" panose="02020603050405020304"/>
              </a:rPr>
              <a:t>Future Work</a:t>
            </a:r>
            <a:endParaRPr lang="en-US" sz="2550" b="1">
              <a:solidFill>
                <a:srgbClr val="0E2A5A"/>
              </a:solidFill>
              <a:latin typeface="Times New Roman" panose="02020603050405020304"/>
              <a:ea typeface="Aptos"/>
              <a:cs typeface="Times New Roman" panose="02020603050405020304"/>
            </a:endParaRPr>
          </a:p>
        </p:txBody>
      </p:sp>
      <p:sp>
        <p:nvSpPr>
          <p:cNvPr id="5" name="TextBox 4"/>
          <p:cNvSpPr>
            <a:spLocks noGrp="1"/>
          </p:cNvSpPr>
          <p:nvPr/>
        </p:nvSpPr>
        <p:spPr>
          <a:xfrm>
            <a:off x="768096" y="1097280"/>
            <a:ext cx="6091989" cy="288541"/>
          </a:xfrm>
          <a:prstGeom prst="rect">
            <a:avLst/>
          </a:prstGeom>
          <a:noFill/>
        </p:spPr>
        <p:txBody>
          <a:bodyPr wrap="none">
            <a:spAutoFit/>
          </a:bodyPr>
          <a:lstStyle/>
          <a:p>
            <a:r>
              <a:rPr lang="en-US" sz="1275">
                <a:solidFill>
                  <a:srgbClr val="5F6B80"/>
                </a:solidFill>
                <a:latin typeface="Times New Roman" panose="02020603050405020304"/>
                <a:ea typeface="Aptos"/>
                <a:cs typeface="Times New Roman" panose="02020603050405020304"/>
              </a:rPr>
              <a:t>The next stage is to move from a functional prototype toward a stable, ergonomic product.</a:t>
            </a:r>
            <a:endParaRPr lang="en-US" sz="1275">
              <a:solidFill>
                <a:srgbClr val="5F6B80"/>
              </a:solidFill>
              <a:latin typeface="Times New Roman" panose="02020603050405020304"/>
              <a:ea typeface="Aptos"/>
              <a:cs typeface="Times New Roman" panose="02020603050405020304"/>
            </a:endParaRPr>
          </a:p>
        </p:txBody>
      </p:sp>
      <p:sp>
        <p:nvSpPr>
          <p:cNvPr id="9" name="Rectangle 8"/>
          <p:cNvSpPr>
            <a:spLocks noGrp="1"/>
          </p:cNvSpPr>
          <p:nvPr/>
        </p:nvSpPr>
        <p:spPr>
          <a:xfrm>
            <a:off x="502920" y="6400800"/>
            <a:ext cx="11155680" cy="18288"/>
          </a:xfrm>
          <a:prstGeom prst="rect">
            <a:avLst/>
          </a:prstGeom>
          <a:solidFill>
            <a:srgbClr val="DEE4EC"/>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buNone/>
            </a:pPr>
            <a:endParaRPr lang="zh-CN" altLang="en-US">
              <a:latin typeface="Times New Roman" panose="02020603050405020304"/>
              <a:cs typeface="Times New Roman" panose="02020603050405020304"/>
            </a:endParaRPr>
          </a:p>
        </p:txBody>
      </p:sp>
      <p:pic>
        <p:nvPicPr>
          <p:cNvPr id="10" name="图片 10"/>
          <p:cNvPicPr>
            <a:picLocks noChangeAspect="1"/>
          </p:cNvPicPr>
          <p:nvPr/>
        </p:nvPicPr>
        <p:blipFill>
          <a:blip r:embed="rId1"/>
          <a:stretch>
            <a:fillRect/>
          </a:stretch>
        </p:blipFill>
        <p:spPr>
          <a:xfrm>
            <a:off x="11155680" y="250825"/>
            <a:ext cx="791845" cy="434975"/>
          </a:xfrm>
          <a:prstGeom prst="rect">
            <a:avLst/>
          </a:prstGeom>
        </p:spPr>
      </p:pic>
      <p:sp>
        <p:nvSpPr>
          <p:cNvPr id="12" name="文本框 11"/>
          <p:cNvSpPr>
            <a:spLocks noGrp="1"/>
          </p:cNvSpPr>
          <p:nvPr/>
        </p:nvSpPr>
        <p:spPr>
          <a:xfrm>
            <a:off x="10835640" y="6489700"/>
            <a:ext cx="4064000" cy="368300"/>
          </a:xfrm>
          <a:prstGeom prst="rect">
            <a:avLst/>
          </a:prstGeom>
          <a:noFill/>
        </p:spPr>
        <p:txBody>
          <a:bodyPr wrap="square" lIns="91440" tIns="45720" rIns="91440" bIns="45720" anchor="t">
            <a:spAutoFit/>
          </a:bodyPr>
          <a:lstStyle/>
          <a:p>
            <a:r>
              <a:rPr lang="en-US" b="1">
                <a:latin typeface="Times New Roman" panose="02020603050405020304"/>
                <a:ea typeface="Arial" panose="020B0604020202020204"/>
                <a:cs typeface="Times New Roman" panose="02020603050405020304"/>
              </a:rPr>
              <a:t>ECE445 21 </a:t>
            </a:r>
            <a:endParaRPr lang="en-US" b="1">
              <a:latin typeface="Times New Roman" panose="02020603050405020304"/>
              <a:ea typeface="Arial" panose="020B0604020202020204"/>
              <a:cs typeface="Times New Roman" panose="02020603050405020304"/>
            </a:endParaRPr>
          </a:p>
        </p:txBody>
      </p:sp>
      <p:sp>
        <p:nvSpPr>
          <p:cNvPr id="14" name="矩形: 圆角 13"/>
          <p:cNvSpPr>
            <a:spLocks noGrp="1"/>
          </p:cNvSpPr>
          <p:nvPr/>
        </p:nvSpPr>
        <p:spPr>
          <a:xfrm>
            <a:off x="836871" y="2107019"/>
            <a:ext cx="2952750" cy="1257300"/>
          </a:xfrm>
          <a:prstGeom prst="roundRect">
            <a:avLst>
              <a:gd name="adj" fmla="val 6061"/>
            </a:avLst>
          </a:prstGeom>
          <a:solidFill>
            <a:srgbClr val="FFF4EC"/>
          </a:solidFill>
          <a:ln w="10478">
            <a:solidFill>
              <a:srgbClr val="D6DFEC"/>
            </a:solidFill>
            <a:prstDash val="solid"/>
          </a:ln>
        </p:spPr>
        <p:txBody>
          <a:bodyPr/>
          <a:lstStyle/>
          <a:p>
            <a:endParaRPr lang="zh-CN" altLang="en-US">
              <a:latin typeface="Times New Roman" panose="02020603050405020304"/>
              <a:cs typeface="Times New Roman" panose="02020603050405020304"/>
            </a:endParaRPr>
          </a:p>
        </p:txBody>
      </p:sp>
      <p:sp>
        <p:nvSpPr>
          <p:cNvPr id="15" name="矩形 14"/>
          <p:cNvSpPr>
            <a:spLocks noGrp="1"/>
          </p:cNvSpPr>
          <p:nvPr/>
        </p:nvSpPr>
        <p:spPr>
          <a:xfrm>
            <a:off x="836871" y="2107019"/>
            <a:ext cx="66675" cy="1257300"/>
          </a:xfrm>
          <a:prstGeom prst="rect">
            <a:avLst/>
          </a:prstGeom>
          <a:solidFill>
            <a:srgbClr val="F27F2D"/>
          </a:solidFill>
          <a:ln w="0">
            <a:solidFill>
              <a:srgbClr val="000000">
                <a:alpha val="0"/>
              </a:srgbClr>
            </a:solidFill>
            <a:prstDash val="solid"/>
          </a:ln>
        </p:spPr>
        <p:txBody>
          <a:bodyPr/>
          <a:lstStyle/>
          <a:p>
            <a:endParaRPr lang="zh-CN" altLang="en-US">
              <a:latin typeface="Times New Roman" panose="02020603050405020304"/>
              <a:cs typeface="Times New Roman" panose="02020603050405020304"/>
            </a:endParaRPr>
          </a:p>
        </p:txBody>
      </p:sp>
      <p:sp>
        <p:nvSpPr>
          <p:cNvPr id="16" name="矩形 15"/>
          <p:cNvSpPr>
            <a:spLocks noGrp="1"/>
          </p:cNvSpPr>
          <p:nvPr/>
        </p:nvSpPr>
        <p:spPr>
          <a:xfrm>
            <a:off x="1027371" y="2249894"/>
            <a:ext cx="2571750" cy="32385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l">
              <a:defRPr sz="1425" b="1">
                <a:solidFill>
                  <a:srgbClr val="0E2A5A"/>
                </a:solidFill>
                <a:latin typeface="Aptos"/>
                <a:ea typeface="Aptos"/>
                <a:cs typeface="Aptos"/>
              </a:defRPr>
            </a:pPr>
            <a:r>
              <a:rPr lang="en-US" sz="1425" b="1">
                <a:solidFill>
                  <a:srgbClr val="0E2A5A"/>
                </a:solidFill>
                <a:latin typeface="Times New Roman" panose="02020603050405020304"/>
                <a:ea typeface="Aptos"/>
                <a:cs typeface="Times New Roman" panose="02020603050405020304"/>
              </a:rPr>
              <a:t>Compact Electronics</a:t>
            </a:r>
            <a:endParaRPr lang="en-US" sz="1425" b="1">
              <a:solidFill>
                <a:srgbClr val="0E2A5A"/>
              </a:solidFill>
              <a:latin typeface="Times New Roman" panose="02020603050405020304"/>
              <a:ea typeface="Aptos"/>
              <a:cs typeface="Times New Roman" panose="02020603050405020304"/>
            </a:endParaRPr>
          </a:p>
        </p:txBody>
      </p:sp>
      <p:sp>
        <p:nvSpPr>
          <p:cNvPr id="17" name="矩形 16"/>
          <p:cNvSpPr>
            <a:spLocks noGrp="1"/>
          </p:cNvSpPr>
          <p:nvPr/>
        </p:nvSpPr>
        <p:spPr>
          <a:xfrm>
            <a:off x="1027371" y="2621369"/>
            <a:ext cx="2571750" cy="647700"/>
          </a:xfrm>
          <a:prstGeom prst="rect">
            <a:avLst/>
          </a:prstGeom>
          <a:solidFill>
            <a:srgbClr val="000000">
              <a:alpha val="0"/>
            </a:srgbClr>
          </a:solidFill>
          <a:ln w="0">
            <a:solidFill>
              <a:srgbClr val="000000">
                <a:alpha val="0"/>
              </a:srgbClr>
            </a:solidFill>
            <a:prstDash val="solid"/>
          </a:ln>
        </p:spPr>
        <p:txBody>
          <a:bodyPr lIns="0" tIns="0" rIns="0" bIns="0" anchor="t"/>
          <a:lstStyle/>
          <a:p>
            <a:pPr algn="l">
              <a:defRPr sz="1095" b="0">
                <a:solidFill>
                  <a:srgbClr val="172033"/>
                </a:solidFill>
                <a:latin typeface="Aptos"/>
                <a:ea typeface="Aptos"/>
                <a:cs typeface="Aptos"/>
              </a:defRPr>
            </a:pPr>
            <a:r>
              <a:rPr lang="en-US" sz="1095" b="0">
                <a:solidFill>
                  <a:srgbClr val="172033"/>
                </a:solidFill>
                <a:latin typeface="Times New Roman" panose="02020603050405020304"/>
                <a:ea typeface="Aptos"/>
                <a:cs typeface="Times New Roman" panose="02020603050405020304"/>
              </a:rPr>
              <a:t>Design a smaller custom PCB to replace loose wiring, improve reliability, and reduce assembly complexity.</a:t>
            </a:r>
            <a:endParaRPr lang="en-US" sz="1095" b="0">
              <a:solidFill>
                <a:srgbClr val="172033"/>
              </a:solidFill>
              <a:latin typeface="Times New Roman" panose="02020603050405020304"/>
              <a:ea typeface="Aptos"/>
              <a:cs typeface="Times New Roman" panose="02020603050405020304"/>
            </a:endParaRPr>
          </a:p>
        </p:txBody>
      </p:sp>
      <p:sp>
        <p:nvSpPr>
          <p:cNvPr id="18" name="矩形: 圆角 17"/>
          <p:cNvSpPr>
            <a:spLocks noGrp="1"/>
          </p:cNvSpPr>
          <p:nvPr/>
        </p:nvSpPr>
        <p:spPr>
          <a:xfrm>
            <a:off x="836871" y="3990015"/>
            <a:ext cx="2952750" cy="1257300"/>
          </a:xfrm>
          <a:prstGeom prst="roundRect">
            <a:avLst>
              <a:gd name="adj" fmla="val 6061"/>
            </a:avLst>
          </a:prstGeom>
          <a:solidFill>
            <a:srgbClr val="EEF6FF"/>
          </a:solidFill>
          <a:ln w="10478">
            <a:solidFill>
              <a:srgbClr val="D6DFEC"/>
            </a:solidFill>
            <a:prstDash val="solid"/>
          </a:ln>
        </p:spPr>
        <p:txBody>
          <a:bodyPr/>
          <a:lstStyle/>
          <a:p>
            <a:endParaRPr lang="zh-CN" altLang="en-US">
              <a:latin typeface="Times New Roman" panose="02020603050405020304"/>
              <a:cs typeface="Times New Roman" panose="02020603050405020304"/>
            </a:endParaRPr>
          </a:p>
        </p:txBody>
      </p:sp>
      <p:sp>
        <p:nvSpPr>
          <p:cNvPr id="19" name="矩形 18"/>
          <p:cNvSpPr>
            <a:spLocks noGrp="1"/>
          </p:cNvSpPr>
          <p:nvPr/>
        </p:nvSpPr>
        <p:spPr>
          <a:xfrm>
            <a:off x="836871" y="3990015"/>
            <a:ext cx="66675" cy="1257300"/>
          </a:xfrm>
          <a:prstGeom prst="rect">
            <a:avLst/>
          </a:prstGeom>
          <a:solidFill>
            <a:srgbClr val="0E2A5A"/>
          </a:solidFill>
          <a:ln w="0">
            <a:solidFill>
              <a:srgbClr val="000000">
                <a:alpha val="0"/>
              </a:srgbClr>
            </a:solidFill>
            <a:prstDash val="solid"/>
          </a:ln>
        </p:spPr>
        <p:txBody>
          <a:bodyPr/>
          <a:lstStyle/>
          <a:p>
            <a:endParaRPr lang="zh-CN" altLang="en-US">
              <a:latin typeface="Times New Roman" panose="02020603050405020304"/>
              <a:cs typeface="Times New Roman" panose="02020603050405020304"/>
            </a:endParaRPr>
          </a:p>
        </p:txBody>
      </p:sp>
      <p:sp>
        <p:nvSpPr>
          <p:cNvPr id="20" name="矩形 19"/>
          <p:cNvSpPr>
            <a:spLocks noGrp="1"/>
          </p:cNvSpPr>
          <p:nvPr/>
        </p:nvSpPr>
        <p:spPr>
          <a:xfrm>
            <a:off x="1027371" y="4132890"/>
            <a:ext cx="2571750" cy="32385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l">
              <a:defRPr sz="1425" b="1">
                <a:solidFill>
                  <a:srgbClr val="0E2A5A"/>
                </a:solidFill>
                <a:latin typeface="Aptos"/>
                <a:ea typeface="Aptos"/>
                <a:cs typeface="Aptos"/>
              </a:defRPr>
            </a:pPr>
            <a:r>
              <a:rPr lang="en-US" sz="1425" b="1">
                <a:solidFill>
                  <a:srgbClr val="0E2A5A"/>
                </a:solidFill>
                <a:latin typeface="Times New Roman" panose="02020603050405020304"/>
                <a:ea typeface="Aptos"/>
                <a:cs typeface="Times New Roman" panose="02020603050405020304"/>
              </a:rPr>
              <a:t>Adaptive Calibration</a:t>
            </a:r>
            <a:endParaRPr lang="en-US" sz="1425" b="1">
              <a:solidFill>
                <a:srgbClr val="0E2A5A"/>
              </a:solidFill>
              <a:latin typeface="Times New Roman" panose="02020603050405020304"/>
              <a:ea typeface="Aptos"/>
              <a:cs typeface="Times New Roman" panose="02020603050405020304"/>
            </a:endParaRPr>
          </a:p>
        </p:txBody>
      </p:sp>
      <p:sp>
        <p:nvSpPr>
          <p:cNvPr id="21" name="矩形 20"/>
          <p:cNvSpPr>
            <a:spLocks noGrp="1"/>
          </p:cNvSpPr>
          <p:nvPr/>
        </p:nvSpPr>
        <p:spPr>
          <a:xfrm>
            <a:off x="1027371" y="4504365"/>
            <a:ext cx="2571750" cy="647700"/>
          </a:xfrm>
          <a:prstGeom prst="rect">
            <a:avLst/>
          </a:prstGeom>
          <a:solidFill>
            <a:srgbClr val="000000">
              <a:alpha val="0"/>
            </a:srgbClr>
          </a:solidFill>
          <a:ln w="0">
            <a:solidFill>
              <a:srgbClr val="000000">
                <a:alpha val="0"/>
              </a:srgbClr>
            </a:solidFill>
            <a:prstDash val="solid"/>
          </a:ln>
        </p:spPr>
        <p:txBody>
          <a:bodyPr lIns="0" tIns="0" rIns="0" bIns="0" anchor="t"/>
          <a:lstStyle/>
          <a:p>
            <a:pPr algn="l">
              <a:defRPr sz="1095" b="0">
                <a:solidFill>
                  <a:srgbClr val="172033"/>
                </a:solidFill>
                <a:latin typeface="Aptos"/>
                <a:ea typeface="Aptos"/>
                <a:cs typeface="Aptos"/>
              </a:defRPr>
            </a:pPr>
            <a:r>
              <a:rPr lang="en-US" sz="1095" b="0">
                <a:solidFill>
                  <a:srgbClr val="172033"/>
                </a:solidFill>
                <a:latin typeface="Times New Roman" panose="02020603050405020304"/>
                <a:ea typeface="Aptos"/>
                <a:cs typeface="Times New Roman" panose="02020603050405020304"/>
              </a:rPr>
              <a:t>Add user-specific pressure threshold tuning so different foot habits, shoe shapes, and placements remain stable.</a:t>
            </a:r>
            <a:endParaRPr lang="en-US" sz="1095" b="0">
              <a:solidFill>
                <a:srgbClr val="172033"/>
              </a:solidFill>
              <a:latin typeface="Times New Roman" panose="02020603050405020304"/>
              <a:ea typeface="Aptos"/>
              <a:cs typeface="Times New Roman" panose="02020603050405020304"/>
            </a:endParaRPr>
          </a:p>
        </p:txBody>
      </p:sp>
      <p:sp>
        <p:nvSpPr>
          <p:cNvPr id="22" name="矩形: 圆角 21"/>
          <p:cNvSpPr>
            <a:spLocks noGrp="1"/>
          </p:cNvSpPr>
          <p:nvPr/>
        </p:nvSpPr>
        <p:spPr>
          <a:xfrm>
            <a:off x="4113471" y="2107019"/>
            <a:ext cx="2952750" cy="1257300"/>
          </a:xfrm>
          <a:prstGeom prst="roundRect">
            <a:avLst>
              <a:gd name="adj" fmla="val 6061"/>
            </a:avLst>
          </a:prstGeom>
          <a:solidFill>
            <a:srgbClr val="ECF8F2"/>
          </a:solidFill>
          <a:ln w="10478">
            <a:solidFill>
              <a:srgbClr val="D6DFEC"/>
            </a:solidFill>
            <a:prstDash val="solid"/>
          </a:ln>
        </p:spPr>
        <p:txBody>
          <a:bodyPr/>
          <a:lstStyle/>
          <a:p>
            <a:endParaRPr lang="zh-CN" altLang="en-US">
              <a:latin typeface="Times New Roman" panose="02020603050405020304"/>
              <a:cs typeface="Times New Roman" panose="02020603050405020304"/>
            </a:endParaRPr>
          </a:p>
        </p:txBody>
      </p:sp>
      <p:sp>
        <p:nvSpPr>
          <p:cNvPr id="23" name="矩形 22"/>
          <p:cNvSpPr>
            <a:spLocks noGrp="1"/>
          </p:cNvSpPr>
          <p:nvPr/>
        </p:nvSpPr>
        <p:spPr>
          <a:xfrm>
            <a:off x="4113471" y="2107019"/>
            <a:ext cx="66675" cy="1257300"/>
          </a:xfrm>
          <a:prstGeom prst="rect">
            <a:avLst/>
          </a:prstGeom>
          <a:solidFill>
            <a:srgbClr val="24A36B"/>
          </a:solidFill>
          <a:ln w="0">
            <a:solidFill>
              <a:srgbClr val="000000">
                <a:alpha val="0"/>
              </a:srgbClr>
            </a:solidFill>
            <a:prstDash val="solid"/>
          </a:ln>
        </p:spPr>
        <p:txBody>
          <a:bodyPr/>
          <a:lstStyle/>
          <a:p>
            <a:endParaRPr lang="zh-CN" altLang="en-US">
              <a:latin typeface="Times New Roman" panose="02020603050405020304"/>
              <a:cs typeface="Times New Roman" panose="02020603050405020304"/>
            </a:endParaRPr>
          </a:p>
        </p:txBody>
      </p:sp>
      <p:sp>
        <p:nvSpPr>
          <p:cNvPr id="24" name="矩形 23"/>
          <p:cNvSpPr>
            <a:spLocks noGrp="1"/>
          </p:cNvSpPr>
          <p:nvPr/>
        </p:nvSpPr>
        <p:spPr>
          <a:xfrm>
            <a:off x="4303971" y="2249894"/>
            <a:ext cx="2571750" cy="32385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l">
              <a:defRPr sz="1425" b="1">
                <a:solidFill>
                  <a:srgbClr val="0E2A5A"/>
                </a:solidFill>
                <a:latin typeface="Aptos"/>
                <a:ea typeface="Aptos"/>
                <a:cs typeface="Aptos"/>
              </a:defRPr>
            </a:pPr>
            <a:r>
              <a:rPr lang="en-US" sz="1425" b="1">
                <a:solidFill>
                  <a:srgbClr val="0E2A5A"/>
                </a:solidFill>
                <a:latin typeface="Times New Roman" panose="02020603050405020304"/>
                <a:ea typeface="Aptos"/>
                <a:cs typeface="Times New Roman" panose="02020603050405020304"/>
              </a:rPr>
              <a:t>Ergonomic Enclosure</a:t>
            </a:r>
            <a:endParaRPr lang="en-US" sz="1425" b="1">
              <a:solidFill>
                <a:srgbClr val="0E2A5A"/>
              </a:solidFill>
              <a:latin typeface="Times New Roman" panose="02020603050405020304"/>
              <a:ea typeface="Aptos"/>
              <a:cs typeface="Times New Roman" panose="02020603050405020304"/>
            </a:endParaRPr>
          </a:p>
        </p:txBody>
      </p:sp>
      <p:sp>
        <p:nvSpPr>
          <p:cNvPr id="25" name="矩形 24"/>
          <p:cNvSpPr>
            <a:spLocks noGrp="1"/>
          </p:cNvSpPr>
          <p:nvPr/>
        </p:nvSpPr>
        <p:spPr>
          <a:xfrm>
            <a:off x="4303971" y="2621369"/>
            <a:ext cx="2571750" cy="647700"/>
          </a:xfrm>
          <a:prstGeom prst="rect">
            <a:avLst/>
          </a:prstGeom>
          <a:solidFill>
            <a:srgbClr val="000000">
              <a:alpha val="0"/>
            </a:srgbClr>
          </a:solidFill>
          <a:ln w="0">
            <a:solidFill>
              <a:srgbClr val="000000">
                <a:alpha val="0"/>
              </a:srgbClr>
            </a:solidFill>
            <a:prstDash val="solid"/>
          </a:ln>
        </p:spPr>
        <p:txBody>
          <a:bodyPr lIns="0" tIns="0" rIns="0" bIns="0" anchor="t"/>
          <a:lstStyle/>
          <a:p>
            <a:pPr algn="l">
              <a:defRPr sz="1095" b="0">
                <a:solidFill>
                  <a:srgbClr val="172033"/>
                </a:solidFill>
                <a:latin typeface="Aptos"/>
                <a:ea typeface="Aptos"/>
                <a:cs typeface="Aptos"/>
              </a:defRPr>
            </a:pPr>
            <a:r>
              <a:rPr lang="en-US" sz="1095" b="0">
                <a:solidFill>
                  <a:srgbClr val="172033"/>
                </a:solidFill>
                <a:latin typeface="Times New Roman" panose="02020603050405020304"/>
                <a:ea typeface="Aptos"/>
                <a:cs typeface="Times New Roman" panose="02020603050405020304"/>
              </a:rPr>
              <a:t>Improve the slipper-like frame for comfort, stable foot placement, safe edges, and adjustable sizing.</a:t>
            </a:r>
            <a:endParaRPr lang="en-US" sz="1095" b="0">
              <a:solidFill>
                <a:srgbClr val="172033"/>
              </a:solidFill>
              <a:latin typeface="Times New Roman" panose="02020603050405020304"/>
              <a:ea typeface="Aptos"/>
              <a:cs typeface="Times New Roman" panose="02020603050405020304"/>
            </a:endParaRPr>
          </a:p>
        </p:txBody>
      </p:sp>
      <p:sp>
        <p:nvSpPr>
          <p:cNvPr id="26" name="矩形: 圆角 25"/>
          <p:cNvSpPr>
            <a:spLocks noGrp="1"/>
          </p:cNvSpPr>
          <p:nvPr/>
        </p:nvSpPr>
        <p:spPr>
          <a:xfrm>
            <a:off x="4113471" y="3990015"/>
            <a:ext cx="2952750" cy="1257300"/>
          </a:xfrm>
          <a:prstGeom prst="roundRect">
            <a:avLst>
              <a:gd name="adj" fmla="val 6061"/>
            </a:avLst>
          </a:prstGeom>
          <a:solidFill>
            <a:srgbClr val="FFFFFF"/>
          </a:solidFill>
          <a:ln w="10478">
            <a:solidFill>
              <a:srgbClr val="D6DFEC"/>
            </a:solidFill>
            <a:prstDash val="solid"/>
          </a:ln>
        </p:spPr>
        <p:txBody>
          <a:bodyPr/>
          <a:lstStyle/>
          <a:p>
            <a:endParaRPr lang="zh-CN" altLang="en-US">
              <a:latin typeface="Times New Roman" panose="02020603050405020304"/>
              <a:cs typeface="Times New Roman" panose="02020603050405020304"/>
            </a:endParaRPr>
          </a:p>
        </p:txBody>
      </p:sp>
      <p:sp>
        <p:nvSpPr>
          <p:cNvPr id="27" name="矩形 26"/>
          <p:cNvSpPr>
            <a:spLocks noGrp="1"/>
          </p:cNvSpPr>
          <p:nvPr/>
        </p:nvSpPr>
        <p:spPr>
          <a:xfrm>
            <a:off x="4113471" y="3990015"/>
            <a:ext cx="66675" cy="1257300"/>
          </a:xfrm>
          <a:prstGeom prst="rect">
            <a:avLst/>
          </a:prstGeom>
          <a:solidFill>
            <a:srgbClr val="F27F2D"/>
          </a:solidFill>
          <a:ln w="0">
            <a:solidFill>
              <a:srgbClr val="000000">
                <a:alpha val="0"/>
              </a:srgbClr>
            </a:solidFill>
            <a:prstDash val="solid"/>
          </a:ln>
        </p:spPr>
        <p:txBody>
          <a:bodyPr/>
          <a:lstStyle/>
          <a:p>
            <a:endParaRPr lang="zh-CN" altLang="en-US">
              <a:latin typeface="Times New Roman" panose="02020603050405020304"/>
              <a:cs typeface="Times New Roman" panose="02020603050405020304"/>
            </a:endParaRPr>
          </a:p>
        </p:txBody>
      </p:sp>
      <p:sp>
        <p:nvSpPr>
          <p:cNvPr id="28" name="矩形 27"/>
          <p:cNvSpPr>
            <a:spLocks noGrp="1"/>
          </p:cNvSpPr>
          <p:nvPr/>
        </p:nvSpPr>
        <p:spPr>
          <a:xfrm>
            <a:off x="4303971" y="4132890"/>
            <a:ext cx="2571750" cy="32385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l">
              <a:defRPr sz="1425" b="1">
                <a:solidFill>
                  <a:srgbClr val="0E2A5A"/>
                </a:solidFill>
                <a:latin typeface="Aptos"/>
                <a:ea typeface="Aptos"/>
                <a:cs typeface="Aptos"/>
              </a:defRPr>
            </a:pPr>
            <a:r>
              <a:rPr lang="en-US" sz="1425" b="1">
                <a:solidFill>
                  <a:srgbClr val="0E2A5A"/>
                </a:solidFill>
                <a:latin typeface="Times New Roman" panose="02020603050405020304"/>
                <a:ea typeface="Aptos"/>
                <a:cs typeface="Times New Roman" panose="02020603050405020304"/>
              </a:rPr>
              <a:t>Software Refinement</a:t>
            </a:r>
            <a:endParaRPr lang="en-US" sz="1425" b="1">
              <a:solidFill>
                <a:srgbClr val="0E2A5A"/>
              </a:solidFill>
              <a:latin typeface="Times New Roman" panose="02020603050405020304"/>
              <a:ea typeface="Aptos"/>
              <a:cs typeface="Times New Roman" panose="02020603050405020304"/>
            </a:endParaRPr>
          </a:p>
        </p:txBody>
      </p:sp>
      <p:sp>
        <p:nvSpPr>
          <p:cNvPr id="29" name="矩形 28"/>
          <p:cNvSpPr>
            <a:spLocks noGrp="1"/>
          </p:cNvSpPr>
          <p:nvPr/>
        </p:nvSpPr>
        <p:spPr>
          <a:xfrm>
            <a:off x="4303971" y="4504365"/>
            <a:ext cx="2571750" cy="647700"/>
          </a:xfrm>
          <a:prstGeom prst="rect">
            <a:avLst/>
          </a:prstGeom>
          <a:solidFill>
            <a:srgbClr val="000000">
              <a:alpha val="0"/>
            </a:srgbClr>
          </a:solidFill>
          <a:ln w="0">
            <a:solidFill>
              <a:srgbClr val="000000">
                <a:alpha val="0"/>
              </a:srgbClr>
            </a:solidFill>
            <a:prstDash val="solid"/>
          </a:ln>
        </p:spPr>
        <p:txBody>
          <a:bodyPr lIns="0" tIns="0" rIns="0" bIns="0" anchor="t"/>
          <a:lstStyle/>
          <a:p>
            <a:pPr algn="l">
              <a:defRPr sz="1095" b="0">
                <a:solidFill>
                  <a:srgbClr val="172033"/>
                </a:solidFill>
                <a:latin typeface="Aptos"/>
                <a:ea typeface="Aptos"/>
                <a:cs typeface="Aptos"/>
              </a:defRPr>
            </a:pPr>
            <a:r>
              <a:rPr lang="en-US" sz="1095" b="0">
                <a:solidFill>
                  <a:srgbClr val="172033"/>
                </a:solidFill>
                <a:latin typeface="Times New Roman" panose="02020603050405020304"/>
                <a:ea typeface="Aptos"/>
                <a:cs typeface="Times New Roman" panose="02020603050405020304"/>
              </a:rPr>
              <a:t>Tune cursor mapping, click thresholds, visual feedback, and UI-aware assistance to lower the learning cost.</a:t>
            </a:r>
            <a:endParaRPr lang="en-US" sz="1095" b="0">
              <a:solidFill>
                <a:srgbClr val="172033"/>
              </a:solidFill>
              <a:latin typeface="Times New Roman" panose="02020603050405020304"/>
              <a:ea typeface="Aptos"/>
              <a:cs typeface="Times New Roman" panose="02020603050405020304"/>
            </a:endParaRPr>
          </a:p>
        </p:txBody>
      </p:sp>
      <p:sp>
        <p:nvSpPr>
          <p:cNvPr id="30" name="矩形: 圆角 29"/>
          <p:cNvSpPr>
            <a:spLocks noGrp="1"/>
          </p:cNvSpPr>
          <p:nvPr/>
        </p:nvSpPr>
        <p:spPr>
          <a:xfrm>
            <a:off x="7525341" y="2307856"/>
            <a:ext cx="3429000" cy="2762250"/>
          </a:xfrm>
          <a:prstGeom prst="roundRect">
            <a:avLst>
              <a:gd name="adj" fmla="val 2759"/>
            </a:avLst>
          </a:prstGeom>
          <a:solidFill>
            <a:srgbClr val="FFFFFF"/>
          </a:solidFill>
          <a:ln w="10478">
            <a:solidFill>
              <a:srgbClr val="D6DFEC"/>
            </a:solidFill>
            <a:prstDash val="solid"/>
          </a:ln>
        </p:spPr>
        <p:txBody>
          <a:bodyPr/>
          <a:lstStyle/>
          <a:p>
            <a:endParaRPr lang="zh-CN" altLang="en-US">
              <a:latin typeface="Times New Roman" panose="02020603050405020304"/>
              <a:cs typeface="Times New Roman" panose="02020603050405020304"/>
            </a:endParaRPr>
          </a:p>
        </p:txBody>
      </p:sp>
      <p:sp>
        <p:nvSpPr>
          <p:cNvPr id="31" name="矩形 30"/>
          <p:cNvSpPr>
            <a:spLocks noGrp="1"/>
          </p:cNvSpPr>
          <p:nvPr/>
        </p:nvSpPr>
        <p:spPr>
          <a:xfrm>
            <a:off x="7601541" y="2441206"/>
            <a:ext cx="3333750" cy="32385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ctr">
              <a:defRPr sz="1650" b="1">
                <a:solidFill>
                  <a:srgbClr val="0E2A5A"/>
                </a:solidFill>
                <a:latin typeface="Aptos"/>
                <a:ea typeface="Aptos"/>
                <a:cs typeface="Aptos"/>
              </a:defRPr>
            </a:pPr>
            <a:r>
              <a:rPr lang="en-US" sz="1650" b="1">
                <a:solidFill>
                  <a:srgbClr val="0E2A5A"/>
                </a:solidFill>
                <a:latin typeface="Times New Roman" panose="02020603050405020304"/>
                <a:ea typeface="Aptos"/>
                <a:cs typeface="Times New Roman" panose="02020603050405020304"/>
              </a:rPr>
              <a:t>Prototype to Product Path</a:t>
            </a:r>
            <a:endParaRPr lang="en-US" sz="1650" b="1">
              <a:solidFill>
                <a:srgbClr val="0E2A5A"/>
              </a:solidFill>
              <a:latin typeface="Times New Roman" panose="02020603050405020304"/>
              <a:ea typeface="Aptos"/>
              <a:cs typeface="Times New Roman" panose="02020603050405020304"/>
            </a:endParaRPr>
          </a:p>
        </p:txBody>
      </p:sp>
      <p:sp>
        <p:nvSpPr>
          <p:cNvPr id="32" name="矩形 31"/>
          <p:cNvSpPr>
            <a:spLocks noGrp="1"/>
          </p:cNvSpPr>
          <p:nvPr/>
        </p:nvSpPr>
        <p:spPr>
          <a:xfrm>
            <a:off x="8030166" y="3694887"/>
            <a:ext cx="2485361" cy="22669"/>
          </a:xfrm>
          <a:prstGeom prst="rect">
            <a:avLst/>
          </a:prstGeom>
          <a:solidFill>
            <a:srgbClr val="C9D6E6"/>
          </a:solidFill>
          <a:ln w="0">
            <a:solidFill>
              <a:srgbClr val="000000">
                <a:alpha val="0"/>
              </a:srgbClr>
            </a:solidFill>
            <a:prstDash val="solid"/>
          </a:ln>
        </p:spPr>
        <p:txBody>
          <a:bodyPr/>
          <a:lstStyle/>
          <a:p>
            <a:endParaRPr lang="zh-CN" altLang="en-US">
              <a:latin typeface="Times New Roman" panose="02020603050405020304"/>
              <a:cs typeface="Times New Roman" panose="02020603050405020304"/>
            </a:endParaRPr>
          </a:p>
        </p:txBody>
      </p:sp>
      <p:sp>
        <p:nvSpPr>
          <p:cNvPr id="33" name="椭圆 32"/>
          <p:cNvSpPr>
            <a:spLocks noGrp="1"/>
          </p:cNvSpPr>
          <p:nvPr/>
        </p:nvSpPr>
        <p:spPr>
          <a:xfrm>
            <a:off x="7792041" y="3584206"/>
            <a:ext cx="238125" cy="238125"/>
          </a:xfrm>
          <a:prstGeom prst="ellipse">
            <a:avLst/>
          </a:prstGeom>
          <a:solidFill>
            <a:srgbClr val="F27F2D"/>
          </a:solidFill>
          <a:ln w="0">
            <a:solidFill>
              <a:srgbClr val="000000">
                <a:alpha val="0"/>
              </a:srgbClr>
            </a:solidFill>
            <a:prstDash val="solid"/>
          </a:ln>
        </p:spPr>
        <p:txBody>
          <a:bodyPr/>
          <a:lstStyle/>
          <a:p>
            <a:endParaRPr lang="zh-CN" altLang="en-US">
              <a:latin typeface="Times New Roman" panose="02020603050405020304"/>
              <a:cs typeface="Times New Roman" panose="02020603050405020304"/>
            </a:endParaRPr>
          </a:p>
        </p:txBody>
      </p:sp>
      <p:sp>
        <p:nvSpPr>
          <p:cNvPr id="34" name="矩形 33"/>
          <p:cNvSpPr>
            <a:spLocks noGrp="1"/>
          </p:cNvSpPr>
          <p:nvPr/>
        </p:nvSpPr>
        <p:spPr>
          <a:xfrm>
            <a:off x="7544391" y="3984256"/>
            <a:ext cx="742950" cy="60960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ctr">
              <a:defRPr sz="990" b="0">
                <a:solidFill>
                  <a:srgbClr val="172033"/>
                </a:solidFill>
                <a:latin typeface="Aptos"/>
                <a:ea typeface="Aptos"/>
                <a:cs typeface="Aptos"/>
              </a:defRPr>
            </a:pPr>
            <a:r>
              <a:rPr lang="en-US" sz="990" b="0">
                <a:solidFill>
                  <a:srgbClr val="172033"/>
                </a:solidFill>
                <a:latin typeface="Times New Roman" panose="02020603050405020304"/>
                <a:ea typeface="Aptos"/>
                <a:cs typeface="Times New Roman" panose="02020603050405020304"/>
              </a:rPr>
              <a:t>PCB</a:t>
            </a:r>
            <a:endParaRPr lang="en-US" sz="990" b="0">
              <a:solidFill>
                <a:srgbClr val="172033"/>
              </a:solidFill>
              <a:latin typeface="Times New Roman" panose="02020603050405020304"/>
              <a:ea typeface="Aptos"/>
              <a:cs typeface="Times New Roman" panose="02020603050405020304"/>
            </a:endParaRPr>
          </a:p>
        </p:txBody>
      </p:sp>
      <p:sp>
        <p:nvSpPr>
          <p:cNvPr id="35" name="椭圆 34"/>
          <p:cNvSpPr>
            <a:spLocks noGrp="1"/>
          </p:cNvSpPr>
          <p:nvPr/>
        </p:nvSpPr>
        <p:spPr>
          <a:xfrm>
            <a:off x="8668341" y="3584206"/>
            <a:ext cx="238125" cy="238125"/>
          </a:xfrm>
          <a:prstGeom prst="ellipse">
            <a:avLst/>
          </a:prstGeom>
          <a:solidFill>
            <a:srgbClr val="0E2A5A"/>
          </a:solidFill>
          <a:ln w="0">
            <a:solidFill>
              <a:srgbClr val="000000">
                <a:alpha val="0"/>
              </a:srgbClr>
            </a:solidFill>
            <a:prstDash val="solid"/>
          </a:ln>
        </p:spPr>
        <p:txBody>
          <a:bodyPr/>
          <a:lstStyle/>
          <a:p>
            <a:endParaRPr lang="zh-CN" altLang="en-US">
              <a:latin typeface="Times New Roman" panose="02020603050405020304"/>
              <a:cs typeface="Times New Roman" panose="02020603050405020304"/>
            </a:endParaRPr>
          </a:p>
        </p:txBody>
      </p:sp>
      <p:sp>
        <p:nvSpPr>
          <p:cNvPr id="36" name="矩形 35"/>
          <p:cNvSpPr>
            <a:spLocks noGrp="1"/>
          </p:cNvSpPr>
          <p:nvPr/>
        </p:nvSpPr>
        <p:spPr>
          <a:xfrm>
            <a:off x="8420691" y="3984256"/>
            <a:ext cx="742950" cy="60960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ctr">
              <a:defRPr sz="990" b="0">
                <a:solidFill>
                  <a:srgbClr val="172033"/>
                </a:solidFill>
                <a:latin typeface="Aptos"/>
                <a:ea typeface="Aptos"/>
                <a:cs typeface="Aptos"/>
              </a:defRPr>
            </a:pPr>
            <a:r>
              <a:rPr lang="en-US" sz="990" b="0">
                <a:solidFill>
                  <a:srgbClr val="172033"/>
                </a:solidFill>
                <a:latin typeface="Times New Roman" panose="02020603050405020304"/>
                <a:ea typeface="Aptos"/>
                <a:cs typeface="Times New Roman" panose="02020603050405020304"/>
              </a:rPr>
              <a:t>Enclosure</a:t>
            </a:r>
            <a:endParaRPr lang="en-US" sz="990" b="0">
              <a:solidFill>
                <a:srgbClr val="172033"/>
              </a:solidFill>
              <a:latin typeface="Times New Roman" panose="02020603050405020304"/>
              <a:ea typeface="Aptos"/>
              <a:cs typeface="Times New Roman" panose="02020603050405020304"/>
            </a:endParaRPr>
          </a:p>
        </p:txBody>
      </p:sp>
      <p:sp>
        <p:nvSpPr>
          <p:cNvPr id="37" name="椭圆 36"/>
          <p:cNvSpPr>
            <a:spLocks noGrp="1"/>
          </p:cNvSpPr>
          <p:nvPr/>
        </p:nvSpPr>
        <p:spPr>
          <a:xfrm>
            <a:off x="9544641" y="3584206"/>
            <a:ext cx="238125" cy="238125"/>
          </a:xfrm>
          <a:prstGeom prst="ellipse">
            <a:avLst/>
          </a:prstGeom>
          <a:solidFill>
            <a:srgbClr val="F27F2D"/>
          </a:solidFill>
          <a:ln w="0">
            <a:solidFill>
              <a:srgbClr val="000000">
                <a:alpha val="0"/>
              </a:srgbClr>
            </a:solidFill>
            <a:prstDash val="solid"/>
          </a:ln>
        </p:spPr>
        <p:txBody>
          <a:bodyPr/>
          <a:lstStyle/>
          <a:p>
            <a:endParaRPr lang="zh-CN" altLang="en-US">
              <a:latin typeface="Times New Roman" panose="02020603050405020304"/>
              <a:cs typeface="Times New Roman" panose="02020603050405020304"/>
            </a:endParaRPr>
          </a:p>
        </p:txBody>
      </p:sp>
      <p:sp>
        <p:nvSpPr>
          <p:cNvPr id="38" name="矩形 37"/>
          <p:cNvSpPr>
            <a:spLocks noGrp="1"/>
          </p:cNvSpPr>
          <p:nvPr/>
        </p:nvSpPr>
        <p:spPr>
          <a:xfrm>
            <a:off x="9296991" y="3984256"/>
            <a:ext cx="742950" cy="60960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ctr">
              <a:defRPr sz="990" b="0">
                <a:solidFill>
                  <a:srgbClr val="172033"/>
                </a:solidFill>
                <a:latin typeface="Aptos"/>
                <a:ea typeface="Aptos"/>
                <a:cs typeface="Aptos"/>
              </a:defRPr>
            </a:pPr>
            <a:r>
              <a:rPr lang="en-US" sz="990" b="0">
                <a:solidFill>
                  <a:srgbClr val="172033"/>
                </a:solidFill>
                <a:latin typeface="Times New Roman" panose="02020603050405020304"/>
                <a:ea typeface="Aptos"/>
                <a:cs typeface="Times New Roman" panose="02020603050405020304"/>
              </a:rPr>
              <a:t>Calibration</a:t>
            </a:r>
            <a:endParaRPr lang="en-US" sz="990" b="0">
              <a:solidFill>
                <a:srgbClr val="172033"/>
              </a:solidFill>
              <a:latin typeface="Times New Roman" panose="02020603050405020304"/>
              <a:ea typeface="Aptos"/>
              <a:cs typeface="Times New Roman" panose="02020603050405020304"/>
            </a:endParaRPr>
          </a:p>
        </p:txBody>
      </p:sp>
      <p:sp>
        <p:nvSpPr>
          <p:cNvPr id="39" name="椭圆 38"/>
          <p:cNvSpPr>
            <a:spLocks noGrp="1"/>
          </p:cNvSpPr>
          <p:nvPr/>
        </p:nvSpPr>
        <p:spPr>
          <a:xfrm>
            <a:off x="10420941" y="3584206"/>
            <a:ext cx="238125" cy="238125"/>
          </a:xfrm>
          <a:prstGeom prst="ellipse">
            <a:avLst/>
          </a:prstGeom>
          <a:solidFill>
            <a:srgbClr val="0E2A5A"/>
          </a:solidFill>
          <a:ln w="0">
            <a:solidFill>
              <a:srgbClr val="000000">
                <a:alpha val="0"/>
              </a:srgbClr>
            </a:solidFill>
            <a:prstDash val="solid"/>
          </a:ln>
        </p:spPr>
        <p:txBody>
          <a:bodyPr/>
          <a:lstStyle/>
          <a:p>
            <a:endParaRPr lang="zh-CN" altLang="en-US">
              <a:latin typeface="Times New Roman" panose="02020603050405020304"/>
              <a:cs typeface="Times New Roman" panose="02020603050405020304"/>
            </a:endParaRPr>
          </a:p>
        </p:txBody>
      </p:sp>
      <p:sp>
        <p:nvSpPr>
          <p:cNvPr id="40" name="矩形 39"/>
          <p:cNvSpPr>
            <a:spLocks noGrp="1"/>
          </p:cNvSpPr>
          <p:nvPr/>
        </p:nvSpPr>
        <p:spPr>
          <a:xfrm>
            <a:off x="10173291" y="3984256"/>
            <a:ext cx="742950" cy="60960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ctr">
              <a:defRPr sz="990" b="1">
                <a:solidFill>
                  <a:srgbClr val="172033"/>
                </a:solidFill>
                <a:latin typeface="Aptos"/>
                <a:ea typeface="Aptos"/>
                <a:cs typeface="Aptos"/>
              </a:defRPr>
            </a:pPr>
            <a:r>
              <a:rPr lang="en-US" sz="990" b="1">
                <a:solidFill>
                  <a:srgbClr val="172033"/>
                </a:solidFill>
                <a:latin typeface="Times New Roman" panose="02020603050405020304"/>
                <a:ea typeface="Aptos"/>
                <a:cs typeface="Times New Roman" panose="02020603050405020304"/>
              </a:rPr>
              <a:t>Product</a:t>
            </a:r>
            <a:endParaRPr lang="en-US" sz="990" b="1">
              <a:solidFill>
                <a:srgbClr val="172033"/>
              </a:solidFill>
              <a:latin typeface="Times New Roman" panose="02020603050405020304"/>
              <a:ea typeface="Aptos"/>
              <a:cs typeface="Times New Roman" panose="02020603050405020304"/>
            </a:endParaRPr>
          </a:p>
        </p:txBody>
      </p:sp>
      <p:sp>
        <p:nvSpPr>
          <p:cNvPr id="41" name="矩形 40"/>
          <p:cNvSpPr>
            <a:spLocks noGrp="1"/>
          </p:cNvSpPr>
          <p:nvPr/>
        </p:nvSpPr>
        <p:spPr>
          <a:xfrm>
            <a:off x="7916826" y="4396415"/>
            <a:ext cx="2705100" cy="57150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ctr">
              <a:defRPr sz="1140" b="0">
                <a:solidFill>
                  <a:srgbClr val="5F6B80"/>
                </a:solidFill>
                <a:latin typeface="Aptos"/>
                <a:ea typeface="Aptos"/>
                <a:cs typeface="Aptos"/>
              </a:defRPr>
            </a:pPr>
            <a:r>
              <a:rPr lang="en-US" sz="1140" b="0">
                <a:solidFill>
                  <a:srgbClr val="5F6B80"/>
                </a:solidFill>
                <a:latin typeface="Times New Roman" panose="02020603050405020304"/>
                <a:ea typeface="Aptos"/>
                <a:cs typeface="Times New Roman" panose="02020603050405020304"/>
              </a:rPr>
              <a:t>Goal: reduce cost and improve comfort without changing the standard USB HID compatibility.</a:t>
            </a:r>
            <a:endParaRPr lang="en-US" sz="1140" b="0">
              <a:solidFill>
                <a:srgbClr val="5F6B80"/>
              </a:solidFill>
              <a:latin typeface="Times New Roman" panose="02020603050405020304"/>
              <a:ea typeface="Aptos"/>
              <a:cs typeface="Times New Roman" panose="02020603050405020304"/>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nvSpPr>
        <p:spPr>
          <a:xfrm>
            <a:off x="0" y="0"/>
            <a:ext cx="12191695" cy="164592"/>
          </a:xfrm>
          <a:prstGeom prst="rect">
            <a:avLst/>
          </a:prstGeom>
          <a:solidFill>
            <a:srgbClr val="0E2A5A"/>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buNone/>
            </a:pPr>
            <a:endParaRPr lang="zh-CN" altLang="en-US">
              <a:latin typeface="Times New Roman" panose="02020603050405020304"/>
              <a:cs typeface="Times New Roman" panose="02020603050405020304"/>
            </a:endParaRPr>
          </a:p>
        </p:txBody>
      </p:sp>
      <p:sp>
        <p:nvSpPr>
          <p:cNvPr id="3" name="Rectangle 2"/>
          <p:cNvSpPr>
            <a:spLocks noGrp="1"/>
          </p:cNvSpPr>
          <p:nvPr/>
        </p:nvSpPr>
        <p:spPr>
          <a:xfrm>
            <a:off x="502920" y="685800"/>
            <a:ext cx="128016" cy="548640"/>
          </a:xfrm>
          <a:prstGeom prst="rect">
            <a:avLst/>
          </a:prstGeom>
          <a:solidFill>
            <a:srgbClr val="F27F2D"/>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buNone/>
            </a:pPr>
            <a:endParaRPr lang="zh-CN" altLang="en-US">
              <a:latin typeface="Times New Roman" panose="02020603050405020304"/>
              <a:cs typeface="Times New Roman" panose="02020603050405020304"/>
            </a:endParaRPr>
          </a:p>
        </p:txBody>
      </p:sp>
      <p:sp>
        <p:nvSpPr>
          <p:cNvPr id="4" name="TextBox 3"/>
          <p:cNvSpPr>
            <a:spLocks noGrp="1"/>
          </p:cNvSpPr>
          <p:nvPr/>
        </p:nvSpPr>
        <p:spPr>
          <a:xfrm>
            <a:off x="749808" y="566928"/>
            <a:ext cx="1745991" cy="484748"/>
          </a:xfrm>
          <a:prstGeom prst="rect">
            <a:avLst/>
          </a:prstGeom>
          <a:noFill/>
        </p:spPr>
        <p:txBody>
          <a:bodyPr wrap="none">
            <a:spAutoFit/>
          </a:bodyPr>
          <a:lstStyle/>
          <a:p>
            <a:pPr algn="l">
              <a:buNone/>
            </a:pPr>
            <a:r>
              <a:rPr lang="en-US" sz="2550" b="1">
                <a:solidFill>
                  <a:srgbClr val="0E2A5A"/>
                </a:solidFill>
                <a:latin typeface="Times New Roman" panose="02020603050405020304"/>
                <a:ea typeface="Aptos"/>
                <a:cs typeface="Times New Roman" panose="02020603050405020304"/>
              </a:rPr>
              <a:t>Conclusion</a:t>
            </a:r>
            <a:endParaRPr lang="en-US" sz="2550" b="1">
              <a:solidFill>
                <a:srgbClr val="0E2A5A"/>
              </a:solidFill>
              <a:latin typeface="Times New Roman" panose="02020603050405020304"/>
              <a:ea typeface="Aptos"/>
              <a:cs typeface="Times New Roman" panose="02020603050405020304"/>
            </a:endParaRPr>
          </a:p>
        </p:txBody>
      </p:sp>
      <p:sp>
        <p:nvSpPr>
          <p:cNvPr id="5" name="TextBox 4"/>
          <p:cNvSpPr>
            <a:spLocks noGrp="1"/>
          </p:cNvSpPr>
          <p:nvPr/>
        </p:nvSpPr>
        <p:spPr>
          <a:xfrm>
            <a:off x="768096" y="1097280"/>
            <a:ext cx="6242415" cy="288541"/>
          </a:xfrm>
          <a:prstGeom prst="rect">
            <a:avLst/>
          </a:prstGeom>
          <a:noFill/>
        </p:spPr>
        <p:txBody>
          <a:bodyPr wrap="none">
            <a:spAutoFit/>
          </a:bodyPr>
          <a:lstStyle/>
          <a:p>
            <a:r>
              <a:rPr lang="en-US" sz="1275">
                <a:solidFill>
                  <a:srgbClr val="5F6B80"/>
                </a:solidFill>
                <a:latin typeface="Times New Roman" panose="02020603050405020304"/>
                <a:ea typeface="Aptos"/>
                <a:cs typeface="Times New Roman" panose="02020603050405020304"/>
              </a:rPr>
              <a:t>The system demonstrates a practical foot-controlled mouse with software-side UI assistance.</a:t>
            </a:r>
            <a:endParaRPr lang="en-US" sz="1275">
              <a:solidFill>
                <a:srgbClr val="5F6B80"/>
              </a:solidFill>
              <a:latin typeface="Times New Roman" panose="02020603050405020304"/>
              <a:ea typeface="Aptos"/>
              <a:cs typeface="Times New Roman" panose="02020603050405020304"/>
            </a:endParaRPr>
          </a:p>
        </p:txBody>
      </p:sp>
      <p:sp>
        <p:nvSpPr>
          <p:cNvPr id="9" name="Rectangle 8"/>
          <p:cNvSpPr>
            <a:spLocks noGrp="1"/>
          </p:cNvSpPr>
          <p:nvPr/>
        </p:nvSpPr>
        <p:spPr>
          <a:xfrm>
            <a:off x="502920" y="6400800"/>
            <a:ext cx="11155680" cy="18288"/>
          </a:xfrm>
          <a:prstGeom prst="rect">
            <a:avLst/>
          </a:prstGeom>
          <a:solidFill>
            <a:srgbClr val="DEE4EC"/>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buNone/>
            </a:pPr>
            <a:endParaRPr lang="zh-CN" altLang="en-US">
              <a:latin typeface="Times New Roman" panose="02020603050405020304"/>
              <a:cs typeface="Times New Roman" panose="02020603050405020304"/>
            </a:endParaRPr>
          </a:p>
        </p:txBody>
      </p:sp>
      <p:pic>
        <p:nvPicPr>
          <p:cNvPr id="10" name="图片 10"/>
          <p:cNvPicPr>
            <a:picLocks noChangeAspect="1"/>
          </p:cNvPicPr>
          <p:nvPr/>
        </p:nvPicPr>
        <p:blipFill>
          <a:blip r:embed="rId1"/>
          <a:stretch>
            <a:fillRect/>
          </a:stretch>
        </p:blipFill>
        <p:spPr>
          <a:xfrm>
            <a:off x="11155680" y="250825"/>
            <a:ext cx="791845" cy="434975"/>
          </a:xfrm>
          <a:prstGeom prst="rect">
            <a:avLst/>
          </a:prstGeom>
        </p:spPr>
      </p:pic>
      <p:sp>
        <p:nvSpPr>
          <p:cNvPr id="12" name="文本框 11"/>
          <p:cNvSpPr>
            <a:spLocks noGrp="1"/>
          </p:cNvSpPr>
          <p:nvPr/>
        </p:nvSpPr>
        <p:spPr>
          <a:xfrm>
            <a:off x="10835640" y="6489700"/>
            <a:ext cx="4064000" cy="368300"/>
          </a:xfrm>
          <a:prstGeom prst="rect">
            <a:avLst/>
          </a:prstGeom>
          <a:noFill/>
        </p:spPr>
        <p:txBody>
          <a:bodyPr wrap="square" lIns="91440" tIns="45720" rIns="91440" bIns="45720" anchor="t">
            <a:spAutoFit/>
          </a:bodyPr>
          <a:lstStyle/>
          <a:p>
            <a:r>
              <a:rPr lang="en-US" b="1">
                <a:latin typeface="Times New Roman" panose="02020603050405020304"/>
                <a:ea typeface="Arial" panose="020B0604020202020204"/>
                <a:cs typeface="Times New Roman" panose="02020603050405020304"/>
              </a:rPr>
              <a:t>ECE445  22</a:t>
            </a:r>
            <a:endParaRPr lang="en-US" b="1">
              <a:latin typeface="Times New Roman" panose="02020603050405020304"/>
              <a:ea typeface="Arial" panose="020B0604020202020204"/>
              <a:cs typeface="Times New Roman" panose="02020603050405020304"/>
            </a:endParaRPr>
          </a:p>
        </p:txBody>
      </p:sp>
      <p:sp>
        <p:nvSpPr>
          <p:cNvPr id="14" name="矩形: 圆角 13"/>
          <p:cNvSpPr>
            <a:spLocks noGrp="1"/>
          </p:cNvSpPr>
          <p:nvPr/>
        </p:nvSpPr>
        <p:spPr>
          <a:xfrm>
            <a:off x="776817" y="1724378"/>
            <a:ext cx="4709583" cy="3903838"/>
          </a:xfrm>
          <a:prstGeom prst="roundRect">
            <a:avLst>
              <a:gd name="adj" fmla="val 2516"/>
            </a:avLst>
          </a:prstGeom>
          <a:solidFill>
            <a:srgbClr val="FFFFFF"/>
          </a:solidFill>
          <a:ln w="10478">
            <a:solidFill>
              <a:srgbClr val="D6DFEC"/>
            </a:solidFill>
            <a:prstDash val="solid"/>
          </a:ln>
        </p:spPr>
        <p:txBody>
          <a:bodyPr/>
          <a:lstStyle/>
          <a:p>
            <a:endParaRPr lang="zh-CN" altLang="en-US">
              <a:latin typeface="Times New Roman" panose="02020603050405020304"/>
              <a:cs typeface="Times New Roman" panose="02020603050405020304"/>
            </a:endParaRPr>
          </a:p>
        </p:txBody>
      </p:sp>
      <p:sp>
        <p:nvSpPr>
          <p:cNvPr id="15" name="矩形 14"/>
          <p:cNvSpPr>
            <a:spLocks noGrp="1"/>
          </p:cNvSpPr>
          <p:nvPr/>
        </p:nvSpPr>
        <p:spPr>
          <a:xfrm>
            <a:off x="1123950" y="2019300"/>
            <a:ext cx="4000500" cy="32385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l">
              <a:defRPr sz="1800" b="1">
                <a:solidFill>
                  <a:srgbClr val="0E2A5A"/>
                </a:solidFill>
                <a:latin typeface="Aptos"/>
                <a:ea typeface="Aptos"/>
                <a:cs typeface="Aptos"/>
              </a:defRPr>
            </a:pPr>
            <a:r>
              <a:rPr lang="en-US" sz="1800" b="1">
                <a:solidFill>
                  <a:srgbClr val="0E2A5A"/>
                </a:solidFill>
                <a:latin typeface="Times New Roman" panose="02020603050405020304"/>
                <a:ea typeface="Aptos"/>
                <a:cs typeface="Times New Roman" panose="02020603050405020304"/>
              </a:rPr>
              <a:t>What We Achieved</a:t>
            </a:r>
            <a:endParaRPr lang="en-US" sz="1800" b="1">
              <a:solidFill>
                <a:srgbClr val="0E2A5A"/>
              </a:solidFill>
              <a:latin typeface="Times New Roman" panose="02020603050405020304"/>
              <a:ea typeface="Aptos"/>
              <a:cs typeface="Times New Roman" panose="02020603050405020304"/>
            </a:endParaRPr>
          </a:p>
        </p:txBody>
      </p:sp>
      <p:sp>
        <p:nvSpPr>
          <p:cNvPr id="16" name="椭圆 15"/>
          <p:cNvSpPr>
            <a:spLocks noGrp="1"/>
          </p:cNvSpPr>
          <p:nvPr/>
        </p:nvSpPr>
        <p:spPr>
          <a:xfrm>
            <a:off x="1181100" y="2609850"/>
            <a:ext cx="133350" cy="133350"/>
          </a:xfrm>
          <a:prstGeom prst="ellipse">
            <a:avLst/>
          </a:prstGeom>
          <a:solidFill>
            <a:srgbClr val="F27F2D"/>
          </a:solidFill>
          <a:ln w="0">
            <a:solidFill>
              <a:srgbClr val="000000">
                <a:alpha val="0"/>
              </a:srgbClr>
            </a:solidFill>
            <a:prstDash val="solid"/>
          </a:ln>
        </p:spPr>
        <p:txBody>
          <a:bodyPr/>
          <a:lstStyle/>
          <a:p>
            <a:endParaRPr lang="zh-CN" altLang="en-US">
              <a:latin typeface="Times New Roman" panose="02020603050405020304"/>
              <a:cs typeface="Times New Roman" panose="02020603050405020304"/>
            </a:endParaRPr>
          </a:p>
        </p:txBody>
      </p:sp>
      <p:sp>
        <p:nvSpPr>
          <p:cNvPr id="17" name="矩形 16"/>
          <p:cNvSpPr>
            <a:spLocks noGrp="1"/>
          </p:cNvSpPr>
          <p:nvPr/>
        </p:nvSpPr>
        <p:spPr>
          <a:xfrm>
            <a:off x="1447800" y="2552700"/>
            <a:ext cx="3619500" cy="22860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l">
              <a:defRPr sz="1245" b="1">
                <a:solidFill>
                  <a:srgbClr val="0E2A5A"/>
                </a:solidFill>
                <a:latin typeface="Aptos"/>
                <a:ea typeface="Aptos"/>
                <a:cs typeface="Aptos"/>
              </a:defRPr>
            </a:pPr>
            <a:r>
              <a:rPr lang="en-US" sz="1245" b="1">
                <a:solidFill>
                  <a:srgbClr val="0E2A5A"/>
                </a:solidFill>
                <a:latin typeface="Times New Roman" panose="02020603050405020304"/>
                <a:ea typeface="Aptos"/>
                <a:cs typeface="Times New Roman" panose="02020603050405020304"/>
              </a:rPr>
              <a:t>Integrated Prototype</a:t>
            </a:r>
            <a:endParaRPr lang="en-US" sz="1245" b="1">
              <a:solidFill>
                <a:srgbClr val="0E2A5A"/>
              </a:solidFill>
              <a:latin typeface="Times New Roman" panose="02020603050405020304"/>
              <a:ea typeface="Aptos"/>
              <a:cs typeface="Times New Roman" panose="02020603050405020304"/>
            </a:endParaRPr>
          </a:p>
        </p:txBody>
      </p:sp>
      <p:sp>
        <p:nvSpPr>
          <p:cNvPr id="18" name="矩形 17"/>
          <p:cNvSpPr>
            <a:spLocks noGrp="1"/>
          </p:cNvSpPr>
          <p:nvPr/>
        </p:nvSpPr>
        <p:spPr>
          <a:xfrm>
            <a:off x="1447800" y="2781300"/>
            <a:ext cx="3619500" cy="32385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l">
              <a:defRPr sz="1035" b="0">
                <a:solidFill>
                  <a:srgbClr val="172033"/>
                </a:solidFill>
                <a:latin typeface="Aptos"/>
                <a:ea typeface="Aptos"/>
                <a:cs typeface="Aptos"/>
              </a:defRPr>
            </a:pPr>
            <a:r>
              <a:rPr lang="en-US" sz="1035" b="0">
                <a:solidFill>
                  <a:srgbClr val="172033"/>
                </a:solidFill>
                <a:latin typeface="Times New Roman" panose="02020603050405020304"/>
                <a:ea typeface="Aptos"/>
                <a:cs typeface="Times New Roman" panose="02020603050405020304"/>
              </a:rPr>
              <a:t>FSR sensors, Arduino processing, USB HID output, and Edge extension assistance work as one system.</a:t>
            </a:r>
            <a:endParaRPr lang="en-US" sz="1035" b="0">
              <a:solidFill>
                <a:srgbClr val="172033"/>
              </a:solidFill>
              <a:latin typeface="Times New Roman" panose="02020603050405020304"/>
              <a:ea typeface="Aptos"/>
              <a:cs typeface="Times New Roman" panose="02020603050405020304"/>
            </a:endParaRPr>
          </a:p>
        </p:txBody>
      </p:sp>
      <p:sp>
        <p:nvSpPr>
          <p:cNvPr id="19" name="椭圆 18"/>
          <p:cNvSpPr>
            <a:spLocks noGrp="1"/>
          </p:cNvSpPr>
          <p:nvPr/>
        </p:nvSpPr>
        <p:spPr>
          <a:xfrm>
            <a:off x="1181100" y="3238500"/>
            <a:ext cx="133350" cy="133350"/>
          </a:xfrm>
          <a:prstGeom prst="ellipse">
            <a:avLst/>
          </a:prstGeom>
          <a:solidFill>
            <a:srgbClr val="F27F2D"/>
          </a:solidFill>
          <a:ln w="0">
            <a:solidFill>
              <a:srgbClr val="000000">
                <a:alpha val="0"/>
              </a:srgbClr>
            </a:solidFill>
            <a:prstDash val="solid"/>
          </a:ln>
        </p:spPr>
        <p:txBody>
          <a:bodyPr/>
          <a:lstStyle/>
          <a:p>
            <a:endParaRPr lang="zh-CN" altLang="en-US">
              <a:latin typeface="Times New Roman" panose="02020603050405020304"/>
              <a:cs typeface="Times New Roman" panose="02020603050405020304"/>
            </a:endParaRPr>
          </a:p>
        </p:txBody>
      </p:sp>
      <p:sp>
        <p:nvSpPr>
          <p:cNvPr id="20" name="矩形 19"/>
          <p:cNvSpPr>
            <a:spLocks noGrp="1"/>
          </p:cNvSpPr>
          <p:nvPr/>
        </p:nvSpPr>
        <p:spPr>
          <a:xfrm>
            <a:off x="1447800" y="3181350"/>
            <a:ext cx="3619500" cy="22860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l">
              <a:defRPr sz="1245" b="1">
                <a:solidFill>
                  <a:srgbClr val="0E2A5A"/>
                </a:solidFill>
                <a:latin typeface="Aptos"/>
                <a:ea typeface="Aptos"/>
                <a:cs typeface="Aptos"/>
              </a:defRPr>
            </a:pPr>
            <a:r>
              <a:rPr lang="en-US" sz="1245" b="1">
                <a:solidFill>
                  <a:srgbClr val="0E2A5A"/>
                </a:solidFill>
                <a:latin typeface="Times New Roman" panose="02020603050405020304"/>
                <a:ea typeface="Aptos"/>
                <a:cs typeface="Times New Roman" panose="02020603050405020304"/>
              </a:rPr>
              <a:t>Core Mouse Functions</a:t>
            </a:r>
            <a:endParaRPr lang="en-US" sz="1245" b="1">
              <a:solidFill>
                <a:srgbClr val="0E2A5A"/>
              </a:solidFill>
              <a:latin typeface="Times New Roman" panose="02020603050405020304"/>
              <a:ea typeface="Aptos"/>
              <a:cs typeface="Times New Roman" panose="02020603050405020304"/>
            </a:endParaRPr>
          </a:p>
        </p:txBody>
      </p:sp>
      <p:sp>
        <p:nvSpPr>
          <p:cNvPr id="21" name="矩形 20"/>
          <p:cNvSpPr>
            <a:spLocks noGrp="1"/>
          </p:cNvSpPr>
          <p:nvPr/>
        </p:nvSpPr>
        <p:spPr>
          <a:xfrm>
            <a:off x="1447800" y="3409950"/>
            <a:ext cx="3619500" cy="32385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l">
              <a:defRPr sz="1035" b="0">
                <a:solidFill>
                  <a:srgbClr val="172033"/>
                </a:solidFill>
                <a:latin typeface="Aptos"/>
                <a:ea typeface="Aptos"/>
                <a:cs typeface="Aptos"/>
              </a:defRPr>
            </a:pPr>
            <a:r>
              <a:rPr lang="en-US" sz="1035" b="0">
                <a:solidFill>
                  <a:srgbClr val="172033"/>
                </a:solidFill>
                <a:latin typeface="Times New Roman" panose="02020603050405020304"/>
                <a:ea typeface="Aptos"/>
                <a:cs typeface="Times New Roman" panose="02020603050405020304"/>
              </a:rPr>
              <a:t>The prototype supports smooth cursor movement, left click, double click, and right click.</a:t>
            </a:r>
            <a:endParaRPr lang="en-US" sz="1035" b="0">
              <a:solidFill>
                <a:srgbClr val="172033"/>
              </a:solidFill>
              <a:latin typeface="Times New Roman" panose="02020603050405020304"/>
              <a:ea typeface="Aptos"/>
              <a:cs typeface="Times New Roman" panose="02020603050405020304"/>
            </a:endParaRPr>
          </a:p>
        </p:txBody>
      </p:sp>
      <p:sp>
        <p:nvSpPr>
          <p:cNvPr id="22" name="椭圆 21"/>
          <p:cNvSpPr>
            <a:spLocks noGrp="1"/>
          </p:cNvSpPr>
          <p:nvPr/>
        </p:nvSpPr>
        <p:spPr>
          <a:xfrm>
            <a:off x="1181100" y="3867150"/>
            <a:ext cx="133350" cy="133350"/>
          </a:xfrm>
          <a:prstGeom prst="ellipse">
            <a:avLst/>
          </a:prstGeom>
          <a:solidFill>
            <a:srgbClr val="F27F2D"/>
          </a:solidFill>
          <a:ln w="0">
            <a:solidFill>
              <a:srgbClr val="000000">
                <a:alpha val="0"/>
              </a:srgbClr>
            </a:solidFill>
            <a:prstDash val="solid"/>
          </a:ln>
        </p:spPr>
        <p:txBody>
          <a:bodyPr/>
          <a:lstStyle/>
          <a:p>
            <a:endParaRPr lang="zh-CN" altLang="en-US">
              <a:latin typeface="Times New Roman" panose="02020603050405020304"/>
              <a:cs typeface="Times New Roman" panose="02020603050405020304"/>
            </a:endParaRPr>
          </a:p>
        </p:txBody>
      </p:sp>
      <p:sp>
        <p:nvSpPr>
          <p:cNvPr id="23" name="矩形 22"/>
          <p:cNvSpPr>
            <a:spLocks noGrp="1"/>
          </p:cNvSpPr>
          <p:nvPr/>
        </p:nvSpPr>
        <p:spPr>
          <a:xfrm>
            <a:off x="1447800" y="3810000"/>
            <a:ext cx="3619500" cy="22860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l">
              <a:defRPr sz="1245" b="1">
                <a:solidFill>
                  <a:srgbClr val="0E2A5A"/>
                </a:solidFill>
                <a:latin typeface="Aptos"/>
                <a:ea typeface="Aptos"/>
                <a:cs typeface="Aptos"/>
              </a:defRPr>
            </a:pPr>
            <a:r>
              <a:rPr lang="en-US" sz="1245" b="1">
                <a:solidFill>
                  <a:srgbClr val="0E2A5A"/>
                </a:solidFill>
                <a:latin typeface="Times New Roman" panose="02020603050405020304"/>
                <a:ea typeface="Aptos"/>
                <a:cs typeface="Times New Roman" panose="02020603050405020304"/>
              </a:rPr>
              <a:t>Driver-Free Compatibility</a:t>
            </a:r>
            <a:endParaRPr lang="en-US" sz="1245" b="1">
              <a:solidFill>
                <a:srgbClr val="0E2A5A"/>
              </a:solidFill>
              <a:latin typeface="Times New Roman" panose="02020603050405020304"/>
              <a:ea typeface="Aptos"/>
              <a:cs typeface="Times New Roman" panose="02020603050405020304"/>
            </a:endParaRPr>
          </a:p>
        </p:txBody>
      </p:sp>
      <p:sp>
        <p:nvSpPr>
          <p:cNvPr id="24" name="矩形 23"/>
          <p:cNvSpPr>
            <a:spLocks noGrp="1"/>
          </p:cNvSpPr>
          <p:nvPr/>
        </p:nvSpPr>
        <p:spPr>
          <a:xfrm>
            <a:off x="1447800" y="4038600"/>
            <a:ext cx="3619500" cy="32385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l">
              <a:defRPr sz="1035" b="0">
                <a:solidFill>
                  <a:srgbClr val="172033"/>
                </a:solidFill>
                <a:latin typeface="Aptos"/>
                <a:ea typeface="Aptos"/>
                <a:cs typeface="Aptos"/>
              </a:defRPr>
            </a:pPr>
            <a:r>
              <a:rPr lang="en-US" sz="1035" b="0">
                <a:solidFill>
                  <a:srgbClr val="172033"/>
                </a:solidFill>
                <a:latin typeface="Times New Roman" panose="02020603050405020304"/>
                <a:ea typeface="Aptos"/>
                <a:cs typeface="Times New Roman" panose="02020603050405020304"/>
              </a:rPr>
              <a:t>The computer receives standard mouse events, so no custom native driver is required.</a:t>
            </a:r>
            <a:endParaRPr lang="en-US" sz="1035" b="0">
              <a:solidFill>
                <a:srgbClr val="172033"/>
              </a:solidFill>
              <a:latin typeface="Times New Roman" panose="02020603050405020304"/>
              <a:ea typeface="Aptos"/>
              <a:cs typeface="Times New Roman" panose="02020603050405020304"/>
            </a:endParaRPr>
          </a:p>
        </p:txBody>
      </p:sp>
      <p:sp>
        <p:nvSpPr>
          <p:cNvPr id="25" name="椭圆 24"/>
          <p:cNvSpPr>
            <a:spLocks noGrp="1"/>
          </p:cNvSpPr>
          <p:nvPr/>
        </p:nvSpPr>
        <p:spPr>
          <a:xfrm>
            <a:off x="1181100" y="4495800"/>
            <a:ext cx="133350" cy="133350"/>
          </a:xfrm>
          <a:prstGeom prst="ellipse">
            <a:avLst/>
          </a:prstGeom>
          <a:solidFill>
            <a:srgbClr val="F27F2D"/>
          </a:solidFill>
          <a:ln w="0">
            <a:solidFill>
              <a:srgbClr val="000000">
                <a:alpha val="0"/>
              </a:srgbClr>
            </a:solidFill>
            <a:prstDash val="solid"/>
          </a:ln>
        </p:spPr>
        <p:txBody>
          <a:bodyPr/>
          <a:lstStyle/>
          <a:p>
            <a:endParaRPr lang="zh-CN" altLang="en-US">
              <a:latin typeface="Times New Roman" panose="02020603050405020304"/>
              <a:cs typeface="Times New Roman" panose="02020603050405020304"/>
            </a:endParaRPr>
          </a:p>
        </p:txBody>
      </p:sp>
      <p:sp>
        <p:nvSpPr>
          <p:cNvPr id="26" name="矩形 25"/>
          <p:cNvSpPr>
            <a:spLocks noGrp="1"/>
          </p:cNvSpPr>
          <p:nvPr/>
        </p:nvSpPr>
        <p:spPr>
          <a:xfrm>
            <a:off x="1447800" y="4438650"/>
            <a:ext cx="3619500" cy="22860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l">
              <a:defRPr sz="1245" b="1">
                <a:solidFill>
                  <a:srgbClr val="0E2A5A"/>
                </a:solidFill>
                <a:latin typeface="Aptos"/>
                <a:ea typeface="Aptos"/>
                <a:cs typeface="Aptos"/>
              </a:defRPr>
            </a:pPr>
            <a:r>
              <a:rPr lang="en-US" sz="1245" b="1">
                <a:solidFill>
                  <a:srgbClr val="0E2A5A"/>
                </a:solidFill>
                <a:latin typeface="Times New Roman" panose="02020603050405020304"/>
                <a:ea typeface="Aptos"/>
                <a:cs typeface="Times New Roman" panose="02020603050405020304"/>
              </a:rPr>
              <a:t>UI-Aware Assistance</a:t>
            </a:r>
            <a:endParaRPr lang="en-US" sz="1245" b="1">
              <a:solidFill>
                <a:srgbClr val="0E2A5A"/>
              </a:solidFill>
              <a:latin typeface="Times New Roman" panose="02020603050405020304"/>
              <a:ea typeface="Aptos"/>
              <a:cs typeface="Times New Roman" panose="02020603050405020304"/>
            </a:endParaRPr>
          </a:p>
        </p:txBody>
      </p:sp>
      <p:sp>
        <p:nvSpPr>
          <p:cNvPr id="27" name="矩形 26"/>
          <p:cNvSpPr>
            <a:spLocks noGrp="1"/>
          </p:cNvSpPr>
          <p:nvPr/>
        </p:nvSpPr>
        <p:spPr>
          <a:xfrm>
            <a:off x="1447800" y="4667250"/>
            <a:ext cx="3619500" cy="32385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l">
              <a:defRPr sz="1035" b="0">
                <a:solidFill>
                  <a:srgbClr val="172033"/>
                </a:solidFill>
                <a:latin typeface="Aptos"/>
                <a:ea typeface="Aptos"/>
                <a:cs typeface="Aptos"/>
              </a:defRPr>
            </a:pPr>
            <a:r>
              <a:rPr lang="en-US" sz="1035" b="0">
                <a:solidFill>
                  <a:srgbClr val="172033"/>
                </a:solidFill>
                <a:latin typeface="Times New Roman" panose="02020603050405020304"/>
                <a:ea typeface="Aptos"/>
                <a:cs typeface="Times New Roman" panose="02020603050405020304"/>
              </a:rPr>
              <a:t>Magnetic targeting helps compensate for the lower precision of foot-pressure input.</a:t>
            </a:r>
            <a:endParaRPr lang="en-US" sz="1035" b="0">
              <a:solidFill>
                <a:srgbClr val="172033"/>
              </a:solidFill>
              <a:latin typeface="Times New Roman" panose="02020603050405020304"/>
              <a:ea typeface="Aptos"/>
              <a:cs typeface="Times New Roman" panose="02020603050405020304"/>
            </a:endParaRPr>
          </a:p>
        </p:txBody>
      </p:sp>
      <p:sp>
        <p:nvSpPr>
          <p:cNvPr id="28" name="矩形: 圆角 27"/>
          <p:cNvSpPr>
            <a:spLocks noGrp="1"/>
          </p:cNvSpPr>
          <p:nvPr/>
        </p:nvSpPr>
        <p:spPr>
          <a:xfrm>
            <a:off x="5976761" y="2020711"/>
            <a:ext cx="2362200" cy="1497565"/>
          </a:xfrm>
          <a:prstGeom prst="roundRect">
            <a:avLst>
              <a:gd name="adj" fmla="val 5797"/>
            </a:avLst>
          </a:prstGeom>
          <a:solidFill>
            <a:srgbClr val="EEF6FF"/>
          </a:solidFill>
          <a:ln w="10478">
            <a:solidFill>
              <a:srgbClr val="D6DFEC"/>
            </a:solidFill>
            <a:prstDash val="solid"/>
          </a:ln>
        </p:spPr>
        <p:txBody>
          <a:bodyPr/>
          <a:lstStyle/>
          <a:p>
            <a:endParaRPr lang="zh-CN" altLang="en-US" sz="2400">
              <a:latin typeface="Times New Roman" panose="02020603050405020304"/>
              <a:cs typeface="Times New Roman" panose="02020603050405020304"/>
            </a:endParaRPr>
          </a:p>
        </p:txBody>
      </p:sp>
      <p:sp>
        <p:nvSpPr>
          <p:cNvPr id="29" name="矩形 28"/>
          <p:cNvSpPr>
            <a:spLocks noGrp="1"/>
          </p:cNvSpPr>
          <p:nvPr/>
        </p:nvSpPr>
        <p:spPr>
          <a:xfrm>
            <a:off x="5976761" y="2020711"/>
            <a:ext cx="43050" cy="1497564"/>
          </a:xfrm>
          <a:prstGeom prst="rect">
            <a:avLst/>
          </a:prstGeom>
          <a:solidFill>
            <a:srgbClr val="0E2A5A"/>
          </a:solidFill>
          <a:ln w="0">
            <a:solidFill>
              <a:srgbClr val="000000">
                <a:alpha val="0"/>
              </a:srgbClr>
            </a:solidFill>
            <a:prstDash val="solid"/>
          </a:ln>
        </p:spPr>
        <p:txBody>
          <a:bodyPr/>
          <a:lstStyle/>
          <a:p>
            <a:endParaRPr lang="zh-CN" altLang="en-US" sz="2400">
              <a:latin typeface="Times New Roman" panose="02020603050405020304"/>
              <a:cs typeface="Times New Roman" panose="02020603050405020304"/>
            </a:endParaRPr>
          </a:p>
        </p:txBody>
      </p:sp>
      <p:sp>
        <p:nvSpPr>
          <p:cNvPr id="30" name="矩形 29"/>
          <p:cNvSpPr>
            <a:spLocks noGrp="1"/>
          </p:cNvSpPr>
          <p:nvPr/>
        </p:nvSpPr>
        <p:spPr>
          <a:xfrm>
            <a:off x="6167261" y="2163586"/>
            <a:ext cx="1981200" cy="32385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l">
              <a:defRPr sz="1425" b="1">
                <a:solidFill>
                  <a:srgbClr val="0E2A5A"/>
                </a:solidFill>
                <a:latin typeface="Aptos"/>
                <a:ea typeface="Aptos"/>
                <a:cs typeface="Aptos"/>
              </a:defRPr>
            </a:pPr>
            <a:r>
              <a:rPr lang="en-US" b="1">
                <a:solidFill>
                  <a:srgbClr val="0E2A5A"/>
                </a:solidFill>
                <a:latin typeface="Times New Roman" panose="02020603050405020304"/>
                <a:ea typeface="Aptos"/>
                <a:cs typeface="Times New Roman" panose="02020603050405020304"/>
              </a:rPr>
              <a:t>Main Limitation</a:t>
            </a:r>
            <a:endParaRPr lang="en-US" b="1">
              <a:solidFill>
                <a:srgbClr val="0E2A5A"/>
              </a:solidFill>
              <a:latin typeface="Times New Roman" panose="02020603050405020304"/>
              <a:ea typeface="Aptos"/>
              <a:cs typeface="Times New Roman" panose="02020603050405020304"/>
            </a:endParaRPr>
          </a:p>
        </p:txBody>
      </p:sp>
      <p:sp>
        <p:nvSpPr>
          <p:cNvPr id="31" name="矩形 30"/>
          <p:cNvSpPr>
            <a:spLocks noGrp="1"/>
          </p:cNvSpPr>
          <p:nvPr/>
        </p:nvSpPr>
        <p:spPr>
          <a:xfrm>
            <a:off x="6167261" y="2535061"/>
            <a:ext cx="1981200" cy="704850"/>
          </a:xfrm>
          <a:prstGeom prst="rect">
            <a:avLst/>
          </a:prstGeom>
          <a:solidFill>
            <a:srgbClr val="000000">
              <a:alpha val="0"/>
            </a:srgbClr>
          </a:solidFill>
          <a:ln w="0">
            <a:solidFill>
              <a:srgbClr val="000000">
                <a:alpha val="0"/>
              </a:srgbClr>
            </a:solidFill>
            <a:prstDash val="solid"/>
          </a:ln>
        </p:spPr>
        <p:txBody>
          <a:bodyPr lIns="0" tIns="0" rIns="0" bIns="0" anchor="t"/>
          <a:lstStyle/>
          <a:p>
            <a:pPr algn="l">
              <a:defRPr sz="1095" b="0">
                <a:solidFill>
                  <a:srgbClr val="172033"/>
                </a:solidFill>
                <a:latin typeface="Aptos"/>
                <a:ea typeface="Aptos"/>
                <a:cs typeface="Aptos"/>
              </a:defRPr>
            </a:pPr>
            <a:r>
              <a:rPr lang="en-US" sz="1200" b="0">
                <a:solidFill>
                  <a:srgbClr val="172033"/>
                </a:solidFill>
                <a:latin typeface="Times New Roman" panose="02020603050405020304"/>
                <a:ea typeface="Aptos"/>
                <a:cs typeface="Times New Roman" panose="02020603050405020304"/>
              </a:rPr>
              <a:t>The remaining gap is mostly usability: new users need adaptation time, and pressure habits can affect control comfort.</a:t>
            </a:r>
            <a:endParaRPr lang="en-US" sz="1200" b="0">
              <a:solidFill>
                <a:srgbClr val="172033"/>
              </a:solidFill>
              <a:latin typeface="Times New Roman" panose="02020603050405020304"/>
              <a:ea typeface="Aptos"/>
              <a:cs typeface="Times New Roman" panose="02020603050405020304"/>
            </a:endParaRPr>
          </a:p>
        </p:txBody>
      </p:sp>
      <p:sp>
        <p:nvSpPr>
          <p:cNvPr id="32" name="矩形: 圆角 31"/>
          <p:cNvSpPr>
            <a:spLocks noGrp="1"/>
          </p:cNvSpPr>
          <p:nvPr/>
        </p:nvSpPr>
        <p:spPr>
          <a:xfrm>
            <a:off x="8699581" y="2020711"/>
            <a:ext cx="2344480" cy="1497565"/>
          </a:xfrm>
          <a:prstGeom prst="roundRect">
            <a:avLst>
              <a:gd name="adj" fmla="val 5797"/>
            </a:avLst>
          </a:prstGeom>
          <a:solidFill>
            <a:srgbClr val="FFF4EC"/>
          </a:solidFill>
          <a:ln w="10478">
            <a:solidFill>
              <a:srgbClr val="D6DFEC"/>
            </a:solidFill>
            <a:prstDash val="solid"/>
          </a:ln>
        </p:spPr>
        <p:txBody>
          <a:bodyPr/>
          <a:lstStyle/>
          <a:p>
            <a:endParaRPr lang="zh-CN" altLang="en-US" sz="2400">
              <a:latin typeface="Times New Roman" panose="02020603050405020304"/>
              <a:cs typeface="Times New Roman" panose="02020603050405020304"/>
            </a:endParaRPr>
          </a:p>
        </p:txBody>
      </p:sp>
      <p:sp>
        <p:nvSpPr>
          <p:cNvPr id="33" name="矩形 32"/>
          <p:cNvSpPr>
            <a:spLocks noGrp="1"/>
          </p:cNvSpPr>
          <p:nvPr/>
        </p:nvSpPr>
        <p:spPr>
          <a:xfrm flipH="1">
            <a:off x="8707190" y="2020711"/>
            <a:ext cx="39647" cy="1527099"/>
          </a:xfrm>
          <a:prstGeom prst="rect">
            <a:avLst/>
          </a:prstGeom>
          <a:solidFill>
            <a:srgbClr val="F27F2D"/>
          </a:solidFill>
          <a:ln w="0">
            <a:solidFill>
              <a:srgbClr val="000000">
                <a:alpha val="0"/>
              </a:srgbClr>
            </a:solidFill>
            <a:prstDash val="solid"/>
          </a:ln>
        </p:spPr>
        <p:txBody>
          <a:bodyPr/>
          <a:lstStyle/>
          <a:p>
            <a:endParaRPr lang="zh-CN" altLang="en-US" sz="2400">
              <a:latin typeface="Times New Roman" panose="02020603050405020304"/>
              <a:cs typeface="Times New Roman" panose="02020603050405020304"/>
            </a:endParaRPr>
          </a:p>
        </p:txBody>
      </p:sp>
      <p:sp>
        <p:nvSpPr>
          <p:cNvPr id="34" name="矩形 33"/>
          <p:cNvSpPr>
            <a:spLocks noGrp="1"/>
          </p:cNvSpPr>
          <p:nvPr/>
        </p:nvSpPr>
        <p:spPr>
          <a:xfrm>
            <a:off x="8872361" y="2163586"/>
            <a:ext cx="1981200" cy="32385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l">
              <a:defRPr sz="1425" b="1">
                <a:solidFill>
                  <a:srgbClr val="0E2A5A"/>
                </a:solidFill>
                <a:latin typeface="Aptos"/>
                <a:ea typeface="Aptos"/>
                <a:cs typeface="Aptos"/>
              </a:defRPr>
            </a:pPr>
            <a:r>
              <a:rPr lang="en-US" b="1">
                <a:solidFill>
                  <a:srgbClr val="0E2A5A"/>
                </a:solidFill>
                <a:latin typeface="Times New Roman" panose="02020603050405020304"/>
                <a:ea typeface="Aptos"/>
                <a:cs typeface="Times New Roman" panose="02020603050405020304"/>
              </a:rPr>
              <a:t>Ethical Safety</a:t>
            </a:r>
            <a:endParaRPr lang="en-US" b="1">
              <a:solidFill>
                <a:srgbClr val="0E2A5A"/>
              </a:solidFill>
              <a:latin typeface="Times New Roman" panose="02020603050405020304"/>
              <a:ea typeface="Aptos"/>
              <a:cs typeface="Times New Roman" panose="02020603050405020304"/>
            </a:endParaRPr>
          </a:p>
        </p:txBody>
      </p:sp>
      <p:sp>
        <p:nvSpPr>
          <p:cNvPr id="35" name="矩形 34"/>
          <p:cNvSpPr>
            <a:spLocks noGrp="1"/>
          </p:cNvSpPr>
          <p:nvPr/>
        </p:nvSpPr>
        <p:spPr>
          <a:xfrm>
            <a:off x="8872361" y="2535061"/>
            <a:ext cx="1981200" cy="704850"/>
          </a:xfrm>
          <a:prstGeom prst="rect">
            <a:avLst/>
          </a:prstGeom>
          <a:solidFill>
            <a:srgbClr val="000000">
              <a:alpha val="0"/>
            </a:srgbClr>
          </a:solidFill>
          <a:ln w="0">
            <a:solidFill>
              <a:srgbClr val="000000">
                <a:alpha val="0"/>
              </a:srgbClr>
            </a:solidFill>
            <a:prstDash val="solid"/>
          </a:ln>
        </p:spPr>
        <p:txBody>
          <a:bodyPr lIns="0" tIns="0" rIns="0" bIns="0" anchor="t"/>
          <a:lstStyle/>
          <a:p>
            <a:pPr algn="l">
              <a:defRPr sz="1095" b="0">
                <a:solidFill>
                  <a:srgbClr val="172033"/>
                </a:solidFill>
                <a:latin typeface="Aptos"/>
                <a:ea typeface="Aptos"/>
                <a:cs typeface="Aptos"/>
              </a:defRPr>
            </a:pPr>
            <a:r>
              <a:rPr lang="en-US" sz="1200" b="0">
                <a:solidFill>
                  <a:srgbClr val="172033"/>
                </a:solidFill>
                <a:latin typeface="Times New Roman" panose="02020603050405020304"/>
                <a:ea typeface="Aptos"/>
                <a:cs typeface="Times New Roman" panose="02020603050405020304"/>
              </a:rPr>
              <a:t>Low-voltage USB operation, insulated connections, safe enclosure design, and adjustable thresholds reduce risk.</a:t>
            </a:r>
            <a:endParaRPr lang="en-US" sz="1200" b="0">
              <a:solidFill>
                <a:srgbClr val="172033"/>
              </a:solidFill>
              <a:latin typeface="Times New Roman" panose="02020603050405020304"/>
              <a:ea typeface="Aptos"/>
              <a:cs typeface="Times New Roman" panose="02020603050405020304"/>
            </a:endParaRPr>
          </a:p>
        </p:txBody>
      </p:sp>
      <p:sp>
        <p:nvSpPr>
          <p:cNvPr id="36" name="矩形: 圆角 35"/>
          <p:cNvSpPr>
            <a:spLocks noGrp="1"/>
          </p:cNvSpPr>
          <p:nvPr/>
        </p:nvSpPr>
        <p:spPr>
          <a:xfrm>
            <a:off x="5994481" y="3699770"/>
            <a:ext cx="2344480" cy="1521193"/>
          </a:xfrm>
          <a:prstGeom prst="roundRect">
            <a:avLst>
              <a:gd name="adj" fmla="val 5797"/>
            </a:avLst>
          </a:prstGeom>
          <a:solidFill>
            <a:srgbClr val="ECF8F2"/>
          </a:solidFill>
          <a:ln w="10478">
            <a:solidFill>
              <a:srgbClr val="D6DFEC"/>
            </a:solidFill>
            <a:prstDash val="solid"/>
          </a:ln>
        </p:spPr>
        <p:txBody>
          <a:bodyPr/>
          <a:lstStyle/>
          <a:p>
            <a:endParaRPr lang="zh-CN" altLang="en-US" sz="2400">
              <a:latin typeface="Times New Roman" panose="02020603050405020304"/>
              <a:cs typeface="Times New Roman" panose="02020603050405020304"/>
            </a:endParaRPr>
          </a:p>
        </p:txBody>
      </p:sp>
      <p:sp>
        <p:nvSpPr>
          <p:cNvPr id="37" name="矩形 36"/>
          <p:cNvSpPr>
            <a:spLocks noGrp="1"/>
          </p:cNvSpPr>
          <p:nvPr/>
        </p:nvSpPr>
        <p:spPr>
          <a:xfrm>
            <a:off x="5988574" y="3711584"/>
            <a:ext cx="48956" cy="1509379"/>
          </a:xfrm>
          <a:prstGeom prst="rect">
            <a:avLst/>
          </a:prstGeom>
          <a:solidFill>
            <a:srgbClr val="24A36B"/>
          </a:solidFill>
          <a:ln w="0">
            <a:solidFill>
              <a:srgbClr val="000000">
                <a:alpha val="0"/>
              </a:srgbClr>
            </a:solidFill>
            <a:prstDash val="solid"/>
          </a:ln>
        </p:spPr>
        <p:txBody>
          <a:bodyPr/>
          <a:lstStyle/>
          <a:p>
            <a:endParaRPr lang="zh-CN" altLang="en-US" sz="2400">
              <a:latin typeface="Times New Roman" panose="02020603050405020304"/>
              <a:cs typeface="Times New Roman" panose="02020603050405020304"/>
            </a:endParaRPr>
          </a:p>
        </p:txBody>
      </p:sp>
      <p:sp>
        <p:nvSpPr>
          <p:cNvPr id="38" name="矩形 37"/>
          <p:cNvSpPr>
            <a:spLocks noGrp="1"/>
          </p:cNvSpPr>
          <p:nvPr/>
        </p:nvSpPr>
        <p:spPr>
          <a:xfrm>
            <a:off x="6167261" y="3878086"/>
            <a:ext cx="1981200" cy="32385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l">
              <a:defRPr sz="1425" b="1">
                <a:solidFill>
                  <a:srgbClr val="0E2A5A"/>
                </a:solidFill>
                <a:latin typeface="Aptos"/>
                <a:ea typeface="Aptos"/>
                <a:cs typeface="Aptos"/>
              </a:defRPr>
            </a:pPr>
            <a:r>
              <a:rPr lang="en-US" b="1">
                <a:solidFill>
                  <a:srgbClr val="0E2A5A"/>
                </a:solidFill>
                <a:latin typeface="Times New Roman" panose="02020603050405020304"/>
                <a:ea typeface="Aptos"/>
                <a:cs typeface="Times New Roman" panose="02020603050405020304"/>
              </a:rPr>
              <a:t>Privacy</a:t>
            </a:r>
            <a:endParaRPr lang="en-US" b="1">
              <a:solidFill>
                <a:srgbClr val="0E2A5A"/>
              </a:solidFill>
              <a:latin typeface="Times New Roman" panose="02020603050405020304"/>
              <a:ea typeface="Aptos"/>
              <a:cs typeface="Times New Roman" panose="02020603050405020304"/>
            </a:endParaRPr>
          </a:p>
        </p:txBody>
      </p:sp>
      <p:sp>
        <p:nvSpPr>
          <p:cNvPr id="39" name="矩形 38"/>
          <p:cNvSpPr>
            <a:spLocks noGrp="1"/>
          </p:cNvSpPr>
          <p:nvPr/>
        </p:nvSpPr>
        <p:spPr>
          <a:xfrm>
            <a:off x="6167261" y="4249561"/>
            <a:ext cx="1981200" cy="704850"/>
          </a:xfrm>
          <a:prstGeom prst="rect">
            <a:avLst/>
          </a:prstGeom>
          <a:solidFill>
            <a:srgbClr val="000000">
              <a:alpha val="0"/>
            </a:srgbClr>
          </a:solidFill>
          <a:ln w="0">
            <a:solidFill>
              <a:srgbClr val="000000">
                <a:alpha val="0"/>
              </a:srgbClr>
            </a:solidFill>
            <a:prstDash val="solid"/>
          </a:ln>
        </p:spPr>
        <p:txBody>
          <a:bodyPr lIns="0" tIns="0" rIns="0" bIns="0" anchor="t"/>
          <a:lstStyle/>
          <a:p>
            <a:pPr algn="l">
              <a:defRPr sz="1095" b="0">
                <a:solidFill>
                  <a:srgbClr val="172033"/>
                </a:solidFill>
                <a:latin typeface="Aptos"/>
                <a:ea typeface="Aptos"/>
                <a:cs typeface="Aptos"/>
              </a:defRPr>
            </a:pPr>
            <a:r>
              <a:rPr lang="en-US" sz="1200" b="0">
                <a:solidFill>
                  <a:srgbClr val="172033"/>
                </a:solidFill>
                <a:latin typeface="Times New Roman" panose="02020603050405020304"/>
                <a:ea typeface="Aptos"/>
                <a:cs typeface="Times New Roman" panose="02020603050405020304"/>
              </a:rPr>
              <a:t>The device only converts local foot-pressure signals into mouse commands; it does not collect or transmit personal data.</a:t>
            </a:r>
            <a:endParaRPr lang="en-US" sz="1200" b="0">
              <a:solidFill>
                <a:srgbClr val="172033"/>
              </a:solidFill>
              <a:latin typeface="Times New Roman" panose="02020603050405020304"/>
              <a:ea typeface="Aptos"/>
              <a:cs typeface="Times New Roman" panose="02020603050405020304"/>
            </a:endParaRPr>
          </a:p>
        </p:txBody>
      </p:sp>
      <p:sp>
        <p:nvSpPr>
          <p:cNvPr id="40" name="矩形: 圆角 39"/>
          <p:cNvSpPr>
            <a:spLocks noGrp="1"/>
          </p:cNvSpPr>
          <p:nvPr/>
        </p:nvSpPr>
        <p:spPr>
          <a:xfrm>
            <a:off x="8675955" y="3723398"/>
            <a:ext cx="2368106" cy="1497565"/>
          </a:xfrm>
          <a:prstGeom prst="roundRect">
            <a:avLst>
              <a:gd name="adj" fmla="val 5797"/>
            </a:avLst>
          </a:prstGeom>
          <a:solidFill>
            <a:srgbClr val="FFFFFF"/>
          </a:solidFill>
          <a:ln w="10478">
            <a:solidFill>
              <a:srgbClr val="D6DFEC"/>
            </a:solidFill>
            <a:prstDash val="solid"/>
          </a:ln>
        </p:spPr>
        <p:txBody>
          <a:bodyPr/>
          <a:lstStyle/>
          <a:p>
            <a:endParaRPr lang="zh-CN" altLang="en-US" sz="2400">
              <a:latin typeface="Times New Roman" panose="02020603050405020304"/>
              <a:cs typeface="Times New Roman" panose="02020603050405020304"/>
            </a:endParaRPr>
          </a:p>
        </p:txBody>
      </p:sp>
      <p:sp>
        <p:nvSpPr>
          <p:cNvPr id="41" name="矩形 40"/>
          <p:cNvSpPr>
            <a:spLocks noGrp="1"/>
          </p:cNvSpPr>
          <p:nvPr/>
        </p:nvSpPr>
        <p:spPr>
          <a:xfrm>
            <a:off x="8687768" y="3735211"/>
            <a:ext cx="43049" cy="1485751"/>
          </a:xfrm>
          <a:prstGeom prst="rect">
            <a:avLst/>
          </a:prstGeom>
          <a:solidFill>
            <a:srgbClr val="F27F2D"/>
          </a:solidFill>
          <a:ln w="0">
            <a:solidFill>
              <a:srgbClr val="000000">
                <a:alpha val="0"/>
              </a:srgbClr>
            </a:solidFill>
            <a:prstDash val="solid"/>
          </a:ln>
        </p:spPr>
        <p:txBody>
          <a:bodyPr/>
          <a:lstStyle/>
          <a:p>
            <a:endParaRPr lang="zh-CN" altLang="en-US" sz="2400">
              <a:latin typeface="Times New Roman" panose="02020603050405020304"/>
              <a:cs typeface="Times New Roman" panose="02020603050405020304"/>
            </a:endParaRPr>
          </a:p>
        </p:txBody>
      </p:sp>
      <p:sp>
        <p:nvSpPr>
          <p:cNvPr id="42" name="矩形 41"/>
          <p:cNvSpPr>
            <a:spLocks noGrp="1"/>
          </p:cNvSpPr>
          <p:nvPr/>
        </p:nvSpPr>
        <p:spPr>
          <a:xfrm>
            <a:off x="8872361" y="3878086"/>
            <a:ext cx="1981200" cy="323850"/>
          </a:xfrm>
          <a:prstGeom prst="rect">
            <a:avLst/>
          </a:prstGeom>
          <a:solidFill>
            <a:srgbClr val="000000">
              <a:alpha val="0"/>
            </a:srgbClr>
          </a:solidFill>
          <a:ln w="0">
            <a:solidFill>
              <a:srgbClr val="000000">
                <a:alpha val="0"/>
              </a:srgbClr>
            </a:solidFill>
            <a:prstDash val="solid"/>
          </a:ln>
        </p:spPr>
        <p:txBody>
          <a:bodyPr lIns="76200" tIns="57150" rIns="76200" bIns="57150" anchor="t"/>
          <a:lstStyle/>
          <a:p>
            <a:pPr algn="l">
              <a:defRPr sz="1425" b="1">
                <a:solidFill>
                  <a:srgbClr val="0E2A5A"/>
                </a:solidFill>
                <a:latin typeface="Aptos"/>
                <a:ea typeface="Aptos"/>
                <a:cs typeface="Aptos"/>
              </a:defRPr>
            </a:pPr>
            <a:r>
              <a:rPr lang="en-US" b="1">
                <a:solidFill>
                  <a:srgbClr val="0E2A5A"/>
                </a:solidFill>
                <a:latin typeface="Times New Roman" panose="02020603050405020304"/>
                <a:ea typeface="Aptos"/>
                <a:cs typeface="Times New Roman" panose="02020603050405020304"/>
              </a:rPr>
              <a:t>Final Takeaway</a:t>
            </a:r>
            <a:endParaRPr lang="en-US" b="1">
              <a:solidFill>
                <a:srgbClr val="0E2A5A"/>
              </a:solidFill>
              <a:latin typeface="Times New Roman" panose="02020603050405020304"/>
              <a:ea typeface="Aptos"/>
              <a:cs typeface="Times New Roman" panose="02020603050405020304"/>
            </a:endParaRPr>
          </a:p>
        </p:txBody>
      </p:sp>
      <p:sp>
        <p:nvSpPr>
          <p:cNvPr id="43" name="矩形 42"/>
          <p:cNvSpPr>
            <a:spLocks noGrp="1"/>
          </p:cNvSpPr>
          <p:nvPr/>
        </p:nvSpPr>
        <p:spPr>
          <a:xfrm>
            <a:off x="8872361" y="4249561"/>
            <a:ext cx="1981200" cy="704850"/>
          </a:xfrm>
          <a:prstGeom prst="rect">
            <a:avLst/>
          </a:prstGeom>
          <a:solidFill>
            <a:srgbClr val="000000">
              <a:alpha val="0"/>
            </a:srgbClr>
          </a:solidFill>
          <a:ln w="0">
            <a:solidFill>
              <a:srgbClr val="000000">
                <a:alpha val="0"/>
              </a:srgbClr>
            </a:solidFill>
            <a:prstDash val="solid"/>
          </a:ln>
        </p:spPr>
        <p:txBody>
          <a:bodyPr lIns="0" tIns="0" rIns="0" bIns="0" anchor="t"/>
          <a:lstStyle/>
          <a:p>
            <a:pPr algn="l">
              <a:defRPr sz="1095" b="0">
                <a:solidFill>
                  <a:srgbClr val="172033"/>
                </a:solidFill>
                <a:latin typeface="Aptos"/>
                <a:ea typeface="Aptos"/>
                <a:cs typeface="Aptos"/>
              </a:defRPr>
            </a:pPr>
            <a:r>
              <a:rPr lang="en-US" sz="1200" b="0">
                <a:solidFill>
                  <a:srgbClr val="172033"/>
                </a:solidFill>
                <a:latin typeface="Times New Roman" panose="02020603050405020304"/>
                <a:ea typeface="Aptos"/>
                <a:cs typeface="Times New Roman" panose="02020603050405020304"/>
              </a:rPr>
              <a:t>A low-cost assistive input device becomes more practical when hardware sensing is paired with intelligent software assistance.</a:t>
            </a:r>
            <a:endParaRPr lang="en-US" sz="1200" b="0">
              <a:solidFill>
                <a:srgbClr val="172033"/>
              </a:solidFill>
              <a:latin typeface="Times New Roman" panose="02020603050405020304"/>
              <a:ea typeface="Aptos"/>
              <a:cs typeface="Times New Roman" panose="02020603050405020304"/>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8FAFD"/>
        </a:solidFill>
        <a:effectLst/>
      </p:bgPr>
    </p:bg>
    <p:spTree>
      <p:nvGrpSpPr>
        <p:cNvPr id="1" name=""/>
        <p:cNvGrpSpPr/>
        <p:nvPr/>
      </p:nvGrpSpPr>
      <p:grpSpPr>
        <a:xfrm>
          <a:off x="0" y="0"/>
          <a:ext cx="0" cy="0"/>
          <a:chOff x="0" y="0"/>
          <a:chExt cx="0" cy="0"/>
        </a:xfrm>
      </p:grpSpPr>
      <p:sp>
        <p:nvSpPr>
          <p:cNvPr id="2" name="Rectangle 1"/>
          <p:cNvSpPr/>
          <p:nvPr/>
        </p:nvSpPr>
        <p:spPr>
          <a:xfrm>
            <a:off x="0" y="0"/>
            <a:ext cx="12191695" cy="164592"/>
          </a:xfrm>
          <a:prstGeom prst="rect">
            <a:avLst/>
          </a:prstGeom>
          <a:solidFill>
            <a:srgbClr val="0E2A5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Times New Roman" panose="02020603050405020304"/>
              <a:cs typeface="Times New Roman" panose="02020603050405020304"/>
            </a:endParaRPr>
          </a:p>
        </p:txBody>
      </p:sp>
      <p:sp>
        <p:nvSpPr>
          <p:cNvPr id="3" name="Rectangle 2"/>
          <p:cNvSpPr/>
          <p:nvPr/>
        </p:nvSpPr>
        <p:spPr>
          <a:xfrm>
            <a:off x="502920" y="685800"/>
            <a:ext cx="128016" cy="548640"/>
          </a:xfrm>
          <a:prstGeom prst="rect">
            <a:avLst/>
          </a:prstGeom>
          <a:solidFill>
            <a:srgbClr val="F27F2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Times New Roman" panose="02020603050405020304"/>
              <a:cs typeface="Times New Roman" panose="02020603050405020304"/>
            </a:endParaRPr>
          </a:p>
        </p:txBody>
      </p:sp>
      <p:sp>
        <p:nvSpPr>
          <p:cNvPr id="4" name="TextBox 3"/>
          <p:cNvSpPr txBox="1"/>
          <p:nvPr/>
        </p:nvSpPr>
        <p:spPr>
          <a:xfrm>
            <a:off x="749808" y="566928"/>
            <a:ext cx="3534814" cy="492443"/>
          </a:xfrm>
          <a:prstGeom prst="rect">
            <a:avLst/>
          </a:prstGeom>
          <a:noFill/>
        </p:spPr>
        <p:txBody>
          <a:bodyPr wrap="none" lIns="91440" tIns="45720" rIns="91440" bIns="45720" anchor="t">
            <a:spAutoFit/>
          </a:bodyPr>
          <a:lstStyle/>
          <a:p>
            <a:r>
              <a:rPr lang="en-US" sz="2600" b="1">
                <a:solidFill>
                  <a:srgbClr val="0E2A5A"/>
                </a:solidFill>
                <a:latin typeface="Times New Roman" panose="02020603050405020304"/>
                <a:ea typeface="+mn-lt"/>
                <a:cs typeface="Times New Roman" panose="02020603050405020304"/>
              </a:rPr>
              <a:t>Teamwork Distribution</a:t>
            </a:r>
            <a:endParaRPr lang="zh-CN" b="1">
              <a:latin typeface="Times New Roman" panose="02020603050405020304"/>
              <a:ea typeface="+mn-lt"/>
              <a:cs typeface="Times New Roman" panose="02020603050405020304"/>
            </a:endParaRPr>
          </a:p>
        </p:txBody>
      </p:sp>
      <p:sp>
        <p:nvSpPr>
          <p:cNvPr id="5" name="TextBox 4"/>
          <p:cNvSpPr txBox="1"/>
          <p:nvPr/>
        </p:nvSpPr>
        <p:spPr>
          <a:xfrm>
            <a:off x="768096" y="1097280"/>
            <a:ext cx="3119765" cy="261610"/>
          </a:xfrm>
          <a:prstGeom prst="rect">
            <a:avLst/>
          </a:prstGeom>
          <a:noFill/>
        </p:spPr>
        <p:txBody>
          <a:bodyPr wrap="none" lIns="91440" tIns="45720" rIns="91440" bIns="45720" anchor="t">
            <a:spAutoFit/>
          </a:bodyPr>
          <a:lstStyle/>
          <a:p>
            <a:r>
              <a:rPr lang="en-US" sz="1100">
                <a:solidFill>
                  <a:srgbClr val="586678"/>
                </a:solidFill>
                <a:latin typeface="Times New Roman" panose="02020603050405020304"/>
                <a:ea typeface="+mn-lt"/>
                <a:cs typeface="Times New Roman" panose="02020603050405020304"/>
              </a:rPr>
              <a:t>The division of labor within the group is quite even.</a:t>
            </a:r>
            <a:endParaRPr lang="zh-CN" altLang="en-US">
              <a:latin typeface="Times New Roman" panose="02020603050405020304"/>
              <a:cs typeface="Times New Roman" panose="02020603050405020304"/>
            </a:endParaRPr>
          </a:p>
        </p:txBody>
      </p:sp>
      <p:sp>
        <p:nvSpPr>
          <p:cNvPr id="6" name="TextBox 5"/>
          <p:cNvSpPr txBox="1"/>
          <p:nvPr/>
        </p:nvSpPr>
        <p:spPr>
          <a:xfrm>
            <a:off x="868680" y="1725547"/>
            <a:ext cx="10267270" cy="2359620"/>
          </a:xfrm>
          <a:prstGeom prst="rect">
            <a:avLst/>
          </a:prstGeom>
          <a:noFill/>
        </p:spPr>
        <p:txBody>
          <a:bodyPr wrap="square" lIns="91440" tIns="45720" rIns="91440" bIns="45720" anchor="t">
            <a:spAutoFit/>
          </a:bodyPr>
          <a:lstStyle/>
          <a:p>
            <a:pPr>
              <a:spcAft>
                <a:spcPts val="800"/>
              </a:spcAft>
              <a:defRPr sz="1900">
                <a:solidFill>
                  <a:srgbClr val="202D40"/>
                </a:solidFill>
                <a:latin typeface="Aptos"/>
              </a:defRPr>
            </a:pPr>
            <a:r>
              <a:rPr lang="en-US">
                <a:latin typeface="Times New Roman" panose="02020603050405020304"/>
                <a:cs typeface="Times New Roman" panose="02020603050405020304"/>
              </a:rPr>
              <a:t>Chaoxiang Yang: </a:t>
            </a:r>
            <a:r>
              <a:rPr lang="en-US" sz="1900">
                <a:solidFill>
                  <a:srgbClr val="202D40"/>
                </a:solidFill>
                <a:latin typeface="Times New Roman" panose="02020603050405020304"/>
                <a:cs typeface="Times New Roman" panose="02020603050405020304"/>
              </a:rPr>
              <a:t>Arduino-Based Architecture &amp; Distributed ADC–RS485 Architecture</a:t>
            </a:r>
            <a:endParaRPr lang="en-US" sz="1900">
              <a:solidFill>
                <a:srgbClr val="202D40"/>
              </a:solidFill>
              <a:latin typeface="Times New Roman" panose="02020603050405020304"/>
              <a:cs typeface="Times New Roman" panose="02020603050405020304"/>
            </a:endParaRPr>
          </a:p>
          <a:p>
            <a:pPr>
              <a:spcAft>
                <a:spcPts val="800"/>
              </a:spcAft>
              <a:defRPr sz="1900">
                <a:solidFill>
                  <a:srgbClr val="202D40"/>
                </a:solidFill>
                <a:latin typeface="Aptos"/>
              </a:defRPr>
            </a:pPr>
            <a:r>
              <a:rPr lang="en-US">
                <a:latin typeface="Times New Roman" panose="02020603050405020304"/>
                <a:cs typeface="Times New Roman" panose="02020603050405020304"/>
              </a:rPr>
              <a:t>Hao Liu: UI-cursor-assistance</a:t>
            </a:r>
            <a:endParaRPr lang="en-US">
              <a:latin typeface="Times New Roman" panose="02020603050405020304"/>
              <a:cs typeface="Times New Roman" panose="02020603050405020304"/>
            </a:endParaRPr>
          </a:p>
          <a:p>
            <a:pPr>
              <a:spcAft>
                <a:spcPts val="800"/>
              </a:spcAft>
              <a:defRPr sz="1900">
                <a:solidFill>
                  <a:srgbClr val="202D40"/>
                </a:solidFill>
                <a:latin typeface="Aptos"/>
              </a:defRPr>
            </a:pPr>
            <a:r>
              <a:rPr lang="en-US">
                <a:latin typeface="Times New Roman" panose="02020603050405020304"/>
                <a:cs typeface="Times New Roman" panose="02020603050405020304"/>
              </a:rPr>
              <a:t>Jiongye Liu: </a:t>
            </a:r>
            <a:r>
              <a:rPr lang="en-US" sz="1900">
                <a:latin typeface="Times New Roman" panose="02020603050405020304"/>
                <a:ea typeface="+mn-lt"/>
                <a:cs typeface="Times New Roman" panose="02020603050405020304"/>
              </a:rPr>
              <a:t>Mechanical Architecture &amp; </a:t>
            </a:r>
            <a:r>
              <a:rPr lang="en-US" sz="1900">
                <a:solidFill>
                  <a:srgbClr val="202D40"/>
                </a:solidFill>
                <a:latin typeface="Times New Roman" panose="02020603050405020304"/>
                <a:ea typeface="+mn-lt"/>
                <a:cs typeface="Times New Roman" panose="02020603050405020304"/>
              </a:rPr>
              <a:t>Ergonomic design</a:t>
            </a:r>
            <a:endParaRPr lang="en-US" sz="1900">
              <a:solidFill>
                <a:srgbClr val="202D40"/>
              </a:solidFill>
              <a:latin typeface="Times New Roman" panose="02020603050405020304"/>
              <a:ea typeface="+mn-lt"/>
              <a:cs typeface="Times New Roman" panose="02020603050405020304"/>
            </a:endParaRPr>
          </a:p>
          <a:p>
            <a:pPr>
              <a:spcAft>
                <a:spcPts val="800"/>
              </a:spcAft>
              <a:defRPr sz="1900">
                <a:solidFill>
                  <a:srgbClr val="202D40"/>
                </a:solidFill>
                <a:latin typeface="Aptos"/>
              </a:defRPr>
            </a:pPr>
            <a:r>
              <a:rPr lang="en-US">
                <a:latin typeface="Times New Roman" panose="02020603050405020304"/>
                <a:cs typeface="Times New Roman" panose="02020603050405020304"/>
              </a:rPr>
              <a:t>Zhihao Cheng: </a:t>
            </a:r>
            <a:r>
              <a:rPr lang="en-US" sz="1900">
                <a:solidFill>
                  <a:srgbClr val="202D40"/>
                </a:solidFill>
                <a:latin typeface="Times New Roman" panose="02020603050405020304"/>
                <a:cs typeface="Times New Roman" panose="02020603050405020304"/>
              </a:rPr>
              <a:t>Arduino-Based Architecture</a:t>
            </a:r>
            <a:endParaRPr lang="en-US" sz="1900">
              <a:solidFill>
                <a:srgbClr val="202D40"/>
              </a:solidFill>
              <a:latin typeface="Times New Roman" panose="02020603050405020304"/>
              <a:cs typeface="Times New Roman" panose="02020603050405020304"/>
            </a:endParaRPr>
          </a:p>
          <a:p>
            <a:pPr>
              <a:spcAft>
                <a:spcPts val="800"/>
              </a:spcAft>
              <a:defRPr sz="1900">
                <a:solidFill>
                  <a:srgbClr val="202D40"/>
                </a:solidFill>
                <a:latin typeface="Aptos"/>
              </a:defRPr>
            </a:pPr>
            <a:endParaRPr lang="en-US">
              <a:latin typeface="Times New Roman" panose="02020603050405020304"/>
              <a:cs typeface="Times New Roman" panose="02020603050405020304"/>
            </a:endParaRPr>
          </a:p>
          <a:p>
            <a:pPr>
              <a:spcAft>
                <a:spcPts val="800"/>
              </a:spcAft>
              <a:defRPr sz="1900">
                <a:solidFill>
                  <a:srgbClr val="202D40"/>
                </a:solidFill>
                <a:latin typeface="Aptos"/>
              </a:defRPr>
            </a:pPr>
            <a:r>
              <a:rPr lang="en-US">
                <a:latin typeface="Times New Roman" panose="02020603050405020304"/>
                <a:ea typeface="+mn-lt"/>
                <a:cs typeface="Times New Roman" panose="02020603050405020304"/>
              </a:rPr>
              <a:t>All group members participated in the literature creation work and group discussions</a:t>
            </a:r>
            <a:endParaRPr lang="en-US">
              <a:latin typeface="Times New Roman" panose="02020603050405020304"/>
              <a:cs typeface="Times New Roman" panose="02020603050405020304"/>
            </a:endParaRPr>
          </a:p>
        </p:txBody>
      </p:sp>
      <p:sp>
        <p:nvSpPr>
          <p:cNvPr id="9" name="Rectangle 8"/>
          <p:cNvSpPr/>
          <p:nvPr/>
        </p:nvSpPr>
        <p:spPr>
          <a:xfrm>
            <a:off x="502920" y="6400800"/>
            <a:ext cx="11155680" cy="18288"/>
          </a:xfrm>
          <a:prstGeom prst="rect">
            <a:avLst/>
          </a:prstGeom>
          <a:solidFill>
            <a:srgbClr val="DEE4E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Times New Roman" panose="02020603050405020304"/>
              <a:cs typeface="Times New Roman" panose="02020603050405020304"/>
            </a:endParaRPr>
          </a:p>
        </p:txBody>
      </p:sp>
      <p:pic>
        <p:nvPicPr>
          <p:cNvPr id="11" name="图片 10"/>
          <p:cNvPicPr>
            <a:picLocks noChangeAspect="1"/>
          </p:cNvPicPr>
          <p:nvPr/>
        </p:nvPicPr>
        <p:blipFill>
          <a:blip r:embed="rId1" cstate="screen"/>
          <a:stretch>
            <a:fillRect/>
          </a:stretch>
        </p:blipFill>
        <p:spPr>
          <a:xfrm>
            <a:off x="11155680" y="250825"/>
            <a:ext cx="791845" cy="434975"/>
          </a:xfrm>
          <a:prstGeom prst="rect">
            <a:avLst/>
          </a:prstGeom>
        </p:spPr>
      </p:pic>
      <p:sp>
        <p:nvSpPr>
          <p:cNvPr id="12" name="文本框 11"/>
          <p:cNvSpPr txBox="1"/>
          <p:nvPr/>
        </p:nvSpPr>
        <p:spPr>
          <a:xfrm>
            <a:off x="10835640" y="6489700"/>
            <a:ext cx="4064000" cy="368300"/>
          </a:xfrm>
          <a:prstGeom prst="rect">
            <a:avLst/>
          </a:prstGeom>
          <a:noFill/>
        </p:spPr>
        <p:txBody>
          <a:bodyPr wrap="square" lIns="91440" tIns="45720" rIns="91440" bIns="45720" rtlCol="0" anchor="t">
            <a:spAutoFit/>
          </a:bodyPr>
          <a:lstStyle/>
          <a:p>
            <a:r>
              <a:rPr lang="en-US" altLang="zh-CN" b="1">
                <a:latin typeface="Times New Roman" panose="02020603050405020304"/>
                <a:ea typeface="宋体" panose="02010600030101010101" pitchFamily="2" charset="-122"/>
                <a:cs typeface="Times New Roman" panose="02020603050405020304"/>
              </a:rPr>
              <a:t>ECE445 23</a:t>
            </a:r>
            <a:endParaRPr lang="en-US" altLang="zh-CN" b="1">
              <a:latin typeface="Times New Roman" panose="02020603050405020304"/>
              <a:ea typeface="宋体" panose="02010600030101010101" pitchFamily="2" charset="-122"/>
              <a:cs typeface="Times New Roman" panose="02020603050405020304"/>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E2A5A"/>
        </a:solidFill>
        <a:effectLst/>
      </p:bgPr>
    </p:bg>
    <p:spTree>
      <p:nvGrpSpPr>
        <p:cNvPr id="1" name=""/>
        <p:cNvGrpSpPr/>
        <p:nvPr/>
      </p:nvGrpSpPr>
      <p:grpSpPr>
        <a:xfrm>
          <a:off x="0" y="0"/>
          <a:ext cx="0" cy="0"/>
          <a:chOff x="0" y="0"/>
          <a:chExt cx="0" cy="0"/>
        </a:xfrm>
      </p:grpSpPr>
      <p:sp>
        <p:nvSpPr>
          <p:cNvPr id="10" name="矩形 9"/>
          <p:cNvSpPr/>
          <p:nvPr/>
        </p:nvSpPr>
        <p:spPr>
          <a:xfrm>
            <a:off x="-635" y="6985"/>
            <a:ext cx="12192635" cy="724535"/>
          </a:xfrm>
          <a:prstGeom prst="rect">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zh-CN" altLang="en-US"/>
          </a:p>
        </p:txBody>
      </p:sp>
      <p:sp>
        <p:nvSpPr>
          <p:cNvPr id="2" name="Rectangle 1"/>
          <p:cNvSpPr/>
          <p:nvPr/>
        </p:nvSpPr>
        <p:spPr>
          <a:xfrm>
            <a:off x="1097280" y="2908582"/>
            <a:ext cx="146304" cy="777240"/>
          </a:xfrm>
          <a:prstGeom prst="rect">
            <a:avLst/>
          </a:prstGeom>
          <a:solidFill>
            <a:srgbClr val="F27F2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TextBox 2"/>
          <p:cNvSpPr txBox="1"/>
          <p:nvPr/>
        </p:nvSpPr>
        <p:spPr>
          <a:xfrm>
            <a:off x="1346764" y="2832044"/>
            <a:ext cx="5240866" cy="707886"/>
          </a:xfrm>
          <a:prstGeom prst="rect">
            <a:avLst/>
          </a:prstGeom>
          <a:noFill/>
        </p:spPr>
        <p:txBody>
          <a:bodyPr wrap="square" lIns="91440" tIns="45720" rIns="91440" bIns="45720" anchor="t">
            <a:spAutoFit/>
          </a:bodyPr>
          <a:lstStyle/>
          <a:p>
            <a:r>
              <a:rPr sz="4000" b="1">
                <a:solidFill>
                  <a:srgbClr val="FFFFFF"/>
                </a:solidFill>
                <a:latin typeface="Aptos"/>
              </a:rPr>
              <a:t>Thank You</a:t>
            </a:r>
            <a:endParaRPr sz="4000" b="1">
              <a:solidFill>
                <a:srgbClr val="FFFFFF"/>
              </a:solidFill>
              <a:latin typeface="Aptos"/>
            </a:endParaRPr>
          </a:p>
        </p:txBody>
      </p:sp>
      <p:sp>
        <p:nvSpPr>
          <p:cNvPr id="4" name="TextBox 3"/>
          <p:cNvSpPr txBox="1"/>
          <p:nvPr/>
        </p:nvSpPr>
        <p:spPr>
          <a:xfrm>
            <a:off x="1350941" y="3493008"/>
            <a:ext cx="2534668" cy="400110"/>
          </a:xfrm>
          <a:prstGeom prst="rect">
            <a:avLst/>
          </a:prstGeom>
          <a:noFill/>
        </p:spPr>
        <p:txBody>
          <a:bodyPr wrap="none" lIns="91440" tIns="45720" rIns="91440" bIns="45720" anchor="t">
            <a:spAutoFit/>
          </a:bodyPr>
          <a:lstStyle/>
          <a:p>
            <a:r>
              <a:rPr sz="2000">
                <a:solidFill>
                  <a:srgbClr val="DDE5F3"/>
                </a:solidFill>
                <a:latin typeface="Aptos"/>
              </a:rPr>
              <a:t>Questions &amp; </a:t>
            </a:r>
            <a:r>
              <a:rPr lang="en-US" sz="2000">
                <a:solidFill>
                  <a:srgbClr val="DDE5F3"/>
                </a:solidFill>
                <a:latin typeface="Aptos"/>
              </a:rPr>
              <a:t>Answers</a:t>
            </a:r>
            <a:endParaRPr lang="en-US" sz="2000">
              <a:solidFill>
                <a:srgbClr val="DDE5F3"/>
              </a:solidFill>
              <a:latin typeface="Aptos"/>
            </a:endParaRPr>
          </a:p>
        </p:txBody>
      </p:sp>
      <p:pic>
        <p:nvPicPr>
          <p:cNvPr id="22" name="图片 21"/>
          <p:cNvPicPr>
            <a:picLocks noChangeAspect="1"/>
          </p:cNvPicPr>
          <p:nvPr/>
        </p:nvPicPr>
        <p:blipFill>
          <a:blip r:embed="rId1" cstate="screen"/>
          <a:stretch>
            <a:fillRect/>
          </a:stretch>
        </p:blipFill>
        <p:spPr>
          <a:xfrm>
            <a:off x="114018" y="-96379"/>
            <a:ext cx="1083945" cy="934085"/>
          </a:xfrm>
          <a:prstGeom prst="rect">
            <a:avLst/>
          </a:prstGeom>
        </p:spPr>
      </p:pic>
      <p:sp>
        <p:nvSpPr>
          <p:cNvPr id="11" name="文本框 10"/>
          <p:cNvSpPr txBox="1"/>
          <p:nvPr/>
        </p:nvSpPr>
        <p:spPr>
          <a:xfrm>
            <a:off x="1097280" y="102235"/>
            <a:ext cx="5598160" cy="484505"/>
          </a:xfrm>
          <a:prstGeom prst="rect">
            <a:avLst/>
          </a:prstGeom>
          <a:noFill/>
        </p:spPr>
        <p:txBody>
          <a:bodyPr wrap="square" rtlCol="0">
            <a:noAutofit/>
          </a:bodyPr>
          <a:lstStyle/>
          <a:p>
            <a:pPr lvl="0" algn="l">
              <a:defRPr/>
            </a:pPr>
            <a:r>
              <a:rPr lang="zh-CN" altLang="en-US" sz="1400" b="1" spc="70">
                <a:solidFill>
                  <a:schemeClr val="bg1"/>
                </a:solidFill>
                <a:latin typeface="Calibri" panose="020F0502020204030204"/>
                <a:ea typeface="黑体" panose="02010609060101010101" charset="-122"/>
              </a:rPr>
              <a:t>浙江大学伊利诺伊大学厄巴纳香槟校区联合学院</a:t>
            </a:r>
            <a:endParaRPr lang="zh-CN" altLang="en-US" sz="1400" b="1" spc="70">
              <a:solidFill>
                <a:schemeClr val="bg1"/>
              </a:solidFill>
              <a:latin typeface="Calibri" panose="020F0502020204030204"/>
              <a:ea typeface="黑体" panose="02010609060101010101" charset="-122"/>
            </a:endParaRPr>
          </a:p>
          <a:p>
            <a:pPr lvl="0" algn="l">
              <a:defRPr/>
            </a:pPr>
            <a:r>
              <a:rPr lang="en-US" altLang="zh-CN" sz="1400" b="1">
                <a:solidFill>
                  <a:schemeClr val="bg1"/>
                </a:solidFill>
                <a:latin typeface="Calibri" panose="020F0502020204030204"/>
                <a:ea typeface="黑体" panose="02010609060101010101" charset="-122"/>
              </a:rPr>
              <a:t>Zhejiang University/University of Illinois at Urbana Champaign Institut</a:t>
            </a:r>
            <a:r>
              <a:rPr lang="en-US" altLang="zh-CN" sz="900" b="1">
                <a:solidFill>
                  <a:schemeClr val="bg1"/>
                </a:solidFill>
                <a:latin typeface="Calibri" panose="020F0502020204030204"/>
                <a:ea typeface="黑体" panose="02010609060101010101" charset="-122"/>
              </a:rPr>
              <a:t>e</a:t>
            </a:r>
            <a:endParaRPr lang="en-US" altLang="zh-CN" sz="900" b="1">
              <a:solidFill>
                <a:schemeClr val="bg1"/>
              </a:solidFill>
              <a:latin typeface="Calibri" panose="020F0502020204030204"/>
              <a:ea typeface="黑体" panose="02010609060101010101"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AFD"/>
        </a:solidFill>
        <a:effectLst/>
      </p:bgPr>
    </p:bg>
    <p:spTree>
      <p:nvGrpSpPr>
        <p:cNvPr id="1" name=""/>
        <p:cNvGrpSpPr/>
        <p:nvPr/>
      </p:nvGrpSpPr>
      <p:grpSpPr>
        <a:xfrm>
          <a:off x="0" y="0"/>
          <a:ext cx="0" cy="0"/>
          <a:chOff x="0" y="0"/>
          <a:chExt cx="0" cy="0"/>
        </a:xfrm>
      </p:grpSpPr>
      <p:sp>
        <p:nvSpPr>
          <p:cNvPr id="10" name="Rounded Rectangle 6"/>
          <p:cNvSpPr/>
          <p:nvPr/>
        </p:nvSpPr>
        <p:spPr>
          <a:xfrm>
            <a:off x="6091575" y="1589876"/>
            <a:ext cx="4338974" cy="3349358"/>
          </a:xfrm>
          <a:prstGeom prst="roundRect">
            <a:avLst/>
          </a:prstGeom>
          <a:solidFill>
            <a:srgbClr val="FFFFFF"/>
          </a:solidFill>
          <a:ln w="12700">
            <a:solidFill>
              <a:srgbClr val="DEE4E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Times New Roman" panose="02020603050405020304"/>
              <a:cs typeface="Times New Roman" panose="02020603050405020304"/>
            </a:endParaRPr>
          </a:p>
        </p:txBody>
      </p:sp>
      <p:sp>
        <p:nvSpPr>
          <p:cNvPr id="2" name="Rectangle 1"/>
          <p:cNvSpPr/>
          <p:nvPr/>
        </p:nvSpPr>
        <p:spPr>
          <a:xfrm>
            <a:off x="0" y="0"/>
            <a:ext cx="12191695" cy="164592"/>
          </a:xfrm>
          <a:prstGeom prst="rect">
            <a:avLst/>
          </a:prstGeom>
          <a:solidFill>
            <a:srgbClr val="0E2A5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Times New Roman" panose="02020603050405020304"/>
              <a:cs typeface="Times New Roman" panose="02020603050405020304"/>
            </a:endParaRPr>
          </a:p>
        </p:txBody>
      </p:sp>
      <p:sp>
        <p:nvSpPr>
          <p:cNvPr id="3" name="Rectangle 2"/>
          <p:cNvSpPr/>
          <p:nvPr/>
        </p:nvSpPr>
        <p:spPr>
          <a:xfrm>
            <a:off x="502920" y="685800"/>
            <a:ext cx="128016" cy="548640"/>
          </a:xfrm>
          <a:prstGeom prst="rect">
            <a:avLst/>
          </a:prstGeom>
          <a:solidFill>
            <a:srgbClr val="F27F2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Times New Roman" panose="02020603050405020304"/>
              <a:cs typeface="Times New Roman" panose="02020603050405020304"/>
            </a:endParaRPr>
          </a:p>
        </p:txBody>
      </p:sp>
      <p:sp>
        <p:nvSpPr>
          <p:cNvPr id="4" name="TextBox 3"/>
          <p:cNvSpPr txBox="1"/>
          <p:nvPr/>
        </p:nvSpPr>
        <p:spPr>
          <a:xfrm>
            <a:off x="749808" y="566928"/>
            <a:ext cx="3807837" cy="492443"/>
          </a:xfrm>
          <a:prstGeom prst="rect">
            <a:avLst/>
          </a:prstGeom>
          <a:noFill/>
        </p:spPr>
        <p:txBody>
          <a:bodyPr wrap="none">
            <a:spAutoFit/>
          </a:bodyPr>
          <a:lstStyle/>
          <a:p>
            <a:r>
              <a:rPr lang="en-US" sz="2600" b="1">
                <a:solidFill>
                  <a:srgbClr val="0E2A5A"/>
                </a:solidFill>
                <a:latin typeface="Times New Roman" panose="02020603050405020304"/>
                <a:cs typeface="Times New Roman" panose="02020603050405020304"/>
              </a:rPr>
              <a:t>Introduction &amp; Objective</a:t>
            </a:r>
            <a:endParaRPr lang="en-US" sz="2600" b="1">
              <a:solidFill>
                <a:srgbClr val="0E2A5A"/>
              </a:solidFill>
              <a:latin typeface="Times New Roman" panose="02020603050405020304"/>
              <a:cs typeface="Times New Roman" panose="02020603050405020304"/>
            </a:endParaRPr>
          </a:p>
        </p:txBody>
      </p:sp>
      <p:sp>
        <p:nvSpPr>
          <p:cNvPr id="5" name="TextBox 4"/>
          <p:cNvSpPr txBox="1"/>
          <p:nvPr/>
        </p:nvSpPr>
        <p:spPr>
          <a:xfrm>
            <a:off x="768096" y="1097280"/>
            <a:ext cx="1532792" cy="261610"/>
          </a:xfrm>
          <a:prstGeom prst="rect">
            <a:avLst/>
          </a:prstGeom>
          <a:noFill/>
        </p:spPr>
        <p:txBody>
          <a:bodyPr wrap="none" lIns="91440" tIns="45720" rIns="91440" bIns="45720" anchor="t">
            <a:spAutoFit/>
          </a:bodyPr>
          <a:lstStyle/>
          <a:p>
            <a:r>
              <a:rPr lang="en-US" sz="1100">
                <a:solidFill>
                  <a:srgbClr val="586678"/>
                </a:solidFill>
                <a:latin typeface="Times New Roman" panose="02020603050405020304"/>
                <a:ea typeface="+mn-lt"/>
                <a:cs typeface="Times New Roman" panose="02020603050405020304"/>
              </a:rPr>
              <a:t>The generation of ideas</a:t>
            </a:r>
            <a:endParaRPr lang="zh-CN" altLang="en-US">
              <a:latin typeface="Times New Roman" panose="02020603050405020304"/>
              <a:cs typeface="Times New Roman" panose="02020603050405020304"/>
            </a:endParaRPr>
          </a:p>
        </p:txBody>
      </p:sp>
      <p:sp>
        <p:nvSpPr>
          <p:cNvPr id="7" name="Rounded Rectangle 6"/>
          <p:cNvSpPr/>
          <p:nvPr/>
        </p:nvSpPr>
        <p:spPr>
          <a:xfrm>
            <a:off x="1113995" y="1589877"/>
            <a:ext cx="4338974" cy="3349358"/>
          </a:xfrm>
          <a:prstGeom prst="roundRect">
            <a:avLst/>
          </a:prstGeom>
          <a:solidFill>
            <a:srgbClr val="FFFFFF"/>
          </a:solidFill>
          <a:ln w="12700">
            <a:solidFill>
              <a:srgbClr val="DEE4E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Times New Roman" panose="02020603050405020304"/>
              <a:cs typeface="Times New Roman" panose="02020603050405020304"/>
            </a:endParaRPr>
          </a:p>
        </p:txBody>
      </p:sp>
      <p:sp>
        <p:nvSpPr>
          <p:cNvPr id="9" name="Rectangle 8"/>
          <p:cNvSpPr/>
          <p:nvPr/>
        </p:nvSpPr>
        <p:spPr>
          <a:xfrm>
            <a:off x="502920" y="6400800"/>
            <a:ext cx="11155680" cy="18288"/>
          </a:xfrm>
          <a:prstGeom prst="rect">
            <a:avLst/>
          </a:prstGeom>
          <a:solidFill>
            <a:srgbClr val="DEE4E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Times New Roman" panose="02020603050405020304"/>
              <a:cs typeface="Times New Roman" panose="02020603050405020304"/>
            </a:endParaRPr>
          </a:p>
        </p:txBody>
      </p:sp>
      <p:pic>
        <p:nvPicPr>
          <p:cNvPr id="11" name="图片 10"/>
          <p:cNvPicPr>
            <a:picLocks noChangeAspect="1"/>
          </p:cNvPicPr>
          <p:nvPr/>
        </p:nvPicPr>
        <p:blipFill>
          <a:blip r:embed="rId1" cstate="screen"/>
          <a:stretch>
            <a:fillRect/>
          </a:stretch>
        </p:blipFill>
        <p:spPr>
          <a:xfrm>
            <a:off x="11155680" y="250825"/>
            <a:ext cx="791845" cy="434975"/>
          </a:xfrm>
          <a:prstGeom prst="rect">
            <a:avLst/>
          </a:prstGeom>
        </p:spPr>
      </p:pic>
      <p:sp>
        <p:nvSpPr>
          <p:cNvPr id="12" name="文本框 11"/>
          <p:cNvSpPr txBox="1"/>
          <p:nvPr/>
        </p:nvSpPr>
        <p:spPr>
          <a:xfrm>
            <a:off x="10835640" y="6489700"/>
            <a:ext cx="4064000" cy="368300"/>
          </a:xfrm>
          <a:prstGeom prst="rect">
            <a:avLst/>
          </a:prstGeom>
          <a:noFill/>
        </p:spPr>
        <p:txBody>
          <a:bodyPr wrap="square" rtlCol="0">
            <a:spAutoFit/>
          </a:bodyPr>
          <a:lstStyle/>
          <a:p>
            <a:r>
              <a:rPr lang="en-US" altLang="zh-CN" b="1">
                <a:latin typeface="Times New Roman" panose="02020603050405020304"/>
                <a:cs typeface="Times New Roman" panose="02020603050405020304"/>
              </a:rPr>
              <a:t>ECE445  3</a:t>
            </a:r>
            <a:endParaRPr lang="en-US" altLang="zh-CN" b="1">
              <a:latin typeface="Times New Roman" panose="02020603050405020304"/>
              <a:cs typeface="Times New Roman" panose="02020603050405020304"/>
            </a:endParaRPr>
          </a:p>
        </p:txBody>
      </p:sp>
      <p:sp>
        <p:nvSpPr>
          <p:cNvPr id="13" name="文本框 12"/>
          <p:cNvSpPr txBox="1"/>
          <p:nvPr/>
        </p:nvSpPr>
        <p:spPr>
          <a:xfrm>
            <a:off x="3692047" y="3278780"/>
            <a:ext cx="7471774" cy="369332"/>
          </a:xfrm>
          <a:prstGeom prst="rect">
            <a:avLst/>
          </a:prstGeom>
          <a:noFill/>
        </p:spPr>
        <p:txBody>
          <a:bodyPr wrap="square">
            <a:spAutoFit/>
          </a:bodyPr>
          <a:lstStyle/>
          <a:p>
            <a:endParaRPr lang="zh-CN" altLang="en-US">
              <a:latin typeface="Times New Roman" panose="02020603050405020304"/>
              <a:cs typeface="Times New Roman" panose="02020603050405020304"/>
            </a:endParaRPr>
          </a:p>
        </p:txBody>
      </p:sp>
      <p:pic>
        <p:nvPicPr>
          <p:cNvPr id="8" name="图片 7"/>
          <p:cNvPicPr>
            <a:picLocks noChangeAspect="1"/>
          </p:cNvPicPr>
          <p:nvPr/>
        </p:nvPicPr>
        <p:blipFill>
          <a:blip r:embed="rId2"/>
          <a:stretch>
            <a:fillRect/>
          </a:stretch>
        </p:blipFill>
        <p:spPr>
          <a:xfrm>
            <a:off x="1287258" y="1902081"/>
            <a:ext cx="3988516" cy="2746579"/>
          </a:xfrm>
          <a:prstGeom prst="rect">
            <a:avLst/>
          </a:prstGeom>
        </p:spPr>
      </p:pic>
      <p:pic>
        <p:nvPicPr>
          <p:cNvPr id="14" name="图片 13" descr="脚站在地上&#10;&#10;AI 生成的内容可能不正确。"/>
          <p:cNvPicPr>
            <a:picLocks noChangeAspect="1"/>
          </p:cNvPicPr>
          <p:nvPr/>
        </p:nvPicPr>
        <p:blipFill>
          <a:blip r:embed="rId3"/>
          <a:stretch>
            <a:fillRect/>
          </a:stretch>
        </p:blipFill>
        <p:spPr>
          <a:xfrm>
            <a:off x="6317226" y="1892709"/>
            <a:ext cx="3896032" cy="2765325"/>
          </a:xfrm>
          <a:prstGeom prst="rect">
            <a:avLst/>
          </a:prstGeom>
        </p:spPr>
      </p:pic>
      <p:sp>
        <p:nvSpPr>
          <p:cNvPr id="16" name="乘号 15"/>
          <p:cNvSpPr/>
          <p:nvPr/>
        </p:nvSpPr>
        <p:spPr>
          <a:xfrm>
            <a:off x="9124642" y="1897932"/>
            <a:ext cx="914400" cy="914400"/>
          </a:xfrm>
          <a:prstGeom prst="mathMultiply">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Times New Roman" panose="02020603050405020304"/>
              <a:cs typeface="Times New Roman" panose="02020603050405020304"/>
            </a:endParaRPr>
          </a:p>
        </p:txBody>
      </p:sp>
      <p:sp>
        <p:nvSpPr>
          <p:cNvPr id="17" name="文本框 16"/>
          <p:cNvSpPr txBox="1"/>
          <p:nvPr/>
        </p:nvSpPr>
        <p:spPr>
          <a:xfrm>
            <a:off x="1942924" y="4946329"/>
            <a:ext cx="267449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ctr"/>
            <a:r>
              <a:rPr lang="en-US" altLang="zh-CN" sz="2400" b="1">
                <a:latin typeface="Times New Roman" panose="02020603050405020304"/>
                <a:ea typeface="+mn-lt"/>
                <a:cs typeface="Times New Roman" panose="02020603050405020304"/>
              </a:rPr>
              <a:t>P</a:t>
            </a:r>
            <a:r>
              <a:rPr lang="zh-CN" sz="2400" b="1">
                <a:latin typeface="Times New Roman" panose="02020603050405020304"/>
                <a:ea typeface="+mn-lt"/>
                <a:cs typeface="Times New Roman" panose="02020603050405020304"/>
              </a:rPr>
              <a:t>roduct demand</a:t>
            </a:r>
            <a:endParaRPr lang="zh-CN" sz="2400" b="1">
              <a:latin typeface="Times New Roman" panose="02020603050405020304"/>
              <a:cs typeface="Times New Roman" panose="02020603050405020304"/>
            </a:endParaRPr>
          </a:p>
        </p:txBody>
      </p:sp>
      <p:sp>
        <p:nvSpPr>
          <p:cNvPr id="20" name="文本框 19"/>
          <p:cNvSpPr txBox="1"/>
          <p:nvPr/>
        </p:nvSpPr>
        <p:spPr>
          <a:xfrm>
            <a:off x="7005965" y="4946298"/>
            <a:ext cx="258226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ctr"/>
            <a:r>
              <a:rPr lang="zh-CN" sz="2400" b="1">
                <a:latin typeface="Times New Roman" panose="02020603050405020304"/>
                <a:ea typeface="+mn-lt"/>
                <a:cs typeface="Times New Roman" panose="02020603050405020304"/>
              </a:rPr>
              <a:t>Industry gap</a:t>
            </a:r>
            <a:endParaRPr lang="zh-CN" sz="2400" b="1">
              <a:latin typeface="Times New Roman" panose="02020603050405020304"/>
              <a:cs typeface="Times New Roman" panose="02020603050405020304"/>
            </a:endParaRPr>
          </a:p>
        </p:txBody>
      </p:sp>
      <p:sp>
        <p:nvSpPr>
          <p:cNvPr id="22" name="文本框 21"/>
          <p:cNvSpPr txBox="1"/>
          <p:nvPr/>
        </p:nvSpPr>
        <p:spPr>
          <a:xfrm>
            <a:off x="1734701" y="5745541"/>
            <a:ext cx="848239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zh-CN" b="1">
                <a:latin typeface="Times New Roman" panose="02020603050405020304"/>
                <a:ea typeface="+mn-lt"/>
                <a:cs typeface="Times New Roman" panose="02020603050405020304"/>
              </a:rPr>
              <a:t>We need a mouse that is convenient for people with limited upper limb mobility！！</a:t>
            </a:r>
            <a:r>
              <a:rPr lang="zh-CN" altLang="en-US" b="1">
                <a:latin typeface="Times New Roman" panose="02020603050405020304"/>
                <a:ea typeface="+mn-lt"/>
                <a:cs typeface="Times New Roman" panose="02020603050405020304"/>
              </a:rPr>
              <a:t>！</a:t>
            </a:r>
            <a:endParaRPr lang="zh-CN" b="1">
              <a:latin typeface="Times New Roman" panose="02020603050405020304"/>
              <a:cs typeface="Times New Roman" panose="02020603050405020304"/>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AFD"/>
        </a:solidFill>
        <a:effectLst/>
      </p:bgPr>
    </p:bg>
    <p:spTree>
      <p:nvGrpSpPr>
        <p:cNvPr id="1" name=""/>
        <p:cNvGrpSpPr/>
        <p:nvPr/>
      </p:nvGrpSpPr>
      <p:grpSpPr>
        <a:xfrm>
          <a:off x="0" y="0"/>
          <a:ext cx="0" cy="0"/>
          <a:chOff x="0" y="0"/>
          <a:chExt cx="0" cy="0"/>
        </a:xfrm>
      </p:grpSpPr>
      <p:sp>
        <p:nvSpPr>
          <p:cNvPr id="2" name="Rectangle 1"/>
          <p:cNvSpPr/>
          <p:nvPr/>
        </p:nvSpPr>
        <p:spPr>
          <a:xfrm>
            <a:off x="0" y="0"/>
            <a:ext cx="12191695" cy="164592"/>
          </a:xfrm>
          <a:prstGeom prst="rect">
            <a:avLst/>
          </a:prstGeom>
          <a:solidFill>
            <a:srgbClr val="0E2A5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Times New Roman" panose="02020603050405020304"/>
              <a:cs typeface="Times New Roman" panose="02020603050405020304"/>
            </a:endParaRPr>
          </a:p>
        </p:txBody>
      </p:sp>
      <p:sp>
        <p:nvSpPr>
          <p:cNvPr id="3" name="Rectangle 2"/>
          <p:cNvSpPr/>
          <p:nvPr/>
        </p:nvSpPr>
        <p:spPr>
          <a:xfrm>
            <a:off x="502920" y="685800"/>
            <a:ext cx="128016" cy="548640"/>
          </a:xfrm>
          <a:prstGeom prst="rect">
            <a:avLst/>
          </a:prstGeom>
          <a:solidFill>
            <a:srgbClr val="F27F2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Times New Roman" panose="02020603050405020304"/>
              <a:cs typeface="Times New Roman" panose="02020603050405020304"/>
            </a:endParaRPr>
          </a:p>
        </p:txBody>
      </p:sp>
      <p:sp>
        <p:nvSpPr>
          <p:cNvPr id="4" name="TextBox 3"/>
          <p:cNvSpPr txBox="1"/>
          <p:nvPr/>
        </p:nvSpPr>
        <p:spPr>
          <a:xfrm>
            <a:off x="749808" y="566928"/>
            <a:ext cx="3443571" cy="492443"/>
          </a:xfrm>
          <a:prstGeom prst="rect">
            <a:avLst/>
          </a:prstGeom>
          <a:noFill/>
        </p:spPr>
        <p:txBody>
          <a:bodyPr wrap="none">
            <a:spAutoFit/>
          </a:bodyPr>
          <a:lstStyle/>
          <a:p>
            <a:pPr algn="l"/>
            <a:r>
              <a:rPr lang="en-US" altLang="zh-CN" sz="2600" b="1">
                <a:solidFill>
                  <a:srgbClr val="0E2A5A"/>
                </a:solidFill>
                <a:latin typeface="Times New Roman" panose="02020603050405020304"/>
                <a:cs typeface="Times New Roman" panose="02020603050405020304"/>
              </a:rPr>
              <a:t>System Block Diagram</a:t>
            </a:r>
            <a:endParaRPr lang="en-US" altLang="zh-CN" sz="2600" b="1">
              <a:solidFill>
                <a:srgbClr val="0E2A5A"/>
              </a:solidFill>
              <a:latin typeface="Times New Roman" panose="02020603050405020304"/>
              <a:cs typeface="Times New Roman" panose="02020603050405020304"/>
            </a:endParaRPr>
          </a:p>
        </p:txBody>
      </p:sp>
      <p:sp>
        <p:nvSpPr>
          <p:cNvPr id="5" name="TextBox 4"/>
          <p:cNvSpPr txBox="1"/>
          <p:nvPr/>
        </p:nvSpPr>
        <p:spPr>
          <a:xfrm>
            <a:off x="768096" y="1097280"/>
            <a:ext cx="2182008" cy="261610"/>
          </a:xfrm>
          <a:prstGeom prst="rect">
            <a:avLst/>
          </a:prstGeom>
          <a:noFill/>
        </p:spPr>
        <p:txBody>
          <a:bodyPr wrap="none">
            <a:spAutoFit/>
          </a:bodyPr>
          <a:lstStyle/>
          <a:p>
            <a:r>
              <a:rPr lang="en-US" sz="1100">
                <a:solidFill>
                  <a:srgbClr val="586678"/>
                </a:solidFill>
                <a:latin typeface="Times New Roman" panose="02020603050405020304"/>
                <a:cs typeface="Times New Roman" panose="02020603050405020304"/>
              </a:rPr>
              <a:t>Use for block diagram or workflow</a:t>
            </a:r>
            <a:endParaRPr lang="en-US" sz="1100">
              <a:solidFill>
                <a:srgbClr val="586678"/>
              </a:solidFill>
              <a:latin typeface="Times New Roman" panose="02020603050405020304"/>
              <a:cs typeface="Times New Roman" panose="02020603050405020304"/>
            </a:endParaRPr>
          </a:p>
        </p:txBody>
      </p:sp>
      <p:sp>
        <p:nvSpPr>
          <p:cNvPr id="21" name="Rectangle 20"/>
          <p:cNvSpPr/>
          <p:nvPr/>
        </p:nvSpPr>
        <p:spPr>
          <a:xfrm>
            <a:off x="502920" y="6400800"/>
            <a:ext cx="11155680" cy="18288"/>
          </a:xfrm>
          <a:prstGeom prst="rect">
            <a:avLst/>
          </a:prstGeom>
          <a:solidFill>
            <a:srgbClr val="DEE4E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Times New Roman" panose="02020603050405020304"/>
              <a:cs typeface="Times New Roman" panose="02020603050405020304"/>
            </a:endParaRPr>
          </a:p>
        </p:txBody>
      </p:sp>
      <p:pic>
        <p:nvPicPr>
          <p:cNvPr id="23" name="图片 22"/>
          <p:cNvPicPr>
            <a:picLocks noChangeAspect="1"/>
          </p:cNvPicPr>
          <p:nvPr/>
        </p:nvPicPr>
        <p:blipFill>
          <a:blip r:embed="rId1" cstate="screen"/>
          <a:stretch>
            <a:fillRect/>
          </a:stretch>
        </p:blipFill>
        <p:spPr>
          <a:xfrm>
            <a:off x="11109960" y="250825"/>
            <a:ext cx="791845" cy="434975"/>
          </a:xfrm>
          <a:prstGeom prst="rect">
            <a:avLst/>
          </a:prstGeom>
        </p:spPr>
      </p:pic>
      <p:sp>
        <p:nvSpPr>
          <p:cNvPr id="25" name="文本框 24"/>
          <p:cNvSpPr txBox="1"/>
          <p:nvPr/>
        </p:nvSpPr>
        <p:spPr>
          <a:xfrm>
            <a:off x="10835640" y="6489700"/>
            <a:ext cx="4064000" cy="368300"/>
          </a:xfrm>
          <a:prstGeom prst="rect">
            <a:avLst/>
          </a:prstGeom>
          <a:noFill/>
        </p:spPr>
        <p:txBody>
          <a:bodyPr wrap="square" lIns="91440" tIns="45720" rIns="91440" bIns="45720" rtlCol="0" anchor="t">
            <a:spAutoFit/>
          </a:bodyPr>
          <a:lstStyle/>
          <a:p>
            <a:r>
              <a:rPr lang="en-US" altLang="zh-CN" b="1">
                <a:latin typeface="Times New Roman" panose="02020603050405020304"/>
                <a:ea typeface="宋体" panose="02010600030101010101" pitchFamily="2" charset="-122"/>
                <a:cs typeface="Times New Roman" panose="02020603050405020304"/>
              </a:rPr>
              <a:t>ECE445 4</a:t>
            </a:r>
            <a:endParaRPr lang="en-US" altLang="zh-CN" b="1">
              <a:latin typeface="Times New Roman" panose="02020603050405020304"/>
              <a:cs typeface="Times New Roman" panose="02020603050405020304"/>
            </a:endParaRPr>
          </a:p>
        </p:txBody>
      </p:sp>
      <p:pic>
        <p:nvPicPr>
          <p:cNvPr id="22" name="图片 21"/>
          <p:cNvPicPr>
            <a:picLocks noChangeAspect="1"/>
          </p:cNvPicPr>
          <p:nvPr/>
        </p:nvPicPr>
        <p:blipFill>
          <a:blip r:embed="rId2"/>
          <a:stretch>
            <a:fillRect/>
          </a:stretch>
        </p:blipFill>
        <p:spPr>
          <a:xfrm>
            <a:off x="913957" y="1403117"/>
            <a:ext cx="10320000" cy="487695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AFD"/>
        </a:solidFill>
        <a:effectLst/>
      </p:bgPr>
    </p:bg>
    <p:spTree>
      <p:nvGrpSpPr>
        <p:cNvPr id="1" name=""/>
        <p:cNvGrpSpPr/>
        <p:nvPr/>
      </p:nvGrpSpPr>
      <p:grpSpPr>
        <a:xfrm>
          <a:off x="0" y="0"/>
          <a:ext cx="0" cy="0"/>
          <a:chOff x="0" y="0"/>
          <a:chExt cx="0" cy="0"/>
        </a:xfrm>
      </p:grpSpPr>
      <p:sp>
        <p:nvSpPr>
          <p:cNvPr id="2" name="Rectangle 1"/>
          <p:cNvSpPr/>
          <p:nvPr/>
        </p:nvSpPr>
        <p:spPr>
          <a:xfrm>
            <a:off x="0" y="1828800"/>
            <a:ext cx="12191695" cy="1645920"/>
          </a:xfrm>
          <a:prstGeom prst="rect">
            <a:avLst/>
          </a:prstGeom>
          <a:solidFill>
            <a:srgbClr val="0E2A5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Rectangle 2"/>
          <p:cNvSpPr/>
          <p:nvPr/>
        </p:nvSpPr>
        <p:spPr>
          <a:xfrm>
            <a:off x="731520" y="1828800"/>
            <a:ext cx="182880" cy="1645920"/>
          </a:xfrm>
          <a:prstGeom prst="rect">
            <a:avLst/>
          </a:prstGeom>
          <a:solidFill>
            <a:srgbClr val="F27F2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1143000" y="1926463"/>
            <a:ext cx="6506845" cy="706755"/>
          </a:xfrm>
          <a:prstGeom prst="rect">
            <a:avLst/>
          </a:prstGeom>
          <a:noFill/>
        </p:spPr>
        <p:txBody>
          <a:bodyPr wrap="none">
            <a:spAutoFit/>
          </a:bodyPr>
          <a:lstStyle/>
          <a:p>
            <a:pPr algn="l"/>
            <a:r>
              <a:rPr lang="en-US" sz="4000" b="1">
                <a:solidFill>
                  <a:schemeClr val="bg1"/>
                </a:solidFill>
                <a:latin typeface="Arial" panose="020B0604020202020204" pitchFamily="34" charset="0"/>
                <a:cs typeface="Arial" panose="020B0604020202020204" pitchFamily="34" charset="0"/>
                <a:sym typeface="+mn-ea"/>
              </a:rPr>
              <a:t>Frame </a:t>
            </a:r>
            <a:r>
              <a:rPr sz="4000" b="1">
                <a:solidFill>
                  <a:schemeClr val="bg1"/>
                </a:solidFill>
                <a:latin typeface="Arial" panose="020B0604020202020204" pitchFamily="34" charset="0"/>
                <a:cs typeface="Arial" panose="020B0604020202020204" pitchFamily="34" charset="0"/>
                <a:sym typeface="+mn-ea"/>
              </a:rPr>
              <a:t>&amp;</a:t>
            </a:r>
            <a:r>
              <a:rPr lang="en-US" altLang="zh-CN" sz="4000" b="1">
                <a:solidFill>
                  <a:srgbClr val="FFFFFF"/>
                </a:solidFill>
                <a:latin typeface="Arial" panose="020B0604020202020204" pitchFamily="34" charset="0"/>
                <a:cs typeface="Arial" panose="020B0604020202020204" pitchFamily="34" charset="0"/>
              </a:rPr>
              <a:t> Hardware Design</a:t>
            </a:r>
            <a:endParaRPr lang="en-US" altLang="zh-CN" sz="4000" b="1">
              <a:solidFill>
                <a:srgbClr val="FFFFFF"/>
              </a:solidFill>
              <a:latin typeface="Arial" panose="020B0604020202020204" pitchFamily="34" charset="0"/>
              <a:cs typeface="Arial" panose="020B0604020202020204" pitchFamily="34" charset="0"/>
            </a:endParaRPr>
          </a:p>
        </p:txBody>
      </p:sp>
      <p:sp>
        <p:nvSpPr>
          <p:cNvPr id="5" name="TextBox 4"/>
          <p:cNvSpPr txBox="1"/>
          <p:nvPr/>
        </p:nvSpPr>
        <p:spPr>
          <a:xfrm>
            <a:off x="1170432" y="2633472"/>
            <a:ext cx="7772400" cy="320040"/>
          </a:xfrm>
          <a:prstGeom prst="rect">
            <a:avLst/>
          </a:prstGeom>
          <a:noFill/>
        </p:spPr>
        <p:txBody>
          <a:bodyPr wrap="none">
            <a:spAutoFit/>
          </a:bodyPr>
          <a:lstStyle/>
          <a:p>
            <a:r>
              <a:rPr sz="1300">
                <a:solidFill>
                  <a:srgbClr val="D9E1EF"/>
                </a:solidFill>
                <a:latin typeface="Aptos"/>
              </a:rPr>
              <a:t>Use this slide to separate major parts of the talk</a:t>
            </a:r>
            <a:endParaRPr sz="1300">
              <a:solidFill>
                <a:srgbClr val="D9E1EF"/>
              </a:solidFill>
              <a:latin typeface="Aptos"/>
            </a:endParaRPr>
          </a:p>
        </p:txBody>
      </p:sp>
      <p:pic>
        <p:nvPicPr>
          <p:cNvPr id="7" name="图片 6"/>
          <p:cNvPicPr>
            <a:picLocks noChangeAspect="1"/>
          </p:cNvPicPr>
          <p:nvPr/>
        </p:nvPicPr>
        <p:blipFill>
          <a:blip r:embed="rId1" cstate="screen"/>
          <a:stretch>
            <a:fillRect/>
          </a:stretch>
        </p:blipFill>
        <p:spPr>
          <a:xfrm>
            <a:off x="10245725" y="189865"/>
            <a:ext cx="791845" cy="434975"/>
          </a:xfrm>
          <a:prstGeom prst="rect">
            <a:avLst/>
          </a:prstGeom>
        </p:spPr>
      </p:pic>
      <p:sp>
        <p:nvSpPr>
          <p:cNvPr id="6" name="文本框 5"/>
          <p:cNvSpPr txBox="1"/>
          <p:nvPr/>
        </p:nvSpPr>
        <p:spPr>
          <a:xfrm>
            <a:off x="11037570" y="153035"/>
            <a:ext cx="4064000" cy="404495"/>
          </a:xfrm>
          <a:prstGeom prst="rect">
            <a:avLst/>
          </a:prstGeom>
          <a:noFill/>
        </p:spPr>
        <p:txBody>
          <a:bodyPr wrap="square" rtlCol="0">
            <a:noAutofit/>
          </a:bodyPr>
          <a:lstStyle/>
          <a:p>
            <a:r>
              <a:rPr lang="en-US" altLang="zh-CN" sz="3200" b="1">
                <a:solidFill>
                  <a:srgbClr val="E84D29"/>
                </a:solidFill>
                <a:latin typeface="Arial" panose="020B0604020202020204" pitchFamily="34" charset="0"/>
                <a:ea typeface="黑体" panose="02010609060101010101" charset="-122"/>
                <a:cs typeface="Arial" panose="020B0604020202020204" pitchFamily="34" charset="0"/>
              </a:rPr>
              <a:t>ZJUI</a:t>
            </a:r>
            <a:endParaRPr lang="en-US" altLang="zh-CN" sz="3200" b="1">
              <a:solidFill>
                <a:srgbClr val="E84D29"/>
              </a:solidFill>
              <a:latin typeface="Arial" panose="020B0604020202020204" pitchFamily="34" charset="0"/>
              <a:ea typeface="黑体" panose="02010609060101010101" charset="-122"/>
              <a:cs typeface="Arial" panose="020B0604020202020204" pitchFamily="34" charset="0"/>
            </a:endParaRPr>
          </a:p>
        </p:txBody>
      </p:sp>
      <p:sp>
        <p:nvSpPr>
          <p:cNvPr id="16" name="文本框 15"/>
          <p:cNvSpPr txBox="1"/>
          <p:nvPr/>
        </p:nvSpPr>
        <p:spPr>
          <a:xfrm>
            <a:off x="11037570" y="6489700"/>
            <a:ext cx="4064000" cy="368300"/>
          </a:xfrm>
          <a:prstGeom prst="rect">
            <a:avLst/>
          </a:prstGeom>
          <a:noFill/>
        </p:spPr>
        <p:txBody>
          <a:bodyPr wrap="square" rtlCol="0">
            <a:spAutoFit/>
          </a:bodyPr>
          <a:lstStyle/>
          <a:p>
            <a:r>
              <a:rPr lang="en-US" altLang="zh-CN" b="1">
                <a:latin typeface="Arial" panose="020B0604020202020204" pitchFamily="34" charset="0"/>
                <a:cs typeface="Arial" panose="020B0604020202020204" pitchFamily="34" charset="0"/>
              </a:rPr>
              <a:t>ECE 445</a:t>
            </a:r>
            <a:endParaRPr lang="en-US" altLang="zh-CN" b="1">
              <a:latin typeface="Arial" panose="020B0604020202020204" pitchFamily="34" charset="0"/>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AFD"/>
        </a:solidFill>
        <a:effectLst/>
      </p:bgPr>
    </p:bg>
    <p:spTree>
      <p:nvGrpSpPr>
        <p:cNvPr id="1" name=""/>
        <p:cNvGrpSpPr/>
        <p:nvPr/>
      </p:nvGrpSpPr>
      <p:grpSpPr>
        <a:xfrm>
          <a:off x="0" y="0"/>
          <a:ext cx="0" cy="0"/>
          <a:chOff x="0" y="0"/>
          <a:chExt cx="0" cy="0"/>
        </a:xfrm>
      </p:grpSpPr>
      <p:sp>
        <p:nvSpPr>
          <p:cNvPr id="33" name="Rounded Rectangle 6"/>
          <p:cNvSpPr/>
          <p:nvPr/>
        </p:nvSpPr>
        <p:spPr>
          <a:xfrm>
            <a:off x="452864" y="1444724"/>
            <a:ext cx="5082151" cy="4373414"/>
          </a:xfrm>
          <a:prstGeom prst="roundRect">
            <a:avLst/>
          </a:prstGeom>
          <a:solidFill>
            <a:srgbClr val="FFFFFF"/>
          </a:solidFill>
          <a:ln w="12700">
            <a:solidFill>
              <a:srgbClr val="DEE4E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Times New Roman" panose="02020603050405020304"/>
              <a:cs typeface="Times New Roman" panose="02020603050405020304"/>
            </a:endParaRPr>
          </a:p>
        </p:txBody>
      </p:sp>
      <p:sp>
        <p:nvSpPr>
          <p:cNvPr id="32" name="Rounded Rectangle 6"/>
          <p:cNvSpPr/>
          <p:nvPr/>
        </p:nvSpPr>
        <p:spPr>
          <a:xfrm>
            <a:off x="6074411" y="1358460"/>
            <a:ext cx="5312190" cy="4488434"/>
          </a:xfrm>
          <a:prstGeom prst="roundRect">
            <a:avLst/>
          </a:prstGeom>
          <a:solidFill>
            <a:srgbClr val="FFFFFF"/>
          </a:solidFill>
          <a:ln w="12700">
            <a:solidFill>
              <a:srgbClr val="DEE4E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Times New Roman" panose="02020603050405020304"/>
              <a:cs typeface="Times New Roman" panose="02020603050405020304"/>
            </a:endParaRPr>
          </a:p>
        </p:txBody>
      </p:sp>
      <p:sp>
        <p:nvSpPr>
          <p:cNvPr id="2" name="Rectangle 1"/>
          <p:cNvSpPr/>
          <p:nvPr/>
        </p:nvSpPr>
        <p:spPr>
          <a:xfrm>
            <a:off x="0" y="0"/>
            <a:ext cx="12191695" cy="164592"/>
          </a:xfrm>
          <a:prstGeom prst="rect">
            <a:avLst/>
          </a:prstGeom>
          <a:solidFill>
            <a:srgbClr val="0E2A5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Times New Roman" panose="02020603050405020304"/>
              <a:cs typeface="Times New Roman" panose="02020603050405020304"/>
            </a:endParaRPr>
          </a:p>
        </p:txBody>
      </p:sp>
      <p:sp>
        <p:nvSpPr>
          <p:cNvPr id="3" name="Rectangle 2"/>
          <p:cNvSpPr/>
          <p:nvPr/>
        </p:nvSpPr>
        <p:spPr>
          <a:xfrm>
            <a:off x="552081" y="612058"/>
            <a:ext cx="128016" cy="548640"/>
          </a:xfrm>
          <a:prstGeom prst="rect">
            <a:avLst/>
          </a:prstGeom>
          <a:solidFill>
            <a:srgbClr val="F27F2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Times New Roman" panose="02020603050405020304"/>
              <a:cs typeface="Times New Roman" panose="02020603050405020304"/>
            </a:endParaRPr>
          </a:p>
        </p:txBody>
      </p:sp>
      <p:sp>
        <p:nvSpPr>
          <p:cNvPr id="4" name="TextBox 3"/>
          <p:cNvSpPr txBox="1"/>
          <p:nvPr/>
        </p:nvSpPr>
        <p:spPr>
          <a:xfrm>
            <a:off x="749808" y="566928"/>
            <a:ext cx="3696846" cy="492443"/>
          </a:xfrm>
          <a:prstGeom prst="rect">
            <a:avLst/>
          </a:prstGeom>
          <a:noFill/>
        </p:spPr>
        <p:txBody>
          <a:bodyPr wrap="none" lIns="91440" tIns="45720" rIns="91440" bIns="45720" anchor="t">
            <a:spAutoFit/>
          </a:bodyPr>
          <a:lstStyle/>
          <a:p>
            <a:r>
              <a:rPr lang="en-US" altLang="zh-CN" sz="2600" b="1">
                <a:solidFill>
                  <a:srgbClr val="0E2A5A"/>
                </a:solidFill>
                <a:latin typeface="Times New Roman" panose="02020603050405020304"/>
                <a:ea typeface="宋体" panose="02010600030101010101" pitchFamily="2" charset="-122"/>
                <a:cs typeface="Times New Roman" panose="02020603050405020304"/>
              </a:rPr>
              <a:t>Mechanical Architecture</a:t>
            </a:r>
            <a:endParaRPr lang="zh-CN" altLang="en-US">
              <a:latin typeface="Times New Roman" panose="02020603050405020304"/>
              <a:cs typeface="Times New Roman" panose="02020603050405020304"/>
            </a:endParaRPr>
          </a:p>
        </p:txBody>
      </p:sp>
      <p:sp>
        <p:nvSpPr>
          <p:cNvPr id="5" name="TextBox 4"/>
          <p:cNvSpPr txBox="1"/>
          <p:nvPr/>
        </p:nvSpPr>
        <p:spPr>
          <a:xfrm>
            <a:off x="780386" y="962086"/>
            <a:ext cx="1713931" cy="261610"/>
          </a:xfrm>
          <a:prstGeom prst="rect">
            <a:avLst/>
          </a:prstGeom>
          <a:noFill/>
        </p:spPr>
        <p:txBody>
          <a:bodyPr wrap="none" lIns="91440" tIns="45720" rIns="91440" bIns="45720" anchor="t">
            <a:spAutoFit/>
          </a:bodyPr>
          <a:lstStyle/>
          <a:p>
            <a:r>
              <a:rPr lang="en-US" sz="1100">
                <a:solidFill>
                  <a:srgbClr val="586678"/>
                </a:solidFill>
                <a:latin typeface="Times New Roman" panose="02020603050405020304"/>
                <a:ea typeface="+mn-lt"/>
                <a:cs typeface="Times New Roman" panose="02020603050405020304"/>
              </a:rPr>
              <a:t>Frame &amp; Hardware Design</a:t>
            </a:r>
            <a:endParaRPr lang="zh-CN" altLang="en-US">
              <a:latin typeface="Times New Roman" panose="02020603050405020304"/>
              <a:cs typeface="Times New Roman" panose="02020603050405020304"/>
            </a:endParaRPr>
          </a:p>
        </p:txBody>
      </p:sp>
      <p:sp>
        <p:nvSpPr>
          <p:cNvPr id="9" name="Rectangle 8"/>
          <p:cNvSpPr/>
          <p:nvPr/>
        </p:nvSpPr>
        <p:spPr>
          <a:xfrm>
            <a:off x="502920" y="6400800"/>
            <a:ext cx="11155680" cy="18288"/>
          </a:xfrm>
          <a:prstGeom prst="rect">
            <a:avLst/>
          </a:prstGeom>
          <a:solidFill>
            <a:srgbClr val="DEE4E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Times New Roman" panose="02020603050405020304"/>
              <a:cs typeface="Times New Roman" panose="02020603050405020304"/>
            </a:endParaRPr>
          </a:p>
        </p:txBody>
      </p:sp>
      <p:pic>
        <p:nvPicPr>
          <p:cNvPr id="11" name="图片 10"/>
          <p:cNvPicPr>
            <a:picLocks noChangeAspect="1"/>
          </p:cNvPicPr>
          <p:nvPr/>
        </p:nvPicPr>
        <p:blipFill>
          <a:blip r:embed="rId1" cstate="screen"/>
          <a:stretch>
            <a:fillRect/>
          </a:stretch>
        </p:blipFill>
        <p:spPr>
          <a:xfrm>
            <a:off x="11155680" y="250825"/>
            <a:ext cx="791845" cy="434975"/>
          </a:xfrm>
          <a:prstGeom prst="rect">
            <a:avLst/>
          </a:prstGeom>
        </p:spPr>
      </p:pic>
      <p:sp>
        <p:nvSpPr>
          <p:cNvPr id="12" name="文本框 11"/>
          <p:cNvSpPr txBox="1"/>
          <p:nvPr/>
        </p:nvSpPr>
        <p:spPr>
          <a:xfrm>
            <a:off x="10835640" y="6489700"/>
            <a:ext cx="4064000" cy="368300"/>
          </a:xfrm>
          <a:prstGeom prst="rect">
            <a:avLst/>
          </a:prstGeom>
          <a:noFill/>
        </p:spPr>
        <p:txBody>
          <a:bodyPr wrap="square" lIns="91440" tIns="45720" rIns="91440" bIns="45720" rtlCol="0" anchor="t">
            <a:spAutoFit/>
          </a:bodyPr>
          <a:lstStyle/>
          <a:p>
            <a:r>
              <a:rPr lang="en-US" altLang="zh-CN" b="1">
                <a:latin typeface="Times New Roman" panose="02020603050405020304"/>
                <a:ea typeface="宋体" panose="02010600030101010101" pitchFamily="2" charset="-122"/>
                <a:cs typeface="Times New Roman" panose="02020603050405020304"/>
              </a:rPr>
              <a:t>ECE445 6</a:t>
            </a:r>
            <a:endParaRPr lang="en-US" altLang="zh-CN" b="1">
              <a:latin typeface="Times New Roman" panose="02020603050405020304"/>
              <a:cs typeface="Times New Roman" panose="02020603050405020304"/>
            </a:endParaRPr>
          </a:p>
        </p:txBody>
      </p:sp>
      <p:pic>
        <p:nvPicPr>
          <p:cNvPr id="10" name="图片 9"/>
          <p:cNvPicPr>
            <a:picLocks noChangeAspect="1"/>
          </p:cNvPicPr>
          <p:nvPr/>
        </p:nvPicPr>
        <p:blipFill>
          <a:blip r:embed="rId2"/>
          <a:stretch>
            <a:fillRect/>
          </a:stretch>
        </p:blipFill>
        <p:spPr>
          <a:xfrm rot="-780000">
            <a:off x="6596283" y="3130061"/>
            <a:ext cx="4626514" cy="3387971"/>
          </a:xfrm>
          <a:prstGeom prst="rect">
            <a:avLst/>
          </a:prstGeom>
        </p:spPr>
      </p:pic>
      <p:pic>
        <p:nvPicPr>
          <p:cNvPr id="13" name="图片 12" descr="桌子上的游戏手柄&#10;&#10;AI 生成的内容可能不正确。"/>
          <p:cNvPicPr>
            <a:picLocks noChangeAspect="1"/>
          </p:cNvPicPr>
          <p:nvPr/>
        </p:nvPicPr>
        <p:blipFill>
          <a:blip r:embed="rId3"/>
          <a:stretch>
            <a:fillRect/>
          </a:stretch>
        </p:blipFill>
        <p:spPr>
          <a:xfrm rot="-120000">
            <a:off x="170901" y="1103671"/>
            <a:ext cx="5693314" cy="4384431"/>
          </a:xfrm>
          <a:prstGeom prst="rect">
            <a:avLst/>
          </a:prstGeom>
        </p:spPr>
      </p:pic>
      <p:pic>
        <p:nvPicPr>
          <p:cNvPr id="14" name="图片 13"/>
          <p:cNvPicPr>
            <a:picLocks noChangeAspect="1"/>
          </p:cNvPicPr>
          <p:nvPr/>
        </p:nvPicPr>
        <p:blipFill>
          <a:blip r:embed="rId4"/>
          <a:stretch>
            <a:fillRect/>
          </a:stretch>
        </p:blipFill>
        <p:spPr>
          <a:xfrm rot="20820000">
            <a:off x="6100948" y="1755704"/>
            <a:ext cx="5068473" cy="3880340"/>
          </a:xfrm>
          <a:prstGeom prst="rect">
            <a:avLst/>
          </a:prstGeom>
        </p:spPr>
      </p:pic>
      <p:pic>
        <p:nvPicPr>
          <p:cNvPr id="15" name="图片 14"/>
          <p:cNvPicPr>
            <a:picLocks noChangeAspect="1"/>
          </p:cNvPicPr>
          <p:nvPr/>
        </p:nvPicPr>
        <p:blipFill>
          <a:blip r:embed="rId5"/>
          <a:stretch>
            <a:fillRect/>
          </a:stretch>
        </p:blipFill>
        <p:spPr>
          <a:xfrm rot="-420000">
            <a:off x="5954441" y="302952"/>
            <a:ext cx="5178083" cy="3903784"/>
          </a:xfrm>
          <a:prstGeom prst="rect">
            <a:avLst/>
          </a:prstGeom>
        </p:spPr>
      </p:pic>
      <p:cxnSp>
        <p:nvCxnSpPr>
          <p:cNvPr id="16" name="直接箭头连接符 15"/>
          <p:cNvCxnSpPr/>
          <p:nvPr/>
        </p:nvCxnSpPr>
        <p:spPr>
          <a:xfrm>
            <a:off x="8452338" y="4718538"/>
            <a:ext cx="914400" cy="914400"/>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18" name="直接箭头连接符 17"/>
          <p:cNvCxnSpPr/>
          <p:nvPr/>
        </p:nvCxnSpPr>
        <p:spPr>
          <a:xfrm flipH="1">
            <a:off x="6553198" y="4554414"/>
            <a:ext cx="703385" cy="586154"/>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19" name="直接箭头连接符 18"/>
          <p:cNvCxnSpPr/>
          <p:nvPr/>
        </p:nvCxnSpPr>
        <p:spPr>
          <a:xfrm>
            <a:off x="10890737" y="4824045"/>
            <a:ext cx="58617" cy="715108"/>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20" name="直接箭头连接符 19"/>
          <p:cNvCxnSpPr/>
          <p:nvPr/>
        </p:nvCxnSpPr>
        <p:spPr>
          <a:xfrm>
            <a:off x="10257691" y="3757245"/>
            <a:ext cx="738554" cy="257908"/>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21" name="直接箭头连接符 20"/>
          <p:cNvCxnSpPr/>
          <p:nvPr/>
        </p:nvCxnSpPr>
        <p:spPr>
          <a:xfrm>
            <a:off x="7901352" y="5035060"/>
            <a:ext cx="11724" cy="504093"/>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22" name="直接箭头连接符 21"/>
          <p:cNvCxnSpPr/>
          <p:nvPr/>
        </p:nvCxnSpPr>
        <p:spPr>
          <a:xfrm>
            <a:off x="9788769" y="2702169"/>
            <a:ext cx="1184030" cy="504093"/>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23" name="直接箭头连接符 22"/>
          <p:cNvCxnSpPr/>
          <p:nvPr/>
        </p:nvCxnSpPr>
        <p:spPr>
          <a:xfrm flipH="1">
            <a:off x="6553199" y="4038599"/>
            <a:ext cx="1746738" cy="105509"/>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25" name="文本框 24"/>
          <p:cNvSpPr txBox="1"/>
          <p:nvPr/>
        </p:nvSpPr>
        <p:spPr>
          <a:xfrm>
            <a:off x="11028048" y="2843568"/>
            <a:ext cx="116555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zh-CN">
                <a:latin typeface="Times New Roman" panose="02020603050405020304"/>
                <a:ea typeface="+mn-lt"/>
                <a:cs typeface="Times New Roman" panose="02020603050405020304"/>
              </a:rPr>
              <a:t>Silicone roof panel</a:t>
            </a:r>
            <a:endParaRPr lang="zh-CN">
              <a:latin typeface="Times New Roman" panose="02020603050405020304"/>
              <a:cs typeface="Times New Roman" panose="02020603050405020304"/>
            </a:endParaRPr>
          </a:p>
        </p:txBody>
      </p:sp>
      <p:sp>
        <p:nvSpPr>
          <p:cNvPr id="26" name="文本框 25"/>
          <p:cNvSpPr txBox="1"/>
          <p:nvPr/>
        </p:nvSpPr>
        <p:spPr>
          <a:xfrm>
            <a:off x="10638232" y="3948385"/>
            <a:ext cx="157282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zh-CN">
                <a:latin typeface="Times New Roman" panose="02020603050405020304"/>
                <a:ea typeface="+mn-lt"/>
                <a:cs typeface="Times New Roman" panose="02020603050405020304"/>
              </a:rPr>
              <a:t>Encapsulation board</a:t>
            </a:r>
            <a:endParaRPr lang="zh-CN">
              <a:latin typeface="Times New Roman" panose="02020603050405020304"/>
              <a:cs typeface="Times New Roman" panose="02020603050405020304"/>
            </a:endParaRPr>
          </a:p>
        </p:txBody>
      </p:sp>
      <p:sp>
        <p:nvSpPr>
          <p:cNvPr id="27" name="文本框 26"/>
          <p:cNvSpPr txBox="1"/>
          <p:nvPr/>
        </p:nvSpPr>
        <p:spPr>
          <a:xfrm>
            <a:off x="10811298" y="5548803"/>
            <a:ext cx="139402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zh-CN">
                <a:latin typeface="Times New Roman" panose="02020603050405020304"/>
                <a:ea typeface="+mn-lt"/>
                <a:cs typeface="Times New Roman" panose="02020603050405020304"/>
              </a:rPr>
              <a:t>USB adapter cable</a:t>
            </a:r>
            <a:endParaRPr lang="zh-CN">
              <a:latin typeface="Times New Roman" panose="02020603050405020304"/>
              <a:cs typeface="Times New Roman" panose="02020603050405020304"/>
            </a:endParaRPr>
          </a:p>
        </p:txBody>
      </p:sp>
      <p:sp>
        <p:nvSpPr>
          <p:cNvPr id="29" name="文本框 28"/>
          <p:cNvSpPr txBox="1"/>
          <p:nvPr/>
        </p:nvSpPr>
        <p:spPr>
          <a:xfrm>
            <a:off x="5942179" y="3170272"/>
            <a:ext cx="113690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zh-CN">
                <a:latin typeface="Times New Roman" panose="02020603050405020304"/>
                <a:ea typeface="+mn-lt"/>
                <a:cs typeface="Times New Roman" panose="02020603050405020304"/>
              </a:rPr>
              <a:t>Force Sensing Resistor (FSR)</a:t>
            </a:r>
            <a:endParaRPr lang="zh-CN">
              <a:latin typeface="Times New Roman" panose="02020603050405020304"/>
              <a:cs typeface="Times New Roman" panose="02020603050405020304"/>
            </a:endParaRPr>
          </a:p>
        </p:txBody>
      </p:sp>
      <p:sp>
        <p:nvSpPr>
          <p:cNvPr id="30" name="文本框 29"/>
          <p:cNvSpPr txBox="1"/>
          <p:nvPr/>
        </p:nvSpPr>
        <p:spPr>
          <a:xfrm>
            <a:off x="5835199" y="4820083"/>
            <a:ext cx="135312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n-US" altLang="zh-CN">
                <a:latin typeface="Times New Roman" panose="02020603050405020304"/>
                <a:ea typeface="+mn-lt"/>
                <a:cs typeface="Times New Roman" panose="02020603050405020304"/>
              </a:rPr>
              <a:t>S</a:t>
            </a:r>
            <a:r>
              <a:rPr lang="zh-CN">
                <a:latin typeface="Times New Roman" panose="02020603050405020304"/>
                <a:ea typeface="+mn-lt"/>
                <a:cs typeface="Times New Roman" panose="02020603050405020304"/>
              </a:rPr>
              <a:t>e</a:t>
            </a:r>
            <a:r>
              <a:rPr lang="en-US" altLang="zh-CN">
                <a:latin typeface="Times New Roman" panose="02020603050405020304"/>
                <a:ea typeface="+mn-lt"/>
                <a:cs typeface="Times New Roman" panose="02020603050405020304"/>
              </a:rPr>
              <a:t>n</a:t>
            </a:r>
            <a:r>
              <a:rPr lang="zh-CN">
                <a:latin typeface="Times New Roman" panose="02020603050405020304"/>
                <a:ea typeface="+mn-lt"/>
                <a:cs typeface="Times New Roman" panose="02020603050405020304"/>
              </a:rPr>
              <a:t>so</a:t>
            </a:r>
            <a:r>
              <a:rPr lang="en-US" altLang="zh-CN">
                <a:latin typeface="Times New Roman" panose="02020603050405020304"/>
                <a:ea typeface="+mn-lt"/>
                <a:cs typeface="Times New Roman" panose="02020603050405020304"/>
              </a:rPr>
              <a:t>r</a:t>
            </a:r>
            <a:r>
              <a:rPr lang="zh-CN" altLang="en-US">
                <a:latin typeface="Times New Roman" panose="02020603050405020304"/>
                <a:ea typeface="+mn-lt"/>
                <a:cs typeface="Times New Roman" panose="02020603050405020304"/>
              </a:rPr>
              <a:t> </a:t>
            </a:r>
            <a:r>
              <a:rPr lang="en-US" altLang="zh-CN">
                <a:latin typeface="Times New Roman" panose="02020603050405020304"/>
                <a:ea typeface="+mn-lt"/>
                <a:cs typeface="Times New Roman" panose="02020603050405020304"/>
              </a:rPr>
              <a:t>I</a:t>
            </a:r>
            <a:r>
              <a:rPr lang="zh-CN">
                <a:latin typeface="Times New Roman" panose="02020603050405020304"/>
                <a:ea typeface="+mn-lt"/>
                <a:cs typeface="Times New Roman" panose="02020603050405020304"/>
              </a:rPr>
              <a:t>n</a:t>
            </a:r>
            <a:r>
              <a:rPr lang="en-US" altLang="zh-CN" err="1">
                <a:latin typeface="Times New Roman" panose="02020603050405020304"/>
                <a:ea typeface="+mn-lt"/>
                <a:cs typeface="Times New Roman" panose="02020603050405020304"/>
              </a:rPr>
              <a:t>terfece</a:t>
            </a:r>
            <a:r>
              <a:rPr lang="zh-CN" altLang="en-US">
                <a:latin typeface="Times New Roman" panose="02020603050405020304"/>
                <a:ea typeface="+mn-lt"/>
                <a:cs typeface="Times New Roman" panose="02020603050405020304"/>
              </a:rPr>
              <a:t> </a:t>
            </a:r>
            <a:r>
              <a:rPr lang="en-US" altLang="zh-CN">
                <a:latin typeface="Times New Roman" panose="02020603050405020304"/>
                <a:ea typeface="+mn-lt"/>
                <a:cs typeface="Times New Roman" panose="02020603050405020304"/>
              </a:rPr>
              <a:t>B</a:t>
            </a:r>
            <a:r>
              <a:rPr lang="zh-CN">
                <a:latin typeface="Times New Roman" panose="02020603050405020304"/>
                <a:ea typeface="+mn-lt"/>
                <a:cs typeface="Times New Roman" panose="02020603050405020304"/>
              </a:rPr>
              <a:t>oard</a:t>
            </a:r>
            <a:endParaRPr lang="zh-CN">
              <a:latin typeface="Times New Roman" panose="02020603050405020304"/>
              <a:cs typeface="Times New Roman" panose="02020603050405020304"/>
            </a:endParaRPr>
          </a:p>
        </p:txBody>
      </p:sp>
      <p:sp>
        <p:nvSpPr>
          <p:cNvPr id="34" name="文本框 33"/>
          <p:cNvSpPr txBox="1"/>
          <p:nvPr/>
        </p:nvSpPr>
        <p:spPr>
          <a:xfrm>
            <a:off x="8929633" y="5515554"/>
            <a:ext cx="1664478" cy="952084"/>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zh-CN">
                <a:latin typeface="Times New Roman" panose="02020603050405020304"/>
                <a:ea typeface="+mn-lt"/>
                <a:cs typeface="Times New Roman" panose="02020603050405020304"/>
              </a:rPr>
              <a:t>Arduino development board</a:t>
            </a:r>
            <a:endParaRPr lang="zh-CN">
              <a:latin typeface="Times New Roman" panose="02020603050405020304"/>
              <a:cs typeface="Times New Roman" panose="02020603050405020304"/>
            </a:endParaRPr>
          </a:p>
        </p:txBody>
      </p:sp>
      <p:sp>
        <p:nvSpPr>
          <p:cNvPr id="35" name="文本框 34"/>
          <p:cNvSpPr txBox="1"/>
          <p:nvPr/>
        </p:nvSpPr>
        <p:spPr>
          <a:xfrm>
            <a:off x="7317255" y="5591002"/>
            <a:ext cx="12367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l"/>
            <a:r>
              <a:rPr lang="en-US" altLang="zh-CN">
                <a:latin typeface="Times New Roman" panose="02020603050405020304"/>
                <a:ea typeface="+mn-lt"/>
                <a:cs typeface="Times New Roman" panose="02020603050405020304"/>
              </a:rPr>
              <a:t>P</a:t>
            </a:r>
            <a:r>
              <a:rPr lang="zh-CN">
                <a:latin typeface="Times New Roman" panose="02020603050405020304"/>
                <a:ea typeface="+mn-lt"/>
                <a:cs typeface="Times New Roman" panose="02020603050405020304"/>
              </a:rPr>
              <a:t>edestal</a:t>
            </a:r>
            <a:endParaRPr lang="zh-CN">
              <a:latin typeface="Times New Roman" panose="02020603050405020304"/>
              <a:cs typeface="Times New Roman" panose="02020603050405020304"/>
            </a:endParaRPr>
          </a:p>
        </p:txBody>
      </p:sp>
      <p:sp>
        <p:nvSpPr>
          <p:cNvPr id="36" name="文本框 35"/>
          <p:cNvSpPr txBox="1"/>
          <p:nvPr/>
        </p:nvSpPr>
        <p:spPr>
          <a:xfrm>
            <a:off x="9533045" y="1520134"/>
            <a:ext cx="180354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l"/>
            <a:r>
              <a:rPr lang="zh-CN" sz="2400" b="1">
                <a:latin typeface="Times New Roman" panose="02020603050405020304"/>
                <a:ea typeface="+mn-lt"/>
                <a:cs typeface="Times New Roman" panose="02020603050405020304"/>
              </a:rPr>
              <a:t>Explosion</a:t>
            </a:r>
            <a:endParaRPr lang="zh-CN" sz="2400" b="1">
              <a:latin typeface="Times New Roman" panose="02020603050405020304"/>
              <a:cs typeface="Times New Roman" panose="02020603050405020304"/>
            </a:endParaRPr>
          </a:p>
        </p:txBody>
      </p:sp>
      <p:sp>
        <p:nvSpPr>
          <p:cNvPr id="37" name="文本框 36"/>
          <p:cNvSpPr txBox="1"/>
          <p:nvPr/>
        </p:nvSpPr>
        <p:spPr>
          <a:xfrm>
            <a:off x="3990582" y="1556714"/>
            <a:ext cx="141707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n-US" altLang="zh-CN" sz="2400" b="1">
                <a:latin typeface="Times New Roman" panose="02020603050405020304"/>
                <a:ea typeface="+mn-lt"/>
                <a:cs typeface="Times New Roman" panose="02020603050405020304"/>
              </a:rPr>
              <a:t>P</a:t>
            </a:r>
            <a:r>
              <a:rPr lang="zh-CN" sz="2400" b="1">
                <a:latin typeface="Times New Roman" panose="02020603050405020304"/>
                <a:ea typeface="+mn-lt"/>
                <a:cs typeface="Times New Roman" panose="02020603050405020304"/>
              </a:rPr>
              <a:t>roduct</a:t>
            </a:r>
            <a:r>
              <a:rPr lang="zh-CN">
                <a:latin typeface="Times New Roman" panose="02020603050405020304"/>
                <a:ea typeface="+mn-lt"/>
                <a:cs typeface="Times New Roman" panose="02020603050405020304"/>
              </a:rPr>
              <a:t> </a:t>
            </a:r>
            <a:endParaRPr lang="zh-CN">
              <a:latin typeface="Times New Roman" panose="02020603050405020304"/>
              <a:cs typeface="Times New Roman" panose="02020603050405020304"/>
            </a:endParaRPr>
          </a:p>
        </p:txBody>
      </p:sp>
      <p:cxnSp>
        <p:nvCxnSpPr>
          <p:cNvPr id="38" name="直接箭头连接符 37"/>
          <p:cNvCxnSpPr/>
          <p:nvPr/>
        </p:nvCxnSpPr>
        <p:spPr>
          <a:xfrm>
            <a:off x="3159036" y="4022452"/>
            <a:ext cx="547444" cy="686796"/>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39" name="文本框 38"/>
          <p:cNvSpPr txBox="1"/>
          <p:nvPr/>
        </p:nvSpPr>
        <p:spPr>
          <a:xfrm>
            <a:off x="3297917" y="4792287"/>
            <a:ext cx="113365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zh-CN">
                <a:latin typeface="Times New Roman" panose="02020603050405020304"/>
                <a:ea typeface="+mn-lt"/>
                <a:cs typeface="Times New Roman" panose="02020603050405020304"/>
              </a:rPr>
              <a:t>Silicone gasket</a:t>
            </a:r>
            <a:endParaRPr lang="zh-CN">
              <a:latin typeface="Times New Roman" panose="02020603050405020304"/>
              <a:cs typeface="Times New Roman" panose="02020603050405020304"/>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AFD"/>
        </a:solidFill>
        <a:effectLst/>
      </p:bgPr>
    </p:bg>
    <p:spTree>
      <p:nvGrpSpPr>
        <p:cNvPr id="1" name=""/>
        <p:cNvGrpSpPr/>
        <p:nvPr/>
      </p:nvGrpSpPr>
      <p:grpSpPr>
        <a:xfrm>
          <a:off x="0" y="0"/>
          <a:ext cx="0" cy="0"/>
          <a:chOff x="0" y="0"/>
          <a:chExt cx="0" cy="0"/>
        </a:xfrm>
      </p:grpSpPr>
      <p:sp>
        <p:nvSpPr>
          <p:cNvPr id="2" name="Rectangle 1"/>
          <p:cNvSpPr/>
          <p:nvPr/>
        </p:nvSpPr>
        <p:spPr>
          <a:xfrm>
            <a:off x="0" y="0"/>
            <a:ext cx="12191695" cy="164592"/>
          </a:xfrm>
          <a:prstGeom prst="rect">
            <a:avLst/>
          </a:prstGeom>
          <a:solidFill>
            <a:srgbClr val="0E2A5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Times New Roman" panose="02020603050405020304"/>
              <a:cs typeface="Times New Roman" panose="02020603050405020304"/>
            </a:endParaRPr>
          </a:p>
        </p:txBody>
      </p:sp>
      <p:sp>
        <p:nvSpPr>
          <p:cNvPr id="3" name="Rectangle 2"/>
          <p:cNvSpPr/>
          <p:nvPr/>
        </p:nvSpPr>
        <p:spPr>
          <a:xfrm>
            <a:off x="502920" y="685800"/>
            <a:ext cx="128016" cy="548640"/>
          </a:xfrm>
          <a:prstGeom prst="rect">
            <a:avLst/>
          </a:prstGeom>
          <a:solidFill>
            <a:srgbClr val="F27F2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Times New Roman" panose="02020603050405020304"/>
              <a:cs typeface="Times New Roman" panose="02020603050405020304"/>
            </a:endParaRPr>
          </a:p>
        </p:txBody>
      </p:sp>
      <p:sp>
        <p:nvSpPr>
          <p:cNvPr id="4" name="TextBox 3"/>
          <p:cNvSpPr txBox="1"/>
          <p:nvPr/>
        </p:nvSpPr>
        <p:spPr>
          <a:xfrm>
            <a:off x="749808" y="566928"/>
            <a:ext cx="2751074" cy="492443"/>
          </a:xfrm>
          <a:prstGeom prst="rect">
            <a:avLst/>
          </a:prstGeom>
          <a:noFill/>
        </p:spPr>
        <p:txBody>
          <a:bodyPr wrap="none" lIns="91440" tIns="45720" rIns="91440" bIns="45720" anchor="t">
            <a:spAutoFit/>
          </a:bodyPr>
          <a:lstStyle/>
          <a:p>
            <a:r>
              <a:rPr lang="en-US" sz="2600" b="1">
                <a:solidFill>
                  <a:srgbClr val="0E2A5A"/>
                </a:solidFill>
                <a:latin typeface="Times New Roman" panose="02020603050405020304"/>
                <a:ea typeface="+mn-lt"/>
                <a:cs typeface="Times New Roman" panose="02020603050405020304"/>
              </a:rPr>
              <a:t>Ergonomic design</a:t>
            </a:r>
            <a:endParaRPr lang="zh-CN" altLang="en-US" b="1">
              <a:latin typeface="Times New Roman" panose="02020603050405020304"/>
              <a:cs typeface="Times New Roman" panose="02020603050405020304"/>
            </a:endParaRPr>
          </a:p>
        </p:txBody>
      </p:sp>
      <p:sp>
        <p:nvSpPr>
          <p:cNvPr id="5" name="TextBox 4"/>
          <p:cNvSpPr txBox="1"/>
          <p:nvPr/>
        </p:nvSpPr>
        <p:spPr>
          <a:xfrm>
            <a:off x="768096" y="1097280"/>
            <a:ext cx="1713931" cy="261610"/>
          </a:xfrm>
          <a:prstGeom prst="rect">
            <a:avLst/>
          </a:prstGeom>
          <a:noFill/>
        </p:spPr>
        <p:txBody>
          <a:bodyPr wrap="none" lIns="91440" tIns="45720" rIns="91440" bIns="45720" anchor="t">
            <a:spAutoFit/>
          </a:bodyPr>
          <a:lstStyle/>
          <a:p>
            <a:r>
              <a:rPr lang="en-US" sz="1100">
                <a:solidFill>
                  <a:srgbClr val="586678"/>
                </a:solidFill>
                <a:latin typeface="Times New Roman" panose="02020603050405020304"/>
                <a:ea typeface="+mn-lt"/>
                <a:cs typeface="Times New Roman" panose="02020603050405020304"/>
              </a:rPr>
              <a:t>Frame &amp; Hardware Design</a:t>
            </a:r>
            <a:endParaRPr lang="zh-CN" altLang="en-US">
              <a:latin typeface="Times New Roman" panose="02020603050405020304"/>
              <a:cs typeface="Times New Roman" panose="02020603050405020304"/>
            </a:endParaRPr>
          </a:p>
        </p:txBody>
      </p:sp>
      <p:sp>
        <p:nvSpPr>
          <p:cNvPr id="7" name="Rounded Rectangle 6"/>
          <p:cNvSpPr/>
          <p:nvPr/>
        </p:nvSpPr>
        <p:spPr>
          <a:xfrm>
            <a:off x="8328415" y="1712779"/>
            <a:ext cx="3749039" cy="3017520"/>
          </a:xfrm>
          <a:prstGeom prst="roundRect">
            <a:avLst/>
          </a:prstGeom>
          <a:solidFill>
            <a:srgbClr val="FFFFFF"/>
          </a:solidFill>
          <a:ln w="12700">
            <a:solidFill>
              <a:srgbClr val="DEE4E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Times New Roman" panose="02020603050405020304"/>
              <a:cs typeface="Times New Roman" panose="02020603050405020304"/>
            </a:endParaRPr>
          </a:p>
        </p:txBody>
      </p:sp>
      <p:sp>
        <p:nvSpPr>
          <p:cNvPr id="9" name="Rectangle 8"/>
          <p:cNvSpPr/>
          <p:nvPr/>
        </p:nvSpPr>
        <p:spPr>
          <a:xfrm>
            <a:off x="502920" y="6400800"/>
            <a:ext cx="11155680" cy="18288"/>
          </a:xfrm>
          <a:prstGeom prst="rect">
            <a:avLst/>
          </a:prstGeom>
          <a:solidFill>
            <a:srgbClr val="DEE4E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Times New Roman" panose="02020603050405020304"/>
              <a:cs typeface="Times New Roman" panose="02020603050405020304"/>
            </a:endParaRPr>
          </a:p>
        </p:txBody>
      </p:sp>
      <p:pic>
        <p:nvPicPr>
          <p:cNvPr id="11" name="图片 10"/>
          <p:cNvPicPr>
            <a:picLocks noChangeAspect="1"/>
          </p:cNvPicPr>
          <p:nvPr/>
        </p:nvPicPr>
        <p:blipFill>
          <a:blip r:embed="rId1" cstate="screen"/>
          <a:stretch>
            <a:fillRect/>
          </a:stretch>
        </p:blipFill>
        <p:spPr>
          <a:xfrm>
            <a:off x="11155680" y="250825"/>
            <a:ext cx="791845" cy="434975"/>
          </a:xfrm>
          <a:prstGeom prst="rect">
            <a:avLst/>
          </a:prstGeom>
        </p:spPr>
      </p:pic>
      <p:sp>
        <p:nvSpPr>
          <p:cNvPr id="12" name="文本框 11"/>
          <p:cNvSpPr txBox="1"/>
          <p:nvPr/>
        </p:nvSpPr>
        <p:spPr>
          <a:xfrm>
            <a:off x="10835640" y="6489700"/>
            <a:ext cx="4064000" cy="368300"/>
          </a:xfrm>
          <a:prstGeom prst="rect">
            <a:avLst/>
          </a:prstGeom>
          <a:noFill/>
        </p:spPr>
        <p:txBody>
          <a:bodyPr wrap="square" lIns="91440" tIns="45720" rIns="91440" bIns="45720" rtlCol="0" anchor="t">
            <a:spAutoFit/>
          </a:bodyPr>
          <a:lstStyle/>
          <a:p>
            <a:r>
              <a:rPr lang="en-US" altLang="zh-CN" b="1">
                <a:latin typeface="Times New Roman" panose="02020603050405020304"/>
                <a:ea typeface="宋体" panose="02010600030101010101" pitchFamily="2" charset="-122"/>
                <a:cs typeface="Times New Roman" panose="02020603050405020304"/>
              </a:rPr>
              <a:t>ECE445 7</a:t>
            </a:r>
            <a:endParaRPr lang="en-US" altLang="zh-CN" b="1">
              <a:latin typeface="Times New Roman" panose="02020603050405020304"/>
              <a:cs typeface="Times New Roman" panose="02020603050405020304"/>
            </a:endParaRPr>
          </a:p>
        </p:txBody>
      </p:sp>
      <p:sp>
        <p:nvSpPr>
          <p:cNvPr id="10" name="Rounded Rectangle 6"/>
          <p:cNvSpPr/>
          <p:nvPr/>
        </p:nvSpPr>
        <p:spPr>
          <a:xfrm>
            <a:off x="339704" y="1712778"/>
            <a:ext cx="3749039" cy="3017520"/>
          </a:xfrm>
          <a:prstGeom prst="roundRect">
            <a:avLst/>
          </a:prstGeom>
          <a:solidFill>
            <a:srgbClr val="FFFFFF"/>
          </a:solidFill>
          <a:ln w="12700">
            <a:solidFill>
              <a:srgbClr val="DEE4E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Times New Roman" panose="02020603050405020304"/>
              <a:cs typeface="Times New Roman" panose="02020603050405020304"/>
            </a:endParaRPr>
          </a:p>
        </p:txBody>
      </p:sp>
      <p:sp>
        <p:nvSpPr>
          <p:cNvPr id="13" name="Rounded Rectangle 6"/>
          <p:cNvSpPr/>
          <p:nvPr/>
        </p:nvSpPr>
        <p:spPr>
          <a:xfrm>
            <a:off x="4334059" y="1712779"/>
            <a:ext cx="3749039" cy="3017520"/>
          </a:xfrm>
          <a:prstGeom prst="roundRect">
            <a:avLst/>
          </a:prstGeom>
          <a:solidFill>
            <a:srgbClr val="FFFFFF"/>
          </a:solidFill>
          <a:ln w="12700">
            <a:solidFill>
              <a:srgbClr val="DEE4E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Times New Roman" panose="02020603050405020304"/>
              <a:cs typeface="Times New Roman" panose="02020603050405020304"/>
            </a:endParaRPr>
          </a:p>
        </p:txBody>
      </p:sp>
      <p:pic>
        <p:nvPicPr>
          <p:cNvPr id="15" name="图片 14" descr="图片包含 对, 黑暗, 关, 绿色&#10;&#10;AI 生成的内容可能不正确。"/>
          <p:cNvPicPr>
            <a:picLocks noChangeAspect="1"/>
          </p:cNvPicPr>
          <p:nvPr/>
        </p:nvPicPr>
        <p:blipFill>
          <a:blip r:embed="rId2"/>
          <a:stretch>
            <a:fillRect/>
          </a:stretch>
        </p:blipFill>
        <p:spPr>
          <a:xfrm>
            <a:off x="1007961" y="1807292"/>
            <a:ext cx="2408597" cy="2825546"/>
          </a:xfrm>
          <a:prstGeom prst="rect">
            <a:avLst/>
          </a:prstGeom>
        </p:spPr>
      </p:pic>
      <p:sp>
        <p:nvSpPr>
          <p:cNvPr id="16" name="文本框 15"/>
          <p:cNvSpPr txBox="1"/>
          <p:nvPr/>
        </p:nvSpPr>
        <p:spPr>
          <a:xfrm>
            <a:off x="1008363" y="4737455"/>
            <a:ext cx="247467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ctr"/>
            <a:r>
              <a:rPr lang="zh-CN" sz="2000" b="1">
                <a:latin typeface="Times New Roman" panose="02020603050405020304"/>
                <a:ea typeface="+mn-lt"/>
                <a:cs typeface="Times New Roman" panose="02020603050405020304"/>
              </a:rPr>
              <a:t>Foot-shaped design</a:t>
            </a:r>
            <a:endParaRPr lang="zh-CN" sz="2000" b="1">
              <a:latin typeface="Times New Roman" panose="02020603050405020304"/>
              <a:cs typeface="Times New Roman" panose="02020603050405020304"/>
            </a:endParaRPr>
          </a:p>
        </p:txBody>
      </p:sp>
      <p:pic>
        <p:nvPicPr>
          <p:cNvPr id="17" name="图片 16" descr="图片包含 游戏机, 钟表&#10;&#10;AI 生成的内容可能不正确。"/>
          <p:cNvPicPr>
            <a:picLocks noChangeAspect="1"/>
          </p:cNvPicPr>
          <p:nvPr/>
        </p:nvPicPr>
        <p:blipFill>
          <a:blip r:embed="rId3"/>
          <a:stretch>
            <a:fillRect/>
          </a:stretch>
        </p:blipFill>
        <p:spPr>
          <a:xfrm rot="-2160000">
            <a:off x="5356491" y="1769806"/>
            <a:ext cx="1712534" cy="2912808"/>
          </a:xfrm>
          <a:prstGeom prst="rect">
            <a:avLst/>
          </a:prstGeom>
        </p:spPr>
      </p:pic>
      <p:sp>
        <p:nvSpPr>
          <p:cNvPr id="18" name="文本框 17"/>
          <p:cNvSpPr txBox="1"/>
          <p:nvPr/>
        </p:nvSpPr>
        <p:spPr>
          <a:xfrm>
            <a:off x="5041602" y="4786525"/>
            <a:ext cx="233633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ctr"/>
            <a:r>
              <a:rPr lang="zh-CN" sz="2000" b="1">
                <a:latin typeface="Times New Roman" panose="02020603050405020304"/>
                <a:ea typeface="+mn-lt"/>
                <a:cs typeface="Times New Roman" panose="02020603050405020304"/>
              </a:rPr>
              <a:t>Asymmetric sensor distribution</a:t>
            </a:r>
            <a:endParaRPr lang="zh-CN" sz="2000" b="1">
              <a:latin typeface="Times New Roman" panose="02020603050405020304"/>
              <a:cs typeface="Times New Roman" panose="02020603050405020304"/>
            </a:endParaRPr>
          </a:p>
        </p:txBody>
      </p:sp>
      <p:pic>
        <p:nvPicPr>
          <p:cNvPr id="19" name="图片 18"/>
          <p:cNvPicPr>
            <a:picLocks noChangeAspect="1"/>
          </p:cNvPicPr>
          <p:nvPr/>
        </p:nvPicPr>
        <p:blipFill>
          <a:blip r:embed="rId4"/>
          <a:srcRect l="1729" r="4757" b="12178"/>
          <a:stretch>
            <a:fillRect/>
          </a:stretch>
        </p:blipFill>
        <p:spPr>
          <a:xfrm rot="3600000">
            <a:off x="9389138" y="1383118"/>
            <a:ext cx="1314444" cy="2200565"/>
          </a:xfrm>
          <a:prstGeom prst="rect">
            <a:avLst/>
          </a:prstGeom>
        </p:spPr>
      </p:pic>
      <p:pic>
        <p:nvPicPr>
          <p:cNvPr id="21" name="图片 20"/>
          <p:cNvPicPr>
            <a:picLocks noChangeAspect="1"/>
          </p:cNvPicPr>
          <p:nvPr/>
        </p:nvPicPr>
        <p:blipFill>
          <a:blip r:embed="rId5"/>
          <a:stretch>
            <a:fillRect/>
          </a:stretch>
        </p:blipFill>
        <p:spPr>
          <a:xfrm rot="18480000">
            <a:off x="9057833" y="2541517"/>
            <a:ext cx="2842922" cy="2121687"/>
          </a:xfrm>
          <a:prstGeom prst="rect">
            <a:avLst/>
          </a:prstGeom>
        </p:spPr>
      </p:pic>
      <p:sp>
        <p:nvSpPr>
          <p:cNvPr id="22" name="文本框 21"/>
          <p:cNvSpPr txBox="1"/>
          <p:nvPr/>
        </p:nvSpPr>
        <p:spPr>
          <a:xfrm>
            <a:off x="9136355" y="4786462"/>
            <a:ext cx="218263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ctr"/>
            <a:r>
              <a:rPr lang="zh-CN" sz="2000" b="1">
                <a:latin typeface="Times New Roman" panose="02020603050405020304"/>
                <a:ea typeface="+mn-lt"/>
                <a:cs typeface="Times New Roman" panose="02020603050405020304"/>
              </a:rPr>
              <a:t>Rubber anti-slip base and silicone insoles</a:t>
            </a:r>
            <a:endParaRPr lang="zh-CN" sz="2000" b="1">
              <a:latin typeface="Times New Roman" panose="02020603050405020304"/>
              <a:cs typeface="Times New Roman" panose="02020603050405020304"/>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AFD"/>
        </a:solidFill>
        <a:effectLst/>
      </p:bgPr>
    </p:bg>
    <p:spTree>
      <p:nvGrpSpPr>
        <p:cNvPr id="1" name=""/>
        <p:cNvGrpSpPr/>
        <p:nvPr/>
      </p:nvGrpSpPr>
      <p:grpSpPr>
        <a:xfrm>
          <a:off x="0" y="0"/>
          <a:ext cx="0" cy="0"/>
          <a:chOff x="0" y="0"/>
          <a:chExt cx="0" cy="0"/>
        </a:xfrm>
      </p:grpSpPr>
      <p:sp>
        <p:nvSpPr>
          <p:cNvPr id="2" name="Rectangle 1"/>
          <p:cNvSpPr/>
          <p:nvPr/>
        </p:nvSpPr>
        <p:spPr>
          <a:xfrm>
            <a:off x="0" y="0"/>
            <a:ext cx="12191695" cy="164592"/>
          </a:xfrm>
          <a:prstGeom prst="rect">
            <a:avLst/>
          </a:prstGeom>
          <a:solidFill>
            <a:srgbClr val="0E2A5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Times New Roman" panose="02020603050405020304"/>
              <a:cs typeface="Times New Roman" panose="02020603050405020304"/>
            </a:endParaRPr>
          </a:p>
        </p:txBody>
      </p:sp>
      <p:sp>
        <p:nvSpPr>
          <p:cNvPr id="3" name="Rectangle 2"/>
          <p:cNvSpPr/>
          <p:nvPr/>
        </p:nvSpPr>
        <p:spPr>
          <a:xfrm>
            <a:off x="502920" y="685800"/>
            <a:ext cx="128016" cy="548640"/>
          </a:xfrm>
          <a:prstGeom prst="rect">
            <a:avLst/>
          </a:prstGeom>
          <a:solidFill>
            <a:srgbClr val="F27F2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Times New Roman" panose="02020603050405020304"/>
              <a:cs typeface="Times New Roman" panose="02020603050405020304"/>
            </a:endParaRPr>
          </a:p>
        </p:txBody>
      </p:sp>
      <p:sp>
        <p:nvSpPr>
          <p:cNvPr id="4" name="TextBox 3"/>
          <p:cNvSpPr txBox="1"/>
          <p:nvPr/>
        </p:nvSpPr>
        <p:spPr>
          <a:xfrm>
            <a:off x="749808" y="566928"/>
            <a:ext cx="5024965" cy="492443"/>
          </a:xfrm>
          <a:prstGeom prst="rect">
            <a:avLst/>
          </a:prstGeom>
          <a:noFill/>
        </p:spPr>
        <p:txBody>
          <a:bodyPr wrap="none" lIns="91440" tIns="45720" rIns="91440" bIns="45720" anchor="t">
            <a:spAutoFit/>
          </a:bodyPr>
          <a:lstStyle/>
          <a:p>
            <a:r>
              <a:rPr lang="en-US" altLang="zh-CN" sz="2600" b="1">
                <a:solidFill>
                  <a:srgbClr val="0E2A5A"/>
                </a:solidFill>
                <a:latin typeface="Times New Roman" panose="02020603050405020304"/>
                <a:ea typeface="宋体" panose="02010600030101010101" pitchFamily="2" charset="-122"/>
                <a:cs typeface="Times New Roman" panose="02020603050405020304"/>
              </a:rPr>
              <a:t>Final Arduino-Based Architecture</a:t>
            </a:r>
            <a:endParaRPr lang="zh-CN">
              <a:latin typeface="Times New Roman" panose="02020603050405020304"/>
              <a:cs typeface="Times New Roman" panose="02020603050405020304"/>
            </a:endParaRPr>
          </a:p>
        </p:txBody>
      </p:sp>
      <p:sp>
        <p:nvSpPr>
          <p:cNvPr id="5" name="TextBox 4"/>
          <p:cNvSpPr txBox="1"/>
          <p:nvPr/>
        </p:nvSpPr>
        <p:spPr>
          <a:xfrm>
            <a:off x="768096" y="1097280"/>
            <a:ext cx="2302233" cy="261610"/>
          </a:xfrm>
          <a:prstGeom prst="rect">
            <a:avLst/>
          </a:prstGeom>
          <a:noFill/>
        </p:spPr>
        <p:txBody>
          <a:bodyPr wrap="none">
            <a:spAutoFit/>
          </a:bodyPr>
          <a:lstStyle/>
          <a:p>
            <a:r>
              <a:rPr lang="en-US" sz="1100">
                <a:solidFill>
                  <a:srgbClr val="586678"/>
                </a:solidFill>
                <a:latin typeface="Times New Roman" panose="02020603050405020304"/>
                <a:cs typeface="Times New Roman" panose="02020603050405020304"/>
              </a:rPr>
              <a:t>Problem background and project goal</a:t>
            </a:r>
            <a:endParaRPr lang="en-US" sz="1100">
              <a:solidFill>
                <a:srgbClr val="586678"/>
              </a:solidFill>
              <a:latin typeface="Times New Roman" panose="02020603050405020304"/>
              <a:cs typeface="Times New Roman" panose="02020603050405020304"/>
            </a:endParaRPr>
          </a:p>
        </p:txBody>
      </p:sp>
      <p:sp>
        <p:nvSpPr>
          <p:cNvPr id="7" name="Rounded Rectangle 6"/>
          <p:cNvSpPr/>
          <p:nvPr/>
        </p:nvSpPr>
        <p:spPr>
          <a:xfrm>
            <a:off x="6626459" y="3947992"/>
            <a:ext cx="4750344" cy="2481114"/>
          </a:xfrm>
          <a:prstGeom prst="roundRect">
            <a:avLst/>
          </a:prstGeom>
          <a:solidFill>
            <a:srgbClr val="FFFFFF"/>
          </a:solidFill>
          <a:ln w="12700">
            <a:solidFill>
              <a:srgbClr val="DEE4E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Times New Roman" panose="02020603050405020304"/>
              <a:cs typeface="Times New Roman" panose="02020603050405020304"/>
            </a:endParaRPr>
          </a:p>
        </p:txBody>
      </p:sp>
      <p:sp>
        <p:nvSpPr>
          <p:cNvPr id="9" name="Rectangle 8"/>
          <p:cNvSpPr/>
          <p:nvPr/>
        </p:nvSpPr>
        <p:spPr>
          <a:xfrm>
            <a:off x="502920" y="6400800"/>
            <a:ext cx="11155680" cy="18288"/>
          </a:xfrm>
          <a:prstGeom prst="rect">
            <a:avLst/>
          </a:prstGeom>
          <a:solidFill>
            <a:srgbClr val="DEE4E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Times New Roman" panose="02020603050405020304"/>
              <a:cs typeface="Times New Roman" panose="02020603050405020304"/>
            </a:endParaRPr>
          </a:p>
        </p:txBody>
      </p:sp>
      <p:pic>
        <p:nvPicPr>
          <p:cNvPr id="11" name="图片 10"/>
          <p:cNvPicPr>
            <a:picLocks noChangeAspect="1"/>
          </p:cNvPicPr>
          <p:nvPr/>
        </p:nvPicPr>
        <p:blipFill>
          <a:blip r:embed="rId1" cstate="screen"/>
          <a:stretch>
            <a:fillRect/>
          </a:stretch>
        </p:blipFill>
        <p:spPr>
          <a:xfrm>
            <a:off x="11155680" y="250825"/>
            <a:ext cx="791845" cy="434975"/>
          </a:xfrm>
          <a:prstGeom prst="rect">
            <a:avLst/>
          </a:prstGeom>
        </p:spPr>
      </p:pic>
      <p:sp>
        <p:nvSpPr>
          <p:cNvPr id="12" name="文本框 11"/>
          <p:cNvSpPr txBox="1"/>
          <p:nvPr/>
        </p:nvSpPr>
        <p:spPr>
          <a:xfrm>
            <a:off x="10835640" y="6489700"/>
            <a:ext cx="4064000" cy="368300"/>
          </a:xfrm>
          <a:prstGeom prst="rect">
            <a:avLst/>
          </a:prstGeom>
          <a:noFill/>
        </p:spPr>
        <p:txBody>
          <a:bodyPr wrap="square" lIns="91440" tIns="45720" rIns="91440" bIns="45720" rtlCol="0" anchor="t">
            <a:spAutoFit/>
          </a:bodyPr>
          <a:lstStyle/>
          <a:p>
            <a:r>
              <a:rPr lang="en-US" altLang="zh-CN" b="1">
                <a:latin typeface="Times New Roman" panose="02020603050405020304"/>
                <a:ea typeface="宋体" panose="02010600030101010101" pitchFamily="2" charset="-122"/>
                <a:cs typeface="Times New Roman" panose="02020603050405020304"/>
              </a:rPr>
              <a:t>ECE445 8</a:t>
            </a:r>
            <a:endParaRPr lang="en-US" altLang="zh-CN" b="1">
              <a:latin typeface="Times New Roman" panose="02020603050405020304"/>
              <a:ea typeface="宋体" panose="02010600030101010101" pitchFamily="2" charset="-122"/>
              <a:cs typeface="Times New Roman" panose="02020603050405020304"/>
            </a:endParaRPr>
          </a:p>
        </p:txBody>
      </p:sp>
      <p:pic>
        <p:nvPicPr>
          <p:cNvPr id="13" name="图片 12"/>
          <p:cNvPicPr>
            <a:picLocks noChangeAspect="1"/>
          </p:cNvPicPr>
          <p:nvPr/>
        </p:nvPicPr>
        <p:blipFill>
          <a:blip r:embed="rId2"/>
          <a:stretch>
            <a:fillRect/>
          </a:stretch>
        </p:blipFill>
        <p:spPr>
          <a:xfrm rot="540000">
            <a:off x="7178569" y="3990400"/>
            <a:ext cx="3788201" cy="1901989"/>
          </a:xfrm>
          <a:prstGeom prst="rect">
            <a:avLst/>
          </a:prstGeom>
        </p:spPr>
      </p:pic>
      <p:sp>
        <p:nvSpPr>
          <p:cNvPr id="8" name="Rounded Rectangle 6"/>
          <p:cNvSpPr/>
          <p:nvPr/>
        </p:nvSpPr>
        <p:spPr>
          <a:xfrm>
            <a:off x="370276" y="1477637"/>
            <a:ext cx="4761112" cy="4982346"/>
          </a:xfrm>
          <a:prstGeom prst="roundRect">
            <a:avLst/>
          </a:prstGeom>
          <a:solidFill>
            <a:srgbClr val="FFFFFF"/>
          </a:solidFill>
          <a:ln w="12700">
            <a:solidFill>
              <a:srgbClr val="DEE4E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Times New Roman" panose="02020603050405020304"/>
              <a:cs typeface="Times New Roman" panose="02020603050405020304"/>
            </a:endParaRPr>
          </a:p>
        </p:txBody>
      </p:sp>
      <p:sp>
        <p:nvSpPr>
          <p:cNvPr id="15" name="文本框 14"/>
          <p:cNvSpPr txBox="1"/>
          <p:nvPr/>
        </p:nvSpPr>
        <p:spPr>
          <a:xfrm>
            <a:off x="7913460" y="5876448"/>
            <a:ext cx="23212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n-US" altLang="en-US">
                <a:latin typeface="Times New Roman" panose="02020603050405020304"/>
                <a:ea typeface="宋体" panose="02010600030101010101" pitchFamily="2" charset="-122"/>
                <a:cs typeface="Times New Roman" panose="02020603050405020304"/>
              </a:rPr>
              <a:t>S</a:t>
            </a:r>
            <a:r>
              <a:rPr lang="zh-CN" altLang="en-US">
                <a:latin typeface="Times New Roman" panose="02020603050405020304"/>
                <a:ea typeface="宋体" panose="02010600030101010101" pitchFamily="2" charset="-122"/>
                <a:cs typeface="Times New Roman" panose="02020603050405020304"/>
              </a:rPr>
              <a:t>e</a:t>
            </a:r>
            <a:r>
              <a:rPr lang="en-US" altLang="en-US">
                <a:latin typeface="Times New Roman" panose="02020603050405020304"/>
                <a:ea typeface="宋体" panose="02010600030101010101" pitchFamily="2" charset="-122"/>
                <a:cs typeface="Times New Roman" panose="02020603050405020304"/>
              </a:rPr>
              <a:t>n</a:t>
            </a:r>
            <a:r>
              <a:rPr lang="zh-CN" altLang="en-US">
                <a:latin typeface="Times New Roman" panose="02020603050405020304"/>
                <a:ea typeface="宋体" panose="02010600030101010101" pitchFamily="2" charset="-122"/>
                <a:cs typeface="Times New Roman" panose="02020603050405020304"/>
              </a:rPr>
              <a:t>so</a:t>
            </a:r>
            <a:r>
              <a:rPr lang="en-US" altLang="en-US">
                <a:latin typeface="Times New Roman" panose="02020603050405020304"/>
                <a:ea typeface="宋体" panose="02010600030101010101" pitchFamily="2" charset="-122"/>
                <a:cs typeface="Times New Roman" panose="02020603050405020304"/>
              </a:rPr>
              <a:t>r</a:t>
            </a:r>
            <a:r>
              <a:rPr lang="zh-CN" altLang="en-US">
                <a:latin typeface="Times New Roman" panose="02020603050405020304"/>
                <a:ea typeface="宋体" panose="02010600030101010101" pitchFamily="2" charset="-122"/>
                <a:cs typeface="Times New Roman" panose="02020603050405020304"/>
              </a:rPr>
              <a:t> </a:t>
            </a:r>
            <a:r>
              <a:rPr lang="en-US" altLang="en-US">
                <a:latin typeface="Times New Roman" panose="02020603050405020304"/>
                <a:ea typeface="宋体" panose="02010600030101010101" pitchFamily="2" charset="-122"/>
                <a:cs typeface="Times New Roman" panose="02020603050405020304"/>
              </a:rPr>
              <a:t>I</a:t>
            </a:r>
            <a:r>
              <a:rPr lang="zh-CN" altLang="en-US">
                <a:latin typeface="Times New Roman" panose="02020603050405020304"/>
                <a:ea typeface="宋体" panose="02010600030101010101" pitchFamily="2" charset="-122"/>
                <a:cs typeface="Times New Roman" panose="02020603050405020304"/>
              </a:rPr>
              <a:t>n</a:t>
            </a:r>
            <a:r>
              <a:rPr lang="en-US" altLang="en-US" err="1">
                <a:latin typeface="Times New Roman" panose="02020603050405020304"/>
                <a:ea typeface="宋体" panose="02010600030101010101" pitchFamily="2" charset="-122"/>
                <a:cs typeface="Times New Roman" panose="02020603050405020304"/>
              </a:rPr>
              <a:t>terfece</a:t>
            </a:r>
            <a:r>
              <a:rPr lang="zh-CN" altLang="en-US">
                <a:latin typeface="Times New Roman" panose="02020603050405020304"/>
                <a:ea typeface="宋体" panose="02010600030101010101" pitchFamily="2" charset="-122"/>
                <a:cs typeface="Times New Roman" panose="02020603050405020304"/>
              </a:rPr>
              <a:t> </a:t>
            </a:r>
            <a:r>
              <a:rPr lang="en-US" altLang="en-US">
                <a:latin typeface="Times New Roman" panose="02020603050405020304"/>
                <a:ea typeface="宋体" panose="02010600030101010101" pitchFamily="2" charset="-122"/>
                <a:cs typeface="Times New Roman" panose="02020603050405020304"/>
              </a:rPr>
              <a:t>B</a:t>
            </a:r>
            <a:r>
              <a:rPr lang="zh-CN" altLang="en-US">
                <a:latin typeface="Times New Roman" panose="02020603050405020304"/>
                <a:ea typeface="宋体" panose="02010600030101010101" pitchFamily="2" charset="-122"/>
                <a:cs typeface="Times New Roman" panose="02020603050405020304"/>
              </a:rPr>
              <a:t>oard</a:t>
            </a:r>
            <a:endParaRPr lang="zh-CN" altLang="en-US">
              <a:latin typeface="Times New Roman" panose="02020603050405020304"/>
              <a:cs typeface="Times New Roman" panose="02020603050405020304"/>
            </a:endParaRPr>
          </a:p>
        </p:txBody>
      </p:sp>
      <p:pic>
        <p:nvPicPr>
          <p:cNvPr id="17" name="图片 16" descr="图片包含 小, 自行车, 对, 桌子&#10;&#10;AI 生成的内容可能不正确。"/>
          <p:cNvPicPr>
            <a:picLocks noChangeAspect="1"/>
          </p:cNvPicPr>
          <p:nvPr/>
        </p:nvPicPr>
        <p:blipFill>
          <a:blip r:embed="rId3"/>
          <a:stretch>
            <a:fillRect/>
          </a:stretch>
        </p:blipFill>
        <p:spPr>
          <a:xfrm>
            <a:off x="1143463" y="779675"/>
            <a:ext cx="3366419" cy="5944860"/>
          </a:xfrm>
          <a:prstGeom prst="rect">
            <a:avLst/>
          </a:prstGeom>
        </p:spPr>
      </p:pic>
      <p:sp>
        <p:nvSpPr>
          <p:cNvPr id="19" name="文本框 18"/>
          <p:cNvSpPr txBox="1"/>
          <p:nvPr/>
        </p:nvSpPr>
        <p:spPr>
          <a:xfrm>
            <a:off x="463666" y="1744087"/>
            <a:ext cx="135312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en-US" altLang="zh-CN">
                <a:latin typeface="Times New Roman" panose="02020603050405020304"/>
                <a:ea typeface="+mn-lt"/>
                <a:cs typeface="Times New Roman" panose="02020603050405020304"/>
              </a:rPr>
              <a:t>S</a:t>
            </a:r>
            <a:r>
              <a:rPr lang="zh-CN">
                <a:latin typeface="Times New Roman" panose="02020603050405020304"/>
                <a:ea typeface="+mn-lt"/>
                <a:cs typeface="Times New Roman" panose="02020603050405020304"/>
              </a:rPr>
              <a:t>e</a:t>
            </a:r>
            <a:r>
              <a:rPr lang="en-US" altLang="zh-CN">
                <a:latin typeface="Times New Roman" panose="02020603050405020304"/>
                <a:ea typeface="+mn-lt"/>
                <a:cs typeface="Times New Roman" panose="02020603050405020304"/>
              </a:rPr>
              <a:t>n</a:t>
            </a:r>
            <a:r>
              <a:rPr lang="zh-CN">
                <a:latin typeface="Times New Roman" panose="02020603050405020304"/>
                <a:ea typeface="+mn-lt"/>
                <a:cs typeface="Times New Roman" panose="02020603050405020304"/>
              </a:rPr>
              <a:t>so</a:t>
            </a:r>
            <a:r>
              <a:rPr lang="en-US" altLang="zh-CN">
                <a:latin typeface="Times New Roman" panose="02020603050405020304"/>
                <a:ea typeface="+mn-lt"/>
                <a:cs typeface="Times New Roman" panose="02020603050405020304"/>
              </a:rPr>
              <a:t>r</a:t>
            </a:r>
            <a:r>
              <a:rPr lang="zh-CN" altLang="en-US">
                <a:latin typeface="Times New Roman" panose="02020603050405020304"/>
                <a:ea typeface="+mn-lt"/>
                <a:cs typeface="Times New Roman" panose="02020603050405020304"/>
              </a:rPr>
              <a:t> </a:t>
            </a:r>
            <a:r>
              <a:rPr lang="en-US" altLang="zh-CN">
                <a:latin typeface="Times New Roman" panose="02020603050405020304"/>
                <a:ea typeface="+mn-lt"/>
                <a:cs typeface="Times New Roman" panose="02020603050405020304"/>
              </a:rPr>
              <a:t>I</a:t>
            </a:r>
            <a:r>
              <a:rPr lang="zh-CN">
                <a:latin typeface="Times New Roman" panose="02020603050405020304"/>
                <a:ea typeface="+mn-lt"/>
                <a:cs typeface="Times New Roman" panose="02020603050405020304"/>
              </a:rPr>
              <a:t>n</a:t>
            </a:r>
            <a:r>
              <a:rPr lang="en-US" altLang="zh-CN" err="1">
                <a:latin typeface="Times New Roman" panose="02020603050405020304"/>
                <a:ea typeface="+mn-lt"/>
                <a:cs typeface="Times New Roman" panose="02020603050405020304"/>
              </a:rPr>
              <a:t>terfece</a:t>
            </a:r>
            <a:r>
              <a:rPr lang="zh-CN" altLang="en-US">
                <a:latin typeface="Times New Roman" panose="02020603050405020304"/>
                <a:ea typeface="+mn-lt"/>
                <a:cs typeface="Times New Roman" panose="02020603050405020304"/>
              </a:rPr>
              <a:t> </a:t>
            </a:r>
            <a:r>
              <a:rPr lang="en-US" altLang="zh-CN">
                <a:latin typeface="Times New Roman" panose="02020603050405020304"/>
                <a:ea typeface="+mn-lt"/>
                <a:cs typeface="Times New Roman" panose="02020603050405020304"/>
              </a:rPr>
              <a:t>B</a:t>
            </a:r>
            <a:r>
              <a:rPr lang="zh-CN">
                <a:latin typeface="Times New Roman" panose="02020603050405020304"/>
                <a:ea typeface="+mn-lt"/>
                <a:cs typeface="Times New Roman" panose="02020603050405020304"/>
              </a:rPr>
              <a:t>oard</a:t>
            </a:r>
            <a:endParaRPr lang="zh-CN">
              <a:latin typeface="Times New Roman" panose="02020603050405020304"/>
              <a:cs typeface="Times New Roman" panose="02020603050405020304"/>
            </a:endParaRPr>
          </a:p>
        </p:txBody>
      </p:sp>
      <p:sp>
        <p:nvSpPr>
          <p:cNvPr id="21" name="文本框 20"/>
          <p:cNvSpPr txBox="1"/>
          <p:nvPr/>
        </p:nvSpPr>
        <p:spPr>
          <a:xfrm>
            <a:off x="464851" y="3492527"/>
            <a:ext cx="1664478" cy="952084"/>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zh-CN">
                <a:latin typeface="Times New Roman" panose="02020603050405020304"/>
                <a:ea typeface="+mn-lt"/>
                <a:cs typeface="Times New Roman" panose="02020603050405020304"/>
              </a:rPr>
              <a:t>Arduino development board</a:t>
            </a:r>
            <a:endParaRPr lang="zh-CN">
              <a:latin typeface="Times New Roman" panose="02020603050405020304"/>
              <a:cs typeface="Times New Roman" panose="02020603050405020304"/>
            </a:endParaRPr>
          </a:p>
        </p:txBody>
      </p:sp>
      <p:sp>
        <p:nvSpPr>
          <p:cNvPr id="23" name="文本框 22"/>
          <p:cNvSpPr txBox="1"/>
          <p:nvPr/>
        </p:nvSpPr>
        <p:spPr>
          <a:xfrm>
            <a:off x="4222042" y="2564187"/>
            <a:ext cx="113690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zh-CN">
                <a:latin typeface="Times New Roman" panose="02020603050405020304"/>
                <a:ea typeface="+mn-lt"/>
                <a:cs typeface="Times New Roman" panose="02020603050405020304"/>
              </a:rPr>
              <a:t>Force Sensing Resistor (FSR)</a:t>
            </a:r>
            <a:endParaRPr lang="zh-CN">
              <a:latin typeface="Times New Roman" panose="02020603050405020304"/>
              <a:cs typeface="Times New Roman" panose="02020603050405020304"/>
            </a:endParaRPr>
          </a:p>
        </p:txBody>
      </p:sp>
      <p:cxnSp>
        <p:nvCxnSpPr>
          <p:cNvPr id="25" name="直接箭头连接符 24"/>
          <p:cNvCxnSpPr/>
          <p:nvPr/>
        </p:nvCxnSpPr>
        <p:spPr>
          <a:xfrm flipH="1">
            <a:off x="3504284" y="3513800"/>
            <a:ext cx="703385" cy="586154"/>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27" name="直接箭头连接符 26"/>
          <p:cNvCxnSpPr/>
          <p:nvPr/>
        </p:nvCxnSpPr>
        <p:spPr>
          <a:xfrm flipV="1">
            <a:off x="1493437" y="3791375"/>
            <a:ext cx="1028433" cy="364771"/>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29" name="直接箭头连接符 28"/>
          <p:cNvCxnSpPr/>
          <p:nvPr/>
        </p:nvCxnSpPr>
        <p:spPr>
          <a:xfrm flipV="1">
            <a:off x="1304512" y="2380731"/>
            <a:ext cx="877292" cy="75085"/>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pic>
        <p:nvPicPr>
          <p:cNvPr id="18" name="图片 17" descr="图表, 折线图, 散点图&#10;&#10;AI 生成的内容可能不正确。"/>
          <p:cNvPicPr>
            <a:picLocks noChangeAspect="1"/>
          </p:cNvPicPr>
          <p:nvPr/>
        </p:nvPicPr>
        <p:blipFill>
          <a:blip r:embed="rId4"/>
          <a:stretch>
            <a:fillRect/>
          </a:stretch>
        </p:blipFill>
        <p:spPr>
          <a:xfrm>
            <a:off x="6211945" y="811160"/>
            <a:ext cx="5323335" cy="3072582"/>
          </a:xfrm>
          <a:prstGeom prst="rect">
            <a:avLst/>
          </a:prstGeom>
        </p:spPr>
      </p:pic>
      <p:cxnSp>
        <p:nvCxnSpPr>
          <p:cNvPr id="20" name="直接箭头连接符 19"/>
          <p:cNvCxnSpPr/>
          <p:nvPr/>
        </p:nvCxnSpPr>
        <p:spPr>
          <a:xfrm flipV="1">
            <a:off x="4975123" y="3038167"/>
            <a:ext cx="1233948" cy="44982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AFD"/>
        </a:solidFill>
        <a:effectLst/>
      </p:bgPr>
    </p:bg>
    <p:spTree>
      <p:nvGrpSpPr>
        <p:cNvPr id="1" name=""/>
        <p:cNvGrpSpPr/>
        <p:nvPr/>
      </p:nvGrpSpPr>
      <p:grpSpPr>
        <a:xfrm>
          <a:off x="0" y="0"/>
          <a:ext cx="0" cy="0"/>
          <a:chOff x="0" y="0"/>
          <a:chExt cx="0" cy="0"/>
        </a:xfrm>
      </p:grpSpPr>
      <p:sp>
        <p:nvSpPr>
          <p:cNvPr id="13" name="Rounded Rectangle 6"/>
          <p:cNvSpPr/>
          <p:nvPr/>
        </p:nvSpPr>
        <p:spPr>
          <a:xfrm>
            <a:off x="7589267" y="1416187"/>
            <a:ext cx="3704957" cy="2280710"/>
          </a:xfrm>
          <a:prstGeom prst="roundRect">
            <a:avLst/>
          </a:prstGeom>
          <a:solidFill>
            <a:srgbClr val="FFFFFF"/>
          </a:solidFill>
          <a:ln w="12700">
            <a:solidFill>
              <a:srgbClr val="DEE4E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Times New Roman" panose="02020603050405020304"/>
              <a:cs typeface="Times New Roman" panose="02020603050405020304"/>
            </a:endParaRPr>
          </a:p>
        </p:txBody>
      </p:sp>
      <p:sp>
        <p:nvSpPr>
          <p:cNvPr id="2" name="Rectangle 1"/>
          <p:cNvSpPr/>
          <p:nvPr/>
        </p:nvSpPr>
        <p:spPr>
          <a:xfrm>
            <a:off x="0" y="0"/>
            <a:ext cx="12191695" cy="164592"/>
          </a:xfrm>
          <a:prstGeom prst="rect">
            <a:avLst/>
          </a:prstGeom>
          <a:solidFill>
            <a:srgbClr val="0E2A5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Times New Roman" panose="02020603050405020304"/>
              <a:cs typeface="Times New Roman" panose="02020603050405020304"/>
            </a:endParaRPr>
          </a:p>
        </p:txBody>
      </p:sp>
      <p:sp>
        <p:nvSpPr>
          <p:cNvPr id="3" name="Rectangle 2"/>
          <p:cNvSpPr/>
          <p:nvPr/>
        </p:nvSpPr>
        <p:spPr>
          <a:xfrm>
            <a:off x="502920" y="685800"/>
            <a:ext cx="128016" cy="548640"/>
          </a:xfrm>
          <a:prstGeom prst="rect">
            <a:avLst/>
          </a:prstGeom>
          <a:solidFill>
            <a:srgbClr val="F27F2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Times New Roman" panose="02020603050405020304"/>
              <a:cs typeface="Times New Roman" panose="02020603050405020304"/>
            </a:endParaRPr>
          </a:p>
        </p:txBody>
      </p:sp>
      <p:sp>
        <p:nvSpPr>
          <p:cNvPr id="4" name="TextBox 3"/>
          <p:cNvSpPr txBox="1"/>
          <p:nvPr/>
        </p:nvSpPr>
        <p:spPr>
          <a:xfrm>
            <a:off x="749808" y="566928"/>
            <a:ext cx="7500964" cy="492443"/>
          </a:xfrm>
          <a:prstGeom prst="rect">
            <a:avLst/>
          </a:prstGeom>
          <a:noFill/>
        </p:spPr>
        <p:txBody>
          <a:bodyPr wrap="none" lIns="91440" tIns="45720" rIns="91440" bIns="45720" anchor="t">
            <a:spAutoFit/>
          </a:bodyPr>
          <a:lstStyle/>
          <a:p>
            <a:r>
              <a:rPr lang="en-US" altLang="zh-CN" sz="2600" b="1">
                <a:solidFill>
                  <a:srgbClr val="0E2A5A"/>
                </a:solidFill>
                <a:latin typeface="Times New Roman" panose="02020603050405020304"/>
                <a:ea typeface="宋体" panose="02010600030101010101" pitchFamily="2" charset="-122"/>
                <a:cs typeface="Times New Roman" panose="02020603050405020304"/>
              </a:rPr>
              <a:t>Distributed ADC–RS485 Architecture Exploration</a:t>
            </a:r>
            <a:endParaRPr lang="en-US" altLang="zh-CN" sz="2600" b="1">
              <a:solidFill>
                <a:srgbClr val="0E2A5A"/>
              </a:solidFill>
              <a:latin typeface="Times New Roman" panose="02020603050405020304"/>
              <a:cs typeface="Times New Roman" panose="02020603050405020304"/>
            </a:endParaRPr>
          </a:p>
        </p:txBody>
      </p:sp>
      <p:sp>
        <p:nvSpPr>
          <p:cNvPr id="5" name="TextBox 4"/>
          <p:cNvSpPr txBox="1"/>
          <p:nvPr/>
        </p:nvSpPr>
        <p:spPr>
          <a:xfrm>
            <a:off x="768096" y="1097280"/>
            <a:ext cx="2302233" cy="261610"/>
          </a:xfrm>
          <a:prstGeom prst="rect">
            <a:avLst/>
          </a:prstGeom>
          <a:noFill/>
        </p:spPr>
        <p:txBody>
          <a:bodyPr wrap="none">
            <a:spAutoFit/>
          </a:bodyPr>
          <a:lstStyle/>
          <a:p>
            <a:r>
              <a:rPr lang="en-US" sz="1100">
                <a:solidFill>
                  <a:srgbClr val="586678"/>
                </a:solidFill>
                <a:latin typeface="Times New Roman" panose="02020603050405020304"/>
                <a:cs typeface="Times New Roman" panose="02020603050405020304"/>
              </a:rPr>
              <a:t>Problem background and project goal</a:t>
            </a:r>
            <a:endParaRPr lang="en-US" sz="1100">
              <a:solidFill>
                <a:srgbClr val="586678"/>
              </a:solidFill>
              <a:latin typeface="Times New Roman" panose="02020603050405020304"/>
              <a:cs typeface="Times New Roman" panose="02020603050405020304"/>
            </a:endParaRPr>
          </a:p>
        </p:txBody>
      </p:sp>
      <p:sp>
        <p:nvSpPr>
          <p:cNvPr id="6" name="TextBox 5"/>
          <p:cNvSpPr txBox="1"/>
          <p:nvPr/>
        </p:nvSpPr>
        <p:spPr>
          <a:xfrm>
            <a:off x="566399" y="1586219"/>
            <a:ext cx="6435058" cy="3683060"/>
          </a:xfrm>
          <a:prstGeom prst="rect">
            <a:avLst/>
          </a:prstGeom>
          <a:noFill/>
        </p:spPr>
        <p:txBody>
          <a:bodyPr wrap="square" lIns="91440" tIns="45720" rIns="91440" bIns="45720" anchor="t">
            <a:spAutoFit/>
          </a:bodyPr>
          <a:lstStyle/>
          <a:p>
            <a:pPr>
              <a:spcAft>
                <a:spcPts val="800"/>
              </a:spcAft>
              <a:defRPr sz="1900">
                <a:solidFill>
                  <a:srgbClr val="202D40"/>
                </a:solidFill>
                <a:latin typeface="Aptos"/>
              </a:defRPr>
            </a:pPr>
            <a:r>
              <a:rPr lang="en-US" altLang="zh-CN">
                <a:latin typeface="Times New Roman" panose="02020603050405020304"/>
                <a:ea typeface="宋体" panose="02010600030101010101" pitchFamily="2" charset="-122"/>
                <a:cs typeface="Times New Roman" panose="02020603050405020304"/>
              </a:rPr>
              <a:t>Why Explore a Distributed ADC–RS485 Architecture?</a:t>
            </a:r>
            <a:endParaRPr lang="en-US" altLang="zh-CN">
              <a:latin typeface="Times New Roman" panose="02020603050405020304"/>
              <a:ea typeface="宋体" panose="02010600030101010101" pitchFamily="2" charset="-122"/>
              <a:cs typeface="Times New Roman" panose="02020603050405020304"/>
            </a:endParaRPr>
          </a:p>
          <a:p>
            <a:pPr marL="342900" indent="-342900">
              <a:spcAft>
                <a:spcPts val="800"/>
              </a:spcAft>
              <a:buFont typeface="Arial" panose="020B0604020202020204" pitchFamily="34" charset="0"/>
              <a:buChar char="•"/>
              <a:defRPr sz="1900">
                <a:solidFill>
                  <a:srgbClr val="202D40"/>
                </a:solidFill>
                <a:latin typeface="Aptos"/>
              </a:defRPr>
            </a:pPr>
            <a:r>
              <a:rPr lang="en-US" altLang="zh-CN">
                <a:latin typeface="Times New Roman" panose="02020603050405020304"/>
                <a:ea typeface="宋体" panose="02010600030101010101" pitchFamily="2" charset="-122"/>
                <a:cs typeface="Times New Roman" panose="02020603050405020304"/>
              </a:rPr>
              <a:t>Scalability Problem</a:t>
            </a:r>
            <a:endParaRPr lang="en-US" altLang="zh-CN">
              <a:latin typeface="Times New Roman" panose="02020603050405020304"/>
              <a:ea typeface="宋体" panose="02010600030101010101" pitchFamily="2" charset="-122"/>
              <a:cs typeface="Times New Roman" panose="02020603050405020304"/>
            </a:endParaRPr>
          </a:p>
          <a:p>
            <a:pPr marL="342900" indent="-342900">
              <a:spcAft>
                <a:spcPts val="800"/>
              </a:spcAft>
              <a:buFont typeface="Arial" panose="020B0604020202020204" pitchFamily="34" charset="0"/>
              <a:buChar char="•"/>
              <a:defRPr sz="1900">
                <a:solidFill>
                  <a:srgbClr val="202D40"/>
                </a:solidFill>
                <a:latin typeface="Aptos"/>
              </a:defRPr>
            </a:pPr>
            <a:r>
              <a:rPr lang="en-US" altLang="zh-CN">
                <a:latin typeface="Times New Roman" panose="02020603050405020304"/>
                <a:ea typeface="宋体" panose="02010600030101010101" pitchFamily="2" charset="-122"/>
                <a:cs typeface="Times New Roman" panose="02020603050405020304"/>
              </a:rPr>
              <a:t>Cost Challenge</a:t>
            </a:r>
            <a:endParaRPr lang="en-US" altLang="zh-CN">
              <a:latin typeface="Times New Roman" panose="02020603050405020304"/>
              <a:ea typeface="宋体" panose="02010600030101010101" pitchFamily="2" charset="-122"/>
              <a:cs typeface="Times New Roman" panose="02020603050405020304"/>
            </a:endParaRPr>
          </a:p>
          <a:p>
            <a:pPr marL="342900" indent="-342900">
              <a:spcAft>
                <a:spcPts val="800"/>
              </a:spcAft>
              <a:buFont typeface="Arial" panose="020B0604020202020204" pitchFamily="34" charset="0"/>
              <a:buChar char="•"/>
              <a:defRPr sz="1900">
                <a:solidFill>
                  <a:srgbClr val="202D40"/>
                </a:solidFill>
                <a:latin typeface="Aptos"/>
              </a:defRPr>
            </a:pPr>
            <a:r>
              <a:rPr lang="en-US" altLang="zh-CN">
                <a:latin typeface="Times New Roman" panose="02020603050405020304"/>
                <a:ea typeface="宋体" panose="02010600030101010101" pitchFamily="2" charset="-122"/>
                <a:cs typeface="Times New Roman" panose="02020603050405020304"/>
              </a:rPr>
              <a:t>Wearable System Challenge</a:t>
            </a:r>
            <a:endParaRPr lang="en-US" altLang="zh-CN">
              <a:latin typeface="Times New Roman" panose="02020603050405020304"/>
              <a:ea typeface="宋体" panose="02010600030101010101" pitchFamily="2" charset="-122"/>
              <a:cs typeface="Times New Roman" panose="02020603050405020304"/>
            </a:endParaRPr>
          </a:p>
          <a:p>
            <a:pPr marL="342900" indent="-342900">
              <a:spcAft>
                <a:spcPts val="800"/>
              </a:spcAft>
              <a:buFont typeface="Arial" panose="020B0604020202020204" pitchFamily="34" charset="0"/>
              <a:buChar char="•"/>
              <a:defRPr sz="1900">
                <a:solidFill>
                  <a:srgbClr val="202D40"/>
                </a:solidFill>
                <a:latin typeface="Aptos"/>
              </a:defRPr>
            </a:pPr>
            <a:endParaRPr lang="en-US">
              <a:latin typeface="Times New Roman" panose="02020603050405020304"/>
              <a:cs typeface="Times New Roman" panose="02020603050405020304"/>
            </a:endParaRPr>
          </a:p>
          <a:p>
            <a:pPr>
              <a:spcAft>
                <a:spcPts val="800"/>
              </a:spcAft>
              <a:defRPr sz="1900">
                <a:solidFill>
                  <a:srgbClr val="202D40"/>
                </a:solidFill>
                <a:latin typeface="Aptos"/>
              </a:defRPr>
            </a:pPr>
            <a:r>
              <a:rPr lang="en-US" altLang="zh-CN">
                <a:latin typeface="Times New Roman" panose="02020603050405020304"/>
                <a:ea typeface="宋体" panose="02010600030101010101" pitchFamily="2" charset="-122"/>
                <a:cs typeface="Times New Roman" panose="02020603050405020304"/>
              </a:rPr>
              <a:t>Advantages</a:t>
            </a:r>
            <a:r>
              <a:rPr lang="zh-CN" altLang="en-US">
                <a:latin typeface="Times New Roman" panose="02020603050405020304"/>
                <a:ea typeface="宋体" panose="02010600030101010101" pitchFamily="2" charset="-122"/>
                <a:cs typeface="Times New Roman" panose="02020603050405020304"/>
              </a:rPr>
              <a:t>：</a:t>
            </a:r>
            <a:endParaRPr lang="en-US" altLang="zh-CN">
              <a:latin typeface="Times New Roman" panose="02020603050405020304"/>
              <a:ea typeface="宋体" panose="02010600030101010101" pitchFamily="2" charset="-122"/>
              <a:cs typeface="Times New Roman" panose="02020603050405020304"/>
            </a:endParaRPr>
          </a:p>
          <a:p>
            <a:pPr marL="342900" indent="-342900">
              <a:spcAft>
                <a:spcPts val="800"/>
              </a:spcAft>
              <a:buFont typeface="Arial" panose="020B0604020202020204" pitchFamily="34" charset="0"/>
              <a:buChar char="•"/>
              <a:defRPr sz="1900">
                <a:solidFill>
                  <a:srgbClr val="202D40"/>
                </a:solidFill>
                <a:latin typeface="Aptos"/>
              </a:defRPr>
            </a:pPr>
            <a:r>
              <a:rPr lang="en-US">
                <a:latin typeface="Times New Roman" panose="02020603050405020304"/>
                <a:cs typeface="Times New Roman" panose="02020603050405020304"/>
              </a:rPr>
              <a:t>High </a:t>
            </a:r>
            <a:r>
              <a:rPr lang="en-US" altLang="zh-CN" err="1">
                <a:latin typeface="Times New Roman" panose="02020603050405020304"/>
                <a:ea typeface="宋体" panose="02010600030101010101" pitchFamily="2" charset="-122"/>
                <a:cs typeface="Times New Roman" panose="02020603050405020304"/>
              </a:rPr>
              <a:t>Scalabi</a:t>
            </a:r>
            <a:r>
              <a:rPr lang="en-US" altLang="zh-CN">
                <a:latin typeface="Times New Roman" panose="02020603050405020304"/>
                <a:ea typeface="宋体" panose="02010600030101010101" pitchFamily="2" charset="-122"/>
                <a:cs typeface="Times New Roman" panose="02020603050405020304"/>
              </a:rPr>
              <a:t>lity</a:t>
            </a:r>
            <a:endParaRPr lang="en-US" altLang="zh-CN">
              <a:latin typeface="Times New Roman" panose="02020603050405020304"/>
              <a:ea typeface="宋体" panose="02010600030101010101" pitchFamily="2" charset="-122"/>
              <a:cs typeface="Times New Roman" panose="02020603050405020304"/>
            </a:endParaRPr>
          </a:p>
          <a:p>
            <a:pPr marL="342900" indent="-342900">
              <a:spcAft>
                <a:spcPts val="800"/>
              </a:spcAft>
              <a:buFont typeface="Arial" panose="020B0604020202020204" pitchFamily="34" charset="0"/>
              <a:buChar char="•"/>
              <a:defRPr sz="1900">
                <a:solidFill>
                  <a:srgbClr val="202D40"/>
                </a:solidFill>
                <a:latin typeface="Aptos"/>
              </a:defRPr>
            </a:pPr>
            <a:r>
              <a:rPr lang="en-US" altLang="zh-CN">
                <a:latin typeface="Times New Roman" panose="02020603050405020304"/>
                <a:ea typeface="宋体" panose="02010600030101010101" pitchFamily="2" charset="-122"/>
                <a:cs typeface="Times New Roman" panose="02020603050405020304"/>
              </a:rPr>
              <a:t>Low Cost</a:t>
            </a:r>
            <a:endParaRPr lang="en-US" altLang="zh-CN">
              <a:latin typeface="Times New Roman" panose="02020603050405020304"/>
              <a:ea typeface="宋体" panose="02010600030101010101" pitchFamily="2" charset="-122"/>
              <a:cs typeface="Times New Roman" panose="02020603050405020304"/>
            </a:endParaRPr>
          </a:p>
          <a:p>
            <a:pPr marL="342900" indent="-342900">
              <a:spcAft>
                <a:spcPts val="800"/>
              </a:spcAft>
              <a:buFont typeface="Arial" panose="020B0604020202020204" pitchFamily="34" charset="0"/>
              <a:buChar char="•"/>
              <a:defRPr sz="1900">
                <a:solidFill>
                  <a:srgbClr val="202D40"/>
                </a:solidFill>
                <a:latin typeface="Aptos"/>
              </a:defRPr>
            </a:pPr>
            <a:r>
              <a:rPr lang="en-US" altLang="zh-CN">
                <a:latin typeface="Times New Roman" panose="02020603050405020304"/>
                <a:ea typeface="宋体" panose="02010600030101010101" pitchFamily="2" charset="-122"/>
                <a:cs typeface="Times New Roman" panose="02020603050405020304"/>
              </a:rPr>
              <a:t>Distributed Sensing Nodes</a:t>
            </a:r>
            <a:endParaRPr lang="en-US">
              <a:latin typeface="Times New Roman" panose="02020603050405020304"/>
              <a:ea typeface="宋体" panose="02010600030101010101" pitchFamily="2" charset="-122"/>
              <a:cs typeface="Times New Roman" panose="02020603050405020304"/>
            </a:endParaRPr>
          </a:p>
        </p:txBody>
      </p:sp>
      <p:sp>
        <p:nvSpPr>
          <p:cNvPr id="7" name="Rounded Rectangle 6"/>
          <p:cNvSpPr/>
          <p:nvPr/>
        </p:nvSpPr>
        <p:spPr>
          <a:xfrm>
            <a:off x="4705003" y="3878517"/>
            <a:ext cx="6589221" cy="2186248"/>
          </a:xfrm>
          <a:prstGeom prst="roundRect">
            <a:avLst/>
          </a:prstGeom>
          <a:solidFill>
            <a:srgbClr val="FFFFFF"/>
          </a:solidFill>
          <a:ln w="12700">
            <a:solidFill>
              <a:srgbClr val="DEE4E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Times New Roman" panose="02020603050405020304"/>
              <a:cs typeface="Times New Roman" panose="02020603050405020304"/>
            </a:endParaRPr>
          </a:p>
        </p:txBody>
      </p:sp>
      <p:sp>
        <p:nvSpPr>
          <p:cNvPr id="9" name="Rectangle 8"/>
          <p:cNvSpPr/>
          <p:nvPr/>
        </p:nvSpPr>
        <p:spPr>
          <a:xfrm>
            <a:off x="502920" y="6400800"/>
            <a:ext cx="11155680" cy="18288"/>
          </a:xfrm>
          <a:prstGeom prst="rect">
            <a:avLst/>
          </a:prstGeom>
          <a:solidFill>
            <a:srgbClr val="DEE4E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Times New Roman" panose="02020603050405020304"/>
              <a:cs typeface="Times New Roman" panose="02020603050405020304"/>
            </a:endParaRPr>
          </a:p>
        </p:txBody>
      </p:sp>
      <p:pic>
        <p:nvPicPr>
          <p:cNvPr id="11" name="图片 10"/>
          <p:cNvPicPr>
            <a:picLocks noChangeAspect="1"/>
          </p:cNvPicPr>
          <p:nvPr/>
        </p:nvPicPr>
        <p:blipFill>
          <a:blip r:embed="rId1" cstate="screen"/>
          <a:stretch>
            <a:fillRect/>
          </a:stretch>
        </p:blipFill>
        <p:spPr>
          <a:xfrm>
            <a:off x="11155680" y="250825"/>
            <a:ext cx="791845" cy="434975"/>
          </a:xfrm>
          <a:prstGeom prst="rect">
            <a:avLst/>
          </a:prstGeom>
        </p:spPr>
      </p:pic>
      <p:sp>
        <p:nvSpPr>
          <p:cNvPr id="12" name="文本框 11"/>
          <p:cNvSpPr txBox="1"/>
          <p:nvPr/>
        </p:nvSpPr>
        <p:spPr>
          <a:xfrm>
            <a:off x="10835640" y="6489700"/>
            <a:ext cx="4064000" cy="368300"/>
          </a:xfrm>
          <a:prstGeom prst="rect">
            <a:avLst/>
          </a:prstGeom>
          <a:noFill/>
        </p:spPr>
        <p:txBody>
          <a:bodyPr wrap="square" lIns="91440" tIns="45720" rIns="91440" bIns="45720" rtlCol="0" anchor="t">
            <a:spAutoFit/>
          </a:bodyPr>
          <a:lstStyle/>
          <a:p>
            <a:r>
              <a:rPr lang="en-US" altLang="zh-CN" b="1">
                <a:latin typeface="Times New Roman" panose="02020603050405020304"/>
                <a:ea typeface="宋体" panose="02010600030101010101" pitchFamily="2" charset="-122"/>
                <a:cs typeface="Times New Roman" panose="02020603050405020304"/>
              </a:rPr>
              <a:t>ECE445 9</a:t>
            </a:r>
            <a:endParaRPr lang="en-US" altLang="zh-CN" b="1">
              <a:latin typeface="Times New Roman" panose="02020603050405020304"/>
              <a:cs typeface="Times New Roman" panose="02020603050405020304"/>
            </a:endParaRPr>
          </a:p>
        </p:txBody>
      </p:sp>
      <p:pic>
        <p:nvPicPr>
          <p:cNvPr id="10" name="图片 9"/>
          <p:cNvPicPr>
            <a:picLocks noChangeAspect="1"/>
          </p:cNvPicPr>
          <p:nvPr/>
        </p:nvPicPr>
        <p:blipFill>
          <a:blip r:embed="rId2"/>
          <a:stretch>
            <a:fillRect/>
          </a:stretch>
        </p:blipFill>
        <p:spPr>
          <a:xfrm>
            <a:off x="7709201" y="1417759"/>
            <a:ext cx="3442259" cy="2205141"/>
          </a:xfrm>
          <a:prstGeom prst="rect">
            <a:avLst/>
          </a:prstGeom>
        </p:spPr>
      </p:pic>
      <p:pic>
        <p:nvPicPr>
          <p:cNvPr id="14" name="图片 13" descr="图示&#10;&#10;AI 生成的内容可能不正确。"/>
          <p:cNvPicPr>
            <a:picLocks noChangeAspect="1"/>
          </p:cNvPicPr>
          <p:nvPr/>
        </p:nvPicPr>
        <p:blipFill>
          <a:blip r:embed="rId3"/>
          <a:stretch>
            <a:fillRect/>
          </a:stretch>
        </p:blipFill>
        <p:spPr>
          <a:xfrm>
            <a:off x="5044315" y="3879543"/>
            <a:ext cx="5869290" cy="2184701"/>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文档" ma:contentTypeID="0x01010081A9D55E6016F04F959F93E0C05FB826" ma:contentTypeVersion="16" ma:contentTypeDescription="新建文档。" ma:contentTypeScope="" ma:versionID="998743818b378442d8cefa91d778f50d">
  <xsd:schema xmlns:xsd="http://www.w3.org/2001/XMLSchema" xmlns:xs="http://www.w3.org/2001/XMLSchema" xmlns:p="http://schemas.microsoft.com/office/2006/metadata/properties" xmlns:ns3="dd7b50e7-2b5d-4365-ba82-5066fc1fb743" xmlns:ns4="57385985-d96f-4436-a347-939d69d74a49" targetNamespace="http://schemas.microsoft.com/office/2006/metadata/properties" ma:root="true" ma:fieldsID="ba9b671f877f48709d860cf6446a38f5" ns3:_="" ns4:_="">
    <xsd:import namespace="dd7b50e7-2b5d-4365-ba82-5066fc1fb743"/>
    <xsd:import namespace="57385985-d96f-4436-a347-939d69d74a49"/>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LengthInSeconds" minOccurs="0"/>
                <xsd:element ref="ns3:_activity" minOccurs="0"/>
                <xsd:element ref="ns4:SharedWithUsers" minOccurs="0"/>
                <xsd:element ref="ns4:SharedWithDetails" minOccurs="0"/>
                <xsd:element ref="ns4:SharingHintHash" minOccurs="0"/>
                <xsd:element ref="ns3:MediaServiceObjectDetectorVersions" minOccurs="0"/>
                <xsd:element ref="ns3:MediaServiceLocation" minOccurs="0"/>
                <xsd:element ref="ns3:MediaServiceGenerationTime" minOccurs="0"/>
                <xsd:element ref="ns3:MediaServiceEventHashCode" minOccurs="0"/>
                <xsd:element ref="ns3:MediaServiceSystemTags"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7b50e7-2b5d-4365-ba82-5066fc1fb7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_activity" ma:index="13" nillable="true" ma:displayName="_activity" ma:hidden="true" ma:internalName="_activity">
      <xsd:simpleType>
        <xsd:restriction base="dms:Note"/>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7385985-d96f-4436-a347-939d69d74a49" elementFormDefault="qualified">
    <xsd:import namespace="http://schemas.microsoft.com/office/2006/documentManagement/types"/>
    <xsd:import namespace="http://schemas.microsoft.com/office/infopath/2007/PartnerControls"/>
    <xsd:element name="SharedWithUsers" ma:index="14" nillable="true" ma:displayName="共享对象:"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共享对象详细信息" ma:internalName="SharedWithDetails" ma:readOnly="true">
      <xsd:simpleType>
        <xsd:restriction base="dms:Note">
          <xsd:maxLength value="255"/>
        </xsd:restriction>
      </xsd:simpleType>
    </xsd:element>
    <xsd:element name="SharingHintHash" ma:index="16" nillable="true" ma:displayName="共享提示哈希"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内容类型"/>
        <xsd:element ref="dc:title" minOccurs="0" maxOccurs="1" ma:index="4" ma:displayName="标题"/>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dd7b50e7-2b5d-4365-ba82-5066fc1fb743" xsi:nil="true"/>
  </documentManagement>
</p:properties>
</file>

<file path=customXml/itemProps1.xml><?xml version="1.0" encoding="utf-8"?>
<ds:datastoreItem xmlns:ds="http://schemas.openxmlformats.org/officeDocument/2006/customXml" ds:itemID="{9956296D-915F-469E-A258-6CEF03FBEB0C}">
  <ds:schemaRefs/>
</ds:datastoreItem>
</file>

<file path=customXml/itemProps2.xml><?xml version="1.0" encoding="utf-8"?>
<ds:datastoreItem xmlns:ds="http://schemas.openxmlformats.org/officeDocument/2006/customXml" ds:itemID="{B498C4F5-3F36-499F-AA6C-5F20AA3ED4FA}">
  <ds:schemaRefs/>
</ds:datastoreItem>
</file>

<file path=customXml/itemProps3.xml><?xml version="1.0" encoding="utf-8"?>
<ds:datastoreItem xmlns:ds="http://schemas.openxmlformats.org/officeDocument/2006/customXml" ds:itemID="{D863B28E-0E0E-449B-A8A4-D9C1A8C2F75C}">
  <ds:schemaRefs/>
</ds:datastoreItem>
</file>

<file path=docProps/app.xml><?xml version="1.0" encoding="utf-8"?>
<Properties xmlns="http://schemas.openxmlformats.org/officeDocument/2006/extended-properties" xmlns:vt="http://schemas.openxmlformats.org/officeDocument/2006/docPropsVTypes">
  <TotalTime>0</TotalTime>
  <Words>7667</Words>
  <Application>WPS 演示</Application>
  <PresentationFormat>宽屏</PresentationFormat>
  <Paragraphs>456</Paragraphs>
  <Slides>24</Slides>
  <Notes>15</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24</vt:i4>
      </vt:variant>
    </vt:vector>
  </HeadingPairs>
  <TitlesOfParts>
    <vt:vector size="38" baseType="lpstr">
      <vt:lpstr>Arial</vt:lpstr>
      <vt:lpstr>宋体</vt:lpstr>
      <vt:lpstr>Wingdings</vt:lpstr>
      <vt:lpstr>Arial</vt:lpstr>
      <vt:lpstr>Times New Roman</vt:lpstr>
      <vt:lpstr>Microsoft YaHei UI</vt:lpstr>
      <vt:lpstr>黑体</vt:lpstr>
      <vt:lpstr>Calibri</vt:lpstr>
      <vt:lpstr>等线</vt:lpstr>
      <vt:lpstr>Aptos</vt:lpstr>
      <vt:lpstr>Segoe UI</vt:lpstr>
      <vt:lpstr>微软雅黑</vt:lpstr>
      <vt:lpstr>Arial Unicode MS</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dc:description>generated using python-pptx</dc:description>
  <cp:lastModifiedBy>刘炯晔</cp:lastModifiedBy>
  <cp:revision>8</cp:revision>
  <dcterms:created xsi:type="dcterms:W3CDTF">2013-01-27T09:14:00Z</dcterms:created>
  <dcterms:modified xsi:type="dcterms:W3CDTF">2026-05-22T19:38:03Z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2052-12.1.0.26375</vt:lpwstr>
  </property>
  <property fmtid="{D5CDD505-2E9C-101B-9397-08002B2CF9AE}" pid="3" name="ICV">
    <vt:lpwstr>9F6A249CD3084B3D80C150C2C8B17AA0_12</vt:lpwstr>
  </property>
  <property fmtid="{D5CDD505-2E9C-101B-9397-08002B2CF9AE}" pid="4" name="ContentTypeId">
    <vt:lpwstr>0x01010081A9D55E6016F04F959F93E0C05FB826</vt:lpwstr>
  </property>
</Properties>
</file>