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ink/ink2.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95" r:id="rId4"/>
    <p:sldMasterId id="2147483707" r:id="rId5"/>
    <p:sldMasterId id="2147483720" r:id="rId6"/>
  </p:sldMasterIdLst>
  <p:notesMasterIdLst>
    <p:notesMasterId r:id="rId30"/>
  </p:notesMasterIdLst>
  <p:handoutMasterIdLst>
    <p:handoutMasterId r:id="rId31"/>
  </p:handoutMasterIdLst>
  <p:sldIdLst>
    <p:sldId id="1474" r:id="rId7"/>
    <p:sldId id="1430" r:id="rId8"/>
    <p:sldId id="1471" r:id="rId9"/>
    <p:sldId id="1480" r:id="rId10"/>
    <p:sldId id="1468" r:id="rId11"/>
    <p:sldId id="1481" r:id="rId12"/>
    <p:sldId id="1482" r:id="rId13"/>
    <p:sldId id="1483" r:id="rId14"/>
    <p:sldId id="1484" r:id="rId15"/>
    <p:sldId id="1485" r:id="rId16"/>
    <p:sldId id="1473" r:id="rId17"/>
    <p:sldId id="1472" r:id="rId18"/>
    <p:sldId id="1475" r:id="rId19"/>
    <p:sldId id="1478" r:id="rId20"/>
    <p:sldId id="1479" r:id="rId21"/>
    <p:sldId id="1476" r:id="rId22"/>
    <p:sldId id="1477" r:id="rId23"/>
    <p:sldId id="1486" r:id="rId24"/>
    <p:sldId id="1487" r:id="rId25"/>
    <p:sldId id="1488" r:id="rId26"/>
    <p:sldId id="1489" r:id="rId27"/>
    <p:sldId id="1469" r:id="rId28"/>
    <p:sldId id="1490" r:id="rId29"/>
  </p:sldIdLst>
  <p:sldSz cx="9144000" cy="5143500" type="screen16x9"/>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620" userDrawn="1">
          <p15:clr>
            <a:srgbClr val="A4A3A4"/>
          </p15:clr>
        </p15:guide>
        <p15:guide id="2" pos="287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D5094"/>
    <a:srgbClr val="E84D29"/>
    <a:srgbClr val="003399"/>
    <a:srgbClr val="ED7D31"/>
    <a:srgbClr val="0065CC"/>
    <a:srgbClr val="0033CC"/>
    <a:srgbClr val="004080"/>
    <a:srgbClr val="FF8000"/>
    <a:srgbClr val="0000FF"/>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82" autoAdjust="0"/>
    <p:restoredTop sz="76471" autoAdjust="0"/>
  </p:normalViewPr>
  <p:slideViewPr>
    <p:cSldViewPr showGuides="1">
      <p:cViewPr varScale="1">
        <p:scale>
          <a:sx n="111" d="100"/>
          <a:sy n="111" d="100"/>
        </p:scale>
        <p:origin x="980" y="104"/>
      </p:cViewPr>
      <p:guideLst>
        <p:guide orient="horz" pos="1620"/>
        <p:guide pos="2879"/>
      </p:guideLst>
    </p:cSldViewPr>
  </p:slideViewPr>
  <p:outlineViewPr>
    <p:cViewPr>
      <p:scale>
        <a:sx n="33" d="100"/>
        <a:sy n="33" d="100"/>
      </p:scale>
      <p:origin x="0" y="1032"/>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89" d="100"/>
          <a:sy n="89" d="100"/>
        </p:scale>
        <p:origin x="379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ea typeface="宋体" panose="02010600030101010101" pitchFamily="2" charset="-122"/>
              </a:defRPr>
            </a:lvl1pPr>
          </a:lstStyle>
          <a:p>
            <a:pPr>
              <a:defRPr/>
            </a:pPr>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ea typeface="宋体" panose="02010600030101010101" pitchFamily="2" charset="-122"/>
              </a:defRPr>
            </a:lvl1pPr>
          </a:lstStyle>
          <a:p>
            <a:pPr>
              <a:defRPr/>
            </a:pPr>
            <a:fld id="{E5FF8CFE-58CA-45D3-81D7-45A44CE3F79C}" type="datetimeFigureOut">
              <a:rPr lang="zh-CN" altLang="en-US"/>
              <a:t>2026/5/23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ea typeface="宋体" panose="02010600030101010101" pitchFamily="2" charset="-122"/>
              </a:defRPr>
            </a:lvl1pPr>
          </a:lstStyle>
          <a:p>
            <a:pPr>
              <a:defRPr/>
            </a:pPr>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ea typeface="宋体" panose="02010600030101010101" pitchFamily="2" charset="-122"/>
              </a:defRPr>
            </a:lvl1pPr>
          </a:lstStyle>
          <a:p>
            <a:pPr>
              <a:defRPr/>
            </a:pPr>
            <a:fld id="{6524C543-53BF-4DC7-8407-9F7F3ACDCB24}" type="slidenum">
              <a:rPr lang="zh-CN" altLang="en-US"/>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2T17:19:09"/>
    </inkml:context>
    <inkml:brush xml:id="br0">
      <inkml:brushProperty name="width" value="0.1" units="cm"/>
      <inkml:brushProperty name="height" value="0.1" units="cm"/>
      <inkml:brushProperty name="color" value="#004F8B"/>
    </inkml:brush>
  </inkml:definitions>
  <inkml:trace contextRef="#ctx0" brushRef="#br0">2391 578 24575,'-1'0'0,"1"-1"0,-1 1 0,0 0 0,1-1 0,-1 1 0,0-1 0,1 1 0,-1 0 0,1-1 0,-1 1 0,1-1 0,-1 0 0,1 1 0,-1-1 0,1 1 0,0-1 0,-1 0 0,1 1 0,0-1 0,-1 0 0,1 1 0,0-1 0,0 0 0,0 0 0,0 1 0,0-1 0,0 0 0,0 0 0,-2-27 0,1 24 0,0-31 0,2-1 0,1 1 0,1 0 0,2-1 0,2 2 0,14-45 0,-16 63 0,1 0 0,1 0 0,1 1 0,0 1 0,1-1 0,1 1 0,0 0 0,1 1 0,22-21 0,-23 26 0,0 0 0,1 1 0,0 0 0,0 1 0,1 0 0,-1 1 0,1 0 0,1 1 0,-1 0 0,0 1 0,1 0 0,0 1 0,-1 1 0,18-1 0,26 2 0,42 2 0,-86 0 0,0 1 0,1 1 0,-2 0 0,1 0 0,0 1 0,-1 1 0,0 0 0,17 12 0,15 7 0,154 98 0,-166-101 0,0-2 0,2-1 0,46 20 0,-55-30 0,1-2 0,1 0 0,-1-2 0,1-1 0,25 1 0,133-4 0,-90-3 0,38 2 0,133 1 0,-235 0 0,0 1 0,0 2 0,45 11 0,-45-8 0,-24-7 0,0 1 0,0 1 0,0-1 0,0 1 0,-1 0 0,1 0 0,-1 1 0,10 5 0,14 15 0,-1 1 0,-1 1 0,-1 1 0,28 37 0,-49-56 0,0 0 0,0 0 0,-1 0 0,0 1 0,-1-1 0,1 1 0,-1 0 0,-1 0 0,4 17 0,-4-2 0,0 0 0,-2 31 0,0-51 0,-1 323 0,0-311 0,0-1 0,-1 0 0,-1 1 0,-6 19 0,-23 55 0,27-80 0,0 1 0,-1-1 0,0 0 0,0 0 0,-1-1 0,0 1 0,-1-2 0,0 1 0,-13 9 0,-1-1 0,-1-1 0,-39 20 0,30-20 0,0-2 0,-1-1 0,-50 11 0,25-12 0,-74 6 0,81-11 0,-87 21 0,67-12 0,46-10 0,0 0 0,0 2 0,1 0 0,-46 21 0,36-9 0,0 1 0,2 1 0,-52 44 0,81-61 0,0-1 0,0 1 0,0 0 0,1 0 0,-1 0 0,1 0 0,0 0 0,0 1 0,1-1 0,0 1 0,-1-1 0,0 10 0,0 5 0,0 35 0,2-38 0,0 40 0,14 108 0,19 60 0,-24-135 0,-6 178 0,-5-135 0,2-53 0,-8 271 0,4-229 0,2-18 0,-13 12 0,9-66 0,-20 68 0,23-103 0,0-2 0,-19 64 0,19-67 0,-2 0 0,1 0 0,-1 0 0,0 0 0,-13 14 0,8-10 0,-1-2 0,0 1 0,-1-1 0,0-1 0,-1 0 0,0-1 0,-21 11 0,13-9 0,-33 17 0,-97 35 0,-152 54 0,280-107 0,-32 8 0,-11 4 0,3 4 0,-1-2 0,-85 18 0,40-18 0,62-18 0,0-1 0,0-2 0,-64-5 0,34 1 0,-102-14 0,69 3 0,-382-53 0,332 41 0,-173-35 0,179 26 0,-14-3 0,140 28 0,0-1 0,1-1 0,-48-26 0,71 33 0,0 0 0,0 0 0,0 0 0,1 0 0,-1-1 0,1 1 0,0-1 0,0 0 0,0 0 0,1 0 0,-1 0 0,1 0 0,-2-7 0,-2-6 0,1 0 0,-4-24 0,0 2 0,-6-32 0,-4-13 0,9 42 0,2 0 0,1 0 0,3-1 0,1 1 0,2-1 0,7-58 0,-2 71 0,2 0 0,13-40 0,-7 28 0,-3 11 0,2 1 0,2 1 0,0 0 0,2 0 0,1 2 0,22-30 0,96-117 0,-119 156 0,2 0 0,0 1 0,1 0 0,1 2 0,0 0 0,1 1 0,29-14 0,75-41 0,-9 6 0,-30 20 0,144-65 0,-200 95 0,0-1 0,-1-1 0,-1-2 0,0 0 0,26-25 0,113-114 0,-103 94 0,-31 30 0,0-2 0,-3-1 0,-1-1 0,42-71 0,-14 15 0,8-15 0,8-47 0,-31 59 0,57-152 0,-91 223 0,6-39 0,-10 43 0,1 1 0,1-1 0,13-32 0,3-12 0,-1 20 0,-7 16 0,1-1 0,23-34 0,36-50 0,-51 75 0,-9 16 0,0 0 0,2 1 0,17-20 0,11-13-1365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2T17:19:13"/>
    </inkml:context>
    <inkml:brush xml:id="br0">
      <inkml:brushProperty name="width" value="0.1" units="cm"/>
      <inkml:brushProperty name="height" value="0.1" units="cm"/>
      <inkml:brushProperty name="color" value="#004F8B"/>
    </inkml:brush>
  </inkml:definitions>
  <inkml:trace contextRef="#ctx0" brushRef="#br0">7442 1 24575,'-29'1'0,"-39"7"0,26-2 0,-235 48 0,111-18 0,-326 49-1172,38-7 1172,-520 105 0,856-156 84,-436 117 809,291-41-691,87-32-209,-574 178 7,249-58 0,315-114 0,-462 197 0,461-200 0,59-26 0,22-7 0,-113 50 0,-36 61 0,92-51 0,63-46 0,43-25 0,2 3 0,-69 52 0,36-24 0,-18 5 0,42-29 0,35-20-44,22-14-121,-1 1-1,1 0 1,0 1 0,1-1 0,-1 1 0,1 1 0,-8 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ea typeface="宋体" panose="02010600030101010101" pitchFamily="2" charset="-122"/>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ea typeface="宋体" panose="02010600030101010101" pitchFamily="2" charset="-122"/>
              </a:defRPr>
            </a:lvl1pPr>
          </a:lstStyle>
          <a:p>
            <a:pPr>
              <a:defRPr/>
            </a:pPr>
            <a:fld id="{71955695-832D-4AD3-AA0C-F2374C243D4E}" type="datetimeFigureOut">
              <a:rPr lang="zh-CN" altLang="en-US"/>
              <a:t>2026/5/23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ea typeface="宋体" panose="02010600030101010101" pitchFamily="2"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ea typeface="宋体" panose="02010600030101010101" pitchFamily="2" charset="-122"/>
              </a:defRPr>
            </a:lvl1pPr>
          </a:lstStyle>
          <a:p>
            <a:pPr>
              <a:defRPr/>
            </a:pPr>
            <a:fld id="{330FDADC-A72B-4419-8F2D-6057AD96C397}" type="slidenum">
              <a:rPr lang="zh-CN" altLang="en-US"/>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30FDADC-A72B-4419-8F2D-6057AD96C397}"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In Step 6, PE-GPT builds a non-ideal Boost Converter tool based on the real physical model. Instead of assuming an ideal circuit, it considers practical effects such as voltage drops, parasitic resistance, and power losses. Then it calculates the key electrical parameters, including D, L, and C, and stores them for later hardware implementation.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In Step 7, the workflow moves to hardware preparation. The system asks the user to replace the actual inductor and capacitor according to the calculated values and then turn on the power supply. After that, the agent communicates with the CH340 control board. It first resets the GD32 duty cycle to zero for safety, and then writes the calculated duty command into the controller.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30FDADC-A72B-4419-8F2D-6057AD96C397}"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dirty="0"/>
              <a:t>Hardware setup</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a:defRPr/>
            </a:pPr>
            <a:fld id="{330FDADC-A72B-4419-8F2D-6057AD96C397}"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Design and build the main PCB board</a:t>
            </a:r>
            <a:endParaRPr lang="zh-CN" altLang="en-US" dirty="0"/>
          </a:p>
        </p:txBody>
      </p:sp>
      <p:sp>
        <p:nvSpPr>
          <p:cNvPr id="4" name="灯片编号占位符 3"/>
          <p:cNvSpPr>
            <a:spLocks noGrp="1"/>
          </p:cNvSpPr>
          <p:nvPr>
            <p:ph type="sldNum" sz="quarter" idx="5"/>
          </p:nvPr>
        </p:nvSpPr>
        <p:spPr/>
        <p:txBody>
          <a:bodyPr/>
          <a:lstStyle/>
          <a:p>
            <a:pPr>
              <a:defRPr/>
            </a:pPr>
            <a:fld id="{330FDADC-A72B-4419-8F2D-6057AD96C397}"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Topology </a:t>
            </a:r>
            <a:endParaRPr lang="zh-CN" altLang="en-US" dirty="0"/>
          </a:p>
        </p:txBody>
      </p:sp>
      <p:sp>
        <p:nvSpPr>
          <p:cNvPr id="4" name="灯片编号占位符 3"/>
          <p:cNvSpPr>
            <a:spLocks noGrp="1"/>
          </p:cNvSpPr>
          <p:nvPr>
            <p:ph type="sldNum" sz="quarter" idx="5"/>
          </p:nvPr>
        </p:nvSpPr>
        <p:spPr/>
        <p:txBody>
          <a:bodyPr/>
          <a:lstStyle/>
          <a:p>
            <a:pPr>
              <a:defRPr/>
            </a:pPr>
            <a:fld id="{330FDADC-A72B-4419-8F2D-6057AD96C397}"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30FDADC-A72B-4419-8F2D-6057AD96C397}"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30FDADC-A72B-4419-8F2D-6057AD96C397}"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In Step 8, the system performs hardware validation. The GD32 samples the real output voltage and current, and PE-GPT compares these measured values with the predicted results.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In Step 9, PE-GPT analyzes the possible causes of deviation between the measured and predicted results. For example, the mismatch may come from Sampling accuracy, sensor offset, load variation, or duty-cycle implementation error.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600" kern="1200" dirty="0">
                <a:solidFill>
                  <a:schemeClr val="tx1"/>
                </a:solidFill>
                <a:effectLst/>
                <a:latin typeface="+mn-lt"/>
                <a:ea typeface="+mn-ea"/>
                <a:cs typeface="+mn-cs"/>
              </a:rPr>
              <a:t>Power electronics circuits are everywhere.</a:t>
            </a:r>
            <a:endParaRPr lang="zh-CN" altLang="zh-CN" sz="600" kern="1200" dirty="0">
              <a:solidFill>
                <a:schemeClr val="tx1"/>
              </a:solidFill>
              <a:effectLst/>
              <a:latin typeface="+mn-lt"/>
              <a:ea typeface="+mn-ea"/>
              <a:cs typeface="+mn-cs"/>
            </a:endParaRPr>
          </a:p>
          <a:p>
            <a:r>
              <a:rPr lang="en-US" altLang="zh-CN" sz="600" kern="1200" dirty="0">
                <a:solidFill>
                  <a:schemeClr val="tx1"/>
                </a:solidFill>
                <a:effectLst/>
                <a:latin typeface="+mn-lt"/>
                <a:ea typeface="+mn-ea"/>
                <a:cs typeface="+mn-cs"/>
              </a:rPr>
              <a:t>Boost converter are widely used.</a:t>
            </a:r>
            <a:endParaRPr lang="zh-CN" altLang="zh-CN" sz="600" kern="1200" dirty="0">
              <a:solidFill>
                <a:schemeClr val="tx1"/>
              </a:solidFill>
              <a:effectLst/>
              <a:latin typeface="+mn-lt"/>
              <a:ea typeface="+mn-ea"/>
              <a:cs typeface="+mn-cs"/>
            </a:endParaRPr>
          </a:p>
          <a:p>
            <a:r>
              <a:rPr lang="en-US" altLang="zh-CN" sz="600" kern="1200" dirty="0">
                <a:solidFill>
                  <a:schemeClr val="tx1"/>
                </a:solidFill>
                <a:effectLst/>
                <a:latin typeface="+mn-lt"/>
                <a:ea typeface="+mn-ea"/>
                <a:cs typeface="+mn-cs"/>
              </a:rPr>
              <a:t>For example, boost converters are used in renewable energy, EVs, portable devices, USB chargers and many other systems.</a:t>
            </a:r>
            <a:endParaRPr lang="zh-CN" altLang="zh-CN" sz="600" kern="1200" dirty="0">
              <a:solidFill>
                <a:schemeClr val="tx1"/>
              </a:solidFill>
              <a:effectLst/>
              <a:latin typeface="+mn-lt"/>
              <a:ea typeface="+mn-ea"/>
              <a:cs typeface="+mn-cs"/>
            </a:endParaRPr>
          </a:p>
          <a:p>
            <a:r>
              <a:rPr lang="en-US" altLang="zh-CN" sz="600" kern="1200" dirty="0">
                <a:solidFill>
                  <a:schemeClr val="tx1"/>
                </a:solidFill>
                <a:effectLst/>
                <a:latin typeface="+mn-lt"/>
                <a:ea typeface="+mn-ea"/>
                <a:cs typeface="+mn-cs"/>
              </a:rPr>
              <a:t>They are important because they can step up voltage with high efficiency, simple structure, and easy control.</a:t>
            </a:r>
            <a:endParaRPr lang="zh-CN" altLang="zh-CN" sz="600" kern="1200" dirty="0">
              <a:solidFill>
                <a:schemeClr val="tx1"/>
              </a:solidFill>
              <a:effectLst/>
              <a:latin typeface="+mn-lt"/>
              <a:ea typeface="+mn-ea"/>
              <a:cs typeface="+mn-cs"/>
            </a:endParaRPr>
          </a:p>
          <a:p>
            <a:r>
              <a:rPr lang="en-US" altLang="zh-CN" sz="600" kern="1200" dirty="0">
                <a:solidFill>
                  <a:schemeClr val="tx1"/>
                </a:solidFill>
                <a:effectLst/>
                <a:latin typeface="+mn-lt"/>
                <a:ea typeface="+mn-ea"/>
                <a:cs typeface="+mn-cs"/>
              </a:rPr>
              <a:t> </a:t>
            </a:r>
            <a:endParaRPr lang="zh-CN" altLang="zh-CN" sz="600" kern="1200" dirty="0">
              <a:solidFill>
                <a:schemeClr val="tx1"/>
              </a:solidFill>
              <a:effectLst/>
              <a:latin typeface="+mn-lt"/>
              <a:ea typeface="+mn-ea"/>
              <a:cs typeface="+mn-cs"/>
            </a:endParaRPr>
          </a:p>
          <a:p>
            <a:r>
              <a:rPr lang="en-US" altLang="zh-CN" sz="600" kern="1200" dirty="0">
                <a:solidFill>
                  <a:schemeClr val="tx1"/>
                </a:solidFill>
                <a:effectLst/>
                <a:latin typeface="+mn-lt"/>
                <a:ea typeface="+mn-ea"/>
                <a:cs typeface="+mn-cs"/>
              </a:rPr>
              <a:t>But the design is not always easy. If we only use a normal GPT, which is a black-box, the result may look reasonable, but it can not understand real circuit physics. Therefore, it doesn't help us very much in real-world circuits. More importantly, I might be quite dangerous because of the hallucination.</a:t>
            </a:r>
            <a:endParaRPr lang="zh-CN" altLang="zh-CN" sz="600" kern="1200" dirty="0">
              <a:solidFill>
                <a:schemeClr val="tx1"/>
              </a:solidFill>
              <a:effectLst/>
              <a:latin typeface="+mn-lt"/>
              <a:ea typeface="+mn-ea"/>
              <a:cs typeface="+mn-cs"/>
            </a:endParaRPr>
          </a:p>
          <a:p>
            <a:r>
              <a:rPr lang="en-US" altLang="zh-CN" sz="600" kern="1200" dirty="0">
                <a:solidFill>
                  <a:schemeClr val="tx1"/>
                </a:solidFill>
                <a:effectLst/>
                <a:latin typeface="+mn-lt"/>
                <a:ea typeface="+mn-ea"/>
                <a:cs typeface="+mn-cs"/>
              </a:rPr>
              <a:t> </a:t>
            </a:r>
            <a:endParaRPr lang="zh-CN" altLang="zh-CN" sz="600" kern="1200" dirty="0">
              <a:solidFill>
                <a:schemeClr val="tx1"/>
              </a:solidFill>
              <a:effectLst/>
              <a:latin typeface="+mn-lt"/>
              <a:ea typeface="+mn-ea"/>
              <a:cs typeface="+mn-cs"/>
            </a:endParaRPr>
          </a:p>
          <a:p>
            <a:r>
              <a:rPr lang="en-US" altLang="zh-CN" sz="600" kern="1200" dirty="0">
                <a:solidFill>
                  <a:schemeClr val="tx1"/>
                </a:solidFill>
                <a:effectLst/>
                <a:latin typeface="+mn-lt"/>
                <a:ea typeface="+mn-ea"/>
                <a:cs typeface="+mn-cs"/>
              </a:rPr>
              <a:t>So our idea is to combine AI with real-world hardware.</a:t>
            </a:r>
            <a:endParaRPr lang="zh-CN" altLang="zh-CN" sz="600" kern="1200" dirty="0">
              <a:solidFill>
                <a:schemeClr val="tx1"/>
              </a:solidFill>
              <a:effectLst/>
              <a:latin typeface="+mn-lt"/>
              <a:ea typeface="+mn-ea"/>
              <a:cs typeface="+mn-cs"/>
            </a:endParaRPr>
          </a:p>
          <a:p>
            <a:r>
              <a:rPr lang="en-US" altLang="zh-CN" sz="600" kern="1200" dirty="0">
                <a:solidFill>
                  <a:schemeClr val="tx1"/>
                </a:solidFill>
                <a:effectLst/>
                <a:latin typeface="+mn-lt"/>
                <a:ea typeface="+mn-ea"/>
                <a:cs typeface="+mn-cs"/>
              </a:rPr>
              <a:t>In this demo, we focus on a boost converter, but this framework can also be extended to other circuits, like buck, RLC</a:t>
            </a:r>
            <a:endParaRPr lang="zh-CN" altLang="zh-CN" sz="600" kern="1200" dirty="0">
              <a:solidFill>
                <a:schemeClr val="tx1"/>
              </a:solidFill>
              <a:effectLst/>
              <a:latin typeface="+mn-lt"/>
              <a:ea typeface="+mn-ea"/>
              <a:cs typeface="+mn-cs"/>
            </a:endParaRPr>
          </a:p>
          <a:p>
            <a:endParaRPr lang="zh-CN" altLang="en-US" sz="1000" dirty="0"/>
          </a:p>
        </p:txBody>
      </p:sp>
      <p:sp>
        <p:nvSpPr>
          <p:cNvPr id="4" name="灯片编号占位符 3"/>
          <p:cNvSpPr>
            <a:spLocks noGrp="1"/>
          </p:cNvSpPr>
          <p:nvPr>
            <p:ph type="sldNum" sz="quarter" idx="5"/>
          </p:nvPr>
        </p:nvSpPr>
        <p:spPr/>
        <p:txBody>
          <a:bodyPr/>
          <a:lstStyle/>
          <a:p>
            <a:pPr>
              <a:defRPr/>
            </a:pPr>
            <a:fld id="{330FDADC-A72B-4419-8F2D-6057AD96C397}"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Finally, in Step 10, the system corrects the duty cycle based on the diagnosis result. Then it re-samples the circuit and runs validation again to check whether the updated result improves the original design.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30FDADC-A72B-4419-8F2D-6057AD96C397}" type="slidenum">
              <a:rPr lang="zh-CN" altLang="en-US" smtClean="0"/>
              <a:t>23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200" kern="1200" dirty="0">
                <a:solidFill>
                  <a:schemeClr val="tx1"/>
                </a:solidFill>
                <a:effectLst/>
                <a:latin typeface="+mn-lt"/>
                <a:ea typeface="+mn-ea"/>
                <a:cs typeface="+mn-cs"/>
              </a:rPr>
              <a:t>The process contains five main steps.</a:t>
            </a:r>
          </a:p>
          <a:p>
            <a:pPr marL="0" marR="0" lvl="0" indent="0" algn="l" defTabSz="914400" rtl="0" eaLnBrk="0" fontAlgn="base" latinLnBrk="0" hangingPunct="0">
              <a:lnSpc>
                <a:spcPct val="100000"/>
              </a:lnSpc>
              <a:spcBef>
                <a:spcPct val="30000"/>
              </a:spcBef>
              <a:spcAft>
                <a:spcPct val="0"/>
              </a:spcAft>
              <a:buClrTx/>
              <a:buSzTx/>
              <a:buFontTx/>
              <a:buNone/>
              <a:defRPr/>
            </a:pPr>
            <a:endParaRPr lang="en-US" altLang="zh-CN"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200" kern="1200" dirty="0">
                <a:solidFill>
                  <a:schemeClr val="tx1"/>
                </a:solidFill>
                <a:effectLst/>
                <a:latin typeface="+mn-lt"/>
                <a:ea typeface="+mn-ea"/>
                <a:cs typeface="+mn-cs"/>
              </a:rPr>
              <a:t>So in short, our solution is not just asking GPT for an answer. It is a closed-loop design platform. It uses AI for planning, physics for prediction, hardware data for verification, and PANN for diagnosis. This makes the design more reliable, more explainable, and closer to real circuit behavior.</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pPr>
              <a:defRPr/>
            </a:pPr>
            <a:fld id="{330FDADC-A72B-4419-8F2D-6057AD96C397}"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This slide shows the frontend interface of our project.</a:t>
            </a:r>
          </a:p>
          <a:p>
            <a:r>
              <a:rPr lang="en-US" altLang="zh-CN"/>
              <a:t>At the lower-left corner, PE-GPT provides two operating modes.</a:t>
            </a:r>
          </a:p>
          <a:p>
            <a:endParaRPr lang="en-US" altLang="zh-CN"/>
          </a:p>
          <a:p>
            <a:r>
              <a:rPr lang="en-US" altLang="zh-CN"/>
              <a:t>The first mode is the Free Chat mode.</a:t>
            </a:r>
          </a:p>
          <a:p>
            <a:r>
              <a:rPr lang="en-US" altLang="zh-CN"/>
              <a:t>This mode accepts natural-language input and helps users answer questions related to power electronics.</a:t>
            </a:r>
          </a:p>
          <a:p>
            <a:r>
              <a:rPr lang="en-US" altLang="zh-CN"/>
              <a:t>It works like a chatbot with electrical engineering knowledge.</a:t>
            </a:r>
          </a:p>
          <a:p>
            <a:endParaRPr lang="en-US" altLang="zh-CN"/>
          </a:p>
          <a:p>
            <a:r>
              <a:rPr lang="en-US" altLang="zh-CN"/>
              <a:t>The second mode is the main part of our project, called the Circuit Build Assistant.</a:t>
            </a:r>
          </a:p>
          <a:p>
            <a:r>
              <a:rPr lang="en-US" altLang="zh-CN"/>
              <a:t>This mode can generate a guided engineering workflow for power electronics circuit design.</a:t>
            </a:r>
          </a:p>
          <a:p>
            <a:r>
              <a:rPr lang="en-US" altLang="zh-CN"/>
              <a:t>Instead of only answering questions, it helps users go through the complete design process step by step.</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This slide shows the main interface after entering the Circuit Build Assistant mode.</a:t>
            </a:r>
          </a:p>
          <a:p>
            <a:r>
              <a:rPr lang="en-US" altLang="zh-CN"/>
              <a:t>Currently, we have developed guided design workflows for three different circuit topologies:</a:t>
            </a:r>
          </a:p>
          <a:p>
            <a:r>
              <a:rPr lang="en-US" altLang="zh-CN"/>
              <a:t>Boost Converter</a:t>
            </a:r>
          </a:p>
          <a:p>
            <a:r>
              <a:rPr lang="en-US" altLang="zh-CN"/>
              <a:t>Buck Converter</a:t>
            </a:r>
          </a:p>
          <a:p>
            <a:r>
              <a:rPr lang="en-US" altLang="zh-CN"/>
              <a:t>RLC Oscillator</a:t>
            </a:r>
          </a:p>
          <a:p>
            <a:r>
              <a:rPr lang="en-US" altLang="zh-CN"/>
              <a:t>The system can also accept natural-language circuit descriptions and automatically infer the target topology.</a:t>
            </a:r>
          </a:p>
          <a:p>
            <a:endParaRPr lang="en-US" altLang="zh-CN"/>
          </a:p>
          <a:p>
            <a:r>
              <a:rPr lang="en-US" altLang="zh-CN"/>
              <a:t>Since our hardware platform is based on a boost converter, the following presentation will focus on the workflow of the boost-converter design agent.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This slide shows the AI planning stage.</a:t>
            </a:r>
          </a:p>
          <a:p>
            <a:r>
              <a:rPr lang="en-US" altLang="zh-CN"/>
              <a:t>After the user selects the target circuit, the agent analyzes the topology.</a:t>
            </a:r>
          </a:p>
          <a:p>
            <a:r>
              <a:rPr lang="en-US" altLang="zh-CN"/>
              <a:t>The system then generates a guided engineering workflow, including:</a:t>
            </a:r>
          </a:p>
          <a:p>
            <a:r>
              <a:rPr lang="en-US" altLang="zh-CN"/>
              <a:t>circuit understanding</a:t>
            </a:r>
          </a:p>
          <a:p>
            <a:r>
              <a:rPr lang="en-US" altLang="zh-CN"/>
              <a:t>parameter design</a:t>
            </a:r>
          </a:p>
          <a:p>
            <a:r>
              <a:rPr lang="en-US" altLang="zh-CN"/>
              <a:t>hardware validation</a:t>
            </a:r>
          </a:p>
          <a:p>
            <a:r>
              <a:rPr lang="en-US" altLang="zh-CN"/>
              <a:t>diagnosis and correction</a:t>
            </a:r>
          </a:p>
          <a:p>
            <a:r>
              <a:rPr lang="en-US" altLang="zh-CN"/>
              <a:t>Before continuing, the agent asks the user whether to follow the proposed workflow.After confirmation, the current workflow stages are displayed on the left side to help users track the system status and progress.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In this stage, the AI presents the physical circuit model of the target topology.</a:t>
            </a:r>
          </a:p>
          <a:p>
            <a:r>
              <a:rPr lang="en-US" altLang="zh-CN"/>
              <a:t>The system can list and explain the important physical parameters needed for the design process.</a:t>
            </a:r>
          </a:p>
          <a:p>
            <a:r>
              <a:rPr lang="en-US" altLang="zh-CN"/>
              <a:t>This step helps users build a basic understanding of the converter before starting numerical calculations.</a:t>
            </a:r>
          </a:p>
          <a:p>
            <a:r>
              <a:rPr lang="en-US" altLang="zh-CN"/>
              <a:t>It also connects the AI-generated workflow with the analytical model and prepares the later design and validation stages.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In this step, users provide the circuit design parameters.</a:t>
            </a:r>
          </a:p>
          <a:p>
            <a:r>
              <a:rPr lang="en-US" altLang="zh-CN"/>
              <a:t>The system supports both structured form input and natural-language input.</a:t>
            </a:r>
          </a:p>
          <a:p>
            <a:r>
              <a:rPr lang="en-US" altLang="zh-CN"/>
              <a:t>Users can either fill in the parameter table directly or describe the design target using natural language.</a:t>
            </a:r>
          </a:p>
          <a:p>
            <a:r>
              <a:rPr lang="en-US" altLang="zh-CN"/>
              <a:t>The AI assistant can automatically recognize and parse the required engineering parameters for later analytical calculations and validation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In this step, the system verifies whether the input parameters are complete and physically reasonable.</a:t>
            </a:r>
          </a:p>
          <a:p>
            <a:r>
              <a:rPr lang="en-US" altLang="zh-CN"/>
              <a:t>If users enter invalid topology settings or missing parameters, the agent will detect the problem, explain the reason, and guide users back to the previous step for correction.</a:t>
            </a:r>
          </a:p>
          <a:p>
            <a:r>
              <a:rPr lang="en-US" altLang="zh-CN"/>
              <a:t>After all requirements pass validation, the workflow proceeds to the next analytical design stage automatically.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emf"/><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emf"/><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emf"/><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5.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emf"/><Relationship Id="rId1" Type="http://schemas.openxmlformats.org/officeDocument/2006/relationships/slideMaster" Target="../slideMasters/slideMaster5.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emf"/><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2701937"/>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D8EE2C74-9540-422B-8C7C-1B785B30B8BF}" type="datetimeFigureOut">
              <a:rPr lang="zh-CN" altLang="en-US"/>
              <a:t>2026/5/23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A127348-7383-40D6-B266-846AFF584A18}"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0403FE60-7D90-4E16-BFA2-8751B0075F81}" type="datetimeFigureOut">
              <a:rPr lang="zh-CN" altLang="en-US"/>
              <a:t>2026/5/23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1DB7698-5F86-430E-8F76-7031640F86CE}"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4650"/>
            <a:ext cx="1971675" cy="435768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62" y="274650"/>
            <a:ext cx="5762625" cy="435768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4443EC53-14EB-4251-97FE-E547D2C5926A}" type="datetimeFigureOut">
              <a:rPr lang="zh-CN" altLang="en-US"/>
              <a:t>2026/5/23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EC1FFE8-B845-4D5D-A307-8BA857628B7D}"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2701941"/>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D8EE2C74-9540-422B-8C7C-1B785B30B8BF}"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1A127348-7383-40D6-B266-846AFF584A18}"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F35F1A65-873E-4237-AA3E-4DFF12DE2C97}"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3AB3BB65-D992-4DB0-B2AC-CB43F36966CE}"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2"/>
            <a:ext cx="7886700" cy="2139950"/>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3441702"/>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9D16BB5C-3EF6-41B5-AAA1-FCE027B528B1}"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CB590CCA-A8C6-4D40-8F7A-FCB8CC1B1603}"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70013"/>
            <a:ext cx="3867150" cy="32623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370013"/>
            <a:ext cx="3867150" cy="32623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F830CF69-C240-455A-99D4-50CDFA0DFCBE}"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67955923-8A52-4879-B419-61612B677FFD}"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43"/>
            <a:ext cx="7886700" cy="993775"/>
          </a:xfrm>
        </p:spPr>
        <p:txBody>
          <a:bodyPr/>
          <a:lstStyle/>
          <a:p>
            <a:r>
              <a:rPr lang="zh-CN" altLang="en-US"/>
              <a:t>单击此处编辑母版标题样式</a:t>
            </a:r>
          </a:p>
        </p:txBody>
      </p:sp>
      <p:sp>
        <p:nvSpPr>
          <p:cNvPr id="3" name="文本占位符 2"/>
          <p:cNvSpPr>
            <a:spLocks noGrp="1"/>
          </p:cNvSpPr>
          <p:nvPr>
            <p:ph type="body" idx="1"/>
          </p:nvPr>
        </p:nvSpPr>
        <p:spPr>
          <a:xfrm>
            <a:off x="630267"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67" y="1879600"/>
            <a:ext cx="3868737" cy="2762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1879600"/>
            <a:ext cx="3887788" cy="2762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0F52DCEC-BB22-40E3-8F3D-552D2F9374F4}"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4F518D4A-7E8C-4C0F-B09C-F2FFF07B0A66}"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15B30FDF-E7A8-4F25-83F1-96341E9CB4A4}"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A03D0FF3-EB97-468E-9FDE-4AE8B3A22AF2}"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9E7139F9-CAA3-4EF3-9D9A-852998441275}"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A55580B3-98C3-4A59-8CF2-AD370B4B8A99}"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70" y="342900"/>
            <a:ext cx="2949575" cy="120015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741379"/>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70"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C245CAB-E582-4999-8ABC-D911B6179FA8}"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D5CAA399-F6B0-4EF8-9E49-8121BB7ECCA3}"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F35F1A65-873E-4237-AA3E-4DFF12DE2C97}" type="datetimeFigureOut">
              <a:rPr lang="zh-CN" altLang="en-US"/>
              <a:t>2026/5/23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3AB3BB65-D992-4DB0-B2AC-CB43F36966CE}"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70" y="342900"/>
            <a:ext cx="2949575" cy="120015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741379"/>
            <a:ext cx="4629150" cy="36544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70"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4974F8E-A852-4876-9EFA-E28AB9ED771B}"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A54E1550-A90C-4433-B0DD-9C00A83D9855}"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0403FE60-7D90-4E16-BFA2-8751B0075F81}"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F1DB7698-5F86-430E-8F76-7031640F86CE}"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4654"/>
            <a:ext cx="1971675" cy="435768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62" y="274654"/>
            <a:ext cx="5762625" cy="435768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4443EC53-14EB-4251-97FE-E547D2C5926A}"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FEC1FFE8-B845-4D5D-A307-8BA857628B7D}"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2" name="图片 1" descr="templete-17.pn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2" name="图片 1" descr="templete-16.pn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pic>
        <p:nvPicPr>
          <p:cNvPr id="3" name="图片 2" descr="templete-14.pn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2"/>
            <a:ext cx="7886700" cy="2139950"/>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3441702"/>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9D16BB5C-3EF6-41B5-AAA1-FCE027B528B1}" type="datetimeFigureOut">
              <a:rPr lang="zh-CN" altLang="en-US"/>
              <a:t>2026/5/23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B590CCA-A8C6-4D40-8F7A-FCB8CC1B1603}"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pic>
        <p:nvPicPr>
          <p:cNvPr id="2" name="图片 1" descr="templete-13.png"/>
          <p:cNvPicPr>
            <a:picLocks noChangeAspect="1"/>
          </p:cNvPicPr>
          <p:nvPr userDrawn="1"/>
        </p:nvPicPr>
        <p:blipFill>
          <a:blip r:embed="rId2"/>
          <a:stretch>
            <a:fillRect/>
          </a:stretch>
        </p:blipFill>
        <p:spPr>
          <a:xfrm>
            <a:off x="0" y="0"/>
            <a:ext cx="9141291" cy="5143500"/>
          </a:xfrm>
          <a:prstGeom prst="rect">
            <a:avLst/>
          </a:prstGeom>
        </p:spPr>
      </p:pic>
      <p:pic>
        <p:nvPicPr>
          <p:cNvPr id="3" name="图片 2" descr="templete-15.png"/>
          <p:cNvPicPr>
            <a:picLocks noChangeAspect="1"/>
          </p:cNvPicPr>
          <p:nvPr userDrawn="1"/>
        </p:nvPicPr>
        <p:blipFill>
          <a:blip r:embed="rId3"/>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pic>
        <p:nvPicPr>
          <p:cNvPr id="4" name="图片 3" descr="templete-12.png"/>
          <p:cNvPicPr>
            <a:picLocks noChangeAspect="1"/>
          </p:cNvPicPr>
          <p:nvPr userDrawn="1"/>
        </p:nvPicPr>
        <p:blipFill>
          <a:blip r:embed="rId2"/>
          <a:stretch>
            <a:fillRect/>
          </a:stretch>
        </p:blipFill>
        <p:spPr>
          <a:xfrm>
            <a:off x="0" y="0"/>
            <a:ext cx="9141291" cy="5143500"/>
          </a:xfrm>
          <a:prstGeom prst="rect">
            <a:avLst/>
          </a:prstGeom>
        </p:spPr>
      </p:pic>
      <p:pic>
        <p:nvPicPr>
          <p:cNvPr id="6" name="图片 5" descr="templete-15.png"/>
          <p:cNvPicPr>
            <a:picLocks noChangeAspect="1"/>
          </p:cNvPicPr>
          <p:nvPr userDrawn="1"/>
        </p:nvPicPr>
        <p:blipFill>
          <a:blip r:embed="rId3"/>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pic>
        <p:nvPicPr>
          <p:cNvPr id="4" name="图片 3" descr="templete-09.pn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pic>
        <p:nvPicPr>
          <p:cNvPr id="4" name="图片 3" descr="templete-08.png"/>
          <p:cNvPicPr>
            <a:picLocks noChangeAspect="1"/>
          </p:cNvPicPr>
          <p:nvPr userDrawn="1"/>
        </p:nvPicPr>
        <p:blipFill>
          <a:blip r:embed="rId2"/>
          <a:stretch>
            <a:fillRect/>
          </a:stretch>
        </p:blipFill>
        <p:spPr>
          <a:xfrm>
            <a:off x="0" y="0"/>
            <a:ext cx="9141291" cy="5143500"/>
          </a:xfrm>
          <a:prstGeom prst="rect">
            <a:avLst/>
          </a:prstGeom>
        </p:spPr>
      </p:pic>
      <p:pic>
        <p:nvPicPr>
          <p:cNvPr id="5" name="图片 4" descr="templete-15.png"/>
          <p:cNvPicPr>
            <a:picLocks noChangeAspect="1"/>
          </p:cNvPicPr>
          <p:nvPr userDrawn="1"/>
        </p:nvPicPr>
        <p:blipFill>
          <a:blip r:embed="rId3"/>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cstate="screen"/>
          <a:srcRect r="17332"/>
          <a:stretch>
            <a:fillRect/>
          </a:stretch>
        </p:blipFill>
        <p:spPr>
          <a:xfrm rot="5400000">
            <a:off x="7992015" y="-756825"/>
            <a:ext cx="443420" cy="1905635"/>
          </a:xfrm>
          <a:prstGeom prst="rect">
            <a:avLst/>
          </a:prstGeom>
        </p:spPr>
      </p:pic>
      <p:pic>
        <p:nvPicPr>
          <p:cNvPr id="11" name="图片 10"/>
          <p:cNvPicPr>
            <a:picLocks noChangeAspect="1"/>
          </p:cNvPicPr>
          <p:nvPr userDrawn="1"/>
        </p:nvPicPr>
        <p:blipFill>
          <a:blip r:embed="rId3" cstate="screen"/>
          <a:srcRect r="10243"/>
          <a:stretch>
            <a:fillRect/>
          </a:stretch>
        </p:blipFill>
        <p:spPr>
          <a:xfrm rot="5400000">
            <a:off x="3345180" y="-3378200"/>
            <a:ext cx="444500" cy="7147560"/>
          </a:xfrm>
          <a:prstGeom prst="rect">
            <a:avLst/>
          </a:prstGeom>
        </p:spPr>
      </p:pic>
      <p:sp>
        <p:nvSpPr>
          <p:cNvPr id="12" name="文本框 11"/>
          <p:cNvSpPr txBox="1"/>
          <p:nvPr userDrawn="1"/>
        </p:nvSpPr>
        <p:spPr>
          <a:xfrm>
            <a:off x="8292812" y="18553"/>
            <a:ext cx="678180" cy="365760"/>
          </a:xfrm>
          <a:prstGeom prst="rect">
            <a:avLst/>
          </a:prstGeom>
          <a:noFill/>
        </p:spPr>
        <p:txBody>
          <a:bodyPr wrap="none" rtlCol="0" anchor="t">
            <a:spAutoFit/>
          </a:bodyPr>
          <a:lstStyle/>
          <a:p>
            <a:r>
              <a:rPr lang="en-US" b="1" dirty="0">
                <a:solidFill>
                  <a:schemeClr val="bg1"/>
                </a:solidFill>
                <a:ea typeface="黑体" panose="02010609060101010101" charset="-122"/>
                <a:sym typeface="+mn-ea"/>
              </a:rPr>
              <a:t>ZJUI</a:t>
            </a:r>
          </a:p>
        </p:txBody>
      </p:sp>
      <p:pic>
        <p:nvPicPr>
          <p:cNvPr id="13" name="图片 12"/>
          <p:cNvPicPr>
            <a:picLocks noChangeAspect="1"/>
          </p:cNvPicPr>
          <p:nvPr userDrawn="1"/>
        </p:nvPicPr>
        <p:blipFill>
          <a:blip r:embed="rId4" cstate="screen"/>
          <a:stretch>
            <a:fillRect/>
          </a:stretch>
        </p:blipFill>
        <p:spPr>
          <a:xfrm>
            <a:off x="7497505" y="-139198"/>
            <a:ext cx="795307" cy="6851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screen"/>
          <a:srcRect r="10243"/>
          <a:stretch>
            <a:fillRect/>
          </a:stretch>
        </p:blipFill>
        <p:spPr>
          <a:xfrm rot="5400000">
            <a:off x="7982399" y="-742849"/>
            <a:ext cx="430323" cy="1892881"/>
          </a:xfrm>
          <a:prstGeom prst="rect">
            <a:avLst/>
          </a:prstGeom>
        </p:spPr>
      </p:pic>
      <p:pic>
        <p:nvPicPr>
          <p:cNvPr id="13" name="图片 12"/>
          <p:cNvPicPr>
            <a:picLocks noChangeAspect="1"/>
          </p:cNvPicPr>
          <p:nvPr userDrawn="1"/>
        </p:nvPicPr>
        <p:blipFill>
          <a:blip r:embed="rId3" cstate="screen"/>
          <a:srcRect r="17332"/>
          <a:stretch>
            <a:fillRect/>
          </a:stretch>
        </p:blipFill>
        <p:spPr>
          <a:xfrm rot="5400000">
            <a:off x="3353533" y="-3374891"/>
            <a:ext cx="429275" cy="7155917"/>
          </a:xfrm>
          <a:prstGeom prst="rect">
            <a:avLst/>
          </a:prstGeom>
        </p:spPr>
      </p:pic>
      <p:sp>
        <p:nvSpPr>
          <p:cNvPr id="18" name="文本框 17"/>
          <p:cNvSpPr txBox="1"/>
          <p:nvPr userDrawn="1"/>
        </p:nvSpPr>
        <p:spPr>
          <a:xfrm>
            <a:off x="8292812" y="18553"/>
            <a:ext cx="678180" cy="365760"/>
          </a:xfrm>
          <a:prstGeom prst="rect">
            <a:avLst/>
          </a:prstGeom>
          <a:noFill/>
        </p:spPr>
        <p:txBody>
          <a:bodyPr wrap="none" rtlCol="0" anchor="t">
            <a:spAutoFit/>
          </a:bodyPr>
          <a:lstStyle/>
          <a:p>
            <a:r>
              <a:rPr lang="en-US" b="1" dirty="0">
                <a:solidFill>
                  <a:schemeClr val="bg1"/>
                </a:solidFill>
                <a:ea typeface="黑体" panose="02010609060101010101" charset="-122"/>
                <a:sym typeface="+mn-ea"/>
              </a:rPr>
              <a:t>ZJUI</a:t>
            </a:r>
          </a:p>
        </p:txBody>
      </p:sp>
      <p:pic>
        <p:nvPicPr>
          <p:cNvPr id="11" name="图片 10"/>
          <p:cNvPicPr>
            <a:picLocks noChangeAspect="1"/>
          </p:cNvPicPr>
          <p:nvPr userDrawn="1"/>
        </p:nvPicPr>
        <p:blipFill>
          <a:blip r:embed="rId4" cstate="screen"/>
          <a:stretch>
            <a:fillRect/>
          </a:stretch>
        </p:blipFill>
        <p:spPr>
          <a:xfrm>
            <a:off x="7497505" y="-132572"/>
            <a:ext cx="795307" cy="6851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screen"/>
          <a:srcRect r="10243"/>
          <a:stretch>
            <a:fillRect/>
          </a:stretch>
        </p:blipFill>
        <p:spPr>
          <a:xfrm rot="5400000">
            <a:off x="7982399" y="-742849"/>
            <a:ext cx="430323" cy="1892881"/>
          </a:xfrm>
          <a:prstGeom prst="rect">
            <a:avLst/>
          </a:prstGeom>
        </p:spPr>
      </p:pic>
      <p:pic>
        <p:nvPicPr>
          <p:cNvPr id="13" name="图片 12"/>
          <p:cNvPicPr>
            <a:picLocks noChangeAspect="1"/>
          </p:cNvPicPr>
          <p:nvPr userDrawn="1"/>
        </p:nvPicPr>
        <p:blipFill>
          <a:blip r:embed="rId3" cstate="screen"/>
          <a:srcRect r="17332"/>
          <a:stretch>
            <a:fillRect/>
          </a:stretch>
        </p:blipFill>
        <p:spPr>
          <a:xfrm rot="5400000">
            <a:off x="3353533" y="-3374891"/>
            <a:ext cx="429275" cy="7155917"/>
          </a:xfrm>
          <a:prstGeom prst="rect">
            <a:avLst/>
          </a:prstGeom>
        </p:spPr>
      </p:pic>
      <p:sp>
        <p:nvSpPr>
          <p:cNvPr id="18" name="文本框 17"/>
          <p:cNvSpPr txBox="1"/>
          <p:nvPr userDrawn="1"/>
        </p:nvSpPr>
        <p:spPr>
          <a:xfrm>
            <a:off x="8292812" y="18553"/>
            <a:ext cx="678180" cy="365760"/>
          </a:xfrm>
          <a:prstGeom prst="rect">
            <a:avLst/>
          </a:prstGeom>
          <a:noFill/>
        </p:spPr>
        <p:txBody>
          <a:bodyPr wrap="none" rtlCol="0" anchor="t">
            <a:spAutoFit/>
          </a:bodyPr>
          <a:lstStyle/>
          <a:p>
            <a:r>
              <a:rPr lang="en-US" b="1" dirty="0">
                <a:solidFill>
                  <a:schemeClr val="bg1"/>
                </a:solidFill>
                <a:ea typeface="黑体" panose="02010609060101010101" charset="-122"/>
                <a:sym typeface="+mn-ea"/>
              </a:rPr>
              <a:t>ZJUI</a:t>
            </a:r>
          </a:p>
        </p:txBody>
      </p:sp>
      <p:pic>
        <p:nvPicPr>
          <p:cNvPr id="11" name="图片 10"/>
          <p:cNvPicPr>
            <a:picLocks noChangeAspect="1"/>
          </p:cNvPicPr>
          <p:nvPr userDrawn="1"/>
        </p:nvPicPr>
        <p:blipFill>
          <a:blip r:embed="rId4" cstate="screen"/>
          <a:stretch>
            <a:fillRect/>
          </a:stretch>
        </p:blipFill>
        <p:spPr>
          <a:xfrm>
            <a:off x="7497505" y="-132572"/>
            <a:ext cx="795307" cy="685170"/>
          </a:xfrm>
          <a:prstGeom prst="rect">
            <a:avLst/>
          </a:prstGeom>
        </p:spPr>
      </p:pic>
      <p:graphicFrame>
        <p:nvGraphicFramePr>
          <p:cNvPr id="2" name="Table 1"/>
          <p:cNvGraphicFramePr>
            <a:graphicFrameLocks noGrp="1"/>
          </p:cNvGraphicFramePr>
          <p:nvPr userDrawn="1"/>
        </p:nvGraphicFramePr>
        <p:xfrm>
          <a:off x="35496" y="483518"/>
          <a:ext cx="9073008" cy="4608512"/>
        </p:xfrm>
        <a:graphic>
          <a:graphicData uri="http://schemas.openxmlformats.org/drawingml/2006/table">
            <a:tbl>
              <a:tblPr firstRow="1" bandRow="1">
                <a:tableStyleId>{2D5ABB26-0587-4C30-8999-92F81FD0307C}</a:tableStyleId>
              </a:tblPr>
              <a:tblGrid>
                <a:gridCol w="4536504">
                  <a:extLst>
                    <a:ext uri="{9D8B030D-6E8A-4147-A177-3AD203B41FA5}">
                      <a16:colId xmlns:a16="http://schemas.microsoft.com/office/drawing/2014/main" val="20000"/>
                    </a:ext>
                  </a:extLst>
                </a:gridCol>
                <a:gridCol w="4536504">
                  <a:extLst>
                    <a:ext uri="{9D8B030D-6E8A-4147-A177-3AD203B41FA5}">
                      <a16:colId xmlns:a16="http://schemas.microsoft.com/office/drawing/2014/main" val="20001"/>
                    </a:ext>
                  </a:extLst>
                </a:gridCol>
              </a:tblGrid>
              <a:tr h="2304256">
                <a:tc>
                  <a:txBody>
                    <a:bodyPr/>
                    <a:lstStyle/>
                    <a:p>
                      <a:r>
                        <a:rPr lang="en-US" sz="1400" dirty="0">
                          <a:solidFill>
                            <a:srgbClr val="0D5094"/>
                          </a:solidFill>
                          <a:latin typeface="微软雅黑" panose="020B0503020204020204" pitchFamily="34" charset="-122"/>
                          <a:ea typeface="微软雅黑" panose="020B0503020204020204" pitchFamily="34" charset="-122"/>
                        </a:rPr>
                        <a:t>Recent progress:</a:t>
                      </a:r>
                    </a:p>
                  </a:txBody>
                  <a:tcP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400" dirty="0">
                          <a:solidFill>
                            <a:srgbClr val="0D5094"/>
                          </a:solidFill>
                          <a:latin typeface="微软雅黑" panose="020B0503020204020204" pitchFamily="34" charset="-122"/>
                          <a:ea typeface="微软雅黑" panose="020B0503020204020204" pitchFamily="34" charset="-122"/>
                        </a:rPr>
                        <a:t>Current issues:</a:t>
                      </a:r>
                    </a:p>
                  </a:txBody>
                  <a:tcPr>
                    <a:lnL>
                      <a:noFill/>
                    </a:lnL>
                    <a:lnR>
                      <a:noFill/>
                    </a:lnR>
                    <a:lnT>
                      <a:noFill/>
                    </a:lnT>
                    <a:lnB>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0"/>
                  </a:ext>
                </a:extLst>
              </a:tr>
              <a:tr h="2304256">
                <a:tc>
                  <a:txBody>
                    <a:bodyPr/>
                    <a:lstStyle/>
                    <a:p>
                      <a:r>
                        <a:rPr lang="en-US" sz="1400" dirty="0">
                          <a:solidFill>
                            <a:srgbClr val="0D5094"/>
                          </a:solidFill>
                          <a:latin typeface="微软雅黑" panose="020B0503020204020204" pitchFamily="34" charset="-122"/>
                          <a:ea typeface="微软雅黑" panose="020B0503020204020204" pitchFamily="34" charset="-122"/>
                        </a:rPr>
                        <a:t>Plans for the next two weeks:</a:t>
                      </a:r>
                    </a:p>
                  </a:txBody>
                  <a:tcPr>
                    <a:lnL>
                      <a:noFill/>
                    </a:lnL>
                    <a:lnR>
                      <a:noFill/>
                    </a:lnR>
                    <a:lnT>
                      <a:noFill/>
                    </a:lnT>
                    <a:lnB>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400" dirty="0">
                          <a:solidFill>
                            <a:srgbClr val="0D5094"/>
                          </a:solidFill>
                          <a:latin typeface="微软雅黑" panose="020B0503020204020204" pitchFamily="34" charset="-122"/>
                          <a:ea typeface="微软雅黑" panose="020B0503020204020204" pitchFamily="34" charset="-122"/>
                        </a:rPr>
                        <a:t>Plans for completing project:</a:t>
                      </a:r>
                    </a:p>
                  </a:txBody>
                  <a:tcP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screen"/>
          <a:srcRect r="10243"/>
          <a:stretch>
            <a:fillRect/>
          </a:stretch>
        </p:blipFill>
        <p:spPr>
          <a:xfrm rot="5400000">
            <a:off x="7982399" y="-742849"/>
            <a:ext cx="430323" cy="1892881"/>
          </a:xfrm>
          <a:prstGeom prst="rect">
            <a:avLst/>
          </a:prstGeom>
        </p:spPr>
      </p:pic>
      <p:pic>
        <p:nvPicPr>
          <p:cNvPr id="13" name="图片 12"/>
          <p:cNvPicPr>
            <a:picLocks noChangeAspect="1"/>
          </p:cNvPicPr>
          <p:nvPr userDrawn="1"/>
        </p:nvPicPr>
        <p:blipFill>
          <a:blip r:embed="rId3" cstate="screen"/>
          <a:srcRect r="17332"/>
          <a:stretch>
            <a:fillRect/>
          </a:stretch>
        </p:blipFill>
        <p:spPr>
          <a:xfrm rot="5400000">
            <a:off x="3353533" y="-3374891"/>
            <a:ext cx="429275" cy="7155917"/>
          </a:xfrm>
          <a:prstGeom prst="rect">
            <a:avLst/>
          </a:prstGeom>
        </p:spPr>
      </p:pic>
      <p:sp>
        <p:nvSpPr>
          <p:cNvPr id="18" name="文本框 17"/>
          <p:cNvSpPr txBox="1"/>
          <p:nvPr userDrawn="1"/>
        </p:nvSpPr>
        <p:spPr>
          <a:xfrm>
            <a:off x="8292812" y="18553"/>
            <a:ext cx="678180" cy="365760"/>
          </a:xfrm>
          <a:prstGeom prst="rect">
            <a:avLst/>
          </a:prstGeom>
          <a:noFill/>
        </p:spPr>
        <p:txBody>
          <a:bodyPr wrap="none" rtlCol="0" anchor="t">
            <a:spAutoFit/>
          </a:bodyPr>
          <a:lstStyle/>
          <a:p>
            <a:r>
              <a:rPr lang="en-US" b="1" dirty="0">
                <a:solidFill>
                  <a:schemeClr val="bg1"/>
                </a:solidFill>
                <a:ea typeface="黑体" panose="02010609060101010101" charset="-122"/>
                <a:sym typeface="+mn-ea"/>
              </a:rPr>
              <a:t>ZJUI</a:t>
            </a:r>
          </a:p>
        </p:txBody>
      </p:sp>
      <p:pic>
        <p:nvPicPr>
          <p:cNvPr id="11" name="图片 10"/>
          <p:cNvPicPr>
            <a:picLocks noChangeAspect="1"/>
          </p:cNvPicPr>
          <p:nvPr userDrawn="1"/>
        </p:nvPicPr>
        <p:blipFill>
          <a:blip r:embed="rId4" cstate="screen"/>
          <a:stretch>
            <a:fillRect/>
          </a:stretch>
        </p:blipFill>
        <p:spPr>
          <a:xfrm>
            <a:off x="7497505" y="-132572"/>
            <a:ext cx="795307" cy="685170"/>
          </a:xfrm>
          <a:prstGeom prst="rect">
            <a:avLst/>
          </a:prstGeom>
        </p:spPr>
      </p:pic>
      <p:graphicFrame>
        <p:nvGraphicFramePr>
          <p:cNvPr id="2" name="Table 1"/>
          <p:cNvGraphicFramePr>
            <a:graphicFrameLocks noGrp="1"/>
          </p:cNvGraphicFramePr>
          <p:nvPr userDrawn="1"/>
        </p:nvGraphicFramePr>
        <p:xfrm>
          <a:off x="35496" y="483518"/>
          <a:ext cx="9073008" cy="4608512"/>
        </p:xfrm>
        <a:graphic>
          <a:graphicData uri="http://schemas.openxmlformats.org/drawingml/2006/table">
            <a:tbl>
              <a:tblPr firstRow="1" bandRow="1">
                <a:tableStyleId>{2D5ABB26-0587-4C30-8999-92F81FD0307C}</a:tableStyleId>
              </a:tblPr>
              <a:tblGrid>
                <a:gridCol w="4536504">
                  <a:extLst>
                    <a:ext uri="{9D8B030D-6E8A-4147-A177-3AD203B41FA5}">
                      <a16:colId xmlns:a16="http://schemas.microsoft.com/office/drawing/2014/main" val="20000"/>
                    </a:ext>
                  </a:extLst>
                </a:gridCol>
                <a:gridCol w="4536504">
                  <a:extLst>
                    <a:ext uri="{9D8B030D-6E8A-4147-A177-3AD203B41FA5}">
                      <a16:colId xmlns:a16="http://schemas.microsoft.com/office/drawing/2014/main" val="20001"/>
                    </a:ext>
                  </a:extLst>
                </a:gridCol>
              </a:tblGrid>
              <a:tr h="2304256">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0"/>
                  </a:ext>
                </a:extLst>
              </a:tr>
              <a:tr h="2304256">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chemeClr val="accent1">
                        <a:lumMod val="60000"/>
                        <a:lumOff val="40000"/>
                      </a:schemeClr>
                    </a:solidFill>
                  </a:tcPr>
                </a:tc>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70013"/>
            <a:ext cx="3867150" cy="32623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370013"/>
            <a:ext cx="3867150" cy="32623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F830CF69-C240-455A-99D4-50CDFA0DFCBE}" type="datetimeFigureOut">
              <a:rPr lang="zh-CN" altLang="en-US"/>
              <a:t>2026/5/23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67955923-8A52-4879-B419-61612B677FFD}"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62" y="342900"/>
            <a:ext cx="2949575" cy="1200150"/>
          </a:xfrm>
          <a:prstGeom prst="rect">
            <a:avLst/>
          </a:prstGeom>
        </p:spPr>
        <p:txBody>
          <a:bodyPr anchor="b"/>
          <a:lstStyle>
            <a:lvl1pPr>
              <a:defRPr sz="3200"/>
            </a:lvl1pPr>
          </a:lstStyle>
          <a:p>
            <a:pPr fontAlgn="base"/>
            <a:r>
              <a:rPr lang="zh-CN" altLang="en-US" strike="noStrike" noProof="1"/>
              <a:t>单击此处编辑母版标题样式</a:t>
            </a:r>
          </a:p>
        </p:txBody>
      </p:sp>
      <p:sp>
        <p:nvSpPr>
          <p:cNvPr id="3" name="内容占位符 2"/>
          <p:cNvSpPr>
            <a:spLocks noGrp="1"/>
          </p:cNvSpPr>
          <p:nvPr>
            <p:ph idx="1"/>
          </p:nvPr>
        </p:nvSpPr>
        <p:spPr>
          <a:xfrm>
            <a:off x="3887788" y="741375"/>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文本占位符 3"/>
          <p:cNvSpPr>
            <a:spLocks noGrp="1"/>
          </p:cNvSpPr>
          <p:nvPr>
            <p:ph type="body" sz="half" idx="2"/>
          </p:nvPr>
        </p:nvSpPr>
        <p:spPr>
          <a:xfrm>
            <a:off x="630262"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a:xfrm>
            <a:off x="628650" y="4767263"/>
            <a:ext cx="2057400" cy="274638"/>
          </a:xfrm>
          <a:prstGeom prst="rect">
            <a:avLst/>
          </a:prstGeom>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6" name="页脚占位符 5"/>
          <p:cNvSpPr>
            <a:spLocks noGrp="1"/>
          </p:cNvSpPr>
          <p:nvPr>
            <p:ph type="ftr" sz="quarter" idx="11"/>
          </p:nvPr>
        </p:nvSpPr>
        <p:spPr>
          <a:xfrm>
            <a:off x="3028950" y="4767263"/>
            <a:ext cx="3086100" cy="274638"/>
          </a:xfrm>
          <a:prstGeom prst="rect">
            <a:avLst/>
          </a:prstGeom>
        </p:spPr>
        <p:txBody>
          <a:bodyPr/>
          <a:lstStyle/>
          <a:p>
            <a:pPr fontAlgn="base">
              <a:defRPr/>
            </a:pPr>
            <a:endParaRPr lang="zh-CN" altLang="en-US" strike="noStrike" noProof="1"/>
          </a:p>
        </p:txBody>
      </p:sp>
      <p:sp>
        <p:nvSpPr>
          <p:cNvPr id="7" name="灯片编号占位符 6"/>
          <p:cNvSpPr>
            <a:spLocks noGrp="1"/>
          </p:cNvSpPr>
          <p:nvPr>
            <p:ph type="sldNum" sz="quarter" idx="12"/>
          </p:nvPr>
        </p:nvSpPr>
        <p:spPr>
          <a:xfrm>
            <a:off x="6457950" y="4767263"/>
            <a:ext cx="2057400" cy="274638"/>
          </a:xfrm>
          <a:prstGeom prst="rect">
            <a:avLst/>
          </a:prstGeom>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62" y="342900"/>
            <a:ext cx="2949575" cy="1200150"/>
          </a:xfrm>
          <a:prstGeom prst="rect">
            <a:avLst/>
          </a:prstGeom>
        </p:spPr>
        <p:txBody>
          <a:bodyPr anchor="b"/>
          <a:lstStyle>
            <a:lvl1pPr>
              <a:defRPr sz="3200"/>
            </a:lvl1pPr>
          </a:lstStyle>
          <a:p>
            <a:pPr fontAlgn="base"/>
            <a:r>
              <a:rPr lang="zh-CN" altLang="en-US" strike="noStrike" noProof="1"/>
              <a:t>单击此处编辑母版标题样式</a:t>
            </a:r>
          </a:p>
        </p:txBody>
      </p:sp>
      <p:sp>
        <p:nvSpPr>
          <p:cNvPr id="3" name="图片占位符 2"/>
          <p:cNvSpPr>
            <a:spLocks noGrp="1"/>
          </p:cNvSpPr>
          <p:nvPr>
            <p:ph type="pic" idx="1"/>
          </p:nvPr>
        </p:nvSpPr>
        <p:spPr>
          <a:xfrm>
            <a:off x="3887788" y="741375"/>
            <a:ext cx="4629150" cy="36544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fontAlgn="base"/>
            <a:endParaRPr lang="zh-CN" altLang="en-US" strike="noStrike" noProof="0"/>
          </a:p>
        </p:txBody>
      </p:sp>
      <p:sp>
        <p:nvSpPr>
          <p:cNvPr id="4" name="文本占位符 3"/>
          <p:cNvSpPr>
            <a:spLocks noGrp="1"/>
          </p:cNvSpPr>
          <p:nvPr>
            <p:ph type="body" sz="half" idx="2"/>
          </p:nvPr>
        </p:nvSpPr>
        <p:spPr>
          <a:xfrm>
            <a:off x="630262"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a:xfrm>
            <a:off x="628650" y="4767263"/>
            <a:ext cx="2057400" cy="274638"/>
          </a:xfrm>
          <a:prstGeom prst="rect">
            <a:avLst/>
          </a:prstGeom>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6" name="页脚占位符 5"/>
          <p:cNvSpPr>
            <a:spLocks noGrp="1"/>
          </p:cNvSpPr>
          <p:nvPr>
            <p:ph type="ftr" sz="quarter" idx="11"/>
          </p:nvPr>
        </p:nvSpPr>
        <p:spPr>
          <a:xfrm>
            <a:off x="3028950" y="4767263"/>
            <a:ext cx="3086100" cy="274638"/>
          </a:xfrm>
          <a:prstGeom prst="rect">
            <a:avLst/>
          </a:prstGeom>
        </p:spPr>
        <p:txBody>
          <a:bodyPr/>
          <a:lstStyle/>
          <a:p>
            <a:pPr fontAlgn="base">
              <a:defRPr/>
            </a:pPr>
            <a:endParaRPr lang="zh-CN" altLang="en-US" strike="noStrike" noProof="1"/>
          </a:p>
        </p:txBody>
      </p:sp>
      <p:sp>
        <p:nvSpPr>
          <p:cNvPr id="7" name="灯片编号占位符 6"/>
          <p:cNvSpPr>
            <a:spLocks noGrp="1"/>
          </p:cNvSpPr>
          <p:nvPr>
            <p:ph type="sldNum" sz="quarter" idx="12"/>
          </p:nvPr>
        </p:nvSpPr>
        <p:spPr>
          <a:xfrm>
            <a:off x="6457950" y="4767263"/>
            <a:ext cx="2057400" cy="274638"/>
          </a:xfrm>
          <a:prstGeom prst="rect">
            <a:avLst/>
          </a:prstGeom>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628650" y="1370013"/>
            <a:ext cx="7886700" cy="3262312"/>
          </a:xfrm>
          <a:prstGeom prst="rect">
            <a:avLst/>
          </a:prstGeo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a:xfrm>
            <a:off x="628650" y="4767263"/>
            <a:ext cx="2057400" cy="274638"/>
          </a:xfrm>
          <a:prstGeom prst="rect">
            <a:avLst/>
          </a:prstGeom>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5" name="页脚占位符 4"/>
          <p:cNvSpPr>
            <a:spLocks noGrp="1"/>
          </p:cNvSpPr>
          <p:nvPr>
            <p:ph type="ftr" sz="quarter" idx="11"/>
          </p:nvPr>
        </p:nvSpPr>
        <p:spPr>
          <a:xfrm>
            <a:off x="3028950" y="4767263"/>
            <a:ext cx="3086100" cy="274638"/>
          </a:xfrm>
          <a:prstGeom prst="rect">
            <a:avLst/>
          </a:prstGeom>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a:xfrm>
            <a:off x="6457950" y="4767263"/>
            <a:ext cx="2057400" cy="274638"/>
          </a:xfrm>
          <a:prstGeom prst="rect">
            <a:avLst/>
          </a:prstGeom>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4650"/>
            <a:ext cx="1971675" cy="4357687"/>
          </a:xfrm>
          <a:prstGeom prst="rect">
            <a:avLst/>
          </a:prstGeom>
        </p:spPr>
        <p:txBody>
          <a:bodyPr vert="eaVert"/>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628662" y="274650"/>
            <a:ext cx="5762625" cy="4357687"/>
          </a:xfrm>
          <a:prstGeom prst="rect">
            <a:avLst/>
          </a:prstGeo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a:xfrm>
            <a:off x="628650" y="4767263"/>
            <a:ext cx="2057400" cy="274638"/>
          </a:xfrm>
          <a:prstGeom prst="rect">
            <a:avLst/>
          </a:prstGeom>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5" name="页脚占位符 4"/>
          <p:cNvSpPr>
            <a:spLocks noGrp="1"/>
          </p:cNvSpPr>
          <p:nvPr>
            <p:ph type="ftr" sz="quarter" idx="11"/>
          </p:nvPr>
        </p:nvSpPr>
        <p:spPr>
          <a:xfrm>
            <a:off x="3028950" y="4767263"/>
            <a:ext cx="3086100" cy="274638"/>
          </a:xfrm>
          <a:prstGeom prst="rect">
            <a:avLst/>
          </a:prstGeom>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a:xfrm>
            <a:off x="6457950" y="4767263"/>
            <a:ext cx="2057400" cy="274638"/>
          </a:xfrm>
          <a:prstGeom prst="rect">
            <a:avLst/>
          </a:prstGeom>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2701941"/>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D8EE2C74-9540-422B-8C7C-1B785B30B8BF}"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1A127348-7383-40D6-B266-846AFF584A18}"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F35F1A65-873E-4237-AA3E-4DFF12DE2C97}"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3AB3BB65-D992-4DB0-B2AC-CB43F36966CE}"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2"/>
            <a:ext cx="7886700" cy="2139950"/>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3441702"/>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9D16BB5C-3EF6-41B5-AAA1-FCE027B528B1}"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CB590CCA-A8C6-4D40-8F7A-FCB8CC1B1603}"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70013"/>
            <a:ext cx="3867150" cy="32623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370013"/>
            <a:ext cx="3867150" cy="32623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F830CF69-C240-455A-99D4-50CDFA0DFCBE}"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67955923-8A52-4879-B419-61612B677FFD}"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43"/>
            <a:ext cx="7886700" cy="993775"/>
          </a:xfrm>
        </p:spPr>
        <p:txBody>
          <a:bodyPr/>
          <a:lstStyle/>
          <a:p>
            <a:r>
              <a:rPr lang="zh-CN" altLang="en-US"/>
              <a:t>单击此处编辑母版标题样式</a:t>
            </a:r>
          </a:p>
        </p:txBody>
      </p:sp>
      <p:sp>
        <p:nvSpPr>
          <p:cNvPr id="3" name="文本占位符 2"/>
          <p:cNvSpPr>
            <a:spLocks noGrp="1"/>
          </p:cNvSpPr>
          <p:nvPr>
            <p:ph type="body" idx="1"/>
          </p:nvPr>
        </p:nvSpPr>
        <p:spPr>
          <a:xfrm>
            <a:off x="630267"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67" y="1879600"/>
            <a:ext cx="3868737" cy="2762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1879600"/>
            <a:ext cx="3887788" cy="2762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0F52DCEC-BB22-40E3-8F3D-552D2F9374F4}"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4F518D4A-7E8C-4C0F-B09C-F2FFF07B0A66}"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43"/>
            <a:ext cx="7886700" cy="993775"/>
          </a:xfrm>
        </p:spPr>
        <p:txBody>
          <a:bodyPr/>
          <a:lstStyle/>
          <a:p>
            <a:r>
              <a:rPr lang="zh-CN" altLang="en-US"/>
              <a:t>单击此处编辑母版标题样式</a:t>
            </a:r>
          </a:p>
        </p:txBody>
      </p:sp>
      <p:sp>
        <p:nvSpPr>
          <p:cNvPr id="3" name="文本占位符 2"/>
          <p:cNvSpPr>
            <a:spLocks noGrp="1"/>
          </p:cNvSpPr>
          <p:nvPr>
            <p:ph type="body" idx="1"/>
          </p:nvPr>
        </p:nvSpPr>
        <p:spPr>
          <a:xfrm>
            <a:off x="630262"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62" y="1879600"/>
            <a:ext cx="3868737" cy="2762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1879600"/>
            <a:ext cx="3887788" cy="2762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0F52DCEC-BB22-40E3-8F3D-552D2F9374F4}" type="datetimeFigureOut">
              <a:rPr lang="zh-CN" altLang="en-US"/>
              <a:t>2026/5/23</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4F518D4A-7E8C-4C0F-B09C-F2FFF07B0A66}"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15B30FDF-E7A8-4F25-83F1-96341E9CB4A4}"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A03D0FF3-EB97-468E-9FDE-4AE8B3A22AF2}"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9E7139F9-CAA3-4EF3-9D9A-852998441275}"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A55580B3-98C3-4A59-8CF2-AD370B4B8A99}"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70" y="342900"/>
            <a:ext cx="2949575" cy="120015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741379"/>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70"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C245CAB-E582-4999-8ABC-D911B6179FA8}"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D5CAA399-F6B0-4EF8-9E49-8121BB7ECCA3}"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70" y="342900"/>
            <a:ext cx="2949575" cy="120015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741379"/>
            <a:ext cx="4629150" cy="36544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70"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4974F8E-A852-4876-9EFA-E28AB9ED771B}"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A54E1550-A90C-4433-B0DD-9C00A83D9855}"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0403FE60-7D90-4E16-BFA2-8751B0075F81}"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F1DB7698-5F86-430E-8F76-7031640F86CE}"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4654"/>
            <a:ext cx="1971675" cy="435768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62" y="274654"/>
            <a:ext cx="5762625" cy="435768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4443EC53-14EB-4251-97FE-E547D2C5926A}"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FEC1FFE8-B845-4D5D-A307-8BA857628B7D}"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p:spPr>
        <p:txBody>
          <a:bodyPr anchor="b"/>
          <a:lstStyle>
            <a:lvl1pPr algn="ctr">
              <a:defRPr sz="6000"/>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1143000" y="2701937"/>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a:t>单击此处编辑母版副标题样式</a:t>
            </a:r>
          </a:p>
        </p:txBody>
      </p:sp>
      <p:sp>
        <p:nvSpPr>
          <p:cNvPr id="4" name="日期占位符 3"/>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5" name="页脚占位符 4"/>
          <p:cNvSpPr>
            <a:spLocks noGrp="1"/>
          </p:cNvSpPr>
          <p:nvPr>
            <p:ph type="ftr" sz="quarter" idx="11"/>
          </p:nvPr>
        </p:nvSpPr>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5" name="页脚占位符 4"/>
          <p:cNvSpPr>
            <a:spLocks noGrp="1"/>
          </p:cNvSpPr>
          <p:nvPr>
            <p:ph type="ftr" sz="quarter" idx="11"/>
          </p:nvPr>
        </p:nvSpPr>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2"/>
            <a:ext cx="7886700" cy="2139950"/>
          </a:xfrm>
        </p:spPr>
        <p:txBody>
          <a:bodyPr anchor="b"/>
          <a:lstStyle>
            <a:lvl1pPr>
              <a:defRPr sz="6000"/>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623888" y="3441702"/>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base"/>
            <a:r>
              <a:rPr lang="zh-CN" altLang="en-US" strike="noStrike" noProof="1"/>
              <a:t>单击此处编辑母版文本样式</a:t>
            </a:r>
          </a:p>
        </p:txBody>
      </p:sp>
      <p:sp>
        <p:nvSpPr>
          <p:cNvPr id="4" name="日期占位符 3"/>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5" name="页脚占位符 4"/>
          <p:cNvSpPr>
            <a:spLocks noGrp="1"/>
          </p:cNvSpPr>
          <p:nvPr>
            <p:ph type="ftr" sz="quarter" idx="11"/>
          </p:nvPr>
        </p:nvSpPr>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sz="half" idx="1"/>
          </p:nvPr>
        </p:nvSpPr>
        <p:spPr>
          <a:xfrm>
            <a:off x="628650" y="1370013"/>
            <a:ext cx="3867150" cy="3262312"/>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内容占位符 3"/>
          <p:cNvSpPr>
            <a:spLocks noGrp="1"/>
          </p:cNvSpPr>
          <p:nvPr>
            <p:ph sz="half" idx="2"/>
          </p:nvPr>
        </p:nvSpPr>
        <p:spPr>
          <a:xfrm>
            <a:off x="4648200" y="1370013"/>
            <a:ext cx="3867150" cy="3262312"/>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日期占位符 4"/>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6" name="页脚占位符 5"/>
          <p:cNvSpPr>
            <a:spLocks noGrp="1"/>
          </p:cNvSpPr>
          <p:nvPr>
            <p:ph type="ftr" sz="quarter" idx="11"/>
          </p:nvPr>
        </p:nvSpPr>
        <p:spPr/>
        <p:txBody>
          <a:bodyPr/>
          <a:lstStyle/>
          <a:p>
            <a:pPr fontAlgn="base">
              <a:defRPr/>
            </a:pPr>
            <a:endParaRPr lang="zh-CN" altLang="en-US" strike="noStrike" noProof="1"/>
          </a:p>
        </p:txBody>
      </p:sp>
      <p:sp>
        <p:nvSpPr>
          <p:cNvPr id="7" name="灯片编号占位符 6"/>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15B30FDF-E7A8-4F25-83F1-96341E9CB4A4}" type="datetimeFigureOut">
              <a:rPr lang="zh-CN" altLang="en-US"/>
              <a:t>2026/5/23</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A03D0FF3-EB97-468E-9FDE-4AE8B3A22AF2}"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43"/>
            <a:ext cx="7886700" cy="993775"/>
          </a:xfrm>
        </p:spPr>
        <p:txBody>
          <a:body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630262"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p>
        </p:txBody>
      </p:sp>
      <p:sp>
        <p:nvSpPr>
          <p:cNvPr id="4" name="内容占位符 3"/>
          <p:cNvSpPr>
            <a:spLocks noGrp="1"/>
          </p:cNvSpPr>
          <p:nvPr>
            <p:ph sz="half" idx="2"/>
          </p:nvPr>
        </p:nvSpPr>
        <p:spPr>
          <a:xfrm>
            <a:off x="630262" y="1879600"/>
            <a:ext cx="3868737" cy="2762250"/>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文本占位符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p>
        </p:txBody>
      </p:sp>
      <p:sp>
        <p:nvSpPr>
          <p:cNvPr id="6" name="内容占位符 5"/>
          <p:cNvSpPr>
            <a:spLocks noGrp="1"/>
          </p:cNvSpPr>
          <p:nvPr>
            <p:ph sz="quarter" idx="4"/>
          </p:nvPr>
        </p:nvSpPr>
        <p:spPr>
          <a:xfrm>
            <a:off x="4629150" y="1879600"/>
            <a:ext cx="3887788" cy="2762250"/>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7" name="日期占位符 6"/>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8" name="页脚占位符 7"/>
          <p:cNvSpPr>
            <a:spLocks noGrp="1"/>
          </p:cNvSpPr>
          <p:nvPr>
            <p:ph type="ftr" sz="quarter" idx="11"/>
          </p:nvPr>
        </p:nvSpPr>
        <p:spPr/>
        <p:txBody>
          <a:bodyPr/>
          <a:lstStyle/>
          <a:p>
            <a:pPr fontAlgn="base">
              <a:defRPr/>
            </a:pPr>
            <a:endParaRPr lang="zh-CN" altLang="en-US" strike="noStrike" noProof="1"/>
          </a:p>
        </p:txBody>
      </p:sp>
      <p:sp>
        <p:nvSpPr>
          <p:cNvPr id="9" name="灯片编号占位符 8"/>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日期占位符 2"/>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4" name="页脚占位符 3"/>
          <p:cNvSpPr>
            <a:spLocks noGrp="1"/>
          </p:cNvSpPr>
          <p:nvPr>
            <p:ph type="ftr" sz="quarter" idx="11"/>
          </p:nvPr>
        </p:nvSpPr>
        <p:spPr/>
        <p:txBody>
          <a:bodyPr/>
          <a:lstStyle/>
          <a:p>
            <a:pPr fontAlgn="base">
              <a:defRPr/>
            </a:pPr>
            <a:endParaRPr lang="zh-CN" altLang="en-US" strike="noStrike" noProof="1"/>
          </a:p>
        </p:txBody>
      </p:sp>
      <p:sp>
        <p:nvSpPr>
          <p:cNvPr id="5" name="灯片编号占位符 4"/>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3" name="页脚占位符 2"/>
          <p:cNvSpPr>
            <a:spLocks noGrp="1"/>
          </p:cNvSpPr>
          <p:nvPr>
            <p:ph type="ftr" sz="quarter" idx="11"/>
          </p:nvPr>
        </p:nvSpPr>
        <p:spPr/>
        <p:txBody>
          <a:bodyPr/>
          <a:lstStyle/>
          <a:p>
            <a:pPr fontAlgn="base">
              <a:defRPr/>
            </a:pPr>
            <a:endParaRPr lang="zh-CN" altLang="en-US" strike="noStrike" noProof="1"/>
          </a:p>
        </p:txBody>
      </p:sp>
      <p:sp>
        <p:nvSpPr>
          <p:cNvPr id="4" name="灯片编号占位符 3"/>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pic>
        <p:nvPicPr>
          <p:cNvPr id="10" name="图片 9"/>
          <p:cNvPicPr>
            <a:picLocks noChangeAspect="1"/>
          </p:cNvPicPr>
          <p:nvPr userDrawn="1"/>
        </p:nvPicPr>
        <p:blipFill>
          <a:blip r:embed="rId2" cstate="screen"/>
          <a:srcRect r="17332"/>
          <a:stretch>
            <a:fillRect/>
          </a:stretch>
        </p:blipFill>
        <p:spPr>
          <a:xfrm rot="5400000">
            <a:off x="7992015" y="-756825"/>
            <a:ext cx="443420" cy="1905635"/>
          </a:xfrm>
          <a:prstGeom prst="rect">
            <a:avLst/>
          </a:prstGeom>
        </p:spPr>
      </p:pic>
      <p:pic>
        <p:nvPicPr>
          <p:cNvPr id="11" name="图片 10"/>
          <p:cNvPicPr>
            <a:picLocks noChangeAspect="1"/>
          </p:cNvPicPr>
          <p:nvPr userDrawn="1"/>
        </p:nvPicPr>
        <p:blipFill>
          <a:blip r:embed="rId3" cstate="screen"/>
          <a:srcRect r="10243"/>
          <a:stretch>
            <a:fillRect/>
          </a:stretch>
        </p:blipFill>
        <p:spPr>
          <a:xfrm rot="5400000">
            <a:off x="3345180" y="-3378200"/>
            <a:ext cx="444500" cy="7147560"/>
          </a:xfrm>
          <a:prstGeom prst="rect">
            <a:avLst/>
          </a:prstGeom>
        </p:spPr>
      </p:pic>
      <p:grpSp>
        <p:nvGrpSpPr>
          <p:cNvPr id="16" name="组合 15"/>
          <p:cNvGrpSpPr/>
          <p:nvPr userDrawn="1"/>
        </p:nvGrpSpPr>
        <p:grpSpPr>
          <a:xfrm>
            <a:off x="7448937" y="-9764"/>
            <a:ext cx="867880" cy="377758"/>
            <a:chOff x="11435" y="-10"/>
            <a:chExt cx="1707" cy="743"/>
          </a:xfrm>
        </p:grpSpPr>
        <p:pic>
          <p:nvPicPr>
            <p:cNvPr id="5" name="图片 4" descr="white_zui_logo-02"/>
            <p:cNvPicPr>
              <a:picLocks noChangeAspect="1"/>
            </p:cNvPicPr>
            <p:nvPr/>
          </p:nvPicPr>
          <p:blipFill>
            <a:blip r:embed="rId4" cstate="screen"/>
            <a:srcRect/>
            <a:stretch>
              <a:fillRect/>
            </a:stretch>
          </p:blipFill>
          <p:spPr>
            <a:xfrm>
              <a:off x="11435" y="-3"/>
              <a:ext cx="1008" cy="736"/>
            </a:xfrm>
            <a:prstGeom prst="rect">
              <a:avLst/>
            </a:prstGeom>
          </p:spPr>
        </p:pic>
        <p:pic>
          <p:nvPicPr>
            <p:cNvPr id="15" name="图片 14" descr="white_zui_logo-02"/>
            <p:cNvPicPr>
              <a:picLocks noChangeAspect="1"/>
            </p:cNvPicPr>
            <p:nvPr/>
          </p:nvPicPr>
          <p:blipFill>
            <a:blip r:embed="rId5" cstate="screen"/>
            <a:srcRect/>
            <a:stretch>
              <a:fillRect/>
            </a:stretch>
          </p:blipFill>
          <p:spPr>
            <a:xfrm>
              <a:off x="12333" y="-10"/>
              <a:ext cx="809" cy="736"/>
            </a:xfrm>
            <a:prstGeom prst="rect">
              <a:avLst/>
            </a:prstGeom>
          </p:spPr>
        </p:pic>
      </p:grpSp>
      <p:sp>
        <p:nvSpPr>
          <p:cNvPr id="12" name="文本框 11"/>
          <p:cNvSpPr txBox="1"/>
          <p:nvPr userDrawn="1"/>
        </p:nvSpPr>
        <p:spPr>
          <a:xfrm>
            <a:off x="8292812" y="18553"/>
            <a:ext cx="678180" cy="365760"/>
          </a:xfrm>
          <a:prstGeom prst="rect">
            <a:avLst/>
          </a:prstGeom>
          <a:noFill/>
        </p:spPr>
        <p:txBody>
          <a:bodyPr wrap="none" rtlCol="0" anchor="t">
            <a:spAutoFit/>
          </a:bodyPr>
          <a:lstStyle/>
          <a:p>
            <a:r>
              <a:rPr lang="en-US" b="1" dirty="0">
                <a:solidFill>
                  <a:schemeClr val="bg1"/>
                </a:solidFill>
                <a:ea typeface="黑体" panose="02010609060101010101" charset="-122"/>
                <a:sym typeface="+mn-ea"/>
              </a:rPr>
              <a:t>ZJUI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screen"/>
          <a:srcRect r="10243"/>
          <a:stretch>
            <a:fillRect/>
          </a:stretch>
        </p:blipFill>
        <p:spPr>
          <a:xfrm rot="5400000">
            <a:off x="7982399" y="-742849"/>
            <a:ext cx="430323" cy="1892881"/>
          </a:xfrm>
          <a:prstGeom prst="rect">
            <a:avLst/>
          </a:prstGeom>
        </p:spPr>
      </p:pic>
      <p:pic>
        <p:nvPicPr>
          <p:cNvPr id="13" name="图片 12"/>
          <p:cNvPicPr>
            <a:picLocks noChangeAspect="1"/>
          </p:cNvPicPr>
          <p:nvPr userDrawn="1"/>
        </p:nvPicPr>
        <p:blipFill>
          <a:blip r:embed="rId3" cstate="screen"/>
          <a:srcRect r="17332"/>
          <a:stretch>
            <a:fillRect/>
          </a:stretch>
        </p:blipFill>
        <p:spPr>
          <a:xfrm rot="5400000">
            <a:off x="3353533" y="-3374891"/>
            <a:ext cx="429275" cy="7155917"/>
          </a:xfrm>
          <a:prstGeom prst="rect">
            <a:avLst/>
          </a:prstGeom>
        </p:spPr>
      </p:pic>
      <p:sp>
        <p:nvSpPr>
          <p:cNvPr id="2" name="日期占位符 1"/>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3" name="页脚占位符 2"/>
          <p:cNvSpPr>
            <a:spLocks noGrp="1"/>
          </p:cNvSpPr>
          <p:nvPr>
            <p:ph type="ftr" sz="quarter" idx="11"/>
          </p:nvPr>
        </p:nvSpPr>
        <p:spPr/>
        <p:txBody>
          <a:bodyPr/>
          <a:lstStyle/>
          <a:p>
            <a:pPr fontAlgn="base">
              <a:defRPr/>
            </a:pPr>
            <a:endParaRPr lang="zh-CN" altLang="en-US" strike="noStrike" noProof="1"/>
          </a:p>
        </p:txBody>
      </p:sp>
      <p:sp>
        <p:nvSpPr>
          <p:cNvPr id="4" name="灯片编号占位符 3"/>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
        <p:nvSpPr>
          <p:cNvPr id="18" name="文本框 17"/>
          <p:cNvSpPr txBox="1"/>
          <p:nvPr userDrawn="1"/>
        </p:nvSpPr>
        <p:spPr>
          <a:xfrm>
            <a:off x="8292812" y="18553"/>
            <a:ext cx="678180" cy="365760"/>
          </a:xfrm>
          <a:prstGeom prst="rect">
            <a:avLst/>
          </a:prstGeom>
          <a:noFill/>
        </p:spPr>
        <p:txBody>
          <a:bodyPr wrap="none" rtlCol="0" anchor="t">
            <a:spAutoFit/>
          </a:bodyPr>
          <a:lstStyle/>
          <a:p>
            <a:r>
              <a:rPr lang="en-US" b="1" dirty="0">
                <a:solidFill>
                  <a:schemeClr val="bg1"/>
                </a:solidFill>
                <a:ea typeface="黑体" panose="02010609060101010101" charset="-122"/>
                <a:sym typeface="+mn-ea"/>
              </a:rPr>
              <a:t>ZJUI</a:t>
            </a:r>
          </a:p>
        </p:txBody>
      </p:sp>
      <p:grpSp>
        <p:nvGrpSpPr>
          <p:cNvPr id="19" name="组合 18"/>
          <p:cNvGrpSpPr/>
          <p:nvPr userDrawn="1"/>
        </p:nvGrpSpPr>
        <p:grpSpPr>
          <a:xfrm>
            <a:off x="7448937" y="-9764"/>
            <a:ext cx="867880" cy="377758"/>
            <a:chOff x="11435" y="-10"/>
            <a:chExt cx="1707" cy="743"/>
          </a:xfrm>
        </p:grpSpPr>
        <p:pic>
          <p:nvPicPr>
            <p:cNvPr id="20" name="图片 19" descr="white_zui_logo-02"/>
            <p:cNvPicPr>
              <a:picLocks noChangeAspect="1"/>
            </p:cNvPicPr>
            <p:nvPr/>
          </p:nvPicPr>
          <p:blipFill>
            <a:blip r:embed="rId4" cstate="screen"/>
            <a:srcRect/>
            <a:stretch>
              <a:fillRect/>
            </a:stretch>
          </p:blipFill>
          <p:spPr>
            <a:xfrm>
              <a:off x="11435" y="-3"/>
              <a:ext cx="1008" cy="736"/>
            </a:xfrm>
            <a:prstGeom prst="rect">
              <a:avLst/>
            </a:prstGeom>
          </p:spPr>
        </p:pic>
        <p:pic>
          <p:nvPicPr>
            <p:cNvPr id="21" name="图片 20" descr="white_zui_logo-02"/>
            <p:cNvPicPr>
              <a:picLocks noChangeAspect="1"/>
            </p:cNvPicPr>
            <p:nvPr/>
          </p:nvPicPr>
          <p:blipFill>
            <a:blip r:embed="rId5" cstate="screen"/>
            <a:srcRect/>
            <a:stretch>
              <a:fillRect/>
            </a:stretch>
          </p:blipFill>
          <p:spPr>
            <a:xfrm>
              <a:off x="12333" y="-10"/>
              <a:ext cx="809" cy="73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62" y="342900"/>
            <a:ext cx="2949575" cy="1200150"/>
          </a:xfrm>
        </p:spPr>
        <p:txBody>
          <a:bodyPr anchor="b"/>
          <a:lstStyle>
            <a:lvl1pPr>
              <a:defRPr sz="3200"/>
            </a:lvl1pPr>
          </a:lstStyle>
          <a:p>
            <a:pPr fontAlgn="base"/>
            <a:r>
              <a:rPr lang="zh-CN" altLang="en-US" strike="noStrike" noProof="1"/>
              <a:t>单击此处编辑母版标题样式</a:t>
            </a:r>
          </a:p>
        </p:txBody>
      </p:sp>
      <p:sp>
        <p:nvSpPr>
          <p:cNvPr id="3" name="内容占位符 2"/>
          <p:cNvSpPr>
            <a:spLocks noGrp="1"/>
          </p:cNvSpPr>
          <p:nvPr>
            <p:ph idx="1"/>
          </p:nvPr>
        </p:nvSpPr>
        <p:spPr>
          <a:xfrm>
            <a:off x="3887788" y="741375"/>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文本占位符 3"/>
          <p:cNvSpPr>
            <a:spLocks noGrp="1"/>
          </p:cNvSpPr>
          <p:nvPr>
            <p:ph type="body" sz="half" idx="2"/>
          </p:nvPr>
        </p:nvSpPr>
        <p:spPr>
          <a:xfrm>
            <a:off x="630262"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6" name="页脚占位符 5"/>
          <p:cNvSpPr>
            <a:spLocks noGrp="1"/>
          </p:cNvSpPr>
          <p:nvPr>
            <p:ph type="ftr" sz="quarter" idx="11"/>
          </p:nvPr>
        </p:nvSpPr>
        <p:spPr/>
        <p:txBody>
          <a:bodyPr/>
          <a:lstStyle/>
          <a:p>
            <a:pPr fontAlgn="base">
              <a:defRPr/>
            </a:pPr>
            <a:endParaRPr lang="zh-CN" altLang="en-US" strike="noStrike" noProof="1"/>
          </a:p>
        </p:txBody>
      </p:sp>
      <p:sp>
        <p:nvSpPr>
          <p:cNvPr id="7" name="灯片编号占位符 6"/>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62" y="342900"/>
            <a:ext cx="2949575" cy="1200150"/>
          </a:xfrm>
        </p:spPr>
        <p:txBody>
          <a:bodyPr anchor="b"/>
          <a:lstStyle>
            <a:lvl1pPr>
              <a:defRPr sz="3200"/>
            </a:lvl1pPr>
          </a:lstStyle>
          <a:p>
            <a:pPr fontAlgn="base"/>
            <a:r>
              <a:rPr lang="zh-CN" altLang="en-US" strike="noStrike" noProof="1"/>
              <a:t>单击此处编辑母版标题样式</a:t>
            </a:r>
          </a:p>
        </p:txBody>
      </p:sp>
      <p:sp>
        <p:nvSpPr>
          <p:cNvPr id="3" name="图片占位符 2"/>
          <p:cNvSpPr>
            <a:spLocks noGrp="1"/>
          </p:cNvSpPr>
          <p:nvPr>
            <p:ph type="pic" idx="1"/>
          </p:nvPr>
        </p:nvSpPr>
        <p:spPr>
          <a:xfrm>
            <a:off x="3887788" y="741375"/>
            <a:ext cx="4629150" cy="36544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fontAlgn="base"/>
            <a:endParaRPr lang="zh-CN" altLang="en-US" strike="noStrike" noProof="0"/>
          </a:p>
        </p:txBody>
      </p:sp>
      <p:sp>
        <p:nvSpPr>
          <p:cNvPr id="4" name="文本占位符 3"/>
          <p:cNvSpPr>
            <a:spLocks noGrp="1"/>
          </p:cNvSpPr>
          <p:nvPr>
            <p:ph type="body" sz="half" idx="2"/>
          </p:nvPr>
        </p:nvSpPr>
        <p:spPr>
          <a:xfrm>
            <a:off x="630262"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6" name="页脚占位符 5"/>
          <p:cNvSpPr>
            <a:spLocks noGrp="1"/>
          </p:cNvSpPr>
          <p:nvPr>
            <p:ph type="ftr" sz="quarter" idx="11"/>
          </p:nvPr>
        </p:nvSpPr>
        <p:spPr/>
        <p:txBody>
          <a:bodyPr/>
          <a:lstStyle/>
          <a:p>
            <a:pPr fontAlgn="base">
              <a:defRPr/>
            </a:pPr>
            <a:endParaRPr lang="zh-CN" altLang="en-US" strike="noStrike" noProof="1"/>
          </a:p>
        </p:txBody>
      </p:sp>
      <p:sp>
        <p:nvSpPr>
          <p:cNvPr id="7" name="灯片编号占位符 6"/>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5" name="页脚占位符 4"/>
          <p:cNvSpPr>
            <a:spLocks noGrp="1"/>
          </p:cNvSpPr>
          <p:nvPr>
            <p:ph type="ftr" sz="quarter" idx="11"/>
          </p:nvPr>
        </p:nvSpPr>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4650"/>
            <a:ext cx="1971675" cy="4357687"/>
          </a:xfrm>
        </p:spPr>
        <p:txBody>
          <a:bodyPr vert="eaVert"/>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628662" y="274650"/>
            <a:ext cx="5762625" cy="4357687"/>
          </a:xfr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5" name="页脚占位符 4"/>
          <p:cNvSpPr>
            <a:spLocks noGrp="1"/>
          </p:cNvSpPr>
          <p:nvPr>
            <p:ph type="ftr" sz="quarter" idx="11"/>
          </p:nvPr>
        </p:nvSpPr>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9E7139F9-CAA3-4EF3-9D9A-852998441275}" type="datetimeFigureOut">
              <a:rPr lang="zh-CN" altLang="en-US"/>
              <a:t>2026/5/23</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A55580B3-98C3-4A59-8CF2-AD370B4B8A99}"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2" name="图片 1" descr="templete-17.pn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2" name="图片 1" descr="templete-16.pn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pic>
        <p:nvPicPr>
          <p:cNvPr id="3" name="图片 2" descr="templete-14.pn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pic>
        <p:nvPicPr>
          <p:cNvPr id="2" name="图片 1" descr="templete-13.png"/>
          <p:cNvPicPr>
            <a:picLocks noChangeAspect="1"/>
          </p:cNvPicPr>
          <p:nvPr userDrawn="1"/>
        </p:nvPicPr>
        <p:blipFill>
          <a:blip r:embed="rId2"/>
          <a:stretch>
            <a:fillRect/>
          </a:stretch>
        </p:blipFill>
        <p:spPr>
          <a:xfrm>
            <a:off x="0" y="0"/>
            <a:ext cx="9141291" cy="5143500"/>
          </a:xfrm>
          <a:prstGeom prst="rect">
            <a:avLst/>
          </a:prstGeom>
        </p:spPr>
      </p:pic>
      <p:pic>
        <p:nvPicPr>
          <p:cNvPr id="3" name="图片 2" descr="templete-15.png"/>
          <p:cNvPicPr>
            <a:picLocks noChangeAspect="1"/>
          </p:cNvPicPr>
          <p:nvPr userDrawn="1"/>
        </p:nvPicPr>
        <p:blipFill>
          <a:blip r:embed="rId3"/>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pic>
        <p:nvPicPr>
          <p:cNvPr id="4" name="图片 3" descr="templete-12.png"/>
          <p:cNvPicPr>
            <a:picLocks noChangeAspect="1"/>
          </p:cNvPicPr>
          <p:nvPr userDrawn="1"/>
        </p:nvPicPr>
        <p:blipFill>
          <a:blip r:embed="rId2"/>
          <a:stretch>
            <a:fillRect/>
          </a:stretch>
        </p:blipFill>
        <p:spPr>
          <a:xfrm>
            <a:off x="0" y="0"/>
            <a:ext cx="9141291" cy="5143500"/>
          </a:xfrm>
          <a:prstGeom prst="rect">
            <a:avLst/>
          </a:prstGeom>
        </p:spPr>
      </p:pic>
      <p:pic>
        <p:nvPicPr>
          <p:cNvPr id="6" name="图片 5" descr="templete-15.png"/>
          <p:cNvPicPr>
            <a:picLocks noChangeAspect="1"/>
          </p:cNvPicPr>
          <p:nvPr userDrawn="1"/>
        </p:nvPicPr>
        <p:blipFill>
          <a:blip r:embed="rId3"/>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pic>
        <p:nvPicPr>
          <p:cNvPr id="4" name="图片 3" descr="templete-09.pn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pic>
        <p:nvPicPr>
          <p:cNvPr id="2" name="图片 1" descr="templete-01.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62" y="342900"/>
            <a:ext cx="2949575" cy="120015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741375"/>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62"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C245CAB-E582-4999-8ABC-D911B6179FA8}" type="datetimeFigureOut">
              <a:rPr lang="zh-CN" altLang="en-US"/>
              <a:t>2026/5/23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D5CAA399-F6B0-4EF8-9E49-8121BB7ECCA3}"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pic>
        <p:nvPicPr>
          <p:cNvPr id="2" name="图片 1" descr="templete-02.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pic>
        <p:nvPicPr>
          <p:cNvPr id="2" name="图片 1" descr="templete-03.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pic>
        <p:nvPicPr>
          <p:cNvPr id="3" name="图片 2" descr="templete-04.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pic>
        <p:nvPicPr>
          <p:cNvPr id="2" name="图片 1" descr="templete-05.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pic>
        <p:nvPicPr>
          <p:cNvPr id="2" name="图片 1" descr="templete-06.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pic>
        <p:nvPicPr>
          <p:cNvPr id="2" name="图片 1" descr="templete-07.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pic>
        <p:nvPicPr>
          <p:cNvPr id="2" name="图片 1" descr="templete-08.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pic>
        <p:nvPicPr>
          <p:cNvPr id="2" name="图片 1" descr="templete-09.jpg"/>
          <p:cNvPicPr>
            <a:picLocks noChangeAspect="1"/>
          </p:cNvPicPr>
          <p:nvPr userDrawn="1"/>
        </p:nvPicPr>
        <p:blipFill>
          <a:blip r:embed="rId2"/>
          <a:stretch>
            <a:fillRect/>
          </a:stretch>
        </p:blipFill>
        <p:spPr>
          <a:xfrm>
            <a:off x="0"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pic>
        <p:nvPicPr>
          <p:cNvPr id="2" name="图片 1" descr="templete-10.jpg"/>
          <p:cNvPicPr>
            <a:picLocks noChangeAspect="1"/>
          </p:cNvPicPr>
          <p:nvPr userDrawn="1"/>
        </p:nvPicPr>
        <p:blipFill>
          <a:blip r:embed="rId2"/>
          <a:stretch>
            <a:fillRect/>
          </a:stretch>
        </p:blipFill>
        <p:spPr>
          <a:xfrm>
            <a:off x="2709"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62" y="342900"/>
            <a:ext cx="2949575" cy="120015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741375"/>
            <a:ext cx="4629150" cy="36544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62"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4974F8E-A852-4876-9EFA-E28AB9ED771B}" type="datetimeFigureOut">
              <a:rPr lang="zh-CN" altLang="en-US"/>
              <a:t>2026/5/23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A54E1550-A90C-4433-B0DD-9C00A83D9855}"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cstate="screen"/>
          <a:srcRect r="17332"/>
          <a:stretch>
            <a:fillRect/>
          </a:stretch>
        </p:blipFill>
        <p:spPr>
          <a:xfrm rot="5400000">
            <a:off x="7992015" y="-756825"/>
            <a:ext cx="443420" cy="1905635"/>
          </a:xfrm>
          <a:prstGeom prst="rect">
            <a:avLst/>
          </a:prstGeom>
        </p:spPr>
      </p:pic>
      <p:pic>
        <p:nvPicPr>
          <p:cNvPr id="11" name="图片 10"/>
          <p:cNvPicPr>
            <a:picLocks noChangeAspect="1"/>
          </p:cNvPicPr>
          <p:nvPr userDrawn="1"/>
        </p:nvPicPr>
        <p:blipFill>
          <a:blip r:embed="rId3" cstate="screen"/>
          <a:srcRect r="10243"/>
          <a:stretch>
            <a:fillRect/>
          </a:stretch>
        </p:blipFill>
        <p:spPr>
          <a:xfrm rot="5400000">
            <a:off x="3345180" y="-3378200"/>
            <a:ext cx="444500" cy="7147560"/>
          </a:xfrm>
          <a:prstGeom prst="rect">
            <a:avLst/>
          </a:prstGeom>
        </p:spPr>
      </p:pic>
      <p:sp>
        <p:nvSpPr>
          <p:cNvPr id="12" name="文本框 11"/>
          <p:cNvSpPr txBox="1"/>
          <p:nvPr userDrawn="1"/>
        </p:nvSpPr>
        <p:spPr>
          <a:xfrm>
            <a:off x="8292812" y="18553"/>
            <a:ext cx="678180" cy="365760"/>
          </a:xfrm>
          <a:prstGeom prst="rect">
            <a:avLst/>
          </a:prstGeom>
          <a:noFill/>
        </p:spPr>
        <p:txBody>
          <a:bodyPr wrap="none" rtlCol="0" anchor="t">
            <a:spAutoFit/>
          </a:bodyPr>
          <a:lstStyle/>
          <a:p>
            <a:r>
              <a:rPr lang="en-US" b="1" dirty="0">
                <a:solidFill>
                  <a:schemeClr val="bg1"/>
                </a:solidFill>
                <a:ea typeface="黑体" panose="02010609060101010101" charset="-122"/>
                <a:sym typeface="+mn-ea"/>
              </a:rPr>
              <a:t>ZJUI</a:t>
            </a:r>
          </a:p>
        </p:txBody>
      </p:sp>
      <p:pic>
        <p:nvPicPr>
          <p:cNvPr id="13" name="图片 12"/>
          <p:cNvPicPr>
            <a:picLocks noChangeAspect="1"/>
          </p:cNvPicPr>
          <p:nvPr userDrawn="1"/>
        </p:nvPicPr>
        <p:blipFill>
          <a:blip r:embed="rId4" cstate="screen"/>
          <a:stretch>
            <a:fillRect/>
          </a:stretch>
        </p:blipFill>
        <p:spPr>
          <a:xfrm>
            <a:off x="7497505" y="-139198"/>
            <a:ext cx="795307" cy="6851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screen"/>
          <a:srcRect r="10243"/>
          <a:stretch>
            <a:fillRect/>
          </a:stretch>
        </p:blipFill>
        <p:spPr>
          <a:xfrm rot="5400000">
            <a:off x="7982399" y="-742849"/>
            <a:ext cx="430323" cy="1892881"/>
          </a:xfrm>
          <a:prstGeom prst="rect">
            <a:avLst/>
          </a:prstGeom>
        </p:spPr>
      </p:pic>
      <p:pic>
        <p:nvPicPr>
          <p:cNvPr id="13" name="图片 12"/>
          <p:cNvPicPr>
            <a:picLocks noChangeAspect="1"/>
          </p:cNvPicPr>
          <p:nvPr userDrawn="1"/>
        </p:nvPicPr>
        <p:blipFill>
          <a:blip r:embed="rId3" cstate="screen"/>
          <a:srcRect r="17332"/>
          <a:stretch>
            <a:fillRect/>
          </a:stretch>
        </p:blipFill>
        <p:spPr>
          <a:xfrm rot="5400000">
            <a:off x="3353533" y="-3374891"/>
            <a:ext cx="429275" cy="7155917"/>
          </a:xfrm>
          <a:prstGeom prst="rect">
            <a:avLst/>
          </a:prstGeom>
        </p:spPr>
      </p:pic>
      <p:sp>
        <p:nvSpPr>
          <p:cNvPr id="18" name="文本框 17"/>
          <p:cNvSpPr txBox="1"/>
          <p:nvPr userDrawn="1"/>
        </p:nvSpPr>
        <p:spPr>
          <a:xfrm>
            <a:off x="8292812" y="18553"/>
            <a:ext cx="678180" cy="365760"/>
          </a:xfrm>
          <a:prstGeom prst="rect">
            <a:avLst/>
          </a:prstGeom>
          <a:noFill/>
        </p:spPr>
        <p:txBody>
          <a:bodyPr wrap="none" rtlCol="0" anchor="t">
            <a:spAutoFit/>
          </a:bodyPr>
          <a:lstStyle/>
          <a:p>
            <a:r>
              <a:rPr lang="en-US" b="1" dirty="0">
                <a:solidFill>
                  <a:schemeClr val="bg1"/>
                </a:solidFill>
                <a:ea typeface="黑体" panose="02010609060101010101" charset="-122"/>
                <a:sym typeface="+mn-ea"/>
              </a:rPr>
              <a:t>ZJUI</a:t>
            </a:r>
          </a:p>
        </p:txBody>
      </p:sp>
      <p:pic>
        <p:nvPicPr>
          <p:cNvPr id="11" name="图片 10"/>
          <p:cNvPicPr>
            <a:picLocks noChangeAspect="1"/>
          </p:cNvPicPr>
          <p:nvPr userDrawn="1"/>
        </p:nvPicPr>
        <p:blipFill>
          <a:blip r:embed="rId4" cstate="screen"/>
          <a:stretch>
            <a:fillRect/>
          </a:stretch>
        </p:blipFill>
        <p:spPr>
          <a:xfrm>
            <a:off x="7497505" y="-132572"/>
            <a:ext cx="795307" cy="6851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screen"/>
          <a:stretch>
            <a:fillRect/>
          </a:stretch>
        </p:blipFill>
        <p:spPr>
          <a:xfrm>
            <a:off x="1354" y="0"/>
            <a:ext cx="914129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62" y="342900"/>
            <a:ext cx="2949575" cy="1200150"/>
          </a:xfrm>
          <a:prstGeom prst="rect">
            <a:avLst/>
          </a:prstGeom>
        </p:spPr>
        <p:txBody>
          <a:bodyPr anchor="b"/>
          <a:lstStyle>
            <a:lvl1pPr>
              <a:defRPr sz="3200"/>
            </a:lvl1pPr>
          </a:lstStyle>
          <a:p>
            <a:pPr fontAlgn="base"/>
            <a:r>
              <a:rPr lang="zh-CN" altLang="en-US" strike="noStrike" noProof="1"/>
              <a:t>单击此处编辑母版标题样式</a:t>
            </a:r>
          </a:p>
        </p:txBody>
      </p:sp>
      <p:sp>
        <p:nvSpPr>
          <p:cNvPr id="3" name="内容占位符 2"/>
          <p:cNvSpPr>
            <a:spLocks noGrp="1"/>
          </p:cNvSpPr>
          <p:nvPr>
            <p:ph idx="1"/>
          </p:nvPr>
        </p:nvSpPr>
        <p:spPr>
          <a:xfrm>
            <a:off x="3887788" y="741375"/>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文本占位符 3"/>
          <p:cNvSpPr>
            <a:spLocks noGrp="1"/>
          </p:cNvSpPr>
          <p:nvPr>
            <p:ph type="body" sz="half" idx="2"/>
          </p:nvPr>
        </p:nvSpPr>
        <p:spPr>
          <a:xfrm>
            <a:off x="630262"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a:xfrm>
            <a:off x="628650" y="4767263"/>
            <a:ext cx="2057400" cy="274638"/>
          </a:xfrm>
          <a:prstGeom prst="rect">
            <a:avLst/>
          </a:prstGeom>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6" name="页脚占位符 5"/>
          <p:cNvSpPr>
            <a:spLocks noGrp="1"/>
          </p:cNvSpPr>
          <p:nvPr>
            <p:ph type="ftr" sz="quarter" idx="11"/>
          </p:nvPr>
        </p:nvSpPr>
        <p:spPr>
          <a:xfrm>
            <a:off x="3028950" y="4767263"/>
            <a:ext cx="3086100" cy="274638"/>
          </a:xfrm>
          <a:prstGeom prst="rect">
            <a:avLst/>
          </a:prstGeom>
        </p:spPr>
        <p:txBody>
          <a:bodyPr/>
          <a:lstStyle/>
          <a:p>
            <a:pPr fontAlgn="base">
              <a:defRPr/>
            </a:pPr>
            <a:endParaRPr lang="zh-CN" altLang="en-US" strike="noStrike" noProof="1"/>
          </a:p>
        </p:txBody>
      </p:sp>
      <p:sp>
        <p:nvSpPr>
          <p:cNvPr id="7" name="灯片编号占位符 6"/>
          <p:cNvSpPr>
            <a:spLocks noGrp="1"/>
          </p:cNvSpPr>
          <p:nvPr>
            <p:ph type="sldNum" sz="quarter" idx="12"/>
          </p:nvPr>
        </p:nvSpPr>
        <p:spPr>
          <a:xfrm>
            <a:off x="6457950" y="4767263"/>
            <a:ext cx="2057400" cy="274638"/>
          </a:xfrm>
          <a:prstGeom prst="rect">
            <a:avLst/>
          </a:prstGeom>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62" y="342900"/>
            <a:ext cx="2949575" cy="1200150"/>
          </a:xfrm>
          <a:prstGeom prst="rect">
            <a:avLst/>
          </a:prstGeom>
        </p:spPr>
        <p:txBody>
          <a:bodyPr anchor="b"/>
          <a:lstStyle>
            <a:lvl1pPr>
              <a:defRPr sz="3200"/>
            </a:lvl1pPr>
          </a:lstStyle>
          <a:p>
            <a:pPr fontAlgn="base"/>
            <a:r>
              <a:rPr lang="zh-CN" altLang="en-US" strike="noStrike" noProof="1"/>
              <a:t>单击此处编辑母版标题样式</a:t>
            </a:r>
          </a:p>
        </p:txBody>
      </p:sp>
      <p:sp>
        <p:nvSpPr>
          <p:cNvPr id="3" name="图片占位符 2"/>
          <p:cNvSpPr>
            <a:spLocks noGrp="1"/>
          </p:cNvSpPr>
          <p:nvPr>
            <p:ph type="pic" idx="1"/>
          </p:nvPr>
        </p:nvSpPr>
        <p:spPr>
          <a:xfrm>
            <a:off x="3887788" y="741375"/>
            <a:ext cx="4629150" cy="36544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fontAlgn="base"/>
            <a:endParaRPr lang="zh-CN" altLang="en-US" strike="noStrike" noProof="0"/>
          </a:p>
        </p:txBody>
      </p:sp>
      <p:sp>
        <p:nvSpPr>
          <p:cNvPr id="4" name="文本占位符 3"/>
          <p:cNvSpPr>
            <a:spLocks noGrp="1"/>
          </p:cNvSpPr>
          <p:nvPr>
            <p:ph type="body" sz="half" idx="2"/>
          </p:nvPr>
        </p:nvSpPr>
        <p:spPr>
          <a:xfrm>
            <a:off x="630262"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a:xfrm>
            <a:off x="628650" y="4767263"/>
            <a:ext cx="2057400" cy="274638"/>
          </a:xfrm>
          <a:prstGeom prst="rect">
            <a:avLst/>
          </a:prstGeom>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6" name="页脚占位符 5"/>
          <p:cNvSpPr>
            <a:spLocks noGrp="1"/>
          </p:cNvSpPr>
          <p:nvPr>
            <p:ph type="ftr" sz="quarter" idx="11"/>
          </p:nvPr>
        </p:nvSpPr>
        <p:spPr>
          <a:xfrm>
            <a:off x="3028950" y="4767263"/>
            <a:ext cx="3086100" cy="274638"/>
          </a:xfrm>
          <a:prstGeom prst="rect">
            <a:avLst/>
          </a:prstGeom>
        </p:spPr>
        <p:txBody>
          <a:bodyPr/>
          <a:lstStyle/>
          <a:p>
            <a:pPr fontAlgn="base">
              <a:defRPr/>
            </a:pPr>
            <a:endParaRPr lang="zh-CN" altLang="en-US" strike="noStrike" noProof="1"/>
          </a:p>
        </p:txBody>
      </p:sp>
      <p:sp>
        <p:nvSpPr>
          <p:cNvPr id="7" name="灯片编号占位符 6"/>
          <p:cNvSpPr>
            <a:spLocks noGrp="1"/>
          </p:cNvSpPr>
          <p:nvPr>
            <p:ph type="sldNum" sz="quarter" idx="12"/>
          </p:nvPr>
        </p:nvSpPr>
        <p:spPr>
          <a:xfrm>
            <a:off x="6457950" y="4767263"/>
            <a:ext cx="2057400" cy="274638"/>
          </a:xfrm>
          <a:prstGeom prst="rect">
            <a:avLst/>
          </a:prstGeom>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628650" y="1370013"/>
            <a:ext cx="7886700" cy="3262312"/>
          </a:xfrm>
          <a:prstGeom prst="rect">
            <a:avLst/>
          </a:prstGeo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a:xfrm>
            <a:off x="628650" y="4767263"/>
            <a:ext cx="2057400" cy="274638"/>
          </a:xfrm>
          <a:prstGeom prst="rect">
            <a:avLst/>
          </a:prstGeom>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5" name="页脚占位符 4"/>
          <p:cNvSpPr>
            <a:spLocks noGrp="1"/>
          </p:cNvSpPr>
          <p:nvPr>
            <p:ph type="ftr" sz="quarter" idx="11"/>
          </p:nvPr>
        </p:nvSpPr>
        <p:spPr>
          <a:xfrm>
            <a:off x="3028950" y="4767263"/>
            <a:ext cx="3086100" cy="274638"/>
          </a:xfrm>
          <a:prstGeom prst="rect">
            <a:avLst/>
          </a:prstGeom>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a:xfrm>
            <a:off x="6457950" y="4767263"/>
            <a:ext cx="2057400" cy="274638"/>
          </a:xfrm>
          <a:prstGeom prst="rect">
            <a:avLst/>
          </a:prstGeom>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4650"/>
            <a:ext cx="1971675" cy="4357687"/>
          </a:xfrm>
          <a:prstGeom prst="rect">
            <a:avLst/>
          </a:prstGeom>
        </p:spPr>
        <p:txBody>
          <a:bodyPr vert="eaVert"/>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628662" y="274650"/>
            <a:ext cx="5762625" cy="4357687"/>
          </a:xfrm>
          <a:prstGeom prst="rect">
            <a:avLst/>
          </a:prstGeo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a:xfrm>
            <a:off x="628650" y="4767263"/>
            <a:ext cx="2057400" cy="274638"/>
          </a:xfrm>
          <a:prstGeom prst="rect">
            <a:avLst/>
          </a:prstGeom>
        </p:spPr>
        <p:txBody>
          <a:body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5" name="页脚占位符 4"/>
          <p:cNvSpPr>
            <a:spLocks noGrp="1"/>
          </p:cNvSpPr>
          <p:nvPr>
            <p:ph type="ftr" sz="quarter" idx="11"/>
          </p:nvPr>
        </p:nvSpPr>
        <p:spPr>
          <a:xfrm>
            <a:off x="3028950" y="4767263"/>
            <a:ext cx="3086100" cy="274638"/>
          </a:xfrm>
          <a:prstGeom prst="rect">
            <a:avLst/>
          </a:prstGeom>
        </p:spPr>
        <p:txBody>
          <a:bodyPr/>
          <a:lstStyle/>
          <a:p>
            <a:pPr fontAlgn="base">
              <a:defRPr/>
            </a:pPr>
            <a:endParaRPr lang="zh-CN" altLang="en-US" strike="noStrike" noProof="1"/>
          </a:p>
        </p:txBody>
      </p:sp>
      <p:sp>
        <p:nvSpPr>
          <p:cNvPr id="6" name="灯片编号占位符 5"/>
          <p:cNvSpPr>
            <a:spLocks noGrp="1"/>
          </p:cNvSpPr>
          <p:nvPr>
            <p:ph type="sldNum" sz="quarter" idx="12"/>
          </p:nvPr>
        </p:nvSpPr>
        <p:spPr>
          <a:xfrm>
            <a:off x="6457950" y="4767263"/>
            <a:ext cx="2057400" cy="274638"/>
          </a:xfrm>
          <a:prstGeom prst="rect">
            <a:avLst/>
          </a:prstGeom>
        </p:spPr>
        <p:txBody>
          <a:body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slideLayout" Target="../slideLayouts/slideLayout9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628650" y="274643"/>
            <a:ext cx="7886700" cy="993775"/>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p>
        </p:txBody>
      </p:sp>
      <p:sp>
        <p:nvSpPr>
          <p:cNvPr id="2051" name="文本占位符 2"/>
          <p:cNvSpPr>
            <a:spLocks noGrp="1"/>
          </p:cNvSpPr>
          <p:nvPr>
            <p:ph type="body" idx="1"/>
          </p:nvPr>
        </p:nvSpPr>
        <p:spPr bwMode="auto">
          <a:xfrm>
            <a:off x="628650" y="1370013"/>
            <a:ext cx="7886700" cy="3262312"/>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75"/>
            <a:ext cx="2057400" cy="274637"/>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宋体" panose="02010600030101010101" pitchFamily="2" charset="-122"/>
              </a:defRPr>
            </a:lvl1pPr>
          </a:lstStyle>
          <a:p>
            <a:pPr>
              <a:defRPr/>
            </a:pPr>
            <a:fld id="{759BC2D0-3D5F-45B4-A2E2-F93C85E89F6F}" type="datetimeFigureOut">
              <a:rPr lang="zh-CN" altLang="en-US"/>
              <a:t>2026/5/23</a:t>
            </a:fld>
            <a:endParaRPr lang="zh-CN" altLang="en-US"/>
          </a:p>
        </p:txBody>
      </p:sp>
      <p:sp>
        <p:nvSpPr>
          <p:cNvPr id="5" name="页脚占位符 4"/>
          <p:cNvSpPr>
            <a:spLocks noGrp="1"/>
          </p:cNvSpPr>
          <p:nvPr>
            <p:ph type="ftr" sz="quarter" idx="3"/>
          </p:nvPr>
        </p:nvSpPr>
        <p:spPr>
          <a:xfrm>
            <a:off x="3028950" y="4767275"/>
            <a:ext cx="3086100" cy="274637"/>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宋体" panose="02010600030101010101" pitchFamily="2" charset="-122"/>
              </a:defRPr>
            </a:lvl1pPr>
          </a:lstStyle>
          <a:p>
            <a:pPr>
              <a:defRPr/>
            </a:pPr>
            <a:endParaRPr lang="zh-CN" altLang="en-US"/>
          </a:p>
        </p:txBody>
      </p:sp>
      <p:sp>
        <p:nvSpPr>
          <p:cNvPr id="6" name="灯片编号占位符 5"/>
          <p:cNvSpPr>
            <a:spLocks noGrp="1"/>
          </p:cNvSpPr>
          <p:nvPr>
            <p:ph type="sldNum" sz="quarter" idx="4"/>
          </p:nvPr>
        </p:nvSpPr>
        <p:spPr>
          <a:xfrm>
            <a:off x="6457950" y="4767275"/>
            <a:ext cx="2057400" cy="274637"/>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ea typeface="宋体" panose="02010600030101010101" pitchFamily="2" charset="-122"/>
              </a:defRPr>
            </a:lvl1pPr>
          </a:lstStyle>
          <a:p>
            <a:pPr>
              <a:defRPr/>
            </a:pPr>
            <a:fld id="{CCBE87F2-0F38-4803-814F-9B23D284CD17}" type="slidenum">
              <a:rPr lang="zh-CN" altLang="en-US"/>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628650" y="274643"/>
            <a:ext cx="7886700" cy="993775"/>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p>
        </p:txBody>
      </p:sp>
      <p:sp>
        <p:nvSpPr>
          <p:cNvPr id="2051" name="文本占位符 2"/>
          <p:cNvSpPr>
            <a:spLocks noGrp="1"/>
          </p:cNvSpPr>
          <p:nvPr>
            <p:ph type="body" idx="1"/>
          </p:nvPr>
        </p:nvSpPr>
        <p:spPr bwMode="auto">
          <a:xfrm>
            <a:off x="628650" y="1370013"/>
            <a:ext cx="7886700" cy="3262312"/>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79"/>
            <a:ext cx="2057400" cy="274637"/>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宋体" panose="02010600030101010101" pitchFamily="2" charset="-122"/>
              </a:defRPr>
            </a:lvl1pPr>
          </a:lstStyle>
          <a:p>
            <a:pPr>
              <a:defRPr/>
            </a:pPr>
            <a:fld id="{759BC2D0-3D5F-45B4-A2E2-F93C85E89F6F}"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79"/>
            <a:ext cx="3086100" cy="274637"/>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宋体" panose="02010600030101010101" pitchFamily="2" charset="-122"/>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79"/>
            <a:ext cx="2057400" cy="274637"/>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ea typeface="宋体" panose="02010600030101010101" pitchFamily="2" charset="-122"/>
              </a:defRPr>
            </a:lvl1pPr>
          </a:lstStyle>
          <a:p>
            <a:pPr>
              <a:defRPr/>
            </a:pPr>
            <a:fld id="{CCBE87F2-0F38-4803-814F-9B23D284CD17}" type="slidenum">
              <a:rPr lang="zh-CN" altLang="en-US">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p:transition spd="med">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628650" y="274643"/>
            <a:ext cx="7886700" cy="993775"/>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p>
        </p:txBody>
      </p:sp>
      <p:sp>
        <p:nvSpPr>
          <p:cNvPr id="2051" name="文本占位符 2"/>
          <p:cNvSpPr>
            <a:spLocks noGrp="1"/>
          </p:cNvSpPr>
          <p:nvPr>
            <p:ph type="body" idx="1"/>
          </p:nvPr>
        </p:nvSpPr>
        <p:spPr bwMode="auto">
          <a:xfrm>
            <a:off x="628650" y="1370013"/>
            <a:ext cx="7886700" cy="3262312"/>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79"/>
            <a:ext cx="2057400" cy="274637"/>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宋体" panose="02010600030101010101" pitchFamily="2" charset="-122"/>
              </a:defRPr>
            </a:lvl1pPr>
          </a:lstStyle>
          <a:p>
            <a:pPr>
              <a:defRPr/>
            </a:pPr>
            <a:fld id="{759BC2D0-3D5F-45B4-A2E2-F93C85E89F6F}" type="datetimeFigureOut">
              <a:rPr lang="zh-CN" altLang="en-US">
                <a:solidFill>
                  <a:prstClr val="black">
                    <a:tint val="75000"/>
                  </a:prstClr>
                </a:solidFill>
              </a:rPr>
              <a:t>2026/5/23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79"/>
            <a:ext cx="3086100" cy="274637"/>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宋体" panose="02010600030101010101" pitchFamily="2" charset="-122"/>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79"/>
            <a:ext cx="2057400" cy="274637"/>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ea typeface="宋体" panose="02010600030101010101" pitchFamily="2" charset="-122"/>
              </a:defRPr>
            </a:lvl1pPr>
          </a:lstStyle>
          <a:p>
            <a:pPr>
              <a:defRPr/>
            </a:pPr>
            <a:fld id="{CCBE87F2-0F38-4803-814F-9B23D284CD17}" type="slidenum">
              <a:rPr lang="zh-CN" altLang="en-US">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628650" y="274638"/>
            <a:ext cx="7886700" cy="993775"/>
          </a:xfrm>
          <a:prstGeom prst="rect">
            <a:avLst/>
          </a:prstGeom>
          <a:noFill/>
          <a:ln w="9525">
            <a:noFill/>
          </a:ln>
        </p:spPr>
        <p:txBody>
          <a:bodyPr wrap="square" lIns="91440" tIns="45720" rIns="91440" bIns="45720" anchor="ctr"/>
          <a:lstStyle/>
          <a:p>
            <a:pPr lvl="0"/>
            <a:r>
              <a:rPr lang="zh-CN" altLang="en-US"/>
              <a:t>单击此处编辑母版标题样式</a:t>
            </a:r>
          </a:p>
        </p:txBody>
      </p:sp>
      <p:sp>
        <p:nvSpPr>
          <p:cNvPr id="1027" name="文本占位符 2"/>
          <p:cNvSpPr>
            <a:spLocks noGrp="1"/>
          </p:cNvSpPr>
          <p:nvPr>
            <p:ph type="body"/>
          </p:nvPr>
        </p:nvSpPr>
        <p:spPr>
          <a:xfrm>
            <a:off x="628650" y="1370013"/>
            <a:ext cx="7886700" cy="3262312"/>
          </a:xfrm>
          <a:prstGeom prst="rect">
            <a:avLst/>
          </a:prstGeom>
          <a:noFill/>
          <a:ln w="9525">
            <a:noFill/>
          </a:ln>
        </p:spPr>
        <p:txBody>
          <a:bodyPr wrap="square" lIns="91440" tIns="45720" rIns="91440" bIns="45720" anchor="t"/>
          <a:lstStyle/>
          <a:p>
            <a:pPr lvl="0" indent="-228600"/>
            <a:r>
              <a:rPr lang="zh-CN" altLang="en-US"/>
              <a:t>单击此处编辑母版文本样式</a:t>
            </a:r>
          </a:p>
          <a:p>
            <a:pPr lvl="1" indent="-228600"/>
            <a:r>
              <a:rPr lang="zh-CN" altLang="en-US"/>
              <a:t>第二级</a:t>
            </a:r>
          </a:p>
          <a:p>
            <a:pPr lvl="2" indent="-228600"/>
            <a:r>
              <a:rPr lang="zh-CN" altLang="en-US"/>
              <a:t>第三级</a:t>
            </a:r>
          </a:p>
          <a:p>
            <a:pPr lvl="3" indent="-228600"/>
            <a:r>
              <a:rPr lang="zh-CN" altLang="en-US"/>
              <a:t>第四级</a:t>
            </a:r>
          </a:p>
          <a:p>
            <a:pPr lvl="4" indent="-228600"/>
            <a:r>
              <a:rPr lang="zh-CN" altLang="en-US"/>
              <a:t>第五级</a:t>
            </a:r>
          </a:p>
        </p:txBody>
      </p:sp>
      <p:sp>
        <p:nvSpPr>
          <p:cNvPr id="4" name="日期占位符 3"/>
          <p:cNvSpPr>
            <a:spLocks noGrp="1"/>
          </p:cNvSpPr>
          <p:nvPr>
            <p:ph type="dt" sz="half" idx="2"/>
          </p:nvPr>
        </p:nvSpPr>
        <p:spPr>
          <a:xfrm>
            <a:off x="628650" y="4767263"/>
            <a:ext cx="2057400" cy="274638"/>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宋体" panose="02010600030101010101" pitchFamily="2" charset="-122"/>
              </a:defRPr>
            </a:lvl1pPr>
          </a:lstStyle>
          <a:p>
            <a:pPr fontAlgn="base">
              <a:defRPr/>
            </a:pPr>
            <a:fld id="{759BC2D0-3D5F-45B4-A2E2-F93C85E89F6F}" type="datetimeFigureOut">
              <a:rPr lang="zh-CN" altLang="en-US" strike="noStrike" noProof="1">
                <a:latin typeface="Arial" panose="020B0604020202020204" pitchFamily="34" charset="0"/>
                <a:ea typeface="宋体" panose="02010600030101010101" pitchFamily="2" charset="-122"/>
                <a:cs typeface="+mn-cs"/>
              </a:rPr>
              <a:t>2026/5/23</a:t>
            </a:fld>
            <a:endParaRPr lang="zh-CN" altLang="en-US" strike="noStrike" noProof="1"/>
          </a:p>
        </p:txBody>
      </p:sp>
      <p:sp>
        <p:nvSpPr>
          <p:cNvPr id="5" name="页脚占位符 4"/>
          <p:cNvSpPr>
            <a:spLocks noGrp="1"/>
          </p:cNvSpPr>
          <p:nvPr>
            <p:ph type="ftr" sz="quarter" idx="3"/>
          </p:nvPr>
        </p:nvSpPr>
        <p:spPr>
          <a:xfrm>
            <a:off x="3028950" y="4767263"/>
            <a:ext cx="3086100" cy="274638"/>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宋体" panose="02010600030101010101" pitchFamily="2" charset="-122"/>
              </a:defRPr>
            </a:lvl1pPr>
          </a:lstStyle>
          <a:p>
            <a:pPr fontAlgn="base">
              <a:defRPr/>
            </a:pPr>
            <a:endParaRPr lang="zh-CN" altLang="en-US" strike="noStrike" noProof="1"/>
          </a:p>
        </p:txBody>
      </p:sp>
      <p:sp>
        <p:nvSpPr>
          <p:cNvPr id="6" name="灯片编号占位符 5"/>
          <p:cNvSpPr>
            <a:spLocks noGrp="1"/>
          </p:cNvSpPr>
          <p:nvPr>
            <p:ph type="sldNum" sz="quarter" idx="4"/>
          </p:nvPr>
        </p:nvSpPr>
        <p:spPr>
          <a:xfrm>
            <a:off x="6457950" y="4767263"/>
            <a:ext cx="2057400" cy="274638"/>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ea typeface="宋体" panose="02010600030101010101" pitchFamily="2" charset="-122"/>
              </a:defRPr>
            </a:lvl1pPr>
          </a:lstStyle>
          <a:p>
            <a:pPr fontAlgn="base">
              <a:defRPr/>
            </a:pPr>
            <a:fld id="{CCBE87F2-0F38-4803-814F-9B23D284CD17}"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ransition spd="med">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 id="2147483746" r:id="rId26"/>
    <p:sldLayoutId id="2147483747" r:id="rId27"/>
    <p:sldLayoutId id="2147483748" r:id="rId28"/>
    <p:sldLayoutId id="2147483749" r:id="rId29"/>
  </p:sldLayoutIdLst>
  <p:transition spd="med">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9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37.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37.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37.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jpeg"/><Relationship Id="rId7" Type="http://schemas.openxmlformats.org/officeDocument/2006/relationships/customXml" Target="../ink/ink2.xml"/><Relationship Id="rId2" Type="http://schemas.openxmlformats.org/officeDocument/2006/relationships/notesSlide" Target="../notesSlides/notesSlide16.xml"/><Relationship Id="rId1" Type="http://schemas.openxmlformats.org/officeDocument/2006/relationships/slideLayout" Target="../slideLayouts/slideLayout37.xml"/><Relationship Id="rId6" Type="http://schemas.openxmlformats.org/officeDocument/2006/relationships/image" Target="../media/image49.png"/><Relationship Id="rId5" Type="http://schemas.openxmlformats.org/officeDocument/2006/relationships/customXml" Target="../ink/ink1.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37.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已生成图像 1"/>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9141" cy="5143500"/>
          </a:xfrm>
          <a:prstGeom prst="rect">
            <a:avLst/>
          </a:prstGeom>
        </p:spPr>
      </p:pic>
      <p:sp>
        <p:nvSpPr>
          <p:cNvPr id="6" name="文本框 5"/>
          <p:cNvSpPr txBox="1"/>
          <p:nvPr/>
        </p:nvSpPr>
        <p:spPr>
          <a:xfrm>
            <a:off x="4569570" y="4227934"/>
            <a:ext cx="3960440" cy="523220"/>
          </a:xfrm>
          <a:prstGeom prst="rect">
            <a:avLst/>
          </a:prstGeom>
          <a:noFill/>
        </p:spPr>
        <p:txBody>
          <a:bodyPr wrap="square" rtlCol="0">
            <a:spAutoFit/>
          </a:bodyPr>
          <a:lstStyle/>
          <a:p>
            <a:r>
              <a:rPr lang="en-US" altLang="zh-CN" sz="1400" dirty="0">
                <a:solidFill>
                  <a:srgbClr val="002060"/>
                </a:solidFill>
              </a:rPr>
              <a:t>Team #23</a:t>
            </a:r>
          </a:p>
          <a:p>
            <a:r>
              <a:rPr lang="en-US" altLang="zh-CN" sz="1400" dirty="0">
                <a:solidFill>
                  <a:srgbClr val="002060"/>
                </a:solidFill>
              </a:rPr>
              <a:t>Jiarong Xu, Haojun Li, Jiaming Ma, Xinyu Zhan</a:t>
            </a:r>
            <a:endParaRPr lang="zh-CN" altLang="en-US" sz="14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post_object_image_2375822678"/>
          <p:cNvPicPr>
            <a:picLocks noChangeAspect="1"/>
          </p:cNvPicPr>
          <p:nvPr/>
        </p:nvPicPr>
        <p:blipFill>
          <a:blip r:embed="rId3"/>
          <a:stretch>
            <a:fillRect/>
          </a:stretch>
        </p:blipFill>
        <p:spPr>
          <a:xfrm>
            <a:off x="0" y="410909"/>
            <a:ext cx="3561860" cy="4274232"/>
          </a:xfrm>
          <a:prstGeom prst="rect">
            <a:avLst/>
          </a:prstGeom>
        </p:spPr>
      </p:pic>
      <p:pic>
        <p:nvPicPr>
          <p:cNvPr id="7" name="图片 6" descr="post_object_image_2357855713"/>
          <p:cNvPicPr>
            <a:picLocks noChangeAspect="1"/>
          </p:cNvPicPr>
          <p:nvPr/>
        </p:nvPicPr>
        <p:blipFill>
          <a:blip r:embed="rId4"/>
          <a:stretch>
            <a:fillRect/>
          </a:stretch>
        </p:blipFill>
        <p:spPr>
          <a:xfrm>
            <a:off x="3446442" y="410912"/>
            <a:ext cx="4794392" cy="4274245"/>
          </a:xfrm>
          <a:prstGeom prst="rect">
            <a:avLst/>
          </a:prstGeom>
        </p:spPr>
      </p:pic>
      <p:sp>
        <p:nvSpPr>
          <p:cNvPr id="8" name="Rounded Rectangle 7"/>
          <p:cNvSpPr/>
          <p:nvPr/>
        </p:nvSpPr>
        <p:spPr>
          <a:xfrm>
            <a:off x="5650992" y="3108960"/>
            <a:ext cx="3154680" cy="1645920"/>
          </a:xfrm>
          <a:prstGeom prst="roundRect">
            <a:avLst/>
          </a:prstGeom>
          <a:solidFill>
            <a:srgbClr val="FFFFFF"/>
          </a:solidFill>
          <a:ln w="13970">
            <a:solidFill>
              <a:srgbClr val="CCDA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Rectangle 8"/>
          <p:cNvSpPr/>
          <p:nvPr/>
        </p:nvSpPr>
        <p:spPr>
          <a:xfrm>
            <a:off x="5650992" y="3108960"/>
            <a:ext cx="64008" cy="1645920"/>
          </a:xfrm>
          <a:prstGeom prst="rect">
            <a:avLst/>
          </a:prstGeom>
          <a:solidFill>
            <a:srgbClr val="F589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TextBox 9"/>
          <p:cNvSpPr txBox="1"/>
          <p:nvPr/>
        </p:nvSpPr>
        <p:spPr>
          <a:xfrm>
            <a:off x="5815330" y="3237230"/>
            <a:ext cx="2990215" cy="1245870"/>
          </a:xfrm>
          <a:prstGeom prst="rect">
            <a:avLst/>
          </a:prstGeom>
          <a:noFill/>
        </p:spPr>
        <p:txBody>
          <a:bodyPr wrap="square" lIns="18288" tIns="18288" rIns="18288" bIns="18288" anchor="t">
            <a:spAutoFit/>
          </a:bodyPr>
          <a:lstStyle/>
          <a:p>
            <a:r>
              <a:rPr sz="1700" b="1">
                <a:solidFill>
                  <a:schemeClr val="tx1"/>
                </a:solidFill>
                <a:latin typeface="Times New Roman" panose="02020603050405020304" charset="0"/>
                <a:cs typeface="Times New Roman" panose="02020603050405020304" charset="0"/>
              </a:rPr>
              <a:t>Circuit Parameter Design</a:t>
            </a:r>
          </a:p>
          <a:p>
            <a:pPr>
              <a:spcAft>
                <a:spcPts val="200"/>
              </a:spcAft>
              <a:defRPr sz="950">
                <a:solidFill>
                  <a:srgbClr val="282D3A"/>
                </a:solidFill>
                <a:latin typeface="Aptos"/>
              </a:defRPr>
            </a:pPr>
            <a:r>
              <a:rPr sz="1500">
                <a:latin typeface="Times New Roman" panose="02020603050405020304" charset="0"/>
                <a:cs typeface="Times New Roman" panose="02020603050405020304" charset="0"/>
              </a:rPr>
              <a:t>Uses a non-ideal boost model with losses/parasitics.</a:t>
            </a:r>
          </a:p>
          <a:p>
            <a:pPr>
              <a:spcAft>
                <a:spcPts val="200"/>
              </a:spcAft>
              <a:defRPr sz="950">
                <a:solidFill>
                  <a:srgbClr val="282D3A"/>
                </a:solidFill>
                <a:latin typeface="Aptos"/>
              </a:defRPr>
            </a:pPr>
            <a:r>
              <a:rPr sz="1500">
                <a:latin typeface="Times New Roman" panose="02020603050405020304" charset="0"/>
                <a:cs typeface="Times New Roman" panose="02020603050405020304" charset="0"/>
              </a:rPr>
              <a:t>Outputs are first-pass targets for PCB and simulation.</a:t>
            </a:r>
          </a:p>
        </p:txBody>
      </p:sp>
      <p:sp>
        <p:nvSpPr>
          <p:cNvPr id="2" name="文本框 1"/>
          <p:cNvSpPr txBox="1"/>
          <p:nvPr/>
        </p:nvSpPr>
        <p:spPr>
          <a:xfrm>
            <a:off x="107315" y="0"/>
            <a:ext cx="4985385" cy="645160"/>
          </a:xfrm>
          <a:prstGeom prst="rect">
            <a:avLst/>
          </a:prstGeom>
          <a:noFill/>
        </p:spPr>
        <p:txBody>
          <a:bodyPr wrap="square" rtlCol="0">
            <a:spAutoFit/>
          </a:bodyPr>
          <a:lstStyle/>
          <a:p>
            <a:r>
              <a:rPr lang="en-US" altLang="zh-CN">
                <a:solidFill>
                  <a:schemeClr val="bg1"/>
                </a:solidFill>
              </a:rPr>
              <a:t>workflow-step6 Non-ideal Boost Design</a:t>
            </a:r>
            <a:endParaRPr lang="zh-CN" altLang="en-US">
              <a:solidFill>
                <a:schemeClr val="bg1"/>
              </a:solidFill>
            </a:endParaRPr>
          </a:p>
          <a:p>
            <a:endParaRPr lang="zh-CN" altLang="en-US">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post_object_image_1471929727"/>
          <p:cNvPicPr>
            <a:picLocks noChangeAspect="1"/>
          </p:cNvPicPr>
          <p:nvPr/>
        </p:nvPicPr>
        <p:blipFill>
          <a:blip r:embed="rId3"/>
          <a:stretch>
            <a:fillRect/>
          </a:stretch>
        </p:blipFill>
        <p:spPr>
          <a:xfrm>
            <a:off x="0" y="429889"/>
            <a:ext cx="4913149" cy="4713630"/>
          </a:xfrm>
          <a:prstGeom prst="rect">
            <a:avLst/>
          </a:prstGeom>
        </p:spPr>
      </p:pic>
      <p:sp>
        <p:nvSpPr>
          <p:cNvPr id="3" name="Rounded Rectangle 2"/>
          <p:cNvSpPr/>
          <p:nvPr/>
        </p:nvSpPr>
        <p:spPr>
          <a:xfrm>
            <a:off x="5029200" y="960120"/>
            <a:ext cx="3749039" cy="3383280"/>
          </a:xfrm>
          <a:prstGeom prst="roundRect">
            <a:avLst/>
          </a:prstGeom>
          <a:solidFill>
            <a:srgbClr val="FFFFFF"/>
          </a:solidFill>
          <a:ln w="13970">
            <a:solidFill>
              <a:srgbClr val="CCDA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Rectangle 3"/>
          <p:cNvSpPr/>
          <p:nvPr/>
        </p:nvSpPr>
        <p:spPr>
          <a:xfrm>
            <a:off x="5029200" y="960120"/>
            <a:ext cx="64008" cy="3383280"/>
          </a:xfrm>
          <a:prstGeom prst="rect">
            <a:avLst/>
          </a:prstGeom>
          <a:solidFill>
            <a:srgbClr val="F589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5193792" y="1088136"/>
            <a:ext cx="3456432" cy="2292350"/>
          </a:xfrm>
          <a:prstGeom prst="rect">
            <a:avLst/>
          </a:prstGeom>
          <a:noFill/>
        </p:spPr>
        <p:txBody>
          <a:bodyPr wrap="square" lIns="18288" tIns="18288" rIns="18288" bIns="18288" anchor="t">
            <a:spAutoFit/>
          </a:bodyPr>
          <a:lstStyle/>
          <a:p>
            <a:pPr>
              <a:spcAft>
                <a:spcPts val="400"/>
              </a:spcAft>
            </a:pPr>
            <a:r>
              <a:rPr lang="en-US" altLang="zh-CN" sz="2000" b="1">
                <a:solidFill>
                  <a:schemeClr val="tx1"/>
                </a:solidFill>
                <a:latin typeface="Aptos"/>
              </a:rPr>
              <a:t>Hardware Preparation</a:t>
            </a:r>
          </a:p>
          <a:p>
            <a:pPr>
              <a:spcAft>
                <a:spcPts val="200"/>
              </a:spcAft>
              <a:defRPr sz="950">
                <a:solidFill>
                  <a:srgbClr val="282D3A"/>
                </a:solidFill>
                <a:latin typeface="Aptos"/>
              </a:defRPr>
            </a:pPr>
            <a:r>
              <a:rPr lang="en-US" sz="2000">
                <a:latin typeface="Times New Roman" panose="02020603050405020304" charset="0"/>
                <a:cs typeface="Times New Roman" panose="02020603050405020304" charset="0"/>
              </a:rPr>
              <a:t>1.</a:t>
            </a:r>
            <a:r>
              <a:rPr lang="en-US" altLang="zh-CN" sz="2000">
                <a:latin typeface="Times New Roman" panose="02020603050405020304" charset="0"/>
                <a:cs typeface="Times New Roman" panose="02020603050405020304" charset="0"/>
              </a:rPr>
              <a:t>replace the actual inductor and capacitor according to the calculated values.</a:t>
            </a:r>
          </a:p>
          <a:p>
            <a:pPr>
              <a:spcAft>
                <a:spcPts val="200"/>
              </a:spcAft>
              <a:defRPr sz="950">
                <a:solidFill>
                  <a:srgbClr val="282D3A"/>
                </a:solidFill>
                <a:latin typeface="Aptos"/>
              </a:defRPr>
            </a:pPr>
            <a:r>
              <a:rPr lang="en-US" sz="2000">
                <a:latin typeface="Times New Roman" panose="02020603050405020304" charset="0"/>
                <a:cs typeface="Times New Roman" panose="02020603050405020304" charset="0"/>
              </a:rPr>
              <a:t>2.</a:t>
            </a:r>
            <a:r>
              <a:rPr lang="en-US" altLang="zh-CN" sz="2000">
                <a:latin typeface="Times New Roman" panose="02020603050405020304" charset="0"/>
                <a:cs typeface="Times New Roman" panose="02020603050405020304" charset="0"/>
              </a:rPr>
              <a:t>turn on the power supply.</a:t>
            </a:r>
          </a:p>
          <a:p>
            <a:pPr>
              <a:spcAft>
                <a:spcPts val="200"/>
              </a:spcAft>
              <a:defRPr sz="950">
                <a:solidFill>
                  <a:srgbClr val="282D3A"/>
                </a:solidFill>
                <a:latin typeface="Aptos"/>
              </a:defRPr>
            </a:pPr>
            <a:r>
              <a:rPr lang="en-US" sz="2000">
                <a:latin typeface="Times New Roman" panose="02020603050405020304" charset="0"/>
                <a:cs typeface="Times New Roman" panose="02020603050405020304" charset="0"/>
              </a:rPr>
              <a:t>3.</a:t>
            </a:r>
            <a:r>
              <a:rPr sz="2000">
                <a:latin typeface="Times New Roman" panose="02020603050405020304" charset="0"/>
                <a:cs typeface="Times New Roman" panose="02020603050405020304" charset="0"/>
              </a:rPr>
              <a:t>Set</a:t>
            </a:r>
            <a:r>
              <a:rPr lang="en-US" altLang="zh-CN" sz="2000">
                <a:latin typeface="Times New Roman" panose="02020603050405020304" charset="0"/>
                <a:cs typeface="Times New Roman" panose="02020603050405020304" charset="0"/>
              </a:rPr>
              <a:t> the calculated duty command into the controller</a:t>
            </a:r>
          </a:p>
        </p:txBody>
      </p:sp>
      <p:sp>
        <p:nvSpPr>
          <p:cNvPr id="6" name="文本框 5"/>
          <p:cNvSpPr txBox="1"/>
          <p:nvPr/>
        </p:nvSpPr>
        <p:spPr>
          <a:xfrm>
            <a:off x="107315" y="0"/>
            <a:ext cx="4721225" cy="368300"/>
          </a:xfrm>
          <a:prstGeom prst="rect">
            <a:avLst/>
          </a:prstGeom>
          <a:noFill/>
        </p:spPr>
        <p:txBody>
          <a:bodyPr wrap="square" rtlCol="0">
            <a:spAutoFit/>
          </a:bodyPr>
          <a:lstStyle/>
          <a:p>
            <a:r>
              <a:rPr lang="en-US" altLang="zh-CN">
                <a:solidFill>
                  <a:schemeClr val="bg1"/>
                </a:solidFill>
              </a:rPr>
              <a:t>workflow-step7 Hardware Preparation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5272" y="10391"/>
            <a:ext cx="6624667" cy="369332"/>
          </a:xfrm>
          <a:prstGeom prst="rect">
            <a:avLst/>
          </a:prstGeom>
          <a:noFill/>
        </p:spPr>
        <p:txBody>
          <a:bodyPr wrap="square" rtlCol="0">
            <a:spAutoFit/>
          </a:bodyPr>
          <a:lstStyle/>
          <a:p>
            <a:r>
              <a:rPr kumimoji="1" lang="en-US" altLang="zh-CN"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Hardware Setup &amp; Sampling</a:t>
            </a:r>
            <a:endParaRPr kumimoji="1" lang="zh-CN" altLang="en-US"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483518"/>
            <a:ext cx="5949280" cy="4461960"/>
          </a:xfrm>
          <a:prstGeom prst="rect">
            <a:avLst/>
          </a:prstGeom>
        </p:spPr>
      </p:pic>
      <p:sp>
        <p:nvSpPr>
          <p:cNvPr id="10" name="矩形: 圆角 9"/>
          <p:cNvSpPr/>
          <p:nvPr/>
        </p:nvSpPr>
        <p:spPr>
          <a:xfrm>
            <a:off x="2339752" y="1034296"/>
            <a:ext cx="2088232" cy="1249701"/>
          </a:xfrm>
          <a:prstGeom prst="roundRect">
            <a:avLst>
              <a:gd name="adj" fmla="val 4581"/>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nvSpPr>
        <p:spPr>
          <a:xfrm>
            <a:off x="2128361" y="2385243"/>
            <a:ext cx="1363520" cy="978595"/>
          </a:xfrm>
          <a:prstGeom prst="roundRect">
            <a:avLst>
              <a:gd name="adj" fmla="val 4581"/>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p:nvSpPr>
        <p:spPr>
          <a:xfrm>
            <a:off x="539552" y="2283997"/>
            <a:ext cx="1506930" cy="575505"/>
          </a:xfrm>
          <a:prstGeom prst="roundRect">
            <a:avLst>
              <a:gd name="adj" fmla="val 4581"/>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流程图: 接点 12"/>
          <p:cNvSpPr/>
          <p:nvPr/>
        </p:nvSpPr>
        <p:spPr>
          <a:xfrm>
            <a:off x="755576" y="2144117"/>
            <a:ext cx="312864" cy="27976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Times New Roman" panose="02020603050405020304" charset="0"/>
                <a:cs typeface="Times New Roman" panose="02020603050405020304" charset="0"/>
              </a:rPr>
              <a:t>A</a:t>
            </a:r>
            <a:endParaRPr lang="zh-CN" altLang="en-US" b="1" dirty="0">
              <a:solidFill>
                <a:schemeClr val="tx1"/>
              </a:solidFill>
              <a:latin typeface="Times New Roman" panose="02020603050405020304" charset="0"/>
              <a:cs typeface="Times New Roman" panose="02020603050405020304" charset="0"/>
            </a:endParaRPr>
          </a:p>
        </p:txBody>
      </p:sp>
      <p:sp>
        <p:nvSpPr>
          <p:cNvPr id="14" name="流程图: 接点 13"/>
          <p:cNvSpPr/>
          <p:nvPr/>
        </p:nvSpPr>
        <p:spPr>
          <a:xfrm>
            <a:off x="2699792" y="894416"/>
            <a:ext cx="312864" cy="27976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Times New Roman" panose="02020603050405020304" charset="0"/>
                <a:cs typeface="Times New Roman" panose="02020603050405020304" charset="0"/>
              </a:rPr>
              <a:t>B</a:t>
            </a:r>
            <a:endParaRPr lang="zh-CN" altLang="en-US" b="1" dirty="0">
              <a:solidFill>
                <a:schemeClr val="tx1"/>
              </a:solidFill>
              <a:latin typeface="Times New Roman" panose="02020603050405020304" charset="0"/>
              <a:cs typeface="Times New Roman" panose="02020603050405020304" charset="0"/>
            </a:endParaRPr>
          </a:p>
        </p:txBody>
      </p:sp>
      <p:sp>
        <p:nvSpPr>
          <p:cNvPr id="15" name="流程图: 接点 14"/>
          <p:cNvSpPr/>
          <p:nvPr/>
        </p:nvSpPr>
        <p:spPr>
          <a:xfrm>
            <a:off x="1971929" y="2944198"/>
            <a:ext cx="312864" cy="27976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Times New Roman" panose="02020603050405020304" charset="0"/>
                <a:cs typeface="Times New Roman" panose="02020603050405020304" charset="0"/>
              </a:rPr>
              <a:t>C</a:t>
            </a:r>
            <a:endParaRPr lang="zh-CN" altLang="en-US" b="1" dirty="0">
              <a:solidFill>
                <a:schemeClr val="tx1"/>
              </a:solidFill>
              <a:latin typeface="Times New Roman" panose="02020603050405020304" charset="0"/>
              <a:cs typeface="Times New Roman" panose="02020603050405020304" charset="0"/>
            </a:endParaRPr>
          </a:p>
        </p:txBody>
      </p:sp>
      <p:sp>
        <p:nvSpPr>
          <p:cNvPr id="16" name="矩形: 圆角 15"/>
          <p:cNvSpPr/>
          <p:nvPr/>
        </p:nvSpPr>
        <p:spPr>
          <a:xfrm>
            <a:off x="4572001" y="1519266"/>
            <a:ext cx="1512168" cy="1704692"/>
          </a:xfrm>
          <a:prstGeom prst="roundRect">
            <a:avLst>
              <a:gd name="adj" fmla="val 4581"/>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流程图: 接点 16"/>
          <p:cNvSpPr/>
          <p:nvPr/>
        </p:nvSpPr>
        <p:spPr>
          <a:xfrm>
            <a:off x="5542864" y="1379386"/>
            <a:ext cx="312864" cy="27976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Times New Roman" panose="02020603050405020304" charset="0"/>
                <a:cs typeface="Times New Roman" panose="02020603050405020304" charset="0"/>
              </a:rPr>
              <a:t>D</a:t>
            </a:r>
            <a:endParaRPr lang="zh-CN" altLang="en-US" b="1" dirty="0">
              <a:solidFill>
                <a:schemeClr val="tx1"/>
              </a:solidFill>
              <a:latin typeface="Times New Roman" panose="02020603050405020304" charset="0"/>
              <a:cs typeface="Times New Roman" panose="02020603050405020304" charset="0"/>
            </a:endParaRPr>
          </a:p>
        </p:txBody>
      </p:sp>
      <p:sp>
        <p:nvSpPr>
          <p:cNvPr id="18" name="文本框 17"/>
          <p:cNvSpPr txBox="1"/>
          <p:nvPr/>
        </p:nvSpPr>
        <p:spPr>
          <a:xfrm>
            <a:off x="6560740" y="1371420"/>
            <a:ext cx="2222541" cy="1200329"/>
          </a:xfrm>
          <a:prstGeom prst="rect">
            <a:avLst/>
          </a:prstGeom>
          <a:noFill/>
        </p:spPr>
        <p:txBody>
          <a:bodyPr wrap="square" rtlCol="0">
            <a:spAutoFit/>
          </a:bodyPr>
          <a:lstStyle/>
          <a:p>
            <a:r>
              <a:rPr lang="en-US" altLang="zh-CN" dirty="0"/>
              <a:t>A: Power supply</a:t>
            </a:r>
          </a:p>
          <a:p>
            <a:r>
              <a:rPr lang="en-US" altLang="zh-CN" dirty="0"/>
              <a:t>B: Oscilloscope</a:t>
            </a:r>
          </a:p>
          <a:p>
            <a:r>
              <a:rPr lang="en-US" altLang="zh-CN" dirty="0"/>
              <a:t>C: Hardware Setup</a:t>
            </a:r>
          </a:p>
          <a:p>
            <a:r>
              <a:rPr lang="en-US" altLang="zh-CN" dirty="0"/>
              <a:t>D: Design Agent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5272" y="10391"/>
            <a:ext cx="6624667" cy="369332"/>
          </a:xfrm>
          <a:prstGeom prst="rect">
            <a:avLst/>
          </a:prstGeom>
          <a:noFill/>
        </p:spPr>
        <p:txBody>
          <a:bodyPr wrap="square" rtlCol="0">
            <a:spAutoFit/>
          </a:bodyPr>
          <a:lstStyle/>
          <a:p>
            <a:r>
              <a:rPr kumimoji="1" lang="en-US" altLang="zh-CN"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Hardware Setup &amp; Sampling</a:t>
            </a:r>
            <a:endParaRPr kumimoji="1" lang="zh-CN" altLang="en-US"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483518"/>
            <a:ext cx="5949280" cy="4461960"/>
          </a:xfrm>
          <a:prstGeom prst="rect">
            <a:avLst/>
          </a:prstGeom>
        </p:spPr>
      </p:pic>
      <p:sp>
        <p:nvSpPr>
          <p:cNvPr id="10" name="矩形: 圆角 9"/>
          <p:cNvSpPr/>
          <p:nvPr/>
        </p:nvSpPr>
        <p:spPr>
          <a:xfrm>
            <a:off x="2339752" y="1034296"/>
            <a:ext cx="2088232" cy="1249701"/>
          </a:xfrm>
          <a:prstGeom prst="roundRect">
            <a:avLst>
              <a:gd name="adj" fmla="val 4581"/>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nvSpPr>
        <p:spPr>
          <a:xfrm>
            <a:off x="2128361" y="2385243"/>
            <a:ext cx="1363520" cy="978595"/>
          </a:xfrm>
          <a:prstGeom prst="roundRect">
            <a:avLst>
              <a:gd name="adj" fmla="val 4581"/>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p:nvSpPr>
        <p:spPr>
          <a:xfrm>
            <a:off x="539552" y="2283997"/>
            <a:ext cx="1506930" cy="575505"/>
          </a:xfrm>
          <a:prstGeom prst="roundRect">
            <a:avLst>
              <a:gd name="adj" fmla="val 4581"/>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流程图: 接点 12"/>
          <p:cNvSpPr/>
          <p:nvPr/>
        </p:nvSpPr>
        <p:spPr>
          <a:xfrm>
            <a:off x="755576" y="2144117"/>
            <a:ext cx="312864" cy="27976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Times New Roman" panose="02020603050405020304" charset="0"/>
                <a:cs typeface="Times New Roman" panose="02020603050405020304" charset="0"/>
              </a:rPr>
              <a:t>A</a:t>
            </a:r>
            <a:endParaRPr lang="zh-CN" altLang="en-US" b="1" dirty="0">
              <a:solidFill>
                <a:schemeClr val="tx1"/>
              </a:solidFill>
              <a:latin typeface="Times New Roman" panose="02020603050405020304" charset="0"/>
              <a:cs typeface="Times New Roman" panose="02020603050405020304" charset="0"/>
            </a:endParaRPr>
          </a:p>
        </p:txBody>
      </p:sp>
      <p:sp>
        <p:nvSpPr>
          <p:cNvPr id="14" name="流程图: 接点 13"/>
          <p:cNvSpPr/>
          <p:nvPr/>
        </p:nvSpPr>
        <p:spPr>
          <a:xfrm>
            <a:off x="2699792" y="894416"/>
            <a:ext cx="312864" cy="27976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Times New Roman" panose="02020603050405020304" charset="0"/>
                <a:cs typeface="Times New Roman" panose="02020603050405020304" charset="0"/>
              </a:rPr>
              <a:t>B</a:t>
            </a:r>
            <a:endParaRPr lang="zh-CN" altLang="en-US" b="1" dirty="0">
              <a:solidFill>
                <a:schemeClr val="tx1"/>
              </a:solidFill>
              <a:latin typeface="Times New Roman" panose="02020603050405020304" charset="0"/>
              <a:cs typeface="Times New Roman" panose="02020603050405020304" charset="0"/>
            </a:endParaRPr>
          </a:p>
        </p:txBody>
      </p:sp>
      <p:sp>
        <p:nvSpPr>
          <p:cNvPr id="15" name="流程图: 接点 14"/>
          <p:cNvSpPr/>
          <p:nvPr/>
        </p:nvSpPr>
        <p:spPr>
          <a:xfrm>
            <a:off x="1971929" y="2944198"/>
            <a:ext cx="312864" cy="27976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Times New Roman" panose="02020603050405020304" charset="0"/>
                <a:cs typeface="Times New Roman" panose="02020603050405020304" charset="0"/>
              </a:rPr>
              <a:t>C</a:t>
            </a:r>
            <a:endParaRPr lang="zh-CN" altLang="en-US" b="1" dirty="0">
              <a:solidFill>
                <a:schemeClr val="tx1"/>
              </a:solidFill>
              <a:latin typeface="Times New Roman" panose="02020603050405020304" charset="0"/>
              <a:cs typeface="Times New Roman" panose="02020603050405020304" charset="0"/>
            </a:endParaRPr>
          </a:p>
        </p:txBody>
      </p:sp>
      <p:sp>
        <p:nvSpPr>
          <p:cNvPr id="16" name="矩形: 圆角 15"/>
          <p:cNvSpPr/>
          <p:nvPr/>
        </p:nvSpPr>
        <p:spPr>
          <a:xfrm>
            <a:off x="4572001" y="1519266"/>
            <a:ext cx="1512168" cy="1704692"/>
          </a:xfrm>
          <a:prstGeom prst="roundRect">
            <a:avLst>
              <a:gd name="adj" fmla="val 4581"/>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流程图: 接点 16"/>
          <p:cNvSpPr/>
          <p:nvPr/>
        </p:nvSpPr>
        <p:spPr>
          <a:xfrm>
            <a:off x="5542864" y="1379386"/>
            <a:ext cx="312864" cy="27976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Times New Roman" panose="02020603050405020304" charset="0"/>
                <a:cs typeface="Times New Roman" panose="02020603050405020304" charset="0"/>
              </a:rPr>
              <a:t>D</a:t>
            </a:r>
            <a:endParaRPr lang="zh-CN" altLang="en-US" b="1" dirty="0">
              <a:solidFill>
                <a:schemeClr val="tx1"/>
              </a:solidFill>
              <a:latin typeface="Times New Roman" panose="02020603050405020304" charset="0"/>
              <a:cs typeface="Times New Roman" panose="02020603050405020304" charset="0"/>
            </a:endParaRPr>
          </a:p>
        </p:txBody>
      </p:sp>
      <p:sp>
        <p:nvSpPr>
          <p:cNvPr id="18" name="文本框 17"/>
          <p:cNvSpPr txBox="1"/>
          <p:nvPr/>
        </p:nvSpPr>
        <p:spPr>
          <a:xfrm>
            <a:off x="6560740" y="1371420"/>
            <a:ext cx="2222541" cy="1200329"/>
          </a:xfrm>
          <a:prstGeom prst="rect">
            <a:avLst/>
          </a:prstGeom>
          <a:noFill/>
        </p:spPr>
        <p:txBody>
          <a:bodyPr wrap="square" rtlCol="0">
            <a:spAutoFit/>
          </a:bodyPr>
          <a:lstStyle/>
          <a:p>
            <a:r>
              <a:rPr lang="en-US" altLang="zh-CN" dirty="0"/>
              <a:t>A: Power supply</a:t>
            </a:r>
          </a:p>
          <a:p>
            <a:r>
              <a:rPr lang="en-US" altLang="zh-CN" dirty="0"/>
              <a:t>B: Oscilloscope</a:t>
            </a:r>
          </a:p>
          <a:p>
            <a:r>
              <a:rPr lang="en-US" altLang="zh-CN" dirty="0"/>
              <a:t>C: Hardware Setup</a:t>
            </a:r>
          </a:p>
          <a:p>
            <a:r>
              <a:rPr lang="en-US" altLang="zh-CN" dirty="0"/>
              <a:t>D: Design Agent</a:t>
            </a:r>
            <a:endParaRPr lang="zh-CN" altLang="en-US" dirty="0"/>
          </a:p>
        </p:txBody>
      </p:sp>
      <p:sp>
        <p:nvSpPr>
          <p:cNvPr id="5" name="矩形 4"/>
          <p:cNvSpPr/>
          <p:nvPr/>
        </p:nvSpPr>
        <p:spPr>
          <a:xfrm>
            <a:off x="3599001" y="802357"/>
            <a:ext cx="5160400" cy="3857625"/>
          </a:xfrm>
          <a:prstGeom prst="rect">
            <a:avLst/>
          </a:prstGeom>
          <a:solidFill>
            <a:schemeClr val="tx1"/>
          </a:solidFill>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6081" y="815752"/>
            <a:ext cx="5107779" cy="3830834"/>
          </a:xfrm>
          <a:prstGeom prst="rect">
            <a:avLst/>
          </a:prstGeom>
        </p:spPr>
      </p:pic>
      <p:cxnSp>
        <p:nvCxnSpPr>
          <p:cNvPr id="8" name="直接连接符 7"/>
          <p:cNvCxnSpPr>
            <a:endCxn id="11" idx="0"/>
          </p:cNvCxnSpPr>
          <p:nvPr/>
        </p:nvCxnSpPr>
        <p:spPr>
          <a:xfrm flipH="1">
            <a:off x="2810121" y="802357"/>
            <a:ext cx="763639" cy="15828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a:endCxn id="11" idx="2"/>
          </p:cNvCxnSpPr>
          <p:nvPr/>
        </p:nvCxnSpPr>
        <p:spPr>
          <a:xfrm flipH="1" flipV="1">
            <a:off x="2810121" y="3363838"/>
            <a:ext cx="788880" cy="12961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5272" y="10391"/>
            <a:ext cx="6624667" cy="369332"/>
          </a:xfrm>
          <a:prstGeom prst="rect">
            <a:avLst/>
          </a:prstGeom>
          <a:noFill/>
        </p:spPr>
        <p:txBody>
          <a:bodyPr wrap="square" rtlCol="0">
            <a:spAutoFit/>
          </a:bodyPr>
          <a:lstStyle/>
          <a:p>
            <a:r>
              <a:rPr kumimoji="1" lang="en-US" altLang="zh-CN"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Hardware Setup &amp; Sampling</a:t>
            </a:r>
            <a:endParaRPr kumimoji="1" lang="zh-CN" altLang="en-US"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r="3986"/>
          <a:stretch>
            <a:fillRect/>
          </a:stretch>
        </p:blipFill>
        <p:spPr>
          <a:xfrm>
            <a:off x="3086199" y="411510"/>
            <a:ext cx="6057801" cy="4731990"/>
          </a:xfrm>
          <a:prstGeom prst="rect">
            <a:avLst/>
          </a:prstGeom>
        </p:spPr>
      </p:pic>
      <p:sp>
        <p:nvSpPr>
          <p:cNvPr id="25" name="矩形: 圆角 24"/>
          <p:cNvSpPr/>
          <p:nvPr/>
        </p:nvSpPr>
        <p:spPr>
          <a:xfrm>
            <a:off x="5930007" y="1059582"/>
            <a:ext cx="962039" cy="5001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Half-bridge module</a:t>
            </a:r>
            <a:endParaRPr lang="zh-CN" altLang="en-US" sz="1050" b="1" dirty="0">
              <a:solidFill>
                <a:srgbClr val="002060"/>
              </a:solidFill>
              <a:latin typeface="Times New Roman" panose="02020603050405020304" charset="0"/>
              <a:cs typeface="Times New Roman" panose="02020603050405020304" charset="0"/>
            </a:endParaRPr>
          </a:p>
        </p:txBody>
      </p:sp>
      <p:sp>
        <p:nvSpPr>
          <p:cNvPr id="2" name="矩形: 圆角 1"/>
          <p:cNvSpPr/>
          <p:nvPr/>
        </p:nvSpPr>
        <p:spPr>
          <a:xfrm>
            <a:off x="6290047" y="2787774"/>
            <a:ext cx="325091" cy="2983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400" b="1" dirty="0">
                <a:solidFill>
                  <a:srgbClr val="002060"/>
                </a:solidFill>
                <a:latin typeface="Times New Roman" panose="02020603050405020304" charset="0"/>
                <a:cs typeface="Times New Roman" panose="02020603050405020304" charset="0"/>
              </a:rPr>
              <a:t>L</a:t>
            </a:r>
            <a:endParaRPr lang="zh-CN" altLang="en-US" sz="1400" b="1" dirty="0">
              <a:solidFill>
                <a:srgbClr val="002060"/>
              </a:solidFill>
              <a:latin typeface="Times New Roman" panose="02020603050405020304" charset="0"/>
              <a:cs typeface="Times New Roman" panose="02020603050405020304" charset="0"/>
            </a:endParaRPr>
          </a:p>
        </p:txBody>
      </p:sp>
      <p:sp>
        <p:nvSpPr>
          <p:cNvPr id="6" name="矩形: 圆角 5"/>
          <p:cNvSpPr/>
          <p:nvPr/>
        </p:nvSpPr>
        <p:spPr>
          <a:xfrm>
            <a:off x="7010127" y="2787774"/>
            <a:ext cx="609519" cy="2983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400" b="1" dirty="0">
                <a:solidFill>
                  <a:srgbClr val="002060"/>
                </a:solidFill>
                <a:latin typeface="Times New Roman" panose="02020603050405020304" charset="0"/>
                <a:cs typeface="Times New Roman" panose="02020603050405020304" charset="0"/>
              </a:rPr>
              <a:t>Cout</a:t>
            </a:r>
            <a:endParaRPr lang="zh-CN" altLang="en-US" sz="1400" b="1" dirty="0">
              <a:solidFill>
                <a:srgbClr val="002060"/>
              </a:solidFill>
              <a:latin typeface="Times New Roman" panose="02020603050405020304" charset="0"/>
              <a:cs typeface="Times New Roman" panose="02020603050405020304" charset="0"/>
            </a:endParaRPr>
          </a:p>
        </p:txBody>
      </p:sp>
      <p:sp>
        <p:nvSpPr>
          <p:cNvPr id="9" name="矩形: 圆角 8"/>
          <p:cNvSpPr/>
          <p:nvPr/>
        </p:nvSpPr>
        <p:spPr>
          <a:xfrm>
            <a:off x="8594303" y="1923678"/>
            <a:ext cx="325091" cy="2983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400" b="1" dirty="0">
                <a:solidFill>
                  <a:srgbClr val="002060"/>
                </a:solidFill>
                <a:latin typeface="Times New Roman" panose="02020603050405020304" charset="0"/>
                <a:cs typeface="Times New Roman" panose="02020603050405020304" charset="0"/>
              </a:rPr>
              <a:t>R</a:t>
            </a:r>
            <a:endParaRPr lang="zh-CN" altLang="en-US" sz="1400" b="1" dirty="0">
              <a:solidFill>
                <a:srgbClr val="002060"/>
              </a:solidFill>
              <a:latin typeface="Times New Roman" panose="02020603050405020304" charset="0"/>
              <a:cs typeface="Times New Roman" panose="02020603050405020304" charset="0"/>
            </a:endParaRPr>
          </a:p>
        </p:txBody>
      </p:sp>
      <p:sp>
        <p:nvSpPr>
          <p:cNvPr id="22" name="矩形: 圆角 21"/>
          <p:cNvSpPr/>
          <p:nvPr/>
        </p:nvSpPr>
        <p:spPr>
          <a:xfrm>
            <a:off x="4777879" y="843558"/>
            <a:ext cx="720080" cy="4383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Driving </a:t>
            </a:r>
          </a:p>
          <a:p>
            <a:pPr algn="ctr"/>
            <a:r>
              <a:rPr lang="en-US" altLang="zh-CN" sz="1050" b="1" dirty="0">
                <a:solidFill>
                  <a:srgbClr val="002060"/>
                </a:solidFill>
                <a:latin typeface="Times New Roman" panose="02020603050405020304" charset="0"/>
                <a:cs typeface="Times New Roman" panose="02020603050405020304" charset="0"/>
              </a:rPr>
              <a:t>voltage</a:t>
            </a:r>
          </a:p>
        </p:txBody>
      </p:sp>
      <p:sp>
        <p:nvSpPr>
          <p:cNvPr id="24" name="矩形: 圆角 23"/>
          <p:cNvSpPr/>
          <p:nvPr/>
        </p:nvSpPr>
        <p:spPr>
          <a:xfrm>
            <a:off x="5146466" y="3939902"/>
            <a:ext cx="792088" cy="5001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Sampling Module</a:t>
            </a:r>
          </a:p>
        </p:txBody>
      </p:sp>
      <p:sp>
        <p:nvSpPr>
          <p:cNvPr id="26" name="矩形: 圆角 25"/>
          <p:cNvSpPr/>
          <p:nvPr/>
        </p:nvSpPr>
        <p:spPr>
          <a:xfrm>
            <a:off x="6869988" y="4481890"/>
            <a:ext cx="1151581" cy="5001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CH340 </a:t>
            </a:r>
          </a:p>
          <a:p>
            <a:pPr algn="ctr"/>
            <a:r>
              <a:rPr lang="en-US" altLang="zh-CN" sz="1050" b="1" dirty="0">
                <a:solidFill>
                  <a:srgbClr val="002060"/>
                </a:solidFill>
                <a:latin typeface="Times New Roman" panose="02020603050405020304" charset="0"/>
                <a:cs typeface="Times New Roman" panose="02020603050405020304" charset="0"/>
              </a:rPr>
              <a:t>USB-to-UART Bridge</a:t>
            </a:r>
          </a:p>
        </p:txBody>
      </p:sp>
      <p:sp>
        <p:nvSpPr>
          <p:cNvPr id="27" name="矩形: 圆角 26"/>
          <p:cNvSpPr/>
          <p:nvPr/>
        </p:nvSpPr>
        <p:spPr>
          <a:xfrm>
            <a:off x="4057799" y="1827990"/>
            <a:ext cx="1277067" cy="500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GD32 </a:t>
            </a:r>
          </a:p>
          <a:p>
            <a:pPr algn="ctr"/>
            <a:r>
              <a:rPr lang="en-US" altLang="zh-CN" sz="1050" b="1" dirty="0">
                <a:solidFill>
                  <a:srgbClr val="002060"/>
                </a:solidFill>
                <a:latin typeface="Times New Roman" panose="02020603050405020304" charset="0"/>
                <a:cs typeface="Times New Roman" panose="02020603050405020304" charset="0"/>
              </a:rPr>
              <a:t>Control Board</a:t>
            </a:r>
          </a:p>
        </p:txBody>
      </p:sp>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10800"/>
            <a:ext cx="3796356" cy="2302708"/>
          </a:xfrm>
          <a:prstGeom prst="rect">
            <a:avLst/>
          </a:prstGeom>
        </p:spPr>
      </p:pic>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429" y="1554073"/>
            <a:ext cx="3859421" cy="24638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5272" y="10391"/>
            <a:ext cx="6624667" cy="369332"/>
          </a:xfrm>
          <a:prstGeom prst="rect">
            <a:avLst/>
          </a:prstGeom>
          <a:noFill/>
        </p:spPr>
        <p:txBody>
          <a:bodyPr wrap="square" rtlCol="0">
            <a:spAutoFit/>
          </a:bodyPr>
          <a:lstStyle/>
          <a:p>
            <a:r>
              <a:rPr kumimoji="1" lang="en-US" altLang="zh-CN"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Hardware Setup &amp; Sampling</a:t>
            </a:r>
            <a:endParaRPr kumimoji="1" lang="zh-CN" altLang="en-US"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r="3986"/>
          <a:stretch>
            <a:fillRect/>
          </a:stretch>
        </p:blipFill>
        <p:spPr>
          <a:xfrm>
            <a:off x="3086199" y="411510"/>
            <a:ext cx="6057801" cy="4731990"/>
          </a:xfrm>
          <a:prstGeom prst="rect">
            <a:avLst/>
          </a:prstGeom>
        </p:spPr>
      </p:pic>
      <p:sp>
        <p:nvSpPr>
          <p:cNvPr id="25" name="矩形: 圆角 24"/>
          <p:cNvSpPr/>
          <p:nvPr/>
        </p:nvSpPr>
        <p:spPr>
          <a:xfrm>
            <a:off x="5930007" y="1059582"/>
            <a:ext cx="962039" cy="5001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Half-bridge module</a:t>
            </a:r>
            <a:endParaRPr lang="zh-CN" altLang="en-US" sz="1050" b="1" dirty="0">
              <a:solidFill>
                <a:srgbClr val="002060"/>
              </a:solidFill>
              <a:latin typeface="Times New Roman" panose="02020603050405020304" charset="0"/>
              <a:cs typeface="Times New Roman" panose="02020603050405020304" charset="0"/>
            </a:endParaRPr>
          </a:p>
        </p:txBody>
      </p:sp>
      <p:sp>
        <p:nvSpPr>
          <p:cNvPr id="2" name="矩形: 圆角 1"/>
          <p:cNvSpPr/>
          <p:nvPr/>
        </p:nvSpPr>
        <p:spPr>
          <a:xfrm>
            <a:off x="6290047" y="2787774"/>
            <a:ext cx="325091" cy="2983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400" b="1" dirty="0">
                <a:solidFill>
                  <a:srgbClr val="002060"/>
                </a:solidFill>
                <a:latin typeface="Times New Roman" panose="02020603050405020304" charset="0"/>
                <a:cs typeface="Times New Roman" panose="02020603050405020304" charset="0"/>
              </a:rPr>
              <a:t>L</a:t>
            </a:r>
            <a:endParaRPr lang="zh-CN" altLang="en-US" sz="1400" b="1" dirty="0">
              <a:solidFill>
                <a:srgbClr val="002060"/>
              </a:solidFill>
              <a:latin typeface="Times New Roman" panose="02020603050405020304" charset="0"/>
              <a:cs typeface="Times New Roman" panose="02020603050405020304" charset="0"/>
            </a:endParaRPr>
          </a:p>
        </p:txBody>
      </p:sp>
      <p:sp>
        <p:nvSpPr>
          <p:cNvPr id="6" name="矩形: 圆角 5"/>
          <p:cNvSpPr/>
          <p:nvPr/>
        </p:nvSpPr>
        <p:spPr>
          <a:xfrm>
            <a:off x="7010127" y="2787774"/>
            <a:ext cx="609519" cy="2983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400" b="1" dirty="0">
                <a:solidFill>
                  <a:srgbClr val="002060"/>
                </a:solidFill>
                <a:latin typeface="Times New Roman" panose="02020603050405020304" charset="0"/>
                <a:cs typeface="Times New Roman" panose="02020603050405020304" charset="0"/>
              </a:rPr>
              <a:t>Cout</a:t>
            </a:r>
            <a:endParaRPr lang="zh-CN" altLang="en-US" sz="1400" b="1" dirty="0">
              <a:solidFill>
                <a:srgbClr val="002060"/>
              </a:solidFill>
              <a:latin typeface="Times New Roman" panose="02020603050405020304" charset="0"/>
              <a:cs typeface="Times New Roman" panose="02020603050405020304" charset="0"/>
            </a:endParaRPr>
          </a:p>
        </p:txBody>
      </p:sp>
      <p:sp>
        <p:nvSpPr>
          <p:cNvPr id="9" name="矩形: 圆角 8"/>
          <p:cNvSpPr/>
          <p:nvPr/>
        </p:nvSpPr>
        <p:spPr>
          <a:xfrm>
            <a:off x="8594303" y="1923678"/>
            <a:ext cx="325091" cy="2983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400" b="1" dirty="0">
                <a:solidFill>
                  <a:srgbClr val="002060"/>
                </a:solidFill>
                <a:latin typeface="Times New Roman" panose="02020603050405020304" charset="0"/>
                <a:cs typeface="Times New Roman" panose="02020603050405020304" charset="0"/>
              </a:rPr>
              <a:t>R</a:t>
            </a:r>
            <a:endParaRPr lang="zh-CN" altLang="en-US" sz="1400" b="1" dirty="0">
              <a:solidFill>
                <a:srgbClr val="002060"/>
              </a:solidFill>
              <a:latin typeface="Times New Roman" panose="02020603050405020304" charset="0"/>
              <a:cs typeface="Times New Roman" panose="02020603050405020304" charset="0"/>
            </a:endParaRPr>
          </a:p>
        </p:txBody>
      </p:sp>
      <p:sp>
        <p:nvSpPr>
          <p:cNvPr id="22" name="矩形: 圆角 21"/>
          <p:cNvSpPr/>
          <p:nvPr/>
        </p:nvSpPr>
        <p:spPr>
          <a:xfrm>
            <a:off x="4777879" y="843558"/>
            <a:ext cx="720080" cy="4383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Driving </a:t>
            </a:r>
          </a:p>
          <a:p>
            <a:pPr algn="ctr"/>
            <a:r>
              <a:rPr lang="en-US" altLang="zh-CN" sz="1050" b="1" dirty="0">
                <a:solidFill>
                  <a:srgbClr val="002060"/>
                </a:solidFill>
                <a:latin typeface="Times New Roman" panose="02020603050405020304" charset="0"/>
                <a:cs typeface="Times New Roman" panose="02020603050405020304" charset="0"/>
              </a:rPr>
              <a:t>voltage</a:t>
            </a:r>
          </a:p>
        </p:txBody>
      </p:sp>
      <p:sp>
        <p:nvSpPr>
          <p:cNvPr id="24" name="矩形: 圆角 23"/>
          <p:cNvSpPr/>
          <p:nvPr/>
        </p:nvSpPr>
        <p:spPr>
          <a:xfrm>
            <a:off x="5146466" y="3939902"/>
            <a:ext cx="792088" cy="5001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Sampling Module</a:t>
            </a:r>
          </a:p>
        </p:txBody>
      </p:sp>
      <p:sp>
        <p:nvSpPr>
          <p:cNvPr id="26" name="矩形: 圆角 25"/>
          <p:cNvSpPr/>
          <p:nvPr/>
        </p:nvSpPr>
        <p:spPr>
          <a:xfrm>
            <a:off x="6869988" y="4481890"/>
            <a:ext cx="1151581" cy="5001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CH340 </a:t>
            </a:r>
          </a:p>
          <a:p>
            <a:pPr algn="ctr"/>
            <a:r>
              <a:rPr lang="en-US" altLang="zh-CN" sz="1050" b="1" dirty="0">
                <a:solidFill>
                  <a:srgbClr val="002060"/>
                </a:solidFill>
                <a:latin typeface="Times New Roman" panose="02020603050405020304" charset="0"/>
                <a:cs typeface="Times New Roman" panose="02020603050405020304" charset="0"/>
              </a:rPr>
              <a:t>USB-to-UART Bridge</a:t>
            </a:r>
          </a:p>
        </p:txBody>
      </p:sp>
      <p:sp>
        <p:nvSpPr>
          <p:cNvPr id="27" name="矩形: 圆角 26"/>
          <p:cNvSpPr/>
          <p:nvPr/>
        </p:nvSpPr>
        <p:spPr>
          <a:xfrm>
            <a:off x="4057799" y="1827990"/>
            <a:ext cx="1277067" cy="5001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GD32 </a:t>
            </a:r>
          </a:p>
          <a:p>
            <a:pPr algn="ctr"/>
            <a:r>
              <a:rPr lang="en-US" altLang="zh-CN" sz="1050" b="1" dirty="0">
                <a:solidFill>
                  <a:srgbClr val="002060"/>
                </a:solidFill>
                <a:latin typeface="Times New Roman" panose="02020603050405020304" charset="0"/>
                <a:cs typeface="Times New Roman" panose="02020603050405020304" charset="0"/>
              </a:rPr>
              <a:t>Control Board</a:t>
            </a:r>
          </a:p>
        </p:txBody>
      </p:sp>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42" y="1683366"/>
            <a:ext cx="3796356" cy="23027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5272" y="10391"/>
            <a:ext cx="6624667" cy="369332"/>
          </a:xfrm>
          <a:prstGeom prst="rect">
            <a:avLst/>
          </a:prstGeom>
          <a:noFill/>
        </p:spPr>
        <p:txBody>
          <a:bodyPr wrap="square" rtlCol="0">
            <a:spAutoFit/>
          </a:bodyPr>
          <a:lstStyle/>
          <a:p>
            <a:r>
              <a:rPr kumimoji="1" lang="en-US" altLang="zh-CN"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Hardware Setup &amp; Sampling</a:t>
            </a:r>
            <a:endParaRPr kumimoji="1" lang="zh-CN" altLang="en-US"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r="3986"/>
          <a:stretch>
            <a:fillRect/>
          </a:stretch>
        </p:blipFill>
        <p:spPr>
          <a:xfrm>
            <a:off x="3086199" y="411510"/>
            <a:ext cx="6057801" cy="4731990"/>
          </a:xfrm>
          <a:prstGeom prst="rect">
            <a:avLst/>
          </a:prstGeom>
        </p:spPr>
      </p:pic>
      <p:sp>
        <p:nvSpPr>
          <p:cNvPr id="25" name="矩形: 圆角 24"/>
          <p:cNvSpPr/>
          <p:nvPr/>
        </p:nvSpPr>
        <p:spPr>
          <a:xfrm>
            <a:off x="5930007" y="1059582"/>
            <a:ext cx="962039" cy="5001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Half-bridge module</a:t>
            </a:r>
            <a:endParaRPr lang="zh-CN" altLang="en-US" sz="1050" b="1" dirty="0">
              <a:solidFill>
                <a:srgbClr val="002060"/>
              </a:solidFill>
              <a:latin typeface="Times New Roman" panose="02020603050405020304" charset="0"/>
              <a:cs typeface="Times New Roman" panose="02020603050405020304" charset="0"/>
            </a:endParaRPr>
          </a:p>
        </p:txBody>
      </p:sp>
      <p:sp>
        <p:nvSpPr>
          <p:cNvPr id="2" name="矩形: 圆角 1"/>
          <p:cNvSpPr/>
          <p:nvPr/>
        </p:nvSpPr>
        <p:spPr>
          <a:xfrm>
            <a:off x="6290047" y="2787774"/>
            <a:ext cx="325091" cy="2983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400" b="1" dirty="0">
                <a:solidFill>
                  <a:srgbClr val="002060"/>
                </a:solidFill>
                <a:latin typeface="Times New Roman" panose="02020603050405020304" charset="0"/>
                <a:cs typeface="Times New Roman" panose="02020603050405020304" charset="0"/>
              </a:rPr>
              <a:t>L</a:t>
            </a:r>
            <a:endParaRPr lang="zh-CN" altLang="en-US" sz="1400" b="1" dirty="0">
              <a:solidFill>
                <a:srgbClr val="002060"/>
              </a:solidFill>
              <a:latin typeface="Times New Roman" panose="02020603050405020304" charset="0"/>
              <a:cs typeface="Times New Roman" panose="02020603050405020304" charset="0"/>
            </a:endParaRPr>
          </a:p>
        </p:txBody>
      </p:sp>
      <p:sp>
        <p:nvSpPr>
          <p:cNvPr id="6" name="矩形: 圆角 5"/>
          <p:cNvSpPr/>
          <p:nvPr/>
        </p:nvSpPr>
        <p:spPr>
          <a:xfrm>
            <a:off x="7010127" y="2787774"/>
            <a:ext cx="609519" cy="2983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400" b="1" dirty="0">
                <a:solidFill>
                  <a:srgbClr val="002060"/>
                </a:solidFill>
                <a:latin typeface="Times New Roman" panose="02020603050405020304" charset="0"/>
                <a:cs typeface="Times New Roman" panose="02020603050405020304" charset="0"/>
              </a:rPr>
              <a:t>Cout</a:t>
            </a:r>
            <a:endParaRPr lang="zh-CN" altLang="en-US" sz="1400" b="1" dirty="0">
              <a:solidFill>
                <a:srgbClr val="002060"/>
              </a:solidFill>
              <a:latin typeface="Times New Roman" panose="02020603050405020304" charset="0"/>
              <a:cs typeface="Times New Roman" panose="02020603050405020304" charset="0"/>
            </a:endParaRPr>
          </a:p>
        </p:txBody>
      </p:sp>
      <p:sp>
        <p:nvSpPr>
          <p:cNvPr id="9" name="矩形: 圆角 8"/>
          <p:cNvSpPr/>
          <p:nvPr/>
        </p:nvSpPr>
        <p:spPr>
          <a:xfrm>
            <a:off x="8594303" y="1923678"/>
            <a:ext cx="325091" cy="2983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400" b="1" dirty="0">
                <a:solidFill>
                  <a:srgbClr val="002060"/>
                </a:solidFill>
                <a:latin typeface="Times New Roman" panose="02020603050405020304" charset="0"/>
                <a:cs typeface="Times New Roman" panose="02020603050405020304" charset="0"/>
              </a:rPr>
              <a:t>R</a:t>
            </a:r>
            <a:endParaRPr lang="zh-CN" altLang="en-US" sz="1400" b="1" dirty="0">
              <a:solidFill>
                <a:srgbClr val="002060"/>
              </a:solidFill>
              <a:latin typeface="Times New Roman" panose="02020603050405020304" charset="0"/>
              <a:cs typeface="Times New Roman" panose="02020603050405020304" charset="0"/>
            </a:endParaRPr>
          </a:p>
        </p:txBody>
      </p:sp>
      <p:sp>
        <p:nvSpPr>
          <p:cNvPr id="22" name="矩形: 圆角 21"/>
          <p:cNvSpPr/>
          <p:nvPr/>
        </p:nvSpPr>
        <p:spPr>
          <a:xfrm>
            <a:off x="4777879" y="843558"/>
            <a:ext cx="720080" cy="4383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Driving </a:t>
            </a:r>
          </a:p>
          <a:p>
            <a:pPr algn="ctr"/>
            <a:r>
              <a:rPr lang="en-US" altLang="zh-CN" sz="1050" b="1" dirty="0">
                <a:solidFill>
                  <a:srgbClr val="002060"/>
                </a:solidFill>
                <a:latin typeface="Times New Roman" panose="02020603050405020304" charset="0"/>
                <a:cs typeface="Times New Roman" panose="02020603050405020304" charset="0"/>
              </a:rPr>
              <a:t>voltage</a:t>
            </a:r>
          </a:p>
        </p:txBody>
      </p:sp>
      <p:sp>
        <p:nvSpPr>
          <p:cNvPr id="24" name="矩形: 圆角 23"/>
          <p:cNvSpPr/>
          <p:nvPr/>
        </p:nvSpPr>
        <p:spPr>
          <a:xfrm>
            <a:off x="5146466" y="3939902"/>
            <a:ext cx="792088" cy="5001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Sampling Module</a:t>
            </a:r>
          </a:p>
        </p:txBody>
      </p:sp>
      <p:sp>
        <p:nvSpPr>
          <p:cNvPr id="26" name="矩形: 圆角 25"/>
          <p:cNvSpPr/>
          <p:nvPr/>
        </p:nvSpPr>
        <p:spPr>
          <a:xfrm>
            <a:off x="6869988" y="4481890"/>
            <a:ext cx="1151581" cy="5001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CH340 </a:t>
            </a:r>
          </a:p>
          <a:p>
            <a:pPr algn="ctr"/>
            <a:r>
              <a:rPr lang="en-US" altLang="zh-CN" sz="1050" b="1" dirty="0">
                <a:solidFill>
                  <a:srgbClr val="002060"/>
                </a:solidFill>
                <a:latin typeface="Times New Roman" panose="02020603050405020304" charset="0"/>
                <a:cs typeface="Times New Roman" panose="02020603050405020304" charset="0"/>
              </a:rPr>
              <a:t>USB-to-UART Bridge</a:t>
            </a:r>
          </a:p>
        </p:txBody>
      </p:sp>
      <p:sp>
        <p:nvSpPr>
          <p:cNvPr id="27" name="矩形: 圆角 26"/>
          <p:cNvSpPr/>
          <p:nvPr/>
        </p:nvSpPr>
        <p:spPr>
          <a:xfrm>
            <a:off x="4057799" y="1827990"/>
            <a:ext cx="1277067" cy="5001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GD32 </a:t>
            </a:r>
          </a:p>
          <a:p>
            <a:pPr algn="ctr"/>
            <a:r>
              <a:rPr lang="en-US" altLang="zh-CN" sz="1050" b="1" dirty="0">
                <a:solidFill>
                  <a:srgbClr val="002060"/>
                </a:solidFill>
                <a:latin typeface="Times New Roman" panose="02020603050405020304" charset="0"/>
                <a:cs typeface="Times New Roman" panose="02020603050405020304" charset="0"/>
              </a:rPr>
              <a:t>Control Board</a:t>
            </a:r>
          </a:p>
        </p:txBody>
      </p:sp>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42" y="1683366"/>
            <a:ext cx="3796356" cy="2302708"/>
          </a:xfrm>
          <a:prstGeom prst="rect">
            <a:avLst/>
          </a:prstGeom>
        </p:spPr>
      </p:pic>
      <mc:AlternateContent xmlns:mc="http://schemas.openxmlformats.org/markup-compatibility/2006" xmlns:p14="http://schemas.microsoft.com/office/powerpoint/2010/main">
        <mc:Choice Requires="p14">
          <p:contentPart p14:bwMode="auto" r:id="rId5">
            <p14:nvContentPartPr>
              <p14:cNvPr id="30" name="墨迹 29"/>
              <p14:cNvContentPartPr/>
              <p14:nvPr/>
            </p14:nvContentPartPr>
            <p14:xfrm>
              <a:off x="1437840" y="1974361"/>
              <a:ext cx="1699920" cy="1588680"/>
            </p14:xfrm>
          </p:contentPart>
        </mc:Choice>
        <mc:Fallback xmlns="">
          <p:pic>
            <p:nvPicPr>
              <p:cNvPr id="30" name="墨迹 29"/>
            </p:nvPicPr>
            <p:blipFill>
              <a:blip r:embed="rId6"/>
            </p:blipFill>
            <p:spPr>
              <a:xfrm>
                <a:off x="1437840" y="1974361"/>
                <a:ext cx="1699920" cy="1588680"/>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31" name="墨迹 30"/>
              <p14:cNvContentPartPr/>
              <p14:nvPr/>
            </p14:nvContentPartPr>
            <p14:xfrm>
              <a:off x="3211200" y="1252561"/>
              <a:ext cx="2679480" cy="908640"/>
            </p14:xfrm>
          </p:contentPart>
        </mc:Choice>
        <mc:Fallback xmlns="">
          <p:pic>
            <p:nvPicPr>
              <p:cNvPr id="31" name="墨迹 30"/>
            </p:nvPicPr>
            <p:blipFill>
              <a:blip r:embed="rId8"/>
            </p:blipFill>
            <p:spPr>
              <a:xfrm>
                <a:off x="3211200" y="1252561"/>
                <a:ext cx="2679480" cy="908640"/>
              </a:xfrm>
              <a:prstGeom prst="rect"/>
            </p:spPr>
          </p:pic>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5272" y="10391"/>
            <a:ext cx="6624667" cy="369332"/>
          </a:xfrm>
          <a:prstGeom prst="rect">
            <a:avLst/>
          </a:prstGeom>
          <a:noFill/>
        </p:spPr>
        <p:txBody>
          <a:bodyPr wrap="square" rtlCol="0">
            <a:spAutoFit/>
          </a:bodyPr>
          <a:lstStyle/>
          <a:p>
            <a:r>
              <a:rPr kumimoji="1" lang="en-US" altLang="zh-CN"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Hardware Setup &amp; Sampling</a:t>
            </a:r>
            <a:endParaRPr kumimoji="1" lang="zh-CN" altLang="en-US"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t="3043"/>
          <a:stretch>
            <a:fillRect/>
          </a:stretch>
        </p:blipFill>
        <p:spPr>
          <a:xfrm>
            <a:off x="1431031" y="432048"/>
            <a:ext cx="6309321" cy="4587974"/>
          </a:xfrm>
          <a:prstGeom prst="rect">
            <a:avLst/>
          </a:prstGeom>
        </p:spPr>
      </p:pic>
      <p:sp>
        <p:nvSpPr>
          <p:cNvPr id="22" name="矩形: 圆角 21"/>
          <p:cNvSpPr/>
          <p:nvPr/>
        </p:nvSpPr>
        <p:spPr>
          <a:xfrm>
            <a:off x="3024948" y="654484"/>
            <a:ext cx="720080" cy="4383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Driving </a:t>
            </a:r>
          </a:p>
          <a:p>
            <a:pPr algn="ctr"/>
            <a:r>
              <a:rPr lang="en-US" altLang="zh-CN" sz="1050" b="1" dirty="0">
                <a:solidFill>
                  <a:srgbClr val="002060"/>
                </a:solidFill>
                <a:latin typeface="Times New Roman" panose="02020603050405020304" charset="0"/>
                <a:cs typeface="Times New Roman" panose="02020603050405020304" charset="0"/>
              </a:rPr>
              <a:t>voltage</a:t>
            </a:r>
          </a:p>
        </p:txBody>
      </p:sp>
      <p:sp>
        <p:nvSpPr>
          <p:cNvPr id="24" name="矩形: 圆角 23"/>
          <p:cNvSpPr/>
          <p:nvPr/>
        </p:nvSpPr>
        <p:spPr>
          <a:xfrm>
            <a:off x="3482751" y="4451127"/>
            <a:ext cx="792088" cy="5001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Sampling Module</a:t>
            </a:r>
          </a:p>
        </p:txBody>
      </p:sp>
      <p:sp>
        <p:nvSpPr>
          <p:cNvPr id="26" name="矩形: 圆角 25"/>
          <p:cNvSpPr/>
          <p:nvPr/>
        </p:nvSpPr>
        <p:spPr>
          <a:xfrm>
            <a:off x="5210943" y="4358412"/>
            <a:ext cx="1151581" cy="5001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CH340 </a:t>
            </a:r>
          </a:p>
          <a:p>
            <a:pPr algn="ctr"/>
            <a:r>
              <a:rPr lang="en-US" altLang="zh-CN" sz="1050" b="1" dirty="0">
                <a:solidFill>
                  <a:srgbClr val="002060"/>
                </a:solidFill>
                <a:latin typeface="Times New Roman" panose="02020603050405020304" charset="0"/>
                <a:cs typeface="Times New Roman" panose="02020603050405020304" charset="0"/>
              </a:rPr>
              <a:t>USB-to-UART Bridge</a:t>
            </a:r>
          </a:p>
        </p:txBody>
      </p:sp>
      <p:sp>
        <p:nvSpPr>
          <p:cNvPr id="27" name="矩形: 圆角 26"/>
          <p:cNvSpPr/>
          <p:nvPr/>
        </p:nvSpPr>
        <p:spPr>
          <a:xfrm>
            <a:off x="1845644" y="1656184"/>
            <a:ext cx="1277067" cy="6173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1050" b="1" dirty="0">
                <a:solidFill>
                  <a:srgbClr val="002060"/>
                </a:solidFill>
                <a:latin typeface="Times New Roman" panose="02020603050405020304" charset="0"/>
                <a:cs typeface="Times New Roman" panose="02020603050405020304" charset="0"/>
              </a:rPr>
              <a:t>GD32 Microcontroller Control Board</a:t>
            </a:r>
          </a:p>
        </p:txBody>
      </p:sp>
      <p:cxnSp>
        <p:nvCxnSpPr>
          <p:cNvPr id="7" name="直接箭头连接符 6"/>
          <p:cNvCxnSpPr>
            <a:endCxn id="27" idx="2"/>
          </p:cNvCxnSpPr>
          <p:nvPr/>
        </p:nvCxnSpPr>
        <p:spPr>
          <a:xfrm flipH="1" flipV="1">
            <a:off x="2484178" y="2273574"/>
            <a:ext cx="819061" cy="1830882"/>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文本框 7"/>
          <p:cNvSpPr txBox="1"/>
          <p:nvPr/>
        </p:nvSpPr>
        <p:spPr>
          <a:xfrm>
            <a:off x="1794387" y="2660048"/>
            <a:ext cx="1071402" cy="415498"/>
          </a:xfrm>
          <a:prstGeom prst="rect">
            <a:avLst/>
          </a:prstGeom>
          <a:noFill/>
        </p:spPr>
        <p:txBody>
          <a:bodyPr wrap="square" rtlCol="0">
            <a:spAutoFit/>
          </a:bodyPr>
          <a:lstStyle/>
          <a:p>
            <a:pPr algn="ctr"/>
            <a:r>
              <a:rPr lang="en-US" altLang="zh-CN" sz="1050" b="1" dirty="0">
                <a:solidFill>
                  <a:srgbClr val="FF0000"/>
                </a:solidFill>
                <a:effectLst>
                  <a:outerShdw blurRad="38100" dist="38100" dir="2700000" algn="tl">
                    <a:srgbClr val="000000">
                      <a:alpha val="43137"/>
                    </a:srgbClr>
                  </a:outerShdw>
                </a:effectLst>
                <a:latin typeface="Times New Roman" panose="02020603050405020304" charset="0"/>
                <a:ea typeface="+mn-ea"/>
                <a:cs typeface="Times New Roman" panose="02020603050405020304" charset="0"/>
              </a:rPr>
              <a:t>Current &amp; </a:t>
            </a:r>
          </a:p>
          <a:p>
            <a:pPr algn="ctr"/>
            <a:r>
              <a:rPr lang="en-US" altLang="zh-CN" sz="1050" b="1" dirty="0">
                <a:solidFill>
                  <a:srgbClr val="FF0000"/>
                </a:solidFill>
                <a:effectLst>
                  <a:outerShdw blurRad="38100" dist="38100" dir="2700000" algn="tl">
                    <a:srgbClr val="000000">
                      <a:alpha val="43137"/>
                    </a:srgbClr>
                  </a:outerShdw>
                </a:effectLst>
                <a:latin typeface="Times New Roman" panose="02020603050405020304" charset="0"/>
                <a:ea typeface="+mn-ea"/>
                <a:cs typeface="Times New Roman" panose="02020603050405020304" charset="0"/>
              </a:rPr>
              <a:t>voltage data</a:t>
            </a:r>
            <a:endParaRPr lang="zh-CN" altLang="en-US" sz="1050" b="1" dirty="0">
              <a:solidFill>
                <a:srgbClr val="FF0000"/>
              </a:solidFill>
              <a:effectLst>
                <a:outerShdw blurRad="38100" dist="38100" dir="2700000" algn="tl">
                  <a:srgbClr val="000000">
                    <a:alpha val="43137"/>
                  </a:srgbClr>
                </a:outerShdw>
              </a:effectLst>
              <a:latin typeface="Times New Roman" panose="02020603050405020304" charset="0"/>
              <a:ea typeface="+mn-ea"/>
              <a:cs typeface="Times New Roman" panose="02020603050405020304" charset="0"/>
            </a:endParaRPr>
          </a:p>
        </p:txBody>
      </p:sp>
      <p:cxnSp>
        <p:nvCxnSpPr>
          <p:cNvPr id="13" name="直接箭头连接符 12"/>
          <p:cNvCxnSpPr/>
          <p:nvPr/>
        </p:nvCxnSpPr>
        <p:spPr>
          <a:xfrm flipH="1" flipV="1">
            <a:off x="3158397" y="1916186"/>
            <a:ext cx="2304256" cy="1972246"/>
          </a:xfrm>
          <a:prstGeom prst="straightConnector1">
            <a:avLst/>
          </a:prstGeom>
          <a:ln w="1905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直接箭头连接符 16"/>
          <p:cNvCxnSpPr/>
          <p:nvPr/>
        </p:nvCxnSpPr>
        <p:spPr>
          <a:xfrm>
            <a:off x="3181027" y="2160240"/>
            <a:ext cx="2138436" cy="1790748"/>
          </a:xfrm>
          <a:prstGeom prst="straightConnector1">
            <a:avLst/>
          </a:prstGeom>
          <a:ln w="1905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3" name="文本框 22"/>
          <p:cNvSpPr txBox="1"/>
          <p:nvPr/>
        </p:nvSpPr>
        <p:spPr>
          <a:xfrm>
            <a:off x="4303897" y="2522235"/>
            <a:ext cx="1071402" cy="577081"/>
          </a:xfrm>
          <a:prstGeom prst="rect">
            <a:avLst/>
          </a:prstGeom>
          <a:noFill/>
        </p:spPr>
        <p:txBody>
          <a:bodyPr wrap="square" rtlCol="0">
            <a:spAutoFit/>
          </a:bodyPr>
          <a:lstStyle/>
          <a:p>
            <a:pPr algn="ctr"/>
            <a:r>
              <a:rPr lang="en-US" altLang="zh-CN" sz="1050" b="1" dirty="0">
                <a:solidFill>
                  <a:schemeClr val="bg1"/>
                </a:solidFill>
                <a:effectLst>
                  <a:outerShdw blurRad="38100" dist="38100" dir="2700000" algn="tl">
                    <a:srgbClr val="000000">
                      <a:alpha val="43137"/>
                    </a:srgbClr>
                  </a:outerShdw>
                </a:effectLst>
                <a:latin typeface="Times New Roman" panose="02020603050405020304" charset="0"/>
                <a:ea typeface="+mn-ea"/>
                <a:cs typeface="Times New Roman" panose="02020603050405020304" charset="0"/>
              </a:rPr>
              <a:t>Sending duty ratio command for PWM</a:t>
            </a:r>
          </a:p>
        </p:txBody>
      </p:sp>
      <p:sp>
        <p:nvSpPr>
          <p:cNvPr id="28" name="文本框 27"/>
          <p:cNvSpPr txBox="1"/>
          <p:nvPr/>
        </p:nvSpPr>
        <p:spPr>
          <a:xfrm>
            <a:off x="3054374" y="2933887"/>
            <a:ext cx="1431442" cy="415498"/>
          </a:xfrm>
          <a:prstGeom prst="rect">
            <a:avLst/>
          </a:prstGeom>
          <a:noFill/>
        </p:spPr>
        <p:txBody>
          <a:bodyPr wrap="square" rtlCol="0">
            <a:spAutoFit/>
          </a:bodyPr>
          <a:lstStyle/>
          <a:p>
            <a:pPr algn="ctr"/>
            <a:r>
              <a:rPr lang="en-US" altLang="zh-CN" sz="1050" b="1" dirty="0">
                <a:solidFill>
                  <a:schemeClr val="bg1"/>
                </a:solidFill>
                <a:effectLst>
                  <a:outerShdw blurRad="38100" dist="38100" dir="2700000" algn="tl">
                    <a:srgbClr val="000000">
                      <a:alpha val="43137"/>
                    </a:srgbClr>
                  </a:outerShdw>
                </a:effectLst>
                <a:latin typeface="Times New Roman" panose="02020603050405020304" charset="0"/>
                <a:ea typeface="+mn-ea"/>
                <a:cs typeface="Times New Roman" panose="02020603050405020304" charset="0"/>
              </a:rPr>
              <a:t>Reading current/voltage data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ChatGPT Image 2026年5月23日 02_10_12"/>
          <p:cNvPicPr>
            <a:picLocks noChangeAspect="1"/>
          </p:cNvPicPr>
          <p:nvPr/>
        </p:nvPicPr>
        <p:blipFill>
          <a:blip r:embed="rId3"/>
          <a:stretch>
            <a:fillRect/>
          </a:stretch>
        </p:blipFill>
        <p:spPr>
          <a:xfrm>
            <a:off x="0" y="411480"/>
            <a:ext cx="6276975" cy="4708525"/>
          </a:xfrm>
          <a:prstGeom prst="rect">
            <a:avLst/>
          </a:prstGeom>
        </p:spPr>
      </p:pic>
      <p:sp>
        <p:nvSpPr>
          <p:cNvPr id="3" name="Rounded Rectangle 2"/>
          <p:cNvSpPr/>
          <p:nvPr/>
        </p:nvSpPr>
        <p:spPr>
          <a:xfrm>
            <a:off x="5940552" y="915416"/>
            <a:ext cx="3127248" cy="3566160"/>
          </a:xfrm>
          <a:prstGeom prst="roundRect">
            <a:avLst/>
          </a:prstGeom>
          <a:solidFill>
            <a:srgbClr val="FFFFFF"/>
          </a:solidFill>
          <a:ln w="13970">
            <a:solidFill>
              <a:srgbClr val="CCDA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Rectangle 3"/>
          <p:cNvSpPr/>
          <p:nvPr/>
        </p:nvSpPr>
        <p:spPr>
          <a:xfrm>
            <a:off x="5940552" y="915416"/>
            <a:ext cx="64008" cy="3566160"/>
          </a:xfrm>
          <a:prstGeom prst="rect">
            <a:avLst/>
          </a:prstGeom>
          <a:solidFill>
            <a:srgbClr val="F589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6105143" y="1043432"/>
            <a:ext cx="2834640" cy="2907665"/>
          </a:xfrm>
          <a:prstGeom prst="rect">
            <a:avLst/>
          </a:prstGeom>
          <a:noFill/>
        </p:spPr>
        <p:txBody>
          <a:bodyPr wrap="square" lIns="18288" tIns="18288" rIns="18288" bIns="18288" anchor="t">
            <a:spAutoFit/>
          </a:bodyPr>
          <a:lstStyle/>
          <a:p>
            <a:pPr>
              <a:spcAft>
                <a:spcPts val="400"/>
              </a:spcAft>
            </a:pPr>
            <a:r>
              <a:rPr lang="en-US" altLang="zh-CN" sz="2000" b="1">
                <a:solidFill>
                  <a:schemeClr val="tx1"/>
                </a:solidFill>
                <a:latin typeface="Aptos"/>
              </a:rPr>
              <a:t>Hardware Validation</a:t>
            </a:r>
          </a:p>
          <a:p>
            <a:pPr>
              <a:spcAft>
                <a:spcPts val="200"/>
              </a:spcAft>
              <a:defRPr sz="950">
                <a:solidFill>
                  <a:srgbClr val="282D3A"/>
                </a:solidFill>
                <a:latin typeface="Aptos"/>
              </a:defRPr>
            </a:pPr>
            <a:r>
              <a:rPr sz="2000">
                <a:latin typeface="Times New Roman" panose="02020603050405020304" charset="0"/>
                <a:cs typeface="Times New Roman" panose="02020603050405020304" charset="0"/>
              </a:rPr>
              <a:t>Reads measured Vout and current, then compares with prediction.</a:t>
            </a:r>
          </a:p>
          <a:p>
            <a:pPr>
              <a:spcAft>
                <a:spcPts val="200"/>
              </a:spcAft>
              <a:defRPr sz="950">
                <a:solidFill>
                  <a:srgbClr val="282D3A"/>
                </a:solidFill>
                <a:latin typeface="Aptos"/>
              </a:defRPr>
            </a:pPr>
            <a:r>
              <a:rPr sz="2000">
                <a:latin typeface="Times New Roman" panose="02020603050405020304" charset="0"/>
                <a:cs typeface="Times New Roman" panose="02020603050405020304" charset="0"/>
              </a:rPr>
              <a:t>Observed mismatch: 21.46 V and 0.224 A.</a:t>
            </a:r>
          </a:p>
          <a:p>
            <a:pPr>
              <a:spcAft>
                <a:spcPts val="200"/>
              </a:spcAft>
              <a:defRPr sz="950">
                <a:solidFill>
                  <a:srgbClr val="282D3A"/>
                </a:solidFill>
                <a:latin typeface="Aptos"/>
              </a:defRPr>
            </a:pPr>
            <a:r>
              <a:rPr sz="2000">
                <a:latin typeface="Times New Roman" panose="02020603050405020304" charset="0"/>
                <a:cs typeface="Times New Roman" panose="02020603050405020304" charset="0"/>
              </a:rPr>
              <a:t>Treats mismatch as engineering evidence, not simply failure.</a:t>
            </a:r>
          </a:p>
        </p:txBody>
      </p:sp>
      <p:sp>
        <p:nvSpPr>
          <p:cNvPr id="6" name="文本框 5"/>
          <p:cNvSpPr txBox="1"/>
          <p:nvPr/>
        </p:nvSpPr>
        <p:spPr>
          <a:xfrm>
            <a:off x="107315" y="0"/>
            <a:ext cx="4792980" cy="368300"/>
          </a:xfrm>
          <a:prstGeom prst="rect">
            <a:avLst/>
          </a:prstGeom>
          <a:noFill/>
        </p:spPr>
        <p:txBody>
          <a:bodyPr wrap="square" rtlCol="0">
            <a:spAutoFit/>
          </a:bodyPr>
          <a:lstStyle/>
          <a:p>
            <a:r>
              <a:rPr lang="en-US" altLang="zh-CN">
                <a:solidFill>
                  <a:schemeClr val="bg1"/>
                </a:solidFill>
              </a:rPr>
              <a:t>workflow-step8 Hardware Validation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709160" y="914400"/>
            <a:ext cx="3977639" cy="3611880"/>
          </a:xfrm>
          <a:prstGeom prst="roundRect">
            <a:avLst/>
          </a:prstGeom>
          <a:solidFill>
            <a:srgbClr val="FFFFFF"/>
          </a:solidFill>
          <a:ln w="13970">
            <a:solidFill>
              <a:srgbClr val="CCDA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Rectangle 3"/>
          <p:cNvSpPr/>
          <p:nvPr/>
        </p:nvSpPr>
        <p:spPr>
          <a:xfrm>
            <a:off x="4709160" y="914400"/>
            <a:ext cx="64008" cy="3611880"/>
          </a:xfrm>
          <a:prstGeom prst="rect">
            <a:avLst/>
          </a:prstGeom>
          <a:solidFill>
            <a:srgbClr val="F589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4873752" y="1042416"/>
            <a:ext cx="3685031" cy="1984375"/>
          </a:xfrm>
          <a:prstGeom prst="rect">
            <a:avLst/>
          </a:prstGeom>
          <a:noFill/>
        </p:spPr>
        <p:txBody>
          <a:bodyPr wrap="square" lIns="18288" tIns="18288" rIns="18288" bIns="18288" anchor="t">
            <a:spAutoFit/>
          </a:bodyPr>
          <a:lstStyle/>
          <a:p>
            <a:pPr>
              <a:spcAft>
                <a:spcPts val="400"/>
              </a:spcAft>
            </a:pPr>
            <a:r>
              <a:rPr lang="en-US" altLang="zh-CN" sz="2000" b="1">
                <a:solidFill>
                  <a:schemeClr val="tx1"/>
                </a:solidFill>
                <a:latin typeface="Aptos"/>
              </a:rPr>
              <a:t>Diagnosis</a:t>
            </a:r>
          </a:p>
          <a:p>
            <a:pPr>
              <a:spcAft>
                <a:spcPts val="200"/>
              </a:spcAft>
              <a:defRPr sz="950">
                <a:solidFill>
                  <a:srgbClr val="282D3A"/>
                </a:solidFill>
                <a:latin typeface="Aptos"/>
              </a:defRPr>
            </a:pPr>
            <a:r>
              <a:rPr sz="2000">
                <a:latin typeface="Times New Roman" panose="02020603050405020304" charset="0"/>
                <a:cs typeface="Times New Roman" panose="02020603050405020304" charset="0"/>
              </a:rPr>
              <a:t>Uses the measured mismatch to diagnose likely error sources.</a:t>
            </a:r>
          </a:p>
          <a:p>
            <a:pPr>
              <a:spcAft>
                <a:spcPts val="200"/>
              </a:spcAft>
              <a:defRPr sz="950">
                <a:solidFill>
                  <a:srgbClr val="282D3A"/>
                </a:solidFill>
                <a:latin typeface="Aptos"/>
              </a:defRPr>
            </a:pPr>
            <a:r>
              <a:rPr sz="2000">
                <a:latin typeface="Times New Roman" panose="02020603050405020304" charset="0"/>
                <a:cs typeface="Times New Roman" panose="02020603050405020304" charset="0"/>
              </a:rPr>
              <a:t>Keeps L/C unchanged if component targets are plausible.</a:t>
            </a:r>
          </a:p>
          <a:p>
            <a:pPr>
              <a:spcAft>
                <a:spcPts val="200"/>
              </a:spcAft>
              <a:defRPr sz="950">
                <a:solidFill>
                  <a:srgbClr val="282D3A"/>
                </a:solidFill>
                <a:latin typeface="Aptos"/>
              </a:defRPr>
            </a:pPr>
            <a:endParaRPr sz="2000">
              <a:latin typeface="Times New Roman" panose="02020603050405020304" charset="0"/>
              <a:cs typeface="Times New Roman" panose="02020603050405020304" charset="0"/>
            </a:endParaRPr>
          </a:p>
        </p:txBody>
      </p:sp>
      <p:sp>
        <p:nvSpPr>
          <p:cNvPr id="6" name="文本框 5"/>
          <p:cNvSpPr txBox="1"/>
          <p:nvPr/>
        </p:nvSpPr>
        <p:spPr>
          <a:xfrm>
            <a:off x="107315" y="0"/>
            <a:ext cx="3048000" cy="368300"/>
          </a:xfrm>
          <a:prstGeom prst="rect">
            <a:avLst/>
          </a:prstGeom>
          <a:noFill/>
        </p:spPr>
        <p:txBody>
          <a:bodyPr wrap="square" rtlCol="0">
            <a:spAutoFit/>
          </a:bodyPr>
          <a:lstStyle/>
          <a:p>
            <a:r>
              <a:rPr lang="en-US" altLang="zh-CN">
                <a:solidFill>
                  <a:schemeClr val="bg1"/>
                </a:solidFill>
              </a:rPr>
              <a:t>workflow-step9 Diagnosis</a:t>
            </a:r>
          </a:p>
        </p:txBody>
      </p:sp>
      <p:pic>
        <p:nvPicPr>
          <p:cNvPr id="10" name="图片 9" descr="ChatGPT Image 2026年5月23日 02_10_06"/>
          <p:cNvPicPr>
            <a:picLocks noChangeAspect="1"/>
          </p:cNvPicPr>
          <p:nvPr/>
        </p:nvPicPr>
        <p:blipFill>
          <a:blip r:embed="rId3"/>
          <a:stretch>
            <a:fillRect/>
          </a:stretch>
        </p:blipFill>
        <p:spPr>
          <a:xfrm>
            <a:off x="0" y="411480"/>
            <a:ext cx="3992245" cy="47313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5272" y="10391"/>
            <a:ext cx="6624667" cy="369332"/>
          </a:xfrm>
          <a:prstGeom prst="rect">
            <a:avLst/>
          </a:prstGeom>
          <a:noFill/>
        </p:spPr>
        <p:txBody>
          <a:bodyPr wrap="square" rtlCol="0">
            <a:spAutoFit/>
          </a:bodyPr>
          <a:lstStyle/>
          <a:p>
            <a:r>
              <a:rPr kumimoji="1" lang="en-US" altLang="zh-CN"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Background &amp; Motivation</a:t>
            </a:r>
            <a:endParaRPr kumimoji="1" lang="zh-CN" altLang="en-US"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rcRect t="9705" b="5499"/>
          <a:stretch>
            <a:fillRect/>
          </a:stretch>
        </p:blipFill>
        <p:spPr>
          <a:xfrm>
            <a:off x="827584" y="425889"/>
            <a:ext cx="7416824" cy="47118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365240" y="772160"/>
            <a:ext cx="2751455" cy="3985260"/>
          </a:xfrm>
          <a:prstGeom prst="roundRect">
            <a:avLst/>
          </a:prstGeom>
          <a:solidFill>
            <a:srgbClr val="FFFFFF"/>
          </a:solidFill>
          <a:ln w="13970">
            <a:solidFill>
              <a:srgbClr val="CCDA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Rectangle 3"/>
          <p:cNvSpPr/>
          <p:nvPr/>
        </p:nvSpPr>
        <p:spPr>
          <a:xfrm>
            <a:off x="6365240" y="772160"/>
            <a:ext cx="81280" cy="3985260"/>
          </a:xfrm>
          <a:prstGeom prst="rect">
            <a:avLst/>
          </a:prstGeom>
          <a:solidFill>
            <a:srgbClr val="F589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6529705" y="900430"/>
            <a:ext cx="2548890" cy="2529840"/>
          </a:xfrm>
          <a:prstGeom prst="rect">
            <a:avLst/>
          </a:prstGeom>
          <a:noFill/>
        </p:spPr>
        <p:txBody>
          <a:bodyPr wrap="square" lIns="18288" tIns="18288" rIns="18288" bIns="18288" anchor="t">
            <a:noAutofit/>
          </a:bodyPr>
          <a:lstStyle/>
          <a:p>
            <a:pPr>
              <a:spcAft>
                <a:spcPts val="400"/>
              </a:spcAft>
            </a:pPr>
            <a:r>
              <a:rPr lang="en-US" altLang="zh-CN" sz="1500" b="1">
                <a:solidFill>
                  <a:schemeClr val="tx1"/>
                </a:solidFill>
                <a:latin typeface="Aptos"/>
              </a:rPr>
              <a:t>Parameter Correction and Re-Validation</a:t>
            </a:r>
          </a:p>
          <a:p>
            <a:pPr>
              <a:spcAft>
                <a:spcPts val="200"/>
              </a:spcAft>
              <a:defRPr sz="950">
                <a:solidFill>
                  <a:srgbClr val="282D3A"/>
                </a:solidFill>
                <a:latin typeface="Aptos"/>
              </a:defRPr>
            </a:pPr>
            <a:r>
              <a:rPr lang="en-US" altLang="zh-CN" sz="2000">
                <a:latin typeface="Times New Roman" panose="02020603050405020304" charset="0"/>
                <a:cs typeface="Times New Roman" panose="02020603050405020304" charset="0"/>
              </a:rPr>
              <a:t>1.Control circuits Calibrate Duty</a:t>
            </a:r>
          </a:p>
          <a:p>
            <a:pPr>
              <a:spcAft>
                <a:spcPts val="200"/>
              </a:spcAft>
              <a:defRPr sz="950">
                <a:solidFill>
                  <a:srgbClr val="282D3A"/>
                </a:solidFill>
                <a:latin typeface="Aptos"/>
              </a:defRPr>
            </a:pPr>
            <a:r>
              <a:rPr lang="en-US" altLang="zh-CN" sz="2000">
                <a:latin typeface="Times New Roman" panose="02020603050405020304" charset="0"/>
                <a:cs typeface="Times New Roman" panose="02020603050405020304" charset="0"/>
              </a:rPr>
              <a:t>2.Re-sample or rerun validation to verify that the updated results improve upon the original design.</a:t>
            </a:r>
          </a:p>
        </p:txBody>
      </p:sp>
      <p:pic>
        <p:nvPicPr>
          <p:cNvPr id="6" name="图片 5" descr="c4015d4665e2e60c416fcb56153be23b"/>
          <p:cNvPicPr>
            <a:picLocks noChangeAspect="1"/>
          </p:cNvPicPr>
          <p:nvPr/>
        </p:nvPicPr>
        <p:blipFill>
          <a:blip r:embed="rId3"/>
          <a:stretch>
            <a:fillRect/>
          </a:stretch>
        </p:blipFill>
        <p:spPr>
          <a:xfrm>
            <a:off x="0" y="411480"/>
            <a:ext cx="3272790" cy="4761230"/>
          </a:xfrm>
          <a:prstGeom prst="rect">
            <a:avLst/>
          </a:prstGeom>
        </p:spPr>
      </p:pic>
      <p:pic>
        <p:nvPicPr>
          <p:cNvPr id="7" name="图片 6" descr="2b760a9f5a846a9ab0ddf610ecbeae69"/>
          <p:cNvPicPr>
            <a:picLocks noChangeAspect="1"/>
          </p:cNvPicPr>
          <p:nvPr/>
        </p:nvPicPr>
        <p:blipFill>
          <a:blip r:embed="rId4"/>
          <a:stretch>
            <a:fillRect/>
          </a:stretch>
        </p:blipFill>
        <p:spPr>
          <a:xfrm>
            <a:off x="3272790" y="411480"/>
            <a:ext cx="3092450" cy="4753610"/>
          </a:xfrm>
          <a:prstGeom prst="rect">
            <a:avLst/>
          </a:prstGeom>
        </p:spPr>
      </p:pic>
      <p:sp>
        <p:nvSpPr>
          <p:cNvPr id="8" name="文本框 7"/>
          <p:cNvSpPr txBox="1"/>
          <p:nvPr/>
        </p:nvSpPr>
        <p:spPr>
          <a:xfrm>
            <a:off x="107315" y="0"/>
            <a:ext cx="6891020" cy="368300"/>
          </a:xfrm>
          <a:prstGeom prst="rect">
            <a:avLst/>
          </a:prstGeom>
          <a:noFill/>
        </p:spPr>
        <p:txBody>
          <a:bodyPr wrap="square" rtlCol="0">
            <a:spAutoFit/>
          </a:bodyPr>
          <a:lstStyle/>
          <a:p>
            <a:r>
              <a:rPr lang="en-US" altLang="zh-CN">
                <a:solidFill>
                  <a:schemeClr val="bg1"/>
                </a:solidFill>
              </a:rPr>
              <a:t>workflow-step10  </a:t>
            </a:r>
            <a:r>
              <a:rPr lang="en-US" altLang="zh-CN" sz="1800">
                <a:solidFill>
                  <a:schemeClr val="bg1"/>
                </a:solidFill>
                <a:sym typeface="+mn-ea"/>
              </a:rPr>
              <a:t>PANN-Guided Duty Correction and Re-validation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95604" y="0"/>
            <a:ext cx="6696675"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dirty="0">
                <a:solidFill>
                  <a:schemeClr val="bg1"/>
                </a:solidFill>
                <a:ea typeface="微软雅黑" panose="020B0503020204020204" pitchFamily="34" charset="-122"/>
                <a:cs typeface="Arial" panose="020B0604020202020204" pitchFamily="34" charset="0"/>
              </a:rPr>
              <a:t>Successes and Challenges</a:t>
            </a:r>
            <a:endParaRPr lang="zh-CN" altLang="en-US" dirty="0">
              <a:solidFill>
                <a:schemeClr val="bg1"/>
              </a:solidFill>
              <a:ea typeface="微软雅黑" panose="020B0503020204020204" pitchFamily="34" charset="-122"/>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242235015"/>
              </p:ext>
            </p:extLst>
          </p:nvPr>
        </p:nvGraphicFramePr>
        <p:xfrm>
          <a:off x="251520" y="627534"/>
          <a:ext cx="8208912" cy="4201065"/>
        </p:xfrm>
        <a:graphic>
          <a:graphicData uri="http://schemas.openxmlformats.org/drawingml/2006/table">
            <a:tbl>
              <a:tblPr firstRow="1" bandRow="1">
                <a:tableStyleId>{2D5ABB26-0587-4C30-8999-92F81FD0307C}</a:tableStyleId>
              </a:tblPr>
              <a:tblGrid>
                <a:gridCol w="8208912">
                  <a:extLst>
                    <a:ext uri="{9D8B030D-6E8A-4147-A177-3AD203B41FA5}">
                      <a16:colId xmlns:a16="http://schemas.microsoft.com/office/drawing/2014/main" val="20000"/>
                    </a:ext>
                  </a:extLst>
                </a:gridCol>
              </a:tblGrid>
              <a:tr h="576064">
                <a:tc>
                  <a:txBody>
                    <a:bodyPr/>
                    <a:lstStyle/>
                    <a:p>
                      <a:r>
                        <a:rPr lang="en-US" sz="1600" b="1" dirty="0">
                          <a:latin typeface="Times New Roman" panose="02020603050405020304" charset="0"/>
                          <a:ea typeface="微软雅黑" panose="020B0503020204020204" pitchFamily="34" charset="-122"/>
                          <a:cs typeface="Times New Roman" panose="02020603050405020304" charset="0"/>
                        </a:rPr>
                        <a:t>Challenge</a:t>
                      </a:r>
                      <a:r>
                        <a:rPr lang="en-US" sz="1600" b="1" dirty="0">
                          <a:latin typeface="微软雅黑" panose="020B0503020204020204" pitchFamily="34" charset="-122"/>
                          <a:ea typeface="微软雅黑" panose="020B0503020204020204" pitchFamily="34" charset="-122"/>
                        </a:rPr>
                        <a:t>:</a:t>
                      </a:r>
                    </a:p>
                    <a:p>
                      <a:r>
                        <a:rPr lang="en-US" altLang="zh-CN" sz="1600" b="0" dirty="0">
                          <a:latin typeface="Times New Roman" panose="02020603050405020304" charset="0"/>
                          <a:ea typeface="微软雅黑" panose="020B0503020204020204" pitchFamily="34" charset="-122"/>
                          <a:cs typeface="Times New Roman" panose="02020603050405020304" charset="0"/>
                        </a:rPr>
                        <a:t>There was a significant deviation in the measured current.</a:t>
                      </a:r>
                    </a:p>
                  </a:txBody>
                  <a:tcPr>
                    <a:solidFill>
                      <a:schemeClr val="accent1">
                        <a:lumMod val="40000"/>
                        <a:lumOff val="60000"/>
                      </a:schemeClr>
                    </a:solidFill>
                  </a:tcPr>
                </a:tc>
                <a:extLst>
                  <a:ext uri="{0D108BD9-81ED-4DB2-BD59-A6C34878D82A}">
                    <a16:rowId xmlns:a16="http://schemas.microsoft.com/office/drawing/2014/main" val="10000"/>
                  </a:ext>
                </a:extLst>
              </a:tr>
              <a:tr h="3621945">
                <a:tc>
                  <a:txBody>
                    <a:bodyPr/>
                    <a:lstStyle/>
                    <a:p>
                      <a:endParaRPr lang="en-US" sz="1200" b="1" dirty="0">
                        <a:latin typeface="微软雅黑" panose="020B0503020204020204" pitchFamily="34" charset="-122"/>
                        <a:ea typeface="微软雅黑" panose="020B0503020204020204" pitchFamily="34" charset="-122"/>
                      </a:endParaRPr>
                    </a:p>
                    <a:p>
                      <a:endParaRPr lang="en-US" sz="1200" b="1"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txBody>
                  <a:tcPr>
                    <a:solidFill>
                      <a:schemeClr val="accent1">
                        <a:lumMod val="60000"/>
                        <a:lumOff val="40000"/>
                      </a:schemeClr>
                    </a:solidFill>
                  </a:tcPr>
                </a:tc>
                <a:extLst>
                  <a:ext uri="{0D108BD9-81ED-4DB2-BD59-A6C34878D82A}">
                    <a16:rowId xmlns:a16="http://schemas.microsoft.com/office/drawing/2014/main" val="10001"/>
                  </a:ext>
                </a:extLst>
              </a:tr>
            </a:tbl>
          </a:graphicData>
        </a:graphic>
      </p:graphicFrame>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3888" y="2053102"/>
            <a:ext cx="4830967" cy="2777060"/>
          </a:xfrm>
          <a:prstGeom prst="rect">
            <a:avLst/>
          </a:prstGeom>
        </p:spPr>
      </p:pic>
      <p:sp>
        <p:nvSpPr>
          <p:cNvPr id="8" name="文本框 7"/>
          <p:cNvSpPr txBox="1"/>
          <p:nvPr/>
        </p:nvSpPr>
        <p:spPr>
          <a:xfrm>
            <a:off x="230389" y="1275606"/>
            <a:ext cx="2701984" cy="1754326"/>
          </a:xfrm>
          <a:prstGeom prst="rect">
            <a:avLst/>
          </a:prstGeom>
          <a:noFill/>
        </p:spPr>
        <p:txBody>
          <a:bodyPr wrap="square" rtlCol="0">
            <a:spAutoFit/>
          </a:bodyPr>
          <a:lstStyle/>
          <a:p>
            <a:r>
              <a:rPr lang="en-US" altLang="zh-CN" b="1" dirty="0">
                <a:latin typeface="Times New Roman" panose="02020603050405020304" charset="0"/>
                <a:ea typeface="微软雅黑" panose="020B0503020204020204" pitchFamily="34" charset="-122"/>
                <a:cs typeface="Times New Roman" panose="02020603050405020304" charset="0"/>
              </a:rPr>
              <a:t>Cause:</a:t>
            </a:r>
          </a:p>
          <a:p>
            <a:r>
              <a:rPr lang="en-US" altLang="zh-CN" dirty="0">
                <a:latin typeface="Times New Roman" panose="02020603050405020304" charset="0"/>
                <a:cs typeface="Times New Roman" panose="02020603050405020304" charset="0"/>
              </a:rPr>
              <a:t>Unstable initial current</a:t>
            </a:r>
          </a:p>
          <a:p>
            <a:endParaRPr lang="en-US" altLang="zh-CN" dirty="0">
              <a:latin typeface="Times New Roman" panose="02020603050405020304" charset="0"/>
              <a:cs typeface="Times New Roman" panose="02020603050405020304" charset="0"/>
            </a:endParaRPr>
          </a:p>
          <a:p>
            <a:r>
              <a:rPr lang="en-US" altLang="zh-CN" b="1" dirty="0">
                <a:latin typeface="Times New Roman" panose="02020603050405020304" charset="0"/>
                <a:cs typeface="Times New Roman" panose="02020603050405020304" charset="0"/>
              </a:rPr>
              <a:t>Previous:</a:t>
            </a:r>
          </a:p>
          <a:p>
            <a:r>
              <a:rPr lang="en-US" altLang="zh-CN" dirty="0">
                <a:latin typeface="Times New Roman" panose="02020603050405020304" charset="0"/>
                <a:cs typeface="Times New Roman" panose="02020603050405020304" charset="0"/>
              </a:rPr>
              <a:t>Power supply </a:t>
            </a:r>
            <a:r>
              <a:rPr lang="zh-CN" altLang="en-US" dirty="0">
                <a:latin typeface="Times New Roman" panose="02020603050405020304" charset="0"/>
                <a:cs typeface="Times New Roman" panose="02020603050405020304" charset="0"/>
              </a:rPr>
              <a:t>→</a:t>
            </a:r>
            <a:r>
              <a:rPr lang="en-US" altLang="zh-CN" dirty="0">
                <a:latin typeface="Times New Roman" panose="02020603050405020304" charset="0"/>
                <a:cs typeface="Times New Roman" panose="02020603050405020304" charset="0"/>
              </a:rPr>
              <a:t>sampling  </a:t>
            </a:r>
            <a:r>
              <a:rPr lang="zh-CN" altLang="en-US" dirty="0">
                <a:latin typeface="Times New Roman" panose="02020603050405020304" charset="0"/>
                <a:cs typeface="Times New Roman" panose="02020603050405020304" charset="0"/>
              </a:rPr>
              <a:t>→     </a:t>
            </a:r>
            <a:r>
              <a:rPr lang="en-US" altLang="zh-CN" dirty="0">
                <a:latin typeface="Times New Roman" panose="02020603050405020304" charset="0"/>
                <a:cs typeface="Times New Roman" panose="02020603050405020304" charset="0"/>
              </a:rPr>
              <a:t>EN=1(unstable I) </a:t>
            </a:r>
            <a:endParaRPr lang="zh-CN" altLang="en-US" dirty="0">
              <a:latin typeface="Times New Roman" panose="02020603050405020304" charset="0"/>
              <a:cs typeface="Times New Roman" panose="02020603050405020304" charset="0"/>
            </a:endParaRPr>
          </a:p>
        </p:txBody>
      </p:sp>
      <p:sp>
        <p:nvSpPr>
          <p:cNvPr id="9" name="文本框 8"/>
          <p:cNvSpPr txBox="1"/>
          <p:nvPr/>
        </p:nvSpPr>
        <p:spPr>
          <a:xfrm>
            <a:off x="230388" y="3029932"/>
            <a:ext cx="3549524" cy="1754326"/>
          </a:xfrm>
          <a:prstGeom prst="rect">
            <a:avLst/>
          </a:prstGeom>
          <a:noFill/>
        </p:spPr>
        <p:txBody>
          <a:bodyPr wrap="square" rtlCol="0">
            <a:spAutoFit/>
          </a:bodyPr>
          <a:lstStyle/>
          <a:p>
            <a:pPr lvl="0" fontAlgn="auto">
              <a:spcBef>
                <a:spcPts val="0"/>
              </a:spcBef>
              <a:spcAft>
                <a:spcPts val="0"/>
              </a:spcAft>
              <a:defRPr/>
            </a:pPr>
            <a:r>
              <a:rPr lang="en-US" altLang="zh-CN" b="1" dirty="0">
                <a:latin typeface="Times New Roman" panose="02020603050405020304" charset="0"/>
                <a:ea typeface="微软雅黑" panose="020B0503020204020204" pitchFamily="34" charset="-122"/>
                <a:cs typeface="Times New Roman" panose="02020603050405020304" charset="0"/>
              </a:rPr>
              <a:t>Solution:</a:t>
            </a:r>
          </a:p>
          <a:p>
            <a:pPr lvl="0" fontAlgn="auto">
              <a:spcBef>
                <a:spcPts val="0"/>
              </a:spcBef>
              <a:spcAft>
                <a:spcPts val="0"/>
              </a:spcAft>
              <a:defRPr/>
            </a:pPr>
            <a:r>
              <a:rPr lang="en-US" altLang="zh-CN" dirty="0">
                <a:latin typeface="Times New Roman" panose="02020603050405020304" charset="0"/>
                <a:ea typeface="微软雅黑" panose="020B0503020204020204" pitchFamily="34" charset="-122"/>
                <a:cs typeface="Times New Roman" panose="02020603050405020304" charset="0"/>
              </a:rPr>
              <a:t>modifying and reprogramming</a:t>
            </a:r>
          </a:p>
          <a:p>
            <a:pPr lvl="0" fontAlgn="auto">
              <a:spcBef>
                <a:spcPts val="0"/>
              </a:spcBef>
              <a:spcAft>
                <a:spcPts val="0"/>
              </a:spcAft>
              <a:defRPr/>
            </a:pPr>
            <a:endParaRPr lang="en-US" altLang="zh-CN" dirty="0">
              <a:latin typeface="Times New Roman" panose="02020603050405020304" charset="0"/>
              <a:ea typeface="微软雅黑" panose="020B0503020204020204" pitchFamily="34" charset="-122"/>
              <a:cs typeface="Times New Roman" panose="02020603050405020304" charset="0"/>
            </a:endParaRPr>
          </a:p>
          <a:p>
            <a:pPr lvl="0" fontAlgn="auto">
              <a:spcBef>
                <a:spcPts val="0"/>
              </a:spcBef>
              <a:spcAft>
                <a:spcPts val="0"/>
              </a:spcAft>
              <a:defRPr/>
            </a:pPr>
            <a:r>
              <a:rPr lang="en-US" altLang="zh-CN" b="1" dirty="0">
                <a:latin typeface="Times New Roman" panose="02020603050405020304" charset="0"/>
                <a:ea typeface="微软雅黑" panose="020B0503020204020204" pitchFamily="34" charset="-122"/>
                <a:cs typeface="Times New Roman" panose="02020603050405020304" charset="0"/>
              </a:rPr>
              <a:t>Now:</a:t>
            </a:r>
            <a:endParaRPr lang="en-US" altLang="zh-CN" b="1" dirty="0">
              <a:latin typeface="Times New Roman" panose="02020603050405020304" charset="0"/>
              <a:cs typeface="Times New Roman" panose="02020603050405020304" charset="0"/>
            </a:endParaRPr>
          </a:p>
          <a:p>
            <a:r>
              <a:rPr lang="en-US" altLang="zh-CN" dirty="0">
                <a:latin typeface="Times New Roman" panose="02020603050405020304" charset="0"/>
                <a:cs typeface="Times New Roman" panose="02020603050405020304" charset="0"/>
              </a:rPr>
              <a:t>Power supply</a:t>
            </a:r>
            <a:r>
              <a:rPr lang="zh-CN" altLang="en-US" dirty="0">
                <a:latin typeface="Times New Roman" panose="02020603050405020304" charset="0"/>
                <a:cs typeface="Times New Roman" panose="02020603050405020304" charset="0"/>
              </a:rPr>
              <a:t>→</a:t>
            </a:r>
            <a:r>
              <a:rPr lang="en-US" altLang="zh-CN" dirty="0">
                <a:latin typeface="Times New Roman" panose="02020603050405020304" charset="0"/>
                <a:cs typeface="Times New Roman" panose="02020603050405020304" charset="0"/>
              </a:rPr>
              <a:t>EN=1(unstable I)  </a:t>
            </a:r>
            <a:r>
              <a:rPr lang="zh-CN" altLang="en-US" dirty="0">
                <a:latin typeface="Times New Roman" panose="02020603050405020304" charset="0"/>
                <a:cs typeface="Times New Roman" panose="02020603050405020304" charset="0"/>
              </a:rPr>
              <a:t>→</a:t>
            </a:r>
            <a:r>
              <a:rPr lang="en-US" altLang="zh-CN" dirty="0">
                <a:latin typeface="Times New Roman" panose="02020603050405020304" charset="0"/>
                <a:cs typeface="Times New Roman" panose="02020603050405020304" charset="0"/>
              </a:rPr>
              <a:t> wait </a:t>
            </a:r>
            <a:r>
              <a:rPr lang="zh-CN" altLang="en-US" dirty="0">
                <a:latin typeface="Times New Roman" panose="02020603050405020304" charset="0"/>
                <a:cs typeface="Times New Roman" panose="02020603050405020304" charset="0"/>
              </a:rPr>
              <a:t>→ </a:t>
            </a:r>
            <a:r>
              <a:rPr lang="en-US" altLang="zh-CN" dirty="0">
                <a:latin typeface="Times New Roman" panose="02020603050405020304" charset="0"/>
                <a:cs typeface="Times New Roman" panose="02020603050405020304" charset="0"/>
              </a:rPr>
              <a:t>sampling(stable I) </a:t>
            </a:r>
            <a:r>
              <a:rPr lang="zh-CN" altLang="en-US" dirty="0">
                <a:latin typeface="Times New Roman" panose="02020603050405020304" charset="0"/>
                <a:cs typeface="Times New Roman" panose="02020603050405020304" charset="0"/>
              </a:rPr>
              <a:t> </a:t>
            </a:r>
          </a:p>
        </p:txBody>
      </p:sp>
      <p:sp>
        <p:nvSpPr>
          <p:cNvPr id="3" name="文本框 2">
            <a:extLst>
              <a:ext uri="{FF2B5EF4-FFF2-40B4-BE49-F238E27FC236}">
                <a16:creationId xmlns:a16="http://schemas.microsoft.com/office/drawing/2014/main" id="{BB37267D-07B3-2AFC-B4CA-1CD7F2606139}"/>
              </a:ext>
            </a:extLst>
          </p:cNvPr>
          <p:cNvSpPr txBox="1"/>
          <p:nvPr/>
        </p:nvSpPr>
        <p:spPr>
          <a:xfrm>
            <a:off x="4067944" y="1425568"/>
            <a:ext cx="2520280"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Control signal</a:t>
            </a:r>
            <a:r>
              <a:rPr lang="en-US" altLang="zh-CN" dirty="0">
                <a:latin typeface="Times New Roman" panose="02020603050405020304" pitchFamily="18" charset="0"/>
                <a:cs typeface="Times New Roman" panose="02020603050405020304" pitchFamily="18" charset="0"/>
              </a:rPr>
              <a:t>: Enable</a:t>
            </a:r>
            <a:endParaRPr lang="zh-CN" altLang="en-US"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95604" y="0"/>
            <a:ext cx="6696675" cy="646331"/>
          </a:xfrm>
          <a:prstGeom prst="rect">
            <a:avLst/>
          </a:prstGeom>
          <a:noFill/>
        </p:spPr>
        <p:txBody>
          <a:bodyPr wrap="square" rtlCol="0">
            <a:spAutoFit/>
          </a:bodyPr>
          <a:lstStyle/>
          <a:p>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lang="en-US" altLang="zh-CN" dirty="0">
                <a:solidFill>
                  <a:schemeClr val="bg1"/>
                </a:solidFill>
                <a:ea typeface="微软雅黑" panose="020B0503020204020204" pitchFamily="34" charset="-122"/>
                <a:cs typeface="Arial" panose="020B0604020202020204" pitchFamily="34" charset="0"/>
              </a:rPr>
              <a:t>Recommendations for Further Work</a:t>
            </a: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6" name="Table 5"/>
          <p:cNvGraphicFramePr>
            <a:graphicFrameLocks noGrp="1"/>
          </p:cNvGraphicFramePr>
          <p:nvPr/>
        </p:nvGraphicFramePr>
        <p:xfrm>
          <a:off x="251520" y="627534"/>
          <a:ext cx="8620980" cy="4248472"/>
        </p:xfrm>
        <a:graphic>
          <a:graphicData uri="http://schemas.openxmlformats.org/drawingml/2006/table">
            <a:tbl>
              <a:tblPr firstRow="1" bandRow="1">
                <a:tableStyleId>{2D5ABB26-0587-4C30-8999-92F81FD0307C}</a:tableStyleId>
              </a:tblPr>
              <a:tblGrid>
                <a:gridCol w="8620980">
                  <a:extLst>
                    <a:ext uri="{9D8B030D-6E8A-4147-A177-3AD203B41FA5}">
                      <a16:colId xmlns:a16="http://schemas.microsoft.com/office/drawing/2014/main" val="20000"/>
                    </a:ext>
                  </a:extLst>
                </a:gridCol>
              </a:tblGrid>
              <a:tr h="626527">
                <a:tc>
                  <a:txBody>
                    <a:bodyPr/>
                    <a:lstStyle/>
                    <a:p>
                      <a:endParaRPr lang="en-US" altLang="zh-CN" sz="1200" b="1" dirty="0">
                        <a:latin typeface="微软雅黑" panose="020B0503020204020204" pitchFamily="34" charset="-122"/>
                        <a:ea typeface="微软雅黑" panose="020B0503020204020204" pitchFamily="34" charset="-122"/>
                      </a:endParaRPr>
                    </a:p>
                    <a:p>
                      <a:endParaRPr lang="en-US" altLang="zh-CN" sz="1200" b="0" dirty="0">
                        <a:latin typeface="微软雅黑" panose="020B0503020204020204" pitchFamily="34" charset="-122"/>
                        <a:ea typeface="微软雅黑" panose="020B0503020204020204" pitchFamily="34" charset="-122"/>
                      </a:endParaRPr>
                    </a:p>
                  </a:txBody>
                  <a:tcPr>
                    <a:solidFill>
                      <a:schemeClr val="accent1">
                        <a:lumMod val="40000"/>
                        <a:lumOff val="60000"/>
                      </a:schemeClr>
                    </a:solidFill>
                  </a:tcPr>
                </a:tc>
                <a:extLst>
                  <a:ext uri="{0D108BD9-81ED-4DB2-BD59-A6C34878D82A}">
                    <a16:rowId xmlns:a16="http://schemas.microsoft.com/office/drawing/2014/main" val="10000"/>
                  </a:ext>
                </a:extLst>
              </a:tr>
              <a:tr h="3621945">
                <a:tc>
                  <a:txBody>
                    <a:bodyPr/>
                    <a:lstStyle/>
                    <a:p>
                      <a:endParaRPr lang="en-US" sz="1200" b="1" dirty="0">
                        <a:latin typeface="微软雅黑" panose="020B0503020204020204" pitchFamily="34" charset="-122"/>
                        <a:ea typeface="微软雅黑" panose="020B0503020204020204" pitchFamily="34" charset="-122"/>
                      </a:endParaRPr>
                    </a:p>
                    <a:p>
                      <a:endParaRPr lang="en-US" sz="1200" b="1"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0" dirty="0">
                          <a:latin typeface="微软雅黑" panose="020B0503020204020204" pitchFamily="34" charset="-122"/>
                          <a:ea typeface="微软雅黑" panose="020B0503020204020204" pitchFamily="34" charset="-122"/>
                        </a:rPr>
                        <a:t>    </a:t>
                      </a:r>
                    </a:p>
                  </a:txBody>
                  <a:tcPr>
                    <a:solidFill>
                      <a:schemeClr val="accent1">
                        <a:lumMod val="60000"/>
                        <a:lumOff val="40000"/>
                      </a:schemeClr>
                    </a:solidFill>
                  </a:tcPr>
                </a:tc>
                <a:extLst>
                  <a:ext uri="{0D108BD9-81ED-4DB2-BD59-A6C34878D82A}">
                    <a16:rowId xmlns:a16="http://schemas.microsoft.com/office/drawing/2014/main" val="10001"/>
                  </a:ext>
                </a:extLst>
              </a:tr>
            </a:tbl>
          </a:graphicData>
        </a:graphic>
      </p:graphicFrame>
      <p:pic>
        <p:nvPicPr>
          <p:cNvPr id="4" name="图片 3"/>
          <p:cNvPicPr>
            <a:picLocks noChangeAspect="1"/>
          </p:cNvPicPr>
          <p:nvPr/>
        </p:nvPicPr>
        <p:blipFill>
          <a:blip r:embed="rId2"/>
          <a:stretch>
            <a:fillRect/>
          </a:stretch>
        </p:blipFill>
        <p:spPr>
          <a:xfrm>
            <a:off x="179512" y="1577327"/>
            <a:ext cx="4778197" cy="2448272"/>
          </a:xfrm>
          <a:prstGeom prst="rect">
            <a:avLst/>
          </a:prstGeom>
        </p:spPr>
      </p:pic>
      <p:sp>
        <p:nvSpPr>
          <p:cNvPr id="5" name="文本框 4"/>
          <p:cNvSpPr txBox="1"/>
          <p:nvPr/>
        </p:nvSpPr>
        <p:spPr>
          <a:xfrm>
            <a:off x="5570120" y="1688376"/>
            <a:ext cx="3348374" cy="2308324"/>
          </a:xfrm>
          <a:prstGeom prst="rect">
            <a:avLst/>
          </a:prstGeom>
          <a:noFill/>
        </p:spPr>
        <p:txBody>
          <a:bodyPr wrap="square" rtlCol="0">
            <a:spAutoFit/>
          </a:bodyPr>
          <a:lstStyle/>
          <a:p>
            <a:r>
              <a:rPr lang="en-US" altLang="zh-CN" dirty="0">
                <a:latin typeface="Times New Roman" panose="02020603050405020304" charset="0"/>
                <a:ea typeface="微软雅黑" panose="020B0503020204020204" pitchFamily="34" charset="-122"/>
                <a:cs typeface="Times New Roman" panose="02020603050405020304" charset="0"/>
              </a:rPr>
              <a:t>Features:</a:t>
            </a:r>
          </a:p>
          <a:p>
            <a:r>
              <a:rPr lang="en-US" altLang="zh-CN" dirty="0">
                <a:latin typeface="Times New Roman" panose="02020603050405020304" charset="0"/>
                <a:ea typeface="微软雅黑" panose="020B0503020204020204" pitchFamily="34" charset="-122"/>
                <a:cs typeface="Times New Roman" panose="02020603050405020304" charset="0"/>
              </a:rPr>
              <a:t>circuit learning</a:t>
            </a:r>
          </a:p>
          <a:p>
            <a:r>
              <a:rPr lang="en-US" altLang="zh-CN" dirty="0">
                <a:latin typeface="Times New Roman" panose="02020603050405020304" charset="0"/>
                <a:cs typeface="Times New Roman" panose="02020603050405020304" charset="0"/>
              </a:rPr>
              <a:t>topology understanding</a:t>
            </a:r>
          </a:p>
          <a:p>
            <a:r>
              <a:rPr lang="en-US" altLang="zh-CN" dirty="0">
                <a:latin typeface="Times New Roman" panose="02020603050405020304" charset="0"/>
                <a:cs typeface="Times New Roman" panose="02020603050405020304" charset="0"/>
              </a:rPr>
              <a:t>component sizing</a:t>
            </a:r>
          </a:p>
          <a:p>
            <a:r>
              <a:rPr lang="en-US" altLang="zh-CN" dirty="0">
                <a:latin typeface="Times New Roman" panose="02020603050405020304" charset="0"/>
                <a:cs typeface="Times New Roman" panose="02020603050405020304" charset="0"/>
              </a:rPr>
              <a:t>circuit building</a:t>
            </a:r>
          </a:p>
          <a:p>
            <a:r>
              <a:rPr lang="en-US" altLang="zh-CN" dirty="0">
                <a:latin typeface="Times New Roman" panose="02020603050405020304" charset="0"/>
                <a:cs typeface="Times New Roman" panose="02020603050405020304" charset="0"/>
              </a:rPr>
              <a:t>simulation</a:t>
            </a:r>
          </a:p>
          <a:p>
            <a:r>
              <a:rPr lang="en-US" altLang="zh-CN" dirty="0">
                <a:latin typeface="Times New Roman" panose="02020603050405020304" charset="0"/>
                <a:cs typeface="Times New Roman" panose="02020603050405020304" charset="0"/>
              </a:rPr>
              <a:t>validation</a:t>
            </a:r>
          </a:p>
          <a:p>
            <a:r>
              <a:rPr lang="en-US" altLang="zh-CN" dirty="0">
                <a:latin typeface="Times New Roman" panose="02020603050405020304" charset="0"/>
                <a:cs typeface="Times New Roman" panose="02020603050405020304" charset="0"/>
              </a:rPr>
              <a:t>troubleshooting.</a:t>
            </a:r>
            <a:endParaRPr lang="zh-CN" altLang="en-US" dirty="0">
              <a:latin typeface="Times New Roman" panose="02020603050405020304" charset="0"/>
              <a:cs typeface="Times New Roman" panose="02020603050405020304" charset="0"/>
            </a:endParaRPr>
          </a:p>
        </p:txBody>
      </p:sp>
      <p:sp>
        <p:nvSpPr>
          <p:cNvPr id="8" name="文本框 7"/>
          <p:cNvSpPr txBox="1"/>
          <p:nvPr/>
        </p:nvSpPr>
        <p:spPr>
          <a:xfrm>
            <a:off x="4860032" y="796258"/>
            <a:ext cx="4104456" cy="646331"/>
          </a:xfrm>
          <a:prstGeom prst="rect">
            <a:avLst/>
          </a:prstGeom>
          <a:noFill/>
        </p:spPr>
        <p:txBody>
          <a:bodyPr wrap="square" rtlCol="0">
            <a:spAutoFit/>
          </a:bodyPr>
          <a:lstStyle/>
          <a:p>
            <a:r>
              <a:rPr lang="en-US" altLang="zh-CN" b="1" dirty="0">
                <a:latin typeface="Times New Roman" panose="02020603050405020304" charset="0"/>
                <a:ea typeface="微软雅黑" panose="020B0503020204020204" pitchFamily="34" charset="-122"/>
                <a:cs typeface="Times New Roman" panose="02020603050405020304" charset="0"/>
              </a:rPr>
              <a:t>Educational circuit design software</a:t>
            </a:r>
          </a:p>
          <a:p>
            <a:endParaRPr lang="zh-CN" altLang="en-US" dirty="0"/>
          </a:p>
        </p:txBody>
      </p:sp>
      <p:sp>
        <p:nvSpPr>
          <p:cNvPr id="11" name="文本框 10"/>
          <p:cNvSpPr txBox="1"/>
          <p:nvPr/>
        </p:nvSpPr>
        <p:spPr>
          <a:xfrm>
            <a:off x="298566" y="646331"/>
            <a:ext cx="3445375" cy="646331"/>
          </a:xfrm>
          <a:prstGeom prst="rect">
            <a:avLst/>
          </a:prstGeom>
          <a:noFill/>
        </p:spPr>
        <p:txBody>
          <a:bodyPr wrap="square" rtlCol="0">
            <a:spAutoFit/>
          </a:bodyPr>
          <a:lstStyle/>
          <a:p>
            <a:r>
              <a:rPr lang="en-US" altLang="zh-CN" b="1" dirty="0">
                <a:latin typeface="Times New Roman" panose="02020603050405020304" charset="0"/>
                <a:cs typeface="Times New Roman" panose="02020603050405020304" charset="0"/>
              </a:rPr>
              <a:t>Other branches can be further implemented and expanded. </a:t>
            </a:r>
            <a:endParaRPr lang="zh-CN" altLang="en-US" b="1" dirty="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63688" y="1663809"/>
            <a:ext cx="5616624" cy="1815882"/>
          </a:xfrm>
          <a:prstGeom prst="rect">
            <a:avLst/>
          </a:prstGeom>
          <a:noFill/>
        </p:spPr>
        <p:txBody>
          <a:bodyPr wrap="square" rtlCol="0">
            <a:spAutoFit/>
          </a:bodyPr>
          <a:lstStyle/>
          <a:p>
            <a:pPr algn="ctr"/>
            <a:r>
              <a:rPr lang="en-US" altLang="zh-CN" sz="4000" b="1" dirty="0">
                <a:latin typeface="Times New Roman" panose="02020603050405020304" charset="0"/>
                <a:cs typeface="Times New Roman" panose="02020603050405020304" charset="0"/>
              </a:rPr>
              <a:t>Thank you for listening!</a:t>
            </a:r>
          </a:p>
          <a:p>
            <a:pPr algn="ctr"/>
            <a:endParaRPr lang="en-US" altLang="zh-CN" sz="3600" b="1" dirty="0">
              <a:latin typeface="Times New Roman" panose="02020603050405020304" charset="0"/>
              <a:cs typeface="Times New Roman" panose="02020603050405020304" charset="0"/>
            </a:endParaRPr>
          </a:p>
          <a:p>
            <a:pPr algn="ctr"/>
            <a:r>
              <a:rPr lang="en-US" altLang="zh-CN" sz="3600" b="1" dirty="0">
                <a:latin typeface="Times New Roman" panose="02020603050405020304" charset="0"/>
                <a:cs typeface="Times New Roman" panose="02020603050405020304" charset="0"/>
              </a:rPr>
              <a:t>Q&amp;A</a:t>
            </a:r>
            <a:endParaRPr lang="zh-CN" altLang="en-US" sz="3600" b="1" dirty="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rcRect b="13601"/>
          <a:stretch>
            <a:fillRect/>
          </a:stretch>
        </p:blipFill>
        <p:spPr>
          <a:xfrm>
            <a:off x="53752" y="628311"/>
            <a:ext cx="9036496" cy="4391711"/>
          </a:xfrm>
          <a:prstGeom prst="rect">
            <a:avLst/>
          </a:prstGeom>
        </p:spPr>
      </p:pic>
      <p:sp>
        <p:nvSpPr>
          <p:cNvPr id="8" name="文本框 7"/>
          <p:cNvSpPr txBox="1"/>
          <p:nvPr/>
        </p:nvSpPr>
        <p:spPr>
          <a:xfrm>
            <a:off x="45272" y="10391"/>
            <a:ext cx="6624667" cy="369332"/>
          </a:xfrm>
          <a:prstGeom prst="rect">
            <a:avLst/>
          </a:prstGeom>
          <a:noFill/>
        </p:spPr>
        <p:txBody>
          <a:bodyPr wrap="square" rtlCol="0">
            <a:spAutoFit/>
          </a:bodyPr>
          <a:lstStyle/>
          <a:p>
            <a:r>
              <a:rPr kumimoji="1" lang="en-US" altLang="zh-CN"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Overview</a:t>
            </a:r>
            <a:endParaRPr kumimoji="1" lang="zh-CN" altLang="en-US"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656080" y="3795395"/>
            <a:ext cx="5409565" cy="375920"/>
          </a:xfrm>
          <a:prstGeom prst="rect">
            <a:avLst/>
          </a:prstGeom>
          <a:noFill/>
        </p:spPr>
        <p:txBody>
          <a:bodyPr wrap="square" rtlCol="0">
            <a:noAutofit/>
          </a:bodyPr>
          <a:lstStyle/>
          <a:p>
            <a:r>
              <a:rPr lang="en-US" altLang="zh-CN">
                <a:latin typeface="Times New Roman" panose="02020603050405020304" charset="0"/>
                <a:cs typeface="Times New Roman" panose="02020603050405020304" charset="0"/>
              </a:rPr>
              <a:t>Free Chat Mode-can answer electrical problems</a:t>
            </a:r>
          </a:p>
        </p:txBody>
      </p:sp>
      <p:sp>
        <p:nvSpPr>
          <p:cNvPr id="4" name="文本框 3"/>
          <p:cNvSpPr txBox="1"/>
          <p:nvPr/>
        </p:nvSpPr>
        <p:spPr>
          <a:xfrm>
            <a:off x="107504" y="16625"/>
            <a:ext cx="5560060" cy="368300"/>
          </a:xfrm>
          <a:prstGeom prst="rect">
            <a:avLst/>
          </a:prstGeom>
          <a:noFill/>
        </p:spPr>
        <p:txBody>
          <a:bodyPr wrap="square" rtlCol="0">
            <a:spAutoFit/>
          </a:bodyPr>
          <a:lstStyle/>
          <a:p>
            <a:r>
              <a:rPr lang="en-US" altLang="zh-CN" dirty="0">
                <a:solidFill>
                  <a:schemeClr val="bg1"/>
                </a:solidFill>
              </a:rPr>
              <a:t>Frontend and main workflow</a:t>
            </a:r>
          </a:p>
        </p:txBody>
      </p:sp>
      <p:sp>
        <p:nvSpPr>
          <p:cNvPr id="6" name="文本框 5"/>
          <p:cNvSpPr txBox="1"/>
          <p:nvPr/>
        </p:nvSpPr>
        <p:spPr>
          <a:xfrm>
            <a:off x="1619885" y="4227830"/>
            <a:ext cx="5924550" cy="367030"/>
          </a:xfrm>
          <a:prstGeom prst="rect">
            <a:avLst/>
          </a:prstGeom>
          <a:noFill/>
        </p:spPr>
        <p:txBody>
          <a:bodyPr wrap="square" rtlCol="0">
            <a:noAutofit/>
          </a:bodyPr>
          <a:lstStyle/>
          <a:p>
            <a:r>
              <a:rPr lang="en-US" altLang="zh-CN">
                <a:latin typeface="Times New Roman" panose="02020603050405020304" charset="0"/>
                <a:cs typeface="Times New Roman" panose="02020603050405020304" charset="0"/>
              </a:rPr>
              <a:t>Assistant-can generate a guided engineering workflow.</a:t>
            </a:r>
          </a:p>
          <a:p>
            <a:endParaRPr lang="en-US" altLang="zh-CN">
              <a:latin typeface="Times New Roman" panose="02020603050405020304" charset="0"/>
              <a:cs typeface="Times New Roman" panose="02020603050405020304" charset="0"/>
            </a:endParaRPr>
          </a:p>
        </p:txBody>
      </p:sp>
      <p:pic>
        <p:nvPicPr>
          <p:cNvPr id="9" name="图片 8"/>
          <p:cNvPicPr>
            <a:picLocks noChangeAspect="1"/>
          </p:cNvPicPr>
          <p:nvPr/>
        </p:nvPicPr>
        <p:blipFill>
          <a:blip r:embed="rId3"/>
          <a:stretch>
            <a:fillRect/>
          </a:stretch>
        </p:blipFill>
        <p:spPr>
          <a:xfrm>
            <a:off x="179705" y="411480"/>
            <a:ext cx="8497570" cy="48139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07315" y="483235"/>
            <a:ext cx="4175760" cy="4640580"/>
          </a:xfrm>
          <a:prstGeom prst="rect">
            <a:avLst/>
          </a:prstGeom>
        </p:spPr>
      </p:pic>
      <p:sp>
        <p:nvSpPr>
          <p:cNvPr id="4" name="文本框 3"/>
          <p:cNvSpPr txBox="1"/>
          <p:nvPr/>
        </p:nvSpPr>
        <p:spPr>
          <a:xfrm>
            <a:off x="179705" y="51435"/>
            <a:ext cx="5413375" cy="368300"/>
          </a:xfrm>
          <a:prstGeom prst="rect">
            <a:avLst/>
          </a:prstGeom>
          <a:noFill/>
        </p:spPr>
        <p:txBody>
          <a:bodyPr wrap="square" rtlCol="0">
            <a:spAutoFit/>
          </a:bodyPr>
          <a:lstStyle/>
          <a:p>
            <a:r>
              <a:rPr lang="en-US" altLang="zh-CN">
                <a:solidFill>
                  <a:schemeClr val="bg1"/>
                </a:solidFill>
              </a:rPr>
              <a:t>Workflow-step1 Describe Circuit</a:t>
            </a:r>
          </a:p>
        </p:txBody>
      </p:sp>
      <p:sp>
        <p:nvSpPr>
          <p:cNvPr id="6" name="文本框 5"/>
          <p:cNvSpPr txBox="1"/>
          <p:nvPr/>
        </p:nvSpPr>
        <p:spPr>
          <a:xfrm>
            <a:off x="4284345" y="699135"/>
            <a:ext cx="4600575" cy="3328670"/>
          </a:xfrm>
          <a:prstGeom prst="rect">
            <a:avLst/>
          </a:prstGeom>
        </p:spPr>
        <p:txBody>
          <a:bodyPr>
            <a:noAutofit/>
          </a:bodyPr>
          <a:lstStyle/>
          <a:p>
            <a:pPr>
              <a:spcAft>
                <a:spcPct val="60000"/>
              </a:spcAft>
            </a:pPr>
            <a:r>
              <a:rPr lang="en-US" altLang="zh-CN" sz="2300" b="1">
                <a:latin typeface="Times New Roman" panose="02020603050405020304" charset="0"/>
                <a:cs typeface="Times New Roman" panose="02020603050405020304" charset="0"/>
              </a:rPr>
              <a:t>Step 1 — Workflow Initialization</a:t>
            </a:r>
          </a:p>
          <a:p>
            <a:pPr>
              <a:buFont typeface="Arial" panose="020B0604020202020204"/>
              <a:buChar char="•"/>
            </a:pPr>
            <a:r>
              <a:rPr lang="en-US" altLang="zh-CN" sz="1600">
                <a:latin typeface="Times New Roman" panose="02020603050405020304" charset="0"/>
                <a:cs typeface="Times New Roman" panose="02020603050405020304" charset="0"/>
              </a:rPr>
              <a:t> Select or describe target converter topology </a:t>
            </a:r>
          </a:p>
          <a:p>
            <a:pPr>
              <a:buFont typeface="Arial" panose="020B0604020202020204"/>
              <a:buChar char="•"/>
            </a:pPr>
            <a:r>
              <a:rPr lang="en-US" altLang="zh-CN" sz="1600">
                <a:latin typeface="Times New Roman" panose="02020603050405020304" charset="0"/>
                <a:cs typeface="Times New Roman" panose="02020603050405020304" charset="0"/>
              </a:rPr>
              <a:t> Initialize corresponding engineering workflow automatically </a:t>
            </a:r>
          </a:p>
          <a:p>
            <a:pPr>
              <a:buFont typeface="Arial" panose="020B0604020202020204"/>
              <a:buChar char="•"/>
            </a:pPr>
            <a:r>
              <a:rPr lang="en-US" altLang="zh-CN" sz="1600">
                <a:latin typeface="Times New Roman" panose="02020603050405020304" charset="0"/>
                <a:cs typeface="Times New Roman" panose="02020603050405020304" charset="0"/>
              </a:rPr>
              <a:t> Combine flexible interaction with structured workflow design </a:t>
            </a:r>
          </a:p>
          <a:p>
            <a:pPr>
              <a:buFont typeface="Arial" panose="020B0604020202020204"/>
              <a:buChar char="•"/>
            </a:pPr>
            <a:r>
              <a:rPr lang="en-US" altLang="zh-CN" sz="1600">
                <a:latin typeface="Times New Roman" panose="02020603050405020304" charset="0"/>
                <a:cs typeface="Times New Roman" panose="02020603050405020304" charset="0"/>
              </a:rPr>
              <a:t> Prepare downstream planning and validation stages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7596505" y="2139315"/>
            <a:ext cx="1228090" cy="2536190"/>
          </a:xfrm>
          <a:prstGeom prst="rect">
            <a:avLst/>
          </a:prstGeom>
        </p:spPr>
      </p:pic>
      <p:pic>
        <p:nvPicPr>
          <p:cNvPr id="2" name="图片 1"/>
          <p:cNvPicPr>
            <a:picLocks noChangeAspect="1"/>
          </p:cNvPicPr>
          <p:nvPr/>
        </p:nvPicPr>
        <p:blipFill>
          <a:blip r:embed="rId4"/>
          <a:stretch>
            <a:fillRect/>
          </a:stretch>
        </p:blipFill>
        <p:spPr>
          <a:xfrm>
            <a:off x="35560" y="411480"/>
            <a:ext cx="4154170" cy="4678045"/>
          </a:xfrm>
          <a:prstGeom prst="rect">
            <a:avLst/>
          </a:prstGeom>
        </p:spPr>
      </p:pic>
      <p:sp>
        <p:nvSpPr>
          <p:cNvPr id="4" name="文本框 3"/>
          <p:cNvSpPr txBox="1"/>
          <p:nvPr/>
        </p:nvSpPr>
        <p:spPr>
          <a:xfrm>
            <a:off x="179705" y="51435"/>
            <a:ext cx="3048000" cy="368300"/>
          </a:xfrm>
          <a:prstGeom prst="rect">
            <a:avLst/>
          </a:prstGeom>
          <a:noFill/>
        </p:spPr>
        <p:txBody>
          <a:bodyPr wrap="square" rtlCol="0">
            <a:spAutoFit/>
          </a:bodyPr>
          <a:lstStyle/>
          <a:p>
            <a:r>
              <a:rPr lang="en-US" altLang="zh-CN">
                <a:solidFill>
                  <a:schemeClr val="bg1"/>
                </a:solidFill>
              </a:rPr>
              <a:t>Workflow-step2 Al Planning</a:t>
            </a:r>
          </a:p>
        </p:txBody>
      </p:sp>
      <p:sp>
        <p:nvSpPr>
          <p:cNvPr id="5" name="文本框 4"/>
          <p:cNvSpPr txBox="1"/>
          <p:nvPr/>
        </p:nvSpPr>
        <p:spPr>
          <a:xfrm>
            <a:off x="4189730" y="627380"/>
            <a:ext cx="4592955" cy="2707005"/>
          </a:xfrm>
          <a:prstGeom prst="rect">
            <a:avLst/>
          </a:prstGeom>
          <a:noFill/>
        </p:spPr>
        <p:txBody>
          <a:bodyPr wrap="square" rtlCol="0">
            <a:spAutoFit/>
          </a:bodyPr>
          <a:lstStyle/>
          <a:p>
            <a:pPr indent="0" algn="l">
              <a:buClrTx/>
              <a:buSzTx/>
              <a:buFont typeface="Arial" panose="020B0604020202020204"/>
              <a:buNone/>
            </a:pPr>
            <a:r>
              <a:rPr lang="en-US" altLang="zh-CN" sz="2400" b="1">
                <a:latin typeface="Times New Roman" panose="02020603050405020304" charset="0"/>
                <a:cs typeface="Times New Roman" panose="02020603050405020304" charset="0"/>
              </a:rPr>
              <a:t>Step 2 — AI Workflow Planning</a:t>
            </a:r>
            <a:endParaRPr lang="en-US" altLang="zh-CN" sz="2400">
              <a:latin typeface="Times New Roman" panose="02020603050405020304" charset="0"/>
              <a:cs typeface="Times New Roman" panose="02020603050405020304" charset="0"/>
            </a:endParaRPr>
          </a:p>
          <a:p>
            <a:pPr algn="l">
              <a:buClrTx/>
              <a:buSzTx/>
              <a:buFont typeface="Arial" panose="020B0604020202020204"/>
              <a:buChar char="•"/>
            </a:pPr>
            <a:endParaRPr lang="en-US" altLang="zh-CN" sz="1600">
              <a:latin typeface="Times New Roman" panose="02020603050405020304" charset="0"/>
              <a:cs typeface="Times New Roman" panose="02020603050405020304" charset="0"/>
            </a:endParaRPr>
          </a:p>
          <a:p>
            <a:pPr algn="l">
              <a:buClrTx/>
              <a:buSzTx/>
              <a:buFont typeface="Arial" panose="020B0604020202020204"/>
              <a:buChar char="•"/>
            </a:pPr>
            <a:r>
              <a:rPr lang="en-US" altLang="zh-CN" sz="1600">
                <a:latin typeface="Times New Roman" panose="02020603050405020304" charset="0"/>
                <a:cs typeface="Times New Roman" panose="02020603050405020304" charset="0"/>
              </a:rPr>
              <a:t> Analyze selected topology and operating conditions</a:t>
            </a:r>
          </a:p>
          <a:p>
            <a:pPr algn="l">
              <a:buClrTx/>
              <a:buSzTx/>
              <a:buFont typeface="Arial" panose="020B0604020202020204"/>
              <a:buChar char="•"/>
            </a:pPr>
            <a:r>
              <a:rPr lang="en-US" altLang="zh-CN" sz="1600">
                <a:latin typeface="Times New Roman" panose="02020603050405020304" charset="0"/>
                <a:cs typeface="Times New Roman" panose="02020603050405020304" charset="0"/>
              </a:rPr>
              <a:t> Generate physics-aware engineering workflow automatically</a:t>
            </a:r>
          </a:p>
          <a:p>
            <a:pPr algn="l">
              <a:buClrTx/>
              <a:buSzTx/>
              <a:buFont typeface="Arial" panose="020B0604020202020204"/>
              <a:buChar char="•"/>
            </a:pPr>
            <a:r>
              <a:rPr lang="en-US" altLang="zh-CN" sz="1600">
                <a:latin typeface="Times New Roman" panose="02020603050405020304" charset="0"/>
                <a:cs typeface="Times New Roman" panose="02020603050405020304" charset="0"/>
              </a:rPr>
              <a:t> Connect planning, validation, and </a:t>
            </a:r>
          </a:p>
          <a:p>
            <a:pPr indent="0" algn="l">
              <a:buClrTx/>
              <a:buSzTx/>
              <a:buFont typeface="Arial" panose="020B0604020202020204"/>
              <a:buNone/>
            </a:pPr>
            <a:r>
              <a:rPr lang="en-US" altLang="zh-CN" sz="1600">
                <a:latin typeface="Times New Roman" panose="02020603050405020304" charset="0"/>
                <a:cs typeface="Times New Roman" panose="02020603050405020304" charset="0"/>
              </a:rPr>
              <a:t>diagnosis stages</a:t>
            </a:r>
          </a:p>
          <a:p>
            <a:pPr algn="l">
              <a:buClrTx/>
              <a:buSzTx/>
              <a:buFont typeface="Arial" panose="020B0604020202020204"/>
              <a:buChar char="•"/>
            </a:pPr>
            <a:r>
              <a:rPr lang="en-US" altLang="zh-CN" sz="1600">
                <a:latin typeface="Times New Roman" panose="02020603050405020304" charset="0"/>
                <a:cs typeface="Times New Roman" panose="02020603050405020304" charset="0"/>
              </a:rPr>
              <a:t> Prepare downstream analytical </a:t>
            </a:r>
          </a:p>
          <a:p>
            <a:pPr indent="0" algn="l">
              <a:buClrTx/>
              <a:buSzTx/>
              <a:buFont typeface="Arial" panose="020B0604020202020204"/>
              <a:buNone/>
            </a:pPr>
            <a:r>
              <a:rPr lang="en-US" altLang="zh-CN" sz="1600">
                <a:latin typeface="Times New Roman" panose="02020603050405020304" charset="0"/>
                <a:cs typeface="Times New Roman" panose="02020603050405020304" charset="0"/>
              </a:rPr>
              <a:t>design calculations</a:t>
            </a:r>
          </a:p>
          <a:p>
            <a:endParaRPr lang="en-US" altLang="zh-CN">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411480"/>
            <a:ext cx="5149215" cy="4727575"/>
          </a:xfrm>
          <a:prstGeom prst="rect">
            <a:avLst/>
          </a:prstGeom>
        </p:spPr>
      </p:pic>
      <p:sp>
        <p:nvSpPr>
          <p:cNvPr id="3" name="文本框 2"/>
          <p:cNvSpPr txBox="1"/>
          <p:nvPr/>
        </p:nvSpPr>
        <p:spPr>
          <a:xfrm>
            <a:off x="179705" y="51435"/>
            <a:ext cx="5097145" cy="368300"/>
          </a:xfrm>
          <a:prstGeom prst="rect">
            <a:avLst/>
          </a:prstGeom>
          <a:noFill/>
        </p:spPr>
        <p:txBody>
          <a:bodyPr wrap="square" rtlCol="0">
            <a:spAutoFit/>
          </a:bodyPr>
          <a:lstStyle/>
          <a:p>
            <a:r>
              <a:rPr lang="en-US" altLang="zh-CN">
                <a:solidFill>
                  <a:schemeClr val="bg1"/>
                </a:solidFill>
                <a:sym typeface="+mn-ea"/>
              </a:rPr>
              <a:t>Workflow-step3 Circuit Understanding</a:t>
            </a:r>
            <a:endParaRPr lang="zh-CN" altLang="en-US"/>
          </a:p>
        </p:txBody>
      </p:sp>
      <p:sp>
        <p:nvSpPr>
          <p:cNvPr id="4" name="文本框 3"/>
          <p:cNvSpPr txBox="1"/>
          <p:nvPr/>
        </p:nvSpPr>
        <p:spPr>
          <a:xfrm>
            <a:off x="4738370" y="699135"/>
            <a:ext cx="4298315" cy="3465195"/>
          </a:xfrm>
          <a:prstGeom prst="rect">
            <a:avLst/>
          </a:prstGeom>
          <a:noFill/>
        </p:spPr>
        <p:txBody>
          <a:bodyPr wrap="square" rtlCol="0" anchor="t">
            <a:noAutofit/>
          </a:bodyPr>
          <a:lstStyle/>
          <a:p>
            <a:r>
              <a:rPr lang="en-US" altLang="zh-CN" sz="2300" b="1">
                <a:latin typeface="Times New Roman" panose="02020603050405020304" charset="0"/>
                <a:cs typeface="Times New Roman" panose="02020603050405020304" charset="0"/>
              </a:rPr>
              <a:t>Step 3 — Circuit Understanding</a:t>
            </a:r>
            <a:endParaRPr lang="en-US" altLang="zh-CN">
              <a:latin typeface="Times New Roman" panose="02020603050405020304" charset="0"/>
              <a:cs typeface="Times New Roman" panose="02020603050405020304" charset="0"/>
            </a:endParaRPr>
          </a:p>
          <a:p>
            <a:r>
              <a:rPr lang="en-US" altLang="zh-CN">
                <a:latin typeface="Times New Roman" panose="02020603050405020304" charset="0"/>
                <a:cs typeface="Times New Roman" panose="02020603050405020304" charset="0"/>
                <a:sym typeface="+mn-ea"/>
              </a:rPr>
              <a:t>• </a:t>
            </a:r>
            <a:r>
              <a:rPr lang="en-US" altLang="zh-CN">
                <a:latin typeface="Times New Roman" panose="02020603050405020304" charset="0"/>
                <a:cs typeface="Times New Roman" panose="02020603050405020304" charset="0"/>
              </a:rPr>
              <a:t>Present physical circuit model for selected topology</a:t>
            </a:r>
          </a:p>
          <a:p>
            <a:r>
              <a:rPr lang="en-US" altLang="zh-CN">
                <a:latin typeface="Times New Roman" panose="02020603050405020304" charset="0"/>
                <a:cs typeface="Times New Roman" panose="02020603050405020304" charset="0"/>
                <a:sym typeface="+mn-ea"/>
              </a:rPr>
              <a:t>• </a:t>
            </a:r>
            <a:r>
              <a:rPr lang="en-US" altLang="zh-CN">
                <a:latin typeface="Times New Roman" panose="02020603050405020304" charset="0"/>
                <a:cs typeface="Times New Roman" panose="02020603050405020304" charset="0"/>
              </a:rPr>
              <a:t>Explain key components and power-flow behavior</a:t>
            </a:r>
          </a:p>
          <a:p>
            <a:r>
              <a:rPr lang="en-US" altLang="zh-CN">
                <a:latin typeface="Times New Roman" panose="02020603050405020304" charset="0"/>
                <a:cs typeface="Times New Roman" panose="02020603050405020304" charset="0"/>
                <a:sym typeface="+mn-ea"/>
              </a:rPr>
              <a:t>•</a:t>
            </a:r>
            <a:r>
              <a:rPr lang="en-US" altLang="zh-CN">
                <a:latin typeface="Times New Roman" panose="02020603050405020304" charset="0"/>
                <a:cs typeface="Times New Roman" panose="02020603050405020304" charset="0"/>
              </a:rPr>
              <a:t> Help users identify required design parameters</a:t>
            </a:r>
          </a:p>
          <a:p>
            <a:r>
              <a:rPr lang="en-US" altLang="zh-CN">
                <a:latin typeface="Times New Roman" panose="02020603050405020304" charset="0"/>
                <a:cs typeface="Times New Roman" panose="02020603050405020304" charset="0"/>
                <a:sym typeface="+mn-ea"/>
              </a:rPr>
              <a:t>•</a:t>
            </a:r>
            <a:r>
              <a:rPr lang="en-US" altLang="zh-CN">
                <a:latin typeface="Times New Roman" panose="02020603050405020304" charset="0"/>
                <a:cs typeface="Times New Roman" panose="02020603050405020304" charset="0"/>
              </a:rPr>
              <a:t> Prepare analytical understanding before numerical calculations</a:t>
            </a:r>
          </a:p>
          <a:p>
            <a:endParaRPr lang="en-US" altLang="zh-CN">
              <a:latin typeface="Times New Roman" panose="02020603050405020304" charset="0"/>
              <a:cs typeface="Times New Roman" panose="02020603050405020304" charset="0"/>
            </a:endParaRPr>
          </a:p>
          <a:p>
            <a:endParaRPr lang="zh-CN" altLang="en-US">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5560" y="411480"/>
            <a:ext cx="4311015" cy="4706620"/>
          </a:xfrm>
          <a:prstGeom prst="rect">
            <a:avLst/>
          </a:prstGeom>
        </p:spPr>
      </p:pic>
      <p:sp>
        <p:nvSpPr>
          <p:cNvPr id="3" name="文本框 2"/>
          <p:cNvSpPr txBox="1"/>
          <p:nvPr/>
        </p:nvSpPr>
        <p:spPr>
          <a:xfrm>
            <a:off x="234950" y="0"/>
            <a:ext cx="5270500" cy="368300"/>
          </a:xfrm>
          <a:prstGeom prst="rect">
            <a:avLst/>
          </a:prstGeom>
          <a:noFill/>
        </p:spPr>
        <p:txBody>
          <a:bodyPr wrap="square" rtlCol="0">
            <a:spAutoFit/>
          </a:bodyPr>
          <a:lstStyle/>
          <a:p>
            <a:r>
              <a:rPr lang="en-US" altLang="zh-CN">
                <a:solidFill>
                  <a:schemeClr val="bg1"/>
                </a:solidFill>
                <a:sym typeface="+mn-ea"/>
              </a:rPr>
              <a:t>Workflow-step4 Requirement Input</a:t>
            </a:r>
            <a:endParaRPr lang="zh-CN" altLang="en-US"/>
          </a:p>
        </p:txBody>
      </p:sp>
      <p:sp>
        <p:nvSpPr>
          <p:cNvPr id="5" name="文本框 4"/>
          <p:cNvSpPr txBox="1"/>
          <p:nvPr/>
        </p:nvSpPr>
        <p:spPr>
          <a:xfrm>
            <a:off x="4139565" y="627380"/>
            <a:ext cx="4332605" cy="2650490"/>
          </a:xfrm>
          <a:prstGeom prst="rect">
            <a:avLst/>
          </a:prstGeom>
        </p:spPr>
        <p:txBody>
          <a:bodyPr wrap="square">
            <a:spAutoFit/>
          </a:bodyPr>
          <a:lstStyle/>
          <a:p>
            <a:pPr>
              <a:spcAft>
                <a:spcPct val="60000"/>
              </a:spcAft>
            </a:pPr>
            <a:r>
              <a:rPr lang="en-US" altLang="zh-CN" sz="2300" b="1">
                <a:latin typeface="Times New Roman" panose="02020603050405020304" charset="0"/>
                <a:cs typeface="Times New Roman" panose="02020603050405020304" charset="0"/>
              </a:rPr>
              <a:t>Step 4 — Requirement Input</a:t>
            </a:r>
          </a:p>
          <a:p>
            <a:pPr>
              <a:buFont typeface="Arial" panose="020B0604020202020204"/>
              <a:buChar char="•"/>
            </a:pPr>
            <a:r>
              <a:rPr lang="en-US" altLang="zh-CN" sz="1600">
                <a:latin typeface="Times New Roman" panose="02020603050405020304" charset="0"/>
                <a:cs typeface="Times New Roman" panose="02020603050405020304" charset="0"/>
              </a:rPr>
              <a:t> Accept structured or natural-language circuit requirements</a:t>
            </a:r>
          </a:p>
          <a:p>
            <a:pPr>
              <a:buFont typeface="Arial" panose="020B0604020202020204"/>
              <a:buChar char="•"/>
            </a:pPr>
            <a:r>
              <a:rPr lang="en-US" altLang="zh-CN" sz="1600">
                <a:latin typeface="Times New Roman" panose="02020603050405020304" charset="0"/>
                <a:cs typeface="Times New Roman" panose="02020603050405020304" charset="0"/>
              </a:rPr>
              <a:t> Parse operating targets and engineering constraints automatically</a:t>
            </a:r>
          </a:p>
          <a:p>
            <a:pPr>
              <a:buFont typeface="Arial" panose="020B0604020202020204"/>
              <a:buChar char="•"/>
            </a:pPr>
            <a:r>
              <a:rPr lang="en-US" altLang="zh-CN" sz="1600">
                <a:latin typeface="Times New Roman" panose="02020603050405020304" charset="0"/>
                <a:cs typeface="Times New Roman" panose="02020603050405020304" charset="0"/>
              </a:rPr>
              <a:t> Detect invalid inputs and unrealistic parameter combinations</a:t>
            </a:r>
          </a:p>
          <a:p>
            <a:pPr>
              <a:buFont typeface="Arial" panose="020B0604020202020204"/>
              <a:buChar char="•"/>
            </a:pPr>
            <a:r>
              <a:rPr lang="en-US" altLang="zh-CN" sz="1600">
                <a:latin typeface="Times New Roman" panose="02020603050405020304" charset="0"/>
                <a:cs typeface="Times New Roman" panose="02020603050405020304" charset="0"/>
              </a:rPr>
              <a:t> Prepare validated inputs for downstream analytical design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483235"/>
            <a:ext cx="5350510" cy="3867150"/>
          </a:xfrm>
          <a:prstGeom prst="rect">
            <a:avLst/>
          </a:prstGeom>
        </p:spPr>
      </p:pic>
      <p:sp>
        <p:nvSpPr>
          <p:cNvPr id="3" name="文本框 2"/>
          <p:cNvSpPr txBox="1"/>
          <p:nvPr/>
        </p:nvSpPr>
        <p:spPr>
          <a:xfrm>
            <a:off x="251460" y="51435"/>
            <a:ext cx="5950585" cy="368300"/>
          </a:xfrm>
          <a:prstGeom prst="rect">
            <a:avLst/>
          </a:prstGeom>
          <a:noFill/>
        </p:spPr>
        <p:txBody>
          <a:bodyPr wrap="square" rtlCol="0">
            <a:spAutoFit/>
          </a:bodyPr>
          <a:lstStyle/>
          <a:p>
            <a:r>
              <a:rPr lang="en-US" altLang="zh-CN">
                <a:solidFill>
                  <a:schemeClr val="bg1"/>
                </a:solidFill>
                <a:sym typeface="+mn-ea"/>
              </a:rPr>
              <a:t>Workflow-step5 Requirement Check</a:t>
            </a:r>
            <a:endParaRPr lang="zh-CN" altLang="en-US"/>
          </a:p>
        </p:txBody>
      </p:sp>
      <p:sp>
        <p:nvSpPr>
          <p:cNvPr id="4" name="文本框 3"/>
          <p:cNvSpPr txBox="1"/>
          <p:nvPr/>
        </p:nvSpPr>
        <p:spPr>
          <a:xfrm>
            <a:off x="5220335" y="627380"/>
            <a:ext cx="3466465" cy="3118485"/>
          </a:xfrm>
          <a:prstGeom prst="rect">
            <a:avLst/>
          </a:prstGeom>
        </p:spPr>
        <p:txBody>
          <a:bodyPr>
            <a:noAutofit/>
          </a:bodyPr>
          <a:lstStyle/>
          <a:p>
            <a:pPr>
              <a:spcAft>
                <a:spcPct val="60000"/>
              </a:spcAft>
            </a:pPr>
            <a:r>
              <a:rPr lang="en-US" altLang="zh-CN" sz="2300" b="1">
                <a:latin typeface="Times New Roman" panose="02020603050405020304" charset="0"/>
                <a:cs typeface="Times New Roman" panose="02020603050405020304" charset="0"/>
              </a:rPr>
              <a:t>Step 5 — Requirement Validation</a:t>
            </a:r>
          </a:p>
          <a:p>
            <a:pPr>
              <a:buFont typeface="Arial" panose="020B0604020202020204"/>
              <a:buChar char="•"/>
            </a:pPr>
            <a:r>
              <a:rPr lang="en-US" altLang="zh-CN" sz="1600">
                <a:latin typeface="Times New Roman" panose="02020603050405020304" charset="0"/>
                <a:cs typeface="Times New Roman" panose="02020603050405020304" charset="0"/>
              </a:rPr>
              <a:t> Continue verification from previous requirement-input stage</a:t>
            </a:r>
          </a:p>
          <a:p>
            <a:pPr>
              <a:buFont typeface="Arial" panose="020B0604020202020204"/>
              <a:buChar char="•"/>
            </a:pPr>
            <a:r>
              <a:rPr lang="en-US" altLang="zh-CN" sz="1600">
                <a:latin typeface="Times New Roman" panose="02020603050405020304" charset="0"/>
                <a:cs typeface="Times New Roman" panose="02020603050405020304" charset="0"/>
              </a:rPr>
              <a:t> Detect missing parameters or invalid topology configurations</a:t>
            </a:r>
          </a:p>
          <a:p>
            <a:pPr>
              <a:buFont typeface="Arial" panose="020B0604020202020204"/>
              <a:buChar char="•"/>
            </a:pPr>
            <a:r>
              <a:rPr lang="en-US" altLang="zh-CN" sz="1600">
                <a:latin typeface="Times New Roman" panose="02020603050405020304" charset="0"/>
                <a:cs typeface="Times New Roman" panose="02020603050405020304" charset="0"/>
              </a:rPr>
              <a:t> Check physical consistency and engineering feasibility automatically</a:t>
            </a:r>
          </a:p>
          <a:p>
            <a:pPr>
              <a:buFont typeface="Arial" panose="020B0604020202020204"/>
              <a:buChar char="•"/>
            </a:pPr>
            <a:r>
              <a:rPr lang="en-US" altLang="zh-CN" sz="1600">
                <a:latin typeface="Times New Roman" panose="02020603050405020304" charset="0"/>
                <a:cs typeface="Times New Roman" panose="02020603050405020304" charset="0"/>
              </a:rPr>
              <a:t> Proceed only after valid and safe requirements are confirmed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1555</Words>
  <Application>Microsoft Office PowerPoint</Application>
  <PresentationFormat>全屏显示(16:9)</PresentationFormat>
  <Paragraphs>243</Paragraphs>
  <Slides>23</Slides>
  <Notes>21</Notes>
  <HiddenSlides>0</HiddenSlides>
  <MMClips>0</MMClips>
  <ScaleCrop>false</ScaleCrop>
  <HeadingPairs>
    <vt:vector size="6" baseType="variant">
      <vt:variant>
        <vt:lpstr>已用的字体</vt:lpstr>
      </vt:variant>
      <vt:variant>
        <vt:i4>7</vt:i4>
      </vt:variant>
      <vt:variant>
        <vt:lpstr>主题</vt:lpstr>
      </vt:variant>
      <vt:variant>
        <vt:i4>6</vt:i4>
      </vt:variant>
      <vt:variant>
        <vt:lpstr>幻灯片标题</vt:lpstr>
      </vt:variant>
      <vt:variant>
        <vt:i4>23</vt:i4>
      </vt:variant>
    </vt:vector>
  </HeadingPairs>
  <TitlesOfParts>
    <vt:vector size="36" baseType="lpstr">
      <vt:lpstr>黑体</vt:lpstr>
      <vt:lpstr>微软雅黑</vt:lpstr>
      <vt:lpstr>Aptos</vt:lpstr>
      <vt:lpstr>Arial</vt:lpstr>
      <vt:lpstr>Calibri</vt:lpstr>
      <vt:lpstr>Calibri Light</vt:lpstr>
      <vt:lpstr>Times New Roman</vt:lpstr>
      <vt:lpstr>自定义设计方案</vt:lpstr>
      <vt:lpstr>1_自定义设计方案</vt:lpstr>
      <vt:lpstr>4_自定义设计方案</vt:lpstr>
      <vt:lpstr>5_自定义设计方案</vt:lpstr>
      <vt:lpstr>6_自定义设计方案</vt:lpstr>
      <vt:lpstr>7_自定义设计方案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寓言映画</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陈于思</dc:creator>
  <cp:lastModifiedBy>Ma, Jiaming</cp:lastModifiedBy>
  <cp:revision>6</cp:revision>
  <dcterms:created xsi:type="dcterms:W3CDTF">2026-04-24T01:46:00Z</dcterms:created>
  <dcterms:modified xsi:type="dcterms:W3CDTF">2026-05-22T19:50:07Z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2052-12.1.0.19770</vt:lpwstr>
  </property>
  <property fmtid="{D5CDD505-2E9C-101B-9397-08002B2CF9AE}" pid="3" name="ContentTypeId">
    <vt:lpwstr>0x0101001B4FABD3CA55EB4597ABDF15CF7175E5</vt:lpwstr>
  </property>
  <property fmtid="{D5CDD505-2E9C-101B-9397-08002B2CF9AE}" pid="4" name="ICV">
    <vt:lpwstr>7E8198114857499C896ED91A7A314473_13</vt:lpwstr>
  </property>
</Properties>
</file>