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4"/>
  </p:sldMasterIdLst>
  <p:notesMasterIdLst>
    <p:notesMasterId r:id="rId53"/>
  </p:notesMasterIdLst>
  <p:sldIdLst>
    <p:sldId id="276" r:id="rId5"/>
    <p:sldId id="311" r:id="rId6"/>
    <p:sldId id="9760" r:id="rId7"/>
    <p:sldId id="9701" r:id="rId8"/>
    <p:sldId id="9716" r:id="rId9"/>
    <p:sldId id="9761" r:id="rId10"/>
    <p:sldId id="9694" r:id="rId11"/>
    <p:sldId id="9718" r:id="rId12"/>
    <p:sldId id="9720" r:id="rId13"/>
    <p:sldId id="9721" r:id="rId14"/>
    <p:sldId id="9719" r:id="rId15"/>
    <p:sldId id="9722" r:id="rId16"/>
    <p:sldId id="9725" r:id="rId17"/>
    <p:sldId id="9726" r:id="rId18"/>
    <p:sldId id="9727" r:id="rId19"/>
    <p:sldId id="9728" r:id="rId20"/>
    <p:sldId id="9729" r:id="rId21"/>
    <p:sldId id="9730" r:id="rId22"/>
    <p:sldId id="9731" r:id="rId23"/>
    <p:sldId id="9732" r:id="rId24"/>
    <p:sldId id="9733" r:id="rId25"/>
    <p:sldId id="9734" r:id="rId26"/>
    <p:sldId id="9735" r:id="rId27"/>
    <p:sldId id="9736" r:id="rId28"/>
    <p:sldId id="9737" r:id="rId29"/>
    <p:sldId id="9738" r:id="rId30"/>
    <p:sldId id="9762" r:id="rId31"/>
    <p:sldId id="9751" r:id="rId32"/>
    <p:sldId id="9752" r:id="rId33"/>
    <p:sldId id="9753" r:id="rId34"/>
    <p:sldId id="9754" r:id="rId35"/>
    <p:sldId id="9755" r:id="rId36"/>
    <p:sldId id="9756" r:id="rId37"/>
    <p:sldId id="9757" r:id="rId38"/>
    <p:sldId id="9758" r:id="rId39"/>
    <p:sldId id="9739" r:id="rId40"/>
    <p:sldId id="9740" r:id="rId41"/>
    <p:sldId id="9743" r:id="rId42"/>
    <p:sldId id="9741" r:id="rId43"/>
    <p:sldId id="9742" r:id="rId44"/>
    <p:sldId id="9744" r:id="rId45"/>
    <p:sldId id="9745" r:id="rId46"/>
    <p:sldId id="9746" r:id="rId47"/>
    <p:sldId id="9759" r:id="rId48"/>
    <p:sldId id="9763" r:id="rId49"/>
    <p:sldId id="9709" r:id="rId50"/>
    <p:sldId id="9750" r:id="rId51"/>
    <p:sldId id="9696"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9B9CCE9-CCB1-4076-8AC4-24AE0BDC29BA}">
          <p14:sldIdLst>
            <p14:sldId id="276"/>
            <p14:sldId id="311"/>
            <p14:sldId id="9760"/>
            <p14:sldId id="9701"/>
            <p14:sldId id="9716"/>
            <p14:sldId id="9761"/>
            <p14:sldId id="9694"/>
            <p14:sldId id="9718"/>
            <p14:sldId id="9720"/>
            <p14:sldId id="9721"/>
            <p14:sldId id="9719"/>
            <p14:sldId id="9722"/>
            <p14:sldId id="9725"/>
            <p14:sldId id="9726"/>
            <p14:sldId id="9727"/>
            <p14:sldId id="9728"/>
            <p14:sldId id="9729"/>
            <p14:sldId id="9730"/>
            <p14:sldId id="9731"/>
            <p14:sldId id="9732"/>
            <p14:sldId id="9733"/>
            <p14:sldId id="9734"/>
            <p14:sldId id="9735"/>
            <p14:sldId id="9736"/>
            <p14:sldId id="9737"/>
            <p14:sldId id="9738"/>
            <p14:sldId id="9762"/>
            <p14:sldId id="9751"/>
            <p14:sldId id="9752"/>
            <p14:sldId id="9753"/>
            <p14:sldId id="9754"/>
            <p14:sldId id="9755"/>
            <p14:sldId id="9756"/>
            <p14:sldId id="9757"/>
            <p14:sldId id="9758"/>
            <p14:sldId id="9739"/>
            <p14:sldId id="9740"/>
            <p14:sldId id="9743"/>
            <p14:sldId id="9741"/>
            <p14:sldId id="9742"/>
            <p14:sldId id="9744"/>
            <p14:sldId id="9745"/>
            <p14:sldId id="9746"/>
            <p14:sldId id="9759"/>
            <p14:sldId id="9763"/>
            <p14:sldId id="9709"/>
            <p14:sldId id="9750"/>
            <p14:sldId id="969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esler, Jeffery Raphael" initials="RJR"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FA00"/>
    <a:srgbClr val="E7E7E9"/>
    <a:srgbClr val="13294B"/>
    <a:srgbClr val="E84A27"/>
    <a:srgbClr val="131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750572-7153-7F2D-A35B-4852415135AF}" v="46" dt="2025-05-25T04:02:01.505"/>
    <p1510:client id="{17FA40E1-1028-C21B-9745-A937F69FD7A1}" v="31" dt="2025-05-25T02:30:48.708"/>
    <p1510:client id="{39864850-BAA5-229C-13DF-DCA2F61F4137}" v="773" dt="2025-05-25T04:02:55.525"/>
    <p1510:client id="{47045ED8-1530-8AD3-311F-DEC38A2D28A5}" v="14" dt="2025-05-25T02:35:47.900"/>
    <p1510:client id="{645616A7-521A-2DAE-4519-6F80741FECC3}" v="24" dt="2025-05-25T04:16:31.050"/>
    <p1510:client id="{8E1BF28B-630F-6937-6E68-AAACA530E725}" v="5" dt="2025-05-25T04:12:38.535"/>
    <p1510:client id="{B8B962E4-6AAF-4651-8E84-5AC4D2541615}" v="215" dt="2025-05-25T04:45:48.851"/>
    <p1510:client id="{BF9CB587-7F40-4C94-B152-C3BEB23BF9C2}" v="518" dt="2025-05-25T04:30:16.682"/>
    <p1510:client id="{D0D71389-1B7D-459F-AC8F-844716BC597E}" v="102" dt="2025-05-25T03:22:18.1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98123A-40FD-48FA-8D82-4A9F49D17A46}" type="datetimeFigureOut">
              <a:rPr lang="en-US" smtClean="0"/>
              <a:t>5/26/2025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8FB945-6DC6-4FC9-8687-97099827087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2400">
              <a:cs typeface="Calibri" panose="020F0502020204030204"/>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91272-D351-889F-FEFC-7861DE907D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E10462-98D0-0595-9BA6-F628EBFA4C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AC7F91-2218-67DF-5B5B-FC196084090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52D5E4-27D3-47F0-F449-D3389D7DDA29}"/>
              </a:ext>
            </a:extLst>
          </p:cNvPr>
          <p:cNvSpPr>
            <a:spLocks noGrp="1"/>
          </p:cNvSpPr>
          <p:nvPr>
            <p:ph type="sldNum" sz="quarter" idx="5"/>
          </p:nvPr>
        </p:nvSpPr>
        <p:spPr/>
        <p:txBody>
          <a:bodyPr/>
          <a:lstStyle/>
          <a:p>
            <a:fld id="{958FB945-6DC6-4FC9-8687-970998270870}" type="slidenum">
              <a:rPr lang="en-US" smtClean="0"/>
              <a:t>12</a:t>
            </a:fld>
            <a:endParaRPr lang="en-US"/>
          </a:p>
        </p:txBody>
      </p:sp>
    </p:spTree>
    <p:extLst>
      <p:ext uri="{BB962C8B-B14F-4D97-AF65-F5344CB8AC3E}">
        <p14:creationId xmlns:p14="http://schemas.microsoft.com/office/powerpoint/2010/main" val="959346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FDDE8-D8E0-9BFB-CACC-B7063C8DC3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1E45A4-3262-5721-F76F-CCCC0ACFAA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5C296A-755E-72EA-2664-D4DDB309E02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87A468-4292-3D7B-1239-F4682492C84F}"/>
              </a:ext>
            </a:extLst>
          </p:cNvPr>
          <p:cNvSpPr>
            <a:spLocks noGrp="1"/>
          </p:cNvSpPr>
          <p:nvPr>
            <p:ph type="sldNum" sz="quarter" idx="5"/>
          </p:nvPr>
        </p:nvSpPr>
        <p:spPr/>
        <p:txBody>
          <a:bodyPr/>
          <a:lstStyle/>
          <a:p>
            <a:fld id="{958FB945-6DC6-4FC9-8687-970998270870}" type="slidenum">
              <a:rPr lang="en-US" smtClean="0"/>
              <a:t>28</a:t>
            </a:fld>
            <a:endParaRPr lang="en-US"/>
          </a:p>
        </p:txBody>
      </p:sp>
    </p:spTree>
    <p:extLst>
      <p:ext uri="{BB962C8B-B14F-4D97-AF65-F5344CB8AC3E}">
        <p14:creationId xmlns:p14="http://schemas.microsoft.com/office/powerpoint/2010/main" val="3070214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6047C-7854-0486-B7D0-040ED0B531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EDFEEB-68E1-3927-0B54-BC7990F169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F4746B-8363-DD2C-7047-D8F3CC6145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B81A5EE-9185-466F-E313-22348581CE7E}"/>
              </a:ext>
            </a:extLst>
          </p:cNvPr>
          <p:cNvSpPr>
            <a:spLocks noGrp="1"/>
          </p:cNvSpPr>
          <p:nvPr>
            <p:ph type="sldNum" sz="quarter" idx="5"/>
          </p:nvPr>
        </p:nvSpPr>
        <p:spPr/>
        <p:txBody>
          <a:bodyPr/>
          <a:lstStyle/>
          <a:p>
            <a:fld id="{958FB945-6DC6-4FC9-8687-970998270870}" type="slidenum">
              <a:rPr lang="en-US" smtClean="0"/>
              <a:t>29</a:t>
            </a:fld>
            <a:endParaRPr lang="en-US"/>
          </a:p>
        </p:txBody>
      </p:sp>
    </p:spTree>
    <p:extLst>
      <p:ext uri="{BB962C8B-B14F-4D97-AF65-F5344CB8AC3E}">
        <p14:creationId xmlns:p14="http://schemas.microsoft.com/office/powerpoint/2010/main" val="3383338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8FB945-6DC6-4FC9-8687-970998270870}" type="slidenum">
              <a:rPr lang="en-US" smtClean="0"/>
              <a:t>48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A24C0C7-5D31-8A42-8226-E57BC6EE1374}"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8FB945-6DC6-4FC9-8687-970998270870}" type="slidenum">
              <a:rPr lang="en-US" smtClean="0"/>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F9BFA-A75E-6D5B-83C0-B32B9058FE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152F79-566D-4D6F-A62F-D54B396211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3B4966-79B6-2417-F464-83F23DC01B1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024B18-9FE1-C029-938B-BE08CEA1A06E}"/>
              </a:ext>
            </a:extLst>
          </p:cNvPr>
          <p:cNvSpPr>
            <a:spLocks noGrp="1"/>
          </p:cNvSpPr>
          <p:nvPr>
            <p:ph type="sldNum" sz="quarter" idx="5"/>
          </p:nvPr>
        </p:nvSpPr>
        <p:spPr/>
        <p:txBody>
          <a:bodyPr/>
          <a:lstStyle/>
          <a:p>
            <a:fld id="{958FB945-6DC6-4FC9-8687-970998270870}" type="slidenum">
              <a:rPr lang="en-US" smtClean="0"/>
              <a:t>5</a:t>
            </a:fld>
            <a:endParaRPr lang="en-US"/>
          </a:p>
        </p:txBody>
      </p:sp>
    </p:spTree>
    <p:extLst>
      <p:ext uri="{BB962C8B-B14F-4D97-AF65-F5344CB8AC3E}">
        <p14:creationId xmlns:p14="http://schemas.microsoft.com/office/powerpoint/2010/main" val="2012868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8FB945-6DC6-4FC9-8687-970998270870}" type="slidenum">
              <a:rPr lang="en-US" smtClean="0"/>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D343E-376C-94AA-3DA6-A0A5D64036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43C5B3-3391-82E6-FA1F-3A513B89BD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5E9FF8-1D6C-E874-42B5-20919A2A99A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4C3C907-0488-4E73-FA8F-CEAD678A234C}"/>
              </a:ext>
            </a:extLst>
          </p:cNvPr>
          <p:cNvSpPr>
            <a:spLocks noGrp="1"/>
          </p:cNvSpPr>
          <p:nvPr>
            <p:ph type="sldNum" sz="quarter" idx="5"/>
          </p:nvPr>
        </p:nvSpPr>
        <p:spPr/>
        <p:txBody>
          <a:bodyPr/>
          <a:lstStyle/>
          <a:p>
            <a:fld id="{958FB945-6DC6-4FC9-8687-970998270870}" type="slidenum">
              <a:rPr lang="en-US" smtClean="0"/>
              <a:t>8</a:t>
            </a:fld>
            <a:endParaRPr lang="en-US"/>
          </a:p>
        </p:txBody>
      </p:sp>
    </p:spTree>
    <p:extLst>
      <p:ext uri="{BB962C8B-B14F-4D97-AF65-F5344CB8AC3E}">
        <p14:creationId xmlns:p14="http://schemas.microsoft.com/office/powerpoint/2010/main" val="3802607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61474-B5A6-6FBA-1DA3-26518567C5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D3B2AA-2CE5-0323-2059-8BD324FB97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B7D58F-346F-5062-F293-CD72CE5EE4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E48654-2074-BA02-6E4E-ADE44FA9210F}"/>
              </a:ext>
            </a:extLst>
          </p:cNvPr>
          <p:cNvSpPr>
            <a:spLocks noGrp="1"/>
          </p:cNvSpPr>
          <p:nvPr>
            <p:ph type="sldNum" sz="quarter" idx="5"/>
          </p:nvPr>
        </p:nvSpPr>
        <p:spPr/>
        <p:txBody>
          <a:bodyPr/>
          <a:lstStyle/>
          <a:p>
            <a:fld id="{958FB945-6DC6-4FC9-8687-970998270870}" type="slidenum">
              <a:rPr lang="en-US" smtClean="0"/>
              <a:t>9</a:t>
            </a:fld>
            <a:endParaRPr lang="en-US"/>
          </a:p>
        </p:txBody>
      </p:sp>
    </p:spTree>
    <p:extLst>
      <p:ext uri="{BB962C8B-B14F-4D97-AF65-F5344CB8AC3E}">
        <p14:creationId xmlns:p14="http://schemas.microsoft.com/office/powerpoint/2010/main" val="1820856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CDA90-0FAD-FC89-BB33-545D61930A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8DC5A3-9586-0855-D508-40EFEF824F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20A0FA-1784-E260-6F58-9A9747E2F26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EFCC878-E4BA-13A8-F0D1-380980507998}"/>
              </a:ext>
            </a:extLst>
          </p:cNvPr>
          <p:cNvSpPr>
            <a:spLocks noGrp="1"/>
          </p:cNvSpPr>
          <p:nvPr>
            <p:ph type="sldNum" sz="quarter" idx="5"/>
          </p:nvPr>
        </p:nvSpPr>
        <p:spPr/>
        <p:txBody>
          <a:bodyPr/>
          <a:lstStyle/>
          <a:p>
            <a:fld id="{958FB945-6DC6-4FC9-8687-970998270870}" type="slidenum">
              <a:rPr lang="en-US" smtClean="0"/>
              <a:t>10</a:t>
            </a:fld>
            <a:endParaRPr lang="en-US"/>
          </a:p>
        </p:txBody>
      </p:sp>
    </p:spTree>
    <p:extLst>
      <p:ext uri="{BB962C8B-B14F-4D97-AF65-F5344CB8AC3E}">
        <p14:creationId xmlns:p14="http://schemas.microsoft.com/office/powerpoint/2010/main" val="2330953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F4167-3E5D-F9ED-57A8-5682E768A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5E17B0-0053-BF6F-1686-A5072A2411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74A17D-D7EB-5F36-3FCA-67EE1C7881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5EC9DB-3AAA-9907-3F7B-981805F9F15D}"/>
              </a:ext>
            </a:extLst>
          </p:cNvPr>
          <p:cNvSpPr>
            <a:spLocks noGrp="1"/>
          </p:cNvSpPr>
          <p:nvPr>
            <p:ph type="sldNum" sz="quarter" idx="5"/>
          </p:nvPr>
        </p:nvSpPr>
        <p:spPr/>
        <p:txBody>
          <a:bodyPr/>
          <a:lstStyle/>
          <a:p>
            <a:fld id="{958FB945-6DC6-4FC9-8687-970998270870}" type="slidenum">
              <a:rPr lang="en-US" smtClean="0"/>
              <a:t>11</a:t>
            </a:fld>
            <a:endParaRPr lang="en-US"/>
          </a:p>
        </p:txBody>
      </p:sp>
    </p:spTree>
    <p:extLst>
      <p:ext uri="{BB962C8B-B14F-4D97-AF65-F5344CB8AC3E}">
        <p14:creationId xmlns:p14="http://schemas.microsoft.com/office/powerpoint/2010/main" val="38250380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7341000" cy="1607675"/>
          </a:xfrm>
          <a:prstGeom prst="rect">
            <a:avLst/>
          </a:prstGeom>
        </p:spPr>
        <p:txBody>
          <a:bodyPr/>
          <a:lstStyle>
            <a:lvl1pPr algn="l">
              <a:defRPr>
                <a:solidFill>
                  <a:schemeClr val="bg2"/>
                </a:solidFill>
                <a:latin typeface="+mj-lt"/>
              </a:defRPr>
            </a:lvl1pPr>
          </a:lstStyle>
          <a:p>
            <a:r>
              <a:rPr lang="en-US"/>
              <a:t>Click to edit Master title style</a:t>
            </a:r>
          </a:p>
        </p:txBody>
      </p:sp>
      <p:sp>
        <p:nvSpPr>
          <p:cNvPr id="4" name="Content Placeholder 3"/>
          <p:cNvSpPr>
            <a:spLocks noGrp="1"/>
          </p:cNvSpPr>
          <p:nvPr>
            <p:ph sz="quarter" idx="10" hasCustomPrompt="1"/>
          </p:nvPr>
        </p:nvSpPr>
        <p:spPr>
          <a:xfrm>
            <a:off x="838200" y="1973264"/>
            <a:ext cx="3952200" cy="1374775"/>
          </a:xfrm>
          <a:prstGeom prst="rect">
            <a:avLst/>
          </a:prstGeom>
        </p:spPr>
        <p:txBody>
          <a:bodyPr/>
          <a:lstStyle>
            <a:lvl1pPr marL="0" indent="0">
              <a:buNone/>
              <a:defRPr sz="1400" b="1">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Name</a:t>
            </a:r>
          </a:p>
          <a:p>
            <a:pPr lvl="0"/>
            <a:r>
              <a:rPr lang="en-US"/>
              <a:t>Date</a:t>
            </a: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508000" y="1600201"/>
            <a:ext cx="11074400" cy="452596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defTabSz="914400">
              <a:buFont typeface="Wingdings" panose="05000000000000000000" charset="0"/>
              <a:buChar char=""/>
            </a:pPr>
            <a:r>
              <a:rPr lang="en-US" sz="2000">
                <a:solidFill>
                  <a:schemeClr val="bg1">
                    <a:lumMod val="50000"/>
                  </a:schemeClr>
                </a:solidFill>
                <a:latin typeface="Georgia" panose="02040502050405020303"/>
                <a:cs typeface="Georgia" panose="02040502050405020303"/>
              </a:rPr>
              <a:t>Click to edit Master text styles</a:t>
            </a:r>
          </a:p>
          <a:p>
            <a:pPr lvl="1" defTabSz="914400">
              <a:buFont typeface="Wingdings" panose="05000000000000000000" charset="0"/>
              <a:buChar char=""/>
            </a:pPr>
            <a:r>
              <a:rPr lang="en-US" sz="2000">
                <a:solidFill>
                  <a:schemeClr val="bg1">
                    <a:lumMod val="50000"/>
                  </a:schemeClr>
                </a:solidFill>
                <a:latin typeface="Georgia" panose="02040502050405020303"/>
                <a:cs typeface="Georgia" panose="02040502050405020303"/>
              </a:rPr>
              <a:t>Second level</a:t>
            </a:r>
          </a:p>
          <a:p>
            <a:pPr lvl="2" defTabSz="914400">
              <a:buFont typeface="Wingdings" panose="05000000000000000000" charset="0"/>
              <a:buChar char=""/>
            </a:pPr>
            <a:r>
              <a:rPr lang="en-US" sz="2000">
                <a:solidFill>
                  <a:schemeClr val="bg1">
                    <a:lumMod val="50000"/>
                  </a:schemeClr>
                </a:solidFill>
                <a:latin typeface="Georgia" panose="02040502050405020303"/>
                <a:cs typeface="Georgia" panose="02040502050405020303"/>
              </a:rPr>
              <a:t>Third level</a:t>
            </a:r>
          </a:p>
          <a:p>
            <a:pPr lvl="3" defTabSz="914400">
              <a:buFont typeface="Wingdings" panose="05000000000000000000" charset="0"/>
              <a:buChar char=""/>
            </a:pPr>
            <a:r>
              <a:rPr lang="en-US" sz="2000">
                <a:solidFill>
                  <a:schemeClr val="bg1">
                    <a:lumMod val="50000"/>
                  </a:schemeClr>
                </a:solidFill>
                <a:latin typeface="Georgia" panose="02040502050405020303"/>
                <a:cs typeface="Georgia" panose="02040502050405020303"/>
              </a:rPr>
              <a:t>Fourth level</a:t>
            </a:r>
          </a:p>
          <a:p>
            <a:pPr lvl="4" defTabSz="914400">
              <a:buFont typeface="Wingdings" panose="05000000000000000000" charset="0"/>
              <a:buChar char=""/>
            </a:pPr>
            <a:r>
              <a:rPr lang="en-US" sz="2000">
                <a:solidFill>
                  <a:schemeClr val="bg1">
                    <a:lumMod val="50000"/>
                  </a:schemeClr>
                </a:solidFill>
                <a:latin typeface="Georgia" panose="02040502050405020303"/>
                <a:cs typeface="Georgia" panose="02040502050405020303"/>
              </a:rPr>
              <a:t>Fifth level</a:t>
            </a:r>
          </a:p>
        </p:txBody>
      </p:sp>
      <p:sp>
        <p:nvSpPr>
          <p:cNvPr id="2" name="Title 1"/>
          <p:cNvSpPr>
            <a:spLocks noGrp="1"/>
          </p:cNvSpPr>
          <p:nvPr>
            <p:ph type="title"/>
          </p:nvPr>
        </p:nvSpPr>
        <p:spPr>
          <a:xfrm>
            <a:off x="838200" y="365126"/>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pic>
        <p:nvPicPr>
          <p:cNvPr id="7" name="图片 12"/>
          <p:cNvPicPr>
            <a:picLocks noChangeAspect="1"/>
          </p:cNvPicPr>
          <p:nvPr userDrawn="1"/>
        </p:nvPicPr>
        <p:blipFill>
          <a:blip r:embed="rId3" cstate="screen"/>
          <a:stretch>
            <a:fillRect/>
          </a:stretch>
        </p:blipFill>
        <p:spPr>
          <a:xfrm>
            <a:off x="11131591" y="6026945"/>
            <a:ext cx="1060409" cy="913560"/>
          </a:xfrm>
          <a:prstGeom prst="rect">
            <a:avLst/>
          </a:prstGeom>
        </p:spPr>
      </p:pic>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508000" y="274638"/>
            <a:ext cx="7823200" cy="1143000"/>
          </a:xfrm>
          <a:prstGeom prst="rect">
            <a:avLst/>
          </a:prstGeom>
        </p:spPr>
        <p:txBody>
          <a:bodyPr/>
          <a:lstStyle/>
          <a:p>
            <a:pPr algn="l"/>
            <a:r>
              <a:rPr lang="en-US">
                <a:solidFill>
                  <a:srgbClr val="131F33"/>
                </a:solidFill>
              </a:rPr>
              <a:t>Click to edit Master title style</a:t>
            </a:r>
          </a:p>
        </p:txBody>
      </p:sp>
      <p:sp>
        <p:nvSpPr>
          <p:cNvPr id="5" name="Content Placeholder 2"/>
          <p:cNvSpPr>
            <a:spLocks noGrp="1"/>
          </p:cNvSpPr>
          <p:nvPr>
            <p:ph idx="1"/>
          </p:nvPr>
        </p:nvSpPr>
        <p:spPr>
          <a:xfrm>
            <a:off x="508000" y="1600201"/>
            <a:ext cx="7823200" cy="4525963"/>
          </a:xfrm>
          <a:prstGeom prst="rect">
            <a:avLst/>
          </a:prstGeom>
        </p:spPr>
        <p:txBody>
          <a:bodyPr/>
          <a:lstStyle/>
          <a:p>
            <a:pPr lvl="0" defTabSz="914400">
              <a:buFont typeface="Wingdings" panose="05000000000000000000" charset="0"/>
              <a:buChar char=""/>
            </a:pPr>
            <a:r>
              <a:rPr lang="en-US" sz="2000">
                <a:solidFill>
                  <a:schemeClr val="bg1">
                    <a:lumMod val="50000"/>
                  </a:schemeClr>
                </a:solidFill>
                <a:latin typeface="Georgia" panose="02040502050405020303"/>
                <a:cs typeface="Georgia" panose="02040502050405020303"/>
              </a:rPr>
              <a:t>Click to edit Master text styles</a:t>
            </a:r>
          </a:p>
          <a:p>
            <a:pPr lvl="1" defTabSz="914400">
              <a:buFont typeface="Wingdings" panose="05000000000000000000" charset="0"/>
              <a:buChar char=""/>
            </a:pPr>
            <a:r>
              <a:rPr lang="en-US" sz="2000">
                <a:solidFill>
                  <a:schemeClr val="bg1">
                    <a:lumMod val="50000"/>
                  </a:schemeClr>
                </a:solidFill>
                <a:latin typeface="Georgia" panose="02040502050405020303"/>
                <a:cs typeface="Georgia" panose="02040502050405020303"/>
              </a:rPr>
              <a:t>Second level</a:t>
            </a:r>
          </a:p>
          <a:p>
            <a:pPr lvl="2" defTabSz="914400">
              <a:buFont typeface="Wingdings" panose="05000000000000000000" charset="0"/>
              <a:buChar char=""/>
            </a:pPr>
            <a:r>
              <a:rPr lang="en-US" sz="2000">
                <a:solidFill>
                  <a:schemeClr val="bg1">
                    <a:lumMod val="50000"/>
                  </a:schemeClr>
                </a:solidFill>
                <a:latin typeface="Georgia" panose="02040502050405020303"/>
                <a:cs typeface="Georgia" panose="02040502050405020303"/>
              </a:rPr>
              <a:t>Third level</a:t>
            </a:r>
          </a:p>
          <a:p>
            <a:pPr lvl="3" defTabSz="914400">
              <a:buFont typeface="Wingdings" panose="05000000000000000000" charset="0"/>
              <a:buChar char=""/>
            </a:pPr>
            <a:r>
              <a:rPr lang="en-US" sz="2000">
                <a:solidFill>
                  <a:schemeClr val="bg1">
                    <a:lumMod val="50000"/>
                  </a:schemeClr>
                </a:solidFill>
                <a:latin typeface="Georgia" panose="02040502050405020303"/>
                <a:cs typeface="Georgia" panose="02040502050405020303"/>
              </a:rPr>
              <a:t>Fourth level</a:t>
            </a:r>
          </a:p>
          <a:p>
            <a:pPr lvl="4" defTabSz="914400">
              <a:buFont typeface="Wingdings" panose="05000000000000000000" charset="0"/>
              <a:buChar char=""/>
            </a:pPr>
            <a:r>
              <a:rPr lang="en-US" sz="2000">
                <a:solidFill>
                  <a:schemeClr val="bg1">
                    <a:lumMod val="50000"/>
                  </a:schemeClr>
                </a:solidFill>
                <a:latin typeface="Georgia" panose="02040502050405020303"/>
                <a:cs typeface="Georgia" panose="02040502050405020303"/>
              </a:rPr>
              <a:t>Fifth level</a:t>
            </a: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182DDF4D-4867-41C0-9749-2FE03FD22BCB}" type="datetime1">
              <a:rPr lang="zh-CN" altLang="en-US" smtClean="0">
                <a:solidFill>
                  <a:prstClr val="black">
                    <a:tint val="75000"/>
                  </a:prstClr>
                </a:solidFill>
              </a:rPr>
              <a:t>2025/5/26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3AB3BB65-D992-4DB0-B2AC-CB43F36966CE}"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3_空白">
    <p:spTree>
      <p:nvGrpSpPr>
        <p:cNvPr id="1" name=""/>
        <p:cNvGrpSpPr/>
        <p:nvPr/>
      </p:nvGrpSpPr>
      <p:grpSpPr>
        <a:xfrm>
          <a:off x="0" y="0"/>
          <a:ext cx="0" cy="0"/>
          <a:chOff x="0" y="0"/>
          <a:chExt cx="0" cy="0"/>
        </a:xfrm>
      </p:grpSpPr>
      <p:sp>
        <p:nvSpPr>
          <p:cNvPr id="7" name="矩形 6"/>
          <p:cNvSpPr/>
          <p:nvPr userDrawn="1"/>
        </p:nvSpPr>
        <p:spPr>
          <a:xfrm>
            <a:off x="0" y="1"/>
            <a:ext cx="12192000" cy="650057"/>
          </a:xfrm>
          <a:prstGeom prst="rect">
            <a:avLst/>
          </a:prstGeom>
          <a:gradFill>
            <a:gsLst>
              <a:gs pos="50000">
                <a:srgbClr val="004EA2"/>
              </a:gs>
              <a:gs pos="71000">
                <a:schemeClr val="accent1">
                  <a:lumMod val="45000"/>
                  <a:lumOff val="55000"/>
                </a:schemeClr>
              </a:gs>
              <a:gs pos="87000">
                <a:schemeClr val="accent1">
                  <a:lumMod val="45000"/>
                  <a:lumOff val="55000"/>
                </a:schemeClr>
              </a:gs>
              <a:gs pos="100000">
                <a:schemeClr val="accent1">
                  <a:lumMod val="30000"/>
                  <a:lumOff val="70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pic>
        <p:nvPicPr>
          <p:cNvPr id="3" name="图片 2" descr="文本&#10;&#10;描述已自动生成"/>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98508" y="83317"/>
            <a:ext cx="2838733" cy="4274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slow">
    <p:push dir="u"/>
  </p:transition>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6.xml"/><Relationship Id="rId4" Type="http://schemas.openxmlformats.org/officeDocument/2006/relationships/image" Target="../media/image35.emf"/></Relationships>
</file>

<file path=ppt/slides/_rels/slide2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6.xml"/><Relationship Id="rId5" Type="http://schemas.openxmlformats.org/officeDocument/2006/relationships/image" Target="../media/image54.sv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58.png"/><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764880" y="227355"/>
            <a:ext cx="7081233" cy="338554"/>
          </a:xfrm>
          <a:prstGeom prst="rect">
            <a:avLst/>
          </a:prstGeom>
          <a:noFill/>
        </p:spPr>
        <p:txBody>
          <a:bodyPr wrap="square" lIns="91440" tIns="45720" rIns="91440" bIns="45720" rtlCol="0" anchor="t">
            <a:spAutoFit/>
          </a:bodyPr>
          <a:lstStyle/>
          <a:p>
            <a:pPr algn="r"/>
            <a:r>
              <a:rPr lang="en-US" altLang="zh-CN" sz="1600" b="1">
                <a:ea typeface="微软雅黑" panose="020B0503020204020204" charset="-122"/>
                <a:cs typeface="Arial" panose="020B0604020202020204"/>
                <a:sym typeface="+mn-ea"/>
              </a:rPr>
              <a:t>Zhejiang University-University of Illinois Urbana Champaign Institute</a:t>
            </a:r>
          </a:p>
        </p:txBody>
      </p:sp>
      <p:pic>
        <p:nvPicPr>
          <p:cNvPr id="17" name="图片 16"/>
          <p:cNvPicPr>
            <a:picLocks noChangeAspect="1"/>
          </p:cNvPicPr>
          <p:nvPr/>
        </p:nvPicPr>
        <p:blipFill>
          <a:blip r:embed="rId3" cstate="screen"/>
          <a:stretch>
            <a:fillRect/>
          </a:stretch>
        </p:blipFill>
        <p:spPr>
          <a:xfrm>
            <a:off x="0" y="0"/>
            <a:ext cx="2088680" cy="1799432"/>
          </a:xfrm>
          <a:prstGeom prst="rect">
            <a:avLst/>
          </a:prstGeom>
        </p:spPr>
      </p:pic>
      <p:sp>
        <p:nvSpPr>
          <p:cNvPr id="3" name="TextBox 2"/>
          <p:cNvSpPr txBox="1"/>
          <p:nvPr/>
        </p:nvSpPr>
        <p:spPr>
          <a:xfrm>
            <a:off x="1654087" y="1871954"/>
            <a:ext cx="8492837" cy="523220"/>
          </a:xfrm>
          <a:prstGeom prst="rect">
            <a:avLst/>
          </a:prstGeom>
          <a:noFill/>
        </p:spPr>
        <p:txBody>
          <a:bodyPr wrap="square" rtlCol="0">
            <a:spAutoFit/>
          </a:bodyPr>
          <a:lstStyle/>
          <a:p>
            <a:pPr algn="ctr"/>
            <a:r>
              <a:rPr lang="en-US" altLang="zh-CN" sz="2800" b="1">
                <a:latin typeface="Times New Roman" panose="02020603050405020304" pitchFamily="18" charset="0"/>
                <a:cs typeface="Times New Roman" panose="02020603050405020304" pitchFamily="18" charset="0"/>
              </a:rPr>
              <a:t>A DODGEBOT SYSTEM</a:t>
            </a:r>
          </a:p>
        </p:txBody>
      </p:sp>
      <p:sp>
        <p:nvSpPr>
          <p:cNvPr id="2" name="TextBox 1"/>
          <p:cNvSpPr txBox="1"/>
          <p:nvPr/>
        </p:nvSpPr>
        <p:spPr>
          <a:xfrm>
            <a:off x="4666489" y="3788134"/>
            <a:ext cx="2468035" cy="1846659"/>
          </a:xfrm>
          <a:prstGeom prst="rect">
            <a:avLst/>
          </a:prstGeom>
          <a:no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Team 27</a:t>
            </a:r>
            <a:endParaRPr lang="en-US" sz="2400">
              <a:latin typeface="Times New Roman" panose="02020603050405020304" pitchFamily="18" charset="0"/>
              <a:cs typeface="Times New Roman" panose="02020603050405020304" pitchFamily="18" charset="0"/>
            </a:endParaRPr>
          </a:p>
          <a:p>
            <a:pPr algn="ctr"/>
            <a:r>
              <a:rPr lang="en-US">
                <a:latin typeface="Times New Roman" panose="02020603050405020304" pitchFamily="18" charset="0"/>
                <a:cs typeface="Times New Roman" panose="02020603050405020304" pitchFamily="18" charset="0"/>
              </a:rPr>
              <a:t>Chiming Ni</a:t>
            </a:r>
          </a:p>
          <a:p>
            <a:pPr algn="ctr"/>
            <a:r>
              <a:rPr lang="en-US" err="1">
                <a:latin typeface="Times New Roman" panose="02020603050405020304" pitchFamily="18" charset="0"/>
                <a:cs typeface="Times New Roman" panose="02020603050405020304" pitchFamily="18" charset="0"/>
              </a:rPr>
              <a:t>Feiyang</a:t>
            </a:r>
            <a:r>
              <a:rPr lang="en-US">
                <a:latin typeface="Times New Roman" panose="02020603050405020304" pitchFamily="18" charset="0"/>
                <a:cs typeface="Times New Roman" panose="02020603050405020304" pitchFamily="18" charset="0"/>
              </a:rPr>
              <a:t> Wu</a:t>
            </a:r>
          </a:p>
          <a:p>
            <a:pPr algn="ctr"/>
            <a:r>
              <a:rPr lang="en-US">
                <a:latin typeface="Times New Roman" panose="02020603050405020304" pitchFamily="18" charset="0"/>
                <a:cs typeface="Times New Roman" panose="02020603050405020304" pitchFamily="18" charset="0"/>
              </a:rPr>
              <a:t>Kai Wang</a:t>
            </a:r>
          </a:p>
          <a:p>
            <a:pPr algn="ctr"/>
            <a:r>
              <a:rPr lang="en-US" err="1">
                <a:latin typeface="Times New Roman" panose="02020603050405020304" pitchFamily="18" charset="0"/>
                <a:cs typeface="Times New Roman" panose="02020603050405020304" pitchFamily="18" charset="0"/>
              </a:rPr>
              <a:t>Nichen</a:t>
            </a:r>
            <a:r>
              <a:rPr lang="en-US">
                <a:latin typeface="Times New Roman" panose="02020603050405020304" pitchFamily="18" charset="0"/>
                <a:cs typeface="Times New Roman" panose="02020603050405020304" pitchFamily="18" charset="0"/>
              </a:rPr>
              <a:t> Tian</a:t>
            </a:r>
          </a:p>
          <a:p>
            <a:pPr algn="ctr"/>
            <a:r>
              <a:rPr lang="en-US">
                <a:latin typeface="Times New Roman" panose="02020603050405020304" pitchFamily="18" charset="0"/>
                <a:cs typeface="Times New Roman" panose="02020603050405020304" pitchFamily="18" charset="0"/>
              </a:rPr>
              <a:t>Yiyang Bao</a:t>
            </a:r>
          </a:p>
        </p:txBody>
      </p:sp>
      <p:sp>
        <p:nvSpPr>
          <p:cNvPr id="4" name="TextBox 3"/>
          <p:cNvSpPr txBox="1"/>
          <p:nvPr/>
        </p:nvSpPr>
        <p:spPr>
          <a:xfrm>
            <a:off x="4666489" y="6230535"/>
            <a:ext cx="2468035" cy="400110"/>
          </a:xfrm>
          <a:prstGeom prst="rect">
            <a:avLst/>
          </a:prstGeom>
          <a:noFill/>
        </p:spPr>
        <p:txBody>
          <a:bodyPr wrap="square" rtlCol="0">
            <a:spAutoFit/>
          </a:bodyPr>
          <a:lstStyle/>
          <a:p>
            <a:pPr algn="ctr"/>
            <a:r>
              <a:rPr lang="en-US" sz="2000">
                <a:latin typeface="Times New Roman" panose="02020603050405020304" pitchFamily="18" charset="0"/>
                <a:cs typeface="Times New Roman" panose="02020603050405020304" pitchFamily="18" charset="0"/>
              </a:rPr>
              <a:t>May 25, 2025</a:t>
            </a:r>
          </a:p>
        </p:txBody>
      </p:sp>
      <p:sp>
        <p:nvSpPr>
          <p:cNvPr id="7" name="文本框 6"/>
          <p:cNvSpPr txBox="1"/>
          <p:nvPr/>
        </p:nvSpPr>
        <p:spPr>
          <a:xfrm>
            <a:off x="4861981" y="3162869"/>
            <a:ext cx="6096000" cy="369332"/>
          </a:xfrm>
          <a:prstGeom prst="rect">
            <a:avLst/>
          </a:prstGeom>
          <a:noFill/>
        </p:spPr>
        <p:txBody>
          <a:bodyPr wrap="square">
            <a:spAutoFit/>
          </a:bodyPr>
          <a:lstStyle/>
          <a:p>
            <a:r>
              <a:rPr lang="en-US" altLang="zh-CN">
                <a:latin typeface="Times New Roman" panose="02020603050405020304" pitchFamily="18" charset="0"/>
                <a:cs typeface="Times New Roman" panose="02020603050405020304" pitchFamily="18" charset="0"/>
              </a:rPr>
              <a:t>Final Presentation</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FB485-826B-3329-E065-E2A8CBE0E6E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F261514-2FAE-FF79-8E48-7FFDAB0F2482}"/>
              </a:ext>
            </a:extLst>
          </p:cNvPr>
          <p:cNvSpPr/>
          <p:nvPr/>
        </p:nvSpPr>
        <p:spPr>
          <a:xfrm>
            <a:off x="-1" y="0"/>
            <a:ext cx="6206837" cy="646331"/>
          </a:xfrm>
          <a:prstGeom prst="rect">
            <a:avLst/>
          </a:prstGeom>
          <a:noFill/>
        </p:spPr>
        <p:txBody>
          <a:bodyPr wrap="square" lIns="91440" tIns="45720" rIns="91440" bIns="45720" anchor="t">
            <a:spAutoFit/>
          </a:bodyPr>
          <a:lstStyle/>
          <a:p>
            <a:r>
              <a:rPr lang="en-US" sz="3600" b="1">
                <a:ln w="0"/>
                <a:solidFill>
                  <a:schemeClr val="bg1"/>
                </a:solidFill>
                <a:effectLst>
                  <a:outerShdw blurRad="38100" dist="19050" dir="2700000" algn="tl" rotWithShape="0">
                    <a:schemeClr val="dk1">
                      <a:alpha val="40000"/>
                    </a:schemeClr>
                  </a:outerShdw>
                </a:effectLst>
                <a:latin typeface="+mj-lt"/>
              </a:rPr>
              <a:t>Mechanical </a:t>
            </a:r>
            <a:r>
              <a:rPr lang="en-US" altLang="zh-CN" sz="3600" b="1">
                <a:ln w="0"/>
                <a:solidFill>
                  <a:schemeClr val="bg1"/>
                </a:solidFill>
                <a:effectLst>
                  <a:outerShdw blurRad="38100" dist="19050" dir="2700000" algn="tl" rotWithShape="0">
                    <a:srgbClr val="131F33">
                      <a:alpha val="40000"/>
                    </a:srgbClr>
                  </a:outerShdw>
                </a:effectLst>
                <a:latin typeface="Arial"/>
                <a:ea typeface="黑体"/>
                <a:cs typeface="Arial"/>
              </a:rPr>
              <a:t>Design</a:t>
            </a:r>
            <a:endParaRPr lang="zh-CN" altLang="en-US">
              <a:solidFill>
                <a:schemeClr val="bg1"/>
              </a:solidFill>
            </a:endParaRPr>
          </a:p>
        </p:txBody>
      </p:sp>
      <p:sp>
        <p:nvSpPr>
          <p:cNvPr id="5" name="文本框 4">
            <a:extLst>
              <a:ext uri="{FF2B5EF4-FFF2-40B4-BE49-F238E27FC236}">
                <a16:creationId xmlns:a16="http://schemas.microsoft.com/office/drawing/2014/main" id="{1B0F0C04-A904-9810-BD88-7C57F8B3EA72}"/>
              </a:ext>
            </a:extLst>
          </p:cNvPr>
          <p:cNvSpPr txBox="1"/>
          <p:nvPr/>
        </p:nvSpPr>
        <p:spPr>
          <a:xfrm>
            <a:off x="208774" y="955335"/>
            <a:ext cx="11602752" cy="1323439"/>
          </a:xfrm>
          <a:prstGeom prst="rect">
            <a:avLst/>
          </a:prstGeom>
          <a:noFill/>
        </p:spPr>
        <p:txBody>
          <a:bodyPr wrap="square" rtlCol="0">
            <a:spAutoFit/>
          </a:bodyPr>
          <a:lstStyle/>
          <a:p>
            <a:r>
              <a:rPr lang="en-US" altLang="zh-CN" sz="3200" b="1">
                <a:latin typeface="Times New Roman" panose="02020603050405020304" pitchFamily="18" charset="0"/>
                <a:cs typeface="Times New Roman" panose="02020603050405020304" pitchFamily="18" charset="0"/>
              </a:rPr>
              <a:t>Structural Design:</a:t>
            </a:r>
          </a:p>
          <a:p>
            <a:r>
              <a:rPr lang="en-US" altLang="zh-CN" sz="2400">
                <a:latin typeface="Times New Roman" panose="02020603050405020304" pitchFamily="18" charset="0"/>
                <a:cs typeface="Times New Roman" panose="02020603050405020304" pitchFamily="18" charset="0"/>
              </a:rPr>
              <a:t>Ammo Container &amp; Feeder:</a:t>
            </a:r>
          </a:p>
          <a:p>
            <a:r>
              <a:rPr lang="en-US" altLang="zh-CN" sz="2400">
                <a:latin typeface="Times New Roman" panose="02020603050405020304" pitchFamily="18" charset="0"/>
                <a:cs typeface="Times New Roman" panose="02020603050405020304" pitchFamily="18" charset="0"/>
              </a:rPr>
              <a:t>Multi-ball rotating disc; pushes balls into inlet. Light weight PLA+ topology structure</a:t>
            </a:r>
          </a:p>
        </p:txBody>
      </p:sp>
      <p:pic>
        <p:nvPicPr>
          <p:cNvPr id="6" name="图片 5" descr="图示&#10;&#10;AI 生成的内容可能不正确。">
            <a:extLst>
              <a:ext uri="{FF2B5EF4-FFF2-40B4-BE49-F238E27FC236}">
                <a16:creationId xmlns:a16="http://schemas.microsoft.com/office/drawing/2014/main" id="{5EEDBCCA-9B52-8C7C-FEF2-3FE0E220E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304" y="2201778"/>
            <a:ext cx="3396001" cy="2008117"/>
          </a:xfrm>
          <a:prstGeom prst="rect">
            <a:avLst/>
          </a:prstGeom>
        </p:spPr>
      </p:pic>
      <p:pic>
        <p:nvPicPr>
          <p:cNvPr id="7" name="图片 6" descr="图片包含 图示&#10;&#10;AI 生成的内容可能不正确。">
            <a:extLst>
              <a:ext uri="{FF2B5EF4-FFF2-40B4-BE49-F238E27FC236}">
                <a16:creationId xmlns:a16="http://schemas.microsoft.com/office/drawing/2014/main" id="{861B323C-107B-C5B3-2C3C-8540F65FCC36}"/>
              </a:ext>
            </a:extLst>
          </p:cNvPr>
          <p:cNvPicPr>
            <a:picLocks noChangeAspect="1"/>
          </p:cNvPicPr>
          <p:nvPr/>
        </p:nvPicPr>
        <p:blipFill>
          <a:blip r:embed="rId4"/>
          <a:stretch>
            <a:fillRect/>
          </a:stretch>
        </p:blipFill>
        <p:spPr>
          <a:xfrm>
            <a:off x="942667" y="4311115"/>
            <a:ext cx="3396001" cy="2221752"/>
          </a:xfrm>
          <a:prstGeom prst="rect">
            <a:avLst/>
          </a:prstGeom>
        </p:spPr>
      </p:pic>
      <p:pic>
        <p:nvPicPr>
          <p:cNvPr id="8" name="图片 7" descr="图标&#10;&#10;AI 生成的内容可能不正确。">
            <a:extLst>
              <a:ext uri="{FF2B5EF4-FFF2-40B4-BE49-F238E27FC236}">
                <a16:creationId xmlns:a16="http://schemas.microsoft.com/office/drawing/2014/main" id="{1DC30797-1D33-9767-C844-7D3F48D92514}"/>
              </a:ext>
            </a:extLst>
          </p:cNvPr>
          <p:cNvPicPr>
            <a:picLocks noChangeAspect="1"/>
          </p:cNvPicPr>
          <p:nvPr/>
        </p:nvPicPr>
        <p:blipFill>
          <a:blip r:embed="rId5"/>
          <a:stretch>
            <a:fillRect/>
          </a:stretch>
        </p:blipFill>
        <p:spPr>
          <a:xfrm>
            <a:off x="5437942" y="2263717"/>
            <a:ext cx="5526491" cy="4259643"/>
          </a:xfrm>
          <a:prstGeom prst="rect">
            <a:avLst/>
          </a:prstGeom>
        </p:spPr>
      </p:pic>
      <p:sp>
        <p:nvSpPr>
          <p:cNvPr id="10" name="文本框 9">
            <a:extLst>
              <a:ext uri="{FF2B5EF4-FFF2-40B4-BE49-F238E27FC236}">
                <a16:creationId xmlns:a16="http://schemas.microsoft.com/office/drawing/2014/main" id="{CA95A8FC-40D8-9DC8-95F9-CB82DB82FAFB}"/>
              </a:ext>
            </a:extLst>
          </p:cNvPr>
          <p:cNvSpPr txBox="1"/>
          <p:nvPr/>
        </p:nvSpPr>
        <p:spPr>
          <a:xfrm>
            <a:off x="-9962" y="4122006"/>
            <a:ext cx="6198324" cy="276999"/>
          </a:xfrm>
          <a:prstGeom prst="rect">
            <a:avLst/>
          </a:prstGeom>
          <a:noFill/>
        </p:spPr>
        <p:txBody>
          <a:bodyPr wrap="square">
            <a:spAutoFit/>
          </a:bodyPr>
          <a:lstStyle/>
          <a:p>
            <a:pPr algn="ctr">
              <a:spcAft>
                <a:spcPts val="1000"/>
              </a:spcAft>
            </a:pPr>
            <a:r>
              <a:rPr lang="en-US" altLang="zh-CN" sz="1200" b="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1200" b="0">
                <a:solidFill>
                  <a:srgbClr val="000000"/>
                </a:solidFill>
                <a:effectLst/>
                <a:latin typeface="Times New Roman" panose="02020603050405020304" pitchFamily="18" charset="0"/>
                <a:ea typeface="仿宋" panose="02010609060101010101" pitchFamily="49" charset="-122"/>
                <a:cs typeface="Times New Roman" panose="02020603050405020304" pitchFamily="18" charset="0"/>
              </a:rPr>
              <a:t>head connection structure</a:t>
            </a:r>
            <a:endParaRPr lang="zh-CN" altLang="zh-CN" sz="900" b="1">
              <a:solidFill>
                <a:srgbClr val="156082"/>
              </a:solidFill>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661944F6-439B-FBC6-0998-FD6C1C5D4791}"/>
              </a:ext>
            </a:extLst>
          </p:cNvPr>
          <p:cNvSpPr txBox="1"/>
          <p:nvPr/>
        </p:nvSpPr>
        <p:spPr>
          <a:xfrm>
            <a:off x="1901625" y="6523359"/>
            <a:ext cx="6299562" cy="276999"/>
          </a:xfrm>
          <a:prstGeom prst="rect">
            <a:avLst/>
          </a:prstGeom>
          <a:noFill/>
        </p:spPr>
        <p:txBody>
          <a:bodyPr wrap="square">
            <a:spAutoFit/>
          </a:bodyPr>
          <a:lstStyle/>
          <a:p>
            <a:r>
              <a:rPr lang="en-US" altLang="zh-CN" sz="1200" b="1" kern="0">
                <a:solidFill>
                  <a:srgbClr val="000000"/>
                </a:solidFill>
                <a:effectLst/>
                <a:latin typeface="Times New Roman" panose="02020603050405020304" pitchFamily="18" charset="0"/>
                <a:ea typeface="等线" panose="02010600030101010101" pitchFamily="2" charset="-122"/>
              </a:rPr>
              <a:t> </a:t>
            </a:r>
            <a:r>
              <a:rPr lang="en-US" altLang="zh-CN" sz="1200" kern="0">
                <a:solidFill>
                  <a:srgbClr val="000000"/>
                </a:solidFill>
                <a:effectLst/>
                <a:latin typeface="Times New Roman" panose="02020603050405020304" pitchFamily="18" charset="0"/>
                <a:ea typeface="等线" panose="02010600030101010101" pitchFamily="2" charset="-122"/>
              </a:rPr>
              <a:t>ball feeder- block plate </a:t>
            </a:r>
            <a:endParaRPr lang="zh-CN" altLang="en-US"/>
          </a:p>
        </p:txBody>
      </p:sp>
      <p:sp>
        <p:nvSpPr>
          <p:cNvPr id="18" name="文本框 17">
            <a:extLst>
              <a:ext uri="{FF2B5EF4-FFF2-40B4-BE49-F238E27FC236}">
                <a16:creationId xmlns:a16="http://schemas.microsoft.com/office/drawing/2014/main" id="{9AFAB05F-108F-3F46-7CD6-A4E46D6BEE53}"/>
              </a:ext>
            </a:extLst>
          </p:cNvPr>
          <p:cNvSpPr txBox="1"/>
          <p:nvPr/>
        </p:nvSpPr>
        <p:spPr>
          <a:xfrm>
            <a:off x="7349490" y="6532867"/>
            <a:ext cx="6299562" cy="276999"/>
          </a:xfrm>
          <a:prstGeom prst="rect">
            <a:avLst/>
          </a:prstGeom>
          <a:noFill/>
        </p:spPr>
        <p:txBody>
          <a:bodyPr wrap="square">
            <a:spAutoFit/>
          </a:bodyPr>
          <a:lstStyle/>
          <a:p>
            <a:r>
              <a:rPr lang="en-US" altLang="zh-CN" sz="1200" kern="0">
                <a:solidFill>
                  <a:srgbClr val="000000"/>
                </a:solidFill>
                <a:effectLst/>
                <a:latin typeface="Times New Roman" panose="02020603050405020304" pitchFamily="18" charset="0"/>
                <a:ea typeface="等线" panose="02010600030101010101" pitchFamily="2" charset="-122"/>
              </a:rPr>
              <a:t>ball </a:t>
            </a:r>
            <a:r>
              <a:rPr lang="en-US" altLang="zh-CN" sz="1200" kern="0">
                <a:effectLst/>
                <a:latin typeface="Times New Roman" panose="02020603050405020304" pitchFamily="18" charset="0"/>
                <a:ea typeface="仿宋" panose="02010609060101010101" pitchFamily="49" charset="-122"/>
              </a:rPr>
              <a:t>feeder arm, a pusher</a:t>
            </a:r>
            <a:endParaRPr lang="zh-CN" altLang="en-US"/>
          </a:p>
        </p:txBody>
      </p:sp>
    </p:spTree>
    <p:extLst>
      <p:ext uri="{BB962C8B-B14F-4D97-AF65-F5344CB8AC3E}">
        <p14:creationId xmlns:p14="http://schemas.microsoft.com/office/powerpoint/2010/main" val="293073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D5F04-275E-D93C-6BDA-2A072465229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43E7D6D-847A-3FA3-A580-A3E94F67B1BF}"/>
              </a:ext>
            </a:extLst>
          </p:cNvPr>
          <p:cNvSpPr/>
          <p:nvPr/>
        </p:nvSpPr>
        <p:spPr>
          <a:xfrm>
            <a:off x="-1" y="0"/>
            <a:ext cx="6206837" cy="646331"/>
          </a:xfrm>
          <a:prstGeom prst="rect">
            <a:avLst/>
          </a:prstGeom>
          <a:noFill/>
        </p:spPr>
        <p:txBody>
          <a:bodyPr wrap="square" lIns="91440" tIns="45720" rIns="91440" bIns="45720" anchor="t">
            <a:spAutoFit/>
          </a:bodyPr>
          <a:lstStyle/>
          <a:p>
            <a:r>
              <a:rPr lang="en-US" sz="3600" b="1">
                <a:ln w="0"/>
                <a:solidFill>
                  <a:schemeClr val="bg1"/>
                </a:solidFill>
                <a:effectLst>
                  <a:outerShdw blurRad="38100" dist="19050" dir="2700000" algn="tl" rotWithShape="0">
                    <a:schemeClr val="dk1">
                      <a:alpha val="40000"/>
                    </a:schemeClr>
                  </a:outerShdw>
                </a:effectLst>
                <a:latin typeface="+mj-lt"/>
              </a:rPr>
              <a:t>Mechanical </a:t>
            </a:r>
            <a:r>
              <a:rPr lang="en-US" altLang="zh-CN" sz="3600" b="1">
                <a:ln w="0"/>
                <a:solidFill>
                  <a:schemeClr val="bg1"/>
                </a:solidFill>
                <a:effectLst>
                  <a:outerShdw blurRad="38100" dist="19050" dir="2700000" algn="tl" rotWithShape="0">
                    <a:srgbClr val="131F33">
                      <a:alpha val="40000"/>
                    </a:srgbClr>
                  </a:outerShdw>
                </a:effectLst>
                <a:latin typeface="Arial"/>
                <a:ea typeface="黑体"/>
                <a:cs typeface="Arial"/>
              </a:rPr>
              <a:t>Design</a:t>
            </a:r>
            <a:endParaRPr lang="zh-CN" altLang="en-US">
              <a:solidFill>
                <a:schemeClr val="bg1"/>
              </a:solidFill>
            </a:endParaRPr>
          </a:p>
        </p:txBody>
      </p:sp>
      <p:sp>
        <p:nvSpPr>
          <p:cNvPr id="5" name="文本框 4">
            <a:extLst>
              <a:ext uri="{FF2B5EF4-FFF2-40B4-BE49-F238E27FC236}">
                <a16:creationId xmlns:a16="http://schemas.microsoft.com/office/drawing/2014/main" id="{F7F0C6C7-364D-BAA6-4D6E-2724AEE1B272}"/>
              </a:ext>
            </a:extLst>
          </p:cNvPr>
          <p:cNvSpPr txBox="1"/>
          <p:nvPr/>
        </p:nvSpPr>
        <p:spPr>
          <a:xfrm>
            <a:off x="208774" y="955335"/>
            <a:ext cx="11602752" cy="954107"/>
          </a:xfrm>
          <a:prstGeom prst="rect">
            <a:avLst/>
          </a:prstGeom>
          <a:noFill/>
        </p:spPr>
        <p:txBody>
          <a:bodyPr wrap="square" rtlCol="0">
            <a:spAutoFit/>
          </a:bodyPr>
          <a:lstStyle/>
          <a:p>
            <a:r>
              <a:rPr lang="en-US" altLang="zh-CN" sz="3200" b="1">
                <a:latin typeface="Times New Roman" panose="02020603050405020304" pitchFamily="18" charset="0"/>
                <a:cs typeface="Times New Roman" panose="02020603050405020304" pitchFamily="18" charset="0"/>
              </a:rPr>
              <a:t>Launcher:</a:t>
            </a:r>
          </a:p>
          <a:p>
            <a:endParaRPr lang="en-US" altLang="zh-CN" sz="2400">
              <a:latin typeface="Times New Roman" panose="02020603050405020304" pitchFamily="18" charset="0"/>
              <a:cs typeface="Times New Roman" panose="02020603050405020304" pitchFamily="18" charset="0"/>
            </a:endParaRPr>
          </a:p>
        </p:txBody>
      </p:sp>
      <p:sp>
        <p:nvSpPr>
          <p:cNvPr id="6" name="Rectangle 3">
            <a:extLst>
              <a:ext uri="{FF2B5EF4-FFF2-40B4-BE49-F238E27FC236}">
                <a16:creationId xmlns:a16="http://schemas.microsoft.com/office/drawing/2014/main" id="{144A8BFA-42B4-465B-6FC7-E7B16FFAEA36}"/>
              </a:ext>
            </a:extLst>
          </p:cNvPr>
          <p:cNvSpPr>
            <a:spLocks noChangeArrowheads="1"/>
          </p:cNvSpPr>
          <p:nvPr/>
        </p:nvSpPr>
        <p:spPr bwMode="auto">
          <a:xfrm>
            <a:off x="208774" y="3083373"/>
            <a:ext cx="481306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zh-CN" altLang="zh-CN"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Launcher Barrels</a:t>
            </a:r>
            <a:endParaRPr kumimoji="0" lang="zh-CN" altLang="zh-CN"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zh-CN" altLang="zh-CN" sz="1800" b="0" i="0" u="none" strike="noStrike" cap="none" normalizeH="0" baseline="0">
                <a:ln>
                  <a:noFill/>
                </a:ln>
                <a:effectLst/>
                <a:latin typeface="Times New Roman"/>
                <a:ea typeface="黑体"/>
                <a:cs typeface="Times New Roman"/>
              </a:rPr>
              <a:t>squeezes 72 mm Wiffle ball </a:t>
            </a:r>
            <a:r>
              <a:rPr kumimoji="0" lang="en-US" altLang="zh-CN" sz="1800" b="0" i="0" u="none" strike="noStrike" cap="none" normalizeH="0" baseline="0">
                <a:ln>
                  <a:noFill/>
                </a:ln>
                <a:effectLst/>
                <a:latin typeface="Times New Roman"/>
                <a:ea typeface="黑体"/>
                <a:cs typeface="Times New Roman"/>
              </a:rPr>
              <a:t>into </a:t>
            </a:r>
            <a:r>
              <a:rPr kumimoji="0" lang="zh-CN" altLang="zh-CN" sz="1800" b="0" i="0" u="none" strike="noStrike" cap="none" normalizeH="0" baseline="0">
                <a:ln>
                  <a:noFill/>
                </a:ln>
                <a:effectLst/>
                <a:latin typeface="Times New Roman"/>
                <a:ea typeface="黑体"/>
                <a:cs typeface="Times New Roman"/>
              </a:rPr>
              <a:t>6</a:t>
            </a:r>
            <a:r>
              <a:rPr lang="zh-CN" altLang="zh-CN">
                <a:latin typeface="Times New Roman"/>
                <a:ea typeface="黑体"/>
                <a:cs typeface="Times New Roman"/>
              </a:rPr>
              <a:t>8.216</a:t>
            </a:r>
            <a:r>
              <a:rPr kumimoji="0" lang="zh-CN" altLang="zh-CN" sz="1800" b="0" i="0" u="none" strike="noStrike" cap="none" normalizeH="0" baseline="0">
                <a:ln>
                  <a:noFill/>
                </a:ln>
                <a:effectLst/>
                <a:latin typeface="Times New Roman"/>
                <a:ea typeface="黑体"/>
                <a:cs typeface="Times New Roman"/>
              </a:rPr>
              <a:t> mm wheel spacing</a:t>
            </a:r>
            <a:r>
              <a:rPr kumimoji="0" lang="en-US" altLang="zh-CN" sz="1800" b="0" i="0" u="none" strike="noStrike" cap="none" normalizeH="0" baseline="0">
                <a:ln>
                  <a:noFill/>
                </a:ln>
                <a:effectLst/>
                <a:latin typeface="Times New Roman"/>
                <a:ea typeface="黑体"/>
                <a:cs typeface="Times New Roman"/>
              </a:rPr>
              <a:t> inlet to gain more friction power</a:t>
            </a:r>
            <a:endParaRPr lang="zh-CN" altLang="zh-CN" sz="1800" b="0" i="0" u="none" strike="noStrike" cap="none" normalizeH="0" baseline="0">
              <a:ln>
                <a:noFill/>
              </a:ln>
              <a:effectLst/>
              <a:latin typeface="Times New Roman"/>
              <a:ea typeface="黑体"/>
              <a:cs typeface="Times New Roman"/>
            </a:endParaRPr>
          </a:p>
          <a:p>
            <a:pPr marL="0" marR="0" lvl="0" indent="0" algn="l" defTabSz="914400" rtl="0" eaLnBrk="0" fontAlgn="base" latinLnBrk="0" hangingPunct="0">
              <a:lnSpc>
                <a:spcPct val="100000"/>
              </a:lnSpc>
              <a:spcBef>
                <a:spcPct val="0"/>
              </a:spcBef>
              <a:spcAft>
                <a:spcPct val="0"/>
              </a:spcAft>
              <a:buClrTx/>
              <a:buSzTx/>
              <a:tabLst/>
            </a:pPr>
            <a:r>
              <a:rPr kumimoji="0" lang="zh-CN" altLang="zh-CN"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Hit-Stop Board</a:t>
            </a:r>
            <a:endParaRPr kumimoji="0" lang="zh-CN" altLang="zh-CN"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zh-CN" altLang="zh-CN"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4 mm PLA plate + microswitch → immediate emergency stop</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pic>
        <p:nvPicPr>
          <p:cNvPr id="9" name="图片 8">
            <a:extLst>
              <a:ext uri="{FF2B5EF4-FFF2-40B4-BE49-F238E27FC236}">
                <a16:creationId xmlns:a16="http://schemas.microsoft.com/office/drawing/2014/main" id="{BA4E47DD-0458-899B-024F-08F59A9952BE}"/>
              </a:ext>
            </a:extLst>
          </p:cNvPr>
          <p:cNvPicPr>
            <a:picLocks noChangeAspect="1"/>
          </p:cNvPicPr>
          <p:nvPr/>
        </p:nvPicPr>
        <p:blipFill>
          <a:blip r:embed="rId3"/>
          <a:stretch>
            <a:fillRect/>
          </a:stretch>
        </p:blipFill>
        <p:spPr>
          <a:xfrm>
            <a:off x="5779935" y="955335"/>
            <a:ext cx="5273497" cy="3023878"/>
          </a:xfrm>
          <a:prstGeom prst="rect">
            <a:avLst/>
          </a:prstGeom>
        </p:spPr>
      </p:pic>
      <p:pic>
        <p:nvPicPr>
          <p:cNvPr id="10" name="图片 9">
            <a:extLst>
              <a:ext uri="{FF2B5EF4-FFF2-40B4-BE49-F238E27FC236}">
                <a16:creationId xmlns:a16="http://schemas.microsoft.com/office/drawing/2014/main" id="{46C4D413-58AF-461F-E2E5-C53EC00992E5}"/>
              </a:ext>
            </a:extLst>
          </p:cNvPr>
          <p:cNvPicPr>
            <a:picLocks noChangeAspect="1"/>
          </p:cNvPicPr>
          <p:nvPr/>
        </p:nvPicPr>
        <p:blipFill>
          <a:blip r:embed="rId4"/>
          <a:stretch>
            <a:fillRect/>
          </a:stretch>
        </p:blipFill>
        <p:spPr>
          <a:xfrm>
            <a:off x="5779935" y="4180950"/>
            <a:ext cx="2862763" cy="2596673"/>
          </a:xfrm>
          <a:prstGeom prst="rect">
            <a:avLst/>
          </a:prstGeom>
        </p:spPr>
      </p:pic>
      <p:pic>
        <p:nvPicPr>
          <p:cNvPr id="11" name="图片 10" descr="图示, 工程绘图&#10;&#10;AI 生成的内容可能不正确。">
            <a:extLst>
              <a:ext uri="{FF2B5EF4-FFF2-40B4-BE49-F238E27FC236}">
                <a16:creationId xmlns:a16="http://schemas.microsoft.com/office/drawing/2014/main" id="{8D85F7DB-234B-9A2D-6177-A7CD973154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2698" y="4180950"/>
            <a:ext cx="2813487" cy="2596672"/>
          </a:xfrm>
          <a:prstGeom prst="rect">
            <a:avLst/>
          </a:prstGeom>
        </p:spPr>
      </p:pic>
      <p:sp>
        <p:nvSpPr>
          <p:cNvPr id="8" name="文本框 7">
            <a:extLst>
              <a:ext uri="{FF2B5EF4-FFF2-40B4-BE49-F238E27FC236}">
                <a16:creationId xmlns:a16="http://schemas.microsoft.com/office/drawing/2014/main" id="{6E5850A7-522E-FDFA-62B8-80E8B2F5C419}"/>
              </a:ext>
            </a:extLst>
          </p:cNvPr>
          <p:cNvSpPr txBox="1"/>
          <p:nvPr/>
        </p:nvSpPr>
        <p:spPr>
          <a:xfrm>
            <a:off x="7493840" y="3928033"/>
            <a:ext cx="6198324" cy="276999"/>
          </a:xfrm>
          <a:prstGeom prst="rect">
            <a:avLst/>
          </a:prstGeom>
          <a:noFill/>
        </p:spPr>
        <p:txBody>
          <a:bodyPr wrap="square">
            <a:spAutoFit/>
          </a:bodyPr>
          <a:lstStyle/>
          <a:p>
            <a:r>
              <a:rPr lang="en-US" altLang="zh-CN" sz="1200" kern="0">
                <a:solidFill>
                  <a:srgbClr val="000000"/>
                </a:solidFill>
                <a:effectLst/>
                <a:latin typeface="Times New Roman" panose="02020603050405020304" pitchFamily="18" charset="0"/>
                <a:ea typeface="等线" panose="02010600030101010101" pitchFamily="2" charset="-122"/>
              </a:rPr>
              <a:t> motor holder and the barrel structure</a:t>
            </a:r>
            <a:endParaRPr lang="zh-CN" altLang="en-US"/>
          </a:p>
        </p:txBody>
      </p:sp>
      <p:sp>
        <p:nvSpPr>
          <p:cNvPr id="15" name="文本框 14">
            <a:extLst>
              <a:ext uri="{FF2B5EF4-FFF2-40B4-BE49-F238E27FC236}">
                <a16:creationId xmlns:a16="http://schemas.microsoft.com/office/drawing/2014/main" id="{3A341879-1D0A-42D2-37BA-98D876063EA7}"/>
              </a:ext>
            </a:extLst>
          </p:cNvPr>
          <p:cNvSpPr txBox="1"/>
          <p:nvPr/>
        </p:nvSpPr>
        <p:spPr>
          <a:xfrm>
            <a:off x="5364773" y="6500623"/>
            <a:ext cx="6675120" cy="276999"/>
          </a:xfrm>
          <a:prstGeom prst="rect">
            <a:avLst/>
          </a:prstGeom>
          <a:noFill/>
        </p:spPr>
        <p:txBody>
          <a:bodyPr wrap="square">
            <a:spAutoFit/>
          </a:bodyPr>
          <a:lstStyle/>
          <a:p>
            <a:pPr algn="ctr">
              <a:spcAft>
                <a:spcPts val="1000"/>
              </a:spcAft>
            </a:pPr>
            <a:r>
              <a:rPr lang="en-US" altLang="zh-CN" sz="1200" b="1">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1200" b="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hit-stop board structure</a:t>
            </a:r>
            <a:endParaRPr lang="zh-CN" altLang="zh-CN" sz="900" b="1">
              <a:solidFill>
                <a:srgbClr val="156082"/>
              </a:solidFill>
              <a:effectLst/>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09511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C0CAE-08C7-28B0-5D8C-DF946622A57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5B0DBD7-7C86-8DA5-4EFF-FA1177E0D43B}"/>
              </a:ext>
            </a:extLst>
          </p:cNvPr>
          <p:cNvSpPr/>
          <p:nvPr/>
        </p:nvSpPr>
        <p:spPr>
          <a:xfrm>
            <a:off x="-1" y="0"/>
            <a:ext cx="6206837" cy="646331"/>
          </a:xfrm>
          <a:prstGeom prst="rect">
            <a:avLst/>
          </a:prstGeom>
          <a:noFill/>
        </p:spPr>
        <p:txBody>
          <a:bodyPr wrap="square" lIns="91440" tIns="45720" rIns="91440" bIns="45720" anchor="t">
            <a:spAutoFit/>
          </a:bodyPr>
          <a:lstStyle/>
          <a:p>
            <a:r>
              <a:rPr lang="en-US" sz="3600" b="1">
                <a:ln w="0"/>
                <a:solidFill>
                  <a:schemeClr val="bg1"/>
                </a:solidFill>
                <a:effectLst>
                  <a:outerShdw blurRad="38100" dist="19050" dir="2700000" algn="tl" rotWithShape="0">
                    <a:schemeClr val="dk1">
                      <a:alpha val="40000"/>
                    </a:schemeClr>
                  </a:outerShdw>
                </a:effectLst>
                <a:latin typeface="+mj-lt"/>
              </a:rPr>
              <a:t>Mechanical </a:t>
            </a:r>
            <a:r>
              <a:rPr lang="en-US" altLang="zh-CN" sz="3600" b="1">
                <a:ln w="0"/>
                <a:solidFill>
                  <a:schemeClr val="bg1"/>
                </a:solidFill>
                <a:effectLst>
                  <a:outerShdw blurRad="38100" dist="19050" dir="2700000" algn="tl" rotWithShape="0">
                    <a:srgbClr val="131F33">
                      <a:alpha val="40000"/>
                    </a:srgbClr>
                  </a:outerShdw>
                </a:effectLst>
                <a:latin typeface="Arial"/>
                <a:ea typeface="黑体"/>
                <a:cs typeface="Arial"/>
              </a:rPr>
              <a:t>Design</a:t>
            </a:r>
            <a:endParaRPr lang="zh-CN" altLang="en-US">
              <a:solidFill>
                <a:schemeClr val="bg1"/>
              </a:solidFill>
            </a:endParaRPr>
          </a:p>
        </p:txBody>
      </p:sp>
      <p:sp>
        <p:nvSpPr>
          <p:cNvPr id="5" name="文本框 4">
            <a:extLst>
              <a:ext uri="{FF2B5EF4-FFF2-40B4-BE49-F238E27FC236}">
                <a16:creationId xmlns:a16="http://schemas.microsoft.com/office/drawing/2014/main" id="{D5B9B24F-0C9A-6426-13DC-FB623A6DEE82}"/>
              </a:ext>
            </a:extLst>
          </p:cNvPr>
          <p:cNvSpPr txBox="1"/>
          <p:nvPr/>
        </p:nvSpPr>
        <p:spPr>
          <a:xfrm>
            <a:off x="2534911" y="1112833"/>
            <a:ext cx="7343849" cy="4770537"/>
          </a:xfrm>
          <a:prstGeom prst="rect">
            <a:avLst/>
          </a:prstGeom>
          <a:noFill/>
        </p:spPr>
        <p:txBody>
          <a:bodyPr wrap="square" rtlCol="0">
            <a:spAutoFit/>
          </a:bodyPr>
          <a:lstStyle/>
          <a:p>
            <a:r>
              <a:rPr lang="en-US" altLang="zh-CN" sz="3200" b="1">
                <a:latin typeface="Times New Roman" panose="02020603050405020304" pitchFamily="18" charset="0"/>
                <a:cs typeface="Times New Roman" panose="02020603050405020304" pitchFamily="18" charset="0"/>
              </a:rPr>
              <a:t>Motor Selection:</a:t>
            </a:r>
          </a:p>
          <a:p>
            <a:endParaRPr lang="en-US" altLang="zh-CN" sz="3200" b="1">
              <a:latin typeface="Times New Roman" panose="02020603050405020304" pitchFamily="18" charset="0"/>
              <a:cs typeface="Times New Roman" panose="02020603050405020304" pitchFamily="18" charset="0"/>
            </a:endParaRPr>
          </a:p>
          <a:p>
            <a:pPr>
              <a:lnSpc>
                <a:spcPct val="150000"/>
              </a:lnSpc>
            </a:pPr>
            <a:r>
              <a:rPr lang="en-US" altLang="zh-CN" b="1">
                <a:latin typeface="Times New Roman" panose="02020603050405020304" pitchFamily="18" charset="0"/>
                <a:cs typeface="Times New Roman" panose="02020603050405020304" pitchFamily="18" charset="0"/>
              </a:rPr>
              <a:t>Torque Required due to Friction or Gravity</a:t>
            </a:r>
          </a:p>
          <a:p>
            <a:pPr marL="742950" lvl="1" indent="-285750">
              <a:lnSpc>
                <a:spcPct val="150000"/>
              </a:lnSpc>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Yaw: ≥ 2 </a:t>
            </a:r>
            <a:r>
              <a:rPr lang="en-US" altLang="zh-CN" err="1">
                <a:latin typeface="Times New Roman" panose="02020603050405020304" pitchFamily="18" charset="0"/>
                <a:cs typeface="Times New Roman" panose="02020603050405020304" pitchFamily="18" charset="0"/>
              </a:rPr>
              <a:t>N·m</a:t>
            </a:r>
            <a:r>
              <a:rPr lang="en-US" altLang="zh-CN">
                <a:latin typeface="Times New Roman" panose="02020603050405020304" pitchFamily="18" charset="0"/>
                <a:cs typeface="Times New Roman" panose="02020603050405020304" pitchFamily="18" charset="0"/>
              </a:rPr>
              <a:t> peak (1.5 – 2 kg head)</a:t>
            </a:r>
          </a:p>
          <a:p>
            <a:pPr marL="742950" lvl="1" indent="-285750">
              <a:lnSpc>
                <a:spcPct val="150000"/>
              </a:lnSpc>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Pitch: gravity torque dominates → ≥ 2.34 </a:t>
            </a:r>
            <a:r>
              <a:rPr lang="en-US" altLang="zh-CN" err="1">
                <a:latin typeface="Times New Roman" panose="02020603050405020304" pitchFamily="18" charset="0"/>
                <a:cs typeface="Times New Roman" panose="02020603050405020304" pitchFamily="18" charset="0"/>
              </a:rPr>
              <a:t>N·m</a:t>
            </a:r>
            <a:r>
              <a:rPr lang="en-US" altLang="zh-CN">
                <a:latin typeface="Times New Roman" panose="02020603050405020304" pitchFamily="18" charset="0"/>
                <a:cs typeface="Times New Roman" panose="02020603050405020304" pitchFamily="18" charset="0"/>
              </a:rPr>
              <a:t> required</a:t>
            </a:r>
          </a:p>
          <a:p>
            <a:pPr>
              <a:lnSpc>
                <a:spcPct val="150000"/>
              </a:lnSpc>
            </a:pPr>
            <a:r>
              <a:rPr lang="en-US" altLang="zh-CN" b="1">
                <a:latin typeface="Times New Roman" panose="02020603050405020304" pitchFamily="18" charset="0"/>
                <a:cs typeface="Times New Roman" panose="02020603050405020304" pitchFamily="18" charset="0"/>
              </a:rPr>
              <a:t>Selected motors satisfy margins:</a:t>
            </a:r>
          </a:p>
          <a:p>
            <a:pPr marL="742950" lvl="1" indent="-285750">
              <a:lnSpc>
                <a:spcPct val="150000"/>
              </a:lnSpc>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M3508 (3 </a:t>
            </a:r>
            <a:r>
              <a:rPr lang="en-US" altLang="zh-CN" err="1">
                <a:latin typeface="Times New Roman" panose="02020603050405020304" pitchFamily="18" charset="0"/>
                <a:cs typeface="Times New Roman" panose="02020603050405020304" pitchFamily="18" charset="0"/>
              </a:rPr>
              <a:t>N·m</a:t>
            </a:r>
            <a:r>
              <a:rPr lang="en-US" altLang="zh-CN">
                <a:latin typeface="Times New Roman" panose="02020603050405020304" pitchFamily="18" charset="0"/>
                <a:cs typeface="Times New Roman" panose="02020603050405020304" pitchFamily="18" charset="0"/>
              </a:rPr>
              <a:t> cont.) for wheels &amp; feeder</a:t>
            </a:r>
          </a:p>
          <a:p>
            <a:pPr marL="742950" lvl="1" indent="-285750">
              <a:lnSpc>
                <a:spcPct val="150000"/>
              </a:lnSpc>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DM-J6006 (9 </a:t>
            </a:r>
            <a:r>
              <a:rPr lang="en-US" altLang="zh-CN" err="1">
                <a:latin typeface="Times New Roman" panose="02020603050405020304" pitchFamily="18" charset="0"/>
                <a:cs typeface="Times New Roman" panose="02020603050405020304" pitchFamily="18" charset="0"/>
              </a:rPr>
              <a:t>N·m</a:t>
            </a:r>
            <a:r>
              <a:rPr lang="en-US" altLang="zh-CN">
                <a:latin typeface="Times New Roman" panose="02020603050405020304" pitchFamily="18" charset="0"/>
                <a:cs typeface="Times New Roman" panose="02020603050405020304" pitchFamily="18" charset="0"/>
              </a:rPr>
              <a:t> cont.) for gimbal axes</a:t>
            </a:r>
          </a:p>
          <a:p>
            <a:pPr>
              <a:lnSpc>
                <a:spcPct val="150000"/>
              </a:lnSpc>
            </a:pPr>
            <a:r>
              <a:rPr lang="en-US" altLang="zh-CN" b="1">
                <a:latin typeface="Times New Roman" panose="02020603050405020304" pitchFamily="18" charset="0"/>
                <a:cs typeface="Times New Roman" panose="02020603050405020304" pitchFamily="18" charset="0"/>
              </a:rPr>
              <a:t>Anti-Jamming:</a:t>
            </a:r>
          </a:p>
          <a:p>
            <a:pPr marL="742950" lvl="1" indent="-285750">
              <a:lnSpc>
                <a:spcPct val="150000"/>
              </a:lnSpc>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Feeder reliability reached 100 % after 5 iterations</a:t>
            </a:r>
          </a:p>
          <a:p>
            <a:endParaRPr lang="en-US" altLang="zh-CN"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238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C8904-50C6-A8E5-6D42-F4F17DB586F5}"/>
              </a:ext>
            </a:extLst>
          </p:cNvPr>
          <p:cNvSpPr txBox="1">
            <a:spLocks/>
          </p:cNvSpPr>
          <p:nvPr/>
        </p:nvSpPr>
        <p:spPr>
          <a:xfrm>
            <a:off x="1034143" y="873410"/>
            <a:ext cx="10123714"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a:latin typeface="Times New Roman" panose="02020603050405020304" pitchFamily="18" charset="0"/>
                <a:ea typeface="+mn-ea"/>
                <a:cs typeface="Times New Roman" panose="02020603050405020304" pitchFamily="18" charset="0"/>
              </a:rPr>
              <a:t>Overview in Work of</a:t>
            </a:r>
            <a:r>
              <a:rPr lang="en-US" altLang="zh-CN" sz="3200" b="1">
                <a:latin typeface="Times New Roman" panose="02020603050405020304" pitchFamily="18" charset="0"/>
                <a:ea typeface="+mn-ea"/>
                <a:cs typeface="Times New Roman" panose="02020603050405020304" pitchFamily="18" charset="0"/>
              </a:rPr>
              <a:t> </a:t>
            </a:r>
            <a:r>
              <a:rPr lang="en-US" altLang="zh-CN" sz="3200" b="1" err="1">
                <a:latin typeface="Times New Roman" panose="02020603050405020304" pitchFamily="18" charset="0"/>
                <a:ea typeface="+mn-ea"/>
                <a:cs typeface="Times New Roman" panose="02020603050405020304" pitchFamily="18" charset="0"/>
              </a:rPr>
              <a:t>DodgeBot</a:t>
            </a:r>
            <a:r>
              <a:rPr lang="en-US" altLang="zh-CN" sz="3200" b="1">
                <a:latin typeface="Times New Roman" panose="02020603050405020304" pitchFamily="18" charset="0"/>
                <a:ea typeface="+mn-ea"/>
                <a:cs typeface="Times New Roman" panose="02020603050405020304" pitchFamily="18" charset="0"/>
              </a:rPr>
              <a:t> Launcher</a:t>
            </a:r>
            <a:endParaRPr lang="en-US" sz="3200" b="1">
              <a:latin typeface="Times New Roman" panose="02020603050405020304" pitchFamily="18" charset="0"/>
              <a:ea typeface="+mn-ea"/>
              <a:cs typeface="Times New Roman" panose="02020603050405020304" pitchFamily="18" charset="0"/>
            </a:endParaRPr>
          </a:p>
        </p:txBody>
      </p:sp>
      <p:sp>
        <p:nvSpPr>
          <p:cNvPr id="3" name="Content Placeholder 2">
            <a:extLst>
              <a:ext uri="{FF2B5EF4-FFF2-40B4-BE49-F238E27FC236}">
                <a16:creationId xmlns:a16="http://schemas.microsoft.com/office/drawing/2014/main" id="{82DE9C2E-BDF6-3550-F628-1506A5C95740}"/>
              </a:ext>
            </a:extLst>
          </p:cNvPr>
          <p:cNvSpPr txBox="1">
            <a:spLocks/>
          </p:cNvSpPr>
          <p:nvPr/>
        </p:nvSpPr>
        <p:spPr>
          <a:xfrm>
            <a:off x="1981200" y="1674665"/>
            <a:ext cx="8229600" cy="4525963"/>
          </a:xfrm>
          <a:prstGeom prst="rect">
            <a:avLst/>
          </a:prstGeom>
        </p:spPr>
        <p:txBody>
          <a:bodyPr>
            <a:norm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lvl="1">
              <a:lnSpc>
                <a:spcPct val="160000"/>
              </a:lnSpc>
              <a:buFont typeface="Arial" panose="020B0604020202020204" pitchFamily="34" charset="0"/>
              <a:buChar char="•"/>
            </a:pPr>
            <a:r>
              <a:rPr lang="en-US" sz="1800">
                <a:latin typeface="Times New Roman" panose="02020603050405020304" pitchFamily="18" charset="0"/>
                <a:cs typeface="Times New Roman" panose="02020603050405020304" pitchFamily="18" charset="0"/>
              </a:rPr>
              <a:t>Focus: High-performance launcher subsystem for autonomous dodgeball robot</a:t>
            </a:r>
          </a:p>
          <a:p>
            <a:pPr lvl="1">
              <a:lnSpc>
                <a:spcPct val="160000"/>
              </a:lnSpc>
              <a:buFont typeface="Arial" panose="020B0604020202020204" pitchFamily="34" charset="0"/>
              <a:buChar char="•"/>
            </a:pPr>
            <a:r>
              <a:rPr lang="en-US" sz="1800">
                <a:latin typeface="Times New Roman" panose="02020603050405020304" pitchFamily="18" charset="0"/>
                <a:cs typeface="Times New Roman" panose="02020603050405020304" pitchFamily="18" charset="0"/>
              </a:rPr>
              <a:t>Replaced pneumatic prototype with friction-wheel mechanism.</a:t>
            </a:r>
          </a:p>
          <a:p>
            <a:pPr lvl="1">
              <a:lnSpc>
                <a:spcPct val="160000"/>
              </a:lnSpc>
              <a:buFont typeface="Arial" panose="020B0604020202020204" pitchFamily="34" charset="0"/>
              <a:buChar char="•"/>
            </a:pPr>
            <a:r>
              <a:rPr lang="en-US" sz="1800">
                <a:latin typeface="Times New Roman" panose="02020603050405020304" pitchFamily="18" charset="0"/>
                <a:cs typeface="Times New Roman" panose="02020603050405020304" pitchFamily="18" charset="0"/>
              </a:rPr>
              <a:t>Modeled major structures: barrel, dial shell, connectors, motor base, yaw/pitch interfaces.</a:t>
            </a:r>
          </a:p>
          <a:p>
            <a:pPr lvl="1">
              <a:lnSpc>
                <a:spcPct val="160000"/>
              </a:lnSpc>
              <a:buFont typeface="Arial" panose="020B0604020202020204" pitchFamily="34" charset="0"/>
              <a:buChar char="•"/>
            </a:pPr>
            <a:r>
              <a:rPr lang="en-US" sz="1800">
                <a:latin typeface="Times New Roman" panose="02020603050405020304" pitchFamily="18" charset="0"/>
                <a:cs typeface="Times New Roman" panose="02020603050405020304" pitchFamily="18" charset="0"/>
              </a:rPr>
              <a:t>Core focus: effect of wheel spacing on launch speed – identified optimal spacing (68.216 mm).</a:t>
            </a:r>
          </a:p>
        </p:txBody>
      </p:sp>
      <p:sp>
        <p:nvSpPr>
          <p:cNvPr id="4" name="Rectangle 3">
            <a:extLst>
              <a:ext uri="{FF2B5EF4-FFF2-40B4-BE49-F238E27FC236}">
                <a16:creationId xmlns:a16="http://schemas.microsoft.com/office/drawing/2014/main" id="{14408059-0570-8132-398D-814AA2BB5DB0}"/>
              </a:ext>
            </a:extLst>
          </p:cNvPr>
          <p:cNvSpPr/>
          <p:nvPr/>
        </p:nvSpPr>
        <p:spPr>
          <a:xfrm>
            <a:off x="-1" y="0"/>
            <a:ext cx="6206837" cy="646331"/>
          </a:xfrm>
          <a:prstGeom prst="rect">
            <a:avLst/>
          </a:prstGeom>
          <a:noFill/>
        </p:spPr>
        <p:txBody>
          <a:bodyPr wrap="square" lIns="91440" tIns="45720" rIns="91440" bIns="45720" anchor="t">
            <a:spAutoFit/>
          </a:bodyPr>
          <a:lstStyle/>
          <a:p>
            <a:r>
              <a:rPr lang="en-US" sz="3600" b="1">
                <a:ln w="0"/>
                <a:solidFill>
                  <a:schemeClr val="bg1"/>
                </a:solidFill>
                <a:effectLst>
                  <a:outerShdw blurRad="38100" dist="19050" dir="2700000" algn="tl" rotWithShape="0">
                    <a:schemeClr val="dk1">
                      <a:alpha val="40000"/>
                    </a:schemeClr>
                  </a:outerShdw>
                </a:effectLst>
                <a:latin typeface="+mj-lt"/>
              </a:rPr>
              <a:t>Mechanical </a:t>
            </a:r>
            <a:r>
              <a:rPr lang="en-US" altLang="zh-CN" sz="3600" b="1">
                <a:ln w="0"/>
                <a:solidFill>
                  <a:schemeClr val="bg1"/>
                </a:solidFill>
                <a:effectLst>
                  <a:outerShdw blurRad="38100" dist="19050" dir="2700000" algn="tl" rotWithShape="0">
                    <a:srgbClr val="131F33">
                      <a:alpha val="40000"/>
                    </a:srgbClr>
                  </a:outerShdw>
                </a:effectLst>
                <a:latin typeface="Arial"/>
                <a:ea typeface="黑体"/>
                <a:cs typeface="Arial"/>
              </a:rPr>
              <a:t>Design</a:t>
            </a:r>
            <a:endParaRPr lang="zh-CN" altLang="en-US"/>
          </a:p>
        </p:txBody>
      </p:sp>
    </p:spTree>
    <p:extLst>
      <p:ext uri="{BB962C8B-B14F-4D97-AF65-F5344CB8AC3E}">
        <p14:creationId xmlns:p14="http://schemas.microsoft.com/office/powerpoint/2010/main" val="3191930117"/>
      </p:ext>
    </p:extLst>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a:extLst>
              <a:ext uri="{FF2B5EF4-FFF2-40B4-BE49-F238E27FC236}">
                <a16:creationId xmlns:a16="http://schemas.microsoft.com/office/drawing/2014/main" id="{BB1DC61A-E384-1A34-FD1B-DEDA88070EDF}"/>
              </a:ext>
            </a:extLst>
          </p:cNvPr>
          <p:cNvSpPr txBox="1">
            <a:spLocks/>
          </p:cNvSpPr>
          <p:nvPr/>
        </p:nvSpPr>
        <p:spPr>
          <a:xfrm>
            <a:off x="1646545" y="1763162"/>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zh-CN" sz="3200" b="0" i="0" u="none" strike="noStrike" kern="1200" cap="none" spc="0" normalizeH="0" baseline="0" noProof="0">
              <a:ln>
                <a:noFill/>
              </a:ln>
              <a:solidFill>
                <a:sysClr val="windowText" lastClr="000000"/>
              </a:solidFill>
              <a:effectLst/>
              <a:uLnTx/>
              <a:uFillTx/>
              <a:latin typeface="Calibri"/>
              <a:ea typeface="宋体" panose="02010600030101010101" pitchFamily="2" charset="-122"/>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zh-CN" altLang="en-US" sz="3200" b="0" i="0" u="none" strike="noStrike" kern="120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3" name="Rectangle 6">
            <a:extLst>
              <a:ext uri="{FF2B5EF4-FFF2-40B4-BE49-F238E27FC236}">
                <a16:creationId xmlns:a16="http://schemas.microsoft.com/office/drawing/2014/main" id="{7E5C376B-73ED-F037-8746-6CD620608FAD}"/>
              </a:ext>
            </a:extLst>
          </p:cNvPr>
          <p:cNvSpPr>
            <a:spLocks noChangeArrowheads="1"/>
          </p:cNvSpPr>
          <p:nvPr/>
        </p:nvSpPr>
        <p:spPr bwMode="auto">
          <a:xfrm>
            <a:off x="2344303" y="5457624"/>
            <a:ext cx="22381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endParaRPr lang="en-US" altLang="zh-CN" sz="1200" b="1" bmk="_Hlk197607677">
              <a:solidFill>
                <a:prstClr val="black"/>
              </a:solidFill>
              <a:latin typeface="等线" panose="02010600030101010101" pitchFamily="2" charset="-122"/>
              <a:ea typeface="等线" panose="02010600030101010101" pitchFamily="2" charset="-122"/>
              <a:cs typeface="Times New Roman" panose="02020603050405020304" pitchFamily="18" charset="0"/>
            </a:endParaRPr>
          </a:p>
          <a:p>
            <a:pPr algn="ctr" defTabSz="914400" eaLnBrk="0" fontAlgn="base" hangingPunct="0">
              <a:spcBef>
                <a:spcPct val="0"/>
              </a:spcBef>
              <a:spcAft>
                <a:spcPct val="0"/>
              </a:spcAft>
            </a:pPr>
            <a:r>
              <a:rPr lang="en-US" altLang="zh-CN" sz="1200" bmk="_Hlk197607677">
                <a:solidFill>
                  <a:prstClr val="black"/>
                </a:solidFill>
                <a:latin typeface="Times New Roman" panose="02020603050405020304" pitchFamily="18" charset="0"/>
                <a:ea typeface="等线" panose="02010600030101010101" pitchFamily="2" charset="-122"/>
                <a:cs typeface="Times New Roman" panose="02020603050405020304" pitchFamily="18" charset="0"/>
              </a:rPr>
              <a:t>First version of </a:t>
            </a:r>
            <a:r>
              <a:rPr lang="en-US" altLang="zh-CN" sz="1200" err="1" bmk="_Hlk197607677">
                <a:solidFill>
                  <a:prstClr val="black"/>
                </a:solidFill>
                <a:latin typeface="Times New Roman" panose="02020603050405020304" pitchFamily="18" charset="0"/>
                <a:ea typeface="等线" panose="02010600030101010101" pitchFamily="2" charset="-122"/>
                <a:cs typeface="Times New Roman" panose="02020603050405020304" pitchFamily="18" charset="0"/>
              </a:rPr>
              <a:t>Dodgebot</a:t>
            </a:r>
            <a:r>
              <a:rPr lang="en-US" altLang="zh-CN" sz="1200" bmk="_Hlk197607677">
                <a:solidFill>
                  <a:prstClr val="black"/>
                </a:solidFill>
                <a:latin typeface="Times New Roman" panose="02020603050405020304" pitchFamily="18" charset="0"/>
                <a:ea typeface="等线" panose="02010600030101010101" pitchFamily="2" charset="-122"/>
                <a:cs typeface="Times New Roman" panose="02020603050405020304" pitchFamily="18" charset="0"/>
              </a:rPr>
              <a:t> system</a:t>
            </a:r>
            <a:endParaRPr lang="en-US" altLang="zh-CN">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图片 1">
            <a:extLst>
              <a:ext uri="{FF2B5EF4-FFF2-40B4-BE49-F238E27FC236}">
                <a16:creationId xmlns:a16="http://schemas.microsoft.com/office/drawing/2014/main" id="{9FCE4508-9754-6CAB-A86E-6D18E85288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2816" y="1558500"/>
            <a:ext cx="3514725" cy="41529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2">
            <a:extLst>
              <a:ext uri="{FF2B5EF4-FFF2-40B4-BE49-F238E27FC236}">
                <a16:creationId xmlns:a16="http://schemas.microsoft.com/office/drawing/2014/main" id="{67BBA08C-AD25-9A79-ECFD-A77F6C5C785E}"/>
              </a:ext>
            </a:extLst>
          </p:cNvPr>
          <p:cNvSpPr>
            <a:spLocks noChangeArrowheads="1"/>
          </p:cNvSpPr>
          <p:nvPr/>
        </p:nvSpPr>
        <p:spPr bwMode="auto">
          <a:xfrm>
            <a:off x="6716938" y="5269731"/>
            <a:ext cx="300595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3048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266700" algn="ctr" defTabSz="914400"/>
            <a:r>
              <a:rPr lang="en-US" altLang="zh-CN" sz="1200" b="1">
                <a:solidFill>
                  <a:prstClr val="black"/>
                </a:solidFill>
                <a:latin typeface="宋体" panose="02010600030101010101" pitchFamily="2" charset="-122"/>
                <a:ea typeface="等线" panose="02010600030101010101" pitchFamily="2" charset="-122"/>
                <a:cs typeface="Times New Roman" panose="02020603050405020304" pitchFamily="18" charset="0"/>
              </a:rPr>
              <a:t> </a:t>
            </a:r>
            <a:endParaRPr lang="en-US" altLang="zh-CN" sz="400">
              <a:solidFill>
                <a:prstClr val="black"/>
              </a:solidFill>
              <a:ea typeface="宋体" panose="02010600030101010101" pitchFamily="2" charset="-122"/>
            </a:endParaRPr>
          </a:p>
          <a:p>
            <a:pPr algn="ctr" defTabSz="914400"/>
            <a:endParaRPr lang="en-US" altLang="zh-CN" sz="1200" b="1" bmk="_Hlk197875640">
              <a:solidFill>
                <a:prstClr val="black"/>
              </a:solidFill>
              <a:latin typeface="宋体" panose="02010600030101010101" pitchFamily="2" charset="-122"/>
              <a:ea typeface="等线" panose="02010600030101010101" pitchFamily="2" charset="-122"/>
              <a:cs typeface="Times New Roman" panose="02020603050405020304" pitchFamily="18" charset="0"/>
            </a:endParaRPr>
          </a:p>
          <a:p>
            <a:pPr algn="ctr" defTabSz="914400"/>
            <a:r>
              <a:rPr lang="en-US" altLang="zh-CN" sz="1200" bmk="_Hlk197875640">
                <a:solidFill>
                  <a:prstClr val="black"/>
                </a:solidFill>
                <a:latin typeface="Times New Roman" panose="02020603050405020304" pitchFamily="18" charset="0"/>
                <a:ea typeface="等线" panose="02010600030101010101" pitchFamily="2" charset="-122"/>
                <a:cs typeface="Times New Roman" panose="02020603050405020304" pitchFamily="18" charset="0"/>
              </a:rPr>
              <a:t>The compressed air version of </a:t>
            </a:r>
            <a:r>
              <a:rPr lang="en-US" altLang="zh-CN" sz="1200" err="1" bmk="_Hlk197875640">
                <a:solidFill>
                  <a:prstClr val="black"/>
                </a:solidFill>
                <a:latin typeface="Times New Roman" panose="02020603050405020304" pitchFamily="18" charset="0"/>
                <a:ea typeface="等线" panose="02010600030101010101" pitchFamily="2" charset="-122"/>
                <a:cs typeface="Times New Roman" panose="02020603050405020304" pitchFamily="18" charset="0"/>
              </a:rPr>
              <a:t>Dodgebot</a:t>
            </a:r>
            <a:endParaRPr lang="en-US" altLang="zh-CN">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6" name="图片 2">
            <a:extLst>
              <a:ext uri="{FF2B5EF4-FFF2-40B4-BE49-F238E27FC236}">
                <a16:creationId xmlns:a16="http://schemas.microsoft.com/office/drawing/2014/main" id="{37D0B726-0F21-8FF3-B014-BFCFF083A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311" t="10242"/>
          <a:stretch>
            <a:fillRect/>
          </a:stretch>
        </p:blipFill>
        <p:spPr bwMode="auto">
          <a:xfrm>
            <a:off x="1475149" y="2386137"/>
            <a:ext cx="3976423" cy="24510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011A4685-3997-7B43-99FD-0431CC3A270B}"/>
              </a:ext>
            </a:extLst>
          </p:cNvPr>
          <p:cNvSpPr/>
          <p:nvPr/>
        </p:nvSpPr>
        <p:spPr>
          <a:xfrm>
            <a:off x="-1" y="0"/>
            <a:ext cx="6206837" cy="646331"/>
          </a:xfrm>
          <a:prstGeom prst="rect">
            <a:avLst/>
          </a:prstGeom>
          <a:noFill/>
        </p:spPr>
        <p:txBody>
          <a:bodyPr wrap="square" lIns="91440" tIns="45720" rIns="91440" bIns="45720" anchor="t">
            <a:spAutoFit/>
          </a:bodyPr>
          <a:lstStyle/>
          <a:p>
            <a:r>
              <a:rPr lang="en-US" sz="3600" b="1">
                <a:ln w="0"/>
                <a:solidFill>
                  <a:schemeClr val="bg1"/>
                </a:solidFill>
                <a:effectLst>
                  <a:outerShdw blurRad="38100" dist="19050" dir="2700000" algn="tl" rotWithShape="0">
                    <a:schemeClr val="dk1">
                      <a:alpha val="40000"/>
                    </a:schemeClr>
                  </a:outerShdw>
                </a:effectLst>
                <a:latin typeface="+mj-lt"/>
              </a:rPr>
              <a:t>Mechanical </a:t>
            </a:r>
            <a:r>
              <a:rPr lang="en-US" altLang="zh-CN" sz="3600" b="1">
                <a:ln w="0"/>
                <a:solidFill>
                  <a:schemeClr val="bg1"/>
                </a:solidFill>
                <a:effectLst>
                  <a:outerShdw blurRad="38100" dist="19050" dir="2700000" algn="tl" rotWithShape="0">
                    <a:schemeClr val="dk1">
                      <a:alpha val="40000"/>
                    </a:schemeClr>
                  </a:outerShdw>
                </a:effectLst>
                <a:latin typeface="+mj-lt"/>
                <a:ea typeface="黑体"/>
              </a:rPr>
              <a:t>Design</a:t>
            </a:r>
            <a:endParaRPr lang="zh-CN">
              <a:solidFill>
                <a:schemeClr val="bg1"/>
              </a:solidFill>
            </a:endParaRPr>
          </a:p>
        </p:txBody>
      </p:sp>
    </p:spTree>
    <p:extLst>
      <p:ext uri="{BB962C8B-B14F-4D97-AF65-F5344CB8AC3E}">
        <p14:creationId xmlns:p14="http://schemas.microsoft.com/office/powerpoint/2010/main" val="410328250"/>
      </p:ext>
    </p:extLst>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示, 工程绘图&#10;&#10;AI 生成的内容可能不正确。">
            <a:extLst>
              <a:ext uri="{FF2B5EF4-FFF2-40B4-BE49-F238E27FC236}">
                <a16:creationId xmlns:a16="http://schemas.microsoft.com/office/drawing/2014/main" id="{ADF18155-3BFC-9832-681E-F6CED7CE5B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8828" y="885825"/>
            <a:ext cx="4572000" cy="5086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80C69838-892F-31ED-7632-99DBE967A640}"/>
              </a:ext>
            </a:extLst>
          </p:cNvPr>
          <p:cNvSpPr>
            <a:spLocks noChangeArrowheads="1"/>
          </p:cNvSpPr>
          <p:nvPr/>
        </p:nvSpPr>
        <p:spPr bwMode="auto">
          <a:xfrm>
            <a:off x="4855505" y="5741342"/>
            <a:ext cx="23599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304800" algn="ctr" defTabSz="914400" rtl="0" eaLnBrk="0" fontAlgn="base" latinLnBrk="0" hangingPunct="0">
              <a:lnSpc>
                <a:spcPct val="100000"/>
              </a:lnSpc>
              <a:spcBef>
                <a:spcPct val="0"/>
              </a:spcBef>
              <a:spcAft>
                <a:spcPct val="0"/>
              </a:spcAft>
              <a:buClrTx/>
              <a:buSzTx/>
              <a:buFontTx/>
              <a:buNone/>
              <a:tabLst/>
            </a:pPr>
            <a:endParaRPr kumimoji="0" lang="en-US" altLang="zh-CN" sz="1200" b="1" i="0" u="none" strike="noStrike" cap="none" normalizeH="0" baseline="0">
              <a:ln>
                <a:noFill/>
              </a:ln>
              <a:solidFill>
                <a:schemeClr val="tx1"/>
              </a:solidFill>
              <a:effectLst/>
              <a:latin typeface="宋体" panose="02010600030101010101" pitchFamily="2" charset="-122"/>
              <a:ea typeface="等线" panose="02010600030101010101" pitchFamily="2" charset="-122"/>
              <a:cs typeface="Times New Roman" panose="02020603050405020304" pitchFamily="18" charset="0"/>
            </a:endParaRPr>
          </a:p>
          <a:p>
            <a:pPr marL="0" marR="0" lvl="0" indent="304800" algn="ctr" defTabSz="914400" rtl="0" eaLnBrk="0" fontAlgn="base" latinLnBrk="0" hangingPunct="0">
              <a:lnSpc>
                <a:spcPct val="100000"/>
              </a:lnSpc>
              <a:spcBef>
                <a:spcPct val="0"/>
              </a:spcBef>
              <a:spcAft>
                <a:spcPct val="0"/>
              </a:spcAft>
              <a:buClrTx/>
              <a:buSzTx/>
              <a:buFontTx/>
              <a:buNone/>
              <a:tabLst/>
            </a:pPr>
            <a:r>
              <a:rPr kumimoji="0" lang="en-US" altLang="zh-CN" sz="1200" b="0" i="0" u="none" strike="noStrike" cap="none" normalizeH="0" baseline="0" bmk="_Hlk197875188">
                <a:ln>
                  <a:noFill/>
                </a:ln>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rPr>
              <a:t>The final version of </a:t>
            </a:r>
            <a:r>
              <a:rPr kumimoji="0" lang="en-US" altLang="zh-CN" sz="1200" b="0" i="0" u="none" strike="noStrike" cap="none" normalizeH="0" baseline="0" err="1" bmk="_Hlk197875188">
                <a:ln>
                  <a:noFill/>
                </a:ln>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rPr>
              <a:t>Dodgebot</a:t>
            </a:r>
            <a:endParaRPr kumimoji="0" lang="en-US" altLang="zh-CN"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BF2FDB1-7640-00B8-9712-E72212D633FD}"/>
              </a:ext>
            </a:extLst>
          </p:cNvPr>
          <p:cNvSpPr/>
          <p:nvPr/>
        </p:nvSpPr>
        <p:spPr>
          <a:xfrm>
            <a:off x="-1" y="0"/>
            <a:ext cx="6206837" cy="646331"/>
          </a:xfrm>
          <a:prstGeom prst="rect">
            <a:avLst/>
          </a:prstGeom>
          <a:noFill/>
        </p:spPr>
        <p:txBody>
          <a:bodyPr wrap="square" lIns="91440" tIns="45720" rIns="91440" bIns="45720" anchor="t">
            <a:spAutoFit/>
          </a:bodyPr>
          <a:lstStyle/>
          <a:p>
            <a:r>
              <a:rPr lang="en-US" sz="3600" b="1">
                <a:ln w="0"/>
                <a:solidFill>
                  <a:schemeClr val="bg1"/>
                </a:solidFill>
                <a:effectLst>
                  <a:outerShdw blurRad="38100" dist="19050" dir="2700000" algn="tl" rotWithShape="0">
                    <a:schemeClr val="dk1">
                      <a:alpha val="40000"/>
                    </a:schemeClr>
                  </a:outerShdw>
                </a:effectLst>
                <a:latin typeface="+mj-lt"/>
              </a:rPr>
              <a:t>Mechanical </a:t>
            </a:r>
            <a:r>
              <a:rPr lang="en-US" altLang="zh-CN" sz="3600" b="1">
                <a:ln w="0"/>
                <a:solidFill>
                  <a:schemeClr val="bg1"/>
                </a:solidFill>
                <a:effectLst>
                  <a:outerShdw blurRad="38100" dist="19050" dir="2700000" algn="tl" rotWithShape="0">
                    <a:srgbClr val="131F33">
                      <a:alpha val="40000"/>
                    </a:srgbClr>
                  </a:outerShdw>
                </a:effectLst>
                <a:latin typeface="Arial"/>
                <a:ea typeface="黑体"/>
                <a:cs typeface="Arial"/>
              </a:rPr>
              <a:t>Design</a:t>
            </a:r>
            <a:endParaRPr lang="zh-CN" altLang="en-US">
              <a:solidFill>
                <a:schemeClr val="bg1"/>
              </a:solidFill>
            </a:endParaRPr>
          </a:p>
        </p:txBody>
      </p:sp>
    </p:spTree>
    <p:extLst>
      <p:ext uri="{BB962C8B-B14F-4D97-AF65-F5344CB8AC3E}">
        <p14:creationId xmlns:p14="http://schemas.microsoft.com/office/powerpoint/2010/main" val="2031178955"/>
      </p:ext>
    </p:extLst>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C7FF0-2526-423A-D06B-71C2AC2C51D5}"/>
              </a:ext>
            </a:extLst>
          </p:cNvPr>
          <p:cNvSpPr txBox="1">
            <a:spLocks/>
          </p:cNvSpPr>
          <p:nvPr/>
        </p:nvSpPr>
        <p:spPr>
          <a:xfrm>
            <a:off x="-762376" y="700758"/>
            <a:ext cx="9939033"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a:latin typeface="Times New Roman" panose="02020603050405020304" pitchFamily="18" charset="0"/>
                <a:cs typeface="Times New Roman" panose="02020603050405020304" pitchFamily="18" charset="0"/>
              </a:rPr>
              <a:t>Mechanical Design &amp; Optimization</a:t>
            </a:r>
          </a:p>
        </p:txBody>
      </p:sp>
      <p:sp>
        <p:nvSpPr>
          <p:cNvPr id="3" name="Content Placeholder 2">
            <a:extLst>
              <a:ext uri="{FF2B5EF4-FFF2-40B4-BE49-F238E27FC236}">
                <a16:creationId xmlns:a16="http://schemas.microsoft.com/office/drawing/2014/main" id="{AD6F59BB-6800-7278-25C5-7763997A39FD}"/>
              </a:ext>
            </a:extLst>
          </p:cNvPr>
          <p:cNvSpPr txBox="1">
            <a:spLocks/>
          </p:cNvSpPr>
          <p:nvPr/>
        </p:nvSpPr>
        <p:spPr>
          <a:xfrm>
            <a:off x="1686910" y="2104697"/>
            <a:ext cx="8229600" cy="4525963"/>
          </a:xfrm>
          <a:prstGeom prst="rect">
            <a:avLst/>
          </a:prstGeom>
        </p:spPr>
        <p:txBody>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r>
              <a:rPr lang="en-US">
                <a:latin typeface="Times New Roman" panose="02020603050405020304" pitchFamily="18" charset="0"/>
                <a:cs typeface="Times New Roman" panose="02020603050405020304" pitchFamily="18" charset="0"/>
              </a:rPr>
              <a:t>Created all launcher components using Fusion 360:</a:t>
            </a:r>
          </a:p>
          <a:p>
            <a:pPr lvl="1"/>
            <a:r>
              <a:rPr lang="en-US">
                <a:latin typeface="Times New Roman" panose="02020603050405020304" pitchFamily="18" charset="0"/>
                <a:cs typeface="Times New Roman" panose="02020603050405020304" pitchFamily="18" charset="0"/>
              </a:rPr>
              <a:t>Friction wheel mounts, motor base, rotatable yaw support, modular shell</a:t>
            </a:r>
          </a:p>
          <a:p>
            <a:r>
              <a:rPr lang="en-US">
                <a:latin typeface="Times New Roman" panose="02020603050405020304" pitchFamily="18" charset="0"/>
                <a:cs typeface="Times New Roman" panose="02020603050405020304" pitchFamily="18" charset="0"/>
              </a:rPr>
              <a:t>Introduced metal slip ring for improved yaw axis stability</a:t>
            </a:r>
          </a:p>
          <a:p>
            <a:r>
              <a:rPr lang="en-US">
                <a:latin typeface="Times New Roman" panose="02020603050405020304" pitchFamily="18" charset="0"/>
                <a:cs typeface="Times New Roman" panose="02020603050405020304" pitchFamily="18" charset="0"/>
              </a:rPr>
              <a:t>Converted dial shell into a fully modular structure</a:t>
            </a:r>
          </a:p>
        </p:txBody>
      </p:sp>
      <p:sp>
        <p:nvSpPr>
          <p:cNvPr id="4" name="Rectangle 3">
            <a:extLst>
              <a:ext uri="{FF2B5EF4-FFF2-40B4-BE49-F238E27FC236}">
                <a16:creationId xmlns:a16="http://schemas.microsoft.com/office/drawing/2014/main" id="{389DB07E-013F-BAB3-783D-FB4327197F17}"/>
              </a:ext>
            </a:extLst>
          </p:cNvPr>
          <p:cNvSpPr/>
          <p:nvPr/>
        </p:nvSpPr>
        <p:spPr>
          <a:xfrm>
            <a:off x="-1" y="0"/>
            <a:ext cx="6206837" cy="646331"/>
          </a:xfrm>
          <a:prstGeom prst="rect">
            <a:avLst/>
          </a:prstGeom>
          <a:noFill/>
        </p:spPr>
        <p:txBody>
          <a:bodyPr wrap="square" lIns="91440" tIns="45720" rIns="91440" bIns="45720" anchor="t">
            <a:spAutoFit/>
          </a:bodyPr>
          <a:lstStyle/>
          <a:p>
            <a:r>
              <a:rPr lang="en-US" sz="3600" b="1">
                <a:ln w="0"/>
                <a:solidFill>
                  <a:schemeClr val="bg1"/>
                </a:solidFill>
                <a:effectLst>
                  <a:outerShdw blurRad="38100" dist="19050" dir="2700000" algn="tl" rotWithShape="0">
                    <a:schemeClr val="dk1">
                      <a:alpha val="40000"/>
                    </a:schemeClr>
                  </a:outerShdw>
                </a:effectLst>
                <a:latin typeface="+mj-lt"/>
              </a:rPr>
              <a:t>Mechanical </a:t>
            </a:r>
            <a:r>
              <a:rPr lang="en-US" altLang="zh-CN" sz="3600" b="1">
                <a:ln w="0"/>
                <a:solidFill>
                  <a:schemeClr val="bg1"/>
                </a:solidFill>
                <a:effectLst>
                  <a:outerShdw blurRad="38100" dist="19050" dir="2700000" algn="tl" rotWithShape="0">
                    <a:srgbClr val="131F33">
                      <a:alpha val="40000"/>
                    </a:srgbClr>
                  </a:outerShdw>
                </a:effectLst>
                <a:latin typeface="Arial"/>
                <a:ea typeface="黑体"/>
                <a:cs typeface="Arial"/>
              </a:rPr>
              <a:t>Design</a:t>
            </a:r>
            <a:endParaRPr lang="zh-CN" altLang="en-US">
              <a:solidFill>
                <a:schemeClr val="bg1"/>
              </a:solidFill>
            </a:endParaRPr>
          </a:p>
        </p:txBody>
      </p:sp>
    </p:spTree>
    <p:extLst>
      <p:ext uri="{BB962C8B-B14F-4D97-AF65-F5344CB8AC3E}">
        <p14:creationId xmlns:p14="http://schemas.microsoft.com/office/powerpoint/2010/main" val="3085190701"/>
      </p:ext>
    </p:extLst>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3">
            <a:extLst>
              <a:ext uri="{FF2B5EF4-FFF2-40B4-BE49-F238E27FC236}">
                <a16:creationId xmlns:a16="http://schemas.microsoft.com/office/drawing/2014/main" id="{6785FA79-C207-A0AE-CA08-FB0057A1CA58}"/>
              </a:ext>
            </a:extLst>
          </p:cNvPr>
          <p:cNvPicPr>
            <a:picLocks noChangeAspect="1"/>
          </p:cNvPicPr>
          <p:nvPr/>
        </p:nvPicPr>
        <p:blipFill>
          <a:blip r:embed="rId2"/>
          <a:srcRect b="5314"/>
          <a:stretch/>
        </p:blipFill>
        <p:spPr>
          <a:xfrm>
            <a:off x="2082222" y="1625075"/>
            <a:ext cx="3925884" cy="3769885"/>
          </a:xfrm>
          <a:prstGeom prst="rect">
            <a:avLst/>
          </a:prstGeom>
        </p:spPr>
      </p:pic>
      <p:pic>
        <p:nvPicPr>
          <p:cNvPr id="3" name="图片 2">
            <a:extLst>
              <a:ext uri="{FF2B5EF4-FFF2-40B4-BE49-F238E27FC236}">
                <a16:creationId xmlns:a16="http://schemas.microsoft.com/office/drawing/2014/main" id="{2A0F9C0D-BBBD-FE01-3629-16CE4FABC672}"/>
              </a:ext>
            </a:extLst>
          </p:cNvPr>
          <p:cNvPicPr>
            <a:picLocks noChangeAspect="1"/>
          </p:cNvPicPr>
          <p:nvPr/>
        </p:nvPicPr>
        <p:blipFill>
          <a:blip r:embed="rId3"/>
          <a:srcRect b="7146"/>
          <a:stretch/>
        </p:blipFill>
        <p:spPr>
          <a:xfrm>
            <a:off x="6332236" y="2006075"/>
            <a:ext cx="4356785" cy="3343166"/>
          </a:xfrm>
          <a:prstGeom prst="rect">
            <a:avLst/>
          </a:prstGeom>
        </p:spPr>
      </p:pic>
      <p:sp>
        <p:nvSpPr>
          <p:cNvPr id="4" name="文本框 3">
            <a:extLst>
              <a:ext uri="{FF2B5EF4-FFF2-40B4-BE49-F238E27FC236}">
                <a16:creationId xmlns:a16="http://schemas.microsoft.com/office/drawing/2014/main" id="{074EE842-23D9-4E01-F53E-FE1A982D0A6E}"/>
              </a:ext>
            </a:extLst>
          </p:cNvPr>
          <p:cNvSpPr txBox="1"/>
          <p:nvPr/>
        </p:nvSpPr>
        <p:spPr>
          <a:xfrm>
            <a:off x="2605977" y="5394960"/>
            <a:ext cx="3167855" cy="276999"/>
          </a:xfrm>
          <a:prstGeom prst="rect">
            <a:avLst/>
          </a:prstGeom>
          <a:noFill/>
        </p:spPr>
        <p:txBody>
          <a:bodyPr wrap="none" rtlCol="0">
            <a:spAutoFit/>
          </a:bodyPr>
          <a:lstStyle/>
          <a:p>
            <a:r>
              <a:rPr lang="en-US" altLang="zh-CN" sz="1200">
                <a:latin typeface="Times New Roman" panose="02020603050405020304" pitchFamily="18" charset="0"/>
                <a:cs typeface="Times New Roman" panose="02020603050405020304" pitchFamily="18" charset="0"/>
              </a:rPr>
              <a:t>The adjustable distance motor base of </a:t>
            </a:r>
            <a:r>
              <a:rPr lang="en-US" altLang="zh-CN" sz="1200" err="1">
                <a:latin typeface="Times New Roman" panose="02020603050405020304" pitchFamily="18" charset="0"/>
                <a:cs typeface="Times New Roman" panose="02020603050405020304" pitchFamily="18" charset="0"/>
              </a:rPr>
              <a:t>Dodgebot</a:t>
            </a:r>
            <a:endParaRPr lang="zh-CN" altLang="en-US" sz="1200">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C76325D0-D570-7CDD-2160-10200E496EC4}"/>
              </a:ext>
            </a:extLst>
          </p:cNvPr>
          <p:cNvSpPr txBox="1"/>
          <p:nvPr/>
        </p:nvSpPr>
        <p:spPr>
          <a:xfrm>
            <a:off x="7042918" y="5349241"/>
            <a:ext cx="2935419" cy="276999"/>
          </a:xfrm>
          <a:prstGeom prst="rect">
            <a:avLst/>
          </a:prstGeom>
          <a:noFill/>
        </p:spPr>
        <p:txBody>
          <a:bodyPr wrap="none" rtlCol="0">
            <a:spAutoFit/>
          </a:bodyPr>
          <a:lstStyle/>
          <a:p>
            <a:r>
              <a:rPr lang="en-US" altLang="zh-CN" sz="1200">
                <a:latin typeface="Times New Roman" panose="02020603050405020304" pitchFamily="18" charset="0"/>
                <a:cs typeface="Times New Roman" panose="02020603050405020304" pitchFamily="18" charset="0"/>
              </a:rPr>
              <a:t>The Dial Plate Loading System of </a:t>
            </a:r>
            <a:r>
              <a:rPr lang="en-US" altLang="zh-CN" sz="1200" err="1">
                <a:latin typeface="Times New Roman" panose="02020603050405020304" pitchFamily="18" charset="0"/>
                <a:cs typeface="Times New Roman" panose="02020603050405020304" pitchFamily="18" charset="0"/>
              </a:rPr>
              <a:t>Dodgebot</a:t>
            </a:r>
            <a:endParaRPr lang="zh-CN" altLang="en-US" sz="1200">
              <a:latin typeface="Times New Roman" panose="02020603050405020304" pitchFamily="18" charset="0"/>
              <a:cs typeface="Times New Roman" panose="02020603050405020304" pitchFamily="18" charset="0"/>
            </a:endParaRPr>
          </a:p>
        </p:txBody>
      </p:sp>
      <p:sp>
        <p:nvSpPr>
          <p:cNvPr id="6" name="Rectangle 3">
            <a:extLst>
              <a:ext uri="{FF2B5EF4-FFF2-40B4-BE49-F238E27FC236}">
                <a16:creationId xmlns:a16="http://schemas.microsoft.com/office/drawing/2014/main" id="{9342B67E-0933-1517-8B05-F337E60E9EA1}"/>
              </a:ext>
            </a:extLst>
          </p:cNvPr>
          <p:cNvSpPr/>
          <p:nvPr/>
        </p:nvSpPr>
        <p:spPr>
          <a:xfrm>
            <a:off x="-1" y="0"/>
            <a:ext cx="6206837" cy="646331"/>
          </a:xfrm>
          <a:prstGeom prst="rect">
            <a:avLst/>
          </a:prstGeom>
          <a:noFill/>
        </p:spPr>
        <p:txBody>
          <a:bodyPr wrap="square" lIns="91440" tIns="45720" rIns="91440" bIns="45720" anchor="t">
            <a:spAutoFit/>
          </a:bodyPr>
          <a:lstStyle/>
          <a:p>
            <a:r>
              <a:rPr lang="en-US" sz="3600" b="1">
                <a:ln w="0"/>
                <a:solidFill>
                  <a:schemeClr val="bg1"/>
                </a:solidFill>
                <a:effectLst>
                  <a:outerShdw blurRad="38100" dist="19050" dir="2700000" algn="tl" rotWithShape="0">
                    <a:schemeClr val="dk1">
                      <a:alpha val="40000"/>
                    </a:schemeClr>
                  </a:outerShdw>
                </a:effectLst>
                <a:latin typeface="+mj-lt"/>
              </a:rPr>
              <a:t>Mechanical </a:t>
            </a:r>
            <a:r>
              <a:rPr lang="en-US" altLang="zh-CN" sz="3600" b="1">
                <a:ln w="0"/>
                <a:solidFill>
                  <a:schemeClr val="bg1"/>
                </a:solidFill>
                <a:effectLst>
                  <a:outerShdw blurRad="38100" dist="19050" dir="2700000" algn="tl" rotWithShape="0">
                    <a:srgbClr val="131F33">
                      <a:alpha val="40000"/>
                    </a:srgbClr>
                  </a:outerShdw>
                </a:effectLst>
                <a:latin typeface="Arial"/>
                <a:ea typeface="黑体"/>
                <a:cs typeface="Arial"/>
              </a:rPr>
              <a:t>Design</a:t>
            </a:r>
            <a:endParaRPr lang="zh-CN" altLang="en-US">
              <a:solidFill>
                <a:schemeClr val="bg1"/>
              </a:solidFill>
            </a:endParaRPr>
          </a:p>
        </p:txBody>
      </p:sp>
    </p:spTree>
    <p:extLst>
      <p:ext uri="{BB962C8B-B14F-4D97-AF65-F5344CB8AC3E}">
        <p14:creationId xmlns:p14="http://schemas.microsoft.com/office/powerpoint/2010/main" val="2842237432"/>
      </p:ext>
    </p:extLst>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3">
            <a:extLst>
              <a:ext uri="{FF2B5EF4-FFF2-40B4-BE49-F238E27FC236}">
                <a16:creationId xmlns:a16="http://schemas.microsoft.com/office/drawing/2014/main" id="{206BE94F-4EBA-F9B3-AFEF-480DFCC6EEAC}"/>
              </a:ext>
            </a:extLst>
          </p:cNvPr>
          <p:cNvPicPr>
            <a:picLocks noChangeAspect="1"/>
          </p:cNvPicPr>
          <p:nvPr/>
        </p:nvPicPr>
        <p:blipFill>
          <a:blip r:embed="rId2"/>
          <a:srcRect b="7323"/>
          <a:stretch/>
        </p:blipFill>
        <p:spPr>
          <a:xfrm>
            <a:off x="1726646" y="1729826"/>
            <a:ext cx="4569428" cy="3658664"/>
          </a:xfrm>
          <a:prstGeom prst="rect">
            <a:avLst/>
          </a:prstGeom>
        </p:spPr>
      </p:pic>
      <p:pic>
        <p:nvPicPr>
          <p:cNvPr id="3" name="图片 2">
            <a:extLst>
              <a:ext uri="{FF2B5EF4-FFF2-40B4-BE49-F238E27FC236}">
                <a16:creationId xmlns:a16="http://schemas.microsoft.com/office/drawing/2014/main" id="{D58F486E-08AF-B014-5A55-C1F69BE0C952}"/>
              </a:ext>
            </a:extLst>
          </p:cNvPr>
          <p:cNvPicPr>
            <a:picLocks noChangeAspect="1"/>
          </p:cNvPicPr>
          <p:nvPr/>
        </p:nvPicPr>
        <p:blipFill>
          <a:blip r:embed="rId3"/>
          <a:srcRect b="9112"/>
          <a:stretch/>
        </p:blipFill>
        <p:spPr>
          <a:xfrm>
            <a:off x="5759240" y="2018926"/>
            <a:ext cx="5276088" cy="3062525"/>
          </a:xfrm>
          <a:prstGeom prst="rect">
            <a:avLst/>
          </a:prstGeom>
        </p:spPr>
      </p:pic>
      <p:sp>
        <p:nvSpPr>
          <p:cNvPr id="5" name="文本框 4">
            <a:extLst>
              <a:ext uri="{FF2B5EF4-FFF2-40B4-BE49-F238E27FC236}">
                <a16:creationId xmlns:a16="http://schemas.microsoft.com/office/drawing/2014/main" id="{4A1CB025-6F71-9993-A2D1-25F274C6B0C4}"/>
              </a:ext>
            </a:extLst>
          </p:cNvPr>
          <p:cNvSpPr txBox="1"/>
          <p:nvPr/>
        </p:nvSpPr>
        <p:spPr>
          <a:xfrm>
            <a:off x="3095897" y="5249990"/>
            <a:ext cx="2182008" cy="276999"/>
          </a:xfrm>
          <a:prstGeom prst="rect">
            <a:avLst/>
          </a:prstGeom>
          <a:noFill/>
        </p:spPr>
        <p:txBody>
          <a:bodyPr wrap="none" rtlCol="0">
            <a:spAutoFit/>
          </a:bodyPr>
          <a:lstStyle/>
          <a:p>
            <a:r>
              <a:rPr lang="en-US" altLang="zh-CN" sz="1200">
                <a:latin typeface="Times New Roman" panose="02020603050405020304" pitchFamily="18" charset="0"/>
                <a:cs typeface="Times New Roman" panose="02020603050405020304" pitchFamily="18" charset="0"/>
              </a:rPr>
              <a:t>The Rotatable base of </a:t>
            </a:r>
            <a:r>
              <a:rPr lang="en-US" altLang="zh-CN" sz="1200" err="1">
                <a:latin typeface="Times New Roman" panose="02020603050405020304" pitchFamily="18" charset="0"/>
                <a:cs typeface="Times New Roman" panose="02020603050405020304" pitchFamily="18" charset="0"/>
              </a:rPr>
              <a:t>Dodgebot</a:t>
            </a:r>
            <a:endParaRPr lang="zh-CN" altLang="en-US" sz="120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BC0C20A3-A424-233E-5F0C-3B5E953473C8}"/>
              </a:ext>
            </a:extLst>
          </p:cNvPr>
          <p:cNvSpPr txBox="1"/>
          <p:nvPr/>
        </p:nvSpPr>
        <p:spPr>
          <a:xfrm>
            <a:off x="7966631" y="5249990"/>
            <a:ext cx="1398140" cy="276999"/>
          </a:xfrm>
          <a:prstGeom prst="rect">
            <a:avLst/>
          </a:prstGeom>
          <a:noFill/>
        </p:spPr>
        <p:txBody>
          <a:bodyPr wrap="none" rtlCol="0">
            <a:spAutoFit/>
          </a:bodyPr>
          <a:lstStyle/>
          <a:p>
            <a:r>
              <a:rPr lang="en-US" altLang="zh-CN" sz="1200">
                <a:latin typeface="Times New Roman" panose="02020603050405020304" pitchFamily="18" charset="0"/>
                <a:cs typeface="Times New Roman" panose="02020603050405020304" pitchFamily="18" charset="0"/>
              </a:rPr>
              <a:t>Dodgeball launcher</a:t>
            </a:r>
            <a:endParaRPr lang="zh-CN" altLang="en-US" sz="1200">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501DD4E1-4299-37AB-09E4-A71CE29E2352}"/>
              </a:ext>
            </a:extLst>
          </p:cNvPr>
          <p:cNvSpPr/>
          <p:nvPr/>
        </p:nvSpPr>
        <p:spPr>
          <a:xfrm>
            <a:off x="-1" y="0"/>
            <a:ext cx="6206837" cy="646331"/>
          </a:xfrm>
          <a:prstGeom prst="rect">
            <a:avLst/>
          </a:prstGeom>
          <a:noFill/>
        </p:spPr>
        <p:txBody>
          <a:bodyPr wrap="square" lIns="91440" tIns="45720" rIns="91440" bIns="45720" anchor="t">
            <a:spAutoFit/>
          </a:bodyPr>
          <a:lstStyle/>
          <a:p>
            <a:r>
              <a:rPr lang="en-US" sz="3600" b="1">
                <a:ln w="0"/>
                <a:solidFill>
                  <a:schemeClr val="bg1"/>
                </a:solidFill>
                <a:effectLst>
                  <a:outerShdw blurRad="38100" dist="19050" dir="2700000" algn="tl" rotWithShape="0">
                    <a:schemeClr val="dk1">
                      <a:alpha val="40000"/>
                    </a:schemeClr>
                  </a:outerShdw>
                </a:effectLst>
                <a:latin typeface="+mj-lt"/>
              </a:rPr>
              <a:t>Mechanical </a:t>
            </a:r>
            <a:r>
              <a:rPr lang="en-US" altLang="zh-CN" sz="3600" b="1">
                <a:ln w="0"/>
                <a:solidFill>
                  <a:schemeClr val="bg1"/>
                </a:solidFill>
                <a:effectLst>
                  <a:outerShdw blurRad="38100" dist="19050" dir="2700000" algn="tl" rotWithShape="0">
                    <a:schemeClr val="dk1">
                      <a:alpha val="40000"/>
                    </a:schemeClr>
                  </a:outerShdw>
                </a:effectLst>
                <a:latin typeface="+mj-lt"/>
                <a:ea typeface="黑体"/>
              </a:rPr>
              <a:t>Design</a:t>
            </a:r>
            <a:endParaRPr lang="zh-CN">
              <a:solidFill>
                <a:schemeClr val="bg1"/>
              </a:solidFill>
            </a:endParaRPr>
          </a:p>
        </p:txBody>
      </p:sp>
    </p:spTree>
    <p:extLst>
      <p:ext uri="{BB962C8B-B14F-4D97-AF65-F5344CB8AC3E}">
        <p14:creationId xmlns:p14="http://schemas.microsoft.com/office/powerpoint/2010/main" val="2609340974"/>
      </p:ext>
    </p:extLst>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BA2EC-AF30-68A5-25B0-19AC91D46F0A}"/>
              </a:ext>
            </a:extLst>
          </p:cNvPr>
          <p:cNvSpPr txBox="1">
            <a:spLocks/>
          </p:cNvSpPr>
          <p:nvPr/>
        </p:nvSpPr>
        <p:spPr>
          <a:xfrm>
            <a:off x="-820783" y="616750"/>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a:latin typeface="Times New Roman" panose="02020603050405020304" pitchFamily="18" charset="0"/>
                <a:cs typeface="Times New Roman" panose="02020603050405020304" pitchFamily="18" charset="0"/>
              </a:rPr>
              <a:t>Prototyping and Assembly</a:t>
            </a:r>
          </a:p>
        </p:txBody>
      </p:sp>
      <p:sp>
        <p:nvSpPr>
          <p:cNvPr id="3" name="Content Placeholder 2">
            <a:extLst>
              <a:ext uri="{FF2B5EF4-FFF2-40B4-BE49-F238E27FC236}">
                <a16:creationId xmlns:a16="http://schemas.microsoft.com/office/drawing/2014/main" id="{9C3F2CF5-61C4-54D8-BEAA-28E34C2F1AF2}"/>
              </a:ext>
            </a:extLst>
          </p:cNvPr>
          <p:cNvSpPr txBox="1">
            <a:spLocks/>
          </p:cNvSpPr>
          <p:nvPr/>
        </p:nvSpPr>
        <p:spPr>
          <a:xfrm>
            <a:off x="1981200" y="2079472"/>
            <a:ext cx="8229600" cy="4525963"/>
          </a:xfrm>
          <a:prstGeom prst="rect">
            <a:avLst/>
          </a:prstGeom>
        </p:spPr>
        <p:txBody>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r>
              <a:rPr lang="en-US">
                <a:latin typeface="Times New Roman" panose="02020603050405020304" pitchFamily="18" charset="0"/>
                <a:cs typeface="Times New Roman" panose="02020603050405020304" pitchFamily="18" charset="0"/>
              </a:rPr>
              <a:t>Coordinated laser cutting and 3D printing of mechanical parts</a:t>
            </a:r>
          </a:p>
          <a:p>
            <a:r>
              <a:rPr lang="en-US">
                <a:latin typeface="Times New Roman" panose="02020603050405020304" pitchFamily="18" charset="0"/>
                <a:cs typeface="Times New Roman" panose="02020603050405020304" pitchFamily="18" charset="0"/>
              </a:rPr>
              <a:t>Procured fasteners, M3508 motors, and fabricated components</a:t>
            </a:r>
          </a:p>
          <a:p>
            <a:r>
              <a:rPr lang="en-US">
                <a:latin typeface="Times New Roman" panose="02020603050405020304" pitchFamily="18" charset="0"/>
                <a:cs typeface="Times New Roman" panose="02020603050405020304" pitchFamily="18" charset="0"/>
              </a:rPr>
              <a:t>Built adjustable motor base for wheel spacing tests</a:t>
            </a:r>
          </a:p>
          <a:p>
            <a:r>
              <a:rPr lang="en-US">
                <a:latin typeface="Times New Roman" panose="02020603050405020304" pitchFamily="18" charset="0"/>
                <a:cs typeface="Times New Roman" panose="02020603050405020304" pitchFamily="18" charset="0"/>
              </a:rPr>
              <a:t>Finalized prototype with detachable electronics tray</a:t>
            </a:r>
          </a:p>
        </p:txBody>
      </p:sp>
      <p:sp>
        <p:nvSpPr>
          <p:cNvPr id="4" name="Rectangle 3">
            <a:extLst>
              <a:ext uri="{FF2B5EF4-FFF2-40B4-BE49-F238E27FC236}">
                <a16:creationId xmlns:a16="http://schemas.microsoft.com/office/drawing/2014/main" id="{1E628FF0-457D-82D8-CE7F-BDE733F4BC6A}"/>
              </a:ext>
            </a:extLst>
          </p:cNvPr>
          <p:cNvSpPr/>
          <p:nvPr/>
        </p:nvSpPr>
        <p:spPr>
          <a:xfrm>
            <a:off x="-1" y="0"/>
            <a:ext cx="6206837" cy="646331"/>
          </a:xfrm>
          <a:prstGeom prst="rect">
            <a:avLst/>
          </a:prstGeom>
          <a:noFill/>
        </p:spPr>
        <p:txBody>
          <a:bodyPr wrap="square" lIns="91440" tIns="45720" rIns="91440" bIns="45720" anchor="t">
            <a:spAutoFit/>
          </a:bodyPr>
          <a:lstStyle/>
          <a:p>
            <a:r>
              <a:rPr lang="en-US" sz="3600" b="1">
                <a:ln w="0"/>
                <a:solidFill>
                  <a:schemeClr val="bg1"/>
                </a:solidFill>
                <a:effectLst>
                  <a:outerShdw blurRad="38100" dist="19050" dir="2700000" algn="tl" rotWithShape="0">
                    <a:schemeClr val="dk1">
                      <a:alpha val="40000"/>
                    </a:schemeClr>
                  </a:outerShdw>
                </a:effectLst>
                <a:latin typeface="+mj-lt"/>
              </a:rPr>
              <a:t>Mechanical </a:t>
            </a:r>
            <a:r>
              <a:rPr lang="en-US" altLang="zh-CN" sz="3600" b="1">
                <a:ln w="0"/>
                <a:solidFill>
                  <a:schemeClr val="bg1"/>
                </a:solidFill>
                <a:effectLst>
                  <a:outerShdw blurRad="38100" dist="19050" dir="2700000" algn="tl" rotWithShape="0">
                    <a:srgbClr val="131F33">
                      <a:alpha val="40000"/>
                    </a:srgbClr>
                  </a:outerShdw>
                </a:effectLst>
                <a:latin typeface="Arial"/>
                <a:ea typeface="黑体"/>
                <a:cs typeface="Arial"/>
              </a:rPr>
              <a:t>Design</a:t>
            </a:r>
            <a:endParaRPr lang="zh-CN" altLang="en-US">
              <a:solidFill>
                <a:schemeClr val="bg1"/>
              </a:solidFill>
            </a:endParaRPr>
          </a:p>
        </p:txBody>
      </p:sp>
    </p:spTree>
    <p:extLst>
      <p:ext uri="{BB962C8B-B14F-4D97-AF65-F5344CB8AC3E}">
        <p14:creationId xmlns:p14="http://schemas.microsoft.com/office/powerpoint/2010/main" val="3568225131"/>
      </p:ext>
    </p:extLst>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descr="图片包含 天空, 水, 户外, 建筑物&#10;&#10;已生成极高可信度的说明"/>
          <p:cNvPicPr>
            <a:picLocks noGrp="1" noChangeAspect="1"/>
          </p:cNvPicPr>
          <p:nvPr>
            <p:ph idx="1"/>
          </p:nvPr>
        </p:nvPicPr>
        <p:blipFill>
          <a:blip r:embed="rId3" cstate="screen"/>
          <a:stretch>
            <a:fillRect/>
          </a:stretch>
        </p:blipFill>
        <p:spPr>
          <a:xfrm>
            <a:off x="0" y="0"/>
            <a:ext cx="4572000" cy="6858003"/>
          </a:xfrm>
          <a:prstGeom prst="rect">
            <a:avLst/>
          </a:prstGeom>
        </p:spPr>
      </p:pic>
      <p:sp>
        <p:nvSpPr>
          <p:cNvPr id="13" name="标题 1"/>
          <p:cNvSpPr txBox="1"/>
          <p:nvPr/>
        </p:nvSpPr>
        <p:spPr>
          <a:xfrm>
            <a:off x="930216" y="3042138"/>
            <a:ext cx="2678682" cy="704846"/>
          </a:xfrm>
          <a:prstGeom prst="rect">
            <a:avLst/>
          </a:prstGeom>
        </p:spPr>
        <p:txBody>
          <a:bodyPr rtlCol="0">
            <a:noAutofit/>
          </a:bodyPr>
          <a:lstStyle/>
          <a:p>
            <a:pPr algn="ctr" defTabSz="1028700">
              <a:defRPr/>
            </a:pPr>
            <a:r>
              <a:rPr lang="en-US" altLang="zh-CN" sz="4000" b="1">
                <a:solidFill>
                  <a:srgbClr val="1D4999"/>
                </a:solidFill>
                <a:latin typeface="微软雅黑" panose="020B0503020204020204" charset="-122"/>
                <a:ea typeface="微软雅黑" panose="020B0503020204020204" charset="-122"/>
                <a:cs typeface="+mj-cs"/>
              </a:rPr>
              <a:t>Content</a:t>
            </a:r>
            <a:endParaRPr lang="zh-CN" altLang="en-US" sz="4000" b="1">
              <a:solidFill>
                <a:srgbClr val="1D4999"/>
              </a:solidFill>
              <a:latin typeface="Impact" panose="020B0806030902050204" pitchFamily="34" charset="0"/>
              <a:ea typeface="微软雅黑" panose="020B0503020204020204" charset="-122"/>
              <a:cs typeface="+mj-cs"/>
            </a:endParaRPr>
          </a:p>
        </p:txBody>
      </p:sp>
      <p:grpSp>
        <p:nvGrpSpPr>
          <p:cNvPr id="8" name="组合 7"/>
          <p:cNvGrpSpPr/>
          <p:nvPr/>
        </p:nvGrpSpPr>
        <p:grpSpPr>
          <a:xfrm>
            <a:off x="108284" y="3353604"/>
            <a:ext cx="4331368" cy="1249203"/>
            <a:chOff x="3102864" y="3901440"/>
            <a:chExt cx="5986272" cy="1487424"/>
          </a:xfrm>
          <a:solidFill>
            <a:schemeClr val="bg1"/>
          </a:solidFill>
        </p:grpSpPr>
        <p:sp>
          <p:nvSpPr>
            <p:cNvPr id="9" name="矩形 8"/>
            <p:cNvSpPr/>
            <p:nvPr/>
          </p:nvSpPr>
          <p:spPr>
            <a:xfrm>
              <a:off x="3102864" y="3901440"/>
              <a:ext cx="121920" cy="14874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latin typeface="微软雅黑" panose="020B0503020204020204" charset="-122"/>
                <a:ea typeface="微软雅黑" panose="020B0503020204020204" charset="-122"/>
              </a:endParaRPr>
            </a:p>
          </p:txBody>
        </p:sp>
        <p:sp>
          <p:nvSpPr>
            <p:cNvPr id="10" name="矩形 9"/>
            <p:cNvSpPr/>
            <p:nvPr/>
          </p:nvSpPr>
          <p:spPr>
            <a:xfrm>
              <a:off x="3102864" y="5291328"/>
              <a:ext cx="5986272" cy="97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latin typeface="微软雅黑" panose="020B0503020204020204" charset="-122"/>
                <a:ea typeface="微软雅黑" panose="020B0503020204020204" charset="-122"/>
              </a:endParaRPr>
            </a:p>
          </p:txBody>
        </p:sp>
        <p:sp>
          <p:nvSpPr>
            <p:cNvPr id="11" name="矩形 10"/>
            <p:cNvSpPr/>
            <p:nvPr/>
          </p:nvSpPr>
          <p:spPr>
            <a:xfrm>
              <a:off x="8967216" y="3901440"/>
              <a:ext cx="121920" cy="14874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latin typeface="微软雅黑" panose="020B0503020204020204" charset="-122"/>
                <a:ea typeface="微软雅黑" panose="020B0503020204020204" charset="-122"/>
              </a:endParaRPr>
            </a:p>
          </p:txBody>
        </p:sp>
        <p:sp>
          <p:nvSpPr>
            <p:cNvPr id="12" name="矩形 11"/>
            <p:cNvSpPr/>
            <p:nvPr/>
          </p:nvSpPr>
          <p:spPr>
            <a:xfrm>
              <a:off x="3102864" y="3901440"/>
              <a:ext cx="1420368" cy="97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latin typeface="微软雅黑" panose="020B0503020204020204" charset="-122"/>
                <a:ea typeface="微软雅黑" panose="020B0503020204020204" charset="-122"/>
              </a:endParaRPr>
            </a:p>
          </p:txBody>
        </p:sp>
        <p:sp>
          <p:nvSpPr>
            <p:cNvPr id="15" name="矩形 14"/>
            <p:cNvSpPr/>
            <p:nvPr/>
          </p:nvSpPr>
          <p:spPr>
            <a:xfrm>
              <a:off x="7656576" y="3901440"/>
              <a:ext cx="1420368" cy="97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latin typeface="微软雅黑" panose="020B0503020204020204" charset="-122"/>
                <a:ea typeface="微软雅黑" panose="020B0503020204020204" charset="-122"/>
              </a:endParaRPr>
            </a:p>
          </p:txBody>
        </p:sp>
      </p:grpSp>
      <p:pic>
        <p:nvPicPr>
          <p:cNvPr id="16" name="图片 15" descr="文本&#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17" y="202731"/>
            <a:ext cx="1530875" cy="1184439"/>
          </a:xfrm>
          <a:prstGeom prst="rect">
            <a:avLst/>
          </a:prstGeom>
        </p:spPr>
      </p:pic>
      <p:sp>
        <p:nvSpPr>
          <p:cNvPr id="2" name="TextBox 1"/>
          <p:cNvSpPr txBox="1"/>
          <p:nvPr/>
        </p:nvSpPr>
        <p:spPr>
          <a:xfrm>
            <a:off x="5933290" y="1720840"/>
            <a:ext cx="5875620" cy="4524315"/>
          </a:xfrm>
          <a:prstGeom prst="rect">
            <a:avLst/>
          </a:prstGeom>
          <a:noFill/>
        </p:spPr>
        <p:txBody>
          <a:bodyPr wrap="square" lIns="91440" tIns="45720" rIns="91440" bIns="45720" rtlCol="0" anchor="t">
            <a:spAutoFit/>
          </a:bodyPr>
          <a:lstStyle/>
          <a:p>
            <a:pPr marL="342900" indent="-342900">
              <a:buAutoNum type="arabicPeriod"/>
            </a:pPr>
            <a:r>
              <a:rPr lang="en-US" sz="3600" b="1"/>
              <a:t> </a:t>
            </a:r>
            <a:r>
              <a:rPr lang="en-US" altLang="zh-CN" sz="3600" b="1">
                <a:latin typeface="Times New Roman"/>
                <a:ea typeface="黑体"/>
                <a:cs typeface="Times New Roman"/>
              </a:rPr>
              <a:t>Introduction</a:t>
            </a:r>
            <a:endParaRPr lang="en-US" sz="3600" b="1">
              <a:latin typeface="Times New Roman"/>
              <a:ea typeface="黑体"/>
              <a:cs typeface="Times New Roman"/>
            </a:endParaRPr>
          </a:p>
          <a:p>
            <a:pPr marL="342900" indent="-342900">
              <a:buAutoNum type="arabicPeriod"/>
            </a:pPr>
            <a:endParaRPr lang="en-US" sz="3600" b="1">
              <a:latin typeface="Times New Roman" panose="02020603050405020304" pitchFamily="18" charset="0"/>
              <a:cs typeface="Times New Roman" panose="02020603050405020304" pitchFamily="18" charset="0"/>
            </a:endParaRPr>
          </a:p>
          <a:p>
            <a:pPr marL="342900" indent="-342900">
              <a:buAutoNum type="arabicPeriod"/>
            </a:pPr>
            <a:r>
              <a:rPr lang="en-US" sz="3600" b="1">
                <a:latin typeface="Times New Roman"/>
                <a:cs typeface="Times New Roman"/>
              </a:rPr>
              <a:t> Mechanical Design</a:t>
            </a:r>
          </a:p>
          <a:p>
            <a:pPr marL="342900" indent="-342900">
              <a:buAutoNum type="arabicPeriod"/>
            </a:pPr>
            <a:endParaRPr lang="en-US" sz="3600" b="1">
              <a:latin typeface="Times New Roman" panose="02020603050405020304" pitchFamily="18" charset="0"/>
              <a:cs typeface="Times New Roman" panose="02020603050405020304" pitchFamily="18" charset="0"/>
            </a:endParaRPr>
          </a:p>
          <a:p>
            <a:pPr marL="342900" indent="-342900">
              <a:buAutoNum type="arabicPeriod"/>
            </a:pPr>
            <a:r>
              <a:rPr lang="en-US" sz="3600" b="1">
                <a:latin typeface="Times New Roman"/>
                <a:cs typeface="Times New Roman"/>
              </a:rPr>
              <a:t> Software Design</a:t>
            </a:r>
            <a:endParaRPr lang="en-US" sz="3600" b="1">
              <a:latin typeface="Times New Roman" panose="02020603050405020304" pitchFamily="18" charset="0"/>
              <a:cs typeface="Times New Roman" panose="02020603050405020304" pitchFamily="18" charset="0"/>
            </a:endParaRPr>
          </a:p>
          <a:p>
            <a:pPr marL="342900" indent="-342900">
              <a:buAutoNum type="arabicPeriod"/>
            </a:pPr>
            <a:endParaRPr lang="en-US" sz="3600" b="1">
              <a:latin typeface="Times New Roman" panose="02020603050405020304" pitchFamily="18" charset="0"/>
              <a:cs typeface="Times New Roman" panose="02020603050405020304" pitchFamily="18" charset="0"/>
            </a:endParaRPr>
          </a:p>
          <a:p>
            <a:pPr marL="342900" indent="-342900">
              <a:buAutoNum type="arabicPeriod"/>
            </a:pPr>
            <a:r>
              <a:rPr lang="en-US" sz="3600" b="1">
                <a:latin typeface="Times New Roman"/>
                <a:cs typeface="Times New Roman"/>
              </a:rPr>
              <a:t> Conclusion</a:t>
            </a:r>
            <a:endParaRPr lang="en-US" sz="3600" b="1">
              <a:latin typeface="Times New Roman" panose="02020603050405020304" pitchFamily="18" charset="0"/>
              <a:cs typeface="Times New Roman" panose="02020603050405020304" pitchFamily="18" charset="0"/>
            </a:endParaRPr>
          </a:p>
          <a:p>
            <a:endParaRPr lang="en-US" sz="36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E9F35D-F237-13FF-40A1-742917F68DE5}"/>
              </a:ext>
            </a:extLst>
          </p:cNvPr>
          <p:cNvSpPr txBox="1">
            <a:spLocks/>
          </p:cNvSpPr>
          <p:nvPr/>
        </p:nvSpPr>
        <p:spPr>
          <a:xfrm>
            <a:off x="5099583" y="4815794"/>
            <a:ext cx="5267237" cy="1259243"/>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pPr>
            <a:r>
              <a:rPr lang="en-US" altLang="zh-CN" sz="1200">
                <a:latin typeface="Times New Roman" panose="02020603050405020304" pitchFamily="18" charset="0"/>
                <a:cs typeface="Times New Roman" panose="02020603050405020304" pitchFamily="18" charset="0"/>
              </a:rPr>
              <a:t>Install the prototype machine</a:t>
            </a:r>
          </a:p>
        </p:txBody>
      </p:sp>
      <p:pic>
        <p:nvPicPr>
          <p:cNvPr id="3" name="图片 2" descr="图片包含 游戏机, 桌子, 汽车&#10;&#10;AI 生成的内容可能不正确。">
            <a:extLst>
              <a:ext uri="{FF2B5EF4-FFF2-40B4-BE49-F238E27FC236}">
                <a16:creationId xmlns:a16="http://schemas.microsoft.com/office/drawing/2014/main" id="{EBCAEFCA-8C45-B864-B256-3D941D82E2D6}"/>
              </a:ext>
            </a:extLst>
          </p:cNvPr>
          <p:cNvPicPr>
            <a:picLocks noChangeAspect="1"/>
          </p:cNvPicPr>
          <p:nvPr/>
        </p:nvPicPr>
        <p:blipFill>
          <a:blip r:embed="rId2"/>
          <a:srcRect t="18125" r="2" b="11579"/>
          <a:stretch>
            <a:fillRect/>
          </a:stretch>
        </p:blipFill>
        <p:spPr>
          <a:xfrm>
            <a:off x="2244325" y="1412584"/>
            <a:ext cx="2574397" cy="3217330"/>
          </a:xfrm>
          <a:prstGeom prst="rect">
            <a:avLst/>
          </a:prstGeom>
        </p:spPr>
      </p:pic>
      <p:pic>
        <p:nvPicPr>
          <p:cNvPr id="4" name="图片 3" descr="图片包含 游戏机, 桌子&#10;&#10;AI 生成的内容可能不正确。">
            <a:extLst>
              <a:ext uri="{FF2B5EF4-FFF2-40B4-BE49-F238E27FC236}">
                <a16:creationId xmlns:a16="http://schemas.microsoft.com/office/drawing/2014/main" id="{155D84F9-C4F8-9A8C-697F-40030C80936B}"/>
              </a:ext>
            </a:extLst>
          </p:cNvPr>
          <p:cNvPicPr>
            <a:picLocks noChangeAspect="1"/>
          </p:cNvPicPr>
          <p:nvPr/>
        </p:nvPicPr>
        <p:blipFill>
          <a:blip r:embed="rId3"/>
          <a:srcRect t="20461" r="1" b="8946"/>
          <a:stretch>
            <a:fillRect/>
          </a:stretch>
        </p:blipFill>
        <p:spPr>
          <a:xfrm>
            <a:off x="4875585" y="1412584"/>
            <a:ext cx="2563614" cy="3217333"/>
          </a:xfrm>
          <a:prstGeom prst="rect">
            <a:avLst/>
          </a:prstGeom>
        </p:spPr>
      </p:pic>
      <p:pic>
        <p:nvPicPr>
          <p:cNvPr id="5" name="内容占位符 11" descr="桌子上放满了不同类型的电脑&#10;&#10;AI 生成的内容可能不正确。">
            <a:extLst>
              <a:ext uri="{FF2B5EF4-FFF2-40B4-BE49-F238E27FC236}">
                <a16:creationId xmlns:a16="http://schemas.microsoft.com/office/drawing/2014/main" id="{06531E21-6019-9F97-1C63-036AB25F9DAF}"/>
              </a:ext>
            </a:extLst>
          </p:cNvPr>
          <p:cNvPicPr>
            <a:picLocks noChangeAspect="1"/>
          </p:cNvPicPr>
          <p:nvPr/>
        </p:nvPicPr>
        <p:blipFill>
          <a:blip r:embed="rId4"/>
          <a:srcRect l="23212" r="31514" b="-2"/>
          <a:stretch>
            <a:fillRect/>
          </a:stretch>
        </p:blipFill>
        <p:spPr>
          <a:xfrm>
            <a:off x="7496434" y="1412584"/>
            <a:ext cx="2589501" cy="3217330"/>
          </a:xfrm>
          <a:prstGeom prst="rect">
            <a:avLst/>
          </a:prstGeom>
        </p:spPr>
      </p:pic>
      <p:sp>
        <p:nvSpPr>
          <p:cNvPr id="6" name="Rectangle 3">
            <a:extLst>
              <a:ext uri="{FF2B5EF4-FFF2-40B4-BE49-F238E27FC236}">
                <a16:creationId xmlns:a16="http://schemas.microsoft.com/office/drawing/2014/main" id="{4A8DFF91-09B4-10AC-3A87-7A53CE89A0CB}"/>
              </a:ext>
            </a:extLst>
          </p:cNvPr>
          <p:cNvSpPr/>
          <p:nvPr/>
        </p:nvSpPr>
        <p:spPr>
          <a:xfrm>
            <a:off x="-1" y="0"/>
            <a:ext cx="6206837" cy="646331"/>
          </a:xfrm>
          <a:prstGeom prst="rect">
            <a:avLst/>
          </a:prstGeom>
          <a:noFill/>
        </p:spPr>
        <p:txBody>
          <a:bodyPr wrap="square" lIns="91440" tIns="45720" rIns="91440" bIns="45720" anchor="t">
            <a:spAutoFit/>
          </a:bodyPr>
          <a:lstStyle/>
          <a:p>
            <a:r>
              <a:rPr lang="en-US" sz="3600" b="1">
                <a:ln w="0"/>
                <a:solidFill>
                  <a:schemeClr val="bg1"/>
                </a:solidFill>
                <a:effectLst>
                  <a:outerShdw blurRad="38100" dist="19050" dir="2700000" algn="tl" rotWithShape="0">
                    <a:schemeClr val="dk1">
                      <a:alpha val="40000"/>
                    </a:schemeClr>
                  </a:outerShdw>
                </a:effectLst>
                <a:latin typeface="+mj-lt"/>
              </a:rPr>
              <a:t>Mechanical </a:t>
            </a:r>
            <a:r>
              <a:rPr lang="en-US" altLang="zh-CN" sz="3600" b="1">
                <a:ln w="0"/>
                <a:solidFill>
                  <a:schemeClr val="bg1"/>
                </a:solidFill>
                <a:effectLst>
                  <a:outerShdw blurRad="38100" dist="19050" dir="2700000" algn="tl" rotWithShape="0">
                    <a:schemeClr val="dk1">
                      <a:alpha val="40000"/>
                    </a:schemeClr>
                  </a:outerShdw>
                </a:effectLst>
                <a:latin typeface="+mj-lt"/>
                <a:ea typeface="黑体"/>
              </a:rPr>
              <a:t>Design</a:t>
            </a:r>
            <a:endParaRPr lang="zh-CN" altLang="en-US">
              <a:solidFill>
                <a:schemeClr val="bg1"/>
              </a:solidFill>
              <a:ea typeface="黑体"/>
            </a:endParaRPr>
          </a:p>
        </p:txBody>
      </p:sp>
    </p:spTree>
    <p:extLst>
      <p:ext uri="{BB962C8B-B14F-4D97-AF65-F5344CB8AC3E}">
        <p14:creationId xmlns:p14="http://schemas.microsoft.com/office/powerpoint/2010/main" val="3085379980"/>
      </p:ext>
    </p:extLst>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3">
            <a:extLst>
              <a:ext uri="{FF2B5EF4-FFF2-40B4-BE49-F238E27FC236}">
                <a16:creationId xmlns:a16="http://schemas.microsoft.com/office/drawing/2014/main" id="{1FA1ACE3-5D2A-C2E3-C06D-45966DFF2F44}"/>
              </a:ext>
            </a:extLst>
          </p:cNvPr>
          <p:cNvPicPr>
            <a:picLocks noChangeAspect="1"/>
          </p:cNvPicPr>
          <p:nvPr/>
        </p:nvPicPr>
        <p:blipFill>
          <a:blip r:embed="rId2"/>
          <a:srcRect b="3178"/>
          <a:stretch/>
        </p:blipFill>
        <p:spPr>
          <a:xfrm>
            <a:off x="2561235" y="1286058"/>
            <a:ext cx="3177414" cy="4735919"/>
          </a:xfrm>
          <a:prstGeom prst="rect">
            <a:avLst/>
          </a:prstGeom>
        </p:spPr>
      </p:pic>
      <p:pic>
        <p:nvPicPr>
          <p:cNvPr id="3" name="图片 2" descr="桌子上放满了不同类型的玩具&#10;&#10;AI 生成的内容可能不正确。">
            <a:extLst>
              <a:ext uri="{FF2B5EF4-FFF2-40B4-BE49-F238E27FC236}">
                <a16:creationId xmlns:a16="http://schemas.microsoft.com/office/drawing/2014/main" id="{173DD283-D264-039C-CCB5-C5D422BA663F}"/>
              </a:ext>
            </a:extLst>
          </p:cNvPr>
          <p:cNvPicPr>
            <a:picLocks noChangeAspect="1"/>
          </p:cNvPicPr>
          <p:nvPr/>
        </p:nvPicPr>
        <p:blipFill>
          <a:blip r:embed="rId3"/>
          <a:stretch>
            <a:fillRect/>
          </a:stretch>
        </p:blipFill>
        <p:spPr>
          <a:xfrm>
            <a:off x="6373651" y="1286058"/>
            <a:ext cx="2609851" cy="4639734"/>
          </a:xfrm>
          <a:prstGeom prst="rect">
            <a:avLst/>
          </a:prstGeom>
        </p:spPr>
      </p:pic>
      <p:sp>
        <p:nvSpPr>
          <p:cNvPr id="4" name="文本框 3">
            <a:extLst>
              <a:ext uri="{FF2B5EF4-FFF2-40B4-BE49-F238E27FC236}">
                <a16:creationId xmlns:a16="http://schemas.microsoft.com/office/drawing/2014/main" id="{6120A8FA-C996-2FE4-3049-024E5C522D5E}"/>
              </a:ext>
            </a:extLst>
          </p:cNvPr>
          <p:cNvSpPr txBox="1"/>
          <p:nvPr/>
        </p:nvSpPr>
        <p:spPr>
          <a:xfrm>
            <a:off x="4807132" y="6021977"/>
            <a:ext cx="2198038" cy="276999"/>
          </a:xfrm>
          <a:prstGeom prst="rect">
            <a:avLst/>
          </a:prstGeom>
          <a:noFill/>
        </p:spPr>
        <p:txBody>
          <a:bodyPr wrap="none" rtlCol="0">
            <a:spAutoFit/>
          </a:bodyPr>
          <a:lstStyle/>
          <a:p>
            <a:r>
              <a:rPr lang="en-US" altLang="zh-CN" sz="1200">
                <a:latin typeface="Times New Roman" panose="02020603050405020304" pitchFamily="18" charset="0"/>
                <a:cs typeface="Times New Roman" panose="02020603050405020304" pitchFamily="18" charset="0"/>
              </a:rPr>
              <a:t>Final demo of Dodgeball system</a:t>
            </a:r>
            <a:endParaRPr lang="zh-CN" altLang="en-US" sz="1200">
              <a:latin typeface="Times New Roman" panose="02020603050405020304" pitchFamily="18" charset="0"/>
              <a:cs typeface="Times New Roman" panose="02020603050405020304" pitchFamily="18" charset="0"/>
            </a:endParaRPr>
          </a:p>
        </p:txBody>
      </p:sp>
      <p:sp>
        <p:nvSpPr>
          <p:cNvPr id="5" name="Rectangle 3">
            <a:extLst>
              <a:ext uri="{FF2B5EF4-FFF2-40B4-BE49-F238E27FC236}">
                <a16:creationId xmlns:a16="http://schemas.microsoft.com/office/drawing/2014/main" id="{DA1C5716-3C1A-BDFA-D050-334C09381B50}"/>
              </a:ext>
            </a:extLst>
          </p:cNvPr>
          <p:cNvSpPr/>
          <p:nvPr/>
        </p:nvSpPr>
        <p:spPr>
          <a:xfrm>
            <a:off x="-1" y="0"/>
            <a:ext cx="6206837" cy="646331"/>
          </a:xfrm>
          <a:prstGeom prst="rect">
            <a:avLst/>
          </a:prstGeom>
          <a:noFill/>
        </p:spPr>
        <p:txBody>
          <a:bodyPr wrap="square" lIns="91440" tIns="45720" rIns="91440" bIns="45720" anchor="t">
            <a:spAutoFit/>
          </a:bodyPr>
          <a:lstStyle/>
          <a:p>
            <a:r>
              <a:rPr lang="en-US" sz="3600" b="1">
                <a:ln w="0"/>
                <a:solidFill>
                  <a:schemeClr val="bg1"/>
                </a:solidFill>
                <a:effectLst>
                  <a:outerShdw blurRad="38100" dist="19050" dir="2700000" algn="tl" rotWithShape="0">
                    <a:schemeClr val="dk1">
                      <a:alpha val="40000"/>
                    </a:schemeClr>
                  </a:outerShdw>
                </a:effectLst>
                <a:latin typeface="+mj-lt"/>
              </a:rPr>
              <a:t>Mechanical </a:t>
            </a:r>
            <a:r>
              <a:rPr lang="en-US" altLang="zh-CN" sz="3600" b="1">
                <a:ln w="0"/>
                <a:solidFill>
                  <a:schemeClr val="bg1"/>
                </a:solidFill>
                <a:effectLst>
                  <a:outerShdw blurRad="38100" dist="19050" dir="2700000" algn="tl" rotWithShape="0">
                    <a:srgbClr val="131F33">
                      <a:alpha val="40000"/>
                    </a:srgbClr>
                  </a:outerShdw>
                </a:effectLst>
                <a:latin typeface="Arial"/>
                <a:ea typeface="黑体"/>
                <a:cs typeface="Arial"/>
              </a:rPr>
              <a:t>Design</a:t>
            </a:r>
            <a:endParaRPr lang="zh-CN" altLang="en-US">
              <a:solidFill>
                <a:schemeClr val="bg1"/>
              </a:solidFill>
            </a:endParaRPr>
          </a:p>
        </p:txBody>
      </p:sp>
    </p:spTree>
    <p:extLst>
      <p:ext uri="{BB962C8B-B14F-4D97-AF65-F5344CB8AC3E}">
        <p14:creationId xmlns:p14="http://schemas.microsoft.com/office/powerpoint/2010/main" val="290419233"/>
      </p:ext>
    </p:extLst>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716C7-762D-4937-91D7-BBB764BA59D6}"/>
              </a:ext>
            </a:extLst>
          </p:cNvPr>
          <p:cNvSpPr txBox="1">
            <a:spLocks/>
          </p:cNvSpPr>
          <p:nvPr/>
        </p:nvSpPr>
        <p:spPr>
          <a:xfrm>
            <a:off x="-940300" y="648056"/>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a:latin typeface="Times New Roman" panose="02020603050405020304" pitchFamily="18" charset="0"/>
                <a:cs typeface="Times New Roman" panose="02020603050405020304" pitchFamily="18" charset="0"/>
              </a:rPr>
              <a:t>Experimental Validation</a:t>
            </a:r>
          </a:p>
        </p:txBody>
      </p:sp>
      <p:sp>
        <p:nvSpPr>
          <p:cNvPr id="3" name="Content Placeholder 2">
            <a:extLst>
              <a:ext uri="{FF2B5EF4-FFF2-40B4-BE49-F238E27FC236}">
                <a16:creationId xmlns:a16="http://schemas.microsoft.com/office/drawing/2014/main" id="{2F90B836-286C-7437-FD59-3FD89461D4AD}"/>
              </a:ext>
            </a:extLst>
          </p:cNvPr>
          <p:cNvSpPr txBox="1">
            <a:spLocks/>
          </p:cNvSpPr>
          <p:nvPr/>
        </p:nvSpPr>
        <p:spPr>
          <a:xfrm>
            <a:off x="2096814" y="2117309"/>
            <a:ext cx="8229600" cy="4525963"/>
          </a:xfrm>
          <a:prstGeom prst="rect">
            <a:avLst/>
          </a:prstGeom>
        </p:spPr>
        <p:txBody>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r>
              <a:rPr lang="en-US">
                <a:latin typeface="Times New Roman" panose="02020603050405020304" pitchFamily="18" charset="0"/>
                <a:cs typeface="Times New Roman" panose="02020603050405020304" pitchFamily="18" charset="0"/>
              </a:rPr>
              <a:t>Executed spacing vs. velocity tests using 300+ shots</a:t>
            </a:r>
          </a:p>
          <a:p>
            <a:r>
              <a:rPr lang="en-US">
                <a:latin typeface="Times New Roman" panose="02020603050405020304" pitchFamily="18" charset="0"/>
                <a:cs typeface="Times New Roman" panose="02020603050405020304" pitchFamily="18" charset="0"/>
              </a:rPr>
              <a:t>Analyzed results using regression, ANOVA, RSM</a:t>
            </a:r>
          </a:p>
          <a:p>
            <a:r>
              <a:rPr lang="en-US">
                <a:latin typeface="Times New Roman" panose="02020603050405020304" pitchFamily="18" charset="0"/>
                <a:cs typeface="Times New Roman" panose="02020603050405020304" pitchFamily="18" charset="0"/>
              </a:rPr>
              <a:t>Found 68.216 mm as optimal spacing (peak ~7.42 m/s)</a:t>
            </a:r>
          </a:p>
          <a:p>
            <a:r>
              <a:rPr lang="en-US">
                <a:latin typeface="Times New Roman" panose="02020603050405020304" pitchFamily="18" charset="0"/>
                <a:cs typeface="Times New Roman" panose="02020603050405020304" pitchFamily="18" charset="0"/>
              </a:rPr>
              <a:t>Confirmed spacing effect through confidence interval analysis</a:t>
            </a:r>
          </a:p>
        </p:txBody>
      </p:sp>
      <p:sp>
        <p:nvSpPr>
          <p:cNvPr id="4" name="Rectangle 3">
            <a:extLst>
              <a:ext uri="{FF2B5EF4-FFF2-40B4-BE49-F238E27FC236}">
                <a16:creationId xmlns:a16="http://schemas.microsoft.com/office/drawing/2014/main" id="{FE2A2B7C-8D9C-E446-248C-BEB9F380448F}"/>
              </a:ext>
            </a:extLst>
          </p:cNvPr>
          <p:cNvSpPr/>
          <p:nvPr/>
        </p:nvSpPr>
        <p:spPr>
          <a:xfrm>
            <a:off x="-1" y="0"/>
            <a:ext cx="6206837" cy="646331"/>
          </a:xfrm>
          <a:prstGeom prst="rect">
            <a:avLst/>
          </a:prstGeom>
          <a:noFill/>
        </p:spPr>
        <p:txBody>
          <a:bodyPr wrap="square" lIns="91440" tIns="45720" rIns="91440" bIns="45720" anchor="t">
            <a:spAutoFit/>
          </a:bodyPr>
          <a:lstStyle/>
          <a:p>
            <a:r>
              <a:rPr lang="en-US" sz="3600" b="1">
                <a:ln w="0"/>
                <a:solidFill>
                  <a:schemeClr val="bg1"/>
                </a:solidFill>
                <a:effectLst>
                  <a:outerShdw blurRad="38100" dist="19050" dir="2700000" algn="tl" rotWithShape="0">
                    <a:schemeClr val="dk1">
                      <a:alpha val="40000"/>
                    </a:schemeClr>
                  </a:outerShdw>
                </a:effectLst>
                <a:latin typeface="+mj-lt"/>
              </a:rPr>
              <a:t>Mechanical </a:t>
            </a:r>
            <a:r>
              <a:rPr lang="en-US" altLang="zh-CN" sz="3600" b="1">
                <a:ln w="0"/>
                <a:solidFill>
                  <a:schemeClr val="bg1"/>
                </a:solidFill>
                <a:effectLst>
                  <a:outerShdw blurRad="38100" dist="19050" dir="2700000" algn="tl" rotWithShape="0">
                    <a:srgbClr val="131F33">
                      <a:alpha val="40000"/>
                    </a:srgbClr>
                  </a:outerShdw>
                </a:effectLst>
                <a:latin typeface="Arial"/>
                <a:ea typeface="黑体"/>
                <a:cs typeface="Arial"/>
              </a:rPr>
              <a:t>Design</a:t>
            </a:r>
            <a:endParaRPr lang="zh-CN" altLang="en-US">
              <a:solidFill>
                <a:schemeClr val="bg1"/>
              </a:solidFill>
            </a:endParaRPr>
          </a:p>
        </p:txBody>
      </p:sp>
    </p:spTree>
    <p:extLst>
      <p:ext uri="{BB962C8B-B14F-4D97-AF65-F5344CB8AC3E}">
        <p14:creationId xmlns:p14="http://schemas.microsoft.com/office/powerpoint/2010/main" val="3269434341"/>
      </p:ext>
    </p:extLst>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3">
            <a:extLst>
              <a:ext uri="{FF2B5EF4-FFF2-40B4-BE49-F238E27FC236}">
                <a16:creationId xmlns:a16="http://schemas.microsoft.com/office/drawing/2014/main" id="{CB554953-1A6A-F0CE-2ED4-D761A101D3A4}"/>
              </a:ext>
            </a:extLst>
          </p:cNvPr>
          <p:cNvPicPr>
            <a:picLocks noChangeAspect="1"/>
          </p:cNvPicPr>
          <p:nvPr/>
        </p:nvPicPr>
        <p:blipFill>
          <a:blip r:embed="rId2"/>
          <a:srcRect b="8527"/>
          <a:stretch/>
        </p:blipFill>
        <p:spPr>
          <a:xfrm>
            <a:off x="1483959" y="779514"/>
            <a:ext cx="5276088" cy="3263440"/>
          </a:xfrm>
          <a:prstGeom prst="rect">
            <a:avLst/>
          </a:prstGeom>
        </p:spPr>
      </p:pic>
      <p:pic>
        <p:nvPicPr>
          <p:cNvPr id="3" name="图片 2">
            <a:extLst>
              <a:ext uri="{FF2B5EF4-FFF2-40B4-BE49-F238E27FC236}">
                <a16:creationId xmlns:a16="http://schemas.microsoft.com/office/drawing/2014/main" id="{8FE107D2-5DB5-3667-DF2D-1A1CDD9605DF}"/>
              </a:ext>
            </a:extLst>
          </p:cNvPr>
          <p:cNvPicPr>
            <a:picLocks noChangeAspect="1"/>
          </p:cNvPicPr>
          <p:nvPr/>
        </p:nvPicPr>
        <p:blipFill>
          <a:blip r:embed="rId3"/>
          <a:srcRect b="15207"/>
          <a:stretch/>
        </p:blipFill>
        <p:spPr>
          <a:xfrm>
            <a:off x="1355150" y="4427935"/>
            <a:ext cx="5276088" cy="1849204"/>
          </a:xfrm>
          <a:prstGeom prst="rect">
            <a:avLst/>
          </a:prstGeom>
        </p:spPr>
      </p:pic>
      <p:pic>
        <p:nvPicPr>
          <p:cNvPr id="4" name="图片 3">
            <a:extLst>
              <a:ext uri="{FF2B5EF4-FFF2-40B4-BE49-F238E27FC236}">
                <a16:creationId xmlns:a16="http://schemas.microsoft.com/office/drawing/2014/main" id="{3D8EB851-DC1B-A34A-50D6-ACA8D3042103}"/>
              </a:ext>
            </a:extLst>
          </p:cNvPr>
          <p:cNvPicPr>
            <a:picLocks noChangeAspect="1"/>
          </p:cNvPicPr>
          <p:nvPr/>
        </p:nvPicPr>
        <p:blipFill>
          <a:blip r:embed="rId4"/>
          <a:stretch>
            <a:fillRect/>
          </a:stretch>
        </p:blipFill>
        <p:spPr>
          <a:xfrm>
            <a:off x="6760047" y="1287079"/>
            <a:ext cx="3503305" cy="5220100"/>
          </a:xfrm>
          <a:prstGeom prst="rect">
            <a:avLst/>
          </a:prstGeom>
        </p:spPr>
      </p:pic>
      <p:sp>
        <p:nvSpPr>
          <p:cNvPr id="5" name="文本框 4">
            <a:extLst>
              <a:ext uri="{FF2B5EF4-FFF2-40B4-BE49-F238E27FC236}">
                <a16:creationId xmlns:a16="http://schemas.microsoft.com/office/drawing/2014/main" id="{6F665078-05A4-4507-3B7A-52EFAF333683}"/>
              </a:ext>
            </a:extLst>
          </p:cNvPr>
          <p:cNvSpPr txBox="1"/>
          <p:nvPr/>
        </p:nvSpPr>
        <p:spPr>
          <a:xfrm>
            <a:off x="2979038" y="4042954"/>
            <a:ext cx="2452916" cy="276999"/>
          </a:xfrm>
          <a:prstGeom prst="rect">
            <a:avLst/>
          </a:prstGeom>
          <a:noFill/>
        </p:spPr>
        <p:txBody>
          <a:bodyPr wrap="none" rtlCol="0">
            <a:spAutoFit/>
          </a:bodyPr>
          <a:lstStyle/>
          <a:p>
            <a:r>
              <a:rPr lang="en-US" altLang="zh-CN" sz="1200">
                <a:latin typeface="Times New Roman" panose="02020603050405020304" pitchFamily="18" charset="0"/>
                <a:cs typeface="Times New Roman" panose="02020603050405020304" pitchFamily="18" charset="0"/>
              </a:rPr>
              <a:t>Ball trajectory under high speed lens</a:t>
            </a:r>
            <a:endParaRPr lang="zh-CN" altLang="en-US" sz="120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F9A0AEED-E92C-C280-AB1A-3362857DAADB}"/>
              </a:ext>
            </a:extLst>
          </p:cNvPr>
          <p:cNvSpPr txBox="1"/>
          <p:nvPr/>
        </p:nvSpPr>
        <p:spPr>
          <a:xfrm>
            <a:off x="3055800" y="6277139"/>
            <a:ext cx="2426562" cy="276999"/>
          </a:xfrm>
          <a:prstGeom prst="rect">
            <a:avLst/>
          </a:prstGeom>
          <a:noFill/>
        </p:spPr>
        <p:txBody>
          <a:bodyPr wrap="none" rtlCol="0">
            <a:spAutoFit/>
          </a:bodyPr>
          <a:lstStyle/>
          <a:p>
            <a:r>
              <a:rPr lang="en-US" altLang="zh-CN" sz="1200">
                <a:latin typeface="Times New Roman" panose="02020603050405020304" pitchFamily="18" charset="0"/>
                <a:cs typeface="Times New Roman" panose="02020603050405020304" pitchFamily="18" charset="0"/>
              </a:rPr>
              <a:t>Huge Recoil form Too Narrow IWD</a:t>
            </a:r>
            <a:endParaRPr lang="zh-CN" altLang="en-US" sz="1200">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33D071FA-3E16-B49F-FBE6-8B2A5222BDEA}"/>
              </a:ext>
            </a:extLst>
          </p:cNvPr>
          <p:cNvSpPr/>
          <p:nvPr/>
        </p:nvSpPr>
        <p:spPr>
          <a:xfrm>
            <a:off x="-1" y="0"/>
            <a:ext cx="6206837" cy="646331"/>
          </a:xfrm>
          <a:prstGeom prst="rect">
            <a:avLst/>
          </a:prstGeom>
          <a:noFill/>
        </p:spPr>
        <p:txBody>
          <a:bodyPr wrap="square" lIns="91440" tIns="45720" rIns="91440" bIns="45720" anchor="t">
            <a:spAutoFit/>
          </a:bodyPr>
          <a:lstStyle/>
          <a:p>
            <a:r>
              <a:rPr lang="en-US" sz="3600" b="1">
                <a:ln w="0"/>
                <a:solidFill>
                  <a:schemeClr val="bg1"/>
                </a:solidFill>
                <a:effectLst>
                  <a:outerShdw blurRad="38100" dist="19050" dir="2700000" algn="tl" rotWithShape="0">
                    <a:schemeClr val="dk1">
                      <a:alpha val="40000"/>
                    </a:schemeClr>
                  </a:outerShdw>
                </a:effectLst>
                <a:latin typeface="+mj-lt"/>
              </a:rPr>
              <a:t>Mechanical </a:t>
            </a:r>
            <a:r>
              <a:rPr lang="en-US" altLang="zh-CN" sz="3600" b="1">
                <a:ln w="0"/>
                <a:solidFill>
                  <a:schemeClr val="bg1"/>
                </a:solidFill>
                <a:effectLst>
                  <a:outerShdw blurRad="38100" dist="19050" dir="2700000" algn="tl" rotWithShape="0">
                    <a:srgbClr val="131F33">
                      <a:alpha val="40000"/>
                    </a:srgbClr>
                  </a:outerShdw>
                </a:effectLst>
                <a:latin typeface="Arial"/>
                <a:ea typeface="黑体"/>
                <a:cs typeface="Arial"/>
              </a:rPr>
              <a:t>Design</a:t>
            </a:r>
            <a:endParaRPr lang="zh-CN" altLang="en-US"/>
          </a:p>
        </p:txBody>
      </p:sp>
    </p:spTree>
    <p:extLst>
      <p:ext uri="{BB962C8B-B14F-4D97-AF65-F5344CB8AC3E}">
        <p14:creationId xmlns:p14="http://schemas.microsoft.com/office/powerpoint/2010/main" val="2272531241"/>
      </p:ext>
    </p:extLst>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3">
            <a:extLst>
              <a:ext uri="{FF2B5EF4-FFF2-40B4-BE49-F238E27FC236}">
                <a16:creationId xmlns:a16="http://schemas.microsoft.com/office/drawing/2014/main" id="{A9A65A06-3AD3-B4D8-60CD-AEBD13036FA2}"/>
              </a:ext>
            </a:extLst>
          </p:cNvPr>
          <p:cNvPicPr>
            <a:picLocks noChangeAspect="1"/>
          </p:cNvPicPr>
          <p:nvPr/>
        </p:nvPicPr>
        <p:blipFill>
          <a:blip r:embed="rId2"/>
          <a:srcRect b="7284"/>
          <a:stretch/>
        </p:blipFill>
        <p:spPr>
          <a:xfrm>
            <a:off x="1831953" y="1865937"/>
            <a:ext cx="4418014" cy="3013040"/>
          </a:xfrm>
          <a:prstGeom prst="rect">
            <a:avLst/>
          </a:prstGeom>
        </p:spPr>
      </p:pic>
      <p:pic>
        <p:nvPicPr>
          <p:cNvPr id="3" name="图片 2">
            <a:extLst>
              <a:ext uri="{FF2B5EF4-FFF2-40B4-BE49-F238E27FC236}">
                <a16:creationId xmlns:a16="http://schemas.microsoft.com/office/drawing/2014/main" id="{51AEAAA9-22C6-4BE7-A728-879AEC77521B}"/>
              </a:ext>
            </a:extLst>
          </p:cNvPr>
          <p:cNvPicPr>
            <a:picLocks noChangeAspect="1"/>
          </p:cNvPicPr>
          <p:nvPr/>
        </p:nvPicPr>
        <p:blipFill>
          <a:blip r:embed="rId3"/>
          <a:srcRect b="7663"/>
          <a:stretch/>
        </p:blipFill>
        <p:spPr>
          <a:xfrm>
            <a:off x="6043957" y="1913086"/>
            <a:ext cx="4223081" cy="2913640"/>
          </a:xfrm>
          <a:prstGeom prst="rect">
            <a:avLst/>
          </a:prstGeom>
        </p:spPr>
      </p:pic>
      <p:sp>
        <p:nvSpPr>
          <p:cNvPr id="4" name="文本框 3">
            <a:extLst>
              <a:ext uri="{FF2B5EF4-FFF2-40B4-BE49-F238E27FC236}">
                <a16:creationId xmlns:a16="http://schemas.microsoft.com/office/drawing/2014/main" id="{CA25F41C-F0EF-649A-9B4B-0E3507CE41BB}"/>
              </a:ext>
            </a:extLst>
          </p:cNvPr>
          <p:cNvSpPr txBox="1"/>
          <p:nvPr/>
        </p:nvSpPr>
        <p:spPr>
          <a:xfrm>
            <a:off x="2828108" y="4740477"/>
            <a:ext cx="2773067" cy="276999"/>
          </a:xfrm>
          <a:prstGeom prst="rect">
            <a:avLst/>
          </a:prstGeom>
          <a:noFill/>
        </p:spPr>
        <p:txBody>
          <a:bodyPr wrap="none" rtlCol="0">
            <a:spAutoFit/>
          </a:bodyPr>
          <a:lstStyle/>
          <a:p>
            <a:r>
              <a:rPr lang="en-US" altLang="zh-CN" sz="1200">
                <a:latin typeface="Times New Roman" panose="02020603050405020304" pitchFamily="18" charset="0"/>
                <a:cs typeface="Times New Roman" panose="02020603050405020304" pitchFamily="18" charset="0"/>
              </a:rPr>
              <a:t>Launch Velocity vs. Inter-Wheel Distance</a:t>
            </a:r>
            <a:endParaRPr lang="zh-CN" altLang="en-US" sz="1200">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88AAED42-CD4F-C2EA-BA9A-4D565AD8ECF7}"/>
              </a:ext>
            </a:extLst>
          </p:cNvPr>
          <p:cNvSpPr txBox="1"/>
          <p:nvPr/>
        </p:nvSpPr>
        <p:spPr>
          <a:xfrm>
            <a:off x="7080069" y="4826726"/>
            <a:ext cx="2903359" cy="276999"/>
          </a:xfrm>
          <a:prstGeom prst="rect">
            <a:avLst/>
          </a:prstGeom>
          <a:noFill/>
        </p:spPr>
        <p:txBody>
          <a:bodyPr wrap="none" rtlCol="0">
            <a:spAutoFit/>
          </a:bodyPr>
          <a:lstStyle/>
          <a:p>
            <a:r>
              <a:rPr lang="en-US" altLang="zh-CN" sz="1200">
                <a:latin typeface="Times New Roman" panose="02020603050405020304" pitchFamily="18" charset="0"/>
                <a:cs typeface="Times New Roman" panose="02020603050405020304" pitchFamily="18" charset="0"/>
              </a:rPr>
              <a:t>Model Fitting </a:t>
            </a:r>
            <a:r>
              <a:rPr lang="en-US" altLang="zh-CN" sz="1200" err="1">
                <a:latin typeface="Times New Roman" panose="02020603050405020304" pitchFamily="18" charset="0"/>
                <a:cs typeface="Times New Roman" panose="02020603050405020304" pitchFamily="18" charset="0"/>
              </a:rPr>
              <a:t>Comparision</a:t>
            </a:r>
            <a:r>
              <a:rPr lang="en-US" altLang="zh-CN" sz="1200">
                <a:latin typeface="Times New Roman" panose="02020603050405020304" pitchFamily="18" charset="0"/>
                <a:cs typeface="Times New Roman" panose="02020603050405020304" pitchFamily="18" charset="0"/>
              </a:rPr>
              <a:t> by Motor Speed</a:t>
            </a:r>
            <a:endParaRPr lang="zh-CN" altLang="en-US" sz="1200">
              <a:latin typeface="Times New Roman" panose="02020603050405020304" pitchFamily="18" charset="0"/>
              <a:cs typeface="Times New Roman" panose="02020603050405020304" pitchFamily="18" charset="0"/>
            </a:endParaRPr>
          </a:p>
        </p:txBody>
      </p:sp>
      <p:sp>
        <p:nvSpPr>
          <p:cNvPr id="6" name="Rectangle 3">
            <a:extLst>
              <a:ext uri="{FF2B5EF4-FFF2-40B4-BE49-F238E27FC236}">
                <a16:creationId xmlns:a16="http://schemas.microsoft.com/office/drawing/2014/main" id="{EC9C53F0-A327-D2CA-3F3C-E0B1B1143F77}"/>
              </a:ext>
            </a:extLst>
          </p:cNvPr>
          <p:cNvSpPr/>
          <p:nvPr/>
        </p:nvSpPr>
        <p:spPr>
          <a:xfrm>
            <a:off x="-1" y="0"/>
            <a:ext cx="6206837" cy="646331"/>
          </a:xfrm>
          <a:prstGeom prst="rect">
            <a:avLst/>
          </a:prstGeom>
          <a:noFill/>
        </p:spPr>
        <p:txBody>
          <a:bodyPr wrap="square" lIns="91440" tIns="45720" rIns="91440" bIns="45720" anchor="t">
            <a:spAutoFit/>
          </a:bodyPr>
          <a:lstStyle/>
          <a:p>
            <a:r>
              <a:rPr lang="en-US" sz="3600" b="1">
                <a:ln w="0"/>
                <a:solidFill>
                  <a:schemeClr val="bg1"/>
                </a:solidFill>
                <a:effectLst>
                  <a:outerShdw blurRad="38100" dist="19050" dir="2700000" algn="tl" rotWithShape="0">
                    <a:schemeClr val="dk1">
                      <a:alpha val="40000"/>
                    </a:schemeClr>
                  </a:outerShdw>
                </a:effectLst>
                <a:latin typeface="+mj-lt"/>
              </a:rPr>
              <a:t>Mechanical </a:t>
            </a:r>
            <a:r>
              <a:rPr lang="en-US" altLang="zh-CN" sz="3600" b="1">
                <a:ln w="0"/>
                <a:solidFill>
                  <a:schemeClr val="bg1"/>
                </a:solidFill>
                <a:effectLst>
                  <a:outerShdw blurRad="38100" dist="19050" dir="2700000" algn="tl" rotWithShape="0">
                    <a:srgbClr val="131F33">
                      <a:alpha val="40000"/>
                    </a:srgbClr>
                  </a:outerShdw>
                </a:effectLst>
                <a:latin typeface="Arial"/>
                <a:ea typeface="黑体"/>
                <a:cs typeface="Arial"/>
              </a:rPr>
              <a:t>Design</a:t>
            </a:r>
            <a:endParaRPr lang="zh-CN" altLang="en-US">
              <a:solidFill>
                <a:schemeClr val="bg1"/>
              </a:solidFill>
            </a:endParaRPr>
          </a:p>
        </p:txBody>
      </p:sp>
    </p:spTree>
    <p:extLst>
      <p:ext uri="{BB962C8B-B14F-4D97-AF65-F5344CB8AC3E}">
        <p14:creationId xmlns:p14="http://schemas.microsoft.com/office/powerpoint/2010/main" val="3462674393"/>
      </p:ext>
    </p:extLst>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3">
            <a:extLst>
              <a:ext uri="{FF2B5EF4-FFF2-40B4-BE49-F238E27FC236}">
                <a16:creationId xmlns:a16="http://schemas.microsoft.com/office/drawing/2014/main" id="{CDA65023-043C-B9CE-0E2E-21B33DACC781}"/>
              </a:ext>
            </a:extLst>
          </p:cNvPr>
          <p:cNvPicPr>
            <a:picLocks noChangeAspect="1"/>
          </p:cNvPicPr>
          <p:nvPr/>
        </p:nvPicPr>
        <p:blipFill>
          <a:blip r:embed="rId2"/>
          <a:stretch>
            <a:fillRect/>
          </a:stretch>
        </p:blipFill>
        <p:spPr>
          <a:xfrm>
            <a:off x="2578941" y="1468087"/>
            <a:ext cx="6400604" cy="1797050"/>
          </a:xfrm>
          <a:prstGeom prst="rect">
            <a:avLst/>
          </a:prstGeom>
        </p:spPr>
      </p:pic>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6DC12757-28CD-F3DA-5047-233230946EA9}"/>
                  </a:ext>
                </a:extLst>
              </p:cNvPr>
              <p:cNvSpPr txBox="1"/>
              <p:nvPr/>
            </p:nvSpPr>
            <p:spPr>
              <a:xfrm>
                <a:off x="2578941" y="3221593"/>
                <a:ext cx="6623050" cy="2250168"/>
              </a:xfrm>
              <a:prstGeom prst="rect">
                <a:avLst/>
              </a:prstGeom>
              <a:noFill/>
            </p:spPr>
            <p:txBody>
              <a:bodyPr wrap="square">
                <a:spAutoFit/>
              </a:bodyPr>
              <a:lstStyle/>
              <a:p>
                <a:pPr indent="304800" algn="just">
                  <a:lnSpc>
                    <a:spcPct val="200000"/>
                  </a:lnSpc>
                  <a:buNone/>
                </a:pPr>
                <a:r>
                  <a:rPr lang="en-US" altLang="zh-CN" sz="1200">
                    <a:effectLst/>
                    <a:latin typeface="Times New Roman" panose="02020603050405020304" pitchFamily="18" charset="0"/>
                    <a:ea typeface="仿宋" panose="02010609060101010101" pitchFamily="49" charset="-122"/>
                    <a:cs typeface="Times New Roman" panose="02020603050405020304" pitchFamily="18" charset="0"/>
                  </a:rPr>
                  <a:t>The final regression equation for launch velocity </a:t>
                </a:r>
                <a14:m>
                  <m:oMath xmlns:m="http://schemas.openxmlformats.org/officeDocument/2006/math">
                    <m:r>
                      <a:rPr lang="en-US" altLang="zh-CN" sz="1200" i="1">
                        <a:effectLst/>
                        <a:latin typeface="Cambria Math" panose="02040503050406030204" pitchFamily="18" charset="0"/>
                        <a:ea typeface="仿宋" panose="02010609060101010101" pitchFamily="49" charset="-122"/>
                        <a:cs typeface="Times New Roman" panose="02020603050405020304" pitchFamily="18" charset="0"/>
                      </a:rPr>
                      <m:t>𝑣</m:t>
                    </m:r>
                  </m:oMath>
                </a14:m>
                <a:r>
                  <a:rPr lang="en-US" altLang="zh-CN" sz="1200">
                    <a:effectLst/>
                    <a:latin typeface="Times New Roman" panose="02020603050405020304" pitchFamily="18" charset="0"/>
                    <a:ea typeface="仿宋" panose="02010609060101010101" pitchFamily="49" charset="-122"/>
                    <a:cs typeface="Times New Roman" panose="02020603050405020304" pitchFamily="18" charset="0"/>
                  </a:rPr>
                  <a:t> is:</a:t>
                </a:r>
                <a:endParaRPr lang="zh-CN" altLang="zh-CN" sz="1050">
                  <a:effectLst/>
                  <a:latin typeface="宋体" panose="02010600030101010101" pitchFamily="2" charset="-122"/>
                  <a:ea typeface="宋体" panose="02010600030101010101" pitchFamily="2" charset="-122"/>
                  <a:cs typeface="Times New Roman" panose="02020603050405020304" pitchFamily="18" charset="0"/>
                </a:endParaRPr>
              </a:p>
              <a:p>
                <a:pPr indent="304800" algn="just">
                  <a:lnSpc>
                    <a:spcPct val="200000"/>
                  </a:lnSpc>
                  <a:buNone/>
                </a:pPr>
                <a14:m>
                  <m:oMathPara xmlns:m="http://schemas.openxmlformats.org/officeDocument/2006/math">
                    <m:oMathParaPr>
                      <m:jc m:val="centerGroup"/>
                    </m:oMathParaPr>
                    <m:oMath xmlns:m="http://schemas.openxmlformats.org/officeDocument/2006/math">
                      <m:eqArr>
                        <m:eqArrPr>
                          <m:ctrlPr>
                            <a:rPr lang="zh-CN" altLang="zh-CN" sz="1200" i="1">
                              <a:effectLst/>
                              <a:latin typeface="Cambria Math" panose="02040503050406030204" pitchFamily="18" charset="0"/>
                              <a:ea typeface="Cambria Math" panose="02040503050406030204" pitchFamily="18" charset="0"/>
                              <a:cs typeface="Times New Roman" panose="02020603050405020304" pitchFamily="18" charset="0"/>
                            </a:rPr>
                          </m:ctrlPr>
                        </m:eqArrPr>
                        <m:e>
                          <m:r>
                            <a:rPr lang="en-US" altLang="zh-CN" sz="1200" i="1">
                              <a:effectLst/>
                              <a:latin typeface="Cambria Math" panose="02040503050406030204" pitchFamily="18" charset="0"/>
                              <a:ea typeface="仿宋" panose="02010609060101010101" pitchFamily="49" charset="-122"/>
                              <a:cs typeface="Times New Roman" panose="02020603050405020304" pitchFamily="18" charset="0"/>
                            </a:rPr>
                            <m:t>𝑣</m:t>
                          </m:r>
                          <m:r>
                            <a:rPr lang="en-US" altLang="zh-CN" sz="1200" i="1">
                              <a:effectLst/>
                              <a:latin typeface="Cambria Math" panose="02040503050406030204" pitchFamily="18" charset="0"/>
                              <a:ea typeface="仿宋" panose="02010609060101010101" pitchFamily="49" charset="-122"/>
                              <a:cs typeface="Times New Roman" panose="02020603050405020304" pitchFamily="18" charset="0"/>
                            </a:rPr>
                            <m:t>=−</m:t>
                          </m:r>
                          <m:r>
                            <a:rPr lang="en-US" altLang="zh-CN" sz="1200">
                              <a:solidFill>
                                <a:srgbClr val="000000"/>
                              </a:solidFill>
                              <a:effectLst/>
                              <a:latin typeface="Cambria Math" panose="02040503050406030204" pitchFamily="18" charset="0"/>
                              <a:ea typeface="等线" panose="02010600030101010101" pitchFamily="2" charset="-122"/>
                              <a:cs typeface="Times New Roman" panose="02020603050405020304" pitchFamily="18" charset="0"/>
                            </a:rPr>
                            <m:t>0.321055</m:t>
                          </m:r>
                          <m:sSup>
                            <m:sSupPr>
                              <m:ctrlPr>
                                <a:rPr lang="zh-CN" altLang="zh-CN" sz="12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200" i="1">
                                  <a:effectLst/>
                                  <a:latin typeface="Cambria Math" panose="02040503050406030204" pitchFamily="18" charset="0"/>
                                  <a:ea typeface="仿宋" panose="02010609060101010101" pitchFamily="49" charset="-122"/>
                                  <a:cs typeface="Times New Roman" panose="02020603050405020304" pitchFamily="18" charset="0"/>
                                </a:rPr>
                                <m:t>⋅</m:t>
                              </m:r>
                              <m:r>
                                <a:rPr lang="en-US" altLang="zh-CN" sz="1200" i="1">
                                  <a:effectLst/>
                                  <a:latin typeface="Cambria Math" panose="02040503050406030204" pitchFamily="18" charset="0"/>
                                  <a:ea typeface="仿宋" panose="02010609060101010101" pitchFamily="49" charset="-122"/>
                                  <a:cs typeface="Times New Roman" panose="02020603050405020304" pitchFamily="18" charset="0"/>
                                </a:rPr>
                                <m:t>𝑑</m:t>
                              </m:r>
                            </m:e>
                            <m:sup>
                              <m:r>
                                <a:rPr lang="en-US" altLang="zh-CN" sz="1200" i="1">
                                  <a:effectLst/>
                                  <a:latin typeface="Cambria Math" panose="02040503050406030204" pitchFamily="18" charset="0"/>
                                  <a:ea typeface="仿宋" panose="02010609060101010101" pitchFamily="49" charset="-122"/>
                                  <a:cs typeface="Times New Roman" panose="02020603050405020304" pitchFamily="18" charset="0"/>
                                </a:rPr>
                                <m:t>2</m:t>
                              </m:r>
                            </m:sup>
                          </m:sSup>
                          <m:r>
                            <a:rPr lang="en-US" altLang="zh-CN" sz="1200" i="1">
                              <a:effectLst/>
                              <a:latin typeface="Cambria Math" panose="02040503050406030204" pitchFamily="18" charset="0"/>
                              <a:ea typeface="仿宋" panose="02010609060101010101" pitchFamily="49" charset="-122"/>
                              <a:cs typeface="Times New Roman" panose="02020603050405020304" pitchFamily="18" charset="0"/>
                            </a:rPr>
                            <m:t>+</m:t>
                          </m:r>
                          <m:r>
                            <a:rPr lang="en-US" altLang="zh-CN" sz="1200">
                              <a:solidFill>
                                <a:srgbClr val="000000"/>
                              </a:solidFill>
                              <a:effectLst/>
                              <a:latin typeface="Cambria Math" panose="02040503050406030204" pitchFamily="18" charset="0"/>
                              <a:ea typeface="等线" panose="02010600030101010101" pitchFamily="2" charset="-122"/>
                              <a:cs typeface="Times New Roman" panose="02020603050405020304" pitchFamily="18" charset="0"/>
                            </a:rPr>
                            <m:t>44.70567</m:t>
                          </m:r>
                          <m:r>
                            <a:rPr lang="en-US" altLang="zh-CN" sz="1200" i="1">
                              <a:effectLst/>
                              <a:latin typeface="Cambria Math" panose="02040503050406030204" pitchFamily="18" charset="0"/>
                              <a:ea typeface="仿宋" panose="02010609060101010101" pitchFamily="49" charset="-122"/>
                              <a:cs typeface="Times New Roman" panose="02020603050405020304" pitchFamily="18" charset="0"/>
                            </a:rPr>
                            <m:t>⋅</m:t>
                          </m:r>
                          <m:r>
                            <a:rPr lang="en-US" altLang="zh-CN" sz="1200" i="1">
                              <a:effectLst/>
                              <a:latin typeface="Cambria Math" panose="02040503050406030204" pitchFamily="18" charset="0"/>
                              <a:ea typeface="仿宋" panose="02010609060101010101" pitchFamily="49" charset="-122"/>
                              <a:cs typeface="Times New Roman" panose="02020603050405020304" pitchFamily="18" charset="0"/>
                            </a:rPr>
                            <m:t>𝑑</m:t>
                          </m:r>
                          <m:r>
                            <a:rPr lang="en-US" altLang="zh-CN" sz="1200">
                              <a:effectLst/>
                              <a:latin typeface="Cambria Math" panose="02040503050406030204" pitchFamily="18" charset="0"/>
                              <a:ea typeface="仿宋" panose="02010609060101010101" pitchFamily="49" charset="-122"/>
                              <a:cs typeface="Times New Roman" panose="02020603050405020304" pitchFamily="18" charset="0"/>
                            </a:rPr>
                            <m:t>+</m:t>
                          </m:r>
                          <m:r>
                            <a:rPr lang="en-US" altLang="zh-CN" sz="1200">
                              <a:solidFill>
                                <a:srgbClr val="000000"/>
                              </a:solidFill>
                              <a:effectLst/>
                              <a:latin typeface="Cambria Math" panose="02040503050406030204" pitchFamily="18" charset="0"/>
                              <a:ea typeface="微软雅黑" panose="020B0503020204020204" pitchFamily="34" charset="-122"/>
                              <a:cs typeface="Times New Roman" panose="02020603050405020304" pitchFamily="18" charset="0"/>
                            </a:rPr>
                            <m:t>0.054492</m:t>
                          </m:r>
                          <m:r>
                            <a:rPr lang="en-US" altLang="zh-CN" sz="1200" i="1">
                              <a:effectLst/>
                              <a:latin typeface="Cambria Math" panose="02040503050406030204" pitchFamily="18" charset="0"/>
                              <a:ea typeface="仿宋" panose="02010609060101010101" pitchFamily="49" charset="-122"/>
                              <a:cs typeface="Times New Roman" panose="02020603050405020304" pitchFamily="18" charset="0"/>
                            </a:rPr>
                            <m:t>⋅</m:t>
                          </m:r>
                          <m:r>
                            <a:rPr lang="en-US" altLang="zh-CN" sz="1200" i="1">
                              <a:effectLst/>
                              <a:latin typeface="Cambria Math" panose="02040503050406030204" pitchFamily="18" charset="0"/>
                              <a:ea typeface="仿宋" panose="02010609060101010101" pitchFamily="49" charset="-122"/>
                              <a:cs typeface="Times New Roman" panose="02020603050405020304" pitchFamily="18" charset="0"/>
                            </a:rPr>
                            <m:t>𝑑</m:t>
                          </m:r>
                          <m:r>
                            <a:rPr lang="en-US" altLang="zh-CN" sz="1200" i="1">
                              <a:solidFill>
                                <a:srgbClr val="000000"/>
                              </a:solidFill>
                              <a:effectLst/>
                              <a:latin typeface="Cambria Math" panose="02040503050406030204" pitchFamily="18" charset="0"/>
                              <a:ea typeface="等线" panose="02010600030101010101" pitchFamily="2" charset="-122"/>
                              <a:cs typeface="Cambria Math" panose="02040503050406030204" pitchFamily="18" charset="0"/>
                            </a:rPr>
                            <m:t>−</m:t>
                          </m:r>
                          <m:r>
                            <a:rPr lang="en-US" altLang="zh-CN" sz="1200">
                              <a:solidFill>
                                <a:srgbClr val="000000"/>
                              </a:solidFill>
                              <a:effectLst/>
                              <a:latin typeface="Cambria Math" panose="02040503050406030204" pitchFamily="18" charset="0"/>
                              <a:ea typeface="等线" panose="02010600030101010101" pitchFamily="2" charset="-122"/>
                              <a:cs typeface="Times New Roman" panose="02020603050405020304" pitchFamily="18" charset="0"/>
                            </a:rPr>
                            <m:t>0.000589</m:t>
                          </m:r>
                          <m:r>
                            <a:rPr lang="en-US" altLang="zh-CN" sz="1200" i="1">
                              <a:effectLst/>
                              <a:latin typeface="Cambria Math" panose="02040503050406030204" pitchFamily="18" charset="0"/>
                              <a:ea typeface="仿宋" panose="02010609060101010101" pitchFamily="49" charset="-122"/>
                              <a:cs typeface="Times New Roman" panose="02020603050405020304" pitchFamily="18" charset="0"/>
                            </a:rPr>
                            <m:t>⋅</m:t>
                          </m:r>
                          <m:r>
                            <a:rPr lang="en-US" altLang="zh-CN" sz="1200" i="1">
                              <a:effectLst/>
                              <a:latin typeface="Cambria Math" panose="02040503050406030204" pitchFamily="18" charset="0"/>
                              <a:ea typeface="仿宋" panose="02010609060101010101" pitchFamily="49" charset="-122"/>
                              <a:cs typeface="Times New Roman" panose="02020603050405020304" pitchFamily="18" charset="0"/>
                            </a:rPr>
                            <m:t>𝑑</m:t>
                          </m:r>
                          <m:r>
                            <a:rPr lang="en-US" altLang="zh-CN" sz="1200" i="1">
                              <a:effectLst/>
                              <a:latin typeface="Cambria Math" panose="02040503050406030204" pitchFamily="18" charset="0"/>
                              <a:ea typeface="仿宋" panose="02010609060101010101" pitchFamily="49" charset="-122"/>
                              <a:cs typeface="Times New Roman" panose="02020603050405020304" pitchFamily="18" charset="0"/>
                            </a:rPr>
                            <m:t>⋅</m:t>
                          </m:r>
                          <m:r>
                            <m:rPr>
                              <m:sty m:val="p"/>
                            </m:rPr>
                            <a:rPr lang="en-US" altLang="zh-CN" sz="1200">
                              <a:effectLst/>
                              <a:latin typeface="Cambria Math" panose="02040503050406030204" pitchFamily="18" charset="0"/>
                              <a:ea typeface="仿宋" panose="02010609060101010101" pitchFamily="49" charset="-122"/>
                              <a:cs typeface="Times New Roman" panose="02020603050405020304" pitchFamily="18" charset="0"/>
                            </a:rPr>
                            <m:t>ω</m:t>
                          </m:r>
                          <m:r>
                            <a:rPr lang="en-US" altLang="zh-CN" sz="1200">
                              <a:effectLst/>
                              <a:latin typeface="Cambria Math" panose="02040503050406030204" pitchFamily="18" charset="0"/>
                              <a:ea typeface="仿宋" panose="02010609060101010101" pitchFamily="49" charset="-122"/>
                              <a:cs typeface="Times New Roman" panose="02020603050405020304" pitchFamily="18" charset="0"/>
                            </a:rPr>
                            <m:t> </m:t>
                          </m:r>
                          <m:r>
                            <a:rPr lang="en-US" altLang="zh-CN" sz="1200" i="1">
                              <a:effectLst/>
                              <a:latin typeface="Cambria Math" panose="02040503050406030204" pitchFamily="18" charset="0"/>
                              <a:ea typeface="仿宋" panose="02010609060101010101" pitchFamily="49" charset="-122"/>
                              <a:cs typeface="Times New Roman" panose="02020603050405020304" pitchFamily="18" charset="0"/>
                            </a:rPr>
                            <m:t>#</m:t>
                          </m:r>
                          <m:d>
                            <m:dPr>
                              <m:ctrlPr>
                                <a:rPr lang="zh-CN" altLang="zh-CN" sz="12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200" i="1">
                                  <a:effectLst/>
                                  <a:latin typeface="Cambria Math" panose="02040503050406030204" pitchFamily="18" charset="0"/>
                                  <a:ea typeface="仿宋" panose="02010609060101010101" pitchFamily="49" charset="-122"/>
                                  <a:cs typeface="Times New Roman" panose="02020603050405020304" pitchFamily="18" charset="0"/>
                                </a:rPr>
                                <m:t>3−2</m:t>
                              </m:r>
                            </m:e>
                          </m:d>
                        </m:e>
                      </m:eqArr>
                    </m:oMath>
                  </m:oMathPara>
                </a14:m>
                <a:endParaRPr lang="zh-CN" altLang="zh-CN" sz="1050">
                  <a:effectLst/>
                  <a:latin typeface="宋体" panose="02010600030101010101" pitchFamily="2" charset="-122"/>
                  <a:ea typeface="宋体" panose="02010600030101010101" pitchFamily="2" charset="-122"/>
                  <a:cs typeface="Times New Roman" panose="02020603050405020304" pitchFamily="18" charset="0"/>
                </a:endParaRPr>
              </a:p>
              <a:p>
                <a:pPr indent="304800" algn="just">
                  <a:lnSpc>
                    <a:spcPct val="200000"/>
                  </a:lnSpc>
                  <a:buNone/>
                </a:pPr>
                <a:r>
                  <a:rPr lang="en-US" altLang="zh-CN" sz="1200">
                    <a:effectLst/>
                    <a:latin typeface="Times New Roman" panose="02020603050405020304" pitchFamily="18" charset="0"/>
                    <a:ea typeface="仿宋" panose="02010609060101010101" pitchFamily="49" charset="-122"/>
                    <a:cs typeface="Times New Roman" panose="02020603050405020304" pitchFamily="18" charset="0"/>
                  </a:rPr>
                  <a:t>Where:</a:t>
                </a:r>
                <a:endParaRPr lang="zh-CN" altLang="zh-CN" sz="1050">
                  <a:effectLst/>
                  <a:latin typeface="宋体" panose="02010600030101010101" pitchFamily="2" charset="-122"/>
                  <a:ea typeface="宋体" panose="02010600030101010101" pitchFamily="2" charset="-122"/>
                  <a:cs typeface="Times New Roman" panose="02020603050405020304" pitchFamily="18" charset="0"/>
                </a:endParaRPr>
              </a:p>
              <a:p>
                <a:pPr marL="342900" lvl="0" indent="-342900" algn="just">
                  <a:lnSpc>
                    <a:spcPct val="200000"/>
                  </a:lnSpc>
                  <a:buSzPts val="1000"/>
                  <a:buFont typeface="Symbol" panose="05050102010706020507" pitchFamily="18" charset="2"/>
                  <a:buChar char=""/>
                  <a:tabLst>
                    <a:tab pos="457200" algn="l"/>
                  </a:tabLst>
                </a:pPr>
                <a14:m>
                  <m:oMath xmlns:m="http://schemas.openxmlformats.org/officeDocument/2006/math">
                    <m:r>
                      <a:rPr lang="en-US" altLang="zh-CN" sz="1200" i="1">
                        <a:effectLst/>
                        <a:latin typeface="Cambria Math" panose="02040503050406030204" pitchFamily="18" charset="0"/>
                        <a:ea typeface="仿宋" panose="02010609060101010101" pitchFamily="49" charset="-122"/>
                        <a:cs typeface="Times New Roman" panose="02020603050405020304" pitchFamily="18" charset="0"/>
                      </a:rPr>
                      <m:t>𝑣</m:t>
                    </m:r>
                    <m:r>
                      <a:rPr lang="en-US" altLang="zh-CN" sz="1200" i="1">
                        <a:effectLst/>
                        <a:latin typeface="Cambria Math" panose="02040503050406030204" pitchFamily="18" charset="0"/>
                        <a:ea typeface="仿宋" panose="02010609060101010101" pitchFamily="49" charset="-122"/>
                        <a:cs typeface="Times New Roman" panose="02020603050405020304" pitchFamily="18" charset="0"/>
                      </a:rPr>
                      <m:t> </m:t>
                    </m:r>
                  </m:oMath>
                </a14:m>
                <a:r>
                  <a:rPr lang="en-US" altLang="zh-CN" sz="1200">
                    <a:effectLst/>
                    <a:latin typeface="Times New Roman" panose="02020603050405020304" pitchFamily="18" charset="0"/>
                    <a:ea typeface="仿宋" panose="02010609060101010101" pitchFamily="49" charset="-122"/>
                    <a:cs typeface="Times New Roman" panose="02020603050405020304" pitchFamily="18" charset="0"/>
                  </a:rPr>
                  <a:t>: Launch velocity (m/s)</a:t>
                </a:r>
                <a:endParaRPr lang="zh-CN" altLang="zh-CN" sz="1050">
                  <a:effectLst/>
                  <a:latin typeface="宋体" panose="02010600030101010101" pitchFamily="2" charset="-122"/>
                  <a:ea typeface="宋体" panose="02010600030101010101" pitchFamily="2" charset="-122"/>
                  <a:cs typeface="Times New Roman" panose="02020603050405020304" pitchFamily="18" charset="0"/>
                </a:endParaRPr>
              </a:p>
              <a:p>
                <a:pPr marL="342900" lvl="0" indent="-342900" algn="just">
                  <a:lnSpc>
                    <a:spcPct val="200000"/>
                  </a:lnSpc>
                  <a:buSzPts val="1000"/>
                  <a:buFont typeface="Symbol" panose="05050102010706020507" pitchFamily="18" charset="2"/>
                  <a:buChar char=""/>
                  <a:tabLst>
                    <a:tab pos="457200" algn="l"/>
                  </a:tabLst>
                </a:pPr>
                <a14:m>
                  <m:oMath xmlns:m="http://schemas.openxmlformats.org/officeDocument/2006/math">
                    <m:r>
                      <a:rPr lang="en-US" altLang="zh-CN" sz="1200" i="1">
                        <a:effectLst/>
                        <a:latin typeface="Cambria Math" panose="02040503050406030204" pitchFamily="18" charset="0"/>
                        <a:ea typeface="仿宋" panose="02010609060101010101" pitchFamily="49" charset="-122"/>
                        <a:cs typeface="Times New Roman" panose="02020603050405020304" pitchFamily="18" charset="0"/>
                      </a:rPr>
                      <m:t>𝑑</m:t>
                    </m:r>
                    <m:r>
                      <a:rPr lang="en-US" altLang="zh-CN" sz="1200" i="1">
                        <a:effectLst/>
                        <a:latin typeface="Cambria Math" panose="02040503050406030204" pitchFamily="18" charset="0"/>
                        <a:ea typeface="仿宋" panose="02010609060101010101" pitchFamily="49" charset="-122"/>
                        <a:cs typeface="Times New Roman" panose="02020603050405020304" pitchFamily="18" charset="0"/>
                      </a:rPr>
                      <m:t> </m:t>
                    </m:r>
                  </m:oMath>
                </a14:m>
                <a:r>
                  <a:rPr lang="en-US" altLang="zh-CN" sz="1200">
                    <a:effectLst/>
                    <a:latin typeface="Times New Roman" panose="02020603050405020304" pitchFamily="18" charset="0"/>
                    <a:ea typeface="仿宋" panose="02010609060101010101" pitchFamily="49" charset="-122"/>
                    <a:cs typeface="Times New Roman" panose="02020603050405020304" pitchFamily="18" charset="0"/>
                  </a:rPr>
                  <a:t>: Inter-wheel distance (mm)</a:t>
                </a:r>
                <a:endParaRPr lang="zh-CN" altLang="zh-CN" sz="1050">
                  <a:effectLst/>
                  <a:latin typeface="宋体" panose="02010600030101010101" pitchFamily="2" charset="-122"/>
                  <a:ea typeface="宋体" panose="02010600030101010101" pitchFamily="2" charset="-122"/>
                  <a:cs typeface="Times New Roman" panose="02020603050405020304" pitchFamily="18" charset="0"/>
                </a:endParaRPr>
              </a:p>
              <a:p>
                <a:pPr marL="342900" lvl="0" indent="-342900" algn="just">
                  <a:lnSpc>
                    <a:spcPct val="200000"/>
                  </a:lnSpc>
                  <a:buSzPts val="1000"/>
                  <a:buFont typeface="Symbol" panose="05050102010706020507" pitchFamily="18" charset="2"/>
                  <a:buChar char=""/>
                  <a:tabLst>
                    <a:tab pos="457200" algn="l"/>
                  </a:tabLst>
                </a:pPr>
                <a14:m>
                  <m:oMath xmlns:m="http://schemas.openxmlformats.org/officeDocument/2006/math">
                    <m:r>
                      <m:rPr>
                        <m:sty m:val="p"/>
                      </m:rPr>
                      <a:rPr lang="en-US" altLang="zh-CN" sz="1200">
                        <a:effectLst/>
                        <a:latin typeface="Cambria Math" panose="02040503050406030204" pitchFamily="18" charset="0"/>
                        <a:ea typeface="仿宋" panose="02010609060101010101" pitchFamily="49" charset="-122"/>
                        <a:cs typeface="Times New Roman" panose="02020603050405020304" pitchFamily="18" charset="0"/>
                      </a:rPr>
                      <m:t>ω</m:t>
                    </m:r>
                    <m:r>
                      <a:rPr lang="en-US" altLang="zh-CN" sz="1200">
                        <a:effectLst/>
                        <a:latin typeface="Cambria Math" panose="02040503050406030204" pitchFamily="18" charset="0"/>
                        <a:ea typeface="仿宋" panose="02010609060101010101" pitchFamily="49" charset="-122"/>
                        <a:cs typeface="Times New Roman" panose="02020603050405020304" pitchFamily="18" charset="0"/>
                      </a:rPr>
                      <m:t> </m:t>
                    </m:r>
                  </m:oMath>
                </a14:m>
                <a:r>
                  <a:rPr lang="en-US" altLang="zh-CN" sz="1200">
                    <a:effectLst/>
                    <a:latin typeface="Times New Roman" panose="02020603050405020304" pitchFamily="18" charset="0"/>
                    <a:ea typeface="仿宋" panose="02010609060101010101" pitchFamily="49" charset="-122"/>
                    <a:cs typeface="Times New Roman" panose="02020603050405020304" pitchFamily="18" charset="0"/>
                  </a:rPr>
                  <a:t>: Motor speed (rad/s)</a:t>
                </a:r>
                <a:endParaRPr lang="zh-CN" altLang="zh-CN" sz="1050">
                  <a:effectLst/>
                  <a:latin typeface="宋体" panose="02010600030101010101" pitchFamily="2" charset="-122"/>
                  <a:ea typeface="宋体" panose="02010600030101010101" pitchFamily="2" charset="-122"/>
                  <a:cs typeface="Times New Roman" panose="02020603050405020304" pitchFamily="18" charset="0"/>
                </a:endParaRPr>
              </a:p>
            </p:txBody>
          </p:sp>
        </mc:Choice>
        <mc:Fallback xmlns="">
          <p:sp>
            <p:nvSpPr>
              <p:cNvPr id="3" name="文本框 2">
                <a:extLst>
                  <a:ext uri="{FF2B5EF4-FFF2-40B4-BE49-F238E27FC236}">
                    <a16:creationId xmlns:a16="http://schemas.microsoft.com/office/drawing/2014/main" id="{6DC12757-28CD-F3DA-5047-233230946EA9}"/>
                  </a:ext>
                </a:extLst>
              </p:cNvPr>
              <p:cNvSpPr txBox="1">
                <a:spLocks noRot="1" noChangeAspect="1" noMove="1" noResize="1" noEditPoints="1" noAdjustHandles="1" noChangeArrowheads="1" noChangeShapeType="1" noTextEdit="1"/>
              </p:cNvSpPr>
              <p:nvPr/>
            </p:nvSpPr>
            <p:spPr>
              <a:xfrm>
                <a:off x="2578941" y="3221593"/>
                <a:ext cx="6623050" cy="2250168"/>
              </a:xfrm>
              <a:prstGeom prst="rect">
                <a:avLst/>
              </a:prstGeom>
              <a:blipFill>
                <a:blip r:embed="rId3"/>
                <a:stretch>
                  <a:fillRect b="-1081"/>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86ABD37C-3FE5-DFB1-C8B4-EEB5510D8899}"/>
              </a:ext>
            </a:extLst>
          </p:cNvPr>
          <p:cNvSpPr/>
          <p:nvPr/>
        </p:nvSpPr>
        <p:spPr>
          <a:xfrm>
            <a:off x="-1" y="0"/>
            <a:ext cx="6206837" cy="646331"/>
          </a:xfrm>
          <a:prstGeom prst="rect">
            <a:avLst/>
          </a:prstGeom>
          <a:noFill/>
        </p:spPr>
        <p:txBody>
          <a:bodyPr wrap="square" lIns="91440" tIns="45720" rIns="91440" bIns="45720" anchor="t">
            <a:spAutoFit/>
          </a:bodyPr>
          <a:lstStyle/>
          <a:p>
            <a:r>
              <a:rPr lang="en-US" sz="3600" b="1">
                <a:ln w="0"/>
                <a:solidFill>
                  <a:schemeClr val="bg1"/>
                </a:solidFill>
                <a:effectLst>
                  <a:outerShdw blurRad="38100" dist="19050" dir="2700000" algn="tl" rotWithShape="0">
                    <a:schemeClr val="dk1">
                      <a:alpha val="40000"/>
                    </a:schemeClr>
                  </a:outerShdw>
                </a:effectLst>
                <a:latin typeface="+mj-lt"/>
              </a:rPr>
              <a:t>Mechanical </a:t>
            </a:r>
            <a:r>
              <a:rPr lang="en-US" altLang="zh-CN" sz="3600" b="1">
                <a:ln w="0"/>
                <a:solidFill>
                  <a:schemeClr val="bg1"/>
                </a:solidFill>
                <a:effectLst>
                  <a:outerShdw blurRad="38100" dist="19050" dir="2700000" algn="tl" rotWithShape="0">
                    <a:srgbClr val="131F33">
                      <a:alpha val="40000"/>
                    </a:srgbClr>
                  </a:outerShdw>
                </a:effectLst>
                <a:latin typeface="Arial"/>
                <a:ea typeface="黑体"/>
                <a:cs typeface="Arial"/>
              </a:rPr>
              <a:t>Design</a:t>
            </a:r>
            <a:endParaRPr lang="zh-CN" altLang="en-US"/>
          </a:p>
        </p:txBody>
      </p:sp>
    </p:spTree>
    <p:extLst>
      <p:ext uri="{BB962C8B-B14F-4D97-AF65-F5344CB8AC3E}">
        <p14:creationId xmlns:p14="http://schemas.microsoft.com/office/powerpoint/2010/main" val="2870962186"/>
      </p:ext>
    </p:extLst>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7011D-4AFE-C0A8-35F1-9CEB21F5A3B2}"/>
              </a:ext>
            </a:extLst>
          </p:cNvPr>
          <p:cNvSpPr txBox="1">
            <a:spLocks/>
          </p:cNvSpPr>
          <p:nvPr/>
        </p:nvSpPr>
        <p:spPr>
          <a:xfrm>
            <a:off x="-611477" y="578236"/>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a:latin typeface="Times New Roman" panose="02020603050405020304" pitchFamily="18" charset="0"/>
                <a:cs typeface="Times New Roman" panose="02020603050405020304" pitchFamily="18" charset="0"/>
              </a:rPr>
              <a:t>Key Takeaways and Impact</a:t>
            </a:r>
          </a:p>
        </p:txBody>
      </p:sp>
      <p:sp>
        <p:nvSpPr>
          <p:cNvPr id="3" name="Content Placeholder 2">
            <a:extLst>
              <a:ext uri="{FF2B5EF4-FFF2-40B4-BE49-F238E27FC236}">
                <a16:creationId xmlns:a16="http://schemas.microsoft.com/office/drawing/2014/main" id="{DB51EED3-3614-833B-02BE-19123075EC55}"/>
              </a:ext>
            </a:extLst>
          </p:cNvPr>
          <p:cNvSpPr txBox="1">
            <a:spLocks/>
          </p:cNvSpPr>
          <p:nvPr/>
        </p:nvSpPr>
        <p:spPr>
          <a:xfrm>
            <a:off x="2033752" y="2060553"/>
            <a:ext cx="8229600" cy="4525963"/>
          </a:xfrm>
          <a:prstGeom prst="rect">
            <a:avLst/>
          </a:prstGeom>
        </p:spPr>
        <p:txBody>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r>
              <a:rPr lang="en-US">
                <a:latin typeface="Times New Roman" panose="02020603050405020304" pitchFamily="18" charset="0"/>
                <a:cs typeface="Times New Roman" panose="02020603050405020304" pitchFamily="18" charset="0"/>
              </a:rPr>
              <a:t>Designed, validated, and optimized a modular launcher for DodgeBot</a:t>
            </a:r>
          </a:p>
          <a:p>
            <a:r>
              <a:rPr lang="en-US">
                <a:latin typeface="Times New Roman" panose="02020603050405020304" pitchFamily="18" charset="0"/>
                <a:cs typeface="Times New Roman" panose="02020603050405020304" pitchFamily="18" charset="0"/>
              </a:rPr>
              <a:t>Solved issues in pneumatic actuation, torque shortage, and inconsistency</a:t>
            </a:r>
          </a:p>
          <a:p>
            <a:r>
              <a:rPr lang="en-US">
                <a:latin typeface="Times New Roman" panose="02020603050405020304" pitchFamily="18" charset="0"/>
                <a:cs typeface="Times New Roman" panose="02020603050405020304" pitchFamily="18" charset="0"/>
              </a:rPr>
              <a:t>Laid foundation for adaptive sports robotics and scalable projectile systems</a:t>
            </a:r>
          </a:p>
          <a:p>
            <a:r>
              <a:rPr lang="en-US">
                <a:latin typeface="Times New Roman" panose="02020603050405020304" pitchFamily="18" charset="0"/>
                <a:cs typeface="Times New Roman" panose="02020603050405020304" pitchFamily="18" charset="0"/>
              </a:rPr>
              <a:t>Methodology and findings generalizable to other robotic platforms</a:t>
            </a:r>
          </a:p>
        </p:txBody>
      </p:sp>
      <p:sp>
        <p:nvSpPr>
          <p:cNvPr id="4" name="Rectangle 3">
            <a:extLst>
              <a:ext uri="{FF2B5EF4-FFF2-40B4-BE49-F238E27FC236}">
                <a16:creationId xmlns:a16="http://schemas.microsoft.com/office/drawing/2014/main" id="{B908BD41-D9C0-06BC-231C-5B81DE37A2BD}"/>
              </a:ext>
            </a:extLst>
          </p:cNvPr>
          <p:cNvSpPr/>
          <p:nvPr/>
        </p:nvSpPr>
        <p:spPr>
          <a:xfrm>
            <a:off x="-1" y="0"/>
            <a:ext cx="6206837" cy="646331"/>
          </a:xfrm>
          <a:prstGeom prst="rect">
            <a:avLst/>
          </a:prstGeom>
          <a:noFill/>
        </p:spPr>
        <p:txBody>
          <a:bodyPr wrap="square" lIns="91440" tIns="45720" rIns="91440" bIns="45720" anchor="t">
            <a:spAutoFit/>
          </a:bodyPr>
          <a:lstStyle/>
          <a:p>
            <a:r>
              <a:rPr lang="en-US" sz="3600" b="1">
                <a:ln w="0"/>
                <a:solidFill>
                  <a:schemeClr val="bg1"/>
                </a:solidFill>
                <a:effectLst>
                  <a:outerShdw blurRad="38100" dist="19050" dir="2700000" algn="tl" rotWithShape="0">
                    <a:schemeClr val="dk1">
                      <a:alpha val="40000"/>
                    </a:schemeClr>
                  </a:outerShdw>
                </a:effectLst>
                <a:latin typeface="+mj-lt"/>
              </a:rPr>
              <a:t>Mechanical </a:t>
            </a:r>
            <a:r>
              <a:rPr lang="en-US" altLang="zh-CN" sz="3600" b="1">
                <a:ln w="0"/>
                <a:solidFill>
                  <a:schemeClr val="bg1"/>
                </a:solidFill>
                <a:effectLst>
                  <a:outerShdw blurRad="38100" dist="19050" dir="2700000" algn="tl" rotWithShape="0">
                    <a:srgbClr val="131F33">
                      <a:alpha val="40000"/>
                    </a:srgbClr>
                  </a:outerShdw>
                </a:effectLst>
                <a:latin typeface="Arial"/>
                <a:ea typeface="黑体"/>
                <a:cs typeface="Arial"/>
              </a:rPr>
              <a:t>Design</a:t>
            </a:r>
            <a:endParaRPr lang="zh-CN" altLang="en-US">
              <a:solidFill>
                <a:schemeClr val="bg1"/>
              </a:solidFill>
            </a:endParaRPr>
          </a:p>
        </p:txBody>
      </p:sp>
    </p:spTree>
    <p:extLst>
      <p:ext uri="{BB962C8B-B14F-4D97-AF65-F5344CB8AC3E}">
        <p14:creationId xmlns:p14="http://schemas.microsoft.com/office/powerpoint/2010/main" val="756297276"/>
      </p:ext>
    </p:extLst>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5CDC0-FE34-F886-8FB6-74C38533561D}"/>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E726A499-65BD-43F5-704D-172FC1DFCAEC}"/>
              </a:ext>
            </a:extLst>
          </p:cNvPr>
          <p:cNvSpPr>
            <a:spLocks noGrp="1"/>
          </p:cNvSpPr>
          <p:nvPr>
            <p:ph type="title"/>
          </p:nvPr>
        </p:nvSpPr>
        <p:spPr>
          <a:xfrm>
            <a:off x="2835876" y="2774694"/>
            <a:ext cx="7341000" cy="1607675"/>
          </a:xfrm>
        </p:spPr>
        <p:txBody>
          <a:bodyPr lIns="91440" tIns="45720" rIns="91440" bIns="45720" anchor="t"/>
          <a:lstStyle/>
          <a:p>
            <a:r>
              <a:rPr lang="zh-CN" altLang="en-US" b="1">
                <a:ea typeface="黑体"/>
                <a:cs typeface="Arial"/>
              </a:rPr>
              <a:t>Part 3: Software Design</a:t>
            </a:r>
          </a:p>
        </p:txBody>
      </p:sp>
    </p:spTree>
    <p:extLst>
      <p:ext uri="{BB962C8B-B14F-4D97-AF65-F5344CB8AC3E}">
        <p14:creationId xmlns:p14="http://schemas.microsoft.com/office/powerpoint/2010/main" val="53468154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3B69C-41DA-F0EA-904D-6AE1ADE6159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D0F819A-C28A-D6BE-3324-6E6EE30C7779}"/>
              </a:ext>
            </a:extLst>
          </p:cNvPr>
          <p:cNvSpPr/>
          <p:nvPr/>
        </p:nvSpPr>
        <p:spPr>
          <a:xfrm>
            <a:off x="-1" y="0"/>
            <a:ext cx="6206837" cy="646331"/>
          </a:xfrm>
          <a:prstGeom prst="rect">
            <a:avLst/>
          </a:prstGeom>
          <a:noFill/>
        </p:spPr>
        <p:txBody>
          <a:bodyPr wrap="square" lIns="91440" tIns="45720" rIns="91440" bIns="45720" anchor="t">
            <a:spAutoFit/>
          </a:bodyPr>
          <a:lstStyle/>
          <a:p>
            <a:r>
              <a:rPr lang="en-US" altLang="zh-CN" sz="3600" b="1">
                <a:ln w="0"/>
                <a:solidFill>
                  <a:schemeClr val="bg1"/>
                </a:solidFill>
                <a:effectLst>
                  <a:outerShdw blurRad="38100" dist="19050" dir="2700000" algn="tl" rotWithShape="0">
                    <a:schemeClr val="dk1">
                      <a:alpha val="40000"/>
                    </a:schemeClr>
                  </a:outerShdw>
                </a:effectLst>
                <a:latin typeface="+mj-lt"/>
                <a:ea typeface="黑体"/>
              </a:rPr>
              <a:t>Software Design</a:t>
            </a:r>
            <a:endParaRPr lang="en-US" altLang="zh-CN" sz="3600" b="1" cap="none" spc="0">
              <a:ln w="0"/>
              <a:solidFill>
                <a:schemeClr val="bg1"/>
              </a:solidFill>
              <a:effectLst>
                <a:outerShdw blurRad="38100" dist="19050" dir="2700000" algn="tl" rotWithShape="0">
                  <a:schemeClr val="dk1">
                    <a:alpha val="40000"/>
                  </a:schemeClr>
                </a:outerShdw>
              </a:effectLst>
              <a:latin typeface="+mj-lt"/>
            </a:endParaRPr>
          </a:p>
        </p:txBody>
      </p:sp>
      <p:sp>
        <p:nvSpPr>
          <p:cNvPr id="5" name="文本框 4">
            <a:extLst>
              <a:ext uri="{FF2B5EF4-FFF2-40B4-BE49-F238E27FC236}">
                <a16:creationId xmlns:a16="http://schemas.microsoft.com/office/drawing/2014/main" id="{02DB990B-A50B-D2BC-A513-3E0E09F23411}"/>
              </a:ext>
            </a:extLst>
          </p:cNvPr>
          <p:cNvSpPr txBox="1"/>
          <p:nvPr/>
        </p:nvSpPr>
        <p:spPr>
          <a:xfrm>
            <a:off x="209716" y="1127413"/>
            <a:ext cx="11602752" cy="47397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Why ROS2?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ROS2 (Robot Operating System 2) is an open-source robotics middleware that provides tools, libraries, and frameworks for building complex, real-world robotic systems. ROS2 uses Data Distribution Service (DDS) as its default middleware for reliable, low-latency, and scalable messaging.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Why ROS2-Control?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1"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Hardware Abstraction</a:t>
            </a:r>
            <a:r>
              <a:rPr kumimoji="0" lang="en-US" altLang="zh-CN" sz="180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Encapsulate hardware and controllers by exporting interfaces to use.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1"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Compatibility: </a:t>
            </a:r>
            <a:r>
              <a:rPr kumimoji="0" lang="en-US" altLang="zh-CN" sz="180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Compatible with ROS2 programs.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1"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Faster Transmissions</a:t>
            </a:r>
            <a:r>
              <a:rPr kumimoji="0" lang="en-US" altLang="zh-CN" sz="180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Information passing though reference and command interfaces are much faster than ros2 topic transmission.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1"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Realtime Capability. </a:t>
            </a:r>
            <a:r>
              <a:rPr kumimoji="0" lang="en-US" altLang="zh-CN" sz="180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Designed with real-time control in mind, making it suitable for high-performance robotic applications.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1"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Built in Controllers. </a:t>
            </a:r>
            <a:r>
              <a:rPr kumimoji="0" lang="en-US" altLang="zh-CN" sz="180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Default PID controllers to use.</a:t>
            </a:r>
            <a:endParaRPr kumimoji="0" lang="zh-CN" altLang="en-US" sz="180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r>
              <a:rPr lang="en-US" altLang="zh-CN" sz="3200" b="1">
                <a:latin typeface="Times New Roman" panose="02020603050405020304" pitchFamily="18" charset="0"/>
                <a:cs typeface="Times New Roman" panose="02020603050405020304" pitchFamily="18" charset="0"/>
              </a:rPr>
              <a:t>                                                                                      </a:t>
            </a:r>
            <a:endParaRPr lang="en-US" altLang="zh-CN" sz="2000">
              <a:latin typeface="Times New Roman" panose="02020603050405020304" pitchFamily="18" charset="0"/>
              <a:cs typeface="Times New Roman" panose="02020603050405020304" pitchFamily="18" charset="0"/>
            </a:endParaRPr>
          </a:p>
          <a:p>
            <a:endParaRPr lang="en-US" altLang="zh-CN"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903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93FE7-9EEB-0052-A0BA-07F60E8CDA2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96BA237-8CDD-A194-C706-357DDE44C9E6}"/>
              </a:ext>
            </a:extLst>
          </p:cNvPr>
          <p:cNvSpPr/>
          <p:nvPr/>
        </p:nvSpPr>
        <p:spPr>
          <a:xfrm>
            <a:off x="-1" y="0"/>
            <a:ext cx="6206837" cy="646331"/>
          </a:xfrm>
          <a:prstGeom prst="rect">
            <a:avLst/>
          </a:prstGeom>
          <a:noFill/>
        </p:spPr>
        <p:txBody>
          <a:bodyPr wrap="square" lIns="91440" tIns="45720" rIns="91440" bIns="45720" anchor="t">
            <a:spAutoFit/>
          </a:bodyPr>
          <a:lstStyle/>
          <a:p>
            <a:r>
              <a:rPr lang="en-US" altLang="zh-CN" sz="3600" b="1">
                <a:ln w="0"/>
                <a:solidFill>
                  <a:schemeClr val="bg1"/>
                </a:solidFill>
                <a:effectLst>
                  <a:outerShdw blurRad="38100" dist="19050" dir="2700000" algn="tl" rotWithShape="0">
                    <a:schemeClr val="dk1">
                      <a:alpha val="40000"/>
                    </a:schemeClr>
                  </a:outerShdw>
                </a:effectLst>
                <a:latin typeface="+mj-lt"/>
                <a:ea typeface="黑体"/>
              </a:rPr>
              <a:t>Software Design</a:t>
            </a:r>
            <a:endParaRPr lang="en-US" altLang="zh-CN" sz="3600" b="1" cap="none" spc="0">
              <a:ln w="0"/>
              <a:solidFill>
                <a:schemeClr val="bg1"/>
              </a:solidFill>
              <a:effectLst>
                <a:outerShdw blurRad="38100" dist="19050" dir="2700000" algn="tl" rotWithShape="0">
                  <a:schemeClr val="dk1">
                    <a:alpha val="40000"/>
                  </a:schemeClr>
                </a:outerShdw>
              </a:effectLst>
              <a:latin typeface="+mj-lt"/>
            </a:endParaRPr>
          </a:p>
        </p:txBody>
      </p:sp>
      <p:sp>
        <p:nvSpPr>
          <p:cNvPr id="5" name="文本框 4">
            <a:extLst>
              <a:ext uri="{FF2B5EF4-FFF2-40B4-BE49-F238E27FC236}">
                <a16:creationId xmlns:a16="http://schemas.microsoft.com/office/drawing/2014/main" id="{FBA97B2A-BE30-F5F3-6F68-0718FAA3908A}"/>
              </a:ext>
            </a:extLst>
          </p:cNvPr>
          <p:cNvSpPr txBox="1"/>
          <p:nvPr/>
        </p:nvSpPr>
        <p:spPr>
          <a:xfrm>
            <a:off x="118276" y="646331"/>
            <a:ext cx="4394941" cy="5601533"/>
          </a:xfrm>
          <a:prstGeom prst="rect">
            <a:avLst/>
          </a:prstGeom>
          <a:noFill/>
        </p:spPr>
        <p:txBody>
          <a:bodyPr wrap="square" lIns="91440" tIns="45720" rIns="91440" bIns="45720" rtlCol="0" anchor="t">
            <a:spAutoFit/>
          </a:bodyPr>
          <a:lstStyle/>
          <a:p>
            <a:pPr defTabSz="914400">
              <a:defRPr/>
            </a:pPr>
            <a:r>
              <a:rPr lang="en-US" altLang="zh-CN" sz="4000" b="1">
                <a:solidFill>
                  <a:prstClr val="black"/>
                </a:solidFill>
                <a:latin typeface="Times New Roman"/>
                <a:ea typeface="等线"/>
                <a:cs typeface="Times New Roman"/>
              </a:rPr>
              <a:t>Design Overview</a:t>
            </a:r>
            <a:endParaRPr kumimoji="0" lang="en-US" altLang="zh-CN" sz="40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a:ea typeface="等线"/>
                <a:cs typeface="Times New Roman"/>
              </a:rPr>
              <a:t>Perception Layer:</a:t>
            </a:r>
            <a:endParaRPr lang="en-US" altLang="zh-CN" sz="1800" b="1" i="0" u="none" strike="noStrike" kern="1200" cap="none" spc="0" normalizeH="0" baseline="0" noProof="0">
              <a:ln>
                <a:noFill/>
              </a:ln>
              <a:solidFill>
                <a:prstClr val="black"/>
              </a:solidFill>
              <a:effectLst/>
              <a:uLnTx/>
              <a:uFillTx/>
              <a:latin typeface="Times New Roman"/>
              <a:ea typeface="等线"/>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Times New Roman"/>
                <a:ea typeface="等线"/>
                <a:cs typeface="Times New Roman"/>
              </a:rPr>
              <a:t>Robot perception related components, including cameras and hit detection.</a:t>
            </a:r>
            <a:endParaRPr lang="en-US" altLang="zh-CN" sz="1800" b="0" i="0" u="none" strike="noStrike" kern="1200" cap="none" spc="0" normalizeH="0" baseline="0" noProof="0">
              <a:ln>
                <a:noFill/>
              </a:ln>
              <a:solidFill>
                <a:prstClr val="black"/>
              </a:solidFill>
              <a:effectLst/>
              <a:uLnTx/>
              <a:uFillTx/>
              <a:latin typeface="Times New Roman"/>
              <a:ea typeface="等线"/>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a:ea typeface="等线"/>
                <a:cs typeface="Times New Roman"/>
              </a:rPr>
              <a:t>Decision Layer:</a:t>
            </a:r>
            <a:endParaRPr lang="en-US" altLang="zh-CN" sz="1800" b="1" i="0" u="none" strike="noStrike" kern="1200" cap="none" spc="0" normalizeH="0" baseline="0" noProof="0">
              <a:ln>
                <a:noFill/>
              </a:ln>
              <a:solidFill>
                <a:prstClr val="black"/>
              </a:solidFill>
              <a:effectLst/>
              <a:uLnTx/>
              <a:uFillTx/>
              <a:latin typeface="Times New Roman"/>
              <a:ea typeface="等线"/>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Times New Roman"/>
                <a:ea typeface="等线"/>
                <a:cs typeface="Times New Roman"/>
              </a:rPr>
              <a:t>Policy decision of the robot. Include game logic and computer vision related code. It sends out command to the execution layer.</a:t>
            </a:r>
            <a:endParaRPr lang="en-US" altLang="zh-CN" sz="1800" b="0" i="0" u="none" strike="noStrike" kern="1200" cap="none" spc="0" normalizeH="0" baseline="0" noProof="0">
              <a:ln>
                <a:noFill/>
              </a:ln>
              <a:solidFill>
                <a:prstClr val="black"/>
              </a:solidFill>
              <a:effectLst/>
              <a:uLnTx/>
              <a:uFillTx/>
              <a:latin typeface="Times New Roman"/>
              <a:ea typeface="等线"/>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a:ea typeface="等线"/>
                <a:cs typeface="Times New Roman"/>
              </a:rPr>
              <a:t>Execution Layer:</a:t>
            </a:r>
            <a:endParaRPr lang="en-US" altLang="zh-CN" sz="1800" b="1" i="0" u="none" strike="noStrike" kern="1200" cap="none" spc="0" normalizeH="0" baseline="0" noProof="0">
              <a:ln>
                <a:noFill/>
              </a:ln>
              <a:solidFill>
                <a:prstClr val="black"/>
              </a:solidFill>
              <a:effectLst/>
              <a:uLnTx/>
              <a:uFillTx/>
              <a:latin typeface="Times New Roman"/>
              <a:ea typeface="等线"/>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Times New Roman"/>
                <a:ea typeface="等线"/>
                <a:cs typeface="Times New Roman"/>
              </a:rPr>
              <a:t>Drivers and hardware interfaces for ros2-control.</a:t>
            </a:r>
            <a:endParaRPr lang="en-US" altLang="zh-CN" sz="1800" b="0" i="0" u="none" strike="noStrike" kern="1200" cap="none" spc="0" normalizeH="0" baseline="0" noProof="0">
              <a:ln>
                <a:noFill/>
              </a:ln>
              <a:solidFill>
                <a:prstClr val="black"/>
              </a:solidFill>
              <a:effectLst/>
              <a:uLnTx/>
              <a:uFillTx/>
              <a:latin typeface="Times New Roman"/>
              <a:ea typeface="等线"/>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a:ea typeface="等线"/>
                <a:cs typeface="Times New Roman"/>
              </a:rPr>
              <a:t>Decomposition Layer:</a:t>
            </a:r>
            <a:endParaRPr lang="en-US" altLang="zh-CN" sz="1800" b="1" i="0" u="none" strike="noStrike" kern="1200" cap="none" spc="0" normalizeH="0" baseline="0" noProof="0">
              <a:ln>
                <a:noFill/>
              </a:ln>
              <a:solidFill>
                <a:prstClr val="black"/>
              </a:solidFill>
              <a:effectLst/>
              <a:uLnTx/>
              <a:uFillTx/>
              <a:latin typeface="Times New Roman"/>
              <a:ea typeface="等线"/>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Times New Roman"/>
                <a:ea typeface="等线"/>
                <a:cs typeface="Times New Roman"/>
              </a:rPr>
              <a:t>Other non ros2-control components.</a:t>
            </a:r>
            <a:endParaRPr lang="en-US" altLang="zh-CN" sz="1800" b="0" i="0" u="none" strike="noStrike" kern="1200" cap="none" spc="0" normalizeH="0" baseline="0" noProof="0">
              <a:ln>
                <a:noFill/>
              </a:ln>
              <a:solidFill>
                <a:prstClr val="black"/>
              </a:solidFill>
              <a:effectLst/>
              <a:uLnTx/>
              <a:uFillTx/>
              <a:latin typeface="Times New Roman"/>
              <a:ea typeface="等线"/>
              <a:cs typeface="Times New Roman"/>
            </a:endParaRPr>
          </a:p>
          <a:p>
            <a:endParaRPr lang="en-US" altLang="zh-CN" sz="2400">
              <a:latin typeface="Times New Roman" panose="02020603050405020304" pitchFamily="18" charset="0"/>
              <a:cs typeface="Times New Roman" panose="02020603050405020304" pitchFamily="18" charset="0"/>
            </a:endParaRPr>
          </a:p>
        </p:txBody>
      </p:sp>
      <p:pic>
        <p:nvPicPr>
          <p:cNvPr id="2" name="图片 1" descr="图示&#10;&#10;AI 生成的内容可能不正确。">
            <a:extLst>
              <a:ext uri="{FF2B5EF4-FFF2-40B4-BE49-F238E27FC236}">
                <a16:creationId xmlns:a16="http://schemas.microsoft.com/office/drawing/2014/main" id="{3FEFC4FD-DC9D-6E68-ACA9-EC7511995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4290" y="751344"/>
            <a:ext cx="8057710" cy="5754832"/>
          </a:xfrm>
          <a:prstGeom prst="rect">
            <a:avLst/>
          </a:prstGeom>
        </p:spPr>
      </p:pic>
    </p:spTree>
    <p:extLst>
      <p:ext uri="{BB962C8B-B14F-4D97-AF65-F5344CB8AC3E}">
        <p14:creationId xmlns:p14="http://schemas.microsoft.com/office/powerpoint/2010/main" val="36387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96DE32-D73A-F6EF-C0E7-F2267DA12DBB}"/>
              </a:ext>
            </a:extLst>
          </p:cNvPr>
          <p:cNvSpPr>
            <a:spLocks noGrp="1"/>
          </p:cNvSpPr>
          <p:nvPr>
            <p:ph type="title"/>
          </p:nvPr>
        </p:nvSpPr>
        <p:spPr>
          <a:xfrm>
            <a:off x="3343876" y="2870802"/>
            <a:ext cx="7341000" cy="1607675"/>
          </a:xfrm>
        </p:spPr>
        <p:txBody>
          <a:bodyPr lIns="91440" tIns="45720" rIns="91440" bIns="45720" anchor="t"/>
          <a:lstStyle/>
          <a:p>
            <a:r>
              <a:rPr lang="zh-CN" altLang="en-US" b="1">
                <a:ea typeface="黑体"/>
                <a:cs typeface="Arial"/>
              </a:rPr>
              <a:t>Part 1: Introduction</a:t>
            </a:r>
          </a:p>
        </p:txBody>
      </p:sp>
    </p:spTree>
    <p:extLst>
      <p:ext uri="{BB962C8B-B14F-4D97-AF65-F5344CB8AC3E}">
        <p14:creationId xmlns:p14="http://schemas.microsoft.com/office/powerpoint/2010/main" val="1980459362"/>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8730D15-7AEF-7284-1E81-E53F111E5F5A}"/>
              </a:ext>
            </a:extLst>
          </p:cNvPr>
          <p:cNvSpPr txBox="1"/>
          <p:nvPr/>
        </p:nvSpPr>
        <p:spPr>
          <a:xfrm>
            <a:off x="110934" y="753210"/>
            <a:ext cx="10345884" cy="707886"/>
          </a:xfrm>
          <a:prstGeom prst="rect">
            <a:avLst/>
          </a:prstGeom>
          <a:noFill/>
        </p:spPr>
        <p:txBody>
          <a:bodyPr wrap="square" rtlCol="0">
            <a:spAutoFit/>
          </a:bodyPr>
          <a:lstStyle/>
          <a:p>
            <a:r>
              <a:rPr lang="en-US" altLang="zh-CN" sz="4000" b="1">
                <a:latin typeface="Times New Roman" panose="02020603050405020304" pitchFamily="18" charset="0"/>
                <a:cs typeface="Times New Roman" panose="02020603050405020304" pitchFamily="18" charset="0"/>
              </a:rPr>
              <a:t>Execution Layer &amp; Decomposition Layer</a:t>
            </a:r>
          </a:p>
        </p:txBody>
      </p:sp>
      <p:pic>
        <p:nvPicPr>
          <p:cNvPr id="3" name="图片 2">
            <a:extLst>
              <a:ext uri="{FF2B5EF4-FFF2-40B4-BE49-F238E27FC236}">
                <a16:creationId xmlns:a16="http://schemas.microsoft.com/office/drawing/2014/main" id="{3A7E9E89-225E-CB26-BA2C-8055A4C24EC3}"/>
              </a:ext>
            </a:extLst>
          </p:cNvPr>
          <p:cNvPicPr>
            <a:picLocks noChangeAspect="1"/>
          </p:cNvPicPr>
          <p:nvPr/>
        </p:nvPicPr>
        <p:blipFill>
          <a:blip r:embed="rId2"/>
          <a:stretch>
            <a:fillRect/>
          </a:stretch>
        </p:blipFill>
        <p:spPr>
          <a:xfrm>
            <a:off x="1153872" y="2151736"/>
            <a:ext cx="2926275" cy="2714227"/>
          </a:xfrm>
          <a:prstGeom prst="rect">
            <a:avLst/>
          </a:prstGeom>
        </p:spPr>
      </p:pic>
      <p:pic>
        <p:nvPicPr>
          <p:cNvPr id="4" name="图片 3">
            <a:extLst>
              <a:ext uri="{FF2B5EF4-FFF2-40B4-BE49-F238E27FC236}">
                <a16:creationId xmlns:a16="http://schemas.microsoft.com/office/drawing/2014/main" id="{99CAA2EA-82DB-7397-1A8D-9A4FCE7BD55D}"/>
              </a:ext>
            </a:extLst>
          </p:cNvPr>
          <p:cNvPicPr>
            <a:picLocks noChangeAspect="1"/>
          </p:cNvPicPr>
          <p:nvPr/>
        </p:nvPicPr>
        <p:blipFill>
          <a:blip r:embed="rId3"/>
          <a:stretch>
            <a:fillRect/>
          </a:stretch>
        </p:blipFill>
        <p:spPr>
          <a:xfrm>
            <a:off x="7056583" y="2151736"/>
            <a:ext cx="1260133" cy="2732148"/>
          </a:xfrm>
          <a:prstGeom prst="rect">
            <a:avLst/>
          </a:prstGeom>
        </p:spPr>
      </p:pic>
      <p:sp>
        <p:nvSpPr>
          <p:cNvPr id="5" name="文本框 4">
            <a:extLst>
              <a:ext uri="{FF2B5EF4-FFF2-40B4-BE49-F238E27FC236}">
                <a16:creationId xmlns:a16="http://schemas.microsoft.com/office/drawing/2014/main" id="{0C4EEB25-2B4B-1CDB-2322-C2A09C73C0DA}"/>
              </a:ext>
            </a:extLst>
          </p:cNvPr>
          <p:cNvSpPr txBox="1"/>
          <p:nvPr/>
        </p:nvSpPr>
        <p:spPr>
          <a:xfrm>
            <a:off x="4354606" y="2255132"/>
            <a:ext cx="2415941" cy="1477328"/>
          </a:xfrm>
          <a:prstGeom prst="rect">
            <a:avLst/>
          </a:prstGeom>
          <a:noFill/>
        </p:spPr>
        <p:txBody>
          <a:bodyPr wrap="square" rtlCol="0">
            <a:spAutoFit/>
          </a:bodyPr>
          <a:lstStyle/>
          <a:p>
            <a:r>
              <a:rPr lang="en-US" altLang="zh-CN">
                <a:latin typeface="Times New Roman" panose="02020603050405020304" pitchFamily="18" charset="0"/>
                <a:cs typeface="Times New Roman" panose="02020603050405020304" pitchFamily="18" charset="0"/>
              </a:rPr>
              <a:t>Peak-CAN system can be inserted into the computer with USB port. All 5 motors are controlled by CAN.</a:t>
            </a:r>
            <a:endParaRPr lang="zh-CN" altLang="en-US">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004E69A1-0713-C398-753F-48D05ADBF940}"/>
              </a:ext>
            </a:extLst>
          </p:cNvPr>
          <p:cNvSpPr txBox="1"/>
          <p:nvPr/>
        </p:nvSpPr>
        <p:spPr>
          <a:xfrm>
            <a:off x="8602752" y="2255132"/>
            <a:ext cx="2415941" cy="1754326"/>
          </a:xfrm>
          <a:prstGeom prst="rect">
            <a:avLst/>
          </a:prstGeom>
          <a:noFill/>
        </p:spPr>
        <p:txBody>
          <a:bodyPr wrap="square" rtlCol="0">
            <a:spAutoFit/>
          </a:bodyPr>
          <a:lstStyle/>
          <a:p>
            <a:r>
              <a:rPr lang="en-US" altLang="zh-CN">
                <a:latin typeface="Times New Roman" panose="02020603050405020304" pitchFamily="18" charset="0"/>
                <a:cs typeface="Times New Roman" panose="02020603050405020304" pitchFamily="18" charset="0"/>
              </a:rPr>
              <a:t>CH340 serial to USB convertor can help computer read the serial communication information from </a:t>
            </a:r>
            <a:r>
              <a:rPr lang="en-US" altLang="zh-CN" err="1">
                <a:latin typeface="Times New Roman" panose="02020603050405020304" pitchFamily="18" charset="0"/>
                <a:cs typeface="Times New Roman" panose="02020603050405020304" pitchFamily="18" charset="0"/>
              </a:rPr>
              <a:t>Wfly</a:t>
            </a:r>
            <a:r>
              <a:rPr lang="en-US" altLang="zh-CN">
                <a:latin typeface="Times New Roman" panose="02020603050405020304" pitchFamily="18" charset="0"/>
                <a:cs typeface="Times New Roman" panose="02020603050405020304" pitchFamily="18" charset="0"/>
              </a:rPr>
              <a:t> remote control.</a:t>
            </a:r>
            <a:endParaRPr lang="zh-CN" altLang="en-US">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F6A92B31-0C7C-5DE3-01BF-A8B5C26633A3}"/>
              </a:ext>
            </a:extLst>
          </p:cNvPr>
          <p:cNvSpPr/>
          <p:nvPr/>
        </p:nvSpPr>
        <p:spPr>
          <a:xfrm>
            <a:off x="-1" y="0"/>
            <a:ext cx="6206837" cy="646331"/>
          </a:xfrm>
          <a:prstGeom prst="rect">
            <a:avLst/>
          </a:prstGeom>
          <a:noFill/>
        </p:spPr>
        <p:txBody>
          <a:bodyPr wrap="square" lIns="91440" tIns="45720" rIns="91440" bIns="45720" anchor="t">
            <a:spAutoFit/>
          </a:bodyPr>
          <a:lstStyle/>
          <a:p>
            <a:r>
              <a:rPr lang="en-US" altLang="zh-CN" sz="3600" b="1">
                <a:ln w="0"/>
                <a:solidFill>
                  <a:schemeClr val="bg1"/>
                </a:solidFill>
                <a:effectLst>
                  <a:outerShdw blurRad="38100" dist="19050" dir="2700000" algn="tl" rotWithShape="0">
                    <a:schemeClr val="dk1">
                      <a:alpha val="40000"/>
                    </a:schemeClr>
                  </a:outerShdw>
                </a:effectLst>
                <a:latin typeface="+mj-lt"/>
                <a:ea typeface="黑体"/>
              </a:rPr>
              <a:t>Software Design</a:t>
            </a:r>
            <a:endParaRPr lang="en-US" altLang="zh-CN" sz="3600" b="1" cap="none" spc="0">
              <a:ln w="0"/>
              <a:solidFill>
                <a:schemeClr val="bg1"/>
              </a:solidFill>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1880647616"/>
      </p:ext>
    </p:extLst>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55FA736-4046-5E2D-7E5B-E49AF251F949}"/>
              </a:ext>
            </a:extLst>
          </p:cNvPr>
          <p:cNvSpPr txBox="1"/>
          <p:nvPr/>
        </p:nvSpPr>
        <p:spPr>
          <a:xfrm>
            <a:off x="116807" y="667380"/>
            <a:ext cx="8318963" cy="707886"/>
          </a:xfrm>
          <a:prstGeom prst="rect">
            <a:avLst/>
          </a:prstGeom>
          <a:noFill/>
        </p:spPr>
        <p:txBody>
          <a:bodyPr wrap="square" rtlCol="0">
            <a:spAutoFit/>
          </a:bodyPr>
          <a:lstStyle/>
          <a:p>
            <a:r>
              <a:rPr lang="en-US" altLang="zh-CN" sz="4000" b="1">
                <a:latin typeface="Times New Roman" panose="02020603050405020304" pitchFamily="18" charset="0"/>
                <a:cs typeface="Times New Roman" panose="02020603050405020304" pitchFamily="18" charset="0"/>
              </a:rPr>
              <a:t>Execution Layer-Controller Design</a:t>
            </a:r>
          </a:p>
        </p:txBody>
      </p:sp>
      <p:pic>
        <p:nvPicPr>
          <p:cNvPr id="3" name="图片 2">
            <a:extLst>
              <a:ext uri="{FF2B5EF4-FFF2-40B4-BE49-F238E27FC236}">
                <a16:creationId xmlns:a16="http://schemas.microsoft.com/office/drawing/2014/main" id="{95A078EF-9C18-533B-E3F1-E41C104BD9AC}"/>
              </a:ext>
            </a:extLst>
          </p:cNvPr>
          <p:cNvPicPr>
            <a:picLocks noChangeAspect="1"/>
          </p:cNvPicPr>
          <p:nvPr/>
        </p:nvPicPr>
        <p:blipFill>
          <a:blip r:embed="rId2"/>
          <a:stretch>
            <a:fillRect/>
          </a:stretch>
        </p:blipFill>
        <p:spPr>
          <a:xfrm>
            <a:off x="3159963" y="2141118"/>
            <a:ext cx="5534797" cy="1819529"/>
          </a:xfrm>
          <a:prstGeom prst="rect">
            <a:avLst/>
          </a:prstGeom>
        </p:spPr>
      </p:pic>
      <p:sp>
        <p:nvSpPr>
          <p:cNvPr id="4" name="文本框 3">
            <a:extLst>
              <a:ext uri="{FF2B5EF4-FFF2-40B4-BE49-F238E27FC236}">
                <a16:creationId xmlns:a16="http://schemas.microsoft.com/office/drawing/2014/main" id="{4FB2F921-6758-230A-98E5-EE3A106700F0}"/>
              </a:ext>
            </a:extLst>
          </p:cNvPr>
          <p:cNvSpPr txBox="1"/>
          <p:nvPr/>
        </p:nvSpPr>
        <p:spPr>
          <a:xfrm>
            <a:off x="4062765" y="3959113"/>
            <a:ext cx="4538702" cy="369332"/>
          </a:xfrm>
          <a:prstGeom prst="rect">
            <a:avLst/>
          </a:prstGeom>
          <a:noFill/>
        </p:spPr>
        <p:txBody>
          <a:bodyPr wrap="square" rtlCol="0">
            <a:spAutoFit/>
          </a:bodyPr>
          <a:lstStyle/>
          <a:p>
            <a:r>
              <a:rPr lang="en-US" altLang="zh-CN" err="1">
                <a:latin typeface="Times New Roman" panose="02020603050405020304" pitchFamily="18" charset="0"/>
                <a:cs typeface="Times New Roman" panose="02020603050405020304" pitchFamily="18" charset="0"/>
              </a:rPr>
              <a:t>Damiao</a:t>
            </a:r>
            <a:r>
              <a:rPr lang="en-US" altLang="zh-CN">
                <a:latin typeface="Times New Roman" panose="02020603050405020304" pitchFamily="18" charset="0"/>
                <a:cs typeface="Times New Roman" panose="02020603050405020304" pitchFamily="18" charset="0"/>
              </a:rPr>
              <a:t> motor MIT mode controller</a:t>
            </a:r>
            <a:endParaRPr lang="zh-CN" altLang="en-US">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83BC1481-5691-FA0B-7F35-E66BDB2986D6}"/>
              </a:ext>
            </a:extLst>
          </p:cNvPr>
          <p:cNvSpPr/>
          <p:nvPr/>
        </p:nvSpPr>
        <p:spPr>
          <a:xfrm>
            <a:off x="-1" y="0"/>
            <a:ext cx="6206837" cy="646331"/>
          </a:xfrm>
          <a:prstGeom prst="rect">
            <a:avLst/>
          </a:prstGeom>
          <a:noFill/>
        </p:spPr>
        <p:txBody>
          <a:bodyPr wrap="square" lIns="91440" tIns="45720" rIns="91440" bIns="45720" anchor="t">
            <a:spAutoFit/>
          </a:bodyPr>
          <a:lstStyle/>
          <a:p>
            <a:r>
              <a:rPr lang="en-US" altLang="zh-CN" sz="3600" b="1">
                <a:ln w="0"/>
                <a:solidFill>
                  <a:schemeClr val="bg1"/>
                </a:solidFill>
                <a:effectLst>
                  <a:outerShdw blurRad="38100" dist="19050" dir="2700000" algn="tl" rotWithShape="0">
                    <a:schemeClr val="dk1">
                      <a:alpha val="40000"/>
                    </a:schemeClr>
                  </a:outerShdw>
                </a:effectLst>
                <a:latin typeface="+mj-lt"/>
                <a:ea typeface="黑体"/>
              </a:rPr>
              <a:t>Software Design</a:t>
            </a:r>
            <a:endParaRPr lang="en-US" altLang="zh-CN" sz="3600" b="1" cap="none" spc="0">
              <a:ln w="0"/>
              <a:solidFill>
                <a:schemeClr val="bg1"/>
              </a:solidFill>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3113742006"/>
      </p:ext>
    </p:extLst>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B403512-DF66-DA13-E366-F1B234E27F92}"/>
              </a:ext>
            </a:extLst>
          </p:cNvPr>
          <p:cNvSpPr txBox="1"/>
          <p:nvPr/>
        </p:nvSpPr>
        <p:spPr>
          <a:xfrm>
            <a:off x="211081" y="655314"/>
            <a:ext cx="8410403" cy="707886"/>
          </a:xfrm>
          <a:prstGeom prst="rect">
            <a:avLst/>
          </a:prstGeom>
          <a:noFill/>
        </p:spPr>
        <p:txBody>
          <a:bodyPr wrap="square" rtlCol="0">
            <a:spAutoFit/>
          </a:bodyPr>
          <a:lstStyle/>
          <a:p>
            <a:r>
              <a:rPr lang="en-US" altLang="zh-CN" sz="4000" b="1">
                <a:latin typeface="Times New Roman" panose="02020603050405020304" pitchFamily="18" charset="0"/>
                <a:cs typeface="Times New Roman" panose="02020603050405020304" pitchFamily="18" charset="0"/>
              </a:rPr>
              <a:t>Execution Layer-Controller Design</a:t>
            </a:r>
          </a:p>
        </p:txBody>
      </p:sp>
      <p:sp>
        <p:nvSpPr>
          <p:cNvPr id="3" name="文本框 2">
            <a:extLst>
              <a:ext uri="{FF2B5EF4-FFF2-40B4-BE49-F238E27FC236}">
                <a16:creationId xmlns:a16="http://schemas.microsoft.com/office/drawing/2014/main" id="{8A3C1F4F-5820-6F02-6435-58567B160588}"/>
              </a:ext>
            </a:extLst>
          </p:cNvPr>
          <p:cNvSpPr txBox="1"/>
          <p:nvPr/>
        </p:nvSpPr>
        <p:spPr>
          <a:xfrm>
            <a:off x="2354040" y="4568688"/>
            <a:ext cx="8104471" cy="369332"/>
          </a:xfrm>
          <a:prstGeom prst="rect">
            <a:avLst/>
          </a:prstGeom>
          <a:noFill/>
        </p:spPr>
        <p:txBody>
          <a:bodyPr wrap="square" rtlCol="0">
            <a:spAutoFit/>
          </a:bodyPr>
          <a:lstStyle/>
          <a:p>
            <a:r>
              <a:rPr lang="en-US" altLang="zh-CN">
                <a:latin typeface="Times New Roman" panose="02020603050405020304" pitchFamily="18" charset="0"/>
                <a:cs typeface="Times New Roman" panose="02020603050405020304" pitchFamily="18" charset="0"/>
              </a:rPr>
              <a:t>M3508 position-to-velocity, velocity-to-effort cascaded PID controller </a:t>
            </a:r>
            <a:endParaRPr lang="zh-CN" altLang="en-US">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CCBF2F7C-0FF3-D0FE-9BE5-CE33B285ABCA}"/>
              </a:ext>
            </a:extLst>
          </p:cNvPr>
          <p:cNvPicPr>
            <a:picLocks noChangeAspect="1"/>
          </p:cNvPicPr>
          <p:nvPr/>
        </p:nvPicPr>
        <p:blipFill>
          <a:blip r:embed="rId2"/>
          <a:stretch>
            <a:fillRect/>
          </a:stretch>
        </p:blipFill>
        <p:spPr>
          <a:xfrm>
            <a:off x="1528344" y="2011845"/>
            <a:ext cx="9364382" cy="2553056"/>
          </a:xfrm>
          <a:prstGeom prst="rect">
            <a:avLst/>
          </a:prstGeom>
        </p:spPr>
      </p:pic>
      <p:sp>
        <p:nvSpPr>
          <p:cNvPr id="5" name="Rectangle 3">
            <a:extLst>
              <a:ext uri="{FF2B5EF4-FFF2-40B4-BE49-F238E27FC236}">
                <a16:creationId xmlns:a16="http://schemas.microsoft.com/office/drawing/2014/main" id="{45C9A140-7894-FC92-6B01-0FB12C77D7A3}"/>
              </a:ext>
            </a:extLst>
          </p:cNvPr>
          <p:cNvSpPr/>
          <p:nvPr/>
        </p:nvSpPr>
        <p:spPr>
          <a:xfrm>
            <a:off x="-1" y="0"/>
            <a:ext cx="6206837" cy="646331"/>
          </a:xfrm>
          <a:prstGeom prst="rect">
            <a:avLst/>
          </a:prstGeom>
          <a:noFill/>
        </p:spPr>
        <p:txBody>
          <a:bodyPr wrap="square" lIns="91440" tIns="45720" rIns="91440" bIns="45720" anchor="t">
            <a:spAutoFit/>
          </a:bodyPr>
          <a:lstStyle/>
          <a:p>
            <a:r>
              <a:rPr lang="en-US" altLang="zh-CN" sz="3600" b="1">
                <a:ln w="0"/>
                <a:solidFill>
                  <a:schemeClr val="bg1"/>
                </a:solidFill>
                <a:effectLst>
                  <a:outerShdw blurRad="38100" dist="19050" dir="2700000" algn="tl" rotWithShape="0">
                    <a:schemeClr val="dk1">
                      <a:alpha val="40000"/>
                    </a:schemeClr>
                  </a:outerShdw>
                </a:effectLst>
                <a:latin typeface="+mj-lt"/>
                <a:ea typeface="黑体"/>
              </a:rPr>
              <a:t>Software Design</a:t>
            </a:r>
            <a:endParaRPr lang="en-US" altLang="zh-CN" sz="3600" b="1" cap="none" spc="0">
              <a:ln w="0"/>
              <a:solidFill>
                <a:schemeClr val="bg1"/>
              </a:solidFill>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105061895"/>
      </p:ext>
    </p:extLst>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FEE8CCF-36B8-2CF7-F3A1-8E1DB6824A79}"/>
              </a:ext>
            </a:extLst>
          </p:cNvPr>
          <p:cNvSpPr txBox="1"/>
          <p:nvPr/>
        </p:nvSpPr>
        <p:spPr>
          <a:xfrm>
            <a:off x="146823" y="618809"/>
            <a:ext cx="4091709" cy="984885"/>
          </a:xfrm>
          <a:prstGeom prst="rect">
            <a:avLst/>
          </a:prstGeom>
          <a:noFill/>
        </p:spPr>
        <p:txBody>
          <a:bodyPr wrap="square" rtlCol="0">
            <a:spAutoFit/>
          </a:bodyPr>
          <a:lstStyle/>
          <a:p>
            <a:r>
              <a:rPr lang="en-US" altLang="zh-CN" sz="4000" b="1">
                <a:latin typeface="Times New Roman" panose="02020603050405020304" pitchFamily="18" charset="0"/>
                <a:cs typeface="Times New Roman" panose="02020603050405020304" pitchFamily="18" charset="0"/>
              </a:rPr>
              <a:t>Perception Layer</a:t>
            </a:r>
          </a:p>
          <a:p>
            <a:endParaRPr lang="en-US" altLang="zh-CN"/>
          </a:p>
        </p:txBody>
      </p:sp>
      <p:pic>
        <p:nvPicPr>
          <p:cNvPr id="3" name="Picture 2">
            <a:extLst>
              <a:ext uri="{FF2B5EF4-FFF2-40B4-BE49-F238E27FC236}">
                <a16:creationId xmlns:a16="http://schemas.microsoft.com/office/drawing/2014/main" id="{9DB114A0-ECC5-717D-3573-39BD4EBAE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3293" y="1603695"/>
            <a:ext cx="2596688" cy="3336613"/>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id="{6FACB255-2680-4C2C-D326-0A93A944DF74}"/>
              </a:ext>
            </a:extLst>
          </p:cNvPr>
          <p:cNvPicPr>
            <a:picLocks noChangeAspect="1"/>
          </p:cNvPicPr>
          <p:nvPr/>
        </p:nvPicPr>
        <p:blipFill>
          <a:blip r:embed="rId3"/>
          <a:stretch>
            <a:fillRect/>
          </a:stretch>
        </p:blipFill>
        <p:spPr>
          <a:xfrm>
            <a:off x="4772221" y="1603694"/>
            <a:ext cx="5886091" cy="3336613"/>
          </a:xfrm>
          <a:prstGeom prst="rect">
            <a:avLst/>
          </a:prstGeom>
        </p:spPr>
      </p:pic>
      <p:sp>
        <p:nvSpPr>
          <p:cNvPr id="5" name="文本框 4">
            <a:extLst>
              <a:ext uri="{FF2B5EF4-FFF2-40B4-BE49-F238E27FC236}">
                <a16:creationId xmlns:a16="http://schemas.microsoft.com/office/drawing/2014/main" id="{D1C51833-8239-9E27-B793-9F0A5A97A406}"/>
              </a:ext>
            </a:extLst>
          </p:cNvPr>
          <p:cNvSpPr txBox="1"/>
          <p:nvPr/>
        </p:nvSpPr>
        <p:spPr>
          <a:xfrm>
            <a:off x="1426983" y="5193893"/>
            <a:ext cx="3198928" cy="923330"/>
          </a:xfrm>
          <a:prstGeom prst="rect">
            <a:avLst/>
          </a:prstGeom>
          <a:noFill/>
        </p:spPr>
        <p:txBody>
          <a:bodyPr wrap="square">
            <a:spAutoFit/>
          </a:bodyPr>
          <a:lstStyle/>
          <a:p>
            <a:r>
              <a:rPr lang="en-US" altLang="zh-CN" b="1" err="1">
                <a:latin typeface="Times New Roman" panose="02020603050405020304" pitchFamily="18" charset="0"/>
                <a:cs typeface="Times New Roman" panose="02020603050405020304" pitchFamily="18" charset="0"/>
              </a:rPr>
              <a:t>Dodgebot</a:t>
            </a:r>
            <a:r>
              <a:rPr lang="en-US" altLang="zh-CN" b="1">
                <a:latin typeface="Times New Roman" panose="02020603050405020304" pitchFamily="18" charset="0"/>
                <a:cs typeface="Times New Roman" panose="02020603050405020304" pitchFamily="18" charset="0"/>
              </a:rPr>
              <a:t> IO</a:t>
            </a:r>
          </a:p>
          <a:p>
            <a:pPr marL="285750" indent="-285750">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Armor switch connect to pin 7 with a pull up resistor.</a:t>
            </a:r>
          </a:p>
        </p:txBody>
      </p:sp>
      <p:sp>
        <p:nvSpPr>
          <p:cNvPr id="6" name="文本框 5">
            <a:extLst>
              <a:ext uri="{FF2B5EF4-FFF2-40B4-BE49-F238E27FC236}">
                <a16:creationId xmlns:a16="http://schemas.microsoft.com/office/drawing/2014/main" id="{867D482F-A75D-8FC9-9D72-B8E666C2B4F7}"/>
              </a:ext>
            </a:extLst>
          </p:cNvPr>
          <p:cNvSpPr txBox="1"/>
          <p:nvPr/>
        </p:nvSpPr>
        <p:spPr>
          <a:xfrm>
            <a:off x="4772221" y="5193893"/>
            <a:ext cx="6032401" cy="923330"/>
          </a:xfrm>
          <a:prstGeom prst="rect">
            <a:avLst/>
          </a:prstGeom>
          <a:noFill/>
        </p:spPr>
        <p:txBody>
          <a:bodyPr wrap="square">
            <a:spAutoFit/>
          </a:bodyPr>
          <a:lstStyle/>
          <a:p>
            <a:r>
              <a:rPr lang="en-US" altLang="zh-CN" b="1" err="1">
                <a:latin typeface="Times New Roman" panose="02020603050405020304" pitchFamily="18" charset="0"/>
                <a:cs typeface="Times New Roman" panose="02020603050405020304" pitchFamily="18" charset="0"/>
              </a:rPr>
              <a:t>Realsense</a:t>
            </a:r>
            <a:r>
              <a:rPr lang="en-US" altLang="zh-CN" b="1">
                <a:latin typeface="Times New Roman" panose="02020603050405020304" pitchFamily="18" charset="0"/>
                <a:cs typeface="Times New Roman" panose="02020603050405020304" pitchFamily="18" charset="0"/>
              </a:rPr>
              <a:t> D435 Depth Camera</a:t>
            </a:r>
          </a:p>
          <a:p>
            <a:pPr marL="285750" indent="-285750">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Run on 60 fps, 640x480 resolution.</a:t>
            </a:r>
          </a:p>
          <a:p>
            <a:pPr marL="285750" indent="-285750">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Infrared depth image stream enabled.</a:t>
            </a:r>
          </a:p>
        </p:txBody>
      </p:sp>
      <p:sp>
        <p:nvSpPr>
          <p:cNvPr id="7" name="Rectangle 3">
            <a:extLst>
              <a:ext uri="{FF2B5EF4-FFF2-40B4-BE49-F238E27FC236}">
                <a16:creationId xmlns:a16="http://schemas.microsoft.com/office/drawing/2014/main" id="{65223977-339E-6688-5A38-00F228658E5F}"/>
              </a:ext>
            </a:extLst>
          </p:cNvPr>
          <p:cNvSpPr/>
          <p:nvPr/>
        </p:nvSpPr>
        <p:spPr>
          <a:xfrm>
            <a:off x="-1" y="0"/>
            <a:ext cx="6206837" cy="646331"/>
          </a:xfrm>
          <a:prstGeom prst="rect">
            <a:avLst/>
          </a:prstGeom>
          <a:noFill/>
        </p:spPr>
        <p:txBody>
          <a:bodyPr wrap="square" lIns="91440" tIns="45720" rIns="91440" bIns="45720" anchor="t">
            <a:spAutoFit/>
          </a:bodyPr>
          <a:lstStyle/>
          <a:p>
            <a:r>
              <a:rPr lang="en-US" altLang="zh-CN" sz="3600" b="1">
                <a:ln w="0"/>
                <a:solidFill>
                  <a:schemeClr val="bg1"/>
                </a:solidFill>
                <a:effectLst>
                  <a:outerShdw blurRad="38100" dist="19050" dir="2700000" algn="tl" rotWithShape="0">
                    <a:schemeClr val="dk1">
                      <a:alpha val="40000"/>
                    </a:schemeClr>
                  </a:outerShdw>
                </a:effectLst>
                <a:latin typeface="+mj-lt"/>
                <a:ea typeface="黑体"/>
              </a:rPr>
              <a:t>Software Design</a:t>
            </a:r>
            <a:endParaRPr lang="en-US" altLang="zh-CN" sz="3600" b="1" cap="none" spc="0">
              <a:ln w="0"/>
              <a:solidFill>
                <a:schemeClr val="bg1"/>
              </a:solidFill>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1274759991"/>
      </p:ext>
    </p:extLst>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DF1A8D4-9281-9439-89B2-5CB386FF8541}"/>
              </a:ext>
            </a:extLst>
          </p:cNvPr>
          <p:cNvPicPr>
            <a:picLocks noChangeAspect="1"/>
          </p:cNvPicPr>
          <p:nvPr/>
        </p:nvPicPr>
        <p:blipFill>
          <a:blip r:embed="rId2"/>
          <a:stretch>
            <a:fillRect/>
          </a:stretch>
        </p:blipFill>
        <p:spPr>
          <a:xfrm>
            <a:off x="3469225" y="651757"/>
            <a:ext cx="4858428" cy="6202051"/>
          </a:xfrm>
          <a:prstGeom prst="rect">
            <a:avLst/>
          </a:prstGeom>
        </p:spPr>
      </p:pic>
      <p:cxnSp>
        <p:nvCxnSpPr>
          <p:cNvPr id="3" name="直接连接符 2">
            <a:extLst>
              <a:ext uri="{FF2B5EF4-FFF2-40B4-BE49-F238E27FC236}">
                <a16:creationId xmlns:a16="http://schemas.microsoft.com/office/drawing/2014/main" id="{69D643A6-A5FC-60AF-A569-C9D4CB5557E4}"/>
              </a:ext>
            </a:extLst>
          </p:cNvPr>
          <p:cNvCxnSpPr>
            <a:cxnSpLocks/>
          </p:cNvCxnSpPr>
          <p:nvPr/>
        </p:nvCxnSpPr>
        <p:spPr>
          <a:xfrm>
            <a:off x="2797959" y="2443480"/>
            <a:ext cx="1554723" cy="460943"/>
          </a:xfrm>
          <a:prstGeom prst="line">
            <a:avLst/>
          </a:prstGeom>
        </p:spPr>
        <p:style>
          <a:lnRef idx="2">
            <a:schemeClr val="dk1"/>
          </a:lnRef>
          <a:fillRef idx="0">
            <a:schemeClr val="dk1"/>
          </a:fillRef>
          <a:effectRef idx="1">
            <a:schemeClr val="dk1"/>
          </a:effectRef>
          <a:fontRef idx="minor">
            <a:schemeClr val="tx1"/>
          </a:fontRef>
        </p:style>
      </p:cxnSp>
      <p:sp>
        <p:nvSpPr>
          <p:cNvPr id="4" name="矩形: 圆角 3">
            <a:extLst>
              <a:ext uri="{FF2B5EF4-FFF2-40B4-BE49-F238E27FC236}">
                <a16:creationId xmlns:a16="http://schemas.microsoft.com/office/drawing/2014/main" id="{6908912E-0166-0AED-C9D2-33930B11C22B}"/>
              </a:ext>
            </a:extLst>
          </p:cNvPr>
          <p:cNvSpPr/>
          <p:nvPr/>
        </p:nvSpPr>
        <p:spPr>
          <a:xfrm>
            <a:off x="1006104" y="2017732"/>
            <a:ext cx="1791855" cy="886691"/>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altLang="zh-CN" sz="1600">
                <a:ea typeface="黑体"/>
              </a:rPr>
              <a:t>Robot</a:t>
            </a:r>
            <a:endParaRPr lang="en-US" altLang="zh-CN" sz="1600">
              <a:ea typeface="黑体"/>
              <a:cs typeface="Arial"/>
            </a:endParaRPr>
          </a:p>
          <a:p>
            <a:pPr algn="ctr"/>
            <a:r>
              <a:rPr lang="en-US" altLang="zh-CN" sz="1600">
                <a:ea typeface="黑体"/>
              </a:rPr>
              <a:t>Enable/Disable</a:t>
            </a:r>
            <a:endParaRPr lang="zh-CN" altLang="en-US" sz="1600">
              <a:ea typeface="黑体"/>
            </a:endParaRPr>
          </a:p>
        </p:txBody>
      </p:sp>
      <p:sp>
        <p:nvSpPr>
          <p:cNvPr id="5" name="矩形: 圆角 4">
            <a:extLst>
              <a:ext uri="{FF2B5EF4-FFF2-40B4-BE49-F238E27FC236}">
                <a16:creationId xmlns:a16="http://schemas.microsoft.com/office/drawing/2014/main" id="{C4105FA4-F725-A2D8-1DC1-2C63B4AA51D7}"/>
              </a:ext>
            </a:extLst>
          </p:cNvPr>
          <p:cNvSpPr/>
          <p:nvPr/>
        </p:nvSpPr>
        <p:spPr>
          <a:xfrm>
            <a:off x="1006103" y="3569533"/>
            <a:ext cx="1791855" cy="886691"/>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altLang="zh-CN" sz="1600">
                <a:ea typeface="黑体"/>
              </a:rPr>
              <a:t>Friction Wheel</a:t>
            </a:r>
            <a:endParaRPr lang="en-US" altLang="zh-CN" sz="1600">
              <a:ea typeface="黑体"/>
              <a:cs typeface="Arial"/>
            </a:endParaRPr>
          </a:p>
          <a:p>
            <a:pPr algn="ctr"/>
            <a:r>
              <a:rPr lang="en-US" altLang="zh-CN" sz="1600">
                <a:ea typeface="黑体"/>
              </a:rPr>
              <a:t>&amp; Loader Enable/Disable</a:t>
            </a:r>
            <a:endParaRPr lang="zh-CN" altLang="en-US" sz="1600">
              <a:ea typeface="黑体"/>
            </a:endParaRPr>
          </a:p>
        </p:txBody>
      </p:sp>
      <p:cxnSp>
        <p:nvCxnSpPr>
          <p:cNvPr id="6" name="直接连接符 5">
            <a:extLst>
              <a:ext uri="{FF2B5EF4-FFF2-40B4-BE49-F238E27FC236}">
                <a16:creationId xmlns:a16="http://schemas.microsoft.com/office/drawing/2014/main" id="{3996E04B-716F-5E1B-5C41-C67A77597445}"/>
              </a:ext>
            </a:extLst>
          </p:cNvPr>
          <p:cNvCxnSpPr>
            <a:cxnSpLocks/>
          </p:cNvCxnSpPr>
          <p:nvPr/>
        </p:nvCxnSpPr>
        <p:spPr>
          <a:xfrm flipV="1">
            <a:off x="2797958" y="2822171"/>
            <a:ext cx="1939637" cy="1190707"/>
          </a:xfrm>
          <a:prstGeom prst="line">
            <a:avLst/>
          </a:prstGeom>
        </p:spPr>
        <p:style>
          <a:lnRef idx="2">
            <a:schemeClr val="dk1"/>
          </a:lnRef>
          <a:fillRef idx="0">
            <a:schemeClr val="dk1"/>
          </a:fillRef>
          <a:effectRef idx="1">
            <a:schemeClr val="dk1"/>
          </a:effectRef>
          <a:fontRef idx="minor">
            <a:schemeClr val="tx1"/>
          </a:fontRef>
        </p:style>
      </p:cxnSp>
      <p:sp>
        <p:nvSpPr>
          <p:cNvPr id="7" name="矩形: 圆角 6">
            <a:extLst>
              <a:ext uri="{FF2B5EF4-FFF2-40B4-BE49-F238E27FC236}">
                <a16:creationId xmlns:a16="http://schemas.microsoft.com/office/drawing/2014/main" id="{5D0B9509-186D-E43E-A2AB-DFECFD35C27E}"/>
              </a:ext>
            </a:extLst>
          </p:cNvPr>
          <p:cNvSpPr/>
          <p:nvPr/>
        </p:nvSpPr>
        <p:spPr>
          <a:xfrm>
            <a:off x="8944758" y="1131041"/>
            <a:ext cx="1791855" cy="886691"/>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altLang="zh-CN" sz="1600">
                <a:ea typeface="黑体"/>
              </a:rPr>
              <a:t>Reset</a:t>
            </a:r>
            <a:endParaRPr lang="en-US" altLang="zh-CN" sz="1600">
              <a:ea typeface="黑体"/>
              <a:cs typeface="Arial"/>
            </a:endParaRPr>
          </a:p>
          <a:p>
            <a:pPr algn="ctr"/>
            <a:r>
              <a:rPr lang="en-US" altLang="zh-CN" sz="1600">
                <a:ea typeface="黑体"/>
              </a:rPr>
              <a:t>Easy Mode</a:t>
            </a:r>
            <a:endParaRPr lang="en-US" altLang="zh-CN" sz="1600">
              <a:ea typeface="黑体"/>
              <a:cs typeface="Arial"/>
            </a:endParaRPr>
          </a:p>
          <a:p>
            <a:pPr algn="ctr"/>
            <a:r>
              <a:rPr lang="en-US" altLang="zh-CN" sz="1600">
                <a:ea typeface="黑体"/>
              </a:rPr>
              <a:t>Hard Mode</a:t>
            </a:r>
            <a:endParaRPr lang="en-US" altLang="zh-CN" sz="1600">
              <a:ea typeface="黑体"/>
              <a:cs typeface="Arial"/>
            </a:endParaRPr>
          </a:p>
        </p:txBody>
      </p:sp>
      <p:cxnSp>
        <p:nvCxnSpPr>
          <p:cNvPr id="8" name="直接连接符 7">
            <a:extLst>
              <a:ext uri="{FF2B5EF4-FFF2-40B4-BE49-F238E27FC236}">
                <a16:creationId xmlns:a16="http://schemas.microsoft.com/office/drawing/2014/main" id="{614A7C14-D081-65C3-242B-ECD075183530}"/>
              </a:ext>
            </a:extLst>
          </p:cNvPr>
          <p:cNvCxnSpPr>
            <a:cxnSpLocks/>
            <a:endCxn id="7" idx="1"/>
          </p:cNvCxnSpPr>
          <p:nvPr/>
        </p:nvCxnSpPr>
        <p:spPr>
          <a:xfrm flipV="1">
            <a:off x="7323779" y="1574387"/>
            <a:ext cx="1620979" cy="1118037"/>
          </a:xfrm>
          <a:prstGeom prst="line">
            <a:avLst/>
          </a:prstGeom>
        </p:spPr>
        <p:style>
          <a:lnRef idx="2">
            <a:schemeClr val="dk1"/>
          </a:lnRef>
          <a:fillRef idx="0">
            <a:schemeClr val="dk1"/>
          </a:fillRef>
          <a:effectRef idx="1">
            <a:schemeClr val="dk1"/>
          </a:effectRef>
          <a:fontRef idx="minor">
            <a:schemeClr val="tx1"/>
          </a:fontRef>
        </p:style>
      </p:cxnSp>
      <p:sp>
        <p:nvSpPr>
          <p:cNvPr id="9" name="矩形: 圆角 8">
            <a:extLst>
              <a:ext uri="{FF2B5EF4-FFF2-40B4-BE49-F238E27FC236}">
                <a16:creationId xmlns:a16="http://schemas.microsoft.com/office/drawing/2014/main" id="{7E22AC30-A8A8-5F93-260F-376504B375E2}"/>
              </a:ext>
            </a:extLst>
          </p:cNvPr>
          <p:cNvSpPr/>
          <p:nvPr/>
        </p:nvSpPr>
        <p:spPr>
          <a:xfrm>
            <a:off x="8944758" y="2586159"/>
            <a:ext cx="1791855" cy="886691"/>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altLang="zh-CN" sz="1600">
                <a:ea typeface="黑体"/>
              </a:rPr>
              <a:t>Vision</a:t>
            </a:r>
            <a:endParaRPr lang="en-US" altLang="zh-CN" sz="1600">
              <a:ea typeface="黑体"/>
              <a:cs typeface="Arial"/>
            </a:endParaRPr>
          </a:p>
          <a:p>
            <a:pPr algn="ctr"/>
            <a:r>
              <a:rPr lang="en-US" altLang="zh-CN" sz="1600">
                <a:ea typeface="黑体"/>
              </a:rPr>
              <a:t>Enable/Disable</a:t>
            </a:r>
            <a:endParaRPr lang="en-US" altLang="zh-CN" sz="1600">
              <a:ea typeface="黑体"/>
              <a:cs typeface="Arial"/>
            </a:endParaRPr>
          </a:p>
        </p:txBody>
      </p:sp>
      <p:sp>
        <p:nvSpPr>
          <p:cNvPr id="10" name="矩形: 圆角 9">
            <a:extLst>
              <a:ext uri="{FF2B5EF4-FFF2-40B4-BE49-F238E27FC236}">
                <a16:creationId xmlns:a16="http://schemas.microsoft.com/office/drawing/2014/main" id="{11C8179D-099F-DD1B-FF5F-AC7F4636E714}"/>
              </a:ext>
            </a:extLst>
          </p:cNvPr>
          <p:cNvSpPr/>
          <p:nvPr/>
        </p:nvSpPr>
        <p:spPr>
          <a:xfrm>
            <a:off x="8944758" y="4039723"/>
            <a:ext cx="1791855" cy="886691"/>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altLang="zh-CN" sz="1600">
                <a:ea typeface="黑体"/>
              </a:rPr>
              <a:t>Robot</a:t>
            </a:r>
            <a:endParaRPr lang="en-US" altLang="zh-CN" sz="1600">
              <a:ea typeface="黑体"/>
              <a:cs typeface="Arial"/>
            </a:endParaRPr>
          </a:p>
          <a:p>
            <a:pPr algn="ctr"/>
            <a:r>
              <a:rPr lang="en-US" altLang="zh-CN" sz="1600">
                <a:ea typeface="黑体"/>
              </a:rPr>
              <a:t>Yaw</a:t>
            </a:r>
            <a:endParaRPr lang="en-US" altLang="zh-CN" sz="1600">
              <a:ea typeface="黑体"/>
              <a:cs typeface="Arial"/>
            </a:endParaRPr>
          </a:p>
        </p:txBody>
      </p:sp>
      <p:cxnSp>
        <p:nvCxnSpPr>
          <p:cNvPr id="11" name="直接连接符 10">
            <a:extLst>
              <a:ext uri="{FF2B5EF4-FFF2-40B4-BE49-F238E27FC236}">
                <a16:creationId xmlns:a16="http://schemas.microsoft.com/office/drawing/2014/main" id="{87434084-5F88-C3B6-F397-2A5C21DA89D0}"/>
              </a:ext>
            </a:extLst>
          </p:cNvPr>
          <p:cNvCxnSpPr>
            <a:cxnSpLocks/>
            <a:endCxn id="9" idx="1"/>
          </p:cNvCxnSpPr>
          <p:nvPr/>
        </p:nvCxnSpPr>
        <p:spPr>
          <a:xfrm>
            <a:off x="7708692" y="2904423"/>
            <a:ext cx="1236066" cy="125082"/>
          </a:xfrm>
          <a:prstGeom prst="line">
            <a:avLst/>
          </a:prstGeom>
        </p:spPr>
        <p:style>
          <a:lnRef idx="2">
            <a:schemeClr val="dk1"/>
          </a:lnRef>
          <a:fillRef idx="0">
            <a:schemeClr val="dk1"/>
          </a:fillRef>
          <a:effectRef idx="1">
            <a:schemeClr val="dk1"/>
          </a:effectRef>
          <a:fontRef idx="minor">
            <a:schemeClr val="tx1"/>
          </a:fontRef>
        </p:style>
      </p:cxnSp>
      <p:cxnSp>
        <p:nvCxnSpPr>
          <p:cNvPr id="12" name="直接连接符 11">
            <a:extLst>
              <a:ext uri="{FF2B5EF4-FFF2-40B4-BE49-F238E27FC236}">
                <a16:creationId xmlns:a16="http://schemas.microsoft.com/office/drawing/2014/main" id="{3135229F-F5E6-7A0F-4572-57961FC02D07}"/>
              </a:ext>
            </a:extLst>
          </p:cNvPr>
          <p:cNvCxnSpPr>
            <a:cxnSpLocks/>
            <a:endCxn id="10" idx="1"/>
          </p:cNvCxnSpPr>
          <p:nvPr/>
        </p:nvCxnSpPr>
        <p:spPr>
          <a:xfrm>
            <a:off x="7223834" y="4039723"/>
            <a:ext cx="1720924" cy="443346"/>
          </a:xfrm>
          <a:prstGeom prst="line">
            <a:avLst/>
          </a:prstGeom>
        </p:spPr>
        <p:style>
          <a:lnRef idx="2">
            <a:schemeClr val="dk1"/>
          </a:lnRef>
          <a:fillRef idx="0">
            <a:schemeClr val="dk1"/>
          </a:fillRef>
          <a:effectRef idx="1">
            <a:schemeClr val="dk1"/>
          </a:effectRef>
          <a:fontRef idx="minor">
            <a:schemeClr val="tx1"/>
          </a:fontRef>
        </p:style>
      </p:cxnSp>
      <p:sp>
        <p:nvSpPr>
          <p:cNvPr id="13" name="矩形: 圆角 12">
            <a:extLst>
              <a:ext uri="{FF2B5EF4-FFF2-40B4-BE49-F238E27FC236}">
                <a16:creationId xmlns:a16="http://schemas.microsoft.com/office/drawing/2014/main" id="{512A0878-ACF7-F3F3-861C-1A8CF87F63A0}"/>
              </a:ext>
            </a:extLst>
          </p:cNvPr>
          <p:cNvSpPr/>
          <p:nvPr/>
        </p:nvSpPr>
        <p:spPr>
          <a:xfrm>
            <a:off x="1006102" y="5121334"/>
            <a:ext cx="1791855" cy="886691"/>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altLang="zh-CN" sz="1600">
                <a:ea typeface="黑体"/>
              </a:rPr>
              <a:t>Robot</a:t>
            </a:r>
            <a:endParaRPr lang="en-US" altLang="zh-CN" sz="1600">
              <a:ea typeface="黑体"/>
              <a:cs typeface="Arial"/>
            </a:endParaRPr>
          </a:p>
          <a:p>
            <a:pPr algn="ctr"/>
            <a:r>
              <a:rPr lang="en-US" altLang="zh-CN" sz="1600">
                <a:ea typeface="黑体"/>
              </a:rPr>
              <a:t>Pitch</a:t>
            </a:r>
            <a:endParaRPr lang="en-US" altLang="zh-CN" sz="1600">
              <a:ea typeface="黑体"/>
              <a:cs typeface="Arial"/>
            </a:endParaRPr>
          </a:p>
        </p:txBody>
      </p:sp>
      <p:cxnSp>
        <p:nvCxnSpPr>
          <p:cNvPr id="14" name="直接连接符 13">
            <a:extLst>
              <a:ext uri="{FF2B5EF4-FFF2-40B4-BE49-F238E27FC236}">
                <a16:creationId xmlns:a16="http://schemas.microsoft.com/office/drawing/2014/main" id="{4C25C62B-3B55-BA38-89DD-73C06DADF456}"/>
              </a:ext>
            </a:extLst>
          </p:cNvPr>
          <p:cNvCxnSpPr>
            <a:cxnSpLocks/>
          </p:cNvCxnSpPr>
          <p:nvPr/>
        </p:nvCxnSpPr>
        <p:spPr>
          <a:xfrm flipV="1">
            <a:off x="2797957" y="4039723"/>
            <a:ext cx="2039582" cy="1563335"/>
          </a:xfrm>
          <a:prstGeom prst="line">
            <a:avLst/>
          </a:prstGeom>
        </p:spPr>
        <p:style>
          <a:lnRef idx="2">
            <a:schemeClr val="dk1"/>
          </a:lnRef>
          <a:fillRef idx="0">
            <a:schemeClr val="dk1"/>
          </a:fillRef>
          <a:effectRef idx="1">
            <a:schemeClr val="dk1"/>
          </a:effectRef>
          <a:fontRef idx="minor">
            <a:schemeClr val="tx1"/>
          </a:fontRef>
        </p:style>
      </p:cxnSp>
      <p:sp>
        <p:nvSpPr>
          <p:cNvPr id="15" name="文本框 14">
            <a:extLst>
              <a:ext uri="{FF2B5EF4-FFF2-40B4-BE49-F238E27FC236}">
                <a16:creationId xmlns:a16="http://schemas.microsoft.com/office/drawing/2014/main" id="{564BCEAC-EEDE-7F01-483E-3ECEBF26DE6A}"/>
              </a:ext>
            </a:extLst>
          </p:cNvPr>
          <p:cNvSpPr txBox="1"/>
          <p:nvPr/>
        </p:nvSpPr>
        <p:spPr>
          <a:xfrm>
            <a:off x="0" y="601918"/>
            <a:ext cx="7582989" cy="707886"/>
          </a:xfrm>
          <a:prstGeom prst="rect">
            <a:avLst/>
          </a:prstGeom>
          <a:noFill/>
        </p:spPr>
        <p:txBody>
          <a:bodyPr wrap="square" rtlCol="0">
            <a:spAutoFit/>
          </a:bodyPr>
          <a:lstStyle/>
          <a:p>
            <a:r>
              <a:rPr lang="en-US" altLang="zh-CN" sz="4000" b="1">
                <a:latin typeface="Times New Roman" panose="02020603050405020304" pitchFamily="18" charset="0"/>
                <a:cs typeface="Times New Roman" panose="02020603050405020304" pitchFamily="18" charset="0"/>
              </a:rPr>
              <a:t>Decision Layer: Gaming Logic</a:t>
            </a:r>
            <a:endParaRPr lang="zh-CN" altLang="en-US" sz="4000" b="1">
              <a:latin typeface="Times New Roman" panose="02020603050405020304" pitchFamily="18" charset="0"/>
              <a:cs typeface="Times New Roman" panose="02020603050405020304" pitchFamily="18" charset="0"/>
            </a:endParaRPr>
          </a:p>
        </p:txBody>
      </p:sp>
      <p:sp>
        <p:nvSpPr>
          <p:cNvPr id="16" name="Rectangle 3">
            <a:extLst>
              <a:ext uri="{FF2B5EF4-FFF2-40B4-BE49-F238E27FC236}">
                <a16:creationId xmlns:a16="http://schemas.microsoft.com/office/drawing/2014/main" id="{DC8C2D3B-FDA7-5925-DD8C-3AF9D14EACCD}"/>
              </a:ext>
            </a:extLst>
          </p:cNvPr>
          <p:cNvSpPr/>
          <p:nvPr/>
        </p:nvSpPr>
        <p:spPr>
          <a:xfrm>
            <a:off x="-1" y="0"/>
            <a:ext cx="6206837" cy="646331"/>
          </a:xfrm>
          <a:prstGeom prst="rect">
            <a:avLst/>
          </a:prstGeom>
          <a:noFill/>
        </p:spPr>
        <p:txBody>
          <a:bodyPr wrap="square" lIns="91440" tIns="45720" rIns="91440" bIns="45720" anchor="t">
            <a:spAutoFit/>
          </a:bodyPr>
          <a:lstStyle/>
          <a:p>
            <a:r>
              <a:rPr lang="en-US" altLang="zh-CN" sz="3600" b="1">
                <a:ln w="0"/>
                <a:solidFill>
                  <a:schemeClr val="bg1"/>
                </a:solidFill>
                <a:effectLst>
                  <a:outerShdw blurRad="38100" dist="19050" dir="2700000" algn="tl" rotWithShape="0">
                    <a:schemeClr val="dk1">
                      <a:alpha val="40000"/>
                    </a:schemeClr>
                  </a:outerShdw>
                </a:effectLst>
                <a:latin typeface="+mj-lt"/>
                <a:ea typeface="黑体"/>
              </a:rPr>
              <a:t>Software Design</a:t>
            </a:r>
            <a:endParaRPr lang="en-US" altLang="zh-CN" sz="3600" b="1" cap="none" spc="0">
              <a:ln w="0"/>
              <a:solidFill>
                <a:schemeClr val="bg1"/>
              </a:solidFill>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3425683809"/>
      </p:ext>
    </p:extLst>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示&#10;&#10;AI 生成的内容可能不正确。">
            <a:extLst>
              <a:ext uri="{FF2B5EF4-FFF2-40B4-BE49-F238E27FC236}">
                <a16:creationId xmlns:a16="http://schemas.microsoft.com/office/drawing/2014/main" id="{A08C859A-2B82-DB9C-EF29-1B0C6C678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117" y="1453281"/>
            <a:ext cx="8053389" cy="5404719"/>
          </a:xfrm>
          <a:prstGeom prst="rect">
            <a:avLst/>
          </a:prstGeom>
        </p:spPr>
      </p:pic>
      <p:sp>
        <p:nvSpPr>
          <p:cNvPr id="3" name="文本框 2">
            <a:extLst>
              <a:ext uri="{FF2B5EF4-FFF2-40B4-BE49-F238E27FC236}">
                <a16:creationId xmlns:a16="http://schemas.microsoft.com/office/drawing/2014/main" id="{D7688793-DCAA-327C-1A78-B25D66663917}"/>
              </a:ext>
            </a:extLst>
          </p:cNvPr>
          <p:cNvSpPr txBox="1"/>
          <p:nvPr/>
        </p:nvSpPr>
        <p:spPr>
          <a:xfrm>
            <a:off x="118621" y="658721"/>
            <a:ext cx="9476048" cy="707886"/>
          </a:xfrm>
          <a:prstGeom prst="rect">
            <a:avLst/>
          </a:prstGeom>
          <a:noFill/>
        </p:spPr>
        <p:txBody>
          <a:bodyPr wrap="square" rtlCol="0">
            <a:spAutoFit/>
          </a:bodyPr>
          <a:lstStyle/>
          <a:p>
            <a:r>
              <a:rPr lang="en-US" altLang="zh-CN" sz="4000" b="1">
                <a:latin typeface="Times New Roman" panose="02020603050405020304" pitchFamily="18" charset="0"/>
                <a:cs typeface="Times New Roman" panose="02020603050405020304" pitchFamily="18" charset="0"/>
              </a:rPr>
              <a:t>Decision Layer: Gaming Logic Flow Chart</a:t>
            </a:r>
            <a:endParaRPr lang="zh-CN" altLang="en-US" sz="4000" b="1">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68D25FB-295B-4690-5CBE-FD76EA524C05}"/>
              </a:ext>
            </a:extLst>
          </p:cNvPr>
          <p:cNvSpPr/>
          <p:nvPr/>
        </p:nvSpPr>
        <p:spPr>
          <a:xfrm>
            <a:off x="-1" y="0"/>
            <a:ext cx="6206837" cy="646331"/>
          </a:xfrm>
          <a:prstGeom prst="rect">
            <a:avLst/>
          </a:prstGeom>
          <a:noFill/>
        </p:spPr>
        <p:txBody>
          <a:bodyPr wrap="square" lIns="91440" tIns="45720" rIns="91440" bIns="45720" anchor="t">
            <a:spAutoFit/>
          </a:bodyPr>
          <a:lstStyle/>
          <a:p>
            <a:r>
              <a:rPr lang="en-US" altLang="zh-CN" sz="3600" b="1">
                <a:ln w="0"/>
                <a:solidFill>
                  <a:schemeClr val="bg1"/>
                </a:solidFill>
                <a:effectLst>
                  <a:outerShdw blurRad="38100" dist="19050" dir="2700000" algn="tl" rotWithShape="0">
                    <a:schemeClr val="dk1">
                      <a:alpha val="40000"/>
                    </a:schemeClr>
                  </a:outerShdw>
                </a:effectLst>
                <a:latin typeface="+mj-lt"/>
                <a:ea typeface="黑体"/>
              </a:rPr>
              <a:t>Software Design</a:t>
            </a:r>
            <a:endParaRPr lang="en-US" altLang="zh-CN" sz="3600" b="1" cap="none" spc="0">
              <a:ln w="0"/>
              <a:solidFill>
                <a:schemeClr val="bg1"/>
              </a:solidFill>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1521050870"/>
      </p:ext>
    </p:extLst>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88629-4560-A7CE-5092-DFFEC2295F42}"/>
              </a:ext>
            </a:extLst>
          </p:cNvPr>
          <p:cNvSpPr txBox="1">
            <a:spLocks/>
          </p:cNvSpPr>
          <p:nvPr/>
        </p:nvSpPr>
        <p:spPr>
          <a:xfrm>
            <a:off x="-1664178" y="617965"/>
            <a:ext cx="10515600" cy="13255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CN" sz="4000" b="1">
                <a:latin typeface="Times New Roman" panose="02020603050405020304" pitchFamily="18" charset="0"/>
                <a:cs typeface="Times New Roman" panose="02020603050405020304" pitchFamily="18" charset="0"/>
              </a:rPr>
              <a:t>Dodgebot</a:t>
            </a:r>
            <a:r>
              <a:rPr lang="zh-CN" altLang="en-US" sz="4000" b="1">
                <a:latin typeface="Times New Roman" panose="02020603050405020304" pitchFamily="18" charset="0"/>
                <a:cs typeface="Times New Roman" panose="02020603050405020304" pitchFamily="18" charset="0"/>
              </a:rPr>
              <a:t> </a:t>
            </a:r>
            <a:r>
              <a:rPr lang="en-US" altLang="zh-CN" sz="4000" b="1">
                <a:latin typeface="Times New Roman" panose="02020603050405020304" pitchFamily="18" charset="0"/>
                <a:cs typeface="Times New Roman" panose="02020603050405020304" pitchFamily="18" charset="0"/>
              </a:rPr>
              <a:t>Electrical</a:t>
            </a:r>
            <a:r>
              <a:rPr lang="zh-CN" altLang="en-US" sz="4000" b="1">
                <a:latin typeface="Times New Roman" panose="02020603050405020304" pitchFamily="18" charset="0"/>
                <a:cs typeface="Times New Roman" panose="02020603050405020304" pitchFamily="18" charset="0"/>
              </a:rPr>
              <a:t> </a:t>
            </a:r>
            <a:r>
              <a:rPr lang="en-US" altLang="zh-CN" sz="4000" b="1">
                <a:latin typeface="Times New Roman" panose="02020603050405020304" pitchFamily="18" charset="0"/>
                <a:cs typeface="Times New Roman" panose="02020603050405020304" pitchFamily="18" charset="0"/>
              </a:rPr>
              <a:t>System</a:t>
            </a:r>
            <a:endParaRPr lang="en-CN" sz="4000" b="1">
              <a:latin typeface="Times New Roman" panose="02020603050405020304" pitchFamily="18" charset="0"/>
              <a:cs typeface="Times New Roman" panose="02020603050405020304" pitchFamily="18" charset="0"/>
            </a:endParaRPr>
          </a:p>
        </p:txBody>
      </p:sp>
      <p:grpSp>
        <p:nvGrpSpPr>
          <p:cNvPr id="3" name="Group 40">
            <a:extLst>
              <a:ext uri="{FF2B5EF4-FFF2-40B4-BE49-F238E27FC236}">
                <a16:creationId xmlns:a16="http://schemas.microsoft.com/office/drawing/2014/main" id="{8199D1ED-92BF-72B2-1D8B-34EFF20097D4}"/>
              </a:ext>
            </a:extLst>
          </p:cNvPr>
          <p:cNvGrpSpPr/>
          <p:nvPr/>
        </p:nvGrpSpPr>
        <p:grpSpPr>
          <a:xfrm>
            <a:off x="1363718" y="1670809"/>
            <a:ext cx="9800896" cy="5080620"/>
            <a:chOff x="529389" y="318658"/>
            <a:chExt cx="10092776" cy="5915135"/>
          </a:xfrm>
        </p:grpSpPr>
        <p:sp>
          <p:nvSpPr>
            <p:cNvPr id="4" name="Rounded Rectangle 3">
              <a:extLst>
                <a:ext uri="{FF2B5EF4-FFF2-40B4-BE49-F238E27FC236}">
                  <a16:creationId xmlns:a16="http://schemas.microsoft.com/office/drawing/2014/main" id="{C3B609D7-5673-51F0-CD4C-8217615219A0}"/>
                </a:ext>
              </a:extLst>
            </p:cNvPr>
            <p:cNvSpPr/>
            <p:nvPr/>
          </p:nvSpPr>
          <p:spPr>
            <a:xfrm>
              <a:off x="529389" y="2034448"/>
              <a:ext cx="1478166" cy="8737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N" sz="1200">
                  <a:latin typeface="Times New Roman" panose="02020603050405020304" pitchFamily="18" charset="0"/>
                  <a:cs typeface="Times New Roman" panose="02020603050405020304" pitchFamily="18" charset="0"/>
                </a:rPr>
                <a:t>Power</a:t>
              </a:r>
              <a:r>
                <a:rPr lang="zh-CN" altLang="en-US" sz="1200">
                  <a:latin typeface="Times New Roman" panose="02020603050405020304" pitchFamily="18" charset="0"/>
                  <a:cs typeface="Times New Roman" panose="02020603050405020304" pitchFamily="18" charset="0"/>
                </a:rPr>
                <a:t> </a:t>
              </a:r>
              <a:r>
                <a:rPr lang="en-US" altLang="zh-CN" sz="1200">
                  <a:latin typeface="Times New Roman" panose="02020603050405020304" pitchFamily="18" charset="0"/>
                  <a:cs typeface="Times New Roman" panose="02020603050405020304" pitchFamily="18" charset="0"/>
                </a:rPr>
                <a:t>Supply</a:t>
              </a:r>
              <a:r>
                <a:rPr lang="zh-CN" altLang="en-US" sz="1200">
                  <a:latin typeface="Times New Roman" panose="02020603050405020304" pitchFamily="18" charset="0"/>
                  <a:cs typeface="Times New Roman" panose="02020603050405020304" pitchFamily="18" charset="0"/>
                </a:rPr>
                <a:t> </a:t>
              </a:r>
              <a:br>
                <a:rPr lang="en-US" altLang="zh-CN" sz="1200">
                  <a:latin typeface="Times New Roman" panose="02020603050405020304" pitchFamily="18" charset="0"/>
                  <a:cs typeface="Times New Roman" panose="02020603050405020304" pitchFamily="18" charset="0"/>
                </a:rPr>
              </a:br>
              <a:r>
                <a:rPr lang="en-US" altLang="zh-CN" sz="1200">
                  <a:latin typeface="Times New Roman" panose="02020603050405020304" pitchFamily="18" charset="0"/>
                  <a:cs typeface="Times New Roman" panose="02020603050405020304" pitchFamily="18" charset="0"/>
                </a:rPr>
                <a:t>(AC2DC)</a:t>
              </a:r>
              <a:endParaRPr lang="en-CN" sz="120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5C0F220-DF8C-EE10-3EC5-35DBF737798D}"/>
                </a:ext>
              </a:extLst>
            </p:cNvPr>
            <p:cNvSpPr/>
            <p:nvPr/>
          </p:nvSpPr>
          <p:spPr>
            <a:xfrm>
              <a:off x="2976956" y="1690687"/>
              <a:ext cx="1615669" cy="30374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latin typeface="Times New Roman" panose="02020603050405020304" pitchFamily="18" charset="0"/>
                  <a:cs typeface="Times New Roman" panose="02020603050405020304" pitchFamily="18" charset="0"/>
                </a:rPr>
                <a:t>Main</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Chassis</a:t>
              </a:r>
              <a:br>
                <a:rPr lang="en-US" altLang="zh-CN">
                  <a:latin typeface="Times New Roman" panose="02020603050405020304" pitchFamily="18" charset="0"/>
                  <a:cs typeface="Times New Roman" panose="02020603050405020304" pitchFamily="18" charset="0"/>
                </a:rPr>
              </a:br>
              <a:r>
                <a:rPr lang="en-US" altLang="zh-CN">
                  <a:latin typeface="Times New Roman" panose="02020603050405020304" pitchFamily="18" charset="0"/>
                  <a:cs typeface="Times New Roman" panose="02020603050405020304" pitchFamily="18" charset="0"/>
                </a:rPr>
                <a:t>Board</a:t>
              </a:r>
              <a:endParaRPr lang="en-CN">
                <a:latin typeface="Times New Roman" panose="02020603050405020304" pitchFamily="18" charset="0"/>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73195AA1-7EFB-E473-3F51-8871E738DA07}"/>
                </a:ext>
              </a:extLst>
            </p:cNvPr>
            <p:cNvCxnSpPr>
              <a:stCxn id="4" idx="3"/>
            </p:cNvCxnSpPr>
            <p:nvPr/>
          </p:nvCxnSpPr>
          <p:spPr>
            <a:xfrm flipV="1">
              <a:off x="2007555" y="2471326"/>
              <a:ext cx="969401"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8A096AE3-2E1E-3A41-2C0D-F3CD99A67040}"/>
                </a:ext>
              </a:extLst>
            </p:cNvPr>
            <p:cNvSpPr txBox="1"/>
            <p:nvPr/>
          </p:nvSpPr>
          <p:spPr>
            <a:xfrm>
              <a:off x="2158808" y="2194153"/>
              <a:ext cx="666893" cy="304581"/>
            </a:xfrm>
            <a:prstGeom prst="rect">
              <a:avLst/>
            </a:prstGeom>
            <a:noFill/>
          </p:spPr>
          <p:txBody>
            <a:bodyPr wrap="square" rtlCol="0">
              <a:spAutoFit/>
            </a:bodyPr>
            <a:lstStyle/>
            <a:p>
              <a:r>
                <a:rPr lang="en-US" altLang="zh-CN" sz="1100">
                  <a:latin typeface="Times New Roman" panose="02020603050405020304" pitchFamily="18" charset="0"/>
                  <a:cs typeface="Times New Roman" panose="02020603050405020304" pitchFamily="18" charset="0"/>
                </a:rPr>
                <a:t>24V</a:t>
              </a:r>
              <a:r>
                <a:rPr lang="zh-CN" altLang="en-US" sz="1100">
                  <a:latin typeface="Times New Roman" panose="02020603050405020304" pitchFamily="18" charset="0"/>
                  <a:cs typeface="Times New Roman" panose="02020603050405020304" pitchFamily="18" charset="0"/>
                </a:rPr>
                <a:t> </a:t>
              </a:r>
              <a:r>
                <a:rPr lang="en-US" altLang="zh-CN" sz="1100">
                  <a:latin typeface="Times New Roman" panose="02020603050405020304" pitchFamily="18" charset="0"/>
                  <a:cs typeface="Times New Roman" panose="02020603050405020304" pitchFamily="18" charset="0"/>
                </a:rPr>
                <a:t>5A</a:t>
              </a:r>
              <a:endParaRPr lang="en-CN" sz="110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5B6C29ED-FD50-CC18-C6BE-368FA088C182}"/>
                </a:ext>
              </a:extLst>
            </p:cNvPr>
            <p:cNvSpPr/>
            <p:nvPr/>
          </p:nvSpPr>
          <p:spPr>
            <a:xfrm>
              <a:off x="6357543" y="1690687"/>
              <a:ext cx="1615669" cy="28934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N" altLang="zh-CN">
                  <a:latin typeface="Times New Roman" panose="02020603050405020304" pitchFamily="18" charset="0"/>
                  <a:cs typeface="Times New Roman" panose="02020603050405020304" pitchFamily="18" charset="0"/>
                </a:rPr>
                <a:t>Gimbal</a:t>
              </a:r>
              <a:br>
                <a:rPr lang="en-US" altLang="zh-CN">
                  <a:latin typeface="Times New Roman" panose="02020603050405020304" pitchFamily="18" charset="0"/>
                  <a:cs typeface="Times New Roman" panose="02020603050405020304" pitchFamily="18" charset="0"/>
                </a:rPr>
              </a:br>
              <a:r>
                <a:rPr lang="en-US" altLang="zh-CN">
                  <a:latin typeface="Times New Roman" panose="02020603050405020304" pitchFamily="18" charset="0"/>
                  <a:cs typeface="Times New Roman" panose="02020603050405020304" pitchFamily="18" charset="0"/>
                </a:rPr>
                <a:t>Board</a:t>
              </a:r>
              <a:endParaRPr lang="en-CN">
                <a:latin typeface="Times New Roman" panose="02020603050405020304" pitchFamily="18" charset="0"/>
                <a:cs typeface="Times New Roman" panose="02020603050405020304" pitchFamily="18" charset="0"/>
              </a:endParaRPr>
            </a:p>
          </p:txBody>
        </p:sp>
        <p:sp>
          <p:nvSpPr>
            <p:cNvPr id="9" name="Rounded Rectangle 8">
              <a:extLst>
                <a:ext uri="{FF2B5EF4-FFF2-40B4-BE49-F238E27FC236}">
                  <a16:creationId xmlns:a16="http://schemas.microsoft.com/office/drawing/2014/main" id="{90A1610F-EBAB-EC3A-0489-FD7DB1BDD86B}"/>
                </a:ext>
              </a:extLst>
            </p:cNvPr>
            <p:cNvSpPr/>
            <p:nvPr/>
          </p:nvSpPr>
          <p:spPr>
            <a:xfrm>
              <a:off x="3045707" y="5360036"/>
              <a:ext cx="1478166" cy="8737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N" sz="1200">
                  <a:latin typeface="Times New Roman" panose="02020603050405020304" pitchFamily="18" charset="0"/>
                  <a:cs typeface="Times New Roman" panose="02020603050405020304" pitchFamily="18" charset="0"/>
                </a:rPr>
                <a:t>Yaw</a:t>
              </a:r>
              <a:r>
                <a:rPr lang="zh-CN" altLang="en-US" sz="1200">
                  <a:latin typeface="Times New Roman" panose="02020603050405020304" pitchFamily="18" charset="0"/>
                  <a:cs typeface="Times New Roman" panose="02020603050405020304" pitchFamily="18" charset="0"/>
                </a:rPr>
                <a:t> </a:t>
              </a:r>
              <a:r>
                <a:rPr lang="en-US" altLang="zh-CN" sz="1200">
                  <a:latin typeface="Times New Roman" panose="02020603050405020304" pitchFamily="18" charset="0"/>
                  <a:cs typeface="Times New Roman" panose="02020603050405020304" pitchFamily="18" charset="0"/>
                </a:rPr>
                <a:t>Motor</a:t>
              </a:r>
              <a:br>
                <a:rPr lang="en-US" altLang="zh-CN" sz="1200">
                  <a:latin typeface="Times New Roman" panose="02020603050405020304" pitchFamily="18" charset="0"/>
                  <a:cs typeface="Times New Roman" panose="02020603050405020304" pitchFamily="18" charset="0"/>
                </a:rPr>
              </a:br>
              <a:r>
                <a:rPr lang="en-US" altLang="zh-CN" sz="1200">
                  <a:latin typeface="Times New Roman" panose="02020603050405020304" pitchFamily="18" charset="0"/>
                  <a:cs typeface="Times New Roman" panose="02020603050405020304" pitchFamily="18" charset="0"/>
                </a:rPr>
                <a:t>(DM6006)</a:t>
              </a:r>
              <a:endParaRPr lang="en-CN" sz="1200">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D4FA95F9-E641-7906-7A5C-190BE54C2524}"/>
                </a:ext>
              </a:extLst>
            </p:cNvPr>
            <p:cNvCxnSpPr>
              <a:cxnSpLocks/>
              <a:stCxn id="9" idx="0"/>
              <a:endCxn id="5" idx="2"/>
            </p:cNvCxnSpPr>
            <p:nvPr/>
          </p:nvCxnSpPr>
          <p:spPr>
            <a:xfrm flipV="1">
              <a:off x="3784790" y="4728118"/>
              <a:ext cx="1" cy="63191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1" name="Rounded Rectangle 10">
              <a:extLst>
                <a:ext uri="{FF2B5EF4-FFF2-40B4-BE49-F238E27FC236}">
                  <a16:creationId xmlns:a16="http://schemas.microsoft.com/office/drawing/2014/main" id="{0496DBB2-FE3E-91E1-1F80-4DD873D8BB5F}"/>
                </a:ext>
              </a:extLst>
            </p:cNvPr>
            <p:cNvSpPr/>
            <p:nvPr/>
          </p:nvSpPr>
          <p:spPr>
            <a:xfrm>
              <a:off x="3045708" y="322877"/>
              <a:ext cx="1478166" cy="8737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100">
                  <a:latin typeface="Times New Roman" panose="02020603050405020304" pitchFamily="18" charset="0"/>
                  <a:cs typeface="Times New Roman" panose="02020603050405020304" pitchFamily="18" charset="0"/>
                </a:rPr>
                <a:t>Edge</a:t>
              </a:r>
              <a:r>
                <a:rPr lang="zh-CN" altLang="en-US" sz="1100">
                  <a:latin typeface="Times New Roman" panose="02020603050405020304" pitchFamily="18" charset="0"/>
                  <a:cs typeface="Times New Roman" panose="02020603050405020304" pitchFamily="18" charset="0"/>
                </a:rPr>
                <a:t> </a:t>
              </a:r>
              <a:r>
                <a:rPr lang="en-US" altLang="zh-CN" sz="1100">
                  <a:latin typeface="Times New Roman" panose="02020603050405020304" pitchFamily="18" charset="0"/>
                  <a:cs typeface="Times New Roman" panose="02020603050405020304" pitchFamily="18" charset="0"/>
                </a:rPr>
                <a:t>Computing</a:t>
              </a:r>
              <a:r>
                <a:rPr lang="zh-CN" altLang="en-US" sz="1100">
                  <a:latin typeface="Times New Roman" panose="02020603050405020304" pitchFamily="18" charset="0"/>
                  <a:cs typeface="Times New Roman" panose="02020603050405020304" pitchFamily="18" charset="0"/>
                </a:rPr>
                <a:t> </a:t>
              </a:r>
              <a:r>
                <a:rPr lang="en-US" altLang="zh-CN" sz="1100">
                  <a:latin typeface="Times New Roman" panose="02020603050405020304" pitchFamily="18" charset="0"/>
                  <a:cs typeface="Times New Roman" panose="02020603050405020304" pitchFamily="18" charset="0"/>
                </a:rPr>
                <a:t>Platform</a:t>
              </a:r>
              <a:endParaRPr lang="en-CN" sz="1100">
                <a:latin typeface="Times New Roman" panose="02020603050405020304" pitchFamily="18"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CB2E4D4F-1CA0-F0C3-CC40-720350C6DB30}"/>
                </a:ext>
              </a:extLst>
            </p:cNvPr>
            <p:cNvCxnSpPr>
              <a:cxnSpLocks/>
            </p:cNvCxnSpPr>
            <p:nvPr/>
          </p:nvCxnSpPr>
          <p:spPr>
            <a:xfrm flipV="1">
              <a:off x="3689404" y="1211706"/>
              <a:ext cx="0" cy="47438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B06EEF56-42AA-1705-EE9C-BE8E11B70B7A}"/>
                </a:ext>
              </a:extLst>
            </p:cNvPr>
            <p:cNvSpPr txBox="1"/>
            <p:nvPr/>
          </p:nvSpPr>
          <p:spPr>
            <a:xfrm>
              <a:off x="2939144" y="1311463"/>
              <a:ext cx="922996" cy="304581"/>
            </a:xfrm>
            <a:prstGeom prst="rect">
              <a:avLst/>
            </a:prstGeom>
            <a:noFill/>
          </p:spPr>
          <p:txBody>
            <a:bodyPr wrap="square" rtlCol="0">
              <a:spAutoFit/>
            </a:bodyPr>
            <a:lstStyle/>
            <a:p>
              <a:r>
                <a:rPr lang="en-US" altLang="zh-CN" sz="1100">
                  <a:latin typeface="Times New Roman" panose="02020603050405020304" pitchFamily="18" charset="0"/>
                  <a:cs typeface="Times New Roman" panose="02020603050405020304" pitchFamily="18" charset="0"/>
                </a:rPr>
                <a:t>CAN</a:t>
              </a:r>
              <a:endParaRPr lang="en-CN" sz="1100">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E261DD1F-A4ED-F43D-27F5-73BA1D72F755}"/>
                </a:ext>
              </a:extLst>
            </p:cNvPr>
            <p:cNvCxnSpPr>
              <a:cxnSpLocks/>
            </p:cNvCxnSpPr>
            <p:nvPr/>
          </p:nvCxnSpPr>
          <p:spPr>
            <a:xfrm>
              <a:off x="4592625" y="2436094"/>
              <a:ext cx="176491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58C6C021-5052-E660-B47A-6BA969841170}"/>
                </a:ext>
              </a:extLst>
            </p:cNvPr>
            <p:cNvSpPr txBox="1"/>
            <p:nvPr/>
          </p:nvSpPr>
          <p:spPr>
            <a:xfrm>
              <a:off x="5208815" y="2162785"/>
              <a:ext cx="666893" cy="304581"/>
            </a:xfrm>
            <a:prstGeom prst="rect">
              <a:avLst/>
            </a:prstGeom>
            <a:noFill/>
          </p:spPr>
          <p:txBody>
            <a:bodyPr wrap="square" rtlCol="0">
              <a:spAutoFit/>
            </a:bodyPr>
            <a:lstStyle/>
            <a:p>
              <a:r>
                <a:rPr lang="en-US" altLang="zh-CN" sz="1100">
                  <a:latin typeface="Times New Roman" panose="02020603050405020304" pitchFamily="18" charset="0"/>
                  <a:cs typeface="Times New Roman" panose="02020603050405020304" pitchFamily="18" charset="0"/>
                </a:rPr>
                <a:t>24V</a:t>
              </a:r>
              <a:r>
                <a:rPr lang="zh-CN" altLang="en-US" sz="1100">
                  <a:latin typeface="Times New Roman" panose="02020603050405020304" pitchFamily="18" charset="0"/>
                  <a:cs typeface="Times New Roman" panose="02020603050405020304" pitchFamily="18" charset="0"/>
                </a:rPr>
                <a:t> </a:t>
              </a:r>
              <a:r>
                <a:rPr lang="en-US" altLang="zh-CN" sz="1100">
                  <a:latin typeface="Times New Roman" panose="02020603050405020304" pitchFamily="18" charset="0"/>
                  <a:cs typeface="Times New Roman" panose="02020603050405020304" pitchFamily="18" charset="0"/>
                </a:rPr>
                <a:t>5A</a:t>
              </a:r>
              <a:endParaRPr lang="en-CN" sz="1100">
                <a:latin typeface="Times New Roman" panose="02020603050405020304" pitchFamily="18" charset="0"/>
                <a:cs typeface="Times New Roman" panose="02020603050405020304" pitchFamily="18" charset="0"/>
              </a:endParaRPr>
            </a:p>
          </p:txBody>
        </p:sp>
        <p:sp>
          <p:nvSpPr>
            <p:cNvPr id="16" name="Rounded Rectangle 15">
              <a:extLst>
                <a:ext uri="{FF2B5EF4-FFF2-40B4-BE49-F238E27FC236}">
                  <a16:creationId xmlns:a16="http://schemas.microsoft.com/office/drawing/2014/main" id="{21EB076F-1E3D-3094-7BA6-CC9F83CF12F0}"/>
                </a:ext>
              </a:extLst>
            </p:cNvPr>
            <p:cNvSpPr/>
            <p:nvPr/>
          </p:nvSpPr>
          <p:spPr>
            <a:xfrm>
              <a:off x="8747526" y="1689086"/>
              <a:ext cx="1874637" cy="8737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a:latin typeface="Times New Roman" panose="02020603050405020304" pitchFamily="18" charset="0"/>
                  <a:cs typeface="Times New Roman" panose="02020603050405020304" pitchFamily="18" charset="0"/>
                </a:rPr>
                <a:t>Pitch</a:t>
              </a:r>
              <a:r>
                <a:rPr lang="zh-CN" altLang="en-US" sz="1200">
                  <a:latin typeface="Times New Roman" panose="02020603050405020304" pitchFamily="18" charset="0"/>
                  <a:cs typeface="Times New Roman" panose="02020603050405020304" pitchFamily="18" charset="0"/>
                </a:rPr>
                <a:t> </a:t>
              </a:r>
              <a:r>
                <a:rPr lang="en-US" altLang="zh-CN" sz="1200">
                  <a:latin typeface="Times New Roman" panose="02020603050405020304" pitchFamily="18" charset="0"/>
                  <a:cs typeface="Times New Roman" panose="02020603050405020304" pitchFamily="18" charset="0"/>
                </a:rPr>
                <a:t>Motor</a:t>
              </a:r>
              <a:br>
                <a:rPr lang="en-US" altLang="zh-CN" sz="1200">
                  <a:latin typeface="Times New Roman" panose="02020603050405020304" pitchFamily="18" charset="0"/>
                  <a:cs typeface="Times New Roman" panose="02020603050405020304" pitchFamily="18" charset="0"/>
                </a:rPr>
              </a:br>
              <a:r>
                <a:rPr lang="en-US" altLang="zh-CN" sz="1200">
                  <a:latin typeface="Times New Roman" panose="02020603050405020304" pitchFamily="18" charset="0"/>
                  <a:cs typeface="Times New Roman" panose="02020603050405020304" pitchFamily="18" charset="0"/>
                </a:rPr>
                <a:t>(DM6006)</a:t>
              </a:r>
              <a:endParaRPr lang="en-CN" sz="1200">
                <a:latin typeface="Times New Roman" panose="02020603050405020304" pitchFamily="18" charset="0"/>
                <a:cs typeface="Times New Roman" panose="02020603050405020304" pitchFamily="18" charset="0"/>
              </a:endParaRPr>
            </a:p>
          </p:txBody>
        </p:sp>
        <p:sp>
          <p:nvSpPr>
            <p:cNvPr id="17" name="Rounded Rectangle 16">
              <a:extLst>
                <a:ext uri="{FF2B5EF4-FFF2-40B4-BE49-F238E27FC236}">
                  <a16:creationId xmlns:a16="http://schemas.microsoft.com/office/drawing/2014/main" id="{AB30F967-E94A-1A95-5C86-A2595F9BED96}"/>
                </a:ext>
              </a:extLst>
            </p:cNvPr>
            <p:cNvSpPr/>
            <p:nvPr/>
          </p:nvSpPr>
          <p:spPr>
            <a:xfrm>
              <a:off x="8738507" y="2709155"/>
              <a:ext cx="1883658" cy="8737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N" sz="1200">
                  <a:latin typeface="Times New Roman" panose="02020603050405020304" pitchFamily="18" charset="0"/>
                  <a:cs typeface="Times New Roman" panose="02020603050405020304" pitchFamily="18" charset="0"/>
                </a:rPr>
                <a:t>Friction</a:t>
              </a:r>
              <a:r>
                <a:rPr lang="zh-CN" altLang="en-US" sz="1200">
                  <a:latin typeface="Times New Roman" panose="02020603050405020304" pitchFamily="18" charset="0"/>
                  <a:cs typeface="Times New Roman" panose="02020603050405020304" pitchFamily="18" charset="0"/>
                </a:rPr>
                <a:t> </a:t>
              </a:r>
              <a:r>
                <a:rPr lang="en-US" altLang="zh-CN" sz="1200">
                  <a:latin typeface="Times New Roman" panose="02020603050405020304" pitchFamily="18" charset="0"/>
                  <a:cs typeface="Times New Roman" panose="02020603050405020304" pitchFamily="18" charset="0"/>
                </a:rPr>
                <a:t>Wheel</a:t>
              </a:r>
              <a:r>
                <a:rPr lang="zh-CN" altLang="en-US" sz="1200">
                  <a:latin typeface="Times New Roman" panose="02020603050405020304" pitchFamily="18" charset="0"/>
                  <a:cs typeface="Times New Roman" panose="02020603050405020304" pitchFamily="18" charset="0"/>
                </a:rPr>
                <a:t> </a:t>
              </a:r>
              <a:r>
                <a:rPr lang="en-US" altLang="zh-CN" sz="1200">
                  <a:latin typeface="Times New Roman" panose="02020603050405020304" pitchFamily="18" charset="0"/>
                  <a:cs typeface="Times New Roman" panose="02020603050405020304" pitchFamily="18" charset="0"/>
                </a:rPr>
                <a:t>Motors</a:t>
              </a:r>
              <a:r>
                <a:rPr lang="zh-CN" altLang="en-US" sz="1200">
                  <a:latin typeface="Times New Roman" panose="02020603050405020304" pitchFamily="18" charset="0"/>
                  <a:cs typeface="Times New Roman" panose="02020603050405020304" pitchFamily="18" charset="0"/>
                </a:rPr>
                <a:t> </a:t>
              </a:r>
              <a:r>
                <a:rPr lang="en-US" altLang="zh-CN" sz="1200">
                  <a:latin typeface="Times New Roman" panose="02020603050405020304" pitchFamily="18" charset="0"/>
                  <a:cs typeface="Times New Roman" panose="02020603050405020304" pitchFamily="18" charset="0"/>
                </a:rPr>
                <a:t>x2</a:t>
              </a:r>
              <a:br>
                <a:rPr lang="en-US" altLang="zh-CN" sz="1200">
                  <a:latin typeface="Times New Roman" panose="02020603050405020304" pitchFamily="18" charset="0"/>
                  <a:cs typeface="Times New Roman" panose="02020603050405020304" pitchFamily="18" charset="0"/>
                </a:rPr>
              </a:br>
              <a:r>
                <a:rPr lang="en-US" altLang="zh-CN" sz="1200">
                  <a:latin typeface="Times New Roman" panose="02020603050405020304" pitchFamily="18" charset="0"/>
                  <a:cs typeface="Times New Roman" panose="02020603050405020304" pitchFamily="18" charset="0"/>
                </a:rPr>
                <a:t>(DJI</a:t>
              </a:r>
              <a:r>
                <a:rPr lang="zh-CN" altLang="en-US" sz="1200">
                  <a:latin typeface="Times New Roman" panose="02020603050405020304" pitchFamily="18" charset="0"/>
                  <a:cs typeface="Times New Roman" panose="02020603050405020304" pitchFamily="18" charset="0"/>
                </a:rPr>
                <a:t> </a:t>
              </a:r>
              <a:r>
                <a:rPr lang="en-US" altLang="zh-CN" sz="1200">
                  <a:latin typeface="Times New Roman" panose="02020603050405020304" pitchFamily="18" charset="0"/>
                  <a:cs typeface="Times New Roman" panose="02020603050405020304" pitchFamily="18" charset="0"/>
                </a:rPr>
                <a:t>M3508)</a:t>
              </a:r>
              <a:endParaRPr lang="en-CN" sz="1200">
                <a:latin typeface="Times New Roman" panose="02020603050405020304" pitchFamily="18" charset="0"/>
                <a:cs typeface="Times New Roman" panose="02020603050405020304" pitchFamily="18" charset="0"/>
              </a:endParaRPr>
            </a:p>
          </p:txBody>
        </p:sp>
        <p:sp>
          <p:nvSpPr>
            <p:cNvPr id="18" name="Rounded Rectangle 17">
              <a:extLst>
                <a:ext uri="{FF2B5EF4-FFF2-40B4-BE49-F238E27FC236}">
                  <a16:creationId xmlns:a16="http://schemas.microsoft.com/office/drawing/2014/main" id="{3FBCA957-4C6E-D5AC-BFB6-0EE7F7CC1A9E}"/>
                </a:ext>
              </a:extLst>
            </p:cNvPr>
            <p:cNvSpPr/>
            <p:nvPr/>
          </p:nvSpPr>
          <p:spPr>
            <a:xfrm>
              <a:off x="8747525" y="3710407"/>
              <a:ext cx="1874637" cy="8737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a:latin typeface="Times New Roman" panose="02020603050405020304" pitchFamily="18" charset="0"/>
                  <a:cs typeface="Times New Roman" panose="02020603050405020304" pitchFamily="18" charset="0"/>
                </a:rPr>
                <a:t>Feed</a:t>
              </a:r>
              <a:r>
                <a:rPr lang="zh-CN" altLang="en-US" sz="1200">
                  <a:latin typeface="Times New Roman" panose="02020603050405020304" pitchFamily="18" charset="0"/>
                  <a:cs typeface="Times New Roman" panose="02020603050405020304" pitchFamily="18" charset="0"/>
                </a:rPr>
                <a:t> </a:t>
              </a:r>
              <a:r>
                <a:rPr lang="en-US" altLang="zh-CN" sz="1200">
                  <a:latin typeface="Times New Roman" panose="02020603050405020304" pitchFamily="18" charset="0"/>
                  <a:cs typeface="Times New Roman" panose="02020603050405020304" pitchFamily="18" charset="0"/>
                </a:rPr>
                <a:t>Motor</a:t>
              </a:r>
              <a:br>
                <a:rPr lang="en-US" altLang="zh-CN" sz="1200">
                  <a:latin typeface="Times New Roman" panose="02020603050405020304" pitchFamily="18" charset="0"/>
                  <a:cs typeface="Times New Roman" panose="02020603050405020304" pitchFamily="18" charset="0"/>
                </a:rPr>
              </a:br>
              <a:r>
                <a:rPr lang="en-US" altLang="zh-CN" sz="1200">
                  <a:latin typeface="Times New Roman" panose="02020603050405020304" pitchFamily="18" charset="0"/>
                  <a:cs typeface="Times New Roman" panose="02020603050405020304" pitchFamily="18" charset="0"/>
                </a:rPr>
                <a:t>(DJI</a:t>
              </a:r>
              <a:r>
                <a:rPr lang="zh-CN" altLang="en-US" sz="1200">
                  <a:latin typeface="Times New Roman" panose="02020603050405020304" pitchFamily="18" charset="0"/>
                  <a:cs typeface="Times New Roman" panose="02020603050405020304" pitchFamily="18" charset="0"/>
                </a:rPr>
                <a:t> </a:t>
              </a:r>
              <a:r>
                <a:rPr lang="en-US" altLang="zh-CN" sz="1200">
                  <a:latin typeface="Times New Roman" panose="02020603050405020304" pitchFamily="18" charset="0"/>
                  <a:cs typeface="Times New Roman" panose="02020603050405020304" pitchFamily="18" charset="0"/>
                </a:rPr>
                <a:t>M3508)</a:t>
              </a:r>
              <a:endParaRPr lang="en-CN" sz="1200">
                <a:latin typeface="Times New Roman" panose="02020603050405020304" pitchFamily="18" charset="0"/>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14612F40-E26A-607D-9756-7D7424E8EECD}"/>
                </a:ext>
              </a:extLst>
            </p:cNvPr>
            <p:cNvCxnSpPr>
              <a:cxnSpLocks/>
            </p:cNvCxnSpPr>
            <p:nvPr/>
          </p:nvCxnSpPr>
          <p:spPr>
            <a:xfrm>
              <a:off x="7973212" y="2034448"/>
              <a:ext cx="76529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2C765485-390A-93E9-F42E-99E8F829AB26}"/>
                </a:ext>
              </a:extLst>
            </p:cNvPr>
            <p:cNvSpPr txBox="1"/>
            <p:nvPr/>
          </p:nvSpPr>
          <p:spPr>
            <a:xfrm>
              <a:off x="8016610" y="1821519"/>
              <a:ext cx="622917" cy="304581"/>
            </a:xfrm>
            <a:prstGeom prst="rect">
              <a:avLst/>
            </a:prstGeom>
            <a:noFill/>
          </p:spPr>
          <p:txBody>
            <a:bodyPr wrap="square" rtlCol="0">
              <a:spAutoFit/>
            </a:bodyPr>
            <a:lstStyle/>
            <a:p>
              <a:r>
                <a:rPr lang="en-US" altLang="zh-CN" sz="1100">
                  <a:latin typeface="Times New Roman" panose="02020603050405020304" pitchFamily="18" charset="0"/>
                  <a:cs typeface="Times New Roman" panose="02020603050405020304" pitchFamily="18" charset="0"/>
                </a:rPr>
                <a:t>24V</a:t>
              </a:r>
              <a:endParaRPr lang="en-CN" sz="1100">
                <a:latin typeface="Times New Roman" panose="02020603050405020304" pitchFamily="18"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5E5E111D-9F0C-A43D-B058-B58515D1ACA3}"/>
                </a:ext>
              </a:extLst>
            </p:cNvPr>
            <p:cNvCxnSpPr>
              <a:cxnSpLocks/>
            </p:cNvCxnSpPr>
            <p:nvPr/>
          </p:nvCxnSpPr>
          <p:spPr>
            <a:xfrm>
              <a:off x="3568223" y="4584146"/>
              <a:ext cx="0" cy="7758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9CE1B9D3-6D89-7A94-FF9A-147C4CB13293}"/>
                </a:ext>
              </a:extLst>
            </p:cNvPr>
            <p:cNvSpPr txBox="1"/>
            <p:nvPr/>
          </p:nvSpPr>
          <p:spPr>
            <a:xfrm>
              <a:off x="3093834" y="4881698"/>
              <a:ext cx="690956" cy="304581"/>
            </a:xfrm>
            <a:prstGeom prst="rect">
              <a:avLst/>
            </a:prstGeom>
            <a:noFill/>
          </p:spPr>
          <p:txBody>
            <a:bodyPr wrap="square" rtlCol="0">
              <a:spAutoFit/>
            </a:bodyPr>
            <a:lstStyle/>
            <a:p>
              <a:r>
                <a:rPr lang="en-US" altLang="zh-CN" sz="1100">
                  <a:latin typeface="Times New Roman" panose="02020603050405020304" pitchFamily="18" charset="0"/>
                  <a:cs typeface="Times New Roman" panose="02020603050405020304" pitchFamily="18" charset="0"/>
                </a:rPr>
                <a:t>24V</a:t>
              </a:r>
              <a:endParaRPr lang="en-CN" sz="1100">
                <a:latin typeface="Times New Roman" panose="02020603050405020304" pitchFamily="18"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1147DD22-D500-94FD-89E8-8891612666AD}"/>
                </a:ext>
              </a:extLst>
            </p:cNvPr>
            <p:cNvCxnSpPr/>
            <p:nvPr/>
          </p:nvCxnSpPr>
          <p:spPr>
            <a:xfrm flipH="1">
              <a:off x="7973212" y="2289438"/>
              <a:ext cx="774314"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DBE91A66-A963-3281-B136-8D547C933D51}"/>
                </a:ext>
              </a:extLst>
            </p:cNvPr>
            <p:cNvSpPr txBox="1"/>
            <p:nvPr/>
          </p:nvSpPr>
          <p:spPr>
            <a:xfrm>
              <a:off x="7994910" y="2061402"/>
              <a:ext cx="808695" cy="304581"/>
            </a:xfrm>
            <a:prstGeom prst="rect">
              <a:avLst/>
            </a:prstGeom>
            <a:noFill/>
          </p:spPr>
          <p:txBody>
            <a:bodyPr wrap="square" rtlCol="0">
              <a:spAutoFit/>
            </a:bodyPr>
            <a:lstStyle/>
            <a:p>
              <a:r>
                <a:rPr lang="en-US" altLang="zh-CN" sz="1100">
                  <a:latin typeface="Times New Roman" panose="02020603050405020304" pitchFamily="18" charset="0"/>
                  <a:cs typeface="Times New Roman" panose="02020603050405020304" pitchFamily="18" charset="0"/>
                </a:rPr>
                <a:t>CAN</a:t>
              </a:r>
              <a:endParaRPr lang="en-CN" sz="1100">
                <a:latin typeface="Times New Roman" panose="02020603050405020304" pitchFamily="18" charset="0"/>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0844199C-7181-0F75-7776-7F4A9E6657B8}"/>
                </a:ext>
              </a:extLst>
            </p:cNvPr>
            <p:cNvCxnSpPr>
              <a:cxnSpLocks/>
            </p:cNvCxnSpPr>
            <p:nvPr/>
          </p:nvCxnSpPr>
          <p:spPr>
            <a:xfrm>
              <a:off x="7973212" y="3015502"/>
              <a:ext cx="76529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00A225BF-C404-845C-6D6A-B19DD1F9F224}"/>
                </a:ext>
              </a:extLst>
            </p:cNvPr>
            <p:cNvSpPr txBox="1"/>
            <p:nvPr/>
          </p:nvSpPr>
          <p:spPr>
            <a:xfrm>
              <a:off x="8044401" y="2810243"/>
              <a:ext cx="622917" cy="304581"/>
            </a:xfrm>
            <a:prstGeom prst="rect">
              <a:avLst/>
            </a:prstGeom>
            <a:noFill/>
          </p:spPr>
          <p:txBody>
            <a:bodyPr wrap="square" rtlCol="0">
              <a:spAutoFit/>
            </a:bodyPr>
            <a:lstStyle/>
            <a:p>
              <a:r>
                <a:rPr lang="en-US" altLang="zh-CN" sz="1100">
                  <a:latin typeface="Times New Roman" panose="02020603050405020304" pitchFamily="18" charset="0"/>
                  <a:cs typeface="Times New Roman" panose="02020603050405020304" pitchFamily="18" charset="0"/>
                </a:rPr>
                <a:t>24V</a:t>
              </a:r>
              <a:endParaRPr lang="en-CN" sz="1100">
                <a:latin typeface="Times New Roman" panose="02020603050405020304" pitchFamily="18"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4120E2FF-CF4D-C53C-1DF7-8BFA5A066FD6}"/>
                </a:ext>
              </a:extLst>
            </p:cNvPr>
            <p:cNvCxnSpPr/>
            <p:nvPr/>
          </p:nvCxnSpPr>
          <p:spPr>
            <a:xfrm flipH="1">
              <a:off x="7973212" y="3270492"/>
              <a:ext cx="774314"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5F0A9705-CCD6-312A-31DA-8A308F679D75}"/>
                </a:ext>
              </a:extLst>
            </p:cNvPr>
            <p:cNvSpPr txBox="1"/>
            <p:nvPr/>
          </p:nvSpPr>
          <p:spPr>
            <a:xfrm>
              <a:off x="8016610" y="3044401"/>
              <a:ext cx="765295" cy="304581"/>
            </a:xfrm>
            <a:prstGeom prst="rect">
              <a:avLst/>
            </a:prstGeom>
            <a:noFill/>
          </p:spPr>
          <p:txBody>
            <a:bodyPr wrap="square" rtlCol="0">
              <a:spAutoFit/>
            </a:bodyPr>
            <a:lstStyle/>
            <a:p>
              <a:r>
                <a:rPr lang="en-US" altLang="zh-CN" sz="1100">
                  <a:latin typeface="Times New Roman" panose="02020603050405020304" pitchFamily="18" charset="0"/>
                  <a:cs typeface="Times New Roman" panose="02020603050405020304" pitchFamily="18" charset="0"/>
                </a:rPr>
                <a:t>CAN</a:t>
              </a:r>
              <a:endParaRPr lang="en-CN" sz="1100">
                <a:latin typeface="Times New Roman" panose="02020603050405020304" pitchFamily="18" charset="0"/>
                <a:cs typeface="Times New Roman" panose="02020603050405020304" pitchFamily="18" charset="0"/>
              </a:endParaRPr>
            </a:p>
          </p:txBody>
        </p:sp>
        <p:cxnSp>
          <p:nvCxnSpPr>
            <p:cNvPr id="29" name="Straight Arrow Connector 28">
              <a:extLst>
                <a:ext uri="{FF2B5EF4-FFF2-40B4-BE49-F238E27FC236}">
                  <a16:creationId xmlns:a16="http://schemas.microsoft.com/office/drawing/2014/main" id="{D9C4DDF1-E9C8-D943-826A-3A1B3E67DDA6}"/>
                </a:ext>
              </a:extLst>
            </p:cNvPr>
            <p:cNvCxnSpPr>
              <a:cxnSpLocks/>
            </p:cNvCxnSpPr>
            <p:nvPr/>
          </p:nvCxnSpPr>
          <p:spPr>
            <a:xfrm>
              <a:off x="7973212" y="4009056"/>
              <a:ext cx="76529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8041B13B-A662-51A7-4718-7C18A36FEB34}"/>
                </a:ext>
              </a:extLst>
            </p:cNvPr>
            <p:cNvSpPr txBox="1"/>
            <p:nvPr/>
          </p:nvSpPr>
          <p:spPr>
            <a:xfrm>
              <a:off x="8044400" y="3791663"/>
              <a:ext cx="622917" cy="304581"/>
            </a:xfrm>
            <a:prstGeom prst="rect">
              <a:avLst/>
            </a:prstGeom>
            <a:noFill/>
          </p:spPr>
          <p:txBody>
            <a:bodyPr wrap="square" rtlCol="0">
              <a:spAutoFit/>
            </a:bodyPr>
            <a:lstStyle/>
            <a:p>
              <a:r>
                <a:rPr lang="en-US" altLang="zh-CN" sz="1100">
                  <a:latin typeface="Times New Roman" panose="02020603050405020304" pitchFamily="18" charset="0"/>
                  <a:cs typeface="Times New Roman" panose="02020603050405020304" pitchFamily="18" charset="0"/>
                </a:rPr>
                <a:t>24V</a:t>
              </a:r>
              <a:endParaRPr lang="en-CN" sz="1100">
                <a:latin typeface="Times New Roman" panose="02020603050405020304" pitchFamily="18" charset="0"/>
                <a:cs typeface="Times New Roman" panose="02020603050405020304" pitchFamily="18" charset="0"/>
              </a:endParaRPr>
            </a:p>
          </p:txBody>
        </p:sp>
        <p:cxnSp>
          <p:nvCxnSpPr>
            <p:cNvPr id="31" name="Straight Arrow Connector 30">
              <a:extLst>
                <a:ext uri="{FF2B5EF4-FFF2-40B4-BE49-F238E27FC236}">
                  <a16:creationId xmlns:a16="http://schemas.microsoft.com/office/drawing/2014/main" id="{6B1CC376-BB3A-6E7F-6C8B-B28CA58C0657}"/>
                </a:ext>
              </a:extLst>
            </p:cNvPr>
            <p:cNvCxnSpPr/>
            <p:nvPr/>
          </p:nvCxnSpPr>
          <p:spPr>
            <a:xfrm flipH="1">
              <a:off x="7973212" y="4264046"/>
              <a:ext cx="774314"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D48FFFF3-4CBD-AFC3-9274-1E776CC574A5}"/>
                </a:ext>
              </a:extLst>
            </p:cNvPr>
            <p:cNvSpPr txBox="1"/>
            <p:nvPr/>
          </p:nvSpPr>
          <p:spPr>
            <a:xfrm>
              <a:off x="8016610" y="4037957"/>
              <a:ext cx="765295" cy="304581"/>
            </a:xfrm>
            <a:prstGeom prst="rect">
              <a:avLst/>
            </a:prstGeom>
            <a:noFill/>
          </p:spPr>
          <p:txBody>
            <a:bodyPr wrap="square" rtlCol="0">
              <a:spAutoFit/>
            </a:bodyPr>
            <a:lstStyle/>
            <a:p>
              <a:r>
                <a:rPr lang="en-US" altLang="zh-CN" sz="1100">
                  <a:latin typeface="Times New Roman" panose="02020603050405020304" pitchFamily="18" charset="0"/>
                  <a:cs typeface="Times New Roman" panose="02020603050405020304" pitchFamily="18" charset="0"/>
                </a:rPr>
                <a:t>CAN</a:t>
              </a:r>
              <a:endParaRPr lang="en-CN" sz="1100">
                <a:latin typeface="Times New Roman" panose="02020603050405020304" pitchFamily="18" charset="0"/>
                <a:cs typeface="Times New Roman" panose="02020603050405020304" pitchFamily="18" charset="0"/>
              </a:endParaRPr>
            </a:p>
          </p:txBody>
        </p:sp>
        <p:sp>
          <p:nvSpPr>
            <p:cNvPr id="33" name="Rounded Rectangle 32">
              <a:extLst>
                <a:ext uri="{FF2B5EF4-FFF2-40B4-BE49-F238E27FC236}">
                  <a16:creationId xmlns:a16="http://schemas.microsoft.com/office/drawing/2014/main" id="{CBEEE122-72D7-FEF3-2678-7E309E55710B}"/>
                </a:ext>
              </a:extLst>
            </p:cNvPr>
            <p:cNvSpPr/>
            <p:nvPr/>
          </p:nvSpPr>
          <p:spPr>
            <a:xfrm>
              <a:off x="5175413" y="318658"/>
              <a:ext cx="2280271" cy="8737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a:latin typeface="Times New Roman" panose="02020603050405020304" pitchFamily="18" charset="0"/>
                  <a:cs typeface="Times New Roman" panose="02020603050405020304" pitchFamily="18" charset="0"/>
                </a:rPr>
                <a:t>Camera</a:t>
              </a:r>
              <a:r>
                <a:rPr lang="zh-CN" altLang="en-US" sz="1200">
                  <a:latin typeface="Times New Roman" panose="02020603050405020304" pitchFamily="18" charset="0"/>
                  <a:cs typeface="Times New Roman" panose="02020603050405020304" pitchFamily="18" charset="0"/>
                </a:rPr>
                <a:t> </a:t>
              </a:r>
              <a:r>
                <a:rPr lang="en-US" altLang="zh-CN" sz="1200">
                  <a:latin typeface="Times New Roman" panose="02020603050405020304" pitchFamily="18" charset="0"/>
                  <a:cs typeface="Times New Roman" panose="02020603050405020304" pitchFamily="18" charset="0"/>
                </a:rPr>
                <a:t>Module</a:t>
              </a:r>
              <a:br>
                <a:rPr lang="en-US" altLang="zh-CN" sz="1200">
                  <a:latin typeface="Times New Roman" panose="02020603050405020304" pitchFamily="18" charset="0"/>
                  <a:cs typeface="Times New Roman" panose="02020603050405020304" pitchFamily="18" charset="0"/>
                </a:rPr>
              </a:br>
              <a:r>
                <a:rPr lang="en-US" altLang="zh-CN" sz="1200">
                  <a:latin typeface="Times New Roman" panose="02020603050405020304" pitchFamily="18" charset="0"/>
                  <a:cs typeface="Times New Roman" panose="02020603050405020304" pitchFamily="18" charset="0"/>
                </a:rPr>
                <a:t>(RealSense)</a:t>
              </a:r>
              <a:endParaRPr lang="en-CN" sz="1200">
                <a:latin typeface="Times New Roman" panose="02020603050405020304" pitchFamily="18" charset="0"/>
                <a:cs typeface="Times New Roman" panose="02020603050405020304" pitchFamily="18" charset="0"/>
              </a:endParaRPr>
            </a:p>
          </p:txBody>
        </p:sp>
        <p:cxnSp>
          <p:nvCxnSpPr>
            <p:cNvPr id="34" name="Straight Arrow Connector 33">
              <a:extLst>
                <a:ext uri="{FF2B5EF4-FFF2-40B4-BE49-F238E27FC236}">
                  <a16:creationId xmlns:a16="http://schemas.microsoft.com/office/drawing/2014/main" id="{B196D623-90F0-C768-395B-3A7508758889}"/>
                </a:ext>
              </a:extLst>
            </p:cNvPr>
            <p:cNvCxnSpPr>
              <a:cxnSpLocks/>
              <a:stCxn id="33" idx="1"/>
              <a:endCxn id="11" idx="3"/>
            </p:cNvCxnSpPr>
            <p:nvPr/>
          </p:nvCxnSpPr>
          <p:spPr>
            <a:xfrm flipH="1">
              <a:off x="4523874" y="755537"/>
              <a:ext cx="651539" cy="421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C2E81B97-0A6D-5A27-A2A6-1E40B7EC42A0}"/>
                </a:ext>
              </a:extLst>
            </p:cNvPr>
            <p:cNvSpPr txBox="1"/>
            <p:nvPr/>
          </p:nvSpPr>
          <p:spPr>
            <a:xfrm>
              <a:off x="4523873" y="449856"/>
              <a:ext cx="1098255" cy="304581"/>
            </a:xfrm>
            <a:prstGeom prst="rect">
              <a:avLst/>
            </a:prstGeom>
            <a:noFill/>
          </p:spPr>
          <p:txBody>
            <a:bodyPr wrap="square" rtlCol="0">
              <a:spAutoFit/>
            </a:bodyPr>
            <a:lstStyle/>
            <a:p>
              <a:r>
                <a:rPr lang="en-US" altLang="zh-CN" sz="1100">
                  <a:latin typeface="Times New Roman" panose="02020603050405020304" pitchFamily="18" charset="0"/>
                  <a:cs typeface="Times New Roman" panose="02020603050405020304" pitchFamily="18" charset="0"/>
                </a:rPr>
                <a:t>USB</a:t>
              </a:r>
              <a:r>
                <a:rPr lang="zh-CN" altLang="en-US" sz="1100">
                  <a:latin typeface="Times New Roman" panose="02020603050405020304" pitchFamily="18" charset="0"/>
                  <a:cs typeface="Times New Roman" panose="02020603050405020304" pitchFamily="18" charset="0"/>
                </a:rPr>
                <a:t> </a:t>
              </a:r>
              <a:r>
                <a:rPr lang="en-US" altLang="zh-CN" sz="1100">
                  <a:latin typeface="Times New Roman" panose="02020603050405020304" pitchFamily="18" charset="0"/>
                  <a:cs typeface="Times New Roman" panose="02020603050405020304" pitchFamily="18" charset="0"/>
                </a:rPr>
                <a:t>3.0</a:t>
              </a:r>
              <a:endParaRPr lang="en-CN" sz="1100">
                <a:latin typeface="Times New Roman" panose="02020603050405020304" pitchFamily="18" charset="0"/>
                <a:cs typeface="Times New Roman" panose="02020603050405020304" pitchFamily="18" charset="0"/>
              </a:endParaRPr>
            </a:p>
          </p:txBody>
        </p:sp>
        <p:cxnSp>
          <p:nvCxnSpPr>
            <p:cNvPr id="36" name="Elbow Connector 35">
              <a:extLst>
                <a:ext uri="{FF2B5EF4-FFF2-40B4-BE49-F238E27FC236}">
                  <a16:creationId xmlns:a16="http://schemas.microsoft.com/office/drawing/2014/main" id="{F95F957D-D124-DA38-A36B-7949234A81AC}"/>
                </a:ext>
              </a:extLst>
            </p:cNvPr>
            <p:cNvCxnSpPr>
              <a:cxnSpLocks/>
            </p:cNvCxnSpPr>
            <p:nvPr/>
          </p:nvCxnSpPr>
          <p:spPr>
            <a:xfrm rot="16200000" flipV="1">
              <a:off x="3866739" y="1442269"/>
              <a:ext cx="487643" cy="3"/>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7DC26EBB-42A2-48B8-2876-6AEBADEDF781}"/>
                </a:ext>
              </a:extLst>
            </p:cNvPr>
            <p:cNvCxnSpPr>
              <a:cxnSpLocks/>
            </p:cNvCxnSpPr>
            <p:nvPr/>
          </p:nvCxnSpPr>
          <p:spPr>
            <a:xfrm flipH="1">
              <a:off x="4592625" y="3776389"/>
              <a:ext cx="1764918"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99D67EC4-444D-222B-9574-66FAA6ABF6E8}"/>
                </a:ext>
              </a:extLst>
            </p:cNvPr>
            <p:cNvSpPr txBox="1"/>
            <p:nvPr/>
          </p:nvSpPr>
          <p:spPr>
            <a:xfrm>
              <a:off x="5208814" y="3503079"/>
              <a:ext cx="666893" cy="304581"/>
            </a:xfrm>
            <a:prstGeom prst="rect">
              <a:avLst/>
            </a:prstGeom>
            <a:noFill/>
          </p:spPr>
          <p:txBody>
            <a:bodyPr wrap="square" rtlCol="0">
              <a:spAutoFit/>
            </a:bodyPr>
            <a:lstStyle/>
            <a:p>
              <a:r>
                <a:rPr lang="en-US" altLang="zh-CN" sz="1100">
                  <a:latin typeface="Times New Roman" panose="02020603050405020304" pitchFamily="18" charset="0"/>
                  <a:cs typeface="Times New Roman" panose="02020603050405020304" pitchFamily="18" charset="0"/>
                </a:rPr>
                <a:t>CAN</a:t>
              </a:r>
              <a:endParaRPr lang="en-CN" sz="1100">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79B4188B-D321-DA7D-7976-4B40C62F985E}"/>
                </a:ext>
              </a:extLst>
            </p:cNvPr>
            <p:cNvSpPr txBox="1"/>
            <p:nvPr/>
          </p:nvSpPr>
          <p:spPr>
            <a:xfrm>
              <a:off x="3746978" y="4881699"/>
              <a:ext cx="845642" cy="304581"/>
            </a:xfrm>
            <a:prstGeom prst="rect">
              <a:avLst/>
            </a:prstGeom>
            <a:noFill/>
          </p:spPr>
          <p:txBody>
            <a:bodyPr wrap="square" rtlCol="0">
              <a:spAutoFit/>
            </a:bodyPr>
            <a:lstStyle/>
            <a:p>
              <a:r>
                <a:rPr lang="en-US" altLang="zh-CN" sz="1100">
                  <a:latin typeface="Times New Roman" panose="02020603050405020304" pitchFamily="18" charset="0"/>
                  <a:cs typeface="Times New Roman" panose="02020603050405020304" pitchFamily="18" charset="0"/>
                </a:rPr>
                <a:t>CAN</a:t>
              </a:r>
              <a:endParaRPr lang="en-CN" sz="110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0338CCED-1571-454C-36A7-A0480880F6A5}"/>
                </a:ext>
              </a:extLst>
            </p:cNvPr>
            <p:cNvSpPr txBox="1"/>
            <p:nvPr/>
          </p:nvSpPr>
          <p:spPr>
            <a:xfrm>
              <a:off x="3757292" y="1311464"/>
              <a:ext cx="666893" cy="304581"/>
            </a:xfrm>
            <a:prstGeom prst="rect">
              <a:avLst/>
            </a:prstGeom>
            <a:noFill/>
          </p:spPr>
          <p:txBody>
            <a:bodyPr wrap="square" rtlCol="0">
              <a:spAutoFit/>
            </a:bodyPr>
            <a:lstStyle/>
            <a:p>
              <a:r>
                <a:rPr lang="en-US" altLang="zh-CN" sz="1100">
                  <a:latin typeface="Times New Roman" panose="02020603050405020304" pitchFamily="18" charset="0"/>
                  <a:cs typeface="Times New Roman" panose="02020603050405020304" pitchFamily="18" charset="0"/>
                </a:rPr>
                <a:t>24V</a:t>
              </a:r>
              <a:endParaRPr lang="en-CN" sz="1100">
                <a:latin typeface="Times New Roman" panose="02020603050405020304" pitchFamily="18" charset="0"/>
                <a:cs typeface="Times New Roman" panose="02020603050405020304" pitchFamily="18" charset="0"/>
              </a:endParaRPr>
            </a:p>
          </p:txBody>
        </p:sp>
      </p:grpSp>
      <p:sp>
        <p:nvSpPr>
          <p:cNvPr id="41" name="Rectangle 3">
            <a:extLst>
              <a:ext uri="{FF2B5EF4-FFF2-40B4-BE49-F238E27FC236}">
                <a16:creationId xmlns:a16="http://schemas.microsoft.com/office/drawing/2014/main" id="{552BB0ED-F9EF-D57B-FD78-1E453F60FA0E}"/>
              </a:ext>
            </a:extLst>
          </p:cNvPr>
          <p:cNvSpPr/>
          <p:nvPr/>
        </p:nvSpPr>
        <p:spPr>
          <a:xfrm>
            <a:off x="-1" y="0"/>
            <a:ext cx="6206837" cy="646331"/>
          </a:xfrm>
          <a:prstGeom prst="rect">
            <a:avLst/>
          </a:prstGeom>
          <a:noFill/>
        </p:spPr>
        <p:txBody>
          <a:bodyPr wrap="square" lIns="91440" tIns="45720" rIns="91440" bIns="45720" anchor="t">
            <a:spAutoFit/>
          </a:bodyPr>
          <a:lstStyle/>
          <a:p>
            <a:r>
              <a:rPr lang="en-US" altLang="zh-CN" sz="3600" b="1">
                <a:ln w="0"/>
                <a:solidFill>
                  <a:schemeClr val="bg1"/>
                </a:solidFill>
                <a:effectLst>
                  <a:outerShdw blurRad="38100" dist="19050" dir="2700000" algn="tl" rotWithShape="0">
                    <a:schemeClr val="dk1">
                      <a:alpha val="40000"/>
                    </a:schemeClr>
                  </a:outerShdw>
                </a:effectLst>
                <a:latin typeface="+mj-lt"/>
                <a:ea typeface="黑体"/>
              </a:rPr>
              <a:t>Software Design</a:t>
            </a:r>
            <a:endParaRPr lang="en-US" altLang="zh-CN" sz="3600" b="1" cap="none" spc="0">
              <a:ln w="0"/>
              <a:solidFill>
                <a:schemeClr val="bg1"/>
              </a:solidFill>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1820777433"/>
      </p:ext>
    </p:extLst>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9B53C-E937-7060-C13C-CB3C9707B805}"/>
              </a:ext>
            </a:extLst>
          </p:cNvPr>
          <p:cNvSpPr txBox="1">
            <a:spLocks/>
          </p:cNvSpPr>
          <p:nvPr/>
        </p:nvSpPr>
        <p:spPr>
          <a:xfrm>
            <a:off x="-3346806" y="599616"/>
            <a:ext cx="10515600" cy="13255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a:latin typeface="Times New Roman" panose="02020603050405020304" pitchFamily="18" charset="0"/>
                <a:cs typeface="Times New Roman" panose="02020603050405020304" pitchFamily="18" charset="0"/>
              </a:rPr>
              <a:t>PCB Layout</a:t>
            </a:r>
            <a:endParaRPr lang="en-CN" sz="4000" b="1">
              <a:latin typeface="Times New Roman" panose="02020603050405020304" pitchFamily="18" charset="0"/>
              <a:cs typeface="Times New Roman" panose="02020603050405020304" pitchFamily="18" charset="0"/>
            </a:endParaRPr>
          </a:p>
        </p:txBody>
      </p:sp>
      <p:pic>
        <p:nvPicPr>
          <p:cNvPr id="3" name="Picture 78">
            <a:extLst>
              <a:ext uri="{FF2B5EF4-FFF2-40B4-BE49-F238E27FC236}">
                <a16:creationId xmlns:a16="http://schemas.microsoft.com/office/drawing/2014/main" id="{502C31E6-BEC4-479F-5A0F-974742EC6EEA}"/>
              </a:ext>
            </a:extLst>
          </p:cNvPr>
          <p:cNvPicPr>
            <a:picLocks noChangeAspect="1"/>
          </p:cNvPicPr>
          <p:nvPr/>
        </p:nvPicPr>
        <p:blipFill>
          <a:blip r:embed="rId2"/>
          <a:stretch>
            <a:fillRect/>
          </a:stretch>
        </p:blipFill>
        <p:spPr>
          <a:xfrm>
            <a:off x="430804" y="2095209"/>
            <a:ext cx="5413993" cy="2010130"/>
          </a:xfrm>
          <a:prstGeom prst="rect">
            <a:avLst/>
          </a:prstGeom>
        </p:spPr>
      </p:pic>
      <p:pic>
        <p:nvPicPr>
          <p:cNvPr id="4" name="Picture 79">
            <a:extLst>
              <a:ext uri="{FF2B5EF4-FFF2-40B4-BE49-F238E27FC236}">
                <a16:creationId xmlns:a16="http://schemas.microsoft.com/office/drawing/2014/main" id="{78C7EBA6-10A0-5C00-ED56-D8EA8C38EB06}"/>
              </a:ext>
            </a:extLst>
          </p:cNvPr>
          <p:cNvPicPr>
            <a:picLocks noChangeAspect="1"/>
          </p:cNvPicPr>
          <p:nvPr/>
        </p:nvPicPr>
        <p:blipFill>
          <a:blip r:embed="rId3"/>
          <a:stretch>
            <a:fillRect/>
          </a:stretch>
        </p:blipFill>
        <p:spPr>
          <a:xfrm>
            <a:off x="6445040" y="2095209"/>
            <a:ext cx="5316156" cy="4656219"/>
          </a:xfrm>
          <a:prstGeom prst="rect">
            <a:avLst/>
          </a:prstGeom>
        </p:spPr>
      </p:pic>
      <p:sp>
        <p:nvSpPr>
          <p:cNvPr id="5" name="TextBox 2">
            <a:extLst>
              <a:ext uri="{FF2B5EF4-FFF2-40B4-BE49-F238E27FC236}">
                <a16:creationId xmlns:a16="http://schemas.microsoft.com/office/drawing/2014/main" id="{6C332F65-ED64-14A9-6FB9-827851ED6EB0}"/>
              </a:ext>
            </a:extLst>
          </p:cNvPr>
          <p:cNvSpPr txBox="1"/>
          <p:nvPr/>
        </p:nvSpPr>
        <p:spPr>
          <a:xfrm>
            <a:off x="430804" y="1740513"/>
            <a:ext cx="2470051" cy="369332"/>
          </a:xfrm>
          <a:prstGeom prst="rect">
            <a:avLst/>
          </a:prstGeom>
          <a:noFill/>
        </p:spPr>
        <p:txBody>
          <a:bodyPr wrap="square" rtlCol="0">
            <a:spAutoFit/>
          </a:bodyPr>
          <a:lstStyle/>
          <a:p>
            <a:r>
              <a:rPr lang="en-CN">
                <a:latin typeface="Times New Roman" panose="02020603050405020304" pitchFamily="18" charset="0"/>
                <a:cs typeface="Times New Roman" panose="02020603050405020304" pitchFamily="18" charset="0"/>
              </a:rPr>
              <a:t>Chassis</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Board</a:t>
            </a:r>
            <a:endParaRPr lang="en-CN">
              <a:latin typeface="Times New Roman" panose="02020603050405020304" pitchFamily="18" charset="0"/>
              <a:cs typeface="Times New Roman" panose="02020603050405020304" pitchFamily="18" charset="0"/>
            </a:endParaRPr>
          </a:p>
        </p:txBody>
      </p:sp>
      <p:sp>
        <p:nvSpPr>
          <p:cNvPr id="6" name="TextBox 41">
            <a:extLst>
              <a:ext uri="{FF2B5EF4-FFF2-40B4-BE49-F238E27FC236}">
                <a16:creationId xmlns:a16="http://schemas.microsoft.com/office/drawing/2014/main" id="{F1A183CA-79E3-8D26-A33E-654781A64B2B}"/>
              </a:ext>
            </a:extLst>
          </p:cNvPr>
          <p:cNvSpPr txBox="1"/>
          <p:nvPr/>
        </p:nvSpPr>
        <p:spPr>
          <a:xfrm>
            <a:off x="6445040" y="1725877"/>
            <a:ext cx="2470051" cy="369332"/>
          </a:xfrm>
          <a:prstGeom prst="rect">
            <a:avLst/>
          </a:prstGeom>
          <a:noFill/>
        </p:spPr>
        <p:txBody>
          <a:bodyPr wrap="square" rtlCol="0">
            <a:spAutoFit/>
          </a:bodyPr>
          <a:lstStyle/>
          <a:p>
            <a:r>
              <a:rPr lang="en-US" altLang="zh-CN">
                <a:latin typeface="Times New Roman" panose="02020603050405020304" pitchFamily="18" charset="0"/>
                <a:cs typeface="Times New Roman" panose="02020603050405020304" pitchFamily="18" charset="0"/>
              </a:rPr>
              <a:t>Gimbal</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Board</a:t>
            </a:r>
            <a:endParaRPr lang="en-CN">
              <a:latin typeface="Times New Roman" panose="02020603050405020304" pitchFamily="18" charset="0"/>
              <a:cs typeface="Times New Roman" panose="02020603050405020304" pitchFamily="18" charset="0"/>
            </a:endParaRPr>
          </a:p>
        </p:txBody>
      </p:sp>
      <p:sp>
        <p:nvSpPr>
          <p:cNvPr id="7" name="Rectangle 3">
            <a:extLst>
              <a:ext uri="{FF2B5EF4-FFF2-40B4-BE49-F238E27FC236}">
                <a16:creationId xmlns:a16="http://schemas.microsoft.com/office/drawing/2014/main" id="{22314917-7A73-69F6-C5EA-374CB3623A16}"/>
              </a:ext>
            </a:extLst>
          </p:cNvPr>
          <p:cNvSpPr/>
          <p:nvPr/>
        </p:nvSpPr>
        <p:spPr>
          <a:xfrm>
            <a:off x="-1" y="0"/>
            <a:ext cx="6206837" cy="646331"/>
          </a:xfrm>
          <a:prstGeom prst="rect">
            <a:avLst/>
          </a:prstGeom>
          <a:noFill/>
        </p:spPr>
        <p:txBody>
          <a:bodyPr wrap="square" lIns="91440" tIns="45720" rIns="91440" bIns="45720" anchor="t">
            <a:spAutoFit/>
          </a:bodyPr>
          <a:lstStyle/>
          <a:p>
            <a:r>
              <a:rPr lang="en-US" altLang="zh-CN" sz="3600" b="1">
                <a:ln w="0"/>
                <a:solidFill>
                  <a:schemeClr val="bg1"/>
                </a:solidFill>
                <a:effectLst>
                  <a:outerShdw blurRad="38100" dist="19050" dir="2700000" algn="tl" rotWithShape="0">
                    <a:schemeClr val="dk1">
                      <a:alpha val="40000"/>
                    </a:schemeClr>
                  </a:outerShdw>
                </a:effectLst>
                <a:latin typeface="+mj-lt"/>
                <a:ea typeface="黑体"/>
              </a:rPr>
              <a:t>Software Design</a:t>
            </a:r>
            <a:endParaRPr lang="en-US" altLang="zh-CN" sz="3600" b="1" cap="none" spc="0">
              <a:ln w="0"/>
              <a:solidFill>
                <a:schemeClr val="bg1"/>
              </a:solidFill>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841828785"/>
      </p:ext>
    </p:extLst>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9130B-1B09-1B71-6B51-F4D0A84EE081}"/>
              </a:ext>
            </a:extLst>
          </p:cNvPr>
          <p:cNvSpPr txBox="1">
            <a:spLocks/>
          </p:cNvSpPr>
          <p:nvPr/>
        </p:nvSpPr>
        <p:spPr>
          <a:xfrm>
            <a:off x="-685922" y="713556"/>
            <a:ext cx="10515600" cy="13255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CN" sz="4000" b="1">
                <a:latin typeface="Times New Roman" panose="02020603050405020304" pitchFamily="18" charset="0"/>
                <a:cs typeface="Times New Roman" panose="02020603050405020304" pitchFamily="18" charset="0"/>
              </a:rPr>
              <a:t>Dodgebot</a:t>
            </a:r>
            <a:r>
              <a:rPr lang="zh-CN" altLang="en-US" sz="4000" b="1">
                <a:latin typeface="Times New Roman" panose="02020603050405020304" pitchFamily="18" charset="0"/>
                <a:cs typeface="Times New Roman" panose="02020603050405020304" pitchFamily="18" charset="0"/>
              </a:rPr>
              <a:t> </a:t>
            </a:r>
            <a:r>
              <a:rPr lang="en-US" altLang="zh-CN" sz="4000" b="1">
                <a:latin typeface="Times New Roman" panose="02020603050405020304" pitchFamily="18" charset="0"/>
                <a:cs typeface="Times New Roman" panose="02020603050405020304" pitchFamily="18" charset="0"/>
              </a:rPr>
              <a:t>Vision</a:t>
            </a:r>
            <a:r>
              <a:rPr lang="zh-CN" altLang="en-US" sz="4000" b="1">
                <a:latin typeface="Times New Roman" panose="02020603050405020304" pitchFamily="18" charset="0"/>
                <a:cs typeface="Times New Roman" panose="02020603050405020304" pitchFamily="18" charset="0"/>
              </a:rPr>
              <a:t> </a:t>
            </a:r>
            <a:r>
              <a:rPr lang="en-US" altLang="zh-CN" sz="4000" b="1">
                <a:latin typeface="Times New Roman" panose="02020603050405020304" pitchFamily="18" charset="0"/>
                <a:cs typeface="Times New Roman" panose="02020603050405020304" pitchFamily="18" charset="0"/>
              </a:rPr>
              <a:t>System</a:t>
            </a:r>
            <a:r>
              <a:rPr lang="zh-CN" altLang="en-US" sz="4000" b="1">
                <a:latin typeface="Times New Roman" panose="02020603050405020304" pitchFamily="18" charset="0"/>
                <a:cs typeface="Times New Roman" panose="02020603050405020304" pitchFamily="18" charset="0"/>
              </a:rPr>
              <a:t> </a:t>
            </a:r>
            <a:r>
              <a:rPr lang="en-US" altLang="zh-CN" sz="4000" b="1">
                <a:latin typeface="Times New Roman" panose="02020603050405020304" pitchFamily="18" charset="0"/>
                <a:cs typeface="Times New Roman" panose="02020603050405020304" pitchFamily="18" charset="0"/>
              </a:rPr>
              <a:t>(original</a:t>
            </a:r>
            <a:r>
              <a:rPr lang="zh-CN" altLang="en-US" sz="4000" b="1">
                <a:latin typeface="Times New Roman" panose="02020603050405020304" pitchFamily="18" charset="0"/>
                <a:cs typeface="Times New Roman" panose="02020603050405020304" pitchFamily="18" charset="0"/>
              </a:rPr>
              <a:t> </a:t>
            </a:r>
            <a:r>
              <a:rPr lang="en-US" altLang="zh-CN" sz="4000" b="1">
                <a:latin typeface="Times New Roman" panose="02020603050405020304" pitchFamily="18" charset="0"/>
                <a:cs typeface="Times New Roman" panose="02020603050405020304" pitchFamily="18" charset="0"/>
              </a:rPr>
              <a:t>idea)</a:t>
            </a:r>
            <a:endParaRPr lang="en-CN" sz="4000" b="1">
              <a:latin typeface="Times New Roman" panose="02020603050405020304" pitchFamily="18" charset="0"/>
              <a:cs typeface="Times New Roman" panose="02020603050405020304" pitchFamily="18" charset="0"/>
            </a:endParaRPr>
          </a:p>
        </p:txBody>
      </p:sp>
      <p:sp>
        <p:nvSpPr>
          <p:cNvPr id="3" name="Rectangle 3">
            <a:extLst>
              <a:ext uri="{FF2B5EF4-FFF2-40B4-BE49-F238E27FC236}">
                <a16:creationId xmlns:a16="http://schemas.microsoft.com/office/drawing/2014/main" id="{2CB1BF37-E698-8D5B-D020-9669F94120EF}"/>
              </a:ext>
            </a:extLst>
          </p:cNvPr>
          <p:cNvSpPr/>
          <p:nvPr/>
        </p:nvSpPr>
        <p:spPr>
          <a:xfrm>
            <a:off x="454850" y="2767131"/>
            <a:ext cx="2948238" cy="21591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N">
              <a:latin typeface="Times New Roman" panose="02020603050405020304" pitchFamily="18" charset="0"/>
              <a:cs typeface="Times New Roman" panose="02020603050405020304" pitchFamily="18" charset="0"/>
            </a:endParaRPr>
          </a:p>
        </p:txBody>
      </p:sp>
      <p:pic>
        <p:nvPicPr>
          <p:cNvPr id="4" name="Graphic 4" descr="Man with solid fill">
            <a:extLst>
              <a:ext uri="{FF2B5EF4-FFF2-40B4-BE49-F238E27FC236}">
                <a16:creationId xmlns:a16="http://schemas.microsoft.com/office/drawing/2014/main" id="{A95695C2-9413-69B8-D3E2-D636A5C5BE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23140" y="3643757"/>
            <a:ext cx="1171932" cy="1171932"/>
          </a:xfrm>
          <a:prstGeom prst="rect">
            <a:avLst/>
          </a:prstGeom>
        </p:spPr>
      </p:pic>
      <p:sp>
        <p:nvSpPr>
          <p:cNvPr id="5" name="Rectangle 5">
            <a:extLst>
              <a:ext uri="{FF2B5EF4-FFF2-40B4-BE49-F238E27FC236}">
                <a16:creationId xmlns:a16="http://schemas.microsoft.com/office/drawing/2014/main" id="{6C636ABD-5F54-5574-474A-5FA8839A9450}"/>
              </a:ext>
            </a:extLst>
          </p:cNvPr>
          <p:cNvSpPr/>
          <p:nvPr/>
        </p:nvSpPr>
        <p:spPr>
          <a:xfrm>
            <a:off x="1372563" y="3665598"/>
            <a:ext cx="784641" cy="1171932"/>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CN"/>
          </a:p>
        </p:txBody>
      </p:sp>
      <p:sp>
        <p:nvSpPr>
          <p:cNvPr id="6" name="TextBox 6">
            <a:extLst>
              <a:ext uri="{FF2B5EF4-FFF2-40B4-BE49-F238E27FC236}">
                <a16:creationId xmlns:a16="http://schemas.microsoft.com/office/drawing/2014/main" id="{A5AC41C3-B8BC-6A4E-406B-CBE39C9E5825}"/>
              </a:ext>
            </a:extLst>
          </p:cNvPr>
          <p:cNvSpPr txBox="1"/>
          <p:nvPr/>
        </p:nvSpPr>
        <p:spPr>
          <a:xfrm>
            <a:off x="1292385" y="3319936"/>
            <a:ext cx="1033442" cy="369332"/>
          </a:xfrm>
          <a:prstGeom prst="rect">
            <a:avLst/>
          </a:prstGeom>
          <a:noFill/>
        </p:spPr>
        <p:txBody>
          <a:bodyPr wrap="square" rtlCol="0">
            <a:spAutoFit/>
          </a:bodyPr>
          <a:lstStyle/>
          <a:p>
            <a:r>
              <a:rPr lang="en-CN">
                <a:latin typeface="Times New Roman" panose="02020603050405020304" pitchFamily="18" charset="0"/>
                <a:cs typeface="Times New Roman" panose="02020603050405020304" pitchFamily="18" charset="0"/>
              </a:rPr>
              <a:t>person</a:t>
            </a:r>
          </a:p>
        </p:txBody>
      </p:sp>
      <p:sp>
        <p:nvSpPr>
          <p:cNvPr id="7" name="TextBox 7">
            <a:extLst>
              <a:ext uri="{FF2B5EF4-FFF2-40B4-BE49-F238E27FC236}">
                <a16:creationId xmlns:a16="http://schemas.microsoft.com/office/drawing/2014/main" id="{69AF8D98-7089-D82B-C2E5-15D59BE6000E}"/>
              </a:ext>
            </a:extLst>
          </p:cNvPr>
          <p:cNvSpPr txBox="1"/>
          <p:nvPr/>
        </p:nvSpPr>
        <p:spPr>
          <a:xfrm>
            <a:off x="949763" y="2397799"/>
            <a:ext cx="1958411" cy="369332"/>
          </a:xfrm>
          <a:prstGeom prst="rect">
            <a:avLst/>
          </a:prstGeom>
          <a:noFill/>
        </p:spPr>
        <p:txBody>
          <a:bodyPr wrap="square" rtlCol="0">
            <a:spAutoFit/>
          </a:bodyPr>
          <a:lstStyle/>
          <a:p>
            <a:r>
              <a:rPr lang="en-US" altLang="zh-CN">
                <a:latin typeface="Times New Roman" panose="02020603050405020304" pitchFamily="18" charset="0"/>
                <a:cs typeface="Times New Roman" panose="02020603050405020304" pitchFamily="18" charset="0"/>
              </a:rPr>
              <a:t>YOLO11-POSE</a:t>
            </a:r>
            <a:endParaRPr lang="en-CN">
              <a:latin typeface="Times New Roman" panose="02020603050405020304" pitchFamily="18" charset="0"/>
              <a:cs typeface="Times New Roman" panose="02020603050405020304" pitchFamily="18" charset="0"/>
            </a:endParaRPr>
          </a:p>
        </p:txBody>
      </p:sp>
      <p:sp>
        <p:nvSpPr>
          <p:cNvPr id="8" name="Multiply 10">
            <a:extLst>
              <a:ext uri="{FF2B5EF4-FFF2-40B4-BE49-F238E27FC236}">
                <a16:creationId xmlns:a16="http://schemas.microsoft.com/office/drawing/2014/main" id="{147E0B13-8799-9904-AAE8-F98211861311}"/>
              </a:ext>
            </a:extLst>
          </p:cNvPr>
          <p:cNvSpPr/>
          <p:nvPr/>
        </p:nvSpPr>
        <p:spPr>
          <a:xfrm>
            <a:off x="1679290" y="3647659"/>
            <a:ext cx="259632" cy="258908"/>
          </a:xfrm>
          <a:prstGeom prst="mathMultiply">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9" name="Right Arrow 12">
            <a:extLst>
              <a:ext uri="{FF2B5EF4-FFF2-40B4-BE49-F238E27FC236}">
                <a16:creationId xmlns:a16="http://schemas.microsoft.com/office/drawing/2014/main" id="{5B7BB15E-76C4-0FE0-9C35-330BB6B8D640}"/>
              </a:ext>
            </a:extLst>
          </p:cNvPr>
          <p:cNvSpPr/>
          <p:nvPr/>
        </p:nvSpPr>
        <p:spPr>
          <a:xfrm>
            <a:off x="3552511" y="3579125"/>
            <a:ext cx="1189032" cy="5351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0" name="TextBox 13">
            <a:extLst>
              <a:ext uri="{FF2B5EF4-FFF2-40B4-BE49-F238E27FC236}">
                <a16:creationId xmlns:a16="http://schemas.microsoft.com/office/drawing/2014/main" id="{DE1F3906-F940-71E3-0CB5-18E1FD99C89E}"/>
              </a:ext>
            </a:extLst>
          </p:cNvPr>
          <p:cNvSpPr txBox="1"/>
          <p:nvPr/>
        </p:nvSpPr>
        <p:spPr>
          <a:xfrm>
            <a:off x="3400651" y="3319936"/>
            <a:ext cx="1425952" cy="307777"/>
          </a:xfrm>
          <a:prstGeom prst="rect">
            <a:avLst/>
          </a:prstGeom>
          <a:noFill/>
        </p:spPr>
        <p:txBody>
          <a:bodyPr wrap="square" rtlCol="0">
            <a:spAutoFit/>
          </a:bodyPr>
          <a:lstStyle/>
          <a:p>
            <a:r>
              <a:rPr lang="en-US" altLang="zh-CN" sz="1400">
                <a:latin typeface="Times New Roman" panose="02020603050405020304" pitchFamily="18" charset="0"/>
                <a:cs typeface="Times New Roman" panose="02020603050405020304" pitchFamily="18" charset="0"/>
              </a:rPr>
              <a:t>3D</a:t>
            </a:r>
            <a:r>
              <a:rPr lang="zh-CN" altLang="en-US" sz="1400">
                <a:latin typeface="Times New Roman" panose="02020603050405020304" pitchFamily="18" charset="0"/>
                <a:cs typeface="Times New Roman" panose="02020603050405020304" pitchFamily="18" charset="0"/>
              </a:rPr>
              <a:t> </a:t>
            </a:r>
            <a:r>
              <a:rPr lang="en-US" altLang="zh-CN" sz="1400">
                <a:latin typeface="Times New Roman" panose="02020603050405020304" pitchFamily="18" charset="0"/>
                <a:cs typeface="Times New Roman" panose="02020603050405020304" pitchFamily="18" charset="0"/>
              </a:rPr>
              <a:t>Coordinates</a:t>
            </a:r>
            <a:endParaRPr lang="en-CN" sz="1400">
              <a:latin typeface="Times New Roman" panose="02020603050405020304" pitchFamily="18" charset="0"/>
              <a:cs typeface="Times New Roman" panose="02020603050405020304" pitchFamily="18" charset="0"/>
            </a:endParaRPr>
          </a:p>
        </p:txBody>
      </p:sp>
      <p:sp>
        <p:nvSpPr>
          <p:cNvPr id="11" name="TextBox 14">
            <a:extLst>
              <a:ext uri="{FF2B5EF4-FFF2-40B4-BE49-F238E27FC236}">
                <a16:creationId xmlns:a16="http://schemas.microsoft.com/office/drawing/2014/main" id="{DCD9CD30-4487-6F2E-F45F-6F027F8DD714}"/>
              </a:ext>
            </a:extLst>
          </p:cNvPr>
          <p:cNvSpPr txBox="1"/>
          <p:nvPr/>
        </p:nvSpPr>
        <p:spPr>
          <a:xfrm>
            <a:off x="3400651" y="4114255"/>
            <a:ext cx="1521646" cy="307777"/>
          </a:xfrm>
          <a:prstGeom prst="rect">
            <a:avLst/>
          </a:prstGeom>
          <a:noFill/>
        </p:spPr>
        <p:txBody>
          <a:bodyPr wrap="square" rtlCol="0">
            <a:spAutoFit/>
          </a:bodyPr>
          <a:lstStyle/>
          <a:p>
            <a:r>
              <a:rPr lang="en-US" altLang="zh-CN" sz="1400">
                <a:latin typeface="Times New Roman" panose="02020603050405020304" pitchFamily="18" charset="0"/>
                <a:cs typeface="Times New Roman" panose="02020603050405020304" pitchFamily="18" charset="0"/>
              </a:rPr>
              <a:t>from</a:t>
            </a:r>
            <a:r>
              <a:rPr lang="zh-CN" altLang="en-US" sz="1400">
                <a:latin typeface="Times New Roman" panose="02020603050405020304" pitchFamily="18" charset="0"/>
                <a:cs typeface="Times New Roman" panose="02020603050405020304" pitchFamily="18" charset="0"/>
              </a:rPr>
              <a:t> </a:t>
            </a:r>
            <a:r>
              <a:rPr lang="en-US" altLang="zh-CN" sz="1400">
                <a:latin typeface="Times New Roman" panose="02020603050405020304" pitchFamily="18" charset="0"/>
                <a:cs typeface="Times New Roman" panose="02020603050405020304" pitchFamily="18" charset="0"/>
              </a:rPr>
              <a:t>RealSense</a:t>
            </a:r>
            <a:endParaRPr lang="en-CN" sz="1400">
              <a:latin typeface="Times New Roman" panose="02020603050405020304" pitchFamily="18" charset="0"/>
              <a:cs typeface="Times New Roman" panose="02020603050405020304" pitchFamily="18" charset="0"/>
            </a:endParaRPr>
          </a:p>
        </p:txBody>
      </p:sp>
      <p:sp>
        <p:nvSpPr>
          <p:cNvPr id="12" name="Rounded Rectangle 16">
            <a:extLst>
              <a:ext uri="{FF2B5EF4-FFF2-40B4-BE49-F238E27FC236}">
                <a16:creationId xmlns:a16="http://schemas.microsoft.com/office/drawing/2014/main" id="{1AA6864E-15D0-1E69-2389-0707C4F9F088}"/>
              </a:ext>
            </a:extLst>
          </p:cNvPr>
          <p:cNvSpPr/>
          <p:nvPr/>
        </p:nvSpPr>
        <p:spPr>
          <a:xfrm>
            <a:off x="5177478" y="2767131"/>
            <a:ext cx="2360427" cy="21591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latin typeface="Times New Roman" panose="02020603050405020304" pitchFamily="18" charset="0"/>
                <a:cs typeface="Times New Roman" panose="02020603050405020304" pitchFamily="18" charset="0"/>
              </a:rPr>
              <a:t>Kalman</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Filter</a:t>
            </a:r>
            <a:br>
              <a:rPr lang="en-US" altLang="zh-CN">
                <a:latin typeface="Times New Roman" panose="02020603050405020304" pitchFamily="18" charset="0"/>
                <a:cs typeface="Times New Roman" panose="02020603050405020304" pitchFamily="18" charset="0"/>
              </a:rPr>
            </a:br>
            <a:r>
              <a:rPr lang="en-US" altLang="zh-CN">
                <a:latin typeface="Times New Roman" panose="02020603050405020304" pitchFamily="18" charset="0"/>
                <a:cs typeface="Times New Roman" panose="02020603050405020304" pitchFamily="18" charset="0"/>
              </a:rPr>
              <a:t>&amp;</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Simple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Tracker</a:t>
            </a:r>
            <a:endParaRPr lang="en-CN">
              <a:latin typeface="Times New Roman" panose="02020603050405020304" pitchFamily="18" charset="0"/>
              <a:cs typeface="Times New Roman" panose="02020603050405020304" pitchFamily="18" charset="0"/>
            </a:endParaRPr>
          </a:p>
        </p:txBody>
      </p:sp>
      <p:sp>
        <p:nvSpPr>
          <p:cNvPr id="13" name="Right Arrow 17">
            <a:extLst>
              <a:ext uri="{FF2B5EF4-FFF2-40B4-BE49-F238E27FC236}">
                <a16:creationId xmlns:a16="http://schemas.microsoft.com/office/drawing/2014/main" id="{85C1D0D1-2975-ACEF-42A3-18729D54FE24}"/>
              </a:ext>
            </a:extLst>
          </p:cNvPr>
          <p:cNvSpPr/>
          <p:nvPr/>
        </p:nvSpPr>
        <p:spPr>
          <a:xfrm>
            <a:off x="7793086" y="3579125"/>
            <a:ext cx="1189032" cy="5351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4" name="TextBox 18">
            <a:extLst>
              <a:ext uri="{FF2B5EF4-FFF2-40B4-BE49-F238E27FC236}">
                <a16:creationId xmlns:a16="http://schemas.microsoft.com/office/drawing/2014/main" id="{4E1217BE-8965-31F4-763F-58E0AE9A4F88}"/>
              </a:ext>
            </a:extLst>
          </p:cNvPr>
          <p:cNvSpPr txBox="1"/>
          <p:nvPr/>
        </p:nvSpPr>
        <p:spPr>
          <a:xfrm>
            <a:off x="7674626" y="3275585"/>
            <a:ext cx="1425952" cy="307777"/>
          </a:xfrm>
          <a:prstGeom prst="rect">
            <a:avLst/>
          </a:prstGeom>
          <a:noFill/>
        </p:spPr>
        <p:txBody>
          <a:bodyPr wrap="square" rtlCol="0">
            <a:spAutoFit/>
          </a:bodyPr>
          <a:lstStyle/>
          <a:p>
            <a:r>
              <a:rPr lang="en-US" altLang="zh-CN" sz="1400">
                <a:latin typeface="Times New Roman" panose="02020603050405020304" pitchFamily="18" charset="0"/>
                <a:cs typeface="Times New Roman" panose="02020603050405020304" pitchFamily="18" charset="0"/>
              </a:rPr>
              <a:t>3D</a:t>
            </a:r>
            <a:r>
              <a:rPr lang="zh-CN" altLang="en-US" sz="1400">
                <a:latin typeface="Times New Roman" panose="02020603050405020304" pitchFamily="18" charset="0"/>
                <a:cs typeface="Times New Roman" panose="02020603050405020304" pitchFamily="18" charset="0"/>
              </a:rPr>
              <a:t> </a:t>
            </a:r>
            <a:r>
              <a:rPr lang="en-US" altLang="zh-CN" sz="1400">
                <a:latin typeface="Times New Roman" panose="02020603050405020304" pitchFamily="18" charset="0"/>
                <a:cs typeface="Times New Roman" panose="02020603050405020304" pitchFamily="18" charset="0"/>
              </a:rPr>
              <a:t>Coordinates</a:t>
            </a:r>
            <a:endParaRPr lang="en-CN" sz="1400">
              <a:latin typeface="Times New Roman" panose="02020603050405020304" pitchFamily="18" charset="0"/>
              <a:cs typeface="Times New Roman" panose="02020603050405020304" pitchFamily="18" charset="0"/>
            </a:endParaRPr>
          </a:p>
        </p:txBody>
      </p:sp>
      <p:sp>
        <p:nvSpPr>
          <p:cNvPr id="15" name="TextBox 19">
            <a:extLst>
              <a:ext uri="{FF2B5EF4-FFF2-40B4-BE49-F238E27FC236}">
                <a16:creationId xmlns:a16="http://schemas.microsoft.com/office/drawing/2014/main" id="{F0FB7C62-D262-B1A1-985E-03D6474A8409}"/>
              </a:ext>
            </a:extLst>
          </p:cNvPr>
          <p:cNvSpPr txBox="1"/>
          <p:nvPr/>
        </p:nvSpPr>
        <p:spPr>
          <a:xfrm>
            <a:off x="7626779" y="4114255"/>
            <a:ext cx="1521646" cy="738664"/>
          </a:xfrm>
          <a:prstGeom prst="rect">
            <a:avLst/>
          </a:prstGeom>
          <a:noFill/>
        </p:spPr>
        <p:txBody>
          <a:bodyPr wrap="square" rtlCol="0">
            <a:spAutoFit/>
          </a:bodyPr>
          <a:lstStyle/>
          <a:p>
            <a:r>
              <a:rPr lang="en-US" altLang="zh-CN" sz="1400">
                <a:latin typeface="Times New Roman" panose="02020603050405020304" pitchFamily="18" charset="0"/>
                <a:cs typeface="Times New Roman" panose="02020603050405020304" pitchFamily="18" charset="0"/>
              </a:rPr>
              <a:t>but</a:t>
            </a:r>
            <a:r>
              <a:rPr lang="zh-CN" altLang="en-US" sz="1400">
                <a:latin typeface="Times New Roman" panose="02020603050405020304" pitchFamily="18" charset="0"/>
                <a:cs typeface="Times New Roman" panose="02020603050405020304" pitchFamily="18" charset="0"/>
              </a:rPr>
              <a:t> </a:t>
            </a:r>
            <a:r>
              <a:rPr lang="en-US" altLang="zh-CN" sz="1400">
                <a:latin typeface="Times New Roman" panose="02020603050405020304" pitchFamily="18" charset="0"/>
                <a:cs typeface="Times New Roman" panose="02020603050405020304" pitchFamily="18" charset="0"/>
              </a:rPr>
              <a:t>more</a:t>
            </a:r>
            <a:r>
              <a:rPr lang="zh-CN" altLang="en-US" sz="1400">
                <a:latin typeface="Times New Roman" panose="02020603050405020304" pitchFamily="18" charset="0"/>
                <a:cs typeface="Times New Roman" panose="02020603050405020304" pitchFamily="18" charset="0"/>
              </a:rPr>
              <a:t> </a:t>
            </a:r>
            <a:r>
              <a:rPr lang="en-US" altLang="zh-CN" sz="1400">
                <a:latin typeface="Times New Roman" panose="02020603050405020304" pitchFamily="18" charset="0"/>
                <a:cs typeface="Times New Roman" panose="02020603050405020304" pitchFamily="18" charset="0"/>
              </a:rPr>
              <a:t>stable</a:t>
            </a:r>
            <a:r>
              <a:rPr lang="zh-CN" altLang="en-US" sz="1400">
                <a:latin typeface="Times New Roman" panose="02020603050405020304" pitchFamily="18" charset="0"/>
                <a:cs typeface="Times New Roman" panose="02020603050405020304" pitchFamily="18" charset="0"/>
              </a:rPr>
              <a:t> </a:t>
            </a:r>
            <a:r>
              <a:rPr lang="en-US" altLang="zh-CN" sz="1400">
                <a:latin typeface="Times New Roman" panose="02020603050405020304" pitchFamily="18" charset="0"/>
                <a:cs typeface="Times New Roman" panose="02020603050405020304" pitchFamily="18" charset="0"/>
              </a:rPr>
              <a:t>and</a:t>
            </a:r>
            <a:r>
              <a:rPr lang="zh-CN" altLang="en-US" sz="1400">
                <a:latin typeface="Times New Roman" panose="02020603050405020304" pitchFamily="18" charset="0"/>
                <a:cs typeface="Times New Roman" panose="02020603050405020304" pitchFamily="18" charset="0"/>
              </a:rPr>
              <a:t> </a:t>
            </a:r>
            <a:r>
              <a:rPr lang="en-US" altLang="zh-CN" sz="1400">
                <a:latin typeface="Times New Roman" panose="02020603050405020304" pitchFamily="18" charset="0"/>
                <a:cs typeface="Times New Roman" panose="02020603050405020304" pitchFamily="18" charset="0"/>
              </a:rPr>
              <a:t>tracks</a:t>
            </a:r>
            <a:r>
              <a:rPr lang="zh-CN" altLang="en-US" sz="1400">
                <a:latin typeface="Times New Roman" panose="02020603050405020304" pitchFamily="18" charset="0"/>
                <a:cs typeface="Times New Roman" panose="02020603050405020304" pitchFamily="18" charset="0"/>
              </a:rPr>
              <a:t> </a:t>
            </a:r>
            <a:r>
              <a:rPr lang="en-US" altLang="zh-CN" sz="1400">
                <a:latin typeface="Times New Roman" panose="02020603050405020304" pitchFamily="18" charset="0"/>
                <a:cs typeface="Times New Roman" panose="02020603050405020304" pitchFamily="18" charset="0"/>
              </a:rPr>
              <a:t>only</a:t>
            </a:r>
            <a:r>
              <a:rPr lang="zh-CN" altLang="en-US" sz="1400">
                <a:latin typeface="Times New Roman" panose="02020603050405020304" pitchFamily="18" charset="0"/>
                <a:cs typeface="Times New Roman" panose="02020603050405020304" pitchFamily="18" charset="0"/>
              </a:rPr>
              <a:t> </a:t>
            </a:r>
            <a:r>
              <a:rPr lang="en-US" altLang="zh-CN" sz="1400">
                <a:latin typeface="Times New Roman" panose="02020603050405020304" pitchFamily="18" charset="0"/>
                <a:cs typeface="Times New Roman" panose="02020603050405020304" pitchFamily="18" charset="0"/>
              </a:rPr>
              <a:t>one</a:t>
            </a:r>
            <a:r>
              <a:rPr lang="zh-CN" altLang="en-US" sz="1400">
                <a:latin typeface="Times New Roman" panose="02020603050405020304" pitchFamily="18" charset="0"/>
                <a:cs typeface="Times New Roman" panose="02020603050405020304" pitchFamily="18" charset="0"/>
              </a:rPr>
              <a:t> </a:t>
            </a:r>
            <a:r>
              <a:rPr lang="en-US" altLang="zh-CN" sz="1400">
                <a:latin typeface="Times New Roman" panose="02020603050405020304" pitchFamily="18" charset="0"/>
                <a:cs typeface="Times New Roman" panose="02020603050405020304" pitchFamily="18" charset="0"/>
              </a:rPr>
              <a:t>target</a:t>
            </a:r>
            <a:endParaRPr lang="en-CN" sz="1400">
              <a:latin typeface="Times New Roman" panose="02020603050405020304" pitchFamily="18" charset="0"/>
              <a:cs typeface="Times New Roman" panose="02020603050405020304" pitchFamily="18" charset="0"/>
            </a:endParaRPr>
          </a:p>
        </p:txBody>
      </p:sp>
      <p:sp>
        <p:nvSpPr>
          <p:cNvPr id="16" name="Rounded Rectangle 20">
            <a:extLst>
              <a:ext uri="{FF2B5EF4-FFF2-40B4-BE49-F238E27FC236}">
                <a16:creationId xmlns:a16="http://schemas.microsoft.com/office/drawing/2014/main" id="{CB1F7075-80CC-AF92-A919-7F66BFC79F87}"/>
              </a:ext>
            </a:extLst>
          </p:cNvPr>
          <p:cNvSpPr/>
          <p:nvPr/>
        </p:nvSpPr>
        <p:spPr>
          <a:xfrm>
            <a:off x="9100578" y="2767131"/>
            <a:ext cx="2360427" cy="21591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latin typeface="Times New Roman" panose="02020603050405020304" pitchFamily="18" charset="0"/>
                <a:cs typeface="Times New Roman" panose="02020603050405020304" pitchFamily="18" charset="0"/>
              </a:rPr>
              <a:t>Projectile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Angular</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Solver</a:t>
            </a:r>
            <a:endParaRPr lang="en-CN">
              <a:latin typeface="Times New Roman" panose="02020603050405020304" pitchFamily="18" charset="0"/>
              <a:cs typeface="Times New Roman" panose="02020603050405020304" pitchFamily="18" charset="0"/>
            </a:endParaRPr>
          </a:p>
        </p:txBody>
      </p:sp>
      <p:sp>
        <p:nvSpPr>
          <p:cNvPr id="17" name="Right Arrow 21">
            <a:extLst>
              <a:ext uri="{FF2B5EF4-FFF2-40B4-BE49-F238E27FC236}">
                <a16:creationId xmlns:a16="http://schemas.microsoft.com/office/drawing/2014/main" id="{83033958-6876-C121-BBE5-DBBD8B3A7AEE}"/>
              </a:ext>
            </a:extLst>
          </p:cNvPr>
          <p:cNvSpPr/>
          <p:nvPr/>
        </p:nvSpPr>
        <p:spPr>
          <a:xfrm rot="5400000">
            <a:off x="9918675" y="5115275"/>
            <a:ext cx="724231" cy="5351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8" name="Rounded Rectangle 22">
            <a:extLst>
              <a:ext uri="{FF2B5EF4-FFF2-40B4-BE49-F238E27FC236}">
                <a16:creationId xmlns:a16="http://schemas.microsoft.com/office/drawing/2014/main" id="{41B922CA-9362-D4AB-FF87-00896B03E729}"/>
              </a:ext>
            </a:extLst>
          </p:cNvPr>
          <p:cNvSpPr/>
          <p:nvPr/>
        </p:nvSpPr>
        <p:spPr>
          <a:xfrm>
            <a:off x="9148425" y="5886600"/>
            <a:ext cx="2360427" cy="8648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latin typeface="Times New Roman" panose="02020603050405020304" pitchFamily="18" charset="0"/>
                <a:cs typeface="Times New Roman" panose="02020603050405020304" pitchFamily="18" charset="0"/>
              </a:rPr>
              <a:t>Downstream</a:t>
            </a:r>
            <a:br>
              <a:rPr lang="en-US" altLang="zh-CN">
                <a:latin typeface="Times New Roman" panose="02020603050405020304" pitchFamily="18" charset="0"/>
                <a:cs typeface="Times New Roman" panose="02020603050405020304" pitchFamily="18" charset="0"/>
              </a:rPr>
            </a:br>
            <a:r>
              <a:rPr lang="en-US" altLang="zh-CN">
                <a:latin typeface="Times New Roman" panose="02020603050405020304" pitchFamily="18" charset="0"/>
                <a:cs typeface="Times New Roman" panose="02020603050405020304" pitchFamily="18" charset="0"/>
              </a:rPr>
              <a:t>Motor</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Controllers</a:t>
            </a:r>
            <a:endParaRPr lang="en-CN">
              <a:latin typeface="Times New Roman" panose="02020603050405020304" pitchFamily="18" charset="0"/>
              <a:cs typeface="Times New Roman" panose="02020603050405020304" pitchFamily="18" charset="0"/>
            </a:endParaRPr>
          </a:p>
        </p:txBody>
      </p:sp>
      <p:sp>
        <p:nvSpPr>
          <p:cNvPr id="19" name="TextBox 23">
            <a:extLst>
              <a:ext uri="{FF2B5EF4-FFF2-40B4-BE49-F238E27FC236}">
                <a16:creationId xmlns:a16="http://schemas.microsoft.com/office/drawing/2014/main" id="{439D9EBF-A617-1CD3-F30A-C205FC1A3E03}"/>
              </a:ext>
            </a:extLst>
          </p:cNvPr>
          <p:cNvSpPr txBox="1"/>
          <p:nvPr/>
        </p:nvSpPr>
        <p:spPr>
          <a:xfrm>
            <a:off x="10536557" y="5228951"/>
            <a:ext cx="924448" cy="307777"/>
          </a:xfrm>
          <a:prstGeom prst="rect">
            <a:avLst/>
          </a:prstGeom>
          <a:noFill/>
        </p:spPr>
        <p:txBody>
          <a:bodyPr wrap="square" rtlCol="0">
            <a:spAutoFit/>
          </a:bodyPr>
          <a:lstStyle/>
          <a:p>
            <a:r>
              <a:rPr lang="en-US" altLang="zh-CN" sz="1400">
                <a:latin typeface="Times New Roman" panose="02020603050405020304" pitchFamily="18" charset="0"/>
                <a:cs typeface="Times New Roman" panose="02020603050405020304" pitchFamily="18" charset="0"/>
              </a:rPr>
              <a:t>Yaw</a:t>
            </a:r>
            <a:r>
              <a:rPr lang="zh-CN" altLang="en-US" sz="1400">
                <a:latin typeface="Times New Roman" panose="02020603050405020304" pitchFamily="18" charset="0"/>
                <a:cs typeface="Times New Roman" panose="02020603050405020304" pitchFamily="18" charset="0"/>
              </a:rPr>
              <a:t> </a:t>
            </a:r>
            <a:r>
              <a:rPr lang="en-US" altLang="zh-CN" sz="1400">
                <a:latin typeface="Times New Roman" panose="02020603050405020304" pitchFamily="18" charset="0"/>
                <a:cs typeface="Times New Roman" panose="02020603050405020304" pitchFamily="18" charset="0"/>
              </a:rPr>
              <a:t>Pitch</a:t>
            </a:r>
            <a:endParaRPr lang="en-CN" sz="1400">
              <a:latin typeface="Times New Roman" panose="02020603050405020304" pitchFamily="18" charset="0"/>
              <a:cs typeface="Times New Roman" panose="02020603050405020304" pitchFamily="18" charset="0"/>
            </a:endParaRPr>
          </a:p>
        </p:txBody>
      </p:sp>
      <p:pic>
        <p:nvPicPr>
          <p:cNvPr id="20" name="Graphic 25" descr="Badge Cross with solid fill">
            <a:extLst>
              <a:ext uri="{FF2B5EF4-FFF2-40B4-BE49-F238E27FC236}">
                <a16:creationId xmlns:a16="http://schemas.microsoft.com/office/drawing/2014/main" id="{33AFC3A7-3908-390A-1843-FA4F66FE0B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9249" y="5056710"/>
            <a:ext cx="1760398" cy="1760398"/>
          </a:xfrm>
          <a:prstGeom prst="rect">
            <a:avLst/>
          </a:prstGeom>
        </p:spPr>
      </p:pic>
      <p:sp>
        <p:nvSpPr>
          <p:cNvPr id="21" name="Title 1">
            <a:extLst>
              <a:ext uri="{FF2B5EF4-FFF2-40B4-BE49-F238E27FC236}">
                <a16:creationId xmlns:a16="http://schemas.microsoft.com/office/drawing/2014/main" id="{8D4DED0B-B0E9-E356-04D8-98E6DF99460B}"/>
              </a:ext>
            </a:extLst>
          </p:cNvPr>
          <p:cNvSpPr txBox="1">
            <a:spLocks/>
          </p:cNvSpPr>
          <p:nvPr/>
        </p:nvSpPr>
        <p:spPr>
          <a:xfrm>
            <a:off x="2539646" y="5129943"/>
            <a:ext cx="6560929" cy="18176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a:latin typeface="Times New Roman" panose="02020603050405020304" pitchFamily="18" charset="0"/>
                <a:cs typeface="Times New Roman" panose="02020603050405020304" pitchFamily="18" charset="0"/>
              </a:rPr>
              <a:t>This</a:t>
            </a:r>
            <a:r>
              <a:rPr lang="zh-CN" altLang="en-US" sz="2400">
                <a:latin typeface="Times New Roman" panose="02020603050405020304" pitchFamily="18" charset="0"/>
                <a:cs typeface="Times New Roman" panose="02020603050405020304" pitchFamily="18" charset="0"/>
              </a:rPr>
              <a:t> </a:t>
            </a:r>
            <a:r>
              <a:rPr lang="en-US" altLang="zh-CN" sz="2400">
                <a:latin typeface="Times New Roman" panose="02020603050405020304" pitchFamily="18" charset="0"/>
                <a:cs typeface="Times New Roman" panose="02020603050405020304" pitchFamily="18" charset="0"/>
              </a:rPr>
              <a:t>idea</a:t>
            </a:r>
            <a:r>
              <a:rPr lang="zh-CN" altLang="en-US" sz="2400">
                <a:latin typeface="Times New Roman" panose="02020603050405020304" pitchFamily="18" charset="0"/>
                <a:cs typeface="Times New Roman" panose="02020603050405020304" pitchFamily="18" charset="0"/>
              </a:rPr>
              <a:t> </a:t>
            </a:r>
            <a:r>
              <a:rPr lang="en-US" altLang="zh-CN" sz="2400">
                <a:latin typeface="Times New Roman" panose="02020603050405020304" pitchFamily="18" charset="0"/>
                <a:cs typeface="Times New Roman" panose="02020603050405020304" pitchFamily="18" charset="0"/>
              </a:rPr>
              <a:t>doesn’t</a:t>
            </a:r>
            <a:r>
              <a:rPr lang="zh-CN" altLang="en-US" sz="2400">
                <a:latin typeface="Times New Roman" panose="02020603050405020304" pitchFamily="18" charset="0"/>
                <a:cs typeface="Times New Roman" panose="02020603050405020304" pitchFamily="18" charset="0"/>
              </a:rPr>
              <a:t> </a:t>
            </a:r>
            <a:r>
              <a:rPr lang="en-US" altLang="zh-CN" sz="2400">
                <a:latin typeface="Times New Roman" panose="02020603050405020304" pitchFamily="18" charset="0"/>
                <a:cs typeface="Times New Roman" panose="02020603050405020304" pitchFamily="18" charset="0"/>
              </a:rPr>
              <a:t>work</a:t>
            </a:r>
            <a:r>
              <a:rPr lang="zh-CN" altLang="en-US" sz="2400">
                <a:latin typeface="Times New Roman" panose="02020603050405020304" pitchFamily="18" charset="0"/>
                <a:cs typeface="Times New Roman" panose="02020603050405020304" pitchFamily="18" charset="0"/>
              </a:rPr>
              <a:t> </a:t>
            </a:r>
            <a:r>
              <a:rPr lang="en-US" altLang="zh-CN" sz="2400">
                <a:latin typeface="Times New Roman" panose="02020603050405020304" pitchFamily="18" charset="0"/>
                <a:cs typeface="Times New Roman" panose="02020603050405020304" pitchFamily="18" charset="0"/>
              </a:rPr>
              <a:t>well.</a:t>
            </a:r>
            <a:endParaRPr lang="en-CN" altLang="zh-CN" sz="2400">
              <a:latin typeface="Times New Roman" panose="02020603050405020304" pitchFamily="18" charset="0"/>
              <a:cs typeface="Times New Roman" panose="02020603050405020304" pitchFamily="18" charset="0"/>
            </a:endParaRPr>
          </a:p>
          <a:p>
            <a:r>
              <a:rPr lang="en-US" altLang="zh-CN" sz="2000">
                <a:latin typeface="Times New Roman" panose="02020603050405020304" pitchFamily="18" charset="0"/>
                <a:cs typeface="Times New Roman" panose="02020603050405020304" pitchFamily="18" charset="0"/>
              </a:rPr>
              <a:t>Potentially</a:t>
            </a:r>
            <a:r>
              <a:rPr lang="zh-CN" altLang="en-US" sz="2000">
                <a:latin typeface="Times New Roman" panose="02020603050405020304" pitchFamily="18" charset="0"/>
                <a:cs typeface="Times New Roman" panose="02020603050405020304" pitchFamily="18" charset="0"/>
              </a:rPr>
              <a:t> </a:t>
            </a:r>
            <a:r>
              <a:rPr lang="en-US" altLang="zh-CN" sz="2000">
                <a:latin typeface="Times New Roman" panose="02020603050405020304" pitchFamily="18" charset="0"/>
                <a:cs typeface="Times New Roman" panose="02020603050405020304" pitchFamily="18" charset="0"/>
              </a:rPr>
              <a:t>because</a:t>
            </a:r>
            <a:r>
              <a:rPr lang="zh-CN" altLang="en-US" sz="2000">
                <a:latin typeface="Times New Roman" panose="02020603050405020304" pitchFamily="18" charset="0"/>
                <a:cs typeface="Times New Roman" panose="02020603050405020304" pitchFamily="18" charset="0"/>
              </a:rPr>
              <a:t> </a:t>
            </a:r>
            <a:r>
              <a:rPr lang="en-US" altLang="zh-CN" sz="2000">
                <a:latin typeface="Times New Roman" panose="02020603050405020304" pitchFamily="18" charset="0"/>
                <a:cs typeface="Times New Roman" panose="02020603050405020304" pitchFamily="18" charset="0"/>
              </a:rPr>
              <a:t>RealSense</a:t>
            </a:r>
            <a:r>
              <a:rPr lang="zh-CN" altLang="en-US" sz="2000">
                <a:latin typeface="Times New Roman" panose="02020603050405020304" pitchFamily="18" charset="0"/>
                <a:cs typeface="Times New Roman" panose="02020603050405020304" pitchFamily="18" charset="0"/>
              </a:rPr>
              <a:t> </a:t>
            </a:r>
            <a:r>
              <a:rPr lang="en-US" altLang="zh-CN" sz="2000">
                <a:latin typeface="Times New Roman" panose="02020603050405020304" pitchFamily="18" charset="0"/>
                <a:cs typeface="Times New Roman" panose="02020603050405020304" pitchFamily="18" charset="0"/>
              </a:rPr>
              <a:t>cannot</a:t>
            </a:r>
            <a:r>
              <a:rPr lang="zh-CN" altLang="en-US" sz="2000">
                <a:latin typeface="Times New Roman" panose="02020603050405020304" pitchFamily="18" charset="0"/>
                <a:cs typeface="Times New Roman" panose="02020603050405020304" pitchFamily="18" charset="0"/>
              </a:rPr>
              <a:t> </a:t>
            </a:r>
            <a:r>
              <a:rPr lang="en-US" altLang="zh-CN" sz="2000">
                <a:latin typeface="Times New Roman" panose="02020603050405020304" pitchFamily="18" charset="0"/>
                <a:cs typeface="Times New Roman" panose="02020603050405020304" pitchFamily="18" charset="0"/>
              </a:rPr>
              <a:t>provide</a:t>
            </a:r>
            <a:r>
              <a:rPr lang="zh-CN" altLang="en-US" sz="2000">
                <a:latin typeface="Times New Roman" panose="02020603050405020304" pitchFamily="18" charset="0"/>
                <a:cs typeface="Times New Roman" panose="02020603050405020304" pitchFamily="18" charset="0"/>
              </a:rPr>
              <a:t> </a:t>
            </a:r>
            <a:r>
              <a:rPr lang="en-US" altLang="zh-CN" sz="2000">
                <a:latin typeface="Times New Roman" panose="02020603050405020304" pitchFamily="18" charset="0"/>
                <a:cs typeface="Times New Roman" panose="02020603050405020304" pitchFamily="18" charset="0"/>
              </a:rPr>
              <a:t>reliable</a:t>
            </a:r>
            <a:r>
              <a:rPr lang="zh-CN" altLang="en-US" sz="2000">
                <a:latin typeface="Times New Roman" panose="02020603050405020304" pitchFamily="18" charset="0"/>
                <a:cs typeface="Times New Roman" panose="02020603050405020304" pitchFamily="18" charset="0"/>
              </a:rPr>
              <a:t> </a:t>
            </a:r>
            <a:r>
              <a:rPr lang="en-US" altLang="zh-CN" sz="2000">
                <a:latin typeface="Times New Roman" panose="02020603050405020304" pitchFamily="18" charset="0"/>
                <a:cs typeface="Times New Roman" panose="02020603050405020304" pitchFamily="18" charset="0"/>
              </a:rPr>
              <a:t>depth</a:t>
            </a:r>
            <a:r>
              <a:rPr lang="zh-CN" altLang="en-US" sz="2000">
                <a:latin typeface="Times New Roman" panose="02020603050405020304" pitchFamily="18" charset="0"/>
                <a:cs typeface="Times New Roman" panose="02020603050405020304" pitchFamily="18" charset="0"/>
              </a:rPr>
              <a:t> </a:t>
            </a:r>
            <a:r>
              <a:rPr lang="en-US" altLang="zh-CN" sz="2000">
                <a:latin typeface="Times New Roman" panose="02020603050405020304" pitchFamily="18" charset="0"/>
                <a:cs typeface="Times New Roman" panose="02020603050405020304" pitchFamily="18" charset="0"/>
              </a:rPr>
              <a:t>info.</a:t>
            </a:r>
            <a:br>
              <a:rPr lang="en-US" altLang="zh-CN" sz="2000">
                <a:latin typeface="Times New Roman" panose="02020603050405020304" pitchFamily="18" charset="0"/>
                <a:cs typeface="Times New Roman" panose="02020603050405020304" pitchFamily="18" charset="0"/>
              </a:rPr>
            </a:br>
            <a:r>
              <a:rPr lang="en-US" altLang="zh-CN" sz="2000">
                <a:latin typeface="Times New Roman" panose="02020603050405020304" pitchFamily="18" charset="0"/>
                <a:cs typeface="Times New Roman" panose="02020603050405020304" pitchFamily="18" charset="0"/>
              </a:rPr>
              <a:t>Anyway,</a:t>
            </a:r>
            <a:r>
              <a:rPr lang="zh-CN" altLang="en-US" sz="2000">
                <a:latin typeface="Times New Roman" panose="02020603050405020304" pitchFamily="18" charset="0"/>
                <a:cs typeface="Times New Roman" panose="02020603050405020304" pitchFamily="18" charset="0"/>
              </a:rPr>
              <a:t> </a:t>
            </a:r>
            <a:r>
              <a:rPr lang="en-US" altLang="zh-CN" sz="2000">
                <a:latin typeface="Times New Roman" panose="02020603050405020304" pitchFamily="18" charset="0"/>
                <a:cs typeface="Times New Roman" panose="02020603050405020304" pitchFamily="18" charset="0"/>
              </a:rPr>
              <a:t>our</a:t>
            </a:r>
            <a:r>
              <a:rPr lang="zh-CN" altLang="en-US" sz="2000">
                <a:latin typeface="Times New Roman" panose="02020603050405020304" pitchFamily="18" charset="0"/>
                <a:cs typeface="Times New Roman" panose="02020603050405020304" pitchFamily="18" charset="0"/>
              </a:rPr>
              <a:t> </a:t>
            </a:r>
            <a:r>
              <a:rPr lang="en-US" altLang="zh-CN" sz="2000">
                <a:latin typeface="Times New Roman" panose="02020603050405020304" pitchFamily="18" charset="0"/>
                <a:cs typeface="Times New Roman" panose="02020603050405020304" pitchFamily="18" charset="0"/>
              </a:rPr>
              <a:t>final</a:t>
            </a:r>
            <a:r>
              <a:rPr lang="zh-CN" altLang="en-US" sz="2000">
                <a:latin typeface="Times New Roman" panose="02020603050405020304" pitchFamily="18" charset="0"/>
                <a:cs typeface="Times New Roman" panose="02020603050405020304" pitchFamily="18" charset="0"/>
              </a:rPr>
              <a:t> </a:t>
            </a:r>
            <a:r>
              <a:rPr lang="en-US" altLang="zh-CN" sz="2000">
                <a:latin typeface="Times New Roman" panose="02020603050405020304" pitchFamily="18" charset="0"/>
                <a:cs typeface="Times New Roman" panose="02020603050405020304" pitchFamily="18" charset="0"/>
              </a:rPr>
              <a:t>version</a:t>
            </a:r>
            <a:r>
              <a:rPr lang="zh-CN" altLang="en-US" sz="2000">
                <a:latin typeface="Times New Roman" panose="02020603050405020304" pitchFamily="18" charset="0"/>
                <a:cs typeface="Times New Roman" panose="02020603050405020304" pitchFamily="18" charset="0"/>
              </a:rPr>
              <a:t> </a:t>
            </a:r>
            <a:r>
              <a:rPr lang="en-US" altLang="zh-CN" sz="2000">
                <a:latin typeface="Times New Roman" panose="02020603050405020304" pitchFamily="18" charset="0"/>
                <a:cs typeface="Times New Roman" panose="02020603050405020304" pitchFamily="18" charset="0"/>
              </a:rPr>
              <a:t>is</a:t>
            </a:r>
            <a:r>
              <a:rPr lang="zh-CN" altLang="en-US" sz="2000">
                <a:latin typeface="Times New Roman" panose="02020603050405020304" pitchFamily="18" charset="0"/>
                <a:cs typeface="Times New Roman" panose="02020603050405020304" pitchFamily="18" charset="0"/>
              </a:rPr>
              <a:t> </a:t>
            </a:r>
            <a:r>
              <a:rPr lang="en-US" altLang="zh-CN" sz="2000">
                <a:latin typeface="Times New Roman" panose="02020603050405020304" pitchFamily="18" charset="0"/>
                <a:cs typeface="Times New Roman" panose="02020603050405020304" pitchFamily="18" charset="0"/>
              </a:rPr>
              <a:t>much</a:t>
            </a:r>
            <a:r>
              <a:rPr lang="zh-CN" altLang="en-US" sz="2000">
                <a:latin typeface="Times New Roman" panose="02020603050405020304" pitchFamily="18" charset="0"/>
                <a:cs typeface="Times New Roman" panose="02020603050405020304" pitchFamily="18" charset="0"/>
              </a:rPr>
              <a:t> </a:t>
            </a:r>
            <a:r>
              <a:rPr lang="en-US" altLang="zh-CN" sz="2000">
                <a:latin typeface="Times New Roman" panose="02020603050405020304" pitchFamily="18" charset="0"/>
                <a:cs typeface="Times New Roman" panose="02020603050405020304" pitchFamily="18" charset="0"/>
              </a:rPr>
              <a:t>simpler.</a:t>
            </a:r>
          </a:p>
        </p:txBody>
      </p:sp>
      <p:sp>
        <p:nvSpPr>
          <p:cNvPr id="22" name="Rectangle 3">
            <a:extLst>
              <a:ext uri="{FF2B5EF4-FFF2-40B4-BE49-F238E27FC236}">
                <a16:creationId xmlns:a16="http://schemas.microsoft.com/office/drawing/2014/main" id="{EEF528F0-EAD0-DB27-DA03-7F3B157FFD9C}"/>
              </a:ext>
            </a:extLst>
          </p:cNvPr>
          <p:cNvSpPr/>
          <p:nvPr/>
        </p:nvSpPr>
        <p:spPr>
          <a:xfrm>
            <a:off x="-1" y="0"/>
            <a:ext cx="6206837" cy="646331"/>
          </a:xfrm>
          <a:prstGeom prst="rect">
            <a:avLst/>
          </a:prstGeom>
          <a:noFill/>
        </p:spPr>
        <p:txBody>
          <a:bodyPr wrap="square" lIns="91440" tIns="45720" rIns="91440" bIns="45720" anchor="t">
            <a:spAutoFit/>
          </a:bodyPr>
          <a:lstStyle/>
          <a:p>
            <a:r>
              <a:rPr lang="en-US" altLang="zh-CN" sz="3600" b="1">
                <a:ln w="0"/>
                <a:solidFill>
                  <a:schemeClr val="bg1"/>
                </a:solidFill>
                <a:effectLst>
                  <a:outerShdw blurRad="38100" dist="19050" dir="2700000" algn="tl" rotWithShape="0">
                    <a:schemeClr val="dk1">
                      <a:alpha val="40000"/>
                    </a:schemeClr>
                  </a:outerShdw>
                </a:effectLst>
                <a:latin typeface="+mj-lt"/>
                <a:ea typeface="黑体"/>
              </a:rPr>
              <a:t>Software Design</a:t>
            </a:r>
            <a:endParaRPr lang="en-US" altLang="zh-CN" sz="3600" b="1" cap="none" spc="0">
              <a:ln w="0"/>
              <a:solidFill>
                <a:schemeClr val="bg1"/>
              </a:solidFill>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3112007235"/>
      </p:ext>
    </p:extLst>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31A00-FA08-8AB4-92B3-9333B5F0CE8B}"/>
              </a:ext>
            </a:extLst>
          </p:cNvPr>
          <p:cNvSpPr txBox="1">
            <a:spLocks/>
          </p:cNvSpPr>
          <p:nvPr/>
        </p:nvSpPr>
        <p:spPr>
          <a:xfrm>
            <a:off x="-1054541" y="691262"/>
            <a:ext cx="10515600" cy="13255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CN" sz="4000" b="1">
                <a:latin typeface="Times New Roman" panose="02020603050405020304" pitchFamily="18" charset="0"/>
                <a:cs typeface="Times New Roman" panose="02020603050405020304" pitchFamily="18" charset="0"/>
              </a:rPr>
              <a:t>Dodgebot</a:t>
            </a:r>
            <a:r>
              <a:rPr lang="zh-CN" altLang="en-US" sz="4000" b="1">
                <a:latin typeface="Times New Roman" panose="02020603050405020304" pitchFamily="18" charset="0"/>
                <a:cs typeface="Times New Roman" panose="02020603050405020304" pitchFamily="18" charset="0"/>
              </a:rPr>
              <a:t> </a:t>
            </a:r>
            <a:r>
              <a:rPr lang="en-US" altLang="zh-CN" sz="4000" b="1">
                <a:latin typeface="Times New Roman" panose="02020603050405020304" pitchFamily="18" charset="0"/>
                <a:cs typeface="Times New Roman" panose="02020603050405020304" pitchFamily="18" charset="0"/>
              </a:rPr>
              <a:t>Vision</a:t>
            </a:r>
            <a:r>
              <a:rPr lang="zh-CN" altLang="en-US" sz="4000" b="1">
                <a:latin typeface="Times New Roman" panose="02020603050405020304" pitchFamily="18" charset="0"/>
                <a:cs typeface="Times New Roman" panose="02020603050405020304" pitchFamily="18" charset="0"/>
              </a:rPr>
              <a:t> </a:t>
            </a:r>
            <a:r>
              <a:rPr lang="en-US" altLang="zh-CN" sz="4000" b="1">
                <a:latin typeface="Times New Roman" panose="02020603050405020304" pitchFamily="18" charset="0"/>
                <a:cs typeface="Times New Roman" panose="02020603050405020304" pitchFamily="18" charset="0"/>
              </a:rPr>
              <a:t>System</a:t>
            </a:r>
            <a:r>
              <a:rPr lang="zh-CN" altLang="en-US" sz="4000" b="1">
                <a:latin typeface="Times New Roman" panose="02020603050405020304" pitchFamily="18" charset="0"/>
                <a:cs typeface="Times New Roman" panose="02020603050405020304" pitchFamily="18" charset="0"/>
              </a:rPr>
              <a:t> </a:t>
            </a:r>
            <a:r>
              <a:rPr lang="en-US" altLang="zh-CN" sz="4000" b="1">
                <a:latin typeface="Times New Roman" panose="02020603050405020304" pitchFamily="18" charset="0"/>
                <a:cs typeface="Times New Roman" panose="02020603050405020304" pitchFamily="18" charset="0"/>
              </a:rPr>
              <a:t>(final</a:t>
            </a:r>
            <a:r>
              <a:rPr lang="zh-CN" altLang="en-US" sz="4000" b="1">
                <a:latin typeface="Times New Roman" panose="02020603050405020304" pitchFamily="18" charset="0"/>
                <a:cs typeface="Times New Roman" panose="02020603050405020304" pitchFamily="18" charset="0"/>
              </a:rPr>
              <a:t> </a:t>
            </a:r>
            <a:r>
              <a:rPr lang="en-US" altLang="zh-CN" sz="4000" b="1">
                <a:latin typeface="Times New Roman" panose="02020603050405020304" pitchFamily="18" charset="0"/>
                <a:cs typeface="Times New Roman" panose="02020603050405020304" pitchFamily="18" charset="0"/>
              </a:rPr>
              <a:t>ver.)</a:t>
            </a:r>
            <a:endParaRPr lang="en-CN" sz="4000" b="1">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D64391A-8E8E-4BB9-6ABA-80CC90B61F74}"/>
              </a:ext>
            </a:extLst>
          </p:cNvPr>
          <p:cNvSpPr/>
          <p:nvPr/>
        </p:nvSpPr>
        <p:spPr>
          <a:xfrm>
            <a:off x="1363717" y="2529414"/>
            <a:ext cx="4837386" cy="283927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N"/>
          </a:p>
        </p:txBody>
      </p:sp>
      <p:pic>
        <p:nvPicPr>
          <p:cNvPr id="4" name="Graphic 42" descr="Man with solid fill">
            <a:extLst>
              <a:ext uri="{FF2B5EF4-FFF2-40B4-BE49-F238E27FC236}">
                <a16:creationId xmlns:a16="http://schemas.microsoft.com/office/drawing/2014/main" id="{AB60AC60-4057-E311-1A22-A61CF00849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63697" y="3666261"/>
            <a:ext cx="1439562" cy="1439562"/>
          </a:xfrm>
          <a:prstGeom prst="rect">
            <a:avLst/>
          </a:prstGeom>
        </p:spPr>
      </p:pic>
      <p:sp>
        <p:nvSpPr>
          <p:cNvPr id="5" name="Rectangle 43">
            <a:extLst>
              <a:ext uri="{FF2B5EF4-FFF2-40B4-BE49-F238E27FC236}">
                <a16:creationId xmlns:a16="http://schemas.microsoft.com/office/drawing/2014/main" id="{DC942E9F-6E26-48C1-2F61-C04A65F201F7}"/>
              </a:ext>
            </a:extLst>
          </p:cNvPr>
          <p:cNvSpPr/>
          <p:nvPr/>
        </p:nvSpPr>
        <p:spPr>
          <a:xfrm>
            <a:off x="3001564" y="3688102"/>
            <a:ext cx="963827" cy="1439562"/>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CN"/>
          </a:p>
        </p:txBody>
      </p:sp>
      <p:sp>
        <p:nvSpPr>
          <p:cNvPr id="6" name="TextBox 44">
            <a:extLst>
              <a:ext uri="{FF2B5EF4-FFF2-40B4-BE49-F238E27FC236}">
                <a16:creationId xmlns:a16="http://schemas.microsoft.com/office/drawing/2014/main" id="{7D3C8327-3AE1-EF62-0643-90295E7D7C9E}"/>
              </a:ext>
            </a:extLst>
          </p:cNvPr>
          <p:cNvSpPr txBox="1"/>
          <p:nvPr/>
        </p:nvSpPr>
        <p:spPr>
          <a:xfrm>
            <a:off x="2932764" y="3318770"/>
            <a:ext cx="902043" cy="369332"/>
          </a:xfrm>
          <a:prstGeom prst="rect">
            <a:avLst/>
          </a:prstGeom>
          <a:noFill/>
        </p:spPr>
        <p:txBody>
          <a:bodyPr wrap="square" rtlCol="0">
            <a:spAutoFit/>
          </a:bodyPr>
          <a:lstStyle/>
          <a:p>
            <a:r>
              <a:rPr lang="en-CN">
                <a:latin typeface="Times New Roman" panose="02020603050405020304" pitchFamily="18" charset="0"/>
                <a:cs typeface="Times New Roman" panose="02020603050405020304" pitchFamily="18" charset="0"/>
              </a:rPr>
              <a:t>person</a:t>
            </a:r>
          </a:p>
        </p:txBody>
      </p:sp>
      <p:sp>
        <p:nvSpPr>
          <p:cNvPr id="7" name="TextBox 45">
            <a:extLst>
              <a:ext uri="{FF2B5EF4-FFF2-40B4-BE49-F238E27FC236}">
                <a16:creationId xmlns:a16="http://schemas.microsoft.com/office/drawing/2014/main" id="{75F8CE88-1FD9-16F3-18AF-545C1EBDEC76}"/>
              </a:ext>
            </a:extLst>
          </p:cNvPr>
          <p:cNvSpPr txBox="1"/>
          <p:nvPr/>
        </p:nvSpPr>
        <p:spPr>
          <a:xfrm>
            <a:off x="2922372" y="2160082"/>
            <a:ext cx="1804086" cy="369332"/>
          </a:xfrm>
          <a:prstGeom prst="rect">
            <a:avLst/>
          </a:prstGeom>
          <a:noFill/>
        </p:spPr>
        <p:txBody>
          <a:bodyPr wrap="square" rtlCol="0">
            <a:spAutoFit/>
          </a:bodyPr>
          <a:lstStyle/>
          <a:p>
            <a:r>
              <a:rPr lang="en-US" altLang="zh-CN">
                <a:latin typeface="Times New Roman" panose="02020603050405020304" pitchFamily="18" charset="0"/>
                <a:cs typeface="Times New Roman" panose="02020603050405020304" pitchFamily="18" charset="0"/>
              </a:rPr>
              <a:t>YOLO11-POSE</a:t>
            </a:r>
            <a:endParaRPr lang="en-CN">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TextBox 46">
                <a:extLst>
                  <a:ext uri="{FF2B5EF4-FFF2-40B4-BE49-F238E27FC236}">
                    <a16:creationId xmlns:a16="http://schemas.microsoft.com/office/drawing/2014/main" id="{7B71E000-3E47-94F9-470D-1F9AF54CFE0E}"/>
                  </a:ext>
                </a:extLst>
              </p:cNvPr>
              <p:cNvSpPr txBox="1"/>
              <p:nvPr/>
            </p:nvSpPr>
            <p:spPr>
              <a:xfrm>
                <a:off x="7073462" y="1930324"/>
                <a:ext cx="4487917" cy="2155334"/>
              </a:xfrm>
              <a:prstGeom prst="rect">
                <a:avLst/>
              </a:prstGeom>
              <a:noFill/>
            </p:spPr>
            <p:txBody>
              <a:bodyPr wrap="square" rtlCol="0">
                <a:spAutoFit/>
              </a:bodyPr>
              <a:lstStyle/>
              <a:p>
                <a:r>
                  <a:rPr lang="en-US" altLang="zh-CN" b="1">
                    <a:latin typeface="Times New Roman" panose="02020603050405020304" pitchFamily="18" charset="0"/>
                    <a:cs typeface="Times New Roman" panose="02020603050405020304" pitchFamily="18" charset="0"/>
                  </a:rPr>
                  <a:t>Core</a:t>
                </a:r>
                <a:r>
                  <a:rPr lang="zh-CN" altLang="en-US" b="1">
                    <a:latin typeface="Times New Roman" panose="02020603050405020304" pitchFamily="18" charset="0"/>
                    <a:cs typeface="Times New Roman" panose="02020603050405020304" pitchFamily="18" charset="0"/>
                  </a:rPr>
                  <a:t> </a:t>
                </a:r>
                <a:r>
                  <a:rPr lang="en-US" altLang="zh-CN" b="1">
                    <a:latin typeface="Times New Roman" panose="02020603050405020304" pitchFamily="18" charset="0"/>
                    <a:cs typeface="Times New Roman" panose="02020603050405020304" pitchFamily="18" charset="0"/>
                  </a:rPr>
                  <a:t>Algorithm</a:t>
                </a:r>
                <a:r>
                  <a:rPr lang="en-US" altLang="zh-CN">
                    <a:latin typeface="Times New Roman" panose="02020603050405020304" pitchFamily="18" charset="0"/>
                    <a:cs typeface="Times New Roman" panose="02020603050405020304" pitchFamily="18" charset="0"/>
                  </a:rPr>
                  <a:t>:</a:t>
                </a:r>
                <a:br>
                  <a:rPr lang="en-US" altLang="zh-CN">
                    <a:latin typeface="Times New Roman" panose="02020603050405020304" pitchFamily="18" charset="0"/>
                    <a:cs typeface="Times New Roman" panose="02020603050405020304" pitchFamily="18" charset="0"/>
                  </a:rPr>
                </a:br>
                <a:r>
                  <a:rPr lang="en-US" altLang="zh-CN" b="1">
                    <a:latin typeface="Times New Roman" panose="02020603050405020304" pitchFamily="18" charset="0"/>
                    <a:cs typeface="Times New Roman" panose="02020603050405020304" pitchFamily="18" charset="0"/>
                  </a:rPr>
                  <a:t>PID</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Feedback</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based</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on</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YOLO</a:t>
                </a:r>
              </a:p>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𝑦𝑎𝑤</m:t>
                          </m:r>
                        </m:sub>
                      </m:sSub>
                      <m:r>
                        <a:rPr lang="en-US" i="1" smtClean="0">
                          <a:latin typeface="Cambria Math" panose="02040503050406030204" pitchFamily="18" charset="0"/>
                        </a:rPr>
                        <m:t>=</m:t>
                      </m:r>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𝑝𝑒𝑟𝑠𝑜𝑛</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𝑐𝑒𝑛𝑡𝑒𝑟</m:t>
                              </m:r>
                            </m:sub>
                          </m:sSub>
                        </m:e>
                      </m:d>
                      <m:r>
                        <a:rPr lang="zh-CN" altLang="en-US" i="1">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𝐾</m:t>
                          </m:r>
                        </m:e>
                        <m:sub>
                          <m:r>
                            <a:rPr lang="en-US" altLang="zh-CN" b="0" i="1" smtClean="0">
                              <a:latin typeface="Cambria Math" panose="02040503050406030204" pitchFamily="18" charset="0"/>
                            </a:rPr>
                            <m:t>𝑦𝑎𝑤</m:t>
                          </m:r>
                        </m:sub>
                      </m:sSub>
                    </m:oMath>
                  </m:oMathPara>
                </a14:m>
                <a:endParaRPr lang="en-CN">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𝑝𝑖𝑡𝑐h</m:t>
                          </m:r>
                        </m:sub>
                      </m:sSub>
                      <m:r>
                        <a:rPr lang="en-US" i="1" smtClean="0">
                          <a:latin typeface="Cambria Math" panose="02040503050406030204" pitchFamily="18" charset="0"/>
                        </a:rPr>
                        <m:t>=</m:t>
                      </m:r>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𝑦</m:t>
                              </m:r>
                            </m:e>
                            <m:sub>
                              <m:r>
                                <a:rPr lang="en-US" altLang="zh-CN" b="0" i="1" smtClean="0">
                                  <a:latin typeface="Cambria Math" panose="02040503050406030204" pitchFamily="18" charset="0"/>
                                </a:rPr>
                                <m:t>𝑝𝑒𝑟𝑠𝑜𝑛</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𝑦</m:t>
                              </m:r>
                            </m:e>
                            <m:sub>
                              <m:r>
                                <a:rPr lang="en-US" altLang="zh-CN" b="0" i="1" smtClean="0">
                                  <a:latin typeface="Cambria Math" panose="02040503050406030204" pitchFamily="18" charset="0"/>
                                </a:rPr>
                                <m:t>𝑐𝑒𝑛𝑡𝑒𝑟</m:t>
                              </m:r>
                            </m:sub>
                          </m:sSub>
                        </m:e>
                      </m:d>
                      <m:r>
                        <a:rPr lang="zh-CN" altLang="en-US" i="1">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𝐾</m:t>
                          </m:r>
                        </m:e>
                        <m:sub>
                          <m:r>
                            <a:rPr lang="en-US" altLang="zh-CN" b="0" i="1" smtClean="0">
                              <a:latin typeface="Cambria Math" panose="02040503050406030204" pitchFamily="18" charset="0"/>
                            </a:rPr>
                            <m:t>𝑝𝑖𝑡𝑐h</m:t>
                          </m:r>
                        </m:sub>
                      </m:sSub>
                    </m:oMath>
                  </m:oMathPara>
                </a14:m>
                <a:endParaRPr lang="en-CN">
                  <a:latin typeface="Times New Roman" panose="02020603050405020304" pitchFamily="18" charset="0"/>
                  <a:cs typeface="Times New Roman" panose="02020603050405020304" pitchFamily="18" charset="0"/>
                </a:endParaRPr>
              </a:p>
              <a:p>
                <a:endParaRPr lang="en-CN">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Goal: R</a:t>
                </a:r>
                <a:r>
                  <a:rPr lang="en-US" altLang="zh-CN">
                    <a:latin typeface="Times New Roman" panose="02020603050405020304" pitchFamily="18" charset="0"/>
                    <a:cs typeface="Times New Roman" panose="02020603050405020304" pitchFamily="18" charset="0"/>
                  </a:rPr>
                  <a:t>otate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the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gimbal</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such</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that</a:t>
                </a:r>
                <a:r>
                  <a:rPr lang="zh-CN" altLang="en-US">
                    <a:latin typeface="Times New Roman" panose="02020603050405020304" pitchFamily="18" charset="0"/>
                    <a:cs typeface="Times New Roman" panose="02020603050405020304" pitchFamily="18" charset="0"/>
                  </a:rPr>
                  <a:t> </a:t>
                </a:r>
                <a14:m>
                  <m:oMath xmlns:m="http://schemas.openxmlformats.org/officeDocument/2006/math">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𝑝𝑒𝑟𝑠𝑜𝑛</m:t>
                            </m:r>
                          </m:sub>
                        </m:sSub>
                        <m:r>
                          <a:rPr lang="en-US" altLang="zh-CN" i="1">
                            <a:latin typeface="Cambria Math" panose="02040503050406030204" pitchFamily="18" charset="0"/>
                          </a:rPr>
                          <m:t>,</m:t>
                        </m:r>
                        <m:r>
                          <a:rPr lang="zh-CN" altLang="en-US" i="1">
                            <a:latin typeface="Cambria Math" panose="02040503050406030204" pitchFamily="18" charset="0"/>
                          </a:rPr>
                          <m:t> </m:t>
                        </m:r>
                        <m:sSub>
                          <m:sSubPr>
                            <m:ctrlPr>
                              <a:rPr lang="en-US" altLang="zh-CN" i="1">
                                <a:latin typeface="Cambria Math" panose="02040503050406030204" pitchFamily="18" charset="0"/>
                              </a:rPr>
                            </m:ctrlPr>
                          </m:sSubPr>
                          <m:e>
                            <m:r>
                              <a:rPr lang="en-US" altLang="zh-CN" i="1">
                                <a:latin typeface="Cambria Math" panose="02040503050406030204" pitchFamily="18" charset="0"/>
                              </a:rPr>
                              <m:t>𝑦</m:t>
                            </m:r>
                          </m:e>
                          <m:sub>
                            <m:r>
                              <a:rPr lang="en-US" altLang="zh-CN" i="1">
                                <a:latin typeface="Cambria Math" panose="02040503050406030204" pitchFamily="18" charset="0"/>
                              </a:rPr>
                              <m:t>𝑝𝑒𝑟𝑠𝑜𝑛</m:t>
                            </m:r>
                          </m:sub>
                        </m:sSub>
                      </m:e>
                    </m:d>
                  </m:oMath>
                </a14:m>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matches</a:t>
                </a:r>
                <a:r>
                  <a:rPr lang="zh-CN" altLang="en-US">
                    <a:latin typeface="Times New Roman" panose="02020603050405020304" pitchFamily="18" charset="0"/>
                    <a:cs typeface="Times New Roman" panose="02020603050405020304" pitchFamily="18" charset="0"/>
                  </a:rPr>
                  <a:t> </a:t>
                </a:r>
                <a14:m>
                  <m:oMath xmlns:m="http://schemas.openxmlformats.org/officeDocument/2006/math">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𝑐𝑒𝑛𝑡𝑒𝑟</m:t>
                            </m:r>
                          </m:sub>
                        </m:sSub>
                        <m:r>
                          <a:rPr lang="en-US" altLang="zh-CN" i="1">
                            <a:latin typeface="Cambria Math" panose="02040503050406030204" pitchFamily="18" charset="0"/>
                          </a:rPr>
                          <m:t>,</m:t>
                        </m:r>
                        <m:r>
                          <a:rPr lang="zh-CN" altLang="en-US" i="1">
                            <a:latin typeface="Cambria Math" panose="02040503050406030204" pitchFamily="18" charset="0"/>
                          </a:rPr>
                          <m:t> </m:t>
                        </m:r>
                        <m:sSub>
                          <m:sSubPr>
                            <m:ctrlPr>
                              <a:rPr lang="en-US" altLang="zh-CN" i="1">
                                <a:latin typeface="Cambria Math" panose="02040503050406030204" pitchFamily="18" charset="0"/>
                              </a:rPr>
                            </m:ctrlPr>
                          </m:sSubPr>
                          <m:e>
                            <m:r>
                              <a:rPr lang="en-US" altLang="zh-CN" i="1">
                                <a:latin typeface="Cambria Math" panose="02040503050406030204" pitchFamily="18" charset="0"/>
                              </a:rPr>
                              <m:t>𝑦</m:t>
                            </m:r>
                          </m:e>
                          <m:sub>
                            <m:r>
                              <a:rPr lang="en-US" altLang="zh-CN" i="1">
                                <a:latin typeface="Cambria Math" panose="02040503050406030204" pitchFamily="18" charset="0"/>
                              </a:rPr>
                              <m:t>𝑐𝑒𝑛𝑡𝑒𝑟</m:t>
                            </m:r>
                          </m:sub>
                        </m:sSub>
                      </m:e>
                    </m:d>
                  </m:oMath>
                </a14:m>
                <a:endParaRPr lang="en-CN">
                  <a:latin typeface="Times New Roman" panose="02020603050405020304" pitchFamily="18" charset="0"/>
                  <a:cs typeface="Times New Roman" panose="02020603050405020304" pitchFamily="18" charset="0"/>
                </a:endParaRPr>
              </a:p>
            </p:txBody>
          </p:sp>
        </mc:Choice>
        <mc:Fallback xmlns="">
          <p:sp>
            <p:nvSpPr>
              <p:cNvPr id="8" name="TextBox 46">
                <a:extLst>
                  <a:ext uri="{FF2B5EF4-FFF2-40B4-BE49-F238E27FC236}">
                    <a16:creationId xmlns:a16="http://schemas.microsoft.com/office/drawing/2014/main" id="{7B71E000-3E47-94F9-470D-1F9AF54CFE0E}"/>
                  </a:ext>
                </a:extLst>
              </p:cNvPr>
              <p:cNvSpPr txBox="1">
                <a:spLocks noRot="1" noChangeAspect="1" noMove="1" noResize="1" noEditPoints="1" noAdjustHandles="1" noChangeArrowheads="1" noChangeShapeType="1" noTextEdit="1"/>
              </p:cNvSpPr>
              <p:nvPr/>
            </p:nvSpPr>
            <p:spPr>
              <a:xfrm>
                <a:off x="7073462" y="1930324"/>
                <a:ext cx="4487917" cy="2155334"/>
              </a:xfrm>
              <a:prstGeom prst="rect">
                <a:avLst/>
              </a:prstGeom>
              <a:blipFill>
                <a:blip r:embed="rId4"/>
                <a:stretch>
                  <a:fillRect l="-1085" t="-1700" b="-25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47">
                <a:extLst>
                  <a:ext uri="{FF2B5EF4-FFF2-40B4-BE49-F238E27FC236}">
                    <a16:creationId xmlns:a16="http://schemas.microsoft.com/office/drawing/2014/main" id="{69CAF620-A92C-A09B-66FA-2D5B3313ED9D}"/>
                  </a:ext>
                </a:extLst>
              </p:cNvPr>
              <p:cNvSpPr txBox="1"/>
              <p:nvPr/>
            </p:nvSpPr>
            <p:spPr>
              <a:xfrm>
                <a:off x="7073462" y="4386042"/>
                <a:ext cx="4280338" cy="1200329"/>
              </a:xfrm>
              <a:prstGeom prst="rect">
                <a:avLst/>
              </a:prstGeom>
              <a:noFill/>
            </p:spPr>
            <p:txBody>
              <a:bodyPr wrap="square" rtlCol="0">
                <a:spAutoFit/>
              </a:bodyPr>
              <a:lstStyle/>
              <a:p>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𝑦</m:t>
                        </m:r>
                      </m:e>
                      <m:sub>
                        <m:r>
                          <a:rPr lang="en-US" altLang="zh-CN" b="0" i="1" smtClean="0">
                            <a:latin typeface="Cambria Math" panose="02040503050406030204" pitchFamily="18" charset="0"/>
                          </a:rPr>
                          <m:t>𝑐𝑒𝑛𝑡𝑒𝑟</m:t>
                        </m:r>
                      </m:sub>
                    </m:sSub>
                  </m:oMath>
                </a14:m>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will</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adapt</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with</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distance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of</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human</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measured</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from</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RealSense.</a:t>
                </a:r>
              </a:p>
              <a:p>
                <a:r>
                  <a:rPr lang="en-US" altLang="zh-CN">
                    <a:latin typeface="Times New Roman" panose="02020603050405020304" pitchFamily="18" charset="0"/>
                    <a:cs typeface="Times New Roman" panose="02020603050405020304" pitchFamily="18" charset="0"/>
                  </a:rPr>
                  <a:t>Goal: Aim</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higher</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when</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the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person</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is</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standing</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further</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away.</a:t>
                </a:r>
              </a:p>
            </p:txBody>
          </p:sp>
        </mc:Choice>
        <mc:Fallback xmlns="">
          <p:sp>
            <p:nvSpPr>
              <p:cNvPr id="9" name="TextBox 47">
                <a:extLst>
                  <a:ext uri="{FF2B5EF4-FFF2-40B4-BE49-F238E27FC236}">
                    <a16:creationId xmlns:a16="http://schemas.microsoft.com/office/drawing/2014/main" id="{69CAF620-A92C-A09B-66FA-2D5B3313ED9D}"/>
                  </a:ext>
                </a:extLst>
              </p:cNvPr>
              <p:cNvSpPr txBox="1">
                <a:spLocks noRot="1" noChangeAspect="1" noMove="1" noResize="1" noEditPoints="1" noAdjustHandles="1" noChangeArrowheads="1" noChangeShapeType="1" noTextEdit="1"/>
              </p:cNvSpPr>
              <p:nvPr/>
            </p:nvSpPr>
            <p:spPr>
              <a:xfrm>
                <a:off x="7073462" y="4386042"/>
                <a:ext cx="4280338" cy="1200329"/>
              </a:xfrm>
              <a:prstGeom prst="rect">
                <a:avLst/>
              </a:prstGeom>
              <a:blipFill>
                <a:blip r:embed="rId5"/>
                <a:stretch>
                  <a:fillRect l="-1138" t="-2538" b="-7107"/>
                </a:stretch>
              </a:blipFill>
            </p:spPr>
            <p:txBody>
              <a:bodyPr/>
              <a:lstStyle/>
              <a:p>
                <a:r>
                  <a:rPr lang="en-US">
                    <a:noFill/>
                  </a:rPr>
                  <a:t> </a:t>
                </a:r>
              </a:p>
            </p:txBody>
          </p:sp>
        </mc:Fallback>
      </mc:AlternateContent>
      <p:sp>
        <p:nvSpPr>
          <p:cNvPr id="10" name="Multiply 3">
            <a:extLst>
              <a:ext uri="{FF2B5EF4-FFF2-40B4-BE49-F238E27FC236}">
                <a16:creationId xmlns:a16="http://schemas.microsoft.com/office/drawing/2014/main" id="{261A43B9-334A-A0C7-57DC-9D59824CC6F2}"/>
              </a:ext>
            </a:extLst>
          </p:cNvPr>
          <p:cNvSpPr/>
          <p:nvPr/>
        </p:nvSpPr>
        <p:spPr>
          <a:xfrm>
            <a:off x="3634061" y="3644420"/>
            <a:ext cx="318923" cy="318034"/>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mc:AlternateContent xmlns:mc="http://schemas.openxmlformats.org/markup-compatibility/2006" xmlns:a14="http://schemas.microsoft.com/office/drawing/2010/main">
        <mc:Choice Requires="a14">
          <p:sp>
            <p:nvSpPr>
              <p:cNvPr id="11" name="TextBox 5">
                <a:extLst>
                  <a:ext uri="{FF2B5EF4-FFF2-40B4-BE49-F238E27FC236}">
                    <a16:creationId xmlns:a16="http://schemas.microsoft.com/office/drawing/2014/main" id="{3D7D151F-7CAF-729A-6C1E-3B6507C7EF25}"/>
                  </a:ext>
                </a:extLst>
              </p:cNvPr>
              <p:cNvSpPr txBox="1"/>
              <p:nvPr/>
            </p:nvSpPr>
            <p:spPr>
              <a:xfrm>
                <a:off x="1262219" y="3852185"/>
                <a:ext cx="2078711" cy="41049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𝑝𝑒𝑟𝑠𝑜𝑛</m:t>
                              </m:r>
                            </m:sub>
                          </m:sSub>
                          <m:r>
                            <a:rPr lang="en-US" altLang="zh-CN" b="0" i="1" smtClean="0">
                              <a:latin typeface="Cambria Math" panose="02040503050406030204" pitchFamily="18" charset="0"/>
                            </a:rPr>
                            <m:t>,</m:t>
                          </m:r>
                          <m:r>
                            <a:rPr lang="zh-CN" altLang="en-US"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𝑦</m:t>
                              </m:r>
                            </m:e>
                            <m:sub>
                              <m:r>
                                <a:rPr lang="en-US" altLang="zh-CN" b="0" i="1" smtClean="0">
                                  <a:latin typeface="Cambria Math" panose="02040503050406030204" pitchFamily="18" charset="0"/>
                                </a:rPr>
                                <m:t>𝑝𝑒𝑟𝑠𝑜𝑛</m:t>
                              </m:r>
                            </m:sub>
                          </m:sSub>
                        </m:e>
                      </m:d>
                    </m:oMath>
                  </m:oMathPara>
                </a14:m>
                <a:endParaRPr lang="en-CN"/>
              </a:p>
            </p:txBody>
          </p:sp>
        </mc:Choice>
        <mc:Fallback xmlns="">
          <p:sp>
            <p:nvSpPr>
              <p:cNvPr id="11" name="TextBox 5">
                <a:extLst>
                  <a:ext uri="{FF2B5EF4-FFF2-40B4-BE49-F238E27FC236}">
                    <a16:creationId xmlns:a16="http://schemas.microsoft.com/office/drawing/2014/main" id="{3D7D151F-7CAF-729A-6C1E-3B6507C7EF25}"/>
                  </a:ext>
                </a:extLst>
              </p:cNvPr>
              <p:cNvSpPr txBox="1">
                <a:spLocks noRot="1" noChangeAspect="1" noMove="1" noResize="1" noEditPoints="1" noAdjustHandles="1" noChangeArrowheads="1" noChangeShapeType="1" noTextEdit="1"/>
              </p:cNvSpPr>
              <p:nvPr/>
            </p:nvSpPr>
            <p:spPr>
              <a:xfrm>
                <a:off x="1262219" y="3852185"/>
                <a:ext cx="2078711" cy="410497"/>
              </a:xfrm>
              <a:prstGeom prst="rect">
                <a:avLst/>
              </a:prstGeom>
              <a:blipFill>
                <a:blip r:embed="rId6"/>
                <a:stretch>
                  <a:fillRect b="-2985"/>
                </a:stretch>
              </a:blipFill>
            </p:spPr>
            <p:txBody>
              <a:bodyPr/>
              <a:lstStyle/>
              <a:p>
                <a:r>
                  <a:rPr lang="en-US">
                    <a:noFill/>
                  </a:rPr>
                  <a:t> </a:t>
                </a:r>
              </a:p>
            </p:txBody>
          </p:sp>
        </mc:Fallback>
      </mc:AlternateContent>
      <p:sp>
        <p:nvSpPr>
          <p:cNvPr id="12" name="Multiply 6">
            <a:extLst>
              <a:ext uri="{FF2B5EF4-FFF2-40B4-BE49-F238E27FC236}">
                <a16:creationId xmlns:a16="http://schemas.microsoft.com/office/drawing/2014/main" id="{EBFE62B1-A2B5-F781-E6A5-E8418D179BC1}"/>
              </a:ext>
            </a:extLst>
          </p:cNvPr>
          <p:cNvSpPr/>
          <p:nvPr/>
        </p:nvSpPr>
        <p:spPr>
          <a:xfrm>
            <a:off x="3331616" y="3671327"/>
            <a:ext cx="318923" cy="318034"/>
          </a:xfrm>
          <a:prstGeom prst="mathMultiply">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mc:AlternateContent xmlns:mc="http://schemas.openxmlformats.org/markup-compatibility/2006" xmlns:a14="http://schemas.microsoft.com/office/drawing/2010/main">
        <mc:Choice Requires="a14">
          <p:sp>
            <p:nvSpPr>
              <p:cNvPr id="13" name="TextBox 7">
                <a:extLst>
                  <a:ext uri="{FF2B5EF4-FFF2-40B4-BE49-F238E27FC236}">
                    <a16:creationId xmlns:a16="http://schemas.microsoft.com/office/drawing/2014/main" id="{E1671745-3636-E134-A430-2D13F54B6C82}"/>
                  </a:ext>
                </a:extLst>
              </p:cNvPr>
              <p:cNvSpPr txBox="1"/>
              <p:nvPr/>
            </p:nvSpPr>
            <p:spPr>
              <a:xfrm>
                <a:off x="3747450" y="3439171"/>
                <a:ext cx="207871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𝑐𝑒𝑛𝑡𝑒𝑟</m:t>
                              </m:r>
                            </m:sub>
                          </m:sSub>
                          <m:r>
                            <a:rPr lang="en-US" altLang="zh-CN" b="0" i="1" smtClean="0">
                              <a:latin typeface="Cambria Math" panose="02040503050406030204" pitchFamily="18" charset="0"/>
                            </a:rPr>
                            <m:t>,</m:t>
                          </m:r>
                          <m:r>
                            <a:rPr lang="zh-CN" altLang="en-US"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𝑦</m:t>
                              </m:r>
                            </m:e>
                            <m:sub>
                              <m:r>
                                <a:rPr lang="en-US" altLang="zh-CN" b="0" i="1" smtClean="0">
                                  <a:latin typeface="Cambria Math" panose="02040503050406030204" pitchFamily="18" charset="0"/>
                                </a:rPr>
                                <m:t>𝑐𝑒𝑛𝑡𝑒𝑟</m:t>
                              </m:r>
                            </m:sub>
                          </m:sSub>
                        </m:e>
                      </m:d>
                    </m:oMath>
                  </m:oMathPara>
                </a14:m>
                <a:endParaRPr lang="en-CN"/>
              </a:p>
            </p:txBody>
          </p:sp>
        </mc:Choice>
        <mc:Fallback xmlns="">
          <p:sp>
            <p:nvSpPr>
              <p:cNvPr id="13" name="TextBox 7">
                <a:extLst>
                  <a:ext uri="{FF2B5EF4-FFF2-40B4-BE49-F238E27FC236}">
                    <a16:creationId xmlns:a16="http://schemas.microsoft.com/office/drawing/2014/main" id="{E1671745-3636-E134-A430-2D13F54B6C82}"/>
                  </a:ext>
                </a:extLst>
              </p:cNvPr>
              <p:cNvSpPr txBox="1">
                <a:spLocks noRot="1" noChangeAspect="1" noMove="1" noResize="1" noEditPoints="1" noAdjustHandles="1" noChangeArrowheads="1" noChangeShapeType="1" noTextEdit="1"/>
              </p:cNvSpPr>
              <p:nvPr/>
            </p:nvSpPr>
            <p:spPr>
              <a:xfrm>
                <a:off x="3747450" y="3439171"/>
                <a:ext cx="2078711" cy="369332"/>
              </a:xfrm>
              <a:prstGeom prst="rect">
                <a:avLst/>
              </a:prstGeom>
              <a:blipFill>
                <a:blip r:embed="rId7"/>
                <a:stretch>
                  <a:fillRect b="-8197"/>
                </a:stretch>
              </a:blipFill>
            </p:spPr>
            <p:txBody>
              <a:bodyPr/>
              <a:lstStyle/>
              <a:p>
                <a:r>
                  <a:rPr lang="en-US">
                    <a:noFill/>
                  </a:rPr>
                  <a:t> </a:t>
                </a:r>
              </a:p>
            </p:txBody>
          </p:sp>
        </mc:Fallback>
      </mc:AlternateContent>
      <p:sp>
        <p:nvSpPr>
          <p:cNvPr id="14" name="TextBox 8">
            <a:extLst>
              <a:ext uri="{FF2B5EF4-FFF2-40B4-BE49-F238E27FC236}">
                <a16:creationId xmlns:a16="http://schemas.microsoft.com/office/drawing/2014/main" id="{3A891FE9-8765-10B5-1BAE-DDD434FBBF93}"/>
              </a:ext>
            </a:extLst>
          </p:cNvPr>
          <p:cNvSpPr txBox="1"/>
          <p:nvPr/>
        </p:nvSpPr>
        <p:spPr>
          <a:xfrm>
            <a:off x="1390102" y="5678704"/>
            <a:ext cx="4837386" cy="646331"/>
          </a:xfrm>
          <a:prstGeom prst="rect">
            <a:avLst/>
          </a:prstGeom>
          <a:noFill/>
        </p:spPr>
        <p:txBody>
          <a:bodyPr wrap="square" rtlCol="0">
            <a:spAutoFit/>
          </a:bodyPr>
          <a:lstStyle/>
          <a:p>
            <a:r>
              <a:rPr lang="en-US" altLang="zh-CN">
                <a:latin typeface="Times New Roman" panose="02020603050405020304" pitchFamily="18" charset="0"/>
                <a:cs typeface="Times New Roman" panose="02020603050405020304" pitchFamily="18" charset="0"/>
              </a:rPr>
              <a:t>Very</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simplified</a:t>
            </a:r>
            <a:r>
              <a:rPr lang="zh-CN" altLang="en-US">
                <a:latin typeface="Times New Roman" panose="02020603050405020304" pitchFamily="18" charset="0"/>
                <a:cs typeface="Times New Roman" panose="02020603050405020304" pitchFamily="18" charset="0"/>
              </a:rPr>
              <a:t> </a:t>
            </a:r>
            <a:r>
              <a:rPr lang="en-US" altLang="zh-CN" b="1">
                <a:latin typeface="Times New Roman" panose="02020603050405020304" pitchFamily="18" charset="0"/>
                <a:cs typeface="Times New Roman" panose="02020603050405020304" pitchFamily="18" charset="0"/>
              </a:rPr>
              <a:t>tracking</a:t>
            </a:r>
            <a:r>
              <a:rPr lang="en-US" altLang="zh-CN">
                <a:latin typeface="Times New Roman" panose="02020603050405020304" pitchFamily="18" charset="0"/>
                <a:cs typeface="Times New Roman" panose="02020603050405020304" pitchFamily="18" charset="0"/>
              </a:rPr>
              <a:t>:</a:t>
            </a:r>
            <a:br>
              <a:rPr lang="en-US" altLang="zh-CN">
                <a:latin typeface="Times New Roman" panose="02020603050405020304" pitchFamily="18" charset="0"/>
                <a:cs typeface="Times New Roman" panose="02020603050405020304" pitchFamily="18" charset="0"/>
              </a:rPr>
            </a:br>
            <a:r>
              <a:rPr lang="en-US" altLang="zh-CN">
                <a:latin typeface="Times New Roman" panose="02020603050405020304" pitchFamily="18" charset="0"/>
                <a:cs typeface="Times New Roman" panose="02020603050405020304" pitchFamily="18" charset="0"/>
              </a:rPr>
              <a:t>Only track</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the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target</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closest</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to</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the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image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center.</a:t>
            </a:r>
            <a:endParaRPr lang="en-CN">
              <a:latin typeface="Times New Roman" panose="02020603050405020304" pitchFamily="18" charset="0"/>
              <a:cs typeface="Times New Roman" panose="02020603050405020304" pitchFamily="18" charset="0"/>
            </a:endParaRPr>
          </a:p>
        </p:txBody>
      </p:sp>
      <p:sp>
        <p:nvSpPr>
          <p:cNvPr id="15" name="Rectangle 3">
            <a:extLst>
              <a:ext uri="{FF2B5EF4-FFF2-40B4-BE49-F238E27FC236}">
                <a16:creationId xmlns:a16="http://schemas.microsoft.com/office/drawing/2014/main" id="{5C0C421A-CFF8-375C-8141-D7F07559BB1B}"/>
              </a:ext>
            </a:extLst>
          </p:cNvPr>
          <p:cNvSpPr/>
          <p:nvPr/>
        </p:nvSpPr>
        <p:spPr>
          <a:xfrm>
            <a:off x="-1" y="0"/>
            <a:ext cx="6206837" cy="646331"/>
          </a:xfrm>
          <a:prstGeom prst="rect">
            <a:avLst/>
          </a:prstGeom>
          <a:noFill/>
        </p:spPr>
        <p:txBody>
          <a:bodyPr wrap="square" lIns="91440" tIns="45720" rIns="91440" bIns="45720" anchor="t">
            <a:spAutoFit/>
          </a:bodyPr>
          <a:lstStyle/>
          <a:p>
            <a:r>
              <a:rPr lang="en-US" altLang="zh-CN" sz="3600" b="1">
                <a:ln w="0"/>
                <a:solidFill>
                  <a:schemeClr val="bg1"/>
                </a:solidFill>
                <a:effectLst>
                  <a:outerShdw blurRad="38100" dist="19050" dir="2700000" algn="tl" rotWithShape="0">
                    <a:schemeClr val="dk1">
                      <a:alpha val="40000"/>
                    </a:schemeClr>
                  </a:outerShdw>
                </a:effectLst>
                <a:latin typeface="+mj-lt"/>
                <a:ea typeface="黑体"/>
              </a:rPr>
              <a:t>Software Design</a:t>
            </a:r>
            <a:endParaRPr lang="en-US" altLang="zh-CN" sz="3600" b="1" cap="none" spc="0">
              <a:ln w="0"/>
              <a:solidFill>
                <a:schemeClr val="bg1"/>
              </a:solidFill>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4168954875"/>
      </p:ext>
    </p:extLst>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5240924" cy="646331"/>
          </a:xfrm>
          <a:prstGeom prst="rect">
            <a:avLst/>
          </a:prstGeom>
          <a:noFill/>
        </p:spPr>
        <p:txBody>
          <a:bodyPr wrap="square" lIns="91440" tIns="45720" rIns="91440" bIns="45720">
            <a:spAutoFit/>
          </a:bodyPr>
          <a:lstStyle/>
          <a:p>
            <a:r>
              <a:rPr lang="en-US" altLang="zh-CN" sz="3600" b="1" cap="none" spc="0">
                <a:ln w="0"/>
                <a:solidFill>
                  <a:schemeClr val="bg1"/>
                </a:solidFill>
                <a:effectLst>
                  <a:outerShdw blurRad="38100" dist="19050" dir="2700000" algn="tl" rotWithShape="0">
                    <a:schemeClr val="dk1">
                      <a:alpha val="40000"/>
                    </a:schemeClr>
                  </a:outerShdw>
                </a:effectLst>
                <a:latin typeface="+mj-lt"/>
              </a:rPr>
              <a:t>Introduction</a:t>
            </a:r>
          </a:p>
        </p:txBody>
      </p:sp>
      <p:sp>
        <p:nvSpPr>
          <p:cNvPr id="8" name="Rectangle 2"/>
          <p:cNvSpPr>
            <a:spLocks noChangeArrowheads="1"/>
          </p:cNvSpPr>
          <p:nvPr/>
        </p:nvSpPr>
        <p:spPr bwMode="auto">
          <a:xfrm>
            <a:off x="0" y="0"/>
            <a:ext cx="12192000" cy="15875"/>
          </a:xfrm>
          <a:prstGeom prst="rect">
            <a:avLst/>
          </a:prstGeom>
          <a:solidFill>
            <a:srgbClr val="000000"/>
          </a:solidFill>
          <a:ln w="9525">
            <a:solidFill>
              <a:schemeClr val="tx1"/>
            </a:solidFill>
            <a:prstDash val="solid"/>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0" name="Rectangle 3"/>
          <p:cNvSpPr>
            <a:spLocks noChangeArrowheads="1"/>
          </p:cNvSpPr>
          <p:nvPr/>
        </p:nvSpPr>
        <p:spPr bwMode="auto">
          <a:xfrm>
            <a:off x="0" y="158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zh-CN" altLang="zh-CN" sz="7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6" name="文本框 15"/>
          <p:cNvSpPr txBox="1"/>
          <p:nvPr/>
        </p:nvSpPr>
        <p:spPr>
          <a:xfrm>
            <a:off x="429491" y="1166842"/>
            <a:ext cx="11035146" cy="3293209"/>
          </a:xfrm>
          <a:prstGeom prst="rect">
            <a:avLst/>
          </a:prstGeom>
          <a:noFill/>
        </p:spPr>
        <p:txBody>
          <a:bodyPr wrap="square" rtlCol="0">
            <a:spAutoFit/>
          </a:bodyPr>
          <a:lstStyle/>
          <a:p>
            <a:r>
              <a:rPr lang="en-US" altLang="zh-CN" sz="4000" b="1">
                <a:latin typeface="Times New Roman" panose="02020603050405020304" pitchFamily="18" charset="0"/>
                <a:cs typeface="Times New Roman" panose="02020603050405020304" pitchFamily="18" charset="0"/>
              </a:rPr>
              <a:t>Background and problem statement:</a:t>
            </a:r>
          </a:p>
          <a:p>
            <a:r>
              <a:rPr lang="en-US" altLang="zh-CN" sz="2400">
                <a:latin typeface="Times New Roman" panose="02020603050405020304" pitchFamily="18" charset="0"/>
                <a:cs typeface="Times New Roman" panose="02020603050405020304" pitchFamily="18" charset="0"/>
              </a:rPr>
              <a:t>Dodgeball is a high-intensity sport that demands sharp reflexes, pinpoint targeting, and agile evasion, yet traditional training relies on human partners for throwing and dodging drills—posing challenges for athletes who want consistent solo practice; meanwhile, current automated launchers borrowed from sports like tennis or baseball lack the adaptability, precision, and interactive responsiveness needed to replicate realistic dodgeball scenarios, underscoring the need for a more advanced, adaptive, and interactive training system.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9A3A6-FDFA-52D1-B582-7D9054BCAF53}"/>
              </a:ext>
            </a:extLst>
          </p:cNvPr>
          <p:cNvSpPr txBox="1">
            <a:spLocks/>
          </p:cNvSpPr>
          <p:nvPr/>
        </p:nvSpPr>
        <p:spPr>
          <a:xfrm>
            <a:off x="-1490816" y="751455"/>
            <a:ext cx="10515600" cy="13255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zh-CN" sz="4000" b="1">
                <a:latin typeface="Times New Roman" panose="02020603050405020304" pitchFamily="18" charset="0"/>
                <a:cs typeface="Times New Roman" panose="02020603050405020304" pitchFamily="18" charset="0"/>
              </a:rPr>
              <a:t>Center</a:t>
            </a:r>
            <a:r>
              <a:rPr lang="zh-CN" altLang="en-US" sz="4000" b="1">
                <a:latin typeface="Times New Roman" panose="02020603050405020304" pitchFamily="18" charset="0"/>
                <a:cs typeface="Times New Roman" panose="02020603050405020304" pitchFamily="18" charset="0"/>
              </a:rPr>
              <a:t> </a:t>
            </a:r>
            <a:r>
              <a:rPr lang="en-US" altLang="zh-CN" sz="4000" b="1">
                <a:latin typeface="Times New Roman" panose="02020603050405020304" pitchFamily="18" charset="0"/>
                <a:cs typeface="Times New Roman" panose="02020603050405020304" pitchFamily="18" charset="0"/>
              </a:rPr>
              <a:t>Coordinate</a:t>
            </a:r>
            <a:r>
              <a:rPr lang="zh-CN" altLang="en-US" sz="4000" b="1">
                <a:latin typeface="Times New Roman" panose="02020603050405020304" pitchFamily="18" charset="0"/>
                <a:cs typeface="Times New Roman" panose="02020603050405020304" pitchFamily="18" charset="0"/>
              </a:rPr>
              <a:t> </a:t>
            </a:r>
            <a:r>
              <a:rPr lang="en-US" altLang="zh-CN" sz="4000" b="1">
                <a:latin typeface="Times New Roman" panose="02020603050405020304" pitchFamily="18" charset="0"/>
                <a:cs typeface="Times New Roman" panose="02020603050405020304" pitchFamily="18" charset="0"/>
              </a:rPr>
              <a:t>Adaptation</a:t>
            </a:r>
            <a:endParaRPr lang="en-CN" sz="4000" b="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TextBox 4">
                <a:extLst>
                  <a:ext uri="{FF2B5EF4-FFF2-40B4-BE49-F238E27FC236}">
                    <a16:creationId xmlns:a16="http://schemas.microsoft.com/office/drawing/2014/main" id="{2D21FC39-92E3-4064-95F7-88F67EA51689}"/>
                  </a:ext>
                </a:extLst>
              </p:cNvPr>
              <p:cNvSpPr txBox="1"/>
              <p:nvPr/>
            </p:nvSpPr>
            <p:spPr>
              <a:xfrm>
                <a:off x="945406" y="1714363"/>
                <a:ext cx="10900144" cy="1168718"/>
              </a:xfrm>
              <a:prstGeom prst="rect">
                <a:avLst/>
              </a:prstGeom>
              <a:noFill/>
            </p:spPr>
            <p:txBody>
              <a:bodyPr wrap="square" rtlCol="0">
                <a:spAutoFit/>
              </a:bodyPr>
              <a:lstStyle/>
              <a:p>
                <a:r>
                  <a:rPr lang="en-US" altLang="zh-CN" b="0">
                    <a:latin typeface="Times New Roman" panose="02020603050405020304" pitchFamily="18" charset="0"/>
                    <a:cs typeface="Times New Roman" panose="02020603050405020304" pitchFamily="18" charset="0"/>
                  </a:rPr>
                  <a:t>The</a:t>
                </a:r>
                <a:r>
                  <a:rPr lang="zh-CN" altLang="en-US" b="0">
                    <a:latin typeface="Times New Roman" panose="02020603050405020304" pitchFamily="18" charset="0"/>
                    <a:cs typeface="Times New Roman" panose="02020603050405020304" pitchFamily="18" charset="0"/>
                  </a:rPr>
                  <a:t> </a:t>
                </a:r>
                <a:r>
                  <a:rPr lang="en-US" altLang="zh-CN" b="0">
                    <a:latin typeface="Times New Roman" panose="02020603050405020304" pitchFamily="18" charset="0"/>
                    <a:cs typeface="Times New Roman" panose="02020603050405020304" pitchFamily="18" charset="0"/>
                  </a:rPr>
                  <a:t>adaptation</a:t>
                </a:r>
                <a:r>
                  <a:rPr lang="zh-CN" altLang="en-US" b="0">
                    <a:latin typeface="Times New Roman" panose="02020603050405020304" pitchFamily="18" charset="0"/>
                    <a:cs typeface="Times New Roman" panose="02020603050405020304" pitchFamily="18" charset="0"/>
                  </a:rPr>
                  <a:t> </a:t>
                </a:r>
                <a:r>
                  <a:rPr lang="en-US" altLang="zh-CN" b="0">
                    <a:latin typeface="Times New Roman" panose="02020603050405020304" pitchFamily="18" charset="0"/>
                    <a:cs typeface="Times New Roman" panose="02020603050405020304" pitchFamily="18" charset="0"/>
                  </a:rPr>
                  <a:t>of</a:t>
                </a:r>
                <a:r>
                  <a:rPr lang="zh-CN" altLang="en-US" b="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𝑦</m:t>
                        </m:r>
                      </m:e>
                      <m:sub>
                        <m:r>
                          <a:rPr lang="en-US" altLang="zh-CN" b="0" i="1" smtClean="0">
                            <a:latin typeface="Cambria Math" panose="02040503050406030204" pitchFamily="18" charset="0"/>
                          </a:rPr>
                          <m:t>𝑐𝑒𝑛𝑡𝑒𝑟</m:t>
                        </m:r>
                      </m:sub>
                    </m:sSub>
                  </m:oMath>
                </a14:m>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is</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implemented</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as</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follows</a:t>
                </a:r>
              </a:p>
              <a:p>
                <a:pPr/>
                <a14:m>
                  <m:oMathPara xmlns:m="http://schemas.openxmlformats.org/officeDocument/2006/math">
                    <m:oMathParaPr>
                      <m:jc m:val="centerGroup"/>
                    </m:oMathParaPr>
                    <m:oMath xmlns:m="http://schemas.openxmlformats.org/officeDocument/2006/math">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𝑦</m:t>
                          </m:r>
                        </m:e>
                        <m:sub>
                          <m:r>
                            <a:rPr lang="en-US" altLang="zh-CN" sz="2000" b="0" i="1" smtClean="0">
                              <a:latin typeface="Cambria Math" panose="02040503050406030204" pitchFamily="18" charset="0"/>
                            </a:rPr>
                            <m:t>𝑐𝑒𝑛𝑡𝑒𝑟</m:t>
                          </m:r>
                        </m:sub>
                      </m:sSub>
                      <m:r>
                        <a:rPr lang="en-US" altLang="zh-CN" sz="2000" b="0" i="1" smtClean="0">
                          <a:latin typeface="Cambria Math" panose="02040503050406030204" pitchFamily="18" charset="0"/>
                        </a:rPr>
                        <m:t>=</m:t>
                      </m:r>
                      <m:d>
                        <m:dPr>
                          <m:begChr m:val="{"/>
                          <m:endChr m:val=""/>
                          <m:ctrlPr>
                            <a:rPr lang="en-US" altLang="zh-CN" sz="2000" b="0" i="1" smtClean="0">
                              <a:latin typeface="Cambria Math" panose="02040503050406030204" pitchFamily="18" charset="0"/>
                            </a:rPr>
                          </m:ctrlPr>
                        </m:dPr>
                        <m:e>
                          <m:eqArr>
                            <m:eqArrPr>
                              <m:ctrlPr>
                                <a:rPr lang="en-US" altLang="zh-CN" sz="2000" b="0" i="1" smtClean="0">
                                  <a:latin typeface="Cambria Math" panose="02040503050406030204" pitchFamily="18" charset="0"/>
                                </a:rPr>
                              </m:ctrlPr>
                            </m:eqArrPr>
                            <m:e>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𝑦</m:t>
                                  </m:r>
                                </m:e>
                                <m:sub>
                                  <m:r>
                                    <a:rPr lang="en-US" altLang="zh-CN" sz="2000" i="1">
                                      <a:latin typeface="Cambria Math" panose="02040503050406030204" pitchFamily="18" charset="0"/>
                                    </a:rPr>
                                    <m:t>𝑐𝑒𝑛𝑡𝑒𝑟</m:t>
                                  </m:r>
                                  <m:r>
                                    <a:rPr lang="en-US" altLang="zh-CN" sz="2000" i="1">
                                      <a:latin typeface="Cambria Math" panose="02040503050406030204" pitchFamily="18" charset="0"/>
                                    </a:rPr>
                                    <m:t>0</m:t>
                                  </m:r>
                                </m:sub>
                              </m:sSub>
                              <m:r>
                                <a:rPr lang="en-US" altLang="zh-CN" sz="2000" i="1">
                                  <a:latin typeface="Cambria Math" panose="02040503050406030204" pitchFamily="18" charset="0"/>
                                </a:rPr>
                                <m:t>+</m:t>
                              </m:r>
                              <m:r>
                                <a:rPr lang="en-US" altLang="zh-CN" sz="2000" i="1">
                                  <a:latin typeface="Cambria Math" panose="02040503050406030204" pitchFamily="18" charset="0"/>
                                </a:rPr>
                                <m:t>𝐻</m:t>
                              </m:r>
                              <m:r>
                                <a:rPr lang="en-US" altLang="zh-CN" sz="2000" i="1">
                                  <a:latin typeface="Cambria Math" panose="02040503050406030204" pitchFamily="18" charset="0"/>
                                  <a:ea typeface="Cambria Math" panose="02040503050406030204" pitchFamily="18" charset="0"/>
                                </a:rPr>
                                <m:t>∙</m:t>
                              </m:r>
                              <m:r>
                                <a:rPr lang="en-US" altLang="zh-CN" sz="2000" i="1">
                                  <a:latin typeface="Cambria Math" panose="02040503050406030204" pitchFamily="18" charset="0"/>
                                </a:rPr>
                                <m:t>𝑥</m:t>
                              </m:r>
                              <m:r>
                                <a:rPr lang="en-US" altLang="zh-CN" sz="2000" i="1">
                                  <a:latin typeface="Cambria Math" panose="02040503050406030204" pitchFamily="18" charset="0"/>
                                  <a:ea typeface="Cambria Math" panose="02040503050406030204" pitchFamily="18" charset="0"/>
                                </a:rPr>
                                <m:t>∙</m:t>
                              </m:r>
                              <m:sSup>
                                <m:sSupPr>
                                  <m:ctrlPr>
                                    <a:rPr lang="en-US" altLang="zh-CN" sz="2000" i="1">
                                      <a:latin typeface="Cambria Math" panose="02040503050406030204" pitchFamily="18" charset="0"/>
                                    </a:rPr>
                                  </m:ctrlPr>
                                </m:sSupPr>
                                <m:e>
                                  <m:r>
                                    <a:rPr lang="en-US" altLang="zh-CN" sz="2000" i="1">
                                      <a:latin typeface="Cambria Math" panose="02040503050406030204" pitchFamily="18" charset="0"/>
                                    </a:rPr>
                                    <m:t>𝑒</m:t>
                                  </m:r>
                                </m:e>
                                <m:sup>
                                  <m:r>
                                    <a:rPr lang="en-US" altLang="zh-CN" sz="2000" i="1">
                                      <a:latin typeface="Cambria Math" panose="02040503050406030204" pitchFamily="18" charset="0"/>
                                    </a:rPr>
                                    <m:t>−</m:t>
                                  </m:r>
                                  <m:f>
                                    <m:fPr>
                                      <m:ctrlPr>
                                        <a:rPr lang="en-US" altLang="zh-CN" sz="2000" i="1">
                                          <a:latin typeface="Cambria Math" panose="02040503050406030204" pitchFamily="18" charset="0"/>
                                        </a:rPr>
                                      </m:ctrlPr>
                                    </m:fPr>
                                    <m:num>
                                      <m:r>
                                        <a:rPr lang="en-US" altLang="zh-CN" sz="2000" i="1">
                                          <a:latin typeface="Cambria Math" panose="02040503050406030204" pitchFamily="18" charset="0"/>
                                        </a:rPr>
                                        <m:t>𝑥</m:t>
                                      </m:r>
                                    </m:num>
                                    <m:den>
                                      <m:r>
                                        <a:rPr lang="en-US" altLang="zh-CN" sz="2000" i="1">
                                          <a:latin typeface="Cambria Math" panose="02040503050406030204" pitchFamily="18" charset="0"/>
                                        </a:rPr>
                                        <m:t>6</m:t>
                                      </m:r>
                                    </m:den>
                                  </m:f>
                                </m:sup>
                              </m:sSup>
                              <m:r>
                                <a:rPr lang="en-US" altLang="zh-CN" sz="2000" b="0" i="1" smtClean="0">
                                  <a:latin typeface="Cambria Math" panose="02040503050406030204" pitchFamily="18" charset="0"/>
                                </a:rPr>
                                <m:t>,</m:t>
                              </m:r>
                              <m:r>
                                <a:rPr lang="zh-CN" altLang="en-US" sz="2000" b="0" i="1" smtClean="0">
                                  <a:latin typeface="Cambria Math" panose="02040503050406030204" pitchFamily="18" charset="0"/>
                                </a:rPr>
                                <m:t> </m:t>
                              </m:r>
                              <m:r>
                                <a:rPr lang="en-US" altLang="zh-CN" sz="2000" b="0" i="1" smtClean="0">
                                  <a:latin typeface="Cambria Math" panose="02040503050406030204" pitchFamily="18" charset="0"/>
                                </a:rPr>
                                <m:t>𝑥</m:t>
                              </m:r>
                              <m:r>
                                <a:rPr lang="en-US" altLang="zh-CN" sz="2000" b="0" i="1" smtClean="0">
                                  <a:latin typeface="Cambria Math" panose="02040503050406030204" pitchFamily="18" charset="0"/>
                                </a:rPr>
                                <m:t>&lt;6</m:t>
                              </m:r>
                            </m:e>
                            <m:e>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𝑦</m:t>
                                  </m:r>
                                </m:e>
                                <m:sub>
                                  <m:r>
                                    <a:rPr lang="en-US" altLang="zh-CN" sz="2000" i="1">
                                      <a:latin typeface="Cambria Math" panose="02040503050406030204" pitchFamily="18" charset="0"/>
                                    </a:rPr>
                                    <m:t>𝑐𝑒𝑛𝑡𝑒𝑟</m:t>
                                  </m:r>
                                  <m:r>
                                    <a:rPr lang="en-US" altLang="zh-CN" sz="2000" i="1">
                                      <a:latin typeface="Cambria Math" panose="02040503050406030204" pitchFamily="18" charset="0"/>
                                    </a:rPr>
                                    <m:t>0</m:t>
                                  </m:r>
                                </m:sub>
                              </m:sSub>
                              <m:r>
                                <a:rPr lang="en-US" altLang="zh-CN" sz="2000" i="1">
                                  <a:latin typeface="Cambria Math" panose="02040503050406030204" pitchFamily="18" charset="0"/>
                                </a:rPr>
                                <m:t>+</m:t>
                              </m:r>
                              <m:r>
                                <a:rPr lang="en-US" altLang="zh-CN" sz="2000" b="0" i="1" smtClean="0">
                                  <a:latin typeface="Cambria Math" panose="02040503050406030204" pitchFamily="18" charset="0"/>
                                </a:rPr>
                                <m:t>𝐻</m:t>
                              </m:r>
                              <m:r>
                                <a:rPr lang="en-US" altLang="zh-CN" sz="2000" b="0" i="1" smtClean="0">
                                  <a:latin typeface="Cambria Math" panose="02040503050406030204" pitchFamily="18" charset="0"/>
                                  <a:ea typeface="Cambria Math" panose="02040503050406030204" pitchFamily="18" charset="0"/>
                                </a:rPr>
                                <m:t>∙2.2,</m:t>
                              </m:r>
                              <m:r>
                                <a:rPr lang="zh-CN" altLang="en-US" sz="2000" b="0" i="1" smtClean="0">
                                  <a:latin typeface="Cambria Math" panose="02040503050406030204" pitchFamily="18" charset="0"/>
                                  <a:ea typeface="Cambria Math" panose="02040503050406030204" pitchFamily="18" charset="0"/>
                                </a:rPr>
                                <m:t> </m:t>
                              </m:r>
                              <m:r>
                                <a:rPr lang="en-US" altLang="zh-CN" sz="2000" b="0" i="1" smtClean="0">
                                  <a:latin typeface="Cambria Math" panose="02040503050406030204" pitchFamily="18" charset="0"/>
                                  <a:ea typeface="Cambria Math" panose="02040503050406030204" pitchFamily="18" charset="0"/>
                                </a:rPr>
                                <m:t>𝑥</m:t>
                              </m:r>
                              <m:r>
                                <a:rPr lang="en-US" altLang="zh-CN" sz="2000" b="0" i="1" smtClean="0">
                                  <a:latin typeface="Cambria Math" panose="02040503050406030204" pitchFamily="18" charset="0"/>
                                  <a:ea typeface="Cambria Math" panose="02040503050406030204" pitchFamily="18" charset="0"/>
                                </a:rPr>
                                <m:t>≥6</m:t>
                              </m:r>
                            </m:e>
                          </m:eqArr>
                        </m:e>
                      </m:d>
                    </m:oMath>
                  </m:oMathPara>
                </a14:m>
                <a:endParaRPr lang="en-US" altLang="zh-CN" sz="2000">
                  <a:latin typeface="Times New Roman" panose="02020603050405020304" pitchFamily="18" charset="0"/>
                  <a:cs typeface="Times New Roman" panose="02020603050405020304" pitchFamily="18" charset="0"/>
                </a:endParaRPr>
              </a:p>
            </p:txBody>
          </p:sp>
        </mc:Choice>
        <mc:Fallback xmlns="">
          <p:sp>
            <p:nvSpPr>
              <p:cNvPr id="3" name="TextBox 4">
                <a:extLst>
                  <a:ext uri="{FF2B5EF4-FFF2-40B4-BE49-F238E27FC236}">
                    <a16:creationId xmlns:a16="http://schemas.microsoft.com/office/drawing/2014/main" id="{2D21FC39-92E3-4064-95F7-88F67EA51689}"/>
                  </a:ext>
                </a:extLst>
              </p:cNvPr>
              <p:cNvSpPr txBox="1">
                <a:spLocks noRot="1" noChangeAspect="1" noMove="1" noResize="1" noEditPoints="1" noAdjustHandles="1" noChangeArrowheads="1" noChangeShapeType="1" noTextEdit="1"/>
              </p:cNvSpPr>
              <p:nvPr/>
            </p:nvSpPr>
            <p:spPr>
              <a:xfrm>
                <a:off x="945406" y="1714363"/>
                <a:ext cx="10900144" cy="1168718"/>
              </a:xfrm>
              <a:prstGeom prst="rect">
                <a:avLst/>
              </a:prstGeom>
              <a:blipFill>
                <a:blip r:embed="rId2"/>
                <a:stretch>
                  <a:fillRect l="-447" t="-2604" b="-10937"/>
                </a:stretch>
              </a:blipFill>
            </p:spPr>
            <p:txBody>
              <a:bodyPr/>
              <a:lstStyle/>
              <a:p>
                <a:r>
                  <a:rPr lang="en-US">
                    <a:noFill/>
                  </a:rPr>
                  <a:t> </a:t>
                </a:r>
              </a:p>
            </p:txBody>
          </p:sp>
        </mc:Fallback>
      </mc:AlternateContent>
      <p:pic>
        <p:nvPicPr>
          <p:cNvPr id="4" name="Picture 9" descr="A graph with a line&#10;&#10;AI-generated content may be incorrect.">
            <a:extLst>
              <a:ext uri="{FF2B5EF4-FFF2-40B4-BE49-F238E27FC236}">
                <a16:creationId xmlns:a16="http://schemas.microsoft.com/office/drawing/2014/main" id="{8C5F2242-7AA1-F2F7-8719-6810891FDF67}"/>
              </a:ext>
            </a:extLst>
          </p:cNvPr>
          <p:cNvPicPr>
            <a:picLocks noChangeAspect="1"/>
          </p:cNvPicPr>
          <p:nvPr/>
        </p:nvPicPr>
        <p:blipFill>
          <a:blip r:embed="rId3"/>
          <a:stretch>
            <a:fillRect/>
          </a:stretch>
        </p:blipFill>
        <p:spPr>
          <a:xfrm>
            <a:off x="1021606" y="3294241"/>
            <a:ext cx="7772400" cy="3379567"/>
          </a:xfrm>
          <a:prstGeom prst="rect">
            <a:avLst/>
          </a:prstGeom>
        </p:spPr>
      </p:pic>
      <p:sp>
        <p:nvSpPr>
          <p:cNvPr id="5" name="Rectangle 3">
            <a:extLst>
              <a:ext uri="{FF2B5EF4-FFF2-40B4-BE49-F238E27FC236}">
                <a16:creationId xmlns:a16="http://schemas.microsoft.com/office/drawing/2014/main" id="{82CB98D9-3F75-5852-775A-1E29BC571737}"/>
              </a:ext>
            </a:extLst>
          </p:cNvPr>
          <p:cNvSpPr/>
          <p:nvPr/>
        </p:nvSpPr>
        <p:spPr>
          <a:xfrm>
            <a:off x="-1" y="0"/>
            <a:ext cx="6206837" cy="646331"/>
          </a:xfrm>
          <a:prstGeom prst="rect">
            <a:avLst/>
          </a:prstGeom>
          <a:noFill/>
        </p:spPr>
        <p:txBody>
          <a:bodyPr wrap="square" lIns="91440" tIns="45720" rIns="91440" bIns="45720" anchor="t">
            <a:spAutoFit/>
          </a:bodyPr>
          <a:lstStyle/>
          <a:p>
            <a:r>
              <a:rPr lang="en-US" altLang="zh-CN" sz="3600" b="1">
                <a:ln w="0"/>
                <a:solidFill>
                  <a:schemeClr val="bg1"/>
                </a:solidFill>
                <a:effectLst>
                  <a:outerShdw blurRad="38100" dist="19050" dir="2700000" algn="tl" rotWithShape="0">
                    <a:schemeClr val="dk1">
                      <a:alpha val="40000"/>
                    </a:schemeClr>
                  </a:outerShdw>
                </a:effectLst>
                <a:latin typeface="+mj-lt"/>
                <a:ea typeface="黑体"/>
              </a:rPr>
              <a:t>Software Design</a:t>
            </a:r>
            <a:endParaRPr lang="en-US" altLang="zh-CN" sz="3600" b="1" cap="none" spc="0">
              <a:ln w="0"/>
              <a:solidFill>
                <a:schemeClr val="bg1"/>
              </a:solidFill>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46116481"/>
      </p:ext>
    </p:extLst>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984F5-DBC6-40F7-980D-3AAB534DE23B}"/>
              </a:ext>
            </a:extLst>
          </p:cNvPr>
          <p:cNvSpPr txBox="1">
            <a:spLocks/>
          </p:cNvSpPr>
          <p:nvPr/>
        </p:nvSpPr>
        <p:spPr>
          <a:xfrm>
            <a:off x="-1640514" y="672637"/>
            <a:ext cx="10325888" cy="118555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zh-CN" sz="4000" b="1">
                <a:latin typeface="Times New Roman" panose="02020603050405020304" pitchFamily="18" charset="0"/>
                <a:cs typeface="Times New Roman" panose="02020603050405020304" pitchFamily="18" charset="0"/>
              </a:rPr>
              <a:t>Human</a:t>
            </a:r>
            <a:r>
              <a:rPr lang="zh-CN" altLang="en-US" sz="4000" b="1">
                <a:latin typeface="Times New Roman" panose="02020603050405020304" pitchFamily="18" charset="0"/>
                <a:cs typeface="Times New Roman" panose="02020603050405020304" pitchFamily="18" charset="0"/>
              </a:rPr>
              <a:t> </a:t>
            </a:r>
            <a:r>
              <a:rPr lang="en-US" altLang="zh-CN" sz="4000" b="1">
                <a:latin typeface="Times New Roman" panose="02020603050405020304" pitchFamily="18" charset="0"/>
                <a:cs typeface="Times New Roman" panose="02020603050405020304" pitchFamily="18" charset="0"/>
              </a:rPr>
              <a:t>Tracking</a:t>
            </a:r>
            <a:r>
              <a:rPr lang="zh-CN" altLang="en-US" sz="4000" b="1">
                <a:latin typeface="Times New Roman" panose="02020603050405020304" pitchFamily="18" charset="0"/>
                <a:cs typeface="Times New Roman" panose="02020603050405020304" pitchFamily="18" charset="0"/>
              </a:rPr>
              <a:t> </a:t>
            </a:r>
            <a:r>
              <a:rPr lang="en-US" altLang="zh-CN" sz="4000" b="1">
                <a:latin typeface="Times New Roman" panose="02020603050405020304" pitchFamily="18" charset="0"/>
                <a:cs typeface="Times New Roman" panose="02020603050405020304" pitchFamily="18" charset="0"/>
              </a:rPr>
              <a:t>Algorithm</a:t>
            </a:r>
            <a:endParaRPr lang="en-CN" sz="4000" b="1">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416958F-BF0A-60C6-8ED7-D8BD872E2108}"/>
              </a:ext>
            </a:extLst>
          </p:cNvPr>
          <p:cNvSpPr/>
          <p:nvPr/>
        </p:nvSpPr>
        <p:spPr>
          <a:xfrm>
            <a:off x="515666" y="2084915"/>
            <a:ext cx="6476261" cy="408570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CN"/>
          </a:p>
        </p:txBody>
      </p:sp>
      <p:pic>
        <p:nvPicPr>
          <p:cNvPr id="4" name="Graphic 42" descr="Man with solid fill">
            <a:extLst>
              <a:ext uri="{FF2B5EF4-FFF2-40B4-BE49-F238E27FC236}">
                <a16:creationId xmlns:a16="http://schemas.microsoft.com/office/drawing/2014/main" id="{53A3199E-6CF9-1746-6E12-099FB5C371E5}"/>
              </a:ext>
            </a:extLst>
          </p:cNvPr>
          <p:cNvPicPr>
            <a:picLocks noChangeAspect="1"/>
          </p:cNvPicPr>
          <p:nvPr/>
        </p:nvPicPr>
        <p:blipFill>
          <a:blip r:embed="rId2">
            <a:extLst>
              <a:ext uri="{96DAC541-7B7A-43D3-8B79-37D633B846F1}">
                <asvg:svgBlip xmlns:asvg="http://schemas.microsoft.com/office/drawing/2016/SVG/main" r:embed="rId3"/>
              </a:ext>
            </a:extLst>
          </a:blip>
          <a:srcRect l="20424" r="21717" b="32346"/>
          <a:stretch>
            <a:fillRect/>
          </a:stretch>
        </p:blipFill>
        <p:spPr>
          <a:xfrm>
            <a:off x="2084420" y="2441868"/>
            <a:ext cx="3188923" cy="3728753"/>
          </a:xfrm>
          <a:prstGeom prst="rect">
            <a:avLst/>
          </a:prstGeom>
        </p:spPr>
      </p:pic>
      <p:sp>
        <p:nvSpPr>
          <p:cNvPr id="5" name="Rectangle 43">
            <a:extLst>
              <a:ext uri="{FF2B5EF4-FFF2-40B4-BE49-F238E27FC236}">
                <a16:creationId xmlns:a16="http://schemas.microsoft.com/office/drawing/2014/main" id="{CCBAE000-C983-3A81-21FB-D51A579D415B}"/>
              </a:ext>
            </a:extLst>
          </p:cNvPr>
          <p:cNvSpPr/>
          <p:nvPr/>
        </p:nvSpPr>
        <p:spPr>
          <a:xfrm>
            <a:off x="2078836" y="2514547"/>
            <a:ext cx="3188923" cy="3656074"/>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CN"/>
          </a:p>
        </p:txBody>
      </p:sp>
      <p:sp>
        <p:nvSpPr>
          <p:cNvPr id="6" name="TextBox 45">
            <a:extLst>
              <a:ext uri="{FF2B5EF4-FFF2-40B4-BE49-F238E27FC236}">
                <a16:creationId xmlns:a16="http://schemas.microsoft.com/office/drawing/2014/main" id="{543253F3-DD98-76C1-453A-C6C79AC445F6}"/>
              </a:ext>
            </a:extLst>
          </p:cNvPr>
          <p:cNvSpPr txBox="1"/>
          <p:nvPr/>
        </p:nvSpPr>
        <p:spPr>
          <a:xfrm>
            <a:off x="2868026" y="1746201"/>
            <a:ext cx="1771538" cy="369332"/>
          </a:xfrm>
          <a:prstGeom prst="rect">
            <a:avLst/>
          </a:prstGeom>
          <a:noFill/>
        </p:spPr>
        <p:txBody>
          <a:bodyPr wrap="square" rtlCol="0">
            <a:spAutoFit/>
          </a:bodyPr>
          <a:lstStyle/>
          <a:p>
            <a:r>
              <a:rPr lang="en-US" altLang="zh-CN">
                <a:latin typeface="Times New Roman" panose="02020603050405020304" pitchFamily="18" charset="0"/>
                <a:cs typeface="Times New Roman" panose="02020603050405020304" pitchFamily="18" charset="0"/>
              </a:rPr>
              <a:t>YOLO11-POSE</a:t>
            </a:r>
            <a:endParaRPr lang="en-CN">
              <a:latin typeface="Times New Roman" panose="02020603050405020304" pitchFamily="18" charset="0"/>
              <a:cs typeface="Times New Roman" panose="02020603050405020304" pitchFamily="18" charset="0"/>
            </a:endParaRPr>
          </a:p>
        </p:txBody>
      </p:sp>
      <p:sp>
        <p:nvSpPr>
          <p:cNvPr id="7" name="Multiply 6">
            <a:extLst>
              <a:ext uri="{FF2B5EF4-FFF2-40B4-BE49-F238E27FC236}">
                <a16:creationId xmlns:a16="http://schemas.microsoft.com/office/drawing/2014/main" id="{2E711148-1885-25E4-F363-6BBC18E51984}"/>
              </a:ext>
            </a:extLst>
          </p:cNvPr>
          <p:cNvSpPr/>
          <p:nvPr/>
        </p:nvSpPr>
        <p:spPr>
          <a:xfrm>
            <a:off x="3597211" y="2914029"/>
            <a:ext cx="313169" cy="284442"/>
          </a:xfrm>
          <a:prstGeom prst="mathMultiply">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8" name="TextBox 4">
            <a:extLst>
              <a:ext uri="{FF2B5EF4-FFF2-40B4-BE49-F238E27FC236}">
                <a16:creationId xmlns:a16="http://schemas.microsoft.com/office/drawing/2014/main" id="{B855376D-2FF4-8224-C09A-D04744FB16BF}"/>
              </a:ext>
            </a:extLst>
          </p:cNvPr>
          <p:cNvSpPr txBox="1"/>
          <p:nvPr/>
        </p:nvSpPr>
        <p:spPr>
          <a:xfrm>
            <a:off x="7158182" y="2010504"/>
            <a:ext cx="4934901" cy="3416320"/>
          </a:xfrm>
          <a:prstGeom prst="rect">
            <a:avLst/>
          </a:prstGeom>
          <a:noFill/>
        </p:spPr>
        <p:txBody>
          <a:bodyPr wrap="square" rtlCol="0">
            <a:spAutoFit/>
          </a:bodyPr>
          <a:lstStyle/>
          <a:p>
            <a:r>
              <a:rPr lang="en-US" altLang="zh-CN" b="1">
                <a:latin typeface="Times New Roman" panose="02020603050405020304" pitchFamily="18" charset="0"/>
                <a:cs typeface="Times New Roman" panose="02020603050405020304" pitchFamily="18" charset="0"/>
              </a:rPr>
              <a:t>We</a:t>
            </a:r>
            <a:r>
              <a:rPr lang="zh-CN" altLang="en-US" b="1">
                <a:latin typeface="Times New Roman" panose="02020603050405020304" pitchFamily="18" charset="0"/>
                <a:cs typeface="Times New Roman" panose="02020603050405020304" pitchFamily="18" charset="0"/>
              </a:rPr>
              <a:t> </a:t>
            </a:r>
            <a:r>
              <a:rPr lang="en-US" altLang="zh-CN" b="1">
                <a:latin typeface="Times New Roman" panose="02020603050405020304" pitchFamily="18" charset="0"/>
                <a:cs typeface="Times New Roman" panose="02020603050405020304" pitchFamily="18" charset="0"/>
              </a:rPr>
              <a:t>track</a:t>
            </a:r>
            <a:r>
              <a:rPr lang="zh-CN" altLang="en-US" b="1">
                <a:latin typeface="Times New Roman" panose="02020603050405020304" pitchFamily="18" charset="0"/>
                <a:cs typeface="Times New Roman" panose="02020603050405020304" pitchFamily="18" charset="0"/>
              </a:rPr>
              <a:t> </a:t>
            </a:r>
            <a:r>
              <a:rPr lang="en-US" altLang="zh-CN" b="1">
                <a:latin typeface="Times New Roman" panose="02020603050405020304" pitchFamily="18" charset="0"/>
                <a:cs typeface="Times New Roman" panose="02020603050405020304" pitchFamily="18" charset="0"/>
              </a:rPr>
              <a:t>the</a:t>
            </a:r>
            <a:r>
              <a:rPr lang="zh-CN" altLang="en-US" b="1">
                <a:latin typeface="Times New Roman" panose="02020603050405020304" pitchFamily="18" charset="0"/>
                <a:cs typeface="Times New Roman" panose="02020603050405020304" pitchFamily="18" charset="0"/>
              </a:rPr>
              <a:t> </a:t>
            </a:r>
            <a:r>
              <a:rPr lang="en-US" altLang="zh-CN" b="1">
                <a:latin typeface="Times New Roman" panose="02020603050405020304" pitchFamily="18" charset="0"/>
                <a:cs typeface="Times New Roman" panose="02020603050405020304" pitchFamily="18" charset="0"/>
              </a:rPr>
              <a:t>head</a:t>
            </a:r>
            <a:r>
              <a:rPr lang="zh-CN" altLang="en-US" b="1">
                <a:latin typeface="Times New Roman" panose="02020603050405020304" pitchFamily="18" charset="0"/>
                <a:cs typeface="Times New Roman" panose="02020603050405020304" pitchFamily="18" charset="0"/>
              </a:rPr>
              <a:t> </a:t>
            </a:r>
            <a:r>
              <a:rPr lang="en-US" altLang="zh-CN" b="1">
                <a:latin typeface="Times New Roman" panose="02020603050405020304" pitchFamily="18" charset="0"/>
                <a:cs typeface="Times New Roman" panose="02020603050405020304" pitchFamily="18" charset="0"/>
              </a:rPr>
              <a:t>of</a:t>
            </a:r>
            <a:r>
              <a:rPr lang="zh-CN" altLang="en-US" b="1">
                <a:latin typeface="Times New Roman" panose="02020603050405020304" pitchFamily="18" charset="0"/>
                <a:cs typeface="Times New Roman" panose="02020603050405020304" pitchFamily="18" charset="0"/>
              </a:rPr>
              <a:t> </a:t>
            </a:r>
            <a:r>
              <a:rPr lang="en-US" altLang="zh-CN" b="1">
                <a:latin typeface="Times New Roman" panose="02020603050405020304" pitchFamily="18" charset="0"/>
                <a:cs typeface="Times New Roman" panose="02020603050405020304" pitchFamily="18" charset="0"/>
              </a:rPr>
              <a:t>a</a:t>
            </a:r>
            <a:r>
              <a:rPr lang="zh-CN" altLang="en-US" b="1">
                <a:latin typeface="Times New Roman" panose="02020603050405020304" pitchFamily="18" charset="0"/>
                <a:cs typeface="Times New Roman" panose="02020603050405020304" pitchFamily="18" charset="0"/>
              </a:rPr>
              <a:t> </a:t>
            </a:r>
            <a:r>
              <a:rPr lang="en-US" altLang="zh-CN" b="1">
                <a:latin typeface="Times New Roman" panose="02020603050405020304" pitchFamily="18" charset="0"/>
                <a:cs typeface="Times New Roman" panose="02020603050405020304" pitchFamily="18" charset="0"/>
              </a:rPr>
              <a:t>human:</a:t>
            </a:r>
          </a:p>
          <a:p>
            <a:pPr marL="285750" indent="-285750">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Head</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is</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the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most</a:t>
            </a:r>
            <a:r>
              <a:rPr lang="zh-CN" altLang="en-US">
                <a:latin typeface="Times New Roman" panose="02020603050405020304" pitchFamily="18" charset="0"/>
                <a:cs typeface="Times New Roman" panose="02020603050405020304" pitchFamily="18" charset="0"/>
              </a:rPr>
              <a:t> </a:t>
            </a:r>
            <a:r>
              <a:rPr lang="en-US" altLang="zh-CN" b="1">
                <a:latin typeface="Times New Roman" panose="02020603050405020304" pitchFamily="18" charset="0"/>
                <a:cs typeface="Times New Roman" panose="02020603050405020304" pitchFamily="18" charset="0"/>
              </a:rPr>
              <a:t>visible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feature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of</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human.</a:t>
            </a:r>
          </a:p>
          <a:p>
            <a:pPr marL="285750" indent="-285750">
              <a:buFont typeface="Arial" panose="020B0604020202020204" pitchFamily="34" charset="0"/>
              <a:buChar char="•"/>
            </a:pPr>
            <a:r>
              <a:rPr lang="en-US" altLang="zh-CN" err="1">
                <a:latin typeface="Times New Roman" panose="02020603050405020304" pitchFamily="18" charset="0"/>
                <a:cs typeface="Times New Roman" panose="02020603050405020304" pitchFamily="18" charset="0"/>
              </a:rPr>
              <a:t>Dodgebot</a:t>
            </a:r>
            <a:r>
              <a:rPr lang="zh-CN" altLang="en-US">
                <a:latin typeface="Times New Roman" panose="02020603050405020304" pitchFamily="18" charset="0"/>
                <a:cs typeface="Times New Roman" panose="02020603050405020304" pitchFamily="18" charset="0"/>
              </a:rPr>
              <a:t> </a:t>
            </a:r>
            <a:r>
              <a:rPr lang="en-US" altLang="zh-CN" b="1">
                <a:latin typeface="Times New Roman" panose="02020603050405020304" pitchFamily="18" charset="0"/>
                <a:cs typeface="Times New Roman" panose="02020603050405020304" pitchFamily="18" charset="0"/>
              </a:rPr>
              <a:t>aims</a:t>
            </a:r>
            <a:r>
              <a:rPr lang="zh-CN" altLang="en-US" b="1">
                <a:latin typeface="Times New Roman" panose="02020603050405020304" pitchFamily="18" charset="0"/>
                <a:cs typeface="Times New Roman" panose="02020603050405020304" pitchFamily="18" charset="0"/>
              </a:rPr>
              <a:t> </a:t>
            </a:r>
            <a:r>
              <a:rPr lang="en-US" altLang="zh-CN" b="1">
                <a:latin typeface="Times New Roman" panose="02020603050405020304" pitchFamily="18" charset="0"/>
                <a:cs typeface="Times New Roman" panose="02020603050405020304" pitchFamily="18" charset="0"/>
              </a:rPr>
              <a:t>higher</a:t>
            </a:r>
            <a:r>
              <a:rPr lang="zh-CN" altLang="en-US" b="1">
                <a:latin typeface="Times New Roman" panose="02020603050405020304" pitchFamily="18" charset="0"/>
                <a:cs typeface="Times New Roman" panose="02020603050405020304" pitchFamily="18" charset="0"/>
              </a:rPr>
              <a:t> </a:t>
            </a:r>
            <a:r>
              <a:rPr lang="en-US" altLang="zh-CN" b="1">
                <a:latin typeface="Times New Roman" panose="02020603050405020304" pitchFamily="18" charset="0"/>
                <a:cs typeface="Times New Roman" panose="02020603050405020304" pitchFamily="18" charset="0"/>
              </a:rPr>
              <a:t>than</a:t>
            </a:r>
            <a:r>
              <a:rPr lang="zh-CN" altLang="en-US" b="1">
                <a:latin typeface="Times New Roman" panose="02020603050405020304" pitchFamily="18" charset="0"/>
                <a:cs typeface="Times New Roman" panose="02020603050405020304" pitchFamily="18" charset="0"/>
              </a:rPr>
              <a:t> </a:t>
            </a:r>
            <a:r>
              <a:rPr lang="en-US" altLang="zh-CN" b="1">
                <a:latin typeface="Times New Roman" panose="02020603050405020304" pitchFamily="18" charset="0"/>
                <a:cs typeface="Times New Roman" panose="02020603050405020304" pitchFamily="18" charset="0"/>
              </a:rPr>
              <a:t>human</a:t>
            </a:r>
            <a:r>
              <a:rPr lang="zh-CN" altLang="en-US" b="1">
                <a:latin typeface="Times New Roman" panose="02020603050405020304" pitchFamily="18" charset="0"/>
                <a:cs typeface="Times New Roman" panose="02020603050405020304" pitchFamily="18" charset="0"/>
              </a:rPr>
              <a:t> </a:t>
            </a:r>
            <a:r>
              <a:rPr lang="en-US" altLang="zh-CN" b="1">
                <a:latin typeface="Times New Roman" panose="02020603050405020304" pitchFamily="18" charset="0"/>
                <a:cs typeface="Times New Roman" panose="02020603050405020304" pitchFamily="18" charset="0"/>
              </a:rPr>
              <a:t>head</a:t>
            </a:r>
            <a:r>
              <a:rPr lang="zh-CN" altLang="en-US" b="1">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(most</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people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stand</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far</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from</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the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device).</a:t>
            </a:r>
            <a:r>
              <a:rPr lang="zh-CN" altLang="en-US">
                <a:latin typeface="Times New Roman" panose="02020603050405020304" pitchFamily="18" charset="0"/>
                <a:cs typeface="Times New Roman" panose="02020603050405020304" pitchFamily="18" charset="0"/>
              </a:rPr>
              <a:t> </a:t>
            </a:r>
            <a:endParaRPr lang="en-US" altLang="zh-CN">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Head</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is</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(probably)</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the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only</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visible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feature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of</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human.</a:t>
            </a:r>
          </a:p>
          <a:p>
            <a:endParaRPr lang="en-US" altLang="zh-CN">
              <a:latin typeface="Times New Roman" panose="02020603050405020304" pitchFamily="18" charset="0"/>
              <a:cs typeface="Times New Roman" panose="02020603050405020304" pitchFamily="18" charset="0"/>
            </a:endParaRPr>
          </a:p>
          <a:p>
            <a:r>
              <a:rPr lang="en-US" altLang="zh-CN" b="1">
                <a:latin typeface="Times New Roman" panose="02020603050405020304" pitchFamily="18" charset="0"/>
                <a:cs typeface="Times New Roman" panose="02020603050405020304" pitchFamily="18" charset="0"/>
              </a:rPr>
              <a:t>Safety</a:t>
            </a:r>
            <a:r>
              <a:rPr lang="zh-CN" altLang="en-US" b="1">
                <a:latin typeface="Times New Roman" panose="02020603050405020304" pitchFamily="18" charset="0"/>
                <a:cs typeface="Times New Roman" panose="02020603050405020304" pitchFamily="18" charset="0"/>
              </a:rPr>
              <a:t> </a:t>
            </a:r>
            <a:r>
              <a:rPr lang="en-US" altLang="zh-CN" b="1">
                <a:latin typeface="Times New Roman" panose="02020603050405020304" pitchFamily="18" charset="0"/>
                <a:cs typeface="Times New Roman" panose="02020603050405020304" pitchFamily="18" charset="0"/>
              </a:rPr>
              <a:t>considerations:</a:t>
            </a:r>
          </a:p>
          <a:p>
            <a:r>
              <a:rPr lang="en-US" altLang="zh-CN">
                <a:latin typeface="Times New Roman" panose="02020603050405020304" pitchFamily="18" charset="0"/>
                <a:cs typeface="Times New Roman" panose="02020603050405020304" pitchFamily="18" charset="0"/>
              </a:rPr>
              <a:t>Unless</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a</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person</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is</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standing</a:t>
            </a:r>
            <a:r>
              <a:rPr lang="zh-CN" altLang="en-US">
                <a:latin typeface="Times New Roman" panose="02020603050405020304" pitchFamily="18" charset="0"/>
                <a:cs typeface="Times New Roman" panose="02020603050405020304" pitchFamily="18" charset="0"/>
              </a:rPr>
              <a:t> </a:t>
            </a:r>
            <a:r>
              <a:rPr lang="en-US" altLang="zh-CN" b="1">
                <a:latin typeface="Times New Roman" panose="02020603050405020304" pitchFamily="18" charset="0"/>
                <a:cs typeface="Times New Roman" panose="02020603050405020304" pitchFamily="18" charset="0"/>
              </a:rPr>
              <a:t>very</a:t>
            </a:r>
            <a:r>
              <a:rPr lang="zh-CN" altLang="en-US" b="1">
                <a:latin typeface="Times New Roman" panose="02020603050405020304" pitchFamily="18" charset="0"/>
                <a:cs typeface="Times New Roman" panose="02020603050405020304" pitchFamily="18" charset="0"/>
              </a:rPr>
              <a:t> </a:t>
            </a:r>
            <a:r>
              <a:rPr lang="en-US" altLang="zh-CN" b="1">
                <a:latin typeface="Times New Roman" panose="02020603050405020304" pitchFamily="18" charset="0"/>
                <a:cs typeface="Times New Roman" panose="02020603050405020304" pitchFamily="18" charset="0"/>
              </a:rPr>
              <a:t>close</a:t>
            </a:r>
            <a:r>
              <a:rPr lang="zh-CN" altLang="en-US" b="1">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to</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the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robot</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(below</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~2m),</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the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dodge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ball</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will</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never</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hit</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on</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any</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critical</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human</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organs.</a:t>
            </a:r>
            <a:r>
              <a:rPr lang="zh-CN" altLang="en-US">
                <a:latin typeface="Times New Roman" panose="02020603050405020304" pitchFamily="18" charset="0"/>
                <a:cs typeface="Times New Roman" panose="02020603050405020304" pitchFamily="18" charset="0"/>
              </a:rPr>
              <a:t> </a:t>
            </a:r>
            <a:endParaRPr lang="en-US" altLang="zh-CN">
              <a:latin typeface="Times New Roman" panose="02020603050405020304" pitchFamily="18" charset="0"/>
              <a:cs typeface="Times New Roman" panose="02020603050405020304" pitchFamily="18" charset="0"/>
            </a:endParaRPr>
          </a:p>
          <a:p>
            <a:r>
              <a:rPr lang="en-US" altLang="zh-CN">
                <a:latin typeface="Times New Roman" panose="02020603050405020304" pitchFamily="18" charset="0"/>
                <a:cs typeface="Times New Roman" panose="02020603050405020304" pitchFamily="18" charset="0"/>
              </a:rPr>
              <a:t>*:</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This</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result</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may</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vary</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depending</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on</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shoot</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velocity.</a:t>
            </a:r>
          </a:p>
        </p:txBody>
      </p:sp>
      <p:sp>
        <p:nvSpPr>
          <p:cNvPr id="9" name="TextBox 9">
            <a:extLst>
              <a:ext uri="{FF2B5EF4-FFF2-40B4-BE49-F238E27FC236}">
                <a16:creationId xmlns:a16="http://schemas.microsoft.com/office/drawing/2014/main" id="{7E638F12-8039-80AB-34BA-768A2DE0C950}"/>
              </a:ext>
            </a:extLst>
          </p:cNvPr>
          <p:cNvSpPr txBox="1"/>
          <p:nvPr/>
        </p:nvSpPr>
        <p:spPr>
          <a:xfrm>
            <a:off x="2073252" y="2181664"/>
            <a:ext cx="1771538" cy="369332"/>
          </a:xfrm>
          <a:prstGeom prst="rect">
            <a:avLst/>
          </a:prstGeom>
          <a:noFill/>
        </p:spPr>
        <p:txBody>
          <a:bodyPr wrap="square" rtlCol="0">
            <a:spAutoFit/>
          </a:bodyPr>
          <a:lstStyle/>
          <a:p>
            <a:r>
              <a:rPr lang="en-US" altLang="zh-CN">
                <a:latin typeface="Times New Roman" panose="02020603050405020304" pitchFamily="18" charset="0"/>
                <a:cs typeface="Times New Roman" panose="02020603050405020304" pitchFamily="18" charset="0"/>
              </a:rPr>
              <a:t>person</a:t>
            </a:r>
            <a:endParaRPr lang="en-CN">
              <a:latin typeface="Times New Roman" panose="02020603050405020304" pitchFamily="18" charset="0"/>
              <a:cs typeface="Times New Roman" panose="02020603050405020304" pitchFamily="18" charset="0"/>
            </a:endParaRPr>
          </a:p>
        </p:txBody>
      </p:sp>
      <p:sp>
        <p:nvSpPr>
          <p:cNvPr id="10" name="Rectangle 3">
            <a:extLst>
              <a:ext uri="{FF2B5EF4-FFF2-40B4-BE49-F238E27FC236}">
                <a16:creationId xmlns:a16="http://schemas.microsoft.com/office/drawing/2014/main" id="{D8D9F24A-BE90-5208-E719-7B8C40289BC4}"/>
              </a:ext>
            </a:extLst>
          </p:cNvPr>
          <p:cNvSpPr/>
          <p:nvPr/>
        </p:nvSpPr>
        <p:spPr>
          <a:xfrm>
            <a:off x="-1" y="0"/>
            <a:ext cx="6206837" cy="646331"/>
          </a:xfrm>
          <a:prstGeom prst="rect">
            <a:avLst/>
          </a:prstGeom>
          <a:noFill/>
        </p:spPr>
        <p:txBody>
          <a:bodyPr wrap="square" lIns="91440" tIns="45720" rIns="91440" bIns="45720" anchor="t">
            <a:spAutoFit/>
          </a:bodyPr>
          <a:lstStyle/>
          <a:p>
            <a:r>
              <a:rPr lang="en-US" altLang="zh-CN" sz="3600" b="1">
                <a:ln w="0"/>
                <a:solidFill>
                  <a:schemeClr val="bg1"/>
                </a:solidFill>
                <a:effectLst>
                  <a:outerShdw blurRad="38100" dist="19050" dir="2700000" algn="tl" rotWithShape="0">
                    <a:schemeClr val="dk1">
                      <a:alpha val="40000"/>
                    </a:schemeClr>
                  </a:outerShdw>
                </a:effectLst>
                <a:latin typeface="+mj-lt"/>
                <a:ea typeface="黑体"/>
              </a:rPr>
              <a:t>Software Design</a:t>
            </a:r>
            <a:endParaRPr lang="en-US" altLang="zh-CN" sz="3600" b="1" cap="none" spc="0">
              <a:ln w="0"/>
              <a:solidFill>
                <a:schemeClr val="bg1"/>
              </a:solidFill>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3262462257"/>
      </p:ext>
    </p:extLst>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B8A1E-51D3-9F9D-264A-F2E88123CE7B}"/>
              </a:ext>
            </a:extLst>
          </p:cNvPr>
          <p:cNvSpPr txBox="1">
            <a:spLocks/>
          </p:cNvSpPr>
          <p:nvPr/>
        </p:nvSpPr>
        <p:spPr>
          <a:xfrm>
            <a:off x="-308178" y="753181"/>
            <a:ext cx="10515600" cy="13255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zh-CN" sz="4000" b="1">
                <a:latin typeface="Times New Roman" panose="02020603050405020304" pitchFamily="18" charset="0"/>
                <a:cs typeface="Times New Roman" panose="02020603050405020304" pitchFamily="18" charset="0"/>
              </a:rPr>
              <a:t>Human</a:t>
            </a:r>
            <a:r>
              <a:rPr lang="zh-CN" altLang="en-US" sz="4000" b="1">
                <a:latin typeface="Times New Roman" panose="02020603050405020304" pitchFamily="18" charset="0"/>
                <a:cs typeface="Times New Roman" panose="02020603050405020304" pitchFamily="18" charset="0"/>
              </a:rPr>
              <a:t> </a:t>
            </a:r>
            <a:r>
              <a:rPr lang="en-US" altLang="zh-CN" sz="4000" b="1">
                <a:latin typeface="Times New Roman" panose="02020603050405020304" pitchFamily="18" charset="0"/>
                <a:cs typeface="Times New Roman" panose="02020603050405020304" pitchFamily="18" charset="0"/>
              </a:rPr>
              <a:t>Tracking</a:t>
            </a:r>
            <a:r>
              <a:rPr lang="zh-CN" altLang="en-US" sz="4000" b="1">
                <a:latin typeface="Times New Roman" panose="02020603050405020304" pitchFamily="18" charset="0"/>
                <a:cs typeface="Times New Roman" panose="02020603050405020304" pitchFamily="18" charset="0"/>
              </a:rPr>
              <a:t> </a:t>
            </a:r>
            <a:r>
              <a:rPr lang="en-US" altLang="zh-CN" sz="4000" b="1">
                <a:latin typeface="Times New Roman" panose="02020603050405020304" pitchFamily="18" charset="0"/>
                <a:cs typeface="Times New Roman" panose="02020603050405020304" pitchFamily="18" charset="0"/>
              </a:rPr>
              <a:t>Algorithm</a:t>
            </a:r>
            <a:r>
              <a:rPr lang="zh-CN" altLang="en-US" sz="4000" b="1">
                <a:latin typeface="Times New Roman" panose="02020603050405020304" pitchFamily="18" charset="0"/>
                <a:cs typeface="Times New Roman" panose="02020603050405020304" pitchFamily="18" charset="0"/>
              </a:rPr>
              <a:t> </a:t>
            </a:r>
            <a:r>
              <a:rPr lang="en-US" altLang="zh-CN" sz="4000" b="1">
                <a:latin typeface="Times New Roman" panose="02020603050405020304" pitchFamily="18" charset="0"/>
                <a:cs typeface="Times New Roman" panose="02020603050405020304" pitchFamily="18" charset="0"/>
              </a:rPr>
              <a:t>(in</a:t>
            </a:r>
            <a:r>
              <a:rPr lang="zh-CN" altLang="en-US" sz="4000" b="1">
                <a:latin typeface="Times New Roman" panose="02020603050405020304" pitchFamily="18" charset="0"/>
                <a:cs typeface="Times New Roman" panose="02020603050405020304" pitchFamily="18" charset="0"/>
              </a:rPr>
              <a:t> </a:t>
            </a:r>
            <a:r>
              <a:rPr lang="en-US" altLang="zh-CN" sz="4000" b="1">
                <a:latin typeface="Times New Roman" panose="02020603050405020304" pitchFamily="18" charset="0"/>
                <a:cs typeface="Times New Roman" panose="02020603050405020304" pitchFamily="18" charset="0"/>
              </a:rPr>
              <a:t>practice)</a:t>
            </a:r>
            <a:endParaRPr lang="en-CN" sz="4000" b="1">
              <a:latin typeface="Times New Roman" panose="02020603050405020304" pitchFamily="18" charset="0"/>
              <a:cs typeface="Times New Roman" panose="02020603050405020304" pitchFamily="18" charset="0"/>
            </a:endParaRPr>
          </a:p>
        </p:txBody>
      </p:sp>
      <p:sp>
        <p:nvSpPr>
          <p:cNvPr id="3" name="Rectangle 3">
            <a:extLst>
              <a:ext uri="{FF2B5EF4-FFF2-40B4-BE49-F238E27FC236}">
                <a16:creationId xmlns:a16="http://schemas.microsoft.com/office/drawing/2014/main" id="{902FECD7-4D95-7732-E648-8AF024A609E3}"/>
              </a:ext>
            </a:extLst>
          </p:cNvPr>
          <p:cNvSpPr/>
          <p:nvPr/>
        </p:nvSpPr>
        <p:spPr>
          <a:xfrm>
            <a:off x="-1" y="0"/>
            <a:ext cx="6206837" cy="646331"/>
          </a:xfrm>
          <a:prstGeom prst="rect">
            <a:avLst/>
          </a:prstGeom>
          <a:noFill/>
        </p:spPr>
        <p:txBody>
          <a:bodyPr wrap="square" lIns="91440" tIns="45720" rIns="91440" bIns="45720" anchor="t">
            <a:spAutoFit/>
          </a:bodyPr>
          <a:lstStyle/>
          <a:p>
            <a:r>
              <a:rPr lang="en-US" altLang="zh-CN" sz="3600" b="1">
                <a:ln w="0"/>
                <a:solidFill>
                  <a:schemeClr val="bg1"/>
                </a:solidFill>
                <a:effectLst>
                  <a:outerShdw blurRad="38100" dist="19050" dir="2700000" algn="tl" rotWithShape="0">
                    <a:schemeClr val="dk1">
                      <a:alpha val="40000"/>
                    </a:schemeClr>
                  </a:outerShdw>
                </a:effectLst>
                <a:latin typeface="+mj-lt"/>
                <a:ea typeface="黑体"/>
              </a:rPr>
              <a:t>Software Design</a:t>
            </a:r>
            <a:endParaRPr lang="en-US" altLang="zh-CN" sz="3600" b="1" cap="none" spc="0">
              <a:ln w="0"/>
              <a:solidFill>
                <a:schemeClr val="bg1"/>
              </a:solidFill>
              <a:effectLst>
                <a:outerShdw blurRad="38100" dist="19050" dir="2700000" algn="tl" rotWithShape="0">
                  <a:schemeClr val="dk1">
                    <a:alpha val="40000"/>
                  </a:schemeClr>
                </a:outerShdw>
              </a:effectLst>
              <a:latin typeface="+mj-lt"/>
            </a:endParaRPr>
          </a:p>
        </p:txBody>
      </p:sp>
      <p:pic>
        <p:nvPicPr>
          <p:cNvPr id="4" name="Picture 3" descr="A screenshot of a computer&#10;&#10;AI-generated content may be incorrect.">
            <a:extLst>
              <a:ext uri="{FF2B5EF4-FFF2-40B4-BE49-F238E27FC236}">
                <a16:creationId xmlns:a16="http://schemas.microsoft.com/office/drawing/2014/main" id="{2EFD0FE7-3AD8-5337-D087-B06F7CEC03FF}"/>
              </a:ext>
            </a:extLst>
          </p:cNvPr>
          <p:cNvPicPr>
            <a:picLocks noChangeAspect="1"/>
          </p:cNvPicPr>
          <p:nvPr/>
        </p:nvPicPr>
        <p:blipFill>
          <a:blip r:embed="rId2"/>
          <a:srcRect l="5308" t="30901" r="41737" b="9227"/>
          <a:stretch>
            <a:fillRect/>
          </a:stretch>
        </p:blipFill>
        <p:spPr>
          <a:xfrm>
            <a:off x="564917" y="1486068"/>
            <a:ext cx="7830937" cy="4961831"/>
          </a:xfrm>
          <a:prstGeom prst="rect">
            <a:avLst/>
          </a:prstGeom>
        </p:spPr>
      </p:pic>
      <p:sp>
        <p:nvSpPr>
          <p:cNvPr id="5" name="TextBox 4">
            <a:extLst>
              <a:ext uri="{FF2B5EF4-FFF2-40B4-BE49-F238E27FC236}">
                <a16:creationId xmlns:a16="http://schemas.microsoft.com/office/drawing/2014/main" id="{B3EBAAC4-FC7E-A1A5-75F8-7486EFE4B983}"/>
              </a:ext>
            </a:extLst>
          </p:cNvPr>
          <p:cNvSpPr txBox="1"/>
          <p:nvPr/>
        </p:nvSpPr>
        <p:spPr>
          <a:xfrm>
            <a:off x="3981781" y="2985569"/>
            <a:ext cx="967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FFFF00"/>
                </a:solidFill>
                <a:latin typeface="Times New Roman" panose="02020603050405020304" pitchFamily="18" charset="0"/>
                <a:cs typeface="Times New Roman" panose="02020603050405020304" pitchFamily="18" charset="0"/>
              </a:rPr>
              <a:t>right eye</a:t>
            </a:r>
          </a:p>
        </p:txBody>
      </p:sp>
      <p:sp>
        <p:nvSpPr>
          <p:cNvPr id="6" name="TextBox 4">
            <a:extLst>
              <a:ext uri="{FF2B5EF4-FFF2-40B4-BE49-F238E27FC236}">
                <a16:creationId xmlns:a16="http://schemas.microsoft.com/office/drawing/2014/main" id="{556974FD-EA3E-0E12-5D57-5505B618F00C}"/>
              </a:ext>
            </a:extLst>
          </p:cNvPr>
          <p:cNvSpPr txBox="1"/>
          <p:nvPr/>
        </p:nvSpPr>
        <p:spPr>
          <a:xfrm>
            <a:off x="5276997" y="2985569"/>
            <a:ext cx="81900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1400" b="1">
                <a:solidFill>
                  <a:srgbClr val="FFFF00"/>
                </a:solidFill>
                <a:latin typeface="Times New Roman" panose="02020603050405020304" pitchFamily="18" charset="0"/>
                <a:cs typeface="Times New Roman" panose="02020603050405020304" pitchFamily="18" charset="0"/>
              </a:rPr>
              <a:t>left</a:t>
            </a:r>
            <a:r>
              <a:rPr lang="en-US" sz="1400" b="1">
                <a:solidFill>
                  <a:srgbClr val="FFFF00"/>
                </a:solidFill>
                <a:latin typeface="Times New Roman" panose="02020603050405020304" pitchFamily="18" charset="0"/>
                <a:cs typeface="Times New Roman" panose="02020603050405020304" pitchFamily="18" charset="0"/>
              </a:rPr>
              <a:t> eye</a:t>
            </a:r>
          </a:p>
        </p:txBody>
      </p:sp>
      <p:sp>
        <p:nvSpPr>
          <p:cNvPr id="7" name="TextBox 4">
            <a:extLst>
              <a:ext uri="{FF2B5EF4-FFF2-40B4-BE49-F238E27FC236}">
                <a16:creationId xmlns:a16="http://schemas.microsoft.com/office/drawing/2014/main" id="{7EB903CB-78FA-F906-16EE-4A39210BC59F}"/>
              </a:ext>
            </a:extLst>
          </p:cNvPr>
          <p:cNvSpPr txBox="1"/>
          <p:nvPr/>
        </p:nvSpPr>
        <p:spPr>
          <a:xfrm>
            <a:off x="5106652" y="3402729"/>
            <a:ext cx="64760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1400" b="1">
                <a:solidFill>
                  <a:srgbClr val="FFFF00"/>
                </a:solidFill>
                <a:latin typeface="Times New Roman" panose="02020603050405020304" pitchFamily="18" charset="0"/>
                <a:cs typeface="Times New Roman" panose="02020603050405020304" pitchFamily="18" charset="0"/>
              </a:rPr>
              <a:t>nose</a:t>
            </a:r>
            <a:endParaRPr lang="en-US" sz="1400" b="1">
              <a:solidFill>
                <a:srgbClr val="FFFF00"/>
              </a:solidFill>
              <a:latin typeface="Times New Roman" panose="02020603050405020304" pitchFamily="18" charset="0"/>
              <a:cs typeface="Times New Roman" panose="02020603050405020304" pitchFamily="18" charset="0"/>
            </a:endParaRPr>
          </a:p>
        </p:txBody>
      </p:sp>
      <p:sp>
        <p:nvSpPr>
          <p:cNvPr id="8" name="TextBox 4">
            <a:extLst>
              <a:ext uri="{FF2B5EF4-FFF2-40B4-BE49-F238E27FC236}">
                <a16:creationId xmlns:a16="http://schemas.microsoft.com/office/drawing/2014/main" id="{64033DD4-03FA-AEF1-FC29-0A7468DB315A}"/>
              </a:ext>
            </a:extLst>
          </p:cNvPr>
          <p:cNvSpPr txBox="1"/>
          <p:nvPr/>
        </p:nvSpPr>
        <p:spPr>
          <a:xfrm>
            <a:off x="3757087" y="3402729"/>
            <a:ext cx="12767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1400" b="1">
                <a:solidFill>
                  <a:srgbClr val="FF0000"/>
                </a:solidFill>
                <a:latin typeface="Times New Roman" panose="02020603050405020304" pitchFamily="18" charset="0"/>
                <a:cs typeface="Times New Roman" panose="02020603050405020304" pitchFamily="18" charset="0"/>
              </a:rPr>
              <a:t>target center</a:t>
            </a:r>
            <a:endParaRPr lang="en-US" sz="1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8491977"/>
      </p:ext>
    </p:extLst>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BD45A-2524-4F99-6E5F-FC35953F7CDE}"/>
              </a:ext>
            </a:extLst>
          </p:cNvPr>
          <p:cNvSpPr txBox="1">
            <a:spLocks/>
          </p:cNvSpPr>
          <p:nvPr/>
        </p:nvSpPr>
        <p:spPr>
          <a:xfrm>
            <a:off x="-566057" y="742596"/>
            <a:ext cx="10515600" cy="13255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CN" sz="4000" b="1">
                <a:latin typeface="Times New Roman" panose="02020603050405020304" pitchFamily="18" charset="0"/>
                <a:cs typeface="Times New Roman" panose="02020603050405020304" pitchFamily="18" charset="0"/>
              </a:rPr>
              <a:t>The</a:t>
            </a:r>
            <a:r>
              <a:rPr lang="zh-CN" altLang="en-US" sz="4000" b="1">
                <a:latin typeface="Times New Roman" panose="02020603050405020304" pitchFamily="18" charset="0"/>
                <a:cs typeface="Times New Roman" panose="02020603050405020304" pitchFamily="18" charset="0"/>
              </a:rPr>
              <a:t> </a:t>
            </a:r>
            <a:r>
              <a:rPr lang="en-US" altLang="zh-CN" sz="4000" b="1">
                <a:latin typeface="Times New Roman" panose="02020603050405020304" pitchFamily="18" charset="0"/>
                <a:cs typeface="Times New Roman" panose="02020603050405020304" pitchFamily="18" charset="0"/>
              </a:rPr>
              <a:t>magic</a:t>
            </a:r>
            <a:r>
              <a:rPr lang="zh-CN" altLang="en-US" sz="4000" b="1">
                <a:latin typeface="Times New Roman" panose="02020603050405020304" pitchFamily="18" charset="0"/>
                <a:cs typeface="Times New Roman" panose="02020603050405020304" pitchFamily="18" charset="0"/>
              </a:rPr>
              <a:t> </a:t>
            </a:r>
            <a:r>
              <a:rPr lang="en-US" altLang="zh-CN" sz="4000" b="1">
                <a:latin typeface="Times New Roman" panose="02020603050405020304" pitchFamily="18" charset="0"/>
                <a:cs typeface="Times New Roman" panose="02020603050405020304" pitchFamily="18" charset="0"/>
              </a:rPr>
              <a:t>behind</a:t>
            </a:r>
            <a:r>
              <a:rPr lang="zh-CN" altLang="en-US" sz="4000" b="1">
                <a:latin typeface="Times New Roman" panose="02020603050405020304" pitchFamily="18" charset="0"/>
                <a:cs typeface="Times New Roman" panose="02020603050405020304" pitchFamily="18" charset="0"/>
              </a:rPr>
              <a:t> </a:t>
            </a:r>
            <a:r>
              <a:rPr lang="en-US" altLang="zh-CN" sz="4000" b="1">
                <a:latin typeface="Times New Roman" panose="02020603050405020304" pitchFamily="18" charset="0"/>
                <a:cs typeface="Times New Roman" panose="02020603050405020304" pitchFamily="18" charset="0"/>
              </a:rPr>
              <a:t>high-speed</a:t>
            </a:r>
            <a:r>
              <a:rPr lang="zh-CN" altLang="en-US" sz="4000" b="1">
                <a:latin typeface="Times New Roman" panose="02020603050405020304" pitchFamily="18" charset="0"/>
                <a:cs typeface="Times New Roman" panose="02020603050405020304" pitchFamily="18" charset="0"/>
              </a:rPr>
              <a:t> </a:t>
            </a:r>
            <a:r>
              <a:rPr lang="en-US" altLang="zh-CN" sz="4000" b="1">
                <a:latin typeface="Times New Roman" panose="02020603050405020304" pitchFamily="18" charset="0"/>
                <a:cs typeface="Times New Roman" panose="02020603050405020304" pitchFamily="18" charset="0"/>
              </a:rPr>
              <a:t>inference</a:t>
            </a:r>
            <a:endParaRPr lang="en-CN" sz="4000" b="1">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5939099-E573-701F-F6BD-CC4C0384BD2D}"/>
              </a:ext>
            </a:extLst>
          </p:cNvPr>
          <p:cNvPicPr>
            <a:picLocks noChangeAspect="1"/>
          </p:cNvPicPr>
          <p:nvPr/>
        </p:nvPicPr>
        <p:blipFill>
          <a:blip r:embed="rId2"/>
          <a:stretch>
            <a:fillRect/>
          </a:stretch>
        </p:blipFill>
        <p:spPr>
          <a:xfrm>
            <a:off x="173665" y="1806004"/>
            <a:ext cx="6907619" cy="2051972"/>
          </a:xfrm>
          <a:prstGeom prst="rect">
            <a:avLst/>
          </a:prstGeom>
        </p:spPr>
      </p:pic>
      <p:sp>
        <p:nvSpPr>
          <p:cNvPr id="4" name="TextBox 8">
            <a:extLst>
              <a:ext uri="{FF2B5EF4-FFF2-40B4-BE49-F238E27FC236}">
                <a16:creationId xmlns:a16="http://schemas.microsoft.com/office/drawing/2014/main" id="{CC5A6C30-A3A5-9F6C-21F7-A18A72963E06}"/>
              </a:ext>
            </a:extLst>
          </p:cNvPr>
          <p:cNvSpPr txBox="1"/>
          <p:nvPr/>
        </p:nvSpPr>
        <p:spPr>
          <a:xfrm>
            <a:off x="7081284" y="1806004"/>
            <a:ext cx="5029199" cy="3139321"/>
          </a:xfrm>
          <a:prstGeom prst="rect">
            <a:avLst/>
          </a:prstGeom>
          <a:noFill/>
        </p:spPr>
        <p:txBody>
          <a:bodyPr wrap="square" rtlCol="0">
            <a:spAutoFit/>
          </a:bodyPr>
          <a:lstStyle/>
          <a:p>
            <a:pPr marL="285750" indent="-285750">
              <a:buFont typeface="Arial" panose="020B0604020202020204" pitchFamily="34" charset="0"/>
              <a:buChar char="•"/>
            </a:pPr>
            <a:r>
              <a:rPr lang="en-CN" altLang="zh-CN">
                <a:latin typeface="Times New Roman" panose="02020603050405020304" pitchFamily="18" charset="0"/>
                <a:cs typeface="Times New Roman" panose="02020603050405020304" pitchFamily="18" charset="0"/>
              </a:rPr>
              <a:t>Jetson</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Orin</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Nano</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is</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a</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low-power</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platform</a:t>
            </a:r>
          </a:p>
          <a:p>
            <a:pPr marL="285750" indent="-285750">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Relatively Low Performance</a:t>
            </a:r>
          </a:p>
          <a:p>
            <a:pPr marL="285750" indent="-285750">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Writing</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high-performance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inference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software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is</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required.</a:t>
            </a:r>
          </a:p>
          <a:p>
            <a:pPr marL="285750" indent="-285750">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Triple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buffering synchronization</a:t>
            </a:r>
          </a:p>
          <a:p>
            <a:pPr marL="285750" indent="-285750">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Applied</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extensive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optimization tricks</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to</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gain</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full</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performance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advantage.</a:t>
            </a:r>
          </a:p>
          <a:p>
            <a:pPr marL="285750" indent="-285750">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This</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software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stack</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can</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reach</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up</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to</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210</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FPS</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running</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YOLO11n.</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For</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our</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case,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the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RealSense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camera</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only</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captures</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image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in</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60</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FPS,</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the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performance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is</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quite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sufficient.</a:t>
            </a:r>
          </a:p>
        </p:txBody>
      </p:sp>
      <p:sp>
        <p:nvSpPr>
          <p:cNvPr id="5" name="TextBox 9">
            <a:extLst>
              <a:ext uri="{FF2B5EF4-FFF2-40B4-BE49-F238E27FC236}">
                <a16:creationId xmlns:a16="http://schemas.microsoft.com/office/drawing/2014/main" id="{AECD7037-CFD5-014F-3CA6-0C5C57FBA335}"/>
              </a:ext>
            </a:extLst>
          </p:cNvPr>
          <p:cNvSpPr txBox="1"/>
          <p:nvPr/>
        </p:nvSpPr>
        <p:spPr>
          <a:xfrm>
            <a:off x="505932" y="3939396"/>
            <a:ext cx="6243084" cy="1754326"/>
          </a:xfrm>
          <a:prstGeom prst="rect">
            <a:avLst/>
          </a:prstGeom>
          <a:noFill/>
        </p:spPr>
        <p:txBody>
          <a:bodyPr wrap="square" rtlCol="0">
            <a:spAutoFit/>
          </a:bodyPr>
          <a:lstStyle/>
          <a:p>
            <a:r>
              <a:rPr lang="en-US" altLang="zh-CN">
                <a:latin typeface="Times New Roman" panose="02020603050405020304" pitchFamily="18" charset="0"/>
                <a:cs typeface="Times New Roman" panose="02020603050405020304" pitchFamily="18" charset="0"/>
              </a:rPr>
              <a:t>List</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of</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optimization</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tricks</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used:</a:t>
            </a:r>
          </a:p>
          <a:p>
            <a:pPr marL="342900" indent="-342900">
              <a:buFont typeface="+mj-lt"/>
              <a:buAutoNum type="arabicPeriod"/>
            </a:pPr>
            <a:r>
              <a:rPr lang="en-US" altLang="zh-CN" err="1">
                <a:latin typeface="Times New Roman" panose="02020603050405020304" pitchFamily="18" charset="0"/>
                <a:cs typeface="Times New Roman" panose="02020603050405020304" pitchFamily="18" charset="0"/>
              </a:rPr>
              <a:t>TensorRT</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with</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FP16</a:t>
            </a:r>
          </a:p>
          <a:p>
            <a:pPr marL="342900" indent="-342900">
              <a:buFont typeface="+mj-lt"/>
              <a:buAutoNum type="arabicPeriod"/>
            </a:pPr>
            <a:r>
              <a:rPr lang="en-US" altLang="zh-CN">
                <a:latin typeface="Times New Roman" panose="02020603050405020304" pitchFamily="18" charset="0"/>
                <a:cs typeface="Times New Roman" panose="02020603050405020304" pitchFamily="18" charset="0"/>
              </a:rPr>
              <a:t>GPU</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Postprocessing</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(with</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custom</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hand-written</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CUDA</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kernels)</a:t>
            </a:r>
          </a:p>
          <a:p>
            <a:pPr marL="342900" indent="-342900">
              <a:buFont typeface="+mj-lt"/>
              <a:buAutoNum type="arabicPeriod"/>
            </a:pPr>
            <a:r>
              <a:rPr lang="en-US" altLang="zh-CN">
                <a:latin typeface="Times New Roman" panose="02020603050405020304" pitchFamily="18" charset="0"/>
                <a:cs typeface="Times New Roman" panose="02020603050405020304" pitchFamily="18" charset="0"/>
              </a:rPr>
              <a:t>GPU</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Preprocessing</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(with</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NPP</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library</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from</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CUDA)</a:t>
            </a:r>
          </a:p>
          <a:p>
            <a:pPr marL="342900" indent="-342900">
              <a:buFont typeface="+mj-lt"/>
              <a:buAutoNum type="arabicPeriod"/>
            </a:pPr>
            <a:r>
              <a:rPr lang="en-US">
                <a:latin typeface="Times New Roman" panose="02020603050405020304" pitchFamily="18" charset="0"/>
                <a:cs typeface="Times New Roman" panose="02020603050405020304" pitchFamily="18" charset="0"/>
              </a:rPr>
              <a:t>CUDA </a:t>
            </a:r>
            <a:r>
              <a:rPr lang="en-US" altLang="zh-CN">
                <a:latin typeface="Times New Roman" panose="02020603050405020304" pitchFamily="18" charset="0"/>
                <a:cs typeface="Times New Roman" panose="02020603050405020304" pitchFamily="18" charset="0"/>
              </a:rPr>
              <a:t>Graph</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and</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Stream</a:t>
            </a:r>
          </a:p>
        </p:txBody>
      </p:sp>
      <p:sp>
        <p:nvSpPr>
          <p:cNvPr id="6" name="Rectangle 3">
            <a:extLst>
              <a:ext uri="{FF2B5EF4-FFF2-40B4-BE49-F238E27FC236}">
                <a16:creationId xmlns:a16="http://schemas.microsoft.com/office/drawing/2014/main" id="{B0A70EE1-68CC-B930-DEA8-D9A4E4402AEC}"/>
              </a:ext>
            </a:extLst>
          </p:cNvPr>
          <p:cNvSpPr/>
          <p:nvPr/>
        </p:nvSpPr>
        <p:spPr>
          <a:xfrm>
            <a:off x="-1" y="0"/>
            <a:ext cx="6206837" cy="646331"/>
          </a:xfrm>
          <a:prstGeom prst="rect">
            <a:avLst/>
          </a:prstGeom>
          <a:noFill/>
        </p:spPr>
        <p:txBody>
          <a:bodyPr wrap="square" lIns="91440" tIns="45720" rIns="91440" bIns="45720" anchor="t">
            <a:spAutoFit/>
          </a:bodyPr>
          <a:lstStyle/>
          <a:p>
            <a:r>
              <a:rPr lang="en-US" altLang="zh-CN" sz="3600" b="1">
                <a:ln w="0"/>
                <a:solidFill>
                  <a:schemeClr val="bg1"/>
                </a:solidFill>
                <a:effectLst>
                  <a:outerShdw blurRad="38100" dist="19050" dir="2700000" algn="tl" rotWithShape="0">
                    <a:schemeClr val="dk1">
                      <a:alpha val="40000"/>
                    </a:schemeClr>
                  </a:outerShdw>
                </a:effectLst>
                <a:latin typeface="+mj-lt"/>
                <a:ea typeface="黑体"/>
              </a:rPr>
              <a:t>Software Design</a:t>
            </a:r>
            <a:endParaRPr lang="en-US" altLang="zh-CN" sz="3600" b="1" cap="none" spc="0">
              <a:ln w="0"/>
              <a:solidFill>
                <a:schemeClr val="bg1"/>
              </a:solidFill>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4167094376"/>
      </p:ext>
    </p:extLst>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9B0A0-3CA3-A030-3CC4-CFA017CA3797}"/>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1CAAA20B-F20B-373E-E06F-E63C02549D9F}"/>
              </a:ext>
            </a:extLst>
          </p:cNvPr>
          <p:cNvSpPr/>
          <p:nvPr/>
        </p:nvSpPr>
        <p:spPr>
          <a:xfrm>
            <a:off x="-1" y="0"/>
            <a:ext cx="6206837" cy="646331"/>
          </a:xfrm>
          <a:prstGeom prst="rect">
            <a:avLst/>
          </a:prstGeom>
          <a:noFill/>
        </p:spPr>
        <p:txBody>
          <a:bodyPr wrap="square" lIns="91440" tIns="45720" rIns="91440" bIns="45720" anchor="t">
            <a:spAutoFit/>
          </a:bodyPr>
          <a:lstStyle/>
          <a:p>
            <a:r>
              <a:rPr lang="en-US" altLang="zh-CN" sz="3600" b="1">
                <a:ln w="0"/>
                <a:solidFill>
                  <a:schemeClr val="bg1"/>
                </a:solidFill>
                <a:effectLst>
                  <a:outerShdw blurRad="38100" dist="19050" dir="2700000" algn="tl" rotWithShape="0">
                    <a:schemeClr val="dk1">
                      <a:alpha val="40000"/>
                    </a:schemeClr>
                  </a:outerShdw>
                </a:effectLst>
                <a:latin typeface="+mj-lt"/>
                <a:ea typeface="黑体"/>
              </a:rPr>
              <a:t>Software Design</a:t>
            </a:r>
            <a:endParaRPr lang="en-US" altLang="zh-CN" sz="3600" b="1" cap="none" spc="0">
              <a:ln w="0"/>
              <a:solidFill>
                <a:schemeClr val="bg1"/>
              </a:solidFill>
              <a:effectLst>
                <a:outerShdw blurRad="38100" dist="19050" dir="2700000" algn="tl" rotWithShape="0">
                  <a:schemeClr val="dk1">
                    <a:alpha val="40000"/>
                  </a:schemeClr>
                </a:outerShdw>
              </a:effectLst>
              <a:latin typeface="+mj-lt"/>
            </a:endParaRPr>
          </a:p>
        </p:txBody>
      </p:sp>
      <p:pic>
        <p:nvPicPr>
          <p:cNvPr id="5" name="Picture 5" descr="A graph of a bar chart&#10;&#10;AI-generated content may be incorrect.">
            <a:extLst>
              <a:ext uri="{FF2B5EF4-FFF2-40B4-BE49-F238E27FC236}">
                <a16:creationId xmlns:a16="http://schemas.microsoft.com/office/drawing/2014/main" id="{068ECFDC-BAEF-8C47-8FF6-16255CDE3988}"/>
              </a:ext>
            </a:extLst>
          </p:cNvPr>
          <p:cNvPicPr>
            <a:picLocks noChangeAspect="1"/>
          </p:cNvPicPr>
          <p:nvPr/>
        </p:nvPicPr>
        <p:blipFill>
          <a:blip r:embed="rId2"/>
          <a:stretch>
            <a:fillRect/>
          </a:stretch>
        </p:blipFill>
        <p:spPr>
          <a:xfrm>
            <a:off x="0" y="1493929"/>
            <a:ext cx="6096000" cy="3386666"/>
          </a:xfrm>
          <a:prstGeom prst="rect">
            <a:avLst/>
          </a:prstGeom>
        </p:spPr>
      </p:pic>
      <p:pic>
        <p:nvPicPr>
          <p:cNvPr id="6" name="Picture 7" descr="A graph of different colored bars&#10;&#10;AI-generated content may be incorrect.">
            <a:extLst>
              <a:ext uri="{FF2B5EF4-FFF2-40B4-BE49-F238E27FC236}">
                <a16:creationId xmlns:a16="http://schemas.microsoft.com/office/drawing/2014/main" id="{06BA7E73-70B7-51B6-9820-223BABA3A6E2}"/>
              </a:ext>
            </a:extLst>
          </p:cNvPr>
          <p:cNvPicPr>
            <a:picLocks noChangeAspect="1"/>
          </p:cNvPicPr>
          <p:nvPr/>
        </p:nvPicPr>
        <p:blipFill>
          <a:blip r:embed="rId3"/>
          <a:stretch>
            <a:fillRect/>
          </a:stretch>
        </p:blipFill>
        <p:spPr>
          <a:xfrm>
            <a:off x="6096000" y="1470298"/>
            <a:ext cx="6096000" cy="3386666"/>
          </a:xfrm>
          <a:prstGeom prst="rect">
            <a:avLst/>
          </a:prstGeom>
        </p:spPr>
      </p:pic>
      <p:sp>
        <p:nvSpPr>
          <p:cNvPr id="7" name="TextBox 10">
            <a:extLst>
              <a:ext uri="{FF2B5EF4-FFF2-40B4-BE49-F238E27FC236}">
                <a16:creationId xmlns:a16="http://schemas.microsoft.com/office/drawing/2014/main" id="{26E2D323-C502-FD8F-401F-2706DB0BE78E}"/>
              </a:ext>
            </a:extLst>
          </p:cNvPr>
          <p:cNvSpPr txBox="1"/>
          <p:nvPr/>
        </p:nvSpPr>
        <p:spPr>
          <a:xfrm>
            <a:off x="1077311" y="5082404"/>
            <a:ext cx="9685282" cy="1477328"/>
          </a:xfrm>
          <a:prstGeom prst="rect">
            <a:avLst/>
          </a:prstGeom>
          <a:noFill/>
        </p:spPr>
        <p:txBody>
          <a:bodyPr wrap="square" rtlCol="0">
            <a:spAutoFit/>
          </a:bodyPr>
          <a:lstStyle/>
          <a:p>
            <a:r>
              <a:rPr lang="en-US" altLang="zh-CN">
                <a:latin typeface="Times New Roman" panose="02020603050405020304" pitchFamily="18" charset="0"/>
                <a:cs typeface="Times New Roman" panose="02020603050405020304" pitchFamily="18" charset="0"/>
              </a:rPr>
              <a:t>Our</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method</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is</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the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best</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among</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all</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three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implementations</a:t>
            </a:r>
          </a:p>
          <a:p>
            <a:pPr marL="285750" indent="-285750">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Baseline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Zero-Copy</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(Simple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single-threaded</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while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loop)</a:t>
            </a:r>
          </a:p>
          <a:p>
            <a:pPr marL="285750" indent="-285750">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ROS2</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Topic</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(Networking-based)</a:t>
            </a:r>
          </a:p>
          <a:p>
            <a:pPr marL="285750" indent="-285750">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Triple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Buffering</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(Our</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Method)</a:t>
            </a:r>
          </a:p>
          <a:p>
            <a:r>
              <a:rPr lang="en-US" altLang="zh-CN">
                <a:latin typeface="Times New Roman" panose="02020603050405020304" pitchFamily="18" charset="0"/>
                <a:cs typeface="Times New Roman" panose="02020603050405020304" pitchFamily="18" charset="0"/>
              </a:rPr>
              <a:t>The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result</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is</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stable</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across</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different</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models</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and</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camera</a:t>
            </a: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FPS</a:t>
            </a:r>
          </a:p>
        </p:txBody>
      </p:sp>
      <p:sp>
        <p:nvSpPr>
          <p:cNvPr id="8" name="Title 1">
            <a:extLst>
              <a:ext uri="{FF2B5EF4-FFF2-40B4-BE49-F238E27FC236}">
                <a16:creationId xmlns:a16="http://schemas.microsoft.com/office/drawing/2014/main" id="{69FC109A-BA51-186B-A961-49CF6294700E}"/>
              </a:ext>
            </a:extLst>
          </p:cNvPr>
          <p:cNvSpPr txBox="1">
            <a:spLocks/>
          </p:cNvSpPr>
          <p:nvPr/>
        </p:nvSpPr>
        <p:spPr>
          <a:xfrm>
            <a:off x="230909" y="746964"/>
            <a:ext cx="6797962" cy="64633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zh-CN" sz="4000" b="1">
                <a:latin typeface="Times New Roman" panose="02020603050405020304" pitchFamily="18" charset="0"/>
                <a:cs typeface="Times New Roman" panose="02020603050405020304" pitchFamily="18" charset="0"/>
              </a:rPr>
              <a:t>The</a:t>
            </a:r>
            <a:r>
              <a:rPr lang="zh-CN" altLang="en-US" sz="4000" b="1">
                <a:latin typeface="Times New Roman" panose="02020603050405020304" pitchFamily="18" charset="0"/>
                <a:cs typeface="Times New Roman" panose="02020603050405020304" pitchFamily="18" charset="0"/>
              </a:rPr>
              <a:t> </a:t>
            </a:r>
            <a:r>
              <a:rPr lang="en-US" altLang="zh-CN" sz="4000" b="1">
                <a:latin typeface="Times New Roman" panose="02020603050405020304" pitchFamily="18" charset="0"/>
                <a:cs typeface="Times New Roman" panose="02020603050405020304" pitchFamily="18" charset="0"/>
              </a:rPr>
              <a:t>Power</a:t>
            </a:r>
            <a:r>
              <a:rPr lang="zh-CN" altLang="en-US" sz="4000" b="1">
                <a:latin typeface="Times New Roman" panose="02020603050405020304" pitchFamily="18" charset="0"/>
                <a:cs typeface="Times New Roman" panose="02020603050405020304" pitchFamily="18" charset="0"/>
              </a:rPr>
              <a:t> </a:t>
            </a:r>
            <a:r>
              <a:rPr lang="en-US" altLang="zh-CN" sz="4000" b="1">
                <a:latin typeface="Times New Roman" panose="02020603050405020304" pitchFamily="18" charset="0"/>
                <a:cs typeface="Times New Roman" panose="02020603050405020304" pitchFamily="18" charset="0"/>
              </a:rPr>
              <a:t>of</a:t>
            </a:r>
            <a:r>
              <a:rPr lang="zh-CN" altLang="en-US" sz="4000" b="1">
                <a:latin typeface="Times New Roman" panose="02020603050405020304" pitchFamily="18" charset="0"/>
                <a:cs typeface="Times New Roman" panose="02020603050405020304" pitchFamily="18" charset="0"/>
              </a:rPr>
              <a:t> </a:t>
            </a:r>
            <a:r>
              <a:rPr lang="en-CN" sz="4000" b="1">
                <a:latin typeface="Times New Roman" panose="02020603050405020304" pitchFamily="18" charset="0"/>
                <a:cs typeface="Times New Roman" panose="02020603050405020304" pitchFamily="18" charset="0"/>
              </a:rPr>
              <a:t>Triple</a:t>
            </a:r>
            <a:r>
              <a:rPr lang="zh-CN" altLang="en-US" sz="4000" b="1">
                <a:latin typeface="Times New Roman" panose="02020603050405020304" pitchFamily="18" charset="0"/>
                <a:cs typeface="Times New Roman" panose="02020603050405020304" pitchFamily="18" charset="0"/>
              </a:rPr>
              <a:t> </a:t>
            </a:r>
            <a:r>
              <a:rPr lang="en-US" altLang="zh-CN" sz="4000" b="1">
                <a:latin typeface="Times New Roman" panose="02020603050405020304" pitchFamily="18" charset="0"/>
                <a:cs typeface="Times New Roman" panose="02020603050405020304" pitchFamily="18" charset="0"/>
              </a:rPr>
              <a:t>Buffering</a:t>
            </a:r>
            <a:endParaRPr lang="en-CN" sz="4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1454292"/>
      </p:ext>
    </p:extLst>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43C9D-6CEC-DE33-50FF-CA5553000E45}"/>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DD1B461F-D2E6-9704-C66D-6DDB1A53C128}"/>
              </a:ext>
            </a:extLst>
          </p:cNvPr>
          <p:cNvSpPr>
            <a:spLocks noGrp="1"/>
          </p:cNvSpPr>
          <p:nvPr>
            <p:ph type="title"/>
          </p:nvPr>
        </p:nvSpPr>
        <p:spPr>
          <a:xfrm>
            <a:off x="3762633" y="2911991"/>
            <a:ext cx="7341000" cy="1607675"/>
          </a:xfrm>
        </p:spPr>
        <p:txBody>
          <a:bodyPr lIns="91440" tIns="45720" rIns="91440" bIns="45720" anchor="t"/>
          <a:lstStyle/>
          <a:p>
            <a:r>
              <a:rPr lang="zh-CN" altLang="en-US" b="1">
                <a:ea typeface="黑体"/>
                <a:cs typeface="Arial"/>
              </a:rPr>
              <a:t>Part 4: Conclusion</a:t>
            </a:r>
          </a:p>
        </p:txBody>
      </p:sp>
    </p:spTree>
    <p:extLst>
      <p:ext uri="{BB962C8B-B14F-4D97-AF65-F5344CB8AC3E}">
        <p14:creationId xmlns:p14="http://schemas.microsoft.com/office/powerpoint/2010/main" val="3988651144"/>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848"/>
            <a:ext cx="4461537" cy="645160"/>
          </a:xfrm>
          <a:prstGeom prst="rect">
            <a:avLst/>
          </a:prstGeom>
          <a:noFill/>
        </p:spPr>
        <p:txBody>
          <a:bodyPr wrap="square" lIns="91440" tIns="45720" rIns="91440" bIns="45720" anchor="t">
            <a:spAutoFit/>
          </a:bodyPr>
          <a:lstStyle/>
          <a:p>
            <a:r>
              <a:rPr lang="en-US" altLang="zh-CN" sz="3600" b="1">
                <a:ln w="0"/>
                <a:solidFill>
                  <a:schemeClr val="bg1"/>
                </a:solidFill>
                <a:effectLst>
                  <a:outerShdw blurRad="38100" dist="19050" dir="2700000" algn="tl" rotWithShape="0">
                    <a:schemeClr val="dk1">
                      <a:alpha val="40000"/>
                    </a:schemeClr>
                  </a:outerShdw>
                </a:effectLst>
                <a:latin typeface="+mj-lt"/>
                <a:ea typeface="黑体" panose="02010609060101010101" charset="-122"/>
              </a:rPr>
              <a:t>Conclusion</a:t>
            </a:r>
          </a:p>
        </p:txBody>
      </p:sp>
      <p:sp>
        <p:nvSpPr>
          <p:cNvPr id="5" name="文本框 4"/>
          <p:cNvSpPr txBox="1"/>
          <p:nvPr/>
        </p:nvSpPr>
        <p:spPr>
          <a:xfrm>
            <a:off x="429491" y="1166842"/>
            <a:ext cx="11035146" cy="3997505"/>
          </a:xfrm>
          <a:prstGeom prst="rect">
            <a:avLst/>
          </a:prstGeom>
          <a:noFill/>
        </p:spPr>
        <p:txBody>
          <a:bodyPr wrap="square" lIns="91440" tIns="45720" rIns="91440" bIns="45720" rtlCol="0" anchor="t">
            <a:spAutoFit/>
          </a:bodyPr>
          <a:lstStyle/>
          <a:p>
            <a:r>
              <a:rPr lang="en-US" altLang="zh-CN" sz="4000" b="1">
                <a:latin typeface="Times New Roman"/>
                <a:ea typeface="黑体"/>
                <a:cs typeface="Times New Roman"/>
              </a:rPr>
              <a:t>Project Recap &amp; Scope:</a:t>
            </a:r>
          </a:p>
          <a:p>
            <a:endParaRPr lang="en-US" altLang="zh-CN" sz="2800" b="1">
              <a:latin typeface="Times New Roman" panose="02020603050405020304" pitchFamily="18" charset="0"/>
              <a:cs typeface="Times New Roman" panose="02020603050405020304" pitchFamily="18" charset="0"/>
            </a:endParaRPr>
          </a:p>
          <a:p>
            <a:pPr>
              <a:lnSpc>
                <a:spcPct val="150000"/>
              </a:lnSpc>
            </a:pPr>
            <a:r>
              <a:rPr lang="en-US" altLang="zh-CN" b="1">
                <a:latin typeface="Times New Roman"/>
                <a:ea typeface="黑体"/>
                <a:cs typeface="Times New Roman"/>
              </a:rPr>
              <a:t>Goal:</a:t>
            </a:r>
            <a:r>
              <a:rPr lang="en-US" altLang="zh-CN">
                <a:latin typeface="Times New Roman"/>
                <a:ea typeface="黑体"/>
                <a:cs typeface="Times New Roman"/>
              </a:rPr>
              <a:t> build an affordable, autonomous training partner that launches dodge-balls with game-like realism and adapts to athlete movement.</a:t>
            </a:r>
          </a:p>
          <a:p>
            <a:pPr>
              <a:lnSpc>
                <a:spcPct val="150000"/>
              </a:lnSpc>
            </a:pPr>
            <a:r>
              <a:rPr lang="en-US" altLang="zh-CN" b="1">
                <a:latin typeface="Times New Roman"/>
                <a:ea typeface="黑体"/>
                <a:cs typeface="Times New Roman"/>
              </a:rPr>
              <a:t>Prototype Delivered:</a:t>
            </a:r>
            <a:endParaRPr lang="en-US" altLang="zh-CN">
              <a:latin typeface="Times New Roman"/>
              <a:ea typeface="黑体"/>
              <a:cs typeface="Times New Roman"/>
            </a:endParaRPr>
          </a:p>
          <a:p>
            <a:pPr marL="742950" lvl="1" indent="-285750">
              <a:lnSpc>
                <a:spcPct val="150000"/>
              </a:lnSpc>
              <a:buFont typeface="Arial" panose="020B0604020202020204" pitchFamily="34" charset="0"/>
              <a:buChar char="•"/>
            </a:pPr>
            <a:r>
              <a:rPr lang="en-US" altLang="zh-CN">
                <a:latin typeface="Times New Roman"/>
                <a:ea typeface="黑体"/>
                <a:cs typeface="Times New Roman"/>
              </a:rPr>
              <a:t>2-DoF gimbal + friction-wheel shooter</a:t>
            </a:r>
          </a:p>
          <a:p>
            <a:pPr marL="742950" lvl="1" indent="-285750">
              <a:lnSpc>
                <a:spcPct val="150000"/>
              </a:lnSpc>
              <a:buFont typeface="Arial" panose="020B0604020202020204" pitchFamily="34" charset="0"/>
              <a:buChar char="•"/>
            </a:pPr>
            <a:r>
              <a:rPr lang="en-US" altLang="zh-CN">
                <a:latin typeface="Times New Roman"/>
                <a:ea typeface="黑体"/>
                <a:cs typeface="Times New Roman"/>
              </a:rPr>
              <a:t>YOLO-based vision stack on Jetson Orin Nano</a:t>
            </a:r>
          </a:p>
          <a:p>
            <a:pPr marL="742950" lvl="1" indent="-285750">
              <a:lnSpc>
                <a:spcPct val="150000"/>
              </a:lnSpc>
              <a:buFont typeface="Arial" panose="020B0604020202020204" pitchFamily="34" charset="0"/>
              <a:buChar char="•"/>
            </a:pPr>
            <a:r>
              <a:rPr lang="en-US" altLang="zh-CN">
                <a:latin typeface="Times New Roman"/>
                <a:ea typeface="黑体"/>
                <a:cs typeface="Times New Roman"/>
              </a:rPr>
              <a:t>Closed-loop accuracy demoed in-lab</a:t>
            </a:r>
          </a:p>
          <a:p>
            <a:pPr>
              <a:lnSpc>
                <a:spcPct val="150000"/>
              </a:lnSpc>
            </a:pPr>
            <a:r>
              <a:rPr lang="en-US" altLang="zh-CN" b="1">
                <a:latin typeface="Times New Roman"/>
                <a:ea typeface="黑体"/>
                <a:cs typeface="Times New Roman"/>
              </a:rPr>
              <a:t>Focus of this section:</a:t>
            </a:r>
            <a:r>
              <a:rPr lang="en-US" altLang="zh-CN">
                <a:latin typeface="Times New Roman"/>
                <a:ea typeface="黑体"/>
                <a:cs typeface="Times New Roman"/>
              </a:rPr>
              <a:t> accomplishments, safety framework, and the shelved active-dodging feature.</a:t>
            </a:r>
          </a:p>
        </p:txBody>
      </p:sp>
    </p:spTree>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DA096-2D80-AF65-4386-875EBACC030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55E454E-C64D-E090-F1C5-8D4A962C6F0F}"/>
              </a:ext>
            </a:extLst>
          </p:cNvPr>
          <p:cNvSpPr/>
          <p:nvPr/>
        </p:nvSpPr>
        <p:spPr>
          <a:xfrm>
            <a:off x="-1" y="1848"/>
            <a:ext cx="4461537" cy="645160"/>
          </a:xfrm>
          <a:prstGeom prst="rect">
            <a:avLst/>
          </a:prstGeom>
          <a:noFill/>
        </p:spPr>
        <p:txBody>
          <a:bodyPr wrap="square" lIns="91440" tIns="45720" rIns="91440" bIns="45720" anchor="t">
            <a:spAutoFit/>
          </a:bodyPr>
          <a:lstStyle/>
          <a:p>
            <a:r>
              <a:rPr lang="en-US" altLang="zh-CN" sz="3600" b="1">
                <a:ln w="0"/>
                <a:solidFill>
                  <a:schemeClr val="bg1"/>
                </a:solidFill>
                <a:effectLst>
                  <a:outerShdw blurRad="38100" dist="19050" dir="2700000" algn="tl" rotWithShape="0">
                    <a:schemeClr val="dk1">
                      <a:alpha val="40000"/>
                    </a:schemeClr>
                  </a:outerShdw>
                </a:effectLst>
                <a:latin typeface="+mj-lt"/>
                <a:ea typeface="黑体" panose="02010609060101010101" charset="-122"/>
              </a:rPr>
              <a:t>Conclusion</a:t>
            </a:r>
          </a:p>
        </p:txBody>
      </p:sp>
      <p:sp>
        <p:nvSpPr>
          <p:cNvPr id="5" name="文本框 4">
            <a:extLst>
              <a:ext uri="{FF2B5EF4-FFF2-40B4-BE49-F238E27FC236}">
                <a16:creationId xmlns:a16="http://schemas.microsoft.com/office/drawing/2014/main" id="{052697DC-D65D-09F9-770E-3C3086B5CEF3}"/>
              </a:ext>
            </a:extLst>
          </p:cNvPr>
          <p:cNvSpPr txBox="1"/>
          <p:nvPr/>
        </p:nvSpPr>
        <p:spPr>
          <a:xfrm>
            <a:off x="448409" y="1154230"/>
            <a:ext cx="11035146" cy="3997505"/>
          </a:xfrm>
          <a:prstGeom prst="rect">
            <a:avLst/>
          </a:prstGeom>
          <a:noFill/>
        </p:spPr>
        <p:txBody>
          <a:bodyPr wrap="square" rtlCol="0">
            <a:spAutoFit/>
          </a:bodyPr>
          <a:lstStyle/>
          <a:p>
            <a:r>
              <a:rPr lang="en-US" altLang="zh-CN" sz="4000" b="1">
                <a:latin typeface="Times New Roman" panose="02020603050405020304" pitchFamily="18" charset="0"/>
                <a:cs typeface="Times New Roman" panose="02020603050405020304" pitchFamily="18" charset="0"/>
              </a:rPr>
              <a:t>Safety Architecture &amp; Next-Step Roadmap:</a:t>
            </a:r>
          </a:p>
          <a:p>
            <a:endParaRPr lang="en-US" altLang="zh-CN" sz="2800" b="1">
              <a:latin typeface="Times New Roman" panose="02020603050405020304" pitchFamily="18" charset="0"/>
              <a:cs typeface="Times New Roman" panose="02020603050405020304" pitchFamily="18" charset="0"/>
            </a:endParaRPr>
          </a:p>
          <a:p>
            <a:pPr>
              <a:lnSpc>
                <a:spcPct val="150000"/>
              </a:lnSpc>
              <a:buNone/>
            </a:pPr>
            <a:r>
              <a:rPr lang="en-US" altLang="zh-CN" b="1">
                <a:latin typeface="Times New Roman" panose="02020603050405020304" pitchFamily="18" charset="0"/>
                <a:cs typeface="Times New Roman" panose="02020603050405020304" pitchFamily="18" charset="0"/>
              </a:rPr>
              <a:t>Built-in Protections</a:t>
            </a:r>
            <a:endParaRPr lang="en-US" altLang="zh-CN">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Hardcoded speed limiter.</a:t>
            </a:r>
          </a:p>
          <a:p>
            <a:pPr marL="285750" indent="-285750">
              <a:lnSpc>
                <a:spcPct val="150000"/>
              </a:lnSpc>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Remote-controlled launch enable; mechanical guards on gimbal.</a:t>
            </a:r>
          </a:p>
          <a:p>
            <a:pPr>
              <a:lnSpc>
                <a:spcPct val="150000"/>
              </a:lnSpc>
              <a:buNone/>
            </a:pPr>
            <a:r>
              <a:rPr lang="en-US" altLang="zh-CN" b="1">
                <a:latin typeface="Times New Roman" panose="02020603050405020304" pitchFamily="18" charset="0"/>
                <a:cs typeface="Times New Roman" panose="02020603050405020304" pitchFamily="18" charset="0"/>
              </a:rPr>
              <a:t>Future Work: Re-introducing Active Dodging</a:t>
            </a:r>
            <a:endParaRPr lang="en-US" altLang="zh-CN">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altLang="zh-CN" i="1">
                <a:latin typeface="Times New Roman" panose="02020603050405020304" pitchFamily="18" charset="0"/>
                <a:cs typeface="Times New Roman" panose="02020603050405020304" pitchFamily="18" charset="0"/>
              </a:rPr>
              <a:t>Mobility platform: </a:t>
            </a:r>
            <a:r>
              <a:rPr lang="en-US" altLang="zh-CN">
                <a:latin typeface="Times New Roman" panose="02020603050405020304" pitchFamily="18" charset="0"/>
                <a:cs typeface="Times New Roman" panose="02020603050405020304" pitchFamily="18" charset="0"/>
              </a:rPr>
              <a:t>omni-wheel base ≥ 7 m s⁻¹ with torsion suspension.</a:t>
            </a:r>
          </a:p>
          <a:p>
            <a:pPr marL="285750" indent="-285750">
              <a:lnSpc>
                <a:spcPct val="150000"/>
              </a:lnSpc>
              <a:buFont typeface="Arial" panose="020B0604020202020204" pitchFamily="34" charset="0"/>
              <a:buChar char="•"/>
            </a:pPr>
            <a:r>
              <a:rPr lang="en-US" altLang="zh-CN" i="1">
                <a:latin typeface="Times New Roman" panose="02020603050405020304" pitchFamily="18" charset="0"/>
                <a:cs typeface="Times New Roman" panose="02020603050405020304" pitchFamily="18" charset="0"/>
              </a:rPr>
              <a:t>Incoming-ball perception:</a:t>
            </a:r>
            <a:r>
              <a:rPr lang="en-US" altLang="zh-CN">
                <a:latin typeface="Times New Roman" panose="02020603050405020304" pitchFamily="18" charset="0"/>
                <a:cs typeface="Times New Roman" panose="02020603050405020304" pitchFamily="18" charset="0"/>
              </a:rPr>
              <a:t> 240 FPS global-shutter cam </a:t>
            </a:r>
          </a:p>
          <a:p>
            <a:pPr marL="285750" indent="-285750">
              <a:lnSpc>
                <a:spcPct val="150000"/>
              </a:lnSpc>
              <a:buFont typeface="Arial" panose="020B0604020202020204" pitchFamily="34" charset="0"/>
              <a:buChar char="•"/>
            </a:pPr>
            <a:r>
              <a:rPr lang="en-US" altLang="zh-CN" i="1">
                <a:latin typeface="Times New Roman" panose="02020603050405020304" pitchFamily="18" charset="0"/>
                <a:cs typeface="Times New Roman" panose="02020603050405020304" pitchFamily="18" charset="0"/>
              </a:rPr>
              <a:t>Evasion planning:</a:t>
            </a:r>
            <a:r>
              <a:rPr lang="en-US" altLang="zh-CN">
                <a:latin typeface="Times New Roman" panose="02020603050405020304" pitchFamily="18" charset="0"/>
                <a:cs typeface="Times New Roman" panose="02020603050405020304" pitchFamily="18" charset="0"/>
              </a:rPr>
              <a:t> MPC seeded by neural flight-time predictor → 0.4 m sidestep in 250 </a:t>
            </a:r>
            <a:r>
              <a:rPr lang="en-US" altLang="zh-CN" err="1">
                <a:latin typeface="Times New Roman" panose="02020603050405020304" pitchFamily="18" charset="0"/>
                <a:cs typeface="Times New Roman" panose="02020603050405020304" pitchFamily="18" charset="0"/>
              </a:rPr>
              <a:t>ms.</a:t>
            </a:r>
            <a:endParaRPr lang="en-US" altLang="zh-C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5919338"/>
      </p:ext>
    </p:extLst>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357879" y="3013501"/>
            <a:ext cx="3476241" cy="830997"/>
          </a:xfrm>
          <a:prstGeom prst="rect">
            <a:avLst/>
          </a:prstGeom>
          <a:noFill/>
        </p:spPr>
        <p:txBody>
          <a:bodyPr wrap="square">
            <a:spAutoFit/>
          </a:bodyPr>
          <a:lstStyle/>
          <a:p>
            <a:r>
              <a:rPr lang="en-US" altLang="zh-CN" sz="4800" b="1"/>
              <a:t>Thank you!</a:t>
            </a:r>
            <a:endParaRPr lang="zh-CN" altLang="en-US" sz="4800" b="1"/>
          </a:p>
        </p:txBody>
      </p:sp>
    </p:spTree>
  </p:cSld>
  <p:clrMapOvr>
    <a:masterClrMapping/>
  </p:clrMapOvr>
  <mc:AlternateContent xmlns:mc="http://schemas.openxmlformats.org/markup-compatibility/2006" xmlns:p14="http://schemas.microsoft.com/office/powerpoint/2010/main">
    <mc:Choice Requires="p14">
      <p:transition spd="med" p14:dur="700" advTm="10175">
        <p:fade/>
      </p:transition>
    </mc:Choice>
    <mc:Fallback xmlns="">
      <p:transition spd="med" advTm="10175">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841F8-3B25-F2EF-5DCD-EF3C1215BB4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EAF3AD7-9A68-3821-FDF3-18DFF3B4EC9A}"/>
              </a:ext>
            </a:extLst>
          </p:cNvPr>
          <p:cNvSpPr/>
          <p:nvPr/>
        </p:nvSpPr>
        <p:spPr>
          <a:xfrm>
            <a:off x="-1" y="0"/>
            <a:ext cx="5240924" cy="646331"/>
          </a:xfrm>
          <a:prstGeom prst="rect">
            <a:avLst/>
          </a:prstGeom>
          <a:noFill/>
        </p:spPr>
        <p:txBody>
          <a:bodyPr wrap="square" lIns="91440" tIns="45720" rIns="91440" bIns="45720" anchor="t">
            <a:spAutoFit/>
          </a:bodyPr>
          <a:lstStyle/>
          <a:p>
            <a:r>
              <a:rPr lang="en-US" altLang="zh-CN" sz="3600" b="1">
                <a:ln w="0"/>
                <a:solidFill>
                  <a:schemeClr val="bg1"/>
                </a:solidFill>
                <a:effectLst>
                  <a:outerShdw blurRad="38100" dist="19050" dir="2700000" algn="tl" rotWithShape="0">
                    <a:schemeClr val="dk1">
                      <a:alpha val="40000"/>
                    </a:schemeClr>
                  </a:outerShdw>
                </a:effectLst>
                <a:latin typeface="+mj-lt"/>
                <a:ea typeface="黑体"/>
              </a:rPr>
              <a:t>Work Demonstration</a:t>
            </a:r>
            <a:endParaRPr lang="en-US" altLang="zh-CN" sz="3600" b="1" cap="none" spc="0">
              <a:ln w="0"/>
              <a:solidFill>
                <a:schemeClr val="bg1"/>
              </a:solidFill>
              <a:effectLst>
                <a:outerShdw blurRad="38100" dist="19050" dir="2700000" algn="tl" rotWithShape="0">
                  <a:schemeClr val="dk1">
                    <a:alpha val="40000"/>
                  </a:schemeClr>
                </a:outerShdw>
              </a:effectLst>
              <a:latin typeface="+mj-lt"/>
            </a:endParaRPr>
          </a:p>
        </p:txBody>
      </p:sp>
      <p:sp>
        <p:nvSpPr>
          <p:cNvPr id="8" name="Rectangle 2">
            <a:extLst>
              <a:ext uri="{FF2B5EF4-FFF2-40B4-BE49-F238E27FC236}">
                <a16:creationId xmlns:a16="http://schemas.microsoft.com/office/drawing/2014/main" id="{FFAF356D-E9DB-2383-3D70-16542E7FE020}"/>
              </a:ext>
            </a:extLst>
          </p:cNvPr>
          <p:cNvSpPr>
            <a:spLocks noChangeArrowheads="1"/>
          </p:cNvSpPr>
          <p:nvPr/>
        </p:nvSpPr>
        <p:spPr bwMode="auto">
          <a:xfrm>
            <a:off x="0" y="0"/>
            <a:ext cx="12192000" cy="15875"/>
          </a:xfrm>
          <a:prstGeom prst="rect">
            <a:avLst/>
          </a:prstGeom>
          <a:solidFill>
            <a:srgbClr val="000000"/>
          </a:solidFill>
          <a:ln w="9525">
            <a:solidFill>
              <a:schemeClr val="tx1"/>
            </a:solidFill>
            <a:prstDash val="solid"/>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0" name="Rectangle 3">
            <a:extLst>
              <a:ext uri="{FF2B5EF4-FFF2-40B4-BE49-F238E27FC236}">
                <a16:creationId xmlns:a16="http://schemas.microsoft.com/office/drawing/2014/main" id="{C9C28905-ACAC-26B7-AB60-20621B29A9D5}"/>
              </a:ext>
            </a:extLst>
          </p:cNvPr>
          <p:cNvSpPr>
            <a:spLocks noChangeArrowheads="1"/>
          </p:cNvSpPr>
          <p:nvPr/>
        </p:nvSpPr>
        <p:spPr bwMode="auto">
          <a:xfrm>
            <a:off x="0" y="158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zh-CN" altLang="zh-CN" sz="7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6" name="文本框 15">
            <a:extLst>
              <a:ext uri="{FF2B5EF4-FFF2-40B4-BE49-F238E27FC236}">
                <a16:creationId xmlns:a16="http://schemas.microsoft.com/office/drawing/2014/main" id="{1E2B9167-5C74-80C4-B248-862104837B9A}"/>
              </a:ext>
            </a:extLst>
          </p:cNvPr>
          <p:cNvSpPr txBox="1"/>
          <p:nvPr/>
        </p:nvSpPr>
        <p:spPr>
          <a:xfrm>
            <a:off x="-1" y="699459"/>
            <a:ext cx="9654134" cy="461665"/>
          </a:xfrm>
          <a:prstGeom prst="rect">
            <a:avLst/>
          </a:prstGeom>
          <a:noFill/>
        </p:spPr>
        <p:txBody>
          <a:bodyPr wrap="square" rtlCol="0">
            <a:spAutoFit/>
          </a:bodyPr>
          <a:lstStyle/>
          <a:p>
            <a:r>
              <a:rPr lang="en-US" altLang="zh-CN" sz="2400" b="1">
                <a:latin typeface="Times New Roman" panose="02020603050405020304" pitchFamily="18" charset="0"/>
                <a:cs typeface="Times New Roman" panose="02020603050405020304" pitchFamily="18" charset="0"/>
              </a:rPr>
              <a:t>A short video to show our work</a:t>
            </a:r>
          </a:p>
        </p:txBody>
      </p:sp>
      <p:pic>
        <p:nvPicPr>
          <p:cNvPr id="2" name="dafbe045652d361fcd0c643b99397b06">
            <a:hlinkClick r:id="" action="ppaction://media"/>
            <a:extLst>
              <a:ext uri="{FF2B5EF4-FFF2-40B4-BE49-F238E27FC236}">
                <a16:creationId xmlns:a16="http://schemas.microsoft.com/office/drawing/2014/main" id="{28D23DBA-F040-5521-D946-57F56828D1B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5870" y="1111677"/>
            <a:ext cx="9753600" cy="5486400"/>
          </a:xfrm>
          <a:prstGeom prst="rect">
            <a:avLst/>
          </a:prstGeom>
        </p:spPr>
      </p:pic>
    </p:spTree>
    <p:extLst>
      <p:ext uri="{BB962C8B-B14F-4D97-AF65-F5344CB8AC3E}">
        <p14:creationId xmlns:p14="http://schemas.microsoft.com/office/powerpoint/2010/main" val="132782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FE108-A139-A57E-1810-FBA5EFA5C2F5}"/>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8B4F94FD-B5A8-5299-BD0B-2F2BF8EE1E57}"/>
              </a:ext>
            </a:extLst>
          </p:cNvPr>
          <p:cNvSpPr>
            <a:spLocks noGrp="1"/>
          </p:cNvSpPr>
          <p:nvPr>
            <p:ph type="title"/>
          </p:nvPr>
        </p:nvSpPr>
        <p:spPr>
          <a:xfrm>
            <a:off x="2521000" y="2787289"/>
            <a:ext cx="7341000" cy="1607675"/>
          </a:xfrm>
        </p:spPr>
        <p:txBody>
          <a:bodyPr lIns="91440" tIns="45720" rIns="91440" bIns="45720" anchor="t"/>
          <a:lstStyle/>
          <a:p>
            <a:r>
              <a:rPr lang="zh-CN" altLang="en-US" b="1">
                <a:ea typeface="黑体"/>
                <a:cs typeface="Arial"/>
              </a:rPr>
              <a:t>Part 2: Mechanical Design</a:t>
            </a:r>
            <a:endParaRPr lang="zh-CN" altLang="en-US" b="1"/>
          </a:p>
        </p:txBody>
      </p:sp>
    </p:spTree>
    <p:extLst>
      <p:ext uri="{BB962C8B-B14F-4D97-AF65-F5344CB8AC3E}">
        <p14:creationId xmlns:p14="http://schemas.microsoft.com/office/powerpoint/2010/main" val="329828475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6206837" cy="646331"/>
          </a:xfrm>
          <a:prstGeom prst="rect">
            <a:avLst/>
          </a:prstGeom>
          <a:noFill/>
        </p:spPr>
        <p:txBody>
          <a:bodyPr wrap="square" lIns="91440" tIns="45720" rIns="91440" bIns="45720" anchor="t">
            <a:spAutoFit/>
          </a:bodyPr>
          <a:lstStyle/>
          <a:p>
            <a:r>
              <a:rPr lang="en-US" altLang="zh-CN" sz="3600" b="1">
                <a:ln w="0"/>
                <a:solidFill>
                  <a:schemeClr val="bg1"/>
                </a:solidFill>
                <a:effectLst>
                  <a:outerShdw blurRad="38100" dist="19050" dir="2700000" algn="tl" rotWithShape="0">
                    <a:schemeClr val="dk1">
                      <a:alpha val="40000"/>
                    </a:schemeClr>
                  </a:outerShdw>
                </a:effectLst>
                <a:latin typeface="+mj-lt"/>
                <a:ea typeface="黑体"/>
              </a:rPr>
              <a:t>Mechanical Design</a:t>
            </a:r>
            <a:endParaRPr lang="en-US" altLang="zh-CN" sz="3600" b="1" cap="none" spc="0">
              <a:ln w="0"/>
              <a:solidFill>
                <a:schemeClr val="bg1"/>
              </a:solidFill>
              <a:effectLst>
                <a:outerShdw blurRad="38100" dist="19050" dir="2700000" algn="tl" rotWithShape="0">
                  <a:schemeClr val="dk1">
                    <a:alpha val="40000"/>
                  </a:schemeClr>
                </a:outerShdw>
              </a:effectLst>
              <a:latin typeface="+mj-lt"/>
            </a:endParaRPr>
          </a:p>
        </p:txBody>
      </p:sp>
      <p:sp>
        <p:nvSpPr>
          <p:cNvPr id="5" name="文本框 4"/>
          <p:cNvSpPr txBox="1"/>
          <p:nvPr/>
        </p:nvSpPr>
        <p:spPr>
          <a:xfrm>
            <a:off x="208774" y="955335"/>
            <a:ext cx="11602752" cy="5262979"/>
          </a:xfrm>
          <a:prstGeom prst="rect">
            <a:avLst/>
          </a:prstGeom>
          <a:noFill/>
        </p:spPr>
        <p:txBody>
          <a:bodyPr wrap="square" rtlCol="0">
            <a:spAutoFit/>
          </a:bodyPr>
          <a:lstStyle/>
          <a:p>
            <a:r>
              <a:rPr lang="en-US" altLang="zh-CN" sz="3200" b="1">
                <a:latin typeface="Times New Roman" panose="02020603050405020304" pitchFamily="18" charset="0"/>
                <a:cs typeface="Times New Roman" panose="02020603050405020304" pitchFamily="18" charset="0"/>
              </a:rPr>
              <a:t>Overview:</a:t>
            </a:r>
          </a:p>
          <a:p>
            <a:pPr>
              <a:lnSpc>
                <a:spcPct val="200000"/>
              </a:lnSpc>
            </a:pPr>
            <a:r>
              <a:rPr lang="en-US" altLang="zh-CN" sz="2000" b="1">
                <a:latin typeface="Times New Roman" panose="02020603050405020304" pitchFamily="18" charset="0"/>
                <a:cs typeface="Times New Roman" panose="02020603050405020304" pitchFamily="18" charset="0"/>
              </a:rPr>
              <a:t>Goal: </a:t>
            </a:r>
          </a:p>
          <a:p>
            <a:pPr>
              <a:lnSpc>
                <a:spcPct val="200000"/>
              </a:lnSpc>
            </a:pPr>
            <a:r>
              <a:rPr lang="en-US" altLang="zh-CN" sz="2000">
                <a:latin typeface="Times New Roman" panose="02020603050405020304" pitchFamily="18" charset="0"/>
                <a:cs typeface="Times New Roman" panose="02020603050405020304" pitchFamily="18" charset="0"/>
              </a:rPr>
              <a:t>Enable rapid-response, high-precision launching while gimbal is moving.</a:t>
            </a:r>
          </a:p>
          <a:p>
            <a:pPr>
              <a:lnSpc>
                <a:spcPct val="200000"/>
              </a:lnSpc>
            </a:pPr>
            <a:r>
              <a:rPr lang="en-US" altLang="zh-CN" sz="2000" b="1">
                <a:latin typeface="Times New Roman" panose="02020603050405020304" pitchFamily="18" charset="0"/>
                <a:cs typeface="Times New Roman" panose="02020603050405020304" pitchFamily="18" charset="0"/>
              </a:rPr>
              <a:t>Structure:</a:t>
            </a:r>
          </a:p>
          <a:p>
            <a:pPr>
              <a:lnSpc>
                <a:spcPct val="200000"/>
              </a:lnSpc>
            </a:pPr>
            <a:r>
              <a:rPr lang="en-US" altLang="zh-CN" sz="2000">
                <a:latin typeface="Times New Roman" panose="02020603050405020304" pitchFamily="18" charset="0"/>
                <a:cs typeface="Times New Roman" panose="02020603050405020304" pitchFamily="18" charset="0"/>
              </a:rPr>
              <a:t>Dual-Axis Gimbal</a:t>
            </a:r>
          </a:p>
          <a:p>
            <a:pPr>
              <a:lnSpc>
                <a:spcPct val="200000"/>
              </a:lnSpc>
            </a:pPr>
            <a:r>
              <a:rPr lang="en-US" altLang="zh-CN" sz="2000">
                <a:latin typeface="Times New Roman" panose="02020603050405020304" pitchFamily="18" charset="0"/>
                <a:cs typeface="Times New Roman" panose="02020603050405020304" pitchFamily="18" charset="0"/>
              </a:rPr>
              <a:t>Friction-Wheel Launch &amp; Feed</a:t>
            </a:r>
          </a:p>
          <a:p>
            <a:pPr>
              <a:lnSpc>
                <a:spcPct val="200000"/>
              </a:lnSpc>
            </a:pPr>
            <a:r>
              <a:rPr lang="en-US" altLang="zh-CN" sz="2000">
                <a:latin typeface="Times New Roman" panose="02020603050405020304" pitchFamily="18" charset="0"/>
                <a:cs typeface="Times New Roman" panose="02020603050405020304" pitchFamily="18" charset="0"/>
              </a:rPr>
              <a:t>Sensors&amp; Motors</a:t>
            </a:r>
          </a:p>
          <a:p>
            <a:pPr>
              <a:lnSpc>
                <a:spcPct val="200000"/>
              </a:lnSpc>
            </a:pPr>
            <a:endParaRPr lang="en-US" altLang="zh-CN" sz="2000">
              <a:latin typeface="Times New Roman" panose="02020603050405020304" pitchFamily="18" charset="0"/>
              <a:cs typeface="Times New Roman" panose="02020603050405020304" pitchFamily="18" charset="0"/>
            </a:endParaRPr>
          </a:p>
          <a:p>
            <a:endParaRPr lang="en-US" altLang="zh-CN" sz="24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5DFD7-ECD0-5A5C-2025-C286AFCD091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1E94A7B-D122-03AF-B43C-07E0E03FE614}"/>
              </a:ext>
            </a:extLst>
          </p:cNvPr>
          <p:cNvSpPr/>
          <p:nvPr/>
        </p:nvSpPr>
        <p:spPr>
          <a:xfrm>
            <a:off x="-1" y="0"/>
            <a:ext cx="6206837" cy="646331"/>
          </a:xfrm>
          <a:prstGeom prst="rect">
            <a:avLst/>
          </a:prstGeom>
          <a:noFill/>
        </p:spPr>
        <p:txBody>
          <a:bodyPr wrap="square" lIns="91440" tIns="45720" rIns="91440" bIns="45720" anchor="t">
            <a:spAutoFit/>
          </a:bodyPr>
          <a:lstStyle/>
          <a:p>
            <a:r>
              <a:rPr lang="en-US" sz="3600" b="1">
                <a:ln w="0"/>
                <a:solidFill>
                  <a:schemeClr val="bg1"/>
                </a:solidFill>
                <a:effectLst>
                  <a:outerShdw blurRad="38100" dist="19050" dir="2700000" algn="tl" rotWithShape="0">
                    <a:schemeClr val="dk1">
                      <a:alpha val="40000"/>
                    </a:schemeClr>
                  </a:outerShdw>
                </a:effectLst>
                <a:latin typeface="+mj-lt"/>
              </a:rPr>
              <a:t>Mechanical </a:t>
            </a:r>
            <a:r>
              <a:rPr lang="en-US" altLang="zh-CN" sz="3600" b="1">
                <a:ln w="0"/>
                <a:solidFill>
                  <a:schemeClr val="bg1"/>
                </a:solidFill>
                <a:effectLst>
                  <a:outerShdw blurRad="38100" dist="19050" dir="2700000" algn="tl" rotWithShape="0">
                    <a:srgbClr val="131F33">
                      <a:alpha val="40000"/>
                    </a:srgbClr>
                  </a:outerShdw>
                </a:effectLst>
                <a:latin typeface="Arial"/>
                <a:ea typeface="黑体"/>
                <a:cs typeface="Arial"/>
              </a:rPr>
              <a:t>Design</a:t>
            </a:r>
            <a:endParaRPr lang="zh-CN" altLang="en-US">
              <a:solidFill>
                <a:schemeClr val="bg1"/>
              </a:solidFill>
            </a:endParaRPr>
          </a:p>
        </p:txBody>
      </p:sp>
      <p:sp>
        <p:nvSpPr>
          <p:cNvPr id="5" name="文本框 4">
            <a:extLst>
              <a:ext uri="{FF2B5EF4-FFF2-40B4-BE49-F238E27FC236}">
                <a16:creationId xmlns:a16="http://schemas.microsoft.com/office/drawing/2014/main" id="{4646FC16-603C-DBB5-3D53-DEE7D67F0983}"/>
              </a:ext>
            </a:extLst>
          </p:cNvPr>
          <p:cNvSpPr txBox="1"/>
          <p:nvPr/>
        </p:nvSpPr>
        <p:spPr>
          <a:xfrm>
            <a:off x="208774" y="955335"/>
            <a:ext cx="11602752" cy="1323439"/>
          </a:xfrm>
          <a:prstGeom prst="rect">
            <a:avLst/>
          </a:prstGeom>
          <a:noFill/>
        </p:spPr>
        <p:txBody>
          <a:bodyPr wrap="square" rtlCol="0">
            <a:spAutoFit/>
          </a:bodyPr>
          <a:lstStyle/>
          <a:p>
            <a:r>
              <a:rPr lang="en-US" altLang="zh-CN" sz="3200" b="1">
                <a:latin typeface="Times New Roman" panose="02020603050405020304" pitchFamily="18" charset="0"/>
                <a:cs typeface="Times New Roman" panose="02020603050405020304" pitchFamily="18" charset="0"/>
              </a:rPr>
              <a:t>Structural Design:</a:t>
            </a:r>
          </a:p>
          <a:p>
            <a:r>
              <a:rPr lang="en-US" altLang="zh-CN" sz="2400">
                <a:latin typeface="Times New Roman" panose="02020603050405020304" pitchFamily="18" charset="0"/>
                <a:cs typeface="Times New Roman" panose="02020603050405020304" pitchFamily="18" charset="0"/>
              </a:rPr>
              <a:t>Yaw Assembly:</a:t>
            </a:r>
          </a:p>
          <a:p>
            <a:r>
              <a:rPr lang="en-US" altLang="zh-CN" sz="2400">
                <a:latin typeface="Times New Roman" panose="02020603050405020304" pitchFamily="18" charset="0"/>
                <a:cs typeface="Times New Roman" panose="02020603050405020304" pitchFamily="18" charset="0"/>
              </a:rPr>
              <a:t>Three-plate stack; hard stop prevents cable twist</a:t>
            </a:r>
          </a:p>
        </p:txBody>
      </p:sp>
      <p:pic>
        <p:nvPicPr>
          <p:cNvPr id="6" name="图片 5" descr="图片包含 游戏机, 飞机&#10;&#10;AI 生成的内容可能不正确。">
            <a:extLst>
              <a:ext uri="{FF2B5EF4-FFF2-40B4-BE49-F238E27FC236}">
                <a16:creationId xmlns:a16="http://schemas.microsoft.com/office/drawing/2014/main" id="{D436C458-D32A-F28D-5E81-638E3FCE2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457" y="2278774"/>
            <a:ext cx="4238204" cy="2216051"/>
          </a:xfrm>
          <a:prstGeom prst="rect">
            <a:avLst/>
          </a:prstGeom>
        </p:spPr>
      </p:pic>
      <p:pic>
        <p:nvPicPr>
          <p:cNvPr id="7" name="图片 6" descr="图示&#10;&#10;AI 生成的内容可能不正确。">
            <a:extLst>
              <a:ext uri="{FF2B5EF4-FFF2-40B4-BE49-F238E27FC236}">
                <a16:creationId xmlns:a16="http://schemas.microsoft.com/office/drawing/2014/main" id="{2F9CC648-C902-64A0-F007-A1E4140C28A3}"/>
              </a:ext>
            </a:extLst>
          </p:cNvPr>
          <p:cNvPicPr>
            <a:picLocks noChangeAspect="1"/>
          </p:cNvPicPr>
          <p:nvPr/>
        </p:nvPicPr>
        <p:blipFill>
          <a:blip r:embed="rId4"/>
          <a:stretch>
            <a:fillRect/>
          </a:stretch>
        </p:blipFill>
        <p:spPr>
          <a:xfrm>
            <a:off x="656383" y="4579227"/>
            <a:ext cx="4238204" cy="2219113"/>
          </a:xfrm>
          <a:prstGeom prst="rect">
            <a:avLst/>
          </a:prstGeom>
        </p:spPr>
      </p:pic>
      <p:pic>
        <p:nvPicPr>
          <p:cNvPr id="8" name="图片 7" descr="图示, 工程绘图&#10;&#10;AI 生成的内容可能不正确。">
            <a:extLst>
              <a:ext uri="{FF2B5EF4-FFF2-40B4-BE49-F238E27FC236}">
                <a16:creationId xmlns:a16="http://schemas.microsoft.com/office/drawing/2014/main" id="{7177D34E-F8B0-6212-4106-2AE659901C82}"/>
              </a:ext>
            </a:extLst>
          </p:cNvPr>
          <p:cNvPicPr>
            <a:picLocks noChangeAspect="1"/>
          </p:cNvPicPr>
          <p:nvPr/>
        </p:nvPicPr>
        <p:blipFill>
          <a:blip r:embed="rId5"/>
          <a:stretch>
            <a:fillRect/>
          </a:stretch>
        </p:blipFill>
        <p:spPr>
          <a:xfrm>
            <a:off x="6096000" y="2423818"/>
            <a:ext cx="5274310" cy="3435985"/>
          </a:xfrm>
          <a:prstGeom prst="rect">
            <a:avLst/>
          </a:prstGeom>
        </p:spPr>
      </p:pic>
      <p:sp>
        <p:nvSpPr>
          <p:cNvPr id="3" name="文本框 2">
            <a:extLst>
              <a:ext uri="{FF2B5EF4-FFF2-40B4-BE49-F238E27FC236}">
                <a16:creationId xmlns:a16="http://schemas.microsoft.com/office/drawing/2014/main" id="{0D046754-43FD-6018-D716-F705EAED68AC}"/>
              </a:ext>
            </a:extLst>
          </p:cNvPr>
          <p:cNvSpPr txBox="1"/>
          <p:nvPr/>
        </p:nvSpPr>
        <p:spPr>
          <a:xfrm>
            <a:off x="1985885" y="4082599"/>
            <a:ext cx="6198324" cy="276999"/>
          </a:xfrm>
          <a:prstGeom prst="rect">
            <a:avLst/>
          </a:prstGeom>
          <a:noFill/>
        </p:spPr>
        <p:txBody>
          <a:bodyPr wrap="square">
            <a:spAutoFit/>
          </a:bodyPr>
          <a:lstStyle/>
          <a:p>
            <a:r>
              <a:rPr lang="en-US" altLang="zh-CN" sz="1200">
                <a:latin typeface="Times New Roman" panose="02020603050405020304" pitchFamily="18" charset="0"/>
                <a:cs typeface="Times New Roman" panose="02020603050405020304" pitchFamily="18" charset="0"/>
              </a:rPr>
              <a:t>yaw axis front view</a:t>
            </a:r>
            <a:endParaRPr lang="zh-CN" altLang="en-US" sz="120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8A220509-DFF4-E5DC-C066-5814E9FB4B2E}"/>
              </a:ext>
            </a:extLst>
          </p:cNvPr>
          <p:cNvSpPr txBox="1"/>
          <p:nvPr/>
        </p:nvSpPr>
        <p:spPr>
          <a:xfrm>
            <a:off x="1985885" y="6383052"/>
            <a:ext cx="6198324" cy="276999"/>
          </a:xfrm>
          <a:prstGeom prst="rect">
            <a:avLst/>
          </a:prstGeom>
          <a:noFill/>
        </p:spPr>
        <p:txBody>
          <a:bodyPr wrap="square">
            <a:spAutoFit/>
          </a:bodyPr>
          <a:lstStyle/>
          <a:p>
            <a:r>
              <a:rPr lang="en-US" altLang="zh-CN" sz="1200" kern="0">
                <a:solidFill>
                  <a:srgbClr val="000000"/>
                </a:solidFill>
                <a:effectLst/>
                <a:latin typeface="Times New Roman" panose="02020603050405020304" pitchFamily="18" charset="0"/>
                <a:ea typeface="等线" panose="02010600030101010101" pitchFamily="2" charset="-122"/>
              </a:rPr>
              <a:t>yaw axis structure</a:t>
            </a:r>
            <a:endParaRPr lang="zh-CN" altLang="en-US"/>
          </a:p>
        </p:txBody>
      </p:sp>
      <p:sp>
        <p:nvSpPr>
          <p:cNvPr id="14" name="文本框 13">
            <a:extLst>
              <a:ext uri="{FF2B5EF4-FFF2-40B4-BE49-F238E27FC236}">
                <a16:creationId xmlns:a16="http://schemas.microsoft.com/office/drawing/2014/main" id="{03496E28-87F0-EC22-D183-AB6AF59CE30B}"/>
              </a:ext>
            </a:extLst>
          </p:cNvPr>
          <p:cNvSpPr txBox="1"/>
          <p:nvPr/>
        </p:nvSpPr>
        <p:spPr>
          <a:xfrm>
            <a:off x="8184209" y="5844428"/>
            <a:ext cx="6198324" cy="276999"/>
          </a:xfrm>
          <a:prstGeom prst="rect">
            <a:avLst/>
          </a:prstGeom>
          <a:noFill/>
        </p:spPr>
        <p:txBody>
          <a:bodyPr wrap="square">
            <a:spAutoFit/>
          </a:bodyPr>
          <a:lstStyle/>
          <a:p>
            <a:r>
              <a:rPr lang="en-US" altLang="zh-CN" sz="1200" kern="0">
                <a:solidFill>
                  <a:srgbClr val="000000"/>
                </a:solidFill>
                <a:effectLst/>
                <a:latin typeface="Times New Roman" panose="02020603050405020304" pitchFamily="18" charset="0"/>
                <a:ea typeface="等线" panose="02010600030101010101" pitchFamily="2" charset="-122"/>
              </a:rPr>
              <a:t>yaw axis structure</a:t>
            </a:r>
            <a:endParaRPr lang="zh-CN" altLang="en-US"/>
          </a:p>
        </p:txBody>
      </p:sp>
    </p:spTree>
    <p:extLst>
      <p:ext uri="{BB962C8B-B14F-4D97-AF65-F5344CB8AC3E}">
        <p14:creationId xmlns:p14="http://schemas.microsoft.com/office/powerpoint/2010/main" val="159706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E5E97-AB31-1179-C6C9-E2B87A97C7D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16BFBBD-6890-375C-6636-42A08CC69CCD}"/>
              </a:ext>
            </a:extLst>
          </p:cNvPr>
          <p:cNvSpPr/>
          <p:nvPr/>
        </p:nvSpPr>
        <p:spPr>
          <a:xfrm>
            <a:off x="-1" y="0"/>
            <a:ext cx="6206837" cy="646331"/>
          </a:xfrm>
          <a:prstGeom prst="rect">
            <a:avLst/>
          </a:prstGeom>
          <a:noFill/>
        </p:spPr>
        <p:txBody>
          <a:bodyPr wrap="square" lIns="91440" tIns="45720" rIns="91440" bIns="45720" anchor="t">
            <a:spAutoFit/>
          </a:bodyPr>
          <a:lstStyle/>
          <a:p>
            <a:r>
              <a:rPr lang="en-US" sz="3600" b="1">
                <a:ln w="0"/>
                <a:solidFill>
                  <a:schemeClr val="bg1"/>
                </a:solidFill>
                <a:effectLst>
                  <a:outerShdw blurRad="38100" dist="19050" dir="2700000" algn="tl" rotWithShape="0">
                    <a:schemeClr val="dk1">
                      <a:alpha val="40000"/>
                    </a:schemeClr>
                  </a:outerShdw>
                </a:effectLst>
                <a:latin typeface="+mj-lt"/>
              </a:rPr>
              <a:t>Mechanical </a:t>
            </a:r>
            <a:r>
              <a:rPr lang="en-US" altLang="zh-CN" sz="3600" b="1">
                <a:ln w="0"/>
                <a:solidFill>
                  <a:schemeClr val="bg1"/>
                </a:solidFill>
                <a:effectLst>
                  <a:outerShdw blurRad="38100" dist="19050" dir="2700000" algn="tl" rotWithShape="0">
                    <a:srgbClr val="131F33">
                      <a:alpha val="40000"/>
                    </a:srgbClr>
                  </a:outerShdw>
                </a:effectLst>
                <a:latin typeface="Arial"/>
                <a:ea typeface="黑体"/>
                <a:cs typeface="Arial"/>
              </a:rPr>
              <a:t>Design</a:t>
            </a:r>
            <a:endParaRPr lang="zh-CN" altLang="en-US">
              <a:solidFill>
                <a:schemeClr val="bg1"/>
              </a:solidFill>
            </a:endParaRPr>
          </a:p>
        </p:txBody>
      </p:sp>
      <p:sp>
        <p:nvSpPr>
          <p:cNvPr id="5" name="文本框 4">
            <a:extLst>
              <a:ext uri="{FF2B5EF4-FFF2-40B4-BE49-F238E27FC236}">
                <a16:creationId xmlns:a16="http://schemas.microsoft.com/office/drawing/2014/main" id="{00350D9A-D586-8DE4-C4DF-757D80B54589}"/>
              </a:ext>
            </a:extLst>
          </p:cNvPr>
          <p:cNvSpPr txBox="1"/>
          <p:nvPr/>
        </p:nvSpPr>
        <p:spPr>
          <a:xfrm>
            <a:off x="208774" y="955335"/>
            <a:ext cx="11602752" cy="1323439"/>
          </a:xfrm>
          <a:prstGeom prst="rect">
            <a:avLst/>
          </a:prstGeom>
          <a:noFill/>
        </p:spPr>
        <p:txBody>
          <a:bodyPr wrap="square" rtlCol="0">
            <a:spAutoFit/>
          </a:bodyPr>
          <a:lstStyle/>
          <a:p>
            <a:r>
              <a:rPr lang="en-US" altLang="zh-CN" sz="3200" b="1">
                <a:latin typeface="Times New Roman" panose="02020603050405020304" pitchFamily="18" charset="0"/>
                <a:cs typeface="Times New Roman" panose="02020603050405020304" pitchFamily="18" charset="0"/>
              </a:rPr>
              <a:t>Structural Design:</a:t>
            </a:r>
          </a:p>
          <a:p>
            <a:r>
              <a:rPr lang="en-US" altLang="zh-CN" sz="2400">
                <a:latin typeface="Times New Roman" panose="02020603050405020304" pitchFamily="18" charset="0"/>
                <a:cs typeface="Times New Roman" panose="02020603050405020304" pitchFamily="18" charset="0"/>
              </a:rPr>
              <a:t>Pitch Assembly:</a:t>
            </a:r>
          </a:p>
          <a:p>
            <a:r>
              <a:rPr lang="en-US" altLang="zh-CN" sz="2400">
                <a:latin typeface="Times New Roman" panose="02020603050405020304" pitchFamily="18" charset="0"/>
                <a:cs typeface="Times New Roman" panose="02020603050405020304" pitchFamily="18" charset="0"/>
              </a:rPr>
              <a:t>Clamping plates + thrust bearings; 30 ° elevation</a:t>
            </a:r>
          </a:p>
        </p:txBody>
      </p:sp>
      <p:pic>
        <p:nvPicPr>
          <p:cNvPr id="2" name="图片 1">
            <a:extLst>
              <a:ext uri="{FF2B5EF4-FFF2-40B4-BE49-F238E27FC236}">
                <a16:creationId xmlns:a16="http://schemas.microsoft.com/office/drawing/2014/main" id="{5396D5BD-427F-ACD8-2C77-BE368A3DF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190" y="2739957"/>
            <a:ext cx="4486275" cy="3408680"/>
          </a:xfrm>
          <a:prstGeom prst="rect">
            <a:avLst/>
          </a:prstGeom>
        </p:spPr>
      </p:pic>
      <p:pic>
        <p:nvPicPr>
          <p:cNvPr id="3" name="图片 2" descr="图示&#10;&#10;AI 生成的内容可能不正确。">
            <a:extLst>
              <a:ext uri="{FF2B5EF4-FFF2-40B4-BE49-F238E27FC236}">
                <a16:creationId xmlns:a16="http://schemas.microsoft.com/office/drawing/2014/main" id="{F7E912B9-FF66-DFE7-E816-5C91296AA4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6836" y="2739958"/>
            <a:ext cx="4912837" cy="3408679"/>
          </a:xfrm>
          <a:prstGeom prst="rect">
            <a:avLst/>
          </a:prstGeom>
        </p:spPr>
      </p:pic>
      <p:sp>
        <p:nvSpPr>
          <p:cNvPr id="9" name="文本框 8">
            <a:extLst>
              <a:ext uri="{FF2B5EF4-FFF2-40B4-BE49-F238E27FC236}">
                <a16:creationId xmlns:a16="http://schemas.microsoft.com/office/drawing/2014/main" id="{9AE61308-E3AD-14EF-413A-9C8B1BC78E2B}"/>
              </a:ext>
            </a:extLst>
          </p:cNvPr>
          <p:cNvSpPr txBox="1"/>
          <p:nvPr/>
        </p:nvSpPr>
        <p:spPr>
          <a:xfrm>
            <a:off x="-1" y="6148637"/>
            <a:ext cx="6198324" cy="276999"/>
          </a:xfrm>
          <a:prstGeom prst="rect">
            <a:avLst/>
          </a:prstGeom>
          <a:noFill/>
        </p:spPr>
        <p:txBody>
          <a:bodyPr wrap="square">
            <a:spAutoFit/>
          </a:bodyPr>
          <a:lstStyle/>
          <a:p>
            <a:pPr algn="ctr">
              <a:spcAft>
                <a:spcPts val="1000"/>
              </a:spcAft>
            </a:pPr>
            <a:r>
              <a:rPr lang="en-US" altLang="zh-CN" sz="1200" b="1">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1200" b="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pitch axis structure</a:t>
            </a:r>
            <a:endParaRPr lang="zh-CN" altLang="zh-CN" sz="900" b="1">
              <a:solidFill>
                <a:srgbClr val="156082"/>
              </a:solidFill>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id="{B8CBC23D-060D-7B25-1646-B7EC26F6D8D8}"/>
              </a:ext>
            </a:extLst>
          </p:cNvPr>
          <p:cNvSpPr txBox="1"/>
          <p:nvPr/>
        </p:nvSpPr>
        <p:spPr>
          <a:xfrm>
            <a:off x="5666015" y="6148637"/>
            <a:ext cx="6198324" cy="276999"/>
          </a:xfrm>
          <a:prstGeom prst="rect">
            <a:avLst/>
          </a:prstGeom>
          <a:noFill/>
        </p:spPr>
        <p:txBody>
          <a:bodyPr wrap="square">
            <a:spAutoFit/>
          </a:bodyPr>
          <a:lstStyle/>
          <a:p>
            <a:pPr algn="ctr">
              <a:spcAft>
                <a:spcPts val="1000"/>
              </a:spcAft>
            </a:pPr>
            <a:r>
              <a:rPr lang="en-US" altLang="zh-CN" sz="1200" b="1">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1200" b="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pitch axis structure</a:t>
            </a:r>
            <a:endParaRPr lang="zh-CN" altLang="zh-CN" sz="900" b="1">
              <a:solidFill>
                <a:srgbClr val="156082"/>
              </a:solidFill>
              <a:effectLst/>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8369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emeILtemplates">
  <a:themeElements>
    <a:clrScheme name="Custom 3">
      <a:dk1>
        <a:srgbClr val="131F33"/>
      </a:dk1>
      <a:lt1>
        <a:srgbClr val="FFFFFF"/>
      </a:lt1>
      <a:dk2>
        <a:srgbClr val="FA6300"/>
      </a:dk2>
      <a:lt2>
        <a:srgbClr val="FAFAFA"/>
      </a:lt2>
      <a:accent1>
        <a:srgbClr val="131F33"/>
      </a:accent1>
      <a:accent2>
        <a:srgbClr val="FA6300"/>
      </a:accent2>
      <a:accent3>
        <a:srgbClr val="555555"/>
      </a:accent3>
      <a:accent4>
        <a:srgbClr val="888888"/>
      </a:accent4>
      <a:accent5>
        <a:srgbClr val="4BACC6"/>
      </a:accent5>
      <a:accent6>
        <a:srgbClr val="F79646"/>
      </a:accent6>
      <a:hlink>
        <a:srgbClr val="666666"/>
      </a:hlink>
      <a:folHlink>
        <a:srgbClr val="AAAAAA"/>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7990d50-3927-40a4-a6b6-afe4562e7fdd">
      <UserInfo>
        <DisplayName>Wu, XinCheng</DisplayName>
        <AccountId>23</AccountId>
        <AccountType/>
      </UserInfo>
      <UserInfo>
        <DisplayName>Wu, QingRan</DisplayName>
        <AccountId>25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文档" ma:contentTypeID="0x0101001D1F3299380B3E469AC6EC1F61E7CB67" ma:contentTypeVersion="6" ma:contentTypeDescription="新建文档。" ma:contentTypeScope="" ma:versionID="e27b1a0dc52b4aa509e5439372d75889">
  <xsd:schema xmlns:xsd="http://www.w3.org/2001/XMLSchema" xmlns:xs="http://www.w3.org/2001/XMLSchema" xmlns:p="http://schemas.microsoft.com/office/2006/metadata/properties" xmlns:ns2="f2cee73f-dbe9-4357-af6f-98decdcd99e8" xmlns:ns3="87990d50-3927-40a4-a6b6-afe4562e7fdd" targetNamespace="http://schemas.microsoft.com/office/2006/metadata/properties" ma:root="true" ma:fieldsID="d111290a754833ffa09e2aba3f1d62c4" ns2:_="" ns3:_="">
    <xsd:import namespace="f2cee73f-dbe9-4357-af6f-98decdcd99e8"/>
    <xsd:import namespace="87990d50-3927-40a4-a6b6-afe4562e7fd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cee73f-dbe9-4357-af6f-98decdcd99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990d50-3927-40a4-a6b6-afe4562e7fdd" elementFormDefault="qualified">
    <xsd:import namespace="http://schemas.microsoft.com/office/2006/documentManagement/types"/>
    <xsd:import namespace="http://schemas.microsoft.com/office/infopath/2007/PartnerControls"/>
    <xsd:element name="SharedWithUsers" ma:index="10" nillable="true" ma:displayName="共享对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享对象详细信息"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内容类型"/>
        <xsd:element ref="dc:title" minOccurs="0" maxOccurs="1" ma:index="4" ma:displayName="标题"/>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94F000-B0AD-4AC4-9380-153891A8205B}">
  <ds:schemaRefs>
    <ds:schemaRef ds:uri="87990d50-3927-40a4-a6b6-afe4562e7fdd"/>
    <ds:schemaRef ds:uri="f2cee73f-dbe9-4357-af6f-98decdcd99e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C1A72A5-9C78-41F4-BABD-16E806C2A4D0}">
  <ds:schemaRefs/>
</ds:datastoreItem>
</file>

<file path=customXml/itemProps3.xml><?xml version="1.0" encoding="utf-8"?>
<ds:datastoreItem xmlns:ds="http://schemas.openxmlformats.org/officeDocument/2006/customXml" ds:itemID="{A250271F-8AB6-4877-BC5C-DCE51EA2F7B7}">
  <ds:schemaRefs/>
</ds:datastoreItem>
</file>

<file path=docMetadata/LabelInfo.xml><?xml version="1.0" encoding="utf-8"?>
<clbl:labelList xmlns:clbl="http://schemas.microsoft.com/office/2020/mipLabelMetadata">
  <clbl:label id="{292620c5-ae10-4553-accf-68ec80325008}" enabled="0" method="" siteId="{292620c5-ae10-4553-accf-68ec80325008}"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48</Slides>
  <Notes>13</Notes>
  <HiddenSlides>0</HiddenSlide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ThemeILtemplates</vt:lpstr>
      <vt:lpstr>PowerPoint Presentation</vt:lpstr>
      <vt:lpstr>PowerPoint Presentation</vt:lpstr>
      <vt:lpstr>Part 1: Introduction</vt:lpstr>
      <vt:lpstr>PowerPoint Presentation</vt:lpstr>
      <vt:lpstr>PowerPoint Presentation</vt:lpstr>
      <vt:lpstr>Part 2: Mechanical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3: Software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4: Conclusion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Laura Hoerr</dc:creator>
  <cp:revision>2</cp:revision>
  <dcterms:created xsi:type="dcterms:W3CDTF">2016-01-13T21:18:00Z</dcterms:created>
  <dcterms:modified xsi:type="dcterms:W3CDTF">2025-05-26T11:40:02Z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0x0101001D1F3299380B3E469AC6EC1F61E7CB67</vt:lpwstr>
  </property>
  <property fmtid="{D5CDD505-2E9C-101B-9397-08002B2CF9AE}" pid="3" name="Order">
    <vt:r8>26300</vt:r8>
  </property>
  <property fmtid="{D5CDD505-2E9C-101B-9397-08002B2CF9AE}" pid="4" name="_ExtendedDescription">
    <vt:lpwstr/>
  </property>
  <property fmtid="{D5CDD505-2E9C-101B-9397-08002B2CF9AE}" pid="5" name="TriggerFlowInfo">
    <vt:lpwstr/>
  </property>
  <property fmtid="{D5CDD505-2E9C-101B-9397-08002B2CF9AE}" pid="6" name="ComplianceAssetId">
    <vt:lpwstr/>
  </property>
  <property fmtid="{D5CDD505-2E9C-101B-9397-08002B2CF9AE}" pid="7" name="ICV">
    <vt:lpwstr>0F86DA77BB57437C8B034D91FFB87B15_12</vt:lpwstr>
  </property>
  <property fmtid="{D5CDD505-2E9C-101B-9397-08002B2CF9AE}" pid="8" name="KSOProductBuildVer">
    <vt:lpwstr>2052-12.1.0.18912</vt:lpwstr>
  </property>
</Properties>
</file>