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72" r:id="rId7"/>
    <p:sldId id="297" r:id="rId8"/>
    <p:sldId id="262" r:id="rId9"/>
    <p:sldId id="263" r:id="rId10"/>
    <p:sldId id="265" r:id="rId11"/>
    <p:sldId id="282" r:id="rId12"/>
    <p:sldId id="284" r:id="rId13"/>
    <p:sldId id="283" r:id="rId14"/>
    <p:sldId id="286" r:id="rId15"/>
    <p:sldId id="285" r:id="rId16"/>
    <p:sldId id="287" r:id="rId17"/>
    <p:sldId id="288" r:id="rId18"/>
    <p:sldId id="289" r:id="rId19"/>
    <p:sldId id="290" r:id="rId20"/>
    <p:sldId id="291" r:id="rId21"/>
    <p:sldId id="293" r:id="rId22"/>
    <p:sldId id="295" r:id="rId23"/>
    <p:sldId id="299" r:id="rId24"/>
    <p:sldId id="266" r:id="rId25"/>
    <p:sldId id="273" r:id="rId26"/>
    <p:sldId id="279" r:id="rId27"/>
    <p:sldId id="274" r:id="rId28"/>
    <p:sldId id="277" r:id="rId29"/>
    <p:sldId id="278" r:id="rId30"/>
    <p:sldId id="267" r:id="rId31"/>
    <p:sldId id="271" r:id="rId32"/>
    <p:sldId id="280" r:id="rId33"/>
    <p:sldId id="281" r:id="rId34"/>
    <p:sldId id="296" r:id="rId35"/>
    <p:sldId id="270" r:id="rId36"/>
    <p:sldId id="269"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1949E-18F5-CEEF-2482-50E64BDB92DF}" v="636" dt="2025-05-24T20:28:22.052"/>
    <p1510:client id="{2623A333-6C6C-6D33-1518-85BF4AEC1D68}" v="9" dt="2025-05-24T15:10:16.963"/>
    <p1510:client id="{3150C609-5827-9A21-8500-93EA78AAF4A1}" v="2085" dt="2025-05-24T14:58:28.358"/>
    <p1510:client id="{45CD3051-8DB6-CB47-3BA2-E331F7D30C1F}" v="281" dt="2025-05-24T09:19:25.098"/>
    <p1510:client id="{5B3EADB0-DF67-C48B-E85B-BC1881FC2180}" v="22" dt="2025-05-24T13:07:16.099"/>
    <p1510:client id="{7EE69A90-D746-3F8D-49DB-E6F5B16C8BA6}" v="271" dt="2025-05-24T13:55:22.665"/>
    <p1510:client id="{9C3F73A7-A274-A30F-7155-BBA1CF6CE451}" v="367" dt="2025-05-24T17:14:54.502"/>
    <p1510:client id="{A31AD558-0C6D-BC88-67CC-16F2AD27E247}" v="75" dt="2025-05-24T15:03:29.822"/>
    <p1510:client id="{E64AC099-612C-6E71-A961-4538D6DDA51E}" v="198" dt="2025-05-24T14:01:06.84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6251D-86EB-102C-D9BE-8F8CE55498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7F324B7-0BED-03D0-AB77-30B619710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61408F5-F9CA-1244-1EBA-F4B7D57A07C4}"/>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5" name="页脚占位符 4">
            <a:extLst>
              <a:ext uri="{FF2B5EF4-FFF2-40B4-BE49-F238E27FC236}">
                <a16:creationId xmlns:a16="http://schemas.microsoft.com/office/drawing/2014/main" id="{BFF8ACD7-EE02-A0EA-AC6F-107799D3A1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3D9C0E-0215-ACC6-E0F1-4615D300B369}"/>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404291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E3D21-42B0-D276-9E2E-06267C885A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E10F26-68DA-BAC1-B71F-FFD48CBD98F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D35D07-F440-6E22-2FE0-E468D56FA1EA}"/>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5" name="页脚占位符 4">
            <a:extLst>
              <a:ext uri="{FF2B5EF4-FFF2-40B4-BE49-F238E27FC236}">
                <a16:creationId xmlns:a16="http://schemas.microsoft.com/office/drawing/2014/main" id="{BCBC1ACD-BAF2-31DB-EF10-5709FC661A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0447B1-9A60-1288-62AC-5D2E1917092D}"/>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307706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1E627F2-3A56-A429-C008-6D53D0B3F9C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6C263D0-B27E-D589-56C9-FB9BA2469A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AD0DB5-FF3D-2E00-3317-24BD4D5B1A8F}"/>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5" name="页脚占位符 4">
            <a:extLst>
              <a:ext uri="{FF2B5EF4-FFF2-40B4-BE49-F238E27FC236}">
                <a16:creationId xmlns:a16="http://schemas.microsoft.com/office/drawing/2014/main" id="{BFDE0C60-C63B-F1BD-E639-D80DF14E7D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BA4703-80AF-FED3-0285-968549D5F24C}"/>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191576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0A5AE0-956F-8C86-4165-215704534A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182D8C7-A8BD-0E65-6789-5A4191F177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ECCE85-BBCF-44B8-A462-A5BC6C1F7C64}"/>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5" name="页脚占位符 4">
            <a:extLst>
              <a:ext uri="{FF2B5EF4-FFF2-40B4-BE49-F238E27FC236}">
                <a16:creationId xmlns:a16="http://schemas.microsoft.com/office/drawing/2014/main" id="{90B29940-5A74-1FA0-59E2-C1FDB5A92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3F2AD0-4503-BF0D-C1E4-E13770F2898C}"/>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423993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56EE47-2B42-5F1D-2086-1C97D1A1445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8AA17BB-6F16-4050-8F5C-F12A2C47DF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DA75D8B-5CCA-F38C-6353-D50DD3944BC3}"/>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5" name="页脚占位符 4">
            <a:extLst>
              <a:ext uri="{FF2B5EF4-FFF2-40B4-BE49-F238E27FC236}">
                <a16:creationId xmlns:a16="http://schemas.microsoft.com/office/drawing/2014/main" id="{A59D5565-D19C-0230-3C07-B52331BF84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1FA22E-D401-7F32-3A1F-6D99B6451B4F}"/>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211550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16BFE5-57AB-65DE-FBC7-9C16493B94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2B83D8-6265-33BE-4FF1-AE7AF9C328C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81CFA99-B0FF-C5A2-392B-7769182E644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659E183-8E9E-A4DC-9EEC-C7612A69A89C}"/>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6" name="页脚占位符 5">
            <a:extLst>
              <a:ext uri="{FF2B5EF4-FFF2-40B4-BE49-F238E27FC236}">
                <a16:creationId xmlns:a16="http://schemas.microsoft.com/office/drawing/2014/main" id="{436F5E2F-5D11-865E-B0E1-27325CDC02C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D1323FE-2D2B-D269-C681-A941C971C18A}"/>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47515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09E5E9-5468-F98D-A31E-54D8ACE721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FF72FD-A792-078B-98A0-0877A9C0E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753997-0B09-925C-B8D6-67729C82CA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7335BF3-4758-05A9-8DE5-68FE9214D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D90A686-284C-23BC-0050-A1B14DC8B98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5CEBE6-14CE-3EA0-52C8-3044212CC6ED}"/>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8" name="页脚占位符 7">
            <a:extLst>
              <a:ext uri="{FF2B5EF4-FFF2-40B4-BE49-F238E27FC236}">
                <a16:creationId xmlns:a16="http://schemas.microsoft.com/office/drawing/2014/main" id="{10D7396A-A3F1-BC59-B175-CD96634F121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96B0098-F8E1-89E2-54D3-91729EB94C8A}"/>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236886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DACF-45CB-4242-9763-20BF40C5982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7BEAE2D-3541-D9DD-A00A-65915A02F11B}"/>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4" name="页脚占位符 3">
            <a:extLst>
              <a:ext uri="{FF2B5EF4-FFF2-40B4-BE49-F238E27FC236}">
                <a16:creationId xmlns:a16="http://schemas.microsoft.com/office/drawing/2014/main" id="{BDDB9AE7-B89B-2339-80FA-7696A4FC773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D4F9568-80EB-D635-9A09-190D5DF4795D}"/>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252562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3D1229B-B88C-B85E-8979-A144DD36A493}"/>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3" name="页脚占位符 2">
            <a:extLst>
              <a:ext uri="{FF2B5EF4-FFF2-40B4-BE49-F238E27FC236}">
                <a16:creationId xmlns:a16="http://schemas.microsoft.com/office/drawing/2014/main" id="{8C376DD9-8AC1-D08C-3A71-814D6310B49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AEF6A-3BA0-0725-4CF5-40FC039FAFE3}"/>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285861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6E01FD-0113-C8B3-2EE3-C6097625EBF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F9D052-D3D6-68D1-CDD3-D29E2334E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9928798-76F5-5D2B-06A5-D43FFF88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CBDBBE1-66ED-CCF8-E46E-381DF563DF7A}"/>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6" name="页脚占位符 5">
            <a:extLst>
              <a:ext uri="{FF2B5EF4-FFF2-40B4-BE49-F238E27FC236}">
                <a16:creationId xmlns:a16="http://schemas.microsoft.com/office/drawing/2014/main" id="{A753883C-CA38-96F9-0D8B-07852F20A1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22769B-F271-C662-2930-1385AAADB374}"/>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823241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DE465D-1BB5-22AF-A192-AA4B296734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0B100CA-DBB7-4E4B-EF53-3FE9007B0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56BDE49-BE5B-9BDF-F73F-FBF8FBC28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714156-5C86-E907-973B-1E8E5D4F6A03}"/>
              </a:ext>
            </a:extLst>
          </p:cNvPr>
          <p:cNvSpPr>
            <a:spLocks noGrp="1"/>
          </p:cNvSpPr>
          <p:nvPr>
            <p:ph type="dt" sz="half" idx="10"/>
          </p:nvPr>
        </p:nvSpPr>
        <p:spPr/>
        <p:txBody>
          <a:bodyPr/>
          <a:lstStyle/>
          <a:p>
            <a:fld id="{3CA80C45-6E87-4274-9664-07ADD492CFAB}" type="datetimeFigureOut">
              <a:rPr lang="zh-CN" altLang="en-US" smtClean="0"/>
              <a:t>2025/5/24</a:t>
            </a:fld>
            <a:endParaRPr lang="zh-CN" altLang="en-US"/>
          </a:p>
        </p:txBody>
      </p:sp>
      <p:sp>
        <p:nvSpPr>
          <p:cNvPr id="6" name="页脚占位符 5">
            <a:extLst>
              <a:ext uri="{FF2B5EF4-FFF2-40B4-BE49-F238E27FC236}">
                <a16:creationId xmlns:a16="http://schemas.microsoft.com/office/drawing/2014/main" id="{275EB10A-82DF-5FDD-B405-4C3A7DABB2A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F93C4F-87CF-7838-B400-6D0256D8F572}"/>
              </a:ext>
            </a:extLst>
          </p:cNvPr>
          <p:cNvSpPr>
            <a:spLocks noGrp="1"/>
          </p:cNvSpPr>
          <p:nvPr>
            <p:ph type="sldNum" sz="quarter" idx="12"/>
          </p:nvPr>
        </p:nvSpPr>
        <p:spPr/>
        <p:txBody>
          <a:body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356196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BAC367-F9E7-1B57-0D0B-FBD548C00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CC74BB8-356D-BAAF-90D1-01686391F6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EF51E0-C356-83E4-2A8A-949B341D27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A80C45-6E87-4274-9664-07ADD492CFAB}" type="datetimeFigureOut">
              <a:rPr lang="zh-CN" altLang="en-US" smtClean="0"/>
              <a:t>2025/5/24</a:t>
            </a:fld>
            <a:endParaRPr lang="zh-CN" altLang="en-US"/>
          </a:p>
        </p:txBody>
      </p:sp>
      <p:sp>
        <p:nvSpPr>
          <p:cNvPr id="5" name="页脚占位符 4">
            <a:extLst>
              <a:ext uri="{FF2B5EF4-FFF2-40B4-BE49-F238E27FC236}">
                <a16:creationId xmlns:a16="http://schemas.microsoft.com/office/drawing/2014/main" id="{BF0877FB-1035-BBA2-628B-0714780A2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536D9ED6-F2D4-35AD-C007-BB000647FD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5335E4-871F-4D8C-B81B-7A1CABE68492}" type="slidenum">
              <a:rPr lang="zh-CN" altLang="en-US" smtClean="0"/>
              <a:t>‹#›</a:t>
            </a:fld>
            <a:endParaRPr lang="zh-CN" altLang="en-US"/>
          </a:p>
        </p:txBody>
      </p:sp>
    </p:spTree>
    <p:extLst>
      <p:ext uri="{BB962C8B-B14F-4D97-AF65-F5344CB8AC3E}">
        <p14:creationId xmlns:p14="http://schemas.microsoft.com/office/powerpoint/2010/main" val="622395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doi.org/10.1007/s11069-021-05127-4"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A1EDA4-88C7-B2DD-3FDA-3633A14A9D9C}"/>
              </a:ext>
            </a:extLst>
          </p:cNvPr>
          <p:cNvSpPr txBox="1"/>
          <p:nvPr/>
        </p:nvSpPr>
        <p:spPr>
          <a:xfrm>
            <a:off x="10034953" y="-2121"/>
            <a:ext cx="21586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a:ea typeface="等线"/>
              </a:rPr>
              <a:t>ECE445 Spring 2025</a:t>
            </a:r>
          </a:p>
        </p:txBody>
      </p:sp>
      <p:graphicFrame>
        <p:nvGraphicFramePr>
          <p:cNvPr id="8" name="表格 7">
            <a:extLst>
              <a:ext uri="{FF2B5EF4-FFF2-40B4-BE49-F238E27FC236}">
                <a16:creationId xmlns:a16="http://schemas.microsoft.com/office/drawing/2014/main" id="{F81929D6-6A6B-D659-B6BB-EAEDCE4872E1}"/>
              </a:ext>
            </a:extLst>
          </p:cNvPr>
          <p:cNvGraphicFramePr>
            <a:graphicFrameLocks noGrp="1"/>
          </p:cNvGraphicFramePr>
          <p:nvPr>
            <p:extLst>
              <p:ext uri="{D42A27DB-BD31-4B8C-83A1-F6EECF244321}">
                <p14:modId xmlns:p14="http://schemas.microsoft.com/office/powerpoint/2010/main" val="445457937"/>
              </p:ext>
            </p:extLst>
          </p:nvPr>
        </p:nvGraphicFramePr>
        <p:xfrm>
          <a:off x="0" y="2186354"/>
          <a:ext cx="12163164" cy="758798"/>
        </p:xfrm>
        <a:graphic>
          <a:graphicData uri="http://schemas.openxmlformats.org/drawingml/2006/table">
            <a:tbl>
              <a:tblPr bandRow="1">
                <a:tableStyleId>{5C22544A-7EE6-4342-B048-85BDC9FD1C3A}</a:tableStyleId>
              </a:tblPr>
              <a:tblGrid>
                <a:gridCol w="12163164">
                  <a:extLst>
                    <a:ext uri="{9D8B030D-6E8A-4147-A177-3AD203B41FA5}">
                      <a16:colId xmlns:a16="http://schemas.microsoft.com/office/drawing/2014/main" val="2821857982"/>
                    </a:ext>
                  </a:extLst>
                </a:gridCol>
              </a:tblGrid>
              <a:tr h="758798">
                <a:tc>
                  <a:txBody>
                    <a:bodyPr/>
                    <a:lstStyle/>
                    <a:p>
                      <a:pPr algn="ctr" fontAlgn="t"/>
                      <a:r>
                        <a:rPr lang="af-ZA" sz="3600" b="1" u="none" strike="noStrike">
                          <a:solidFill>
                            <a:schemeClr val="tx1"/>
                          </a:solidFill>
                          <a:effectLst/>
                        </a:rPr>
                        <a:t>AIRLOOM TYPE VERTICAL AXIS WIND TURBINE</a:t>
                      </a:r>
                      <a:endParaRPr lang="af-ZA" sz="3600" b="1">
                        <a:solidFill>
                          <a:schemeClr val="tx1"/>
                        </a:solidFill>
                        <a:effectLst/>
                      </a:endParaRPr>
                    </a:p>
                  </a:txBody>
                  <a:tcPr marL="47625" marR="47625" marT="47625" marB="47625">
                    <a:lnL>
                      <a:noFill/>
                    </a:lnL>
                    <a:lnR>
                      <a:noFill/>
                    </a:lnR>
                    <a:lnT>
                      <a:noFill/>
                    </a:lnT>
                    <a:lnB w="9525" cap="flat" cmpd="sng" algn="ctr">
                      <a:solidFill>
                        <a:srgbClr val="474747"/>
                      </a:solidFill>
                      <a:prstDash val="solid"/>
                      <a:round/>
                      <a:headEnd type="none" w="med" len="med"/>
                      <a:tailEnd type="none" w="med" len="med"/>
                    </a:lnB>
                    <a:solidFill>
                      <a:srgbClr val="FFFFFF"/>
                    </a:solidFill>
                  </a:tcPr>
                </a:tc>
                <a:extLst>
                  <a:ext uri="{0D108BD9-81ED-4DB2-BD59-A6C34878D82A}">
                    <a16:rowId xmlns:a16="http://schemas.microsoft.com/office/drawing/2014/main" val="3184803856"/>
                  </a:ext>
                </a:extLst>
              </a:tr>
            </a:tbl>
          </a:graphicData>
        </a:graphic>
      </p:graphicFrame>
      <p:sp>
        <p:nvSpPr>
          <p:cNvPr id="10" name="文本框 9">
            <a:extLst>
              <a:ext uri="{FF2B5EF4-FFF2-40B4-BE49-F238E27FC236}">
                <a16:creationId xmlns:a16="http://schemas.microsoft.com/office/drawing/2014/main" id="{AA0D7308-0A6E-C252-DEA8-490867ED7059}"/>
              </a:ext>
            </a:extLst>
          </p:cNvPr>
          <p:cNvSpPr txBox="1"/>
          <p:nvPr/>
        </p:nvSpPr>
        <p:spPr>
          <a:xfrm>
            <a:off x="-1620" y="2940491"/>
            <a:ext cx="121951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CN" altLang="en-US" sz="2400">
                <a:ea typeface="等线"/>
              </a:rPr>
              <a:t>Team38</a:t>
            </a:r>
            <a:endParaRPr lang="zh-CN" sz="2400">
              <a:ea typeface="等线"/>
            </a:endParaRPr>
          </a:p>
          <a:p>
            <a:pPr algn="r"/>
            <a:r>
              <a:rPr lang="zh-CN" sz="2400">
                <a:solidFill>
                  <a:srgbClr val="000000"/>
                </a:solidFill>
                <a:latin typeface="等线"/>
                <a:ea typeface="等线"/>
              </a:rPr>
              <a:t>Chengsheng Jiang</a:t>
            </a:r>
            <a:br>
              <a:rPr lang="zh-CN" sz="2400">
                <a:latin typeface="等线"/>
                <a:ea typeface="等线"/>
              </a:rPr>
            </a:br>
            <a:r>
              <a:rPr lang="zh-CN" sz="2400">
                <a:solidFill>
                  <a:srgbClr val="000000"/>
                </a:solidFill>
                <a:latin typeface="等线"/>
                <a:ea typeface="等线"/>
              </a:rPr>
              <a:t>Jiayao Lin</a:t>
            </a:r>
            <a:br>
              <a:rPr lang="zh-CN" sz="2400">
                <a:latin typeface="等线"/>
                <a:ea typeface="等线"/>
              </a:rPr>
            </a:br>
            <a:r>
              <a:rPr lang="zh-CN" sz="2400">
                <a:solidFill>
                  <a:srgbClr val="000000"/>
                </a:solidFill>
                <a:latin typeface="等线"/>
                <a:ea typeface="等线"/>
              </a:rPr>
              <a:t>Jiayi Guo</a:t>
            </a:r>
            <a:br>
              <a:rPr lang="zh-CN" sz="2400">
                <a:latin typeface="等线"/>
                <a:ea typeface="等线"/>
              </a:rPr>
            </a:br>
            <a:r>
              <a:rPr lang="zh-CN" sz="2400">
                <a:solidFill>
                  <a:srgbClr val="000000"/>
                </a:solidFill>
                <a:latin typeface="等线"/>
                <a:ea typeface="等线"/>
              </a:rPr>
              <a:t>Yiyang Zhou</a:t>
            </a:r>
            <a:endParaRPr lang="zh-CN" sz="2400"/>
          </a:p>
        </p:txBody>
      </p:sp>
    </p:spTree>
    <p:extLst>
      <p:ext uri="{BB962C8B-B14F-4D97-AF65-F5344CB8AC3E}">
        <p14:creationId xmlns:p14="http://schemas.microsoft.com/office/powerpoint/2010/main" val="13682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AE3E3-DA99-285B-CAB2-3366A8840C7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58940E2-D48D-9165-8EF4-1618AEFA6BDB}"/>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Blade(Fluent)</a:t>
            </a:r>
          </a:p>
        </p:txBody>
      </p:sp>
      <p:sp>
        <p:nvSpPr>
          <p:cNvPr id="3" name="内容占位符 2">
            <a:extLst>
              <a:ext uri="{FF2B5EF4-FFF2-40B4-BE49-F238E27FC236}">
                <a16:creationId xmlns:a16="http://schemas.microsoft.com/office/drawing/2014/main" id="{DC7492E7-CC4E-A913-DF9D-C4F02241C63E}"/>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7" name="图片 6" descr="图形用户界面&#10;&#10;AI 生成的内容可能不正确。">
            <a:extLst>
              <a:ext uri="{FF2B5EF4-FFF2-40B4-BE49-F238E27FC236}">
                <a16:creationId xmlns:a16="http://schemas.microsoft.com/office/drawing/2014/main" id="{DDF402E6-12F0-6F10-BC0A-DCA162F236C1}"/>
              </a:ext>
            </a:extLst>
          </p:cNvPr>
          <p:cNvPicPr>
            <a:picLocks noChangeAspect="1"/>
          </p:cNvPicPr>
          <p:nvPr/>
        </p:nvPicPr>
        <p:blipFill>
          <a:blip r:embed="rId2"/>
          <a:stretch>
            <a:fillRect/>
          </a:stretch>
        </p:blipFill>
        <p:spPr>
          <a:xfrm>
            <a:off x="654242" y="739997"/>
            <a:ext cx="10883516" cy="6047645"/>
          </a:xfrm>
          <a:prstGeom prst="rect">
            <a:avLst/>
          </a:prstGeom>
        </p:spPr>
      </p:pic>
    </p:spTree>
    <p:extLst>
      <p:ext uri="{BB962C8B-B14F-4D97-AF65-F5344CB8AC3E}">
        <p14:creationId xmlns:p14="http://schemas.microsoft.com/office/powerpoint/2010/main" val="94933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7576-B8C8-29D9-8B83-4A4C06EDB41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CCFA56D-FE9A-56C1-7D71-E549FACE5BCD}"/>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Blade(3d printing)</a:t>
            </a:r>
          </a:p>
        </p:txBody>
      </p:sp>
      <p:sp>
        <p:nvSpPr>
          <p:cNvPr id="3" name="内容占位符 2">
            <a:extLst>
              <a:ext uri="{FF2B5EF4-FFF2-40B4-BE49-F238E27FC236}">
                <a16:creationId xmlns:a16="http://schemas.microsoft.com/office/drawing/2014/main" id="{105F716D-6769-9658-17D6-B2F75FF7DA3A}"/>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4" name="图片 3" descr="文本, 白板&#10;&#10;AI 生成的内容可能不正确。">
            <a:extLst>
              <a:ext uri="{FF2B5EF4-FFF2-40B4-BE49-F238E27FC236}">
                <a16:creationId xmlns:a16="http://schemas.microsoft.com/office/drawing/2014/main" id="{C2FAFCFA-8734-9013-93B7-A77200AD99E6}"/>
              </a:ext>
            </a:extLst>
          </p:cNvPr>
          <p:cNvPicPr>
            <a:picLocks noChangeAspect="1"/>
          </p:cNvPicPr>
          <p:nvPr/>
        </p:nvPicPr>
        <p:blipFill>
          <a:blip r:embed="rId2"/>
          <a:stretch>
            <a:fillRect/>
          </a:stretch>
        </p:blipFill>
        <p:spPr>
          <a:xfrm rot="16200000">
            <a:off x="522083" y="1607342"/>
            <a:ext cx="5706678" cy="4298158"/>
          </a:xfrm>
          <a:prstGeom prst="rect">
            <a:avLst/>
          </a:prstGeom>
        </p:spPr>
      </p:pic>
      <p:pic>
        <p:nvPicPr>
          <p:cNvPr id="6" name="图片 5" descr="图片包含 桌子, 飞机, 小, 房间&#10;&#10;AI 生成的内容可能不正确。">
            <a:extLst>
              <a:ext uri="{FF2B5EF4-FFF2-40B4-BE49-F238E27FC236}">
                <a16:creationId xmlns:a16="http://schemas.microsoft.com/office/drawing/2014/main" id="{44584465-B6A2-9856-7273-9727BA43CF19}"/>
              </a:ext>
            </a:extLst>
          </p:cNvPr>
          <p:cNvPicPr>
            <a:picLocks noChangeAspect="1"/>
          </p:cNvPicPr>
          <p:nvPr/>
        </p:nvPicPr>
        <p:blipFill>
          <a:blip r:embed="rId3"/>
          <a:srcRect l="-279" t="-535" r="21727" b="327"/>
          <a:stretch>
            <a:fillRect/>
          </a:stretch>
        </p:blipFill>
        <p:spPr>
          <a:xfrm rot="10800000">
            <a:off x="7310939" y="864228"/>
            <a:ext cx="3366131" cy="5786532"/>
          </a:xfrm>
          <a:prstGeom prst="rect">
            <a:avLst/>
          </a:prstGeom>
        </p:spPr>
      </p:pic>
    </p:spTree>
    <p:extLst>
      <p:ext uri="{BB962C8B-B14F-4D97-AF65-F5344CB8AC3E}">
        <p14:creationId xmlns:p14="http://schemas.microsoft.com/office/powerpoint/2010/main" val="396691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3D1A-4083-E546-EBBB-28A51069B44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2D05A88-BE83-4422-38AD-414456904605}"/>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Blade(eps+3d printing)</a:t>
            </a:r>
          </a:p>
        </p:txBody>
      </p:sp>
      <p:sp>
        <p:nvSpPr>
          <p:cNvPr id="3" name="内容占位符 2">
            <a:extLst>
              <a:ext uri="{FF2B5EF4-FFF2-40B4-BE49-F238E27FC236}">
                <a16:creationId xmlns:a16="http://schemas.microsoft.com/office/drawing/2014/main" id="{34117F74-7538-9C8A-D88D-10FC205EE6D5}"/>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5" name="图片 4">
            <a:extLst>
              <a:ext uri="{FF2B5EF4-FFF2-40B4-BE49-F238E27FC236}">
                <a16:creationId xmlns:a16="http://schemas.microsoft.com/office/drawing/2014/main" id="{EC027630-1C44-6F34-0CC4-F3E7A2F74D5C}"/>
              </a:ext>
            </a:extLst>
          </p:cNvPr>
          <p:cNvPicPr>
            <a:picLocks noChangeAspect="1"/>
          </p:cNvPicPr>
          <p:nvPr/>
        </p:nvPicPr>
        <p:blipFill>
          <a:blip r:embed="rId2"/>
          <a:srcRect l="43117" r="46782" b="253"/>
          <a:stretch>
            <a:fillRect/>
          </a:stretch>
        </p:blipFill>
        <p:spPr>
          <a:xfrm rot="5400000">
            <a:off x="8026885" y="2126876"/>
            <a:ext cx="524352" cy="6516342"/>
          </a:xfrm>
          <a:prstGeom prst="rect">
            <a:avLst/>
          </a:prstGeom>
        </p:spPr>
      </p:pic>
      <p:pic>
        <p:nvPicPr>
          <p:cNvPr id="7" name="图片 6" descr="图片包含 室内, 桌子, 小, 木&#10;&#10;AI 生成的内容可能不正确。">
            <a:extLst>
              <a:ext uri="{FF2B5EF4-FFF2-40B4-BE49-F238E27FC236}">
                <a16:creationId xmlns:a16="http://schemas.microsoft.com/office/drawing/2014/main" id="{1378B804-5589-729D-37D5-7A10F518B4A5}"/>
              </a:ext>
            </a:extLst>
          </p:cNvPr>
          <p:cNvPicPr>
            <a:picLocks noChangeAspect="1"/>
          </p:cNvPicPr>
          <p:nvPr/>
        </p:nvPicPr>
        <p:blipFill>
          <a:blip r:embed="rId3"/>
          <a:stretch>
            <a:fillRect/>
          </a:stretch>
        </p:blipFill>
        <p:spPr>
          <a:xfrm>
            <a:off x="5618857" y="950947"/>
            <a:ext cx="4706308" cy="3528392"/>
          </a:xfrm>
          <a:prstGeom prst="rect">
            <a:avLst/>
          </a:prstGeom>
        </p:spPr>
      </p:pic>
      <p:pic>
        <p:nvPicPr>
          <p:cNvPr id="8" name="图片 7">
            <a:extLst>
              <a:ext uri="{FF2B5EF4-FFF2-40B4-BE49-F238E27FC236}">
                <a16:creationId xmlns:a16="http://schemas.microsoft.com/office/drawing/2014/main" id="{BA8F67FE-E6D4-88AF-9FC4-AA179376A749}"/>
              </a:ext>
            </a:extLst>
          </p:cNvPr>
          <p:cNvPicPr>
            <a:picLocks noChangeAspect="1"/>
          </p:cNvPicPr>
          <p:nvPr/>
        </p:nvPicPr>
        <p:blipFill>
          <a:blip r:embed="rId2"/>
          <a:stretch>
            <a:fillRect/>
          </a:stretch>
        </p:blipFill>
        <p:spPr>
          <a:xfrm>
            <a:off x="726783" y="952500"/>
            <a:ext cx="3963778" cy="5286376"/>
          </a:xfrm>
          <a:prstGeom prst="rect">
            <a:avLst/>
          </a:prstGeom>
        </p:spPr>
      </p:pic>
    </p:spTree>
    <p:extLst>
      <p:ext uri="{BB962C8B-B14F-4D97-AF65-F5344CB8AC3E}">
        <p14:creationId xmlns:p14="http://schemas.microsoft.com/office/powerpoint/2010/main" val="13916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1B6F-29DD-C6E3-B684-F649309414C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570141E-E4F8-C777-09F6-34673BD21ABB}"/>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Belt</a:t>
            </a:r>
            <a:endParaRPr lang="zh-CN" altLang="en-US" sz="4800" b="1">
              <a:latin typeface="等线 Light"/>
              <a:ea typeface="等线 Light"/>
            </a:endParaRPr>
          </a:p>
        </p:txBody>
      </p:sp>
      <p:sp>
        <p:nvSpPr>
          <p:cNvPr id="3" name="内容占位符 2">
            <a:extLst>
              <a:ext uri="{FF2B5EF4-FFF2-40B4-BE49-F238E27FC236}">
                <a16:creationId xmlns:a16="http://schemas.microsoft.com/office/drawing/2014/main" id="{D1D7BE84-5799-879C-4397-778DDD59DCE3}"/>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4" name="图片 3" descr="图片包含 桌子, 鸟, 水, 游戏机&#10;&#10;AI 生成的内容可能不正确。">
            <a:extLst>
              <a:ext uri="{FF2B5EF4-FFF2-40B4-BE49-F238E27FC236}">
                <a16:creationId xmlns:a16="http://schemas.microsoft.com/office/drawing/2014/main" id="{142162C5-0CFC-8FD9-02EC-78BA07A46ECE}"/>
              </a:ext>
            </a:extLst>
          </p:cNvPr>
          <p:cNvPicPr>
            <a:picLocks noChangeAspect="1"/>
          </p:cNvPicPr>
          <p:nvPr/>
        </p:nvPicPr>
        <p:blipFill>
          <a:blip r:embed="rId2"/>
          <a:stretch>
            <a:fillRect/>
          </a:stretch>
        </p:blipFill>
        <p:spPr>
          <a:xfrm>
            <a:off x="6095107" y="1273969"/>
            <a:ext cx="5776318" cy="4321970"/>
          </a:xfrm>
          <a:prstGeom prst="rect">
            <a:avLst/>
          </a:prstGeom>
        </p:spPr>
      </p:pic>
      <p:pic>
        <p:nvPicPr>
          <p:cNvPr id="6" name="图片 5" descr="图片包含 室内, 小, 厨房, 桌子&#10;&#10;AI 生成的内容可能不正确。">
            <a:extLst>
              <a:ext uri="{FF2B5EF4-FFF2-40B4-BE49-F238E27FC236}">
                <a16:creationId xmlns:a16="http://schemas.microsoft.com/office/drawing/2014/main" id="{91A0CBF8-3225-4D57-DB65-93325A64644F}"/>
              </a:ext>
            </a:extLst>
          </p:cNvPr>
          <p:cNvPicPr>
            <a:picLocks noChangeAspect="1"/>
          </p:cNvPicPr>
          <p:nvPr/>
        </p:nvPicPr>
        <p:blipFill>
          <a:blip r:embed="rId3"/>
          <a:stretch>
            <a:fillRect/>
          </a:stretch>
        </p:blipFill>
        <p:spPr>
          <a:xfrm>
            <a:off x="667252" y="881062"/>
            <a:ext cx="3820903" cy="5107782"/>
          </a:xfrm>
          <a:prstGeom prst="rect">
            <a:avLst/>
          </a:prstGeom>
        </p:spPr>
      </p:pic>
    </p:spTree>
    <p:extLst>
      <p:ext uri="{BB962C8B-B14F-4D97-AF65-F5344CB8AC3E}">
        <p14:creationId xmlns:p14="http://schemas.microsoft.com/office/powerpoint/2010/main" val="123378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767E4-3B6D-926F-9E17-F2ECEC3465A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6215712-8428-D48B-D063-AD934AFF25F0}"/>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Pulley</a:t>
            </a:r>
            <a:endParaRPr lang="zh-CN" altLang="en-US" sz="4800" b="1">
              <a:latin typeface="等线 Light"/>
              <a:ea typeface="等线 Light"/>
            </a:endParaRPr>
          </a:p>
        </p:txBody>
      </p:sp>
      <p:sp>
        <p:nvSpPr>
          <p:cNvPr id="3" name="内容占位符 2">
            <a:extLst>
              <a:ext uri="{FF2B5EF4-FFF2-40B4-BE49-F238E27FC236}">
                <a16:creationId xmlns:a16="http://schemas.microsoft.com/office/drawing/2014/main" id="{3CE5F74B-E7AF-BE66-2603-18008D6E9AEF}"/>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7" name="图片 6" descr="图片包含 项链, 风筝, 水, 飞行&#10;&#10;AI 生成的内容可能不正确。">
            <a:extLst>
              <a:ext uri="{FF2B5EF4-FFF2-40B4-BE49-F238E27FC236}">
                <a16:creationId xmlns:a16="http://schemas.microsoft.com/office/drawing/2014/main" id="{DB7BEBD2-D1CF-5E52-B900-578D81BF85CB}"/>
              </a:ext>
            </a:extLst>
          </p:cNvPr>
          <p:cNvPicPr>
            <a:picLocks noChangeAspect="1"/>
          </p:cNvPicPr>
          <p:nvPr/>
        </p:nvPicPr>
        <p:blipFill>
          <a:blip r:embed="rId2"/>
          <a:stretch>
            <a:fillRect/>
          </a:stretch>
        </p:blipFill>
        <p:spPr>
          <a:xfrm rot="-5400000">
            <a:off x="7233549" y="386954"/>
            <a:ext cx="2689810" cy="3559970"/>
          </a:xfrm>
          <a:prstGeom prst="rect">
            <a:avLst/>
          </a:prstGeom>
        </p:spPr>
      </p:pic>
      <p:pic>
        <p:nvPicPr>
          <p:cNvPr id="8" name="图片 7">
            <a:extLst>
              <a:ext uri="{FF2B5EF4-FFF2-40B4-BE49-F238E27FC236}">
                <a16:creationId xmlns:a16="http://schemas.microsoft.com/office/drawing/2014/main" id="{71FE1147-0FD4-2A1D-70B2-4F608AAF372C}"/>
              </a:ext>
            </a:extLst>
          </p:cNvPr>
          <p:cNvPicPr>
            <a:picLocks noChangeAspect="1"/>
          </p:cNvPicPr>
          <p:nvPr/>
        </p:nvPicPr>
        <p:blipFill>
          <a:blip r:embed="rId3"/>
          <a:stretch>
            <a:fillRect/>
          </a:stretch>
        </p:blipFill>
        <p:spPr>
          <a:xfrm>
            <a:off x="6796677" y="3833812"/>
            <a:ext cx="3599271" cy="2774158"/>
          </a:xfrm>
          <a:prstGeom prst="rect">
            <a:avLst/>
          </a:prstGeom>
        </p:spPr>
      </p:pic>
      <p:pic>
        <p:nvPicPr>
          <p:cNvPr id="9" name="图片 8" descr="图片包含 室内, 食物, 桌子, 小&#10;&#10;AI 生成的内容可能不正确。">
            <a:extLst>
              <a:ext uri="{FF2B5EF4-FFF2-40B4-BE49-F238E27FC236}">
                <a16:creationId xmlns:a16="http://schemas.microsoft.com/office/drawing/2014/main" id="{12346807-1D38-1EE2-32D8-BC839D28218B}"/>
              </a:ext>
            </a:extLst>
          </p:cNvPr>
          <p:cNvPicPr>
            <a:picLocks noChangeAspect="1"/>
          </p:cNvPicPr>
          <p:nvPr/>
        </p:nvPicPr>
        <p:blipFill>
          <a:blip r:embed="rId4"/>
          <a:stretch>
            <a:fillRect/>
          </a:stretch>
        </p:blipFill>
        <p:spPr>
          <a:xfrm>
            <a:off x="228600" y="1712119"/>
            <a:ext cx="4995862" cy="3005137"/>
          </a:xfrm>
          <a:prstGeom prst="rect">
            <a:avLst/>
          </a:prstGeom>
        </p:spPr>
      </p:pic>
    </p:spTree>
    <p:extLst>
      <p:ext uri="{BB962C8B-B14F-4D97-AF65-F5344CB8AC3E}">
        <p14:creationId xmlns:p14="http://schemas.microsoft.com/office/powerpoint/2010/main" val="3067864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C22D-1086-7717-90E4-AE7541DA43D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1B84D9-4785-CA11-AD1D-FDD0A6BA3292}"/>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Pulley(integrated)</a:t>
            </a:r>
            <a:endParaRPr lang="zh-CN" altLang="en-US" sz="4800" b="1" dirty="0">
              <a:latin typeface="等线 Light"/>
              <a:ea typeface="等线 Light"/>
              <a:cs typeface="Arial"/>
            </a:endParaRPr>
          </a:p>
        </p:txBody>
      </p:sp>
      <p:sp>
        <p:nvSpPr>
          <p:cNvPr id="3" name="内容占位符 2">
            <a:extLst>
              <a:ext uri="{FF2B5EF4-FFF2-40B4-BE49-F238E27FC236}">
                <a16:creationId xmlns:a16="http://schemas.microsoft.com/office/drawing/2014/main" id="{FB905197-18A5-6BFC-859A-336BC1B8D534}"/>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4" name="图片 3" descr="图片包含 建筑, 室内, 桌子, 男人&#10;&#10;AI 生成的内容可能不正确。">
            <a:extLst>
              <a:ext uri="{FF2B5EF4-FFF2-40B4-BE49-F238E27FC236}">
                <a16:creationId xmlns:a16="http://schemas.microsoft.com/office/drawing/2014/main" id="{AF3B98B4-CB81-3154-860A-4DB53D914830}"/>
              </a:ext>
            </a:extLst>
          </p:cNvPr>
          <p:cNvPicPr>
            <a:picLocks noChangeAspect="1"/>
          </p:cNvPicPr>
          <p:nvPr/>
        </p:nvPicPr>
        <p:blipFill>
          <a:blip r:embed="rId2"/>
          <a:stretch>
            <a:fillRect/>
          </a:stretch>
        </p:blipFill>
        <p:spPr>
          <a:xfrm>
            <a:off x="1523107" y="1142999"/>
            <a:ext cx="7621787" cy="5703095"/>
          </a:xfrm>
          <a:prstGeom prst="rect">
            <a:avLst/>
          </a:prstGeom>
        </p:spPr>
      </p:pic>
    </p:spTree>
    <p:extLst>
      <p:ext uri="{BB962C8B-B14F-4D97-AF65-F5344CB8AC3E}">
        <p14:creationId xmlns:p14="http://schemas.microsoft.com/office/powerpoint/2010/main" val="412357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0DFC8-EC46-30C1-76E6-43D2EEE9EAD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6023FC0-8D6A-A44E-056B-D986EEF34F7C}"/>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Tension structure</a:t>
            </a:r>
            <a:endParaRPr lang="zh-CN" altLang="en-US" sz="4800" b="1">
              <a:latin typeface="等线 Light"/>
              <a:ea typeface="等线 Light"/>
            </a:endParaRPr>
          </a:p>
        </p:txBody>
      </p:sp>
      <p:sp>
        <p:nvSpPr>
          <p:cNvPr id="3" name="内容占位符 2">
            <a:extLst>
              <a:ext uri="{FF2B5EF4-FFF2-40B4-BE49-F238E27FC236}">
                <a16:creationId xmlns:a16="http://schemas.microsoft.com/office/drawing/2014/main" id="{8410736E-06B0-3033-F7EE-F21596B83A97}"/>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4" name="图片 3">
            <a:extLst>
              <a:ext uri="{FF2B5EF4-FFF2-40B4-BE49-F238E27FC236}">
                <a16:creationId xmlns:a16="http://schemas.microsoft.com/office/drawing/2014/main" id="{99CF5752-8975-3E5C-5754-B9BAA780CE4F}"/>
              </a:ext>
            </a:extLst>
          </p:cNvPr>
          <p:cNvPicPr>
            <a:picLocks noChangeAspect="1"/>
          </p:cNvPicPr>
          <p:nvPr/>
        </p:nvPicPr>
        <p:blipFill>
          <a:blip r:embed="rId2"/>
          <a:srcRect t="31362" r="193" b="11054"/>
          <a:stretch>
            <a:fillRect/>
          </a:stretch>
        </p:blipFill>
        <p:spPr>
          <a:xfrm>
            <a:off x="307770" y="2559844"/>
            <a:ext cx="6147230" cy="2660153"/>
          </a:xfrm>
          <a:prstGeom prst="rect">
            <a:avLst/>
          </a:prstGeom>
        </p:spPr>
      </p:pic>
      <p:pic>
        <p:nvPicPr>
          <p:cNvPr id="5" name="图片 4">
            <a:extLst>
              <a:ext uri="{FF2B5EF4-FFF2-40B4-BE49-F238E27FC236}">
                <a16:creationId xmlns:a16="http://schemas.microsoft.com/office/drawing/2014/main" id="{5E982A3E-2A78-B238-5DF6-1C4F2C6B51E0}"/>
              </a:ext>
            </a:extLst>
          </p:cNvPr>
          <p:cNvPicPr>
            <a:picLocks noChangeAspect="1"/>
          </p:cNvPicPr>
          <p:nvPr/>
        </p:nvPicPr>
        <p:blipFill>
          <a:blip r:embed="rId3"/>
          <a:stretch>
            <a:fillRect/>
          </a:stretch>
        </p:blipFill>
        <p:spPr>
          <a:xfrm>
            <a:off x="7451520" y="369094"/>
            <a:ext cx="4158865" cy="3095627"/>
          </a:xfrm>
          <a:prstGeom prst="rect">
            <a:avLst/>
          </a:prstGeom>
        </p:spPr>
      </p:pic>
      <p:pic>
        <p:nvPicPr>
          <p:cNvPr id="6" name="图片 5">
            <a:extLst>
              <a:ext uri="{FF2B5EF4-FFF2-40B4-BE49-F238E27FC236}">
                <a16:creationId xmlns:a16="http://schemas.microsoft.com/office/drawing/2014/main" id="{B4AFA34B-2094-3A74-51FD-43D2BA7AC71B}"/>
              </a:ext>
            </a:extLst>
          </p:cNvPr>
          <p:cNvPicPr>
            <a:picLocks noChangeAspect="1"/>
          </p:cNvPicPr>
          <p:nvPr/>
        </p:nvPicPr>
        <p:blipFill>
          <a:blip r:embed="rId4"/>
          <a:stretch>
            <a:fillRect/>
          </a:stretch>
        </p:blipFill>
        <p:spPr>
          <a:xfrm rot="16200000">
            <a:off x="7965783" y="3202782"/>
            <a:ext cx="3142247" cy="4143375"/>
          </a:xfrm>
          <a:prstGeom prst="rect">
            <a:avLst/>
          </a:prstGeom>
        </p:spPr>
      </p:pic>
    </p:spTree>
    <p:extLst>
      <p:ext uri="{BB962C8B-B14F-4D97-AF65-F5344CB8AC3E}">
        <p14:creationId xmlns:p14="http://schemas.microsoft.com/office/powerpoint/2010/main" val="967719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6DAE3-EB87-D4F0-A27B-13A251B2A8E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85CD0F7-912E-D78C-C2E3-1B5586E0D2C3}"/>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Aluminum Extrusion Base</a:t>
            </a:r>
            <a:endParaRPr lang="zh-CN" altLang="en-US" sz="4800" b="1">
              <a:latin typeface="等线 Light"/>
              <a:ea typeface="等线 Light"/>
            </a:endParaRPr>
          </a:p>
        </p:txBody>
      </p:sp>
      <p:sp>
        <p:nvSpPr>
          <p:cNvPr id="3" name="内容占位符 2">
            <a:extLst>
              <a:ext uri="{FF2B5EF4-FFF2-40B4-BE49-F238E27FC236}">
                <a16:creationId xmlns:a16="http://schemas.microsoft.com/office/drawing/2014/main" id="{E7722341-8A62-F131-5C51-97310CEFEF84}"/>
              </a:ext>
            </a:extLst>
          </p:cNvPr>
          <p:cNvSpPr>
            <a:spLocks noGrp="1"/>
          </p:cNvSpPr>
          <p:nvPr>
            <p:ph idx="1"/>
          </p:nvPr>
        </p:nvSpPr>
        <p:spPr>
          <a:xfrm>
            <a:off x="-639536" y="756209"/>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7" name="图片 6" descr="交通信号灯&#10;&#10;AI 生成的内容可能不正确。">
            <a:extLst>
              <a:ext uri="{FF2B5EF4-FFF2-40B4-BE49-F238E27FC236}">
                <a16:creationId xmlns:a16="http://schemas.microsoft.com/office/drawing/2014/main" id="{D9541DA7-FAAE-38CC-A2D5-F67D38F913F7}"/>
              </a:ext>
            </a:extLst>
          </p:cNvPr>
          <p:cNvPicPr>
            <a:picLocks noChangeAspect="1"/>
          </p:cNvPicPr>
          <p:nvPr/>
        </p:nvPicPr>
        <p:blipFill>
          <a:blip r:embed="rId2"/>
          <a:stretch>
            <a:fillRect/>
          </a:stretch>
        </p:blipFill>
        <p:spPr>
          <a:xfrm>
            <a:off x="430785" y="1046935"/>
            <a:ext cx="5805063" cy="5574857"/>
          </a:xfrm>
          <a:prstGeom prst="rect">
            <a:avLst/>
          </a:prstGeom>
        </p:spPr>
      </p:pic>
      <p:pic>
        <p:nvPicPr>
          <p:cNvPr id="4" name="图片 3" descr="图片包含 游戏机, 灯, 灯光, 桌子&#10;&#10;AI 生成的内容可能不正确。">
            <a:extLst>
              <a:ext uri="{FF2B5EF4-FFF2-40B4-BE49-F238E27FC236}">
                <a16:creationId xmlns:a16="http://schemas.microsoft.com/office/drawing/2014/main" id="{4CC09EDB-8D3A-5817-DBC0-9B83DA703B5B}"/>
              </a:ext>
            </a:extLst>
          </p:cNvPr>
          <p:cNvPicPr>
            <a:picLocks noChangeAspect="1"/>
          </p:cNvPicPr>
          <p:nvPr/>
        </p:nvPicPr>
        <p:blipFill>
          <a:blip r:embed="rId3"/>
          <a:stretch>
            <a:fillRect/>
          </a:stretch>
        </p:blipFill>
        <p:spPr>
          <a:xfrm>
            <a:off x="6771494" y="1046788"/>
            <a:ext cx="4152345" cy="3933153"/>
          </a:xfrm>
          <a:prstGeom prst="rect">
            <a:avLst/>
          </a:prstGeom>
        </p:spPr>
      </p:pic>
      <p:sp>
        <p:nvSpPr>
          <p:cNvPr id="5" name="文本框 4">
            <a:extLst>
              <a:ext uri="{FF2B5EF4-FFF2-40B4-BE49-F238E27FC236}">
                <a16:creationId xmlns:a16="http://schemas.microsoft.com/office/drawing/2014/main" id="{B20CB669-5BB2-2F40-541D-0CA8B1C4B13C}"/>
              </a:ext>
            </a:extLst>
          </p:cNvPr>
          <p:cNvSpPr txBox="1"/>
          <p:nvPr/>
        </p:nvSpPr>
        <p:spPr>
          <a:xfrm>
            <a:off x="7508324" y="5270087"/>
            <a:ext cx="35447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800" b="1">
                <a:latin typeface="等线 Light"/>
                <a:ea typeface="等线 Light"/>
              </a:rPr>
              <a:t>3-way connector</a:t>
            </a:r>
          </a:p>
        </p:txBody>
      </p:sp>
    </p:spTree>
    <p:extLst>
      <p:ext uri="{BB962C8B-B14F-4D97-AF65-F5344CB8AC3E}">
        <p14:creationId xmlns:p14="http://schemas.microsoft.com/office/powerpoint/2010/main" val="3132644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A6C9-61F2-D625-9836-6B85E0FB1B6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7136ADF-189A-23F6-28DB-7055161E999C}"/>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Shaft Fixation</a:t>
            </a:r>
            <a:endParaRPr lang="zh-CN" altLang="en-US" sz="4800" b="1">
              <a:latin typeface="等线 Light"/>
              <a:ea typeface="等线 Light"/>
            </a:endParaRPr>
          </a:p>
        </p:txBody>
      </p:sp>
      <p:sp>
        <p:nvSpPr>
          <p:cNvPr id="3" name="内容占位符 2">
            <a:extLst>
              <a:ext uri="{FF2B5EF4-FFF2-40B4-BE49-F238E27FC236}">
                <a16:creationId xmlns:a16="http://schemas.microsoft.com/office/drawing/2014/main" id="{8A8AFD3E-6C72-F910-F237-88953D74B1E5}"/>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8" name="图片 7" descr="图示, 工程绘图&#10;&#10;AI 生成的内容可能不正确。">
            <a:extLst>
              <a:ext uri="{FF2B5EF4-FFF2-40B4-BE49-F238E27FC236}">
                <a16:creationId xmlns:a16="http://schemas.microsoft.com/office/drawing/2014/main" id="{1B7D1A18-E941-002E-CAA9-685104A04E71}"/>
              </a:ext>
            </a:extLst>
          </p:cNvPr>
          <p:cNvPicPr>
            <a:picLocks noChangeAspect="1"/>
          </p:cNvPicPr>
          <p:nvPr/>
        </p:nvPicPr>
        <p:blipFill>
          <a:blip r:embed="rId2"/>
          <a:stretch>
            <a:fillRect/>
          </a:stretch>
        </p:blipFill>
        <p:spPr>
          <a:xfrm>
            <a:off x="1020535" y="857249"/>
            <a:ext cx="3602492" cy="5679282"/>
          </a:xfrm>
          <a:prstGeom prst="rect">
            <a:avLst/>
          </a:prstGeom>
        </p:spPr>
      </p:pic>
      <p:pic>
        <p:nvPicPr>
          <p:cNvPr id="4" name="图片 3" descr="图片包含 室内, 乐高, 小, 玩具&#10;&#10;AI 生成的内容可能不正确。">
            <a:extLst>
              <a:ext uri="{FF2B5EF4-FFF2-40B4-BE49-F238E27FC236}">
                <a16:creationId xmlns:a16="http://schemas.microsoft.com/office/drawing/2014/main" id="{B13C5636-0547-42DF-4B25-F84F53154C5C}"/>
              </a:ext>
            </a:extLst>
          </p:cNvPr>
          <p:cNvPicPr>
            <a:picLocks noChangeAspect="1"/>
          </p:cNvPicPr>
          <p:nvPr/>
        </p:nvPicPr>
        <p:blipFill>
          <a:blip r:embed="rId3"/>
          <a:stretch>
            <a:fillRect/>
          </a:stretch>
        </p:blipFill>
        <p:spPr>
          <a:xfrm>
            <a:off x="5403273" y="1681355"/>
            <a:ext cx="4572001" cy="3487594"/>
          </a:xfrm>
          <a:prstGeom prst="rect">
            <a:avLst/>
          </a:prstGeom>
        </p:spPr>
      </p:pic>
    </p:spTree>
    <p:extLst>
      <p:ext uri="{BB962C8B-B14F-4D97-AF65-F5344CB8AC3E}">
        <p14:creationId xmlns:p14="http://schemas.microsoft.com/office/powerpoint/2010/main" val="2532101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9A49D-19DB-24FE-EB90-CD14C88892F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DB293FB-70DD-9F50-204E-D38F9EFDDBF2}"/>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cs typeface="Arial"/>
              </a:rPr>
              <a:t>Motor Mount (Sliding Mechanism)</a:t>
            </a:r>
            <a:endParaRPr lang="zh-CN" altLang="en-US" sz="4800" b="1">
              <a:latin typeface="等线 Light"/>
              <a:ea typeface="等线 Light"/>
            </a:endParaRPr>
          </a:p>
        </p:txBody>
      </p:sp>
      <p:sp>
        <p:nvSpPr>
          <p:cNvPr id="3" name="内容占位符 2">
            <a:extLst>
              <a:ext uri="{FF2B5EF4-FFF2-40B4-BE49-F238E27FC236}">
                <a16:creationId xmlns:a16="http://schemas.microsoft.com/office/drawing/2014/main" id="{BD5086F0-E6FD-1BB0-0F7B-E9DC30483A50}"/>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4" name="图片 3" descr="图示&#10;&#10;AI 生成的内容可能不正确。">
            <a:extLst>
              <a:ext uri="{FF2B5EF4-FFF2-40B4-BE49-F238E27FC236}">
                <a16:creationId xmlns:a16="http://schemas.microsoft.com/office/drawing/2014/main" id="{18D77AC8-5D63-6407-F7EA-5C6ADFF12025}"/>
              </a:ext>
            </a:extLst>
          </p:cNvPr>
          <p:cNvPicPr>
            <a:picLocks noChangeAspect="1"/>
          </p:cNvPicPr>
          <p:nvPr/>
        </p:nvPicPr>
        <p:blipFill>
          <a:blip r:embed="rId2"/>
          <a:stretch>
            <a:fillRect/>
          </a:stretch>
        </p:blipFill>
        <p:spPr>
          <a:xfrm>
            <a:off x="2016579" y="1232127"/>
            <a:ext cx="7505700" cy="4808764"/>
          </a:xfrm>
          <a:prstGeom prst="rect">
            <a:avLst/>
          </a:prstGeom>
        </p:spPr>
      </p:pic>
    </p:spTree>
    <p:extLst>
      <p:ext uri="{BB962C8B-B14F-4D97-AF65-F5344CB8AC3E}">
        <p14:creationId xmlns:p14="http://schemas.microsoft.com/office/powerpoint/2010/main" val="257453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7446-7CB0-102C-20D7-7D9A1D07C6D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3A15FD0-CF04-E8EB-A7BA-034C6027A755}"/>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Background</a:t>
            </a:r>
          </a:p>
        </p:txBody>
      </p:sp>
      <p:sp>
        <p:nvSpPr>
          <p:cNvPr id="3" name="内容占位符 2">
            <a:extLst>
              <a:ext uri="{FF2B5EF4-FFF2-40B4-BE49-F238E27FC236}">
                <a16:creationId xmlns:a16="http://schemas.microsoft.com/office/drawing/2014/main" id="{0893E66C-D8E4-453D-6582-23391D840368}"/>
              </a:ext>
            </a:extLst>
          </p:cNvPr>
          <p:cNvSpPr>
            <a:spLocks noGrp="1"/>
          </p:cNvSpPr>
          <p:nvPr>
            <p:ph idx="1"/>
          </p:nvPr>
        </p:nvSpPr>
        <p:spPr>
          <a:xfrm>
            <a:off x="0" y="781723"/>
            <a:ext cx="8191500" cy="6075361"/>
          </a:xfrm>
        </p:spPr>
        <p:txBody>
          <a:bodyPr vert="horz" lIns="91440" tIns="45720" rIns="91440" bIns="45720" rtlCol="0" anchor="t">
            <a:normAutofit/>
          </a:bodyPr>
          <a:lstStyle/>
          <a:p>
            <a:pPr marL="342900" indent="-342900"/>
            <a:r>
              <a:rPr lang="en-US" sz="2400" dirty="0">
                <a:ea typeface="+mn-lt"/>
                <a:cs typeface="+mn-lt"/>
              </a:rPr>
              <a:t>Global energy crisis</a:t>
            </a:r>
            <a:endParaRPr lang="zh-CN" altLang="en-US" sz="2400" dirty="0">
              <a:ea typeface="+mn-lt"/>
              <a:cs typeface="+mn-lt"/>
            </a:endParaRPr>
          </a:p>
          <a:p>
            <a:pPr marL="914400" lvl="1" indent="-285750">
              <a:buFont typeface="Courier New,monospace"/>
              <a:buChar char="o"/>
            </a:pPr>
            <a:r>
              <a:rPr lang="en-US" dirty="0">
                <a:ea typeface="+mn-lt"/>
                <a:cs typeface="+mn-lt"/>
              </a:rPr>
              <a:t>Fossil fuel resources decrease and environmental concerns intensify, wind energy has become a vital solution to energy crisis.</a:t>
            </a:r>
          </a:p>
          <a:p>
            <a:pPr marL="457200" indent="-457200">
              <a:buFont typeface="Arial"/>
              <a:buChar char="•"/>
            </a:pPr>
            <a:r>
              <a:rPr lang="en-US" sz="2400" dirty="0">
                <a:latin typeface="等线"/>
                <a:ea typeface="等线"/>
                <a:cs typeface="Arial"/>
              </a:rPr>
              <a:t>Wind</a:t>
            </a:r>
            <a:r>
              <a:rPr lang="en-US" sz="2400" dirty="0">
                <a:ea typeface="+mn-lt"/>
                <a:cs typeface="+mn-lt"/>
              </a:rPr>
              <a:t> energy potential in Xinjiang</a:t>
            </a:r>
          </a:p>
          <a:p>
            <a:pPr marL="914400" lvl="1" indent="-285750">
              <a:buFont typeface="Courier New,monospace"/>
              <a:buChar char="o"/>
            </a:pPr>
            <a:r>
              <a:rPr lang="en-US" dirty="0">
                <a:ea typeface="+mn-lt"/>
                <a:cs typeface="+mn-lt"/>
              </a:rPr>
              <a:t>Xinjiang is one of China's richest regions in wind energy resources. It experiences a </a:t>
            </a:r>
            <a:r>
              <a:rPr lang="en-US" b="1" dirty="0">
                <a:ea typeface="+mn-lt"/>
                <a:cs typeface="+mn-lt"/>
              </a:rPr>
              <a:t>multidirectional wind distribution</a:t>
            </a:r>
            <a:r>
              <a:rPr lang="en-US" dirty="0">
                <a:ea typeface="+mn-lt"/>
                <a:cs typeface="+mn-lt"/>
              </a:rPr>
              <a:t> due to its complex terrain and climate patterns.</a:t>
            </a:r>
            <a:endParaRPr lang="en-US" dirty="0">
              <a:ea typeface="等线"/>
            </a:endParaRPr>
          </a:p>
          <a:p>
            <a:pPr marL="914400" lvl="1" indent="-285750">
              <a:buFont typeface="Courier New,monospace"/>
              <a:buChar char="o"/>
            </a:pPr>
            <a:endParaRPr lang="en-US">
              <a:latin typeface="等线"/>
              <a:ea typeface="等线"/>
              <a:cs typeface="Arial"/>
            </a:endParaRPr>
          </a:p>
          <a:p>
            <a:pPr marL="0" indent="0">
              <a:buNone/>
            </a:pPr>
            <a:endParaRPr lang="en-US" altLang="zh-CN" sz="2400">
              <a:ea typeface="等线"/>
            </a:endParaRPr>
          </a:p>
          <a:p>
            <a:pPr marL="0" indent="0">
              <a:buNone/>
            </a:pPr>
            <a:endParaRPr lang="zh-CN" altLang="en-US" sz="2400">
              <a:ea typeface="等线"/>
            </a:endParaRPr>
          </a:p>
          <a:p>
            <a:pPr marL="0" indent="0">
              <a:buNone/>
            </a:pPr>
            <a:endParaRPr lang="zh-CN" altLang="en-US" sz="2400">
              <a:ea typeface="等线"/>
            </a:endParaRPr>
          </a:p>
        </p:txBody>
      </p:sp>
      <p:pic>
        <p:nvPicPr>
          <p:cNvPr id="4" name="图片 3" descr="图表, 雷达图&#10;&#10;AI 生成的内容可能不正确。">
            <a:extLst>
              <a:ext uri="{FF2B5EF4-FFF2-40B4-BE49-F238E27FC236}">
                <a16:creationId xmlns:a16="http://schemas.microsoft.com/office/drawing/2014/main" id="{0A6DB399-7E20-CD44-BAB9-0B4F9F627253}"/>
              </a:ext>
            </a:extLst>
          </p:cNvPr>
          <p:cNvPicPr>
            <a:picLocks noChangeAspect="1"/>
          </p:cNvPicPr>
          <p:nvPr/>
        </p:nvPicPr>
        <p:blipFill>
          <a:blip r:embed="rId2"/>
          <a:stretch>
            <a:fillRect/>
          </a:stretch>
        </p:blipFill>
        <p:spPr>
          <a:xfrm>
            <a:off x="8192468" y="785812"/>
            <a:ext cx="3700908" cy="3679032"/>
          </a:xfrm>
          <a:prstGeom prst="rect">
            <a:avLst/>
          </a:prstGeom>
        </p:spPr>
      </p:pic>
      <p:sp>
        <p:nvSpPr>
          <p:cNvPr id="5" name="文本框 4">
            <a:extLst>
              <a:ext uri="{FF2B5EF4-FFF2-40B4-BE49-F238E27FC236}">
                <a16:creationId xmlns:a16="http://schemas.microsoft.com/office/drawing/2014/main" id="{3A3E7B09-23A4-F567-49C8-C4A1A9585FA1}"/>
              </a:ext>
            </a:extLst>
          </p:cNvPr>
          <p:cNvSpPr txBox="1"/>
          <p:nvPr/>
        </p:nvSpPr>
        <p:spPr>
          <a:xfrm>
            <a:off x="7858125" y="4643437"/>
            <a:ext cx="43695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a:solidFill>
                  <a:srgbClr val="222222"/>
                </a:solidFill>
                <a:ea typeface="+mn-lt"/>
                <a:cs typeface="+mn-lt"/>
              </a:rPr>
              <a:t>Yu, X. </a:t>
            </a:r>
            <a:r>
              <a:rPr lang="en-US" altLang="zh-CN" sz="2400" i="1">
                <a:solidFill>
                  <a:srgbClr val="222222"/>
                </a:solidFill>
                <a:ea typeface="+mn-lt"/>
                <a:cs typeface="+mn-lt"/>
              </a:rPr>
              <a:t>et al.</a:t>
            </a:r>
            <a:r>
              <a:rPr lang="en-US" altLang="zh-CN" sz="2400">
                <a:solidFill>
                  <a:srgbClr val="222222"/>
                </a:solidFill>
                <a:ea typeface="+mn-lt"/>
                <a:cs typeface="+mn-lt"/>
              </a:rPr>
              <a:t> </a:t>
            </a:r>
            <a:r>
              <a:rPr lang="en-US" altLang="zh-CN" sz="2400" i="1">
                <a:solidFill>
                  <a:srgbClr val="222222"/>
                </a:solidFill>
                <a:ea typeface="+mn-lt"/>
                <a:cs typeface="+mn-lt"/>
              </a:rPr>
              <a:t>Nat Hazards</a:t>
            </a:r>
            <a:r>
              <a:rPr lang="en-US" altLang="zh-CN" sz="2400">
                <a:solidFill>
                  <a:srgbClr val="222222"/>
                </a:solidFill>
                <a:ea typeface="+mn-lt"/>
                <a:cs typeface="+mn-lt"/>
              </a:rPr>
              <a:t> 111, 1977–2009, 2022)</a:t>
            </a:r>
            <a:endParaRPr lang="en-US" altLang="zh-CN" sz="2400">
              <a:solidFill>
                <a:srgbClr val="222222"/>
              </a:solidFill>
              <a:ea typeface="等线"/>
            </a:endParaRPr>
          </a:p>
        </p:txBody>
      </p:sp>
    </p:spTree>
    <p:extLst>
      <p:ext uri="{BB962C8B-B14F-4D97-AF65-F5344CB8AC3E}">
        <p14:creationId xmlns:p14="http://schemas.microsoft.com/office/powerpoint/2010/main" val="170325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42A9B-5095-B668-0A76-9FC54A1A761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C1EE1CA-AEF3-FF65-126F-0A81CD260DDF}"/>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Test and Results</a:t>
            </a:r>
          </a:p>
        </p:txBody>
      </p:sp>
      <p:sp>
        <p:nvSpPr>
          <p:cNvPr id="3" name="内容占位符 2">
            <a:extLst>
              <a:ext uri="{FF2B5EF4-FFF2-40B4-BE49-F238E27FC236}">
                <a16:creationId xmlns:a16="http://schemas.microsoft.com/office/drawing/2014/main" id="{982F8C25-D3FA-2CA8-2623-62509F7ACD41}"/>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6" name="内容占位符 2">
            <a:extLst>
              <a:ext uri="{FF2B5EF4-FFF2-40B4-BE49-F238E27FC236}">
                <a16:creationId xmlns:a16="http://schemas.microsoft.com/office/drawing/2014/main" id="{9B0F99A5-B74F-6D9E-227C-BC748DAC55B7}"/>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ea typeface="等线"/>
              </a:rPr>
              <a:t>Wind Test</a:t>
            </a:r>
          </a:p>
          <a:p>
            <a:pPr marL="914400" lvl="1">
              <a:buFont typeface="Courier New" panose="020B0604020202020204" pitchFamily="34" charset="0"/>
              <a:buChar char="o"/>
            </a:pPr>
            <a:r>
              <a:rPr lang="en-US" dirty="0">
                <a:ea typeface="等线"/>
              </a:rPr>
              <a:t>4 blades at 9m/s (Nozzle, industrial fan) - Fail</a:t>
            </a:r>
          </a:p>
          <a:p>
            <a:pPr marL="914400" lvl="1">
              <a:buFont typeface="Courier New" panose="020B0604020202020204" pitchFamily="34" charset="0"/>
              <a:buChar char="o"/>
            </a:pPr>
            <a:r>
              <a:rPr lang="en-US" dirty="0">
                <a:ea typeface="等线"/>
              </a:rPr>
              <a:t>12 blades at 9m/s (Nozzle, industrial fan) - Fail</a:t>
            </a:r>
          </a:p>
          <a:p>
            <a:pPr marL="914400" lvl="1">
              <a:buFont typeface="Courier New" panose="020B0604020202020204" pitchFamily="34" charset="0"/>
              <a:buChar char="o"/>
            </a:pPr>
            <a:r>
              <a:rPr lang="en-US" dirty="0">
                <a:ea typeface="等线"/>
              </a:rPr>
              <a:t>12 blades at 12m/s (Nozzle, centrifuge) - Slow-steady running</a:t>
            </a:r>
          </a:p>
          <a:p>
            <a:pPr marL="914400" lvl="1">
              <a:buFont typeface="Courier New" panose="020B0604020202020204" pitchFamily="34" charset="0"/>
              <a:buChar char="o"/>
            </a:pPr>
            <a:r>
              <a:rPr lang="en-US" dirty="0">
                <a:ea typeface="等线"/>
              </a:rPr>
              <a:t>12 new blades at 15m/s (Nozzle, centrifuge) - Relatively Fast Running (6-8V output)</a:t>
            </a:r>
          </a:p>
          <a:p>
            <a:pPr lvl="1" indent="0">
              <a:buNone/>
            </a:pPr>
            <a:endParaRPr lang="en-US" dirty="0">
              <a:ea typeface="等线"/>
            </a:endParaRPr>
          </a:p>
          <a:p>
            <a:pPr marL="457200" indent="-457200"/>
            <a:r>
              <a:rPr lang="en-US" dirty="0">
                <a:ea typeface="等线"/>
              </a:rPr>
              <a:t>Friction Test</a:t>
            </a:r>
            <a:endParaRPr lang="zh-CN" altLang="en-US" dirty="0">
              <a:ea typeface="等线"/>
            </a:endParaRPr>
          </a:p>
          <a:p>
            <a:pPr lvl="1"/>
            <a:r>
              <a:rPr lang="en-US" dirty="0">
                <a:ea typeface="+mn-lt"/>
                <a:cs typeface="+mn-lt"/>
              </a:rPr>
              <a:t>Friction test on the four shaft pulley-belt power transmission system, using a spring loaded thrust meter pulling each </a:t>
            </a:r>
            <a:r>
              <a:rPr lang="en-US" dirty="0" err="1">
                <a:ea typeface="+mn-lt"/>
                <a:cs typeface="+mn-lt"/>
              </a:rPr>
              <a:t>pullley</a:t>
            </a:r>
            <a:r>
              <a:rPr lang="en-US" dirty="0">
                <a:ea typeface="+mn-lt"/>
                <a:cs typeface="+mn-lt"/>
              </a:rPr>
              <a:t> and the whole device, getting 0.1-0.2N per shaft (without load and blades), total friction: 3-5N, peak: 7N </a:t>
            </a:r>
            <a:endParaRPr lang="en-US" dirty="0">
              <a:ea typeface="等线"/>
            </a:endParaRPr>
          </a:p>
          <a:p>
            <a:pPr marL="457200" lvl="1" indent="0">
              <a:buNone/>
            </a:pPr>
            <a:endParaRPr lang="en-US" dirty="0">
              <a:ea typeface="等线"/>
            </a:endParaRPr>
          </a:p>
          <a:p>
            <a:pPr marL="457200" lvl="1" indent="0">
              <a:buNone/>
            </a:pPr>
            <a:endParaRPr lang="en-US" dirty="0">
              <a:ea typeface="等线"/>
            </a:endParaRPr>
          </a:p>
          <a:p>
            <a:pPr marL="457200" indent="-457200"/>
            <a:endParaRPr lang="en-US" dirty="0">
              <a:ea typeface="等线"/>
            </a:endParaRPr>
          </a:p>
          <a:p>
            <a:pPr marL="457200" indent="-457200"/>
            <a:endParaRPr lang="en-US" altLang="zh-CN" dirty="0">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spTree>
    <p:extLst>
      <p:ext uri="{BB962C8B-B14F-4D97-AF65-F5344CB8AC3E}">
        <p14:creationId xmlns:p14="http://schemas.microsoft.com/office/powerpoint/2010/main" val="113250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323C-4235-7EFB-5651-D2159C46F3B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E867588-9787-9B45-7685-E40E1CBD7772}"/>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Control overview</a:t>
            </a:r>
          </a:p>
        </p:txBody>
      </p:sp>
      <p:sp>
        <p:nvSpPr>
          <p:cNvPr id="3" name="内容占位符 2">
            <a:extLst>
              <a:ext uri="{FF2B5EF4-FFF2-40B4-BE49-F238E27FC236}">
                <a16:creationId xmlns:a16="http://schemas.microsoft.com/office/drawing/2014/main" id="{2FF58D36-E50E-9A35-9CA6-9593957971BA}"/>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6" name="内容占位符 2">
            <a:extLst>
              <a:ext uri="{FF2B5EF4-FFF2-40B4-BE49-F238E27FC236}">
                <a16:creationId xmlns:a16="http://schemas.microsoft.com/office/drawing/2014/main" id="{77A0ADA9-52C4-26B7-B354-78144D701E95}"/>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ea typeface="等线"/>
              </a:rPr>
              <a:t>DC output voltage regulation:</a:t>
            </a:r>
          </a:p>
          <a:p>
            <a:pPr lvl="1">
              <a:buFont typeface="Courier New,monospace" panose="020B0604020202020204" pitchFamily="34" charset="0"/>
              <a:buChar char="o"/>
            </a:pPr>
            <a:r>
              <a:rPr lang="en-US">
                <a:ea typeface="等线"/>
              </a:rPr>
              <a:t>Implement a boost converter supporting 50V max output and 5A max current.</a:t>
            </a:r>
          </a:p>
          <a:p>
            <a:pPr lvl="1">
              <a:buFont typeface="Courier New,monospace" panose="020B0604020202020204" pitchFamily="34" charset="0"/>
              <a:buChar char="o"/>
            </a:pPr>
            <a:r>
              <a:rPr lang="en-US">
                <a:ea typeface="等线"/>
              </a:rPr>
              <a:t>Allow manual set of output voltage/current value.</a:t>
            </a:r>
            <a:endParaRPr lang="en-US"/>
          </a:p>
          <a:p>
            <a:pPr marL="457200" indent="-457200"/>
            <a:r>
              <a:rPr lang="en-US">
                <a:ea typeface="等线"/>
              </a:rPr>
              <a:t>MPPT algorithm</a:t>
            </a:r>
          </a:p>
          <a:p>
            <a:pPr lvl="1">
              <a:buFont typeface="Courier New,monospace" panose="020B0604020202020204" pitchFamily="34" charset="0"/>
              <a:buChar char="o"/>
            </a:pPr>
            <a:r>
              <a:rPr lang="en-US">
                <a:ea typeface="等线"/>
              </a:rPr>
              <a:t>The Perturb and Observe (P&amp;O) MPPT method tracks the maximum power point by periodically adjusting the voltage or duty cycle</a:t>
            </a:r>
          </a:p>
          <a:p>
            <a:pPr lvl="1">
              <a:buFont typeface="Courier New,monospace" panose="020B0604020202020204" pitchFamily="34" charset="0"/>
              <a:buChar char="o"/>
            </a:pPr>
            <a:r>
              <a:rPr lang="en-US">
                <a:ea typeface="等线"/>
              </a:rPr>
              <a:t>and observing whether power output increases or decreases.</a:t>
            </a:r>
          </a:p>
          <a:p>
            <a:pPr marL="457200" indent="-457200"/>
            <a:r>
              <a:rPr lang="en-US">
                <a:ea typeface="等线"/>
              </a:rPr>
              <a:t>Circuit protection:</a:t>
            </a:r>
            <a:endParaRPr lang="en-US"/>
          </a:p>
          <a:p>
            <a:pPr marL="914400" lvl="1" indent="-457200">
              <a:buFont typeface="Courier New,monospace" panose="020B0604020202020204" pitchFamily="34" charset="0"/>
              <a:buChar char="o"/>
            </a:pPr>
            <a:r>
              <a:rPr lang="en-US">
                <a:ea typeface="等线"/>
              </a:rPr>
              <a:t>Apply overvoltage, overcurrent and overheat protection</a:t>
            </a:r>
            <a:endParaRPr lang="en-US"/>
          </a:p>
          <a:p>
            <a:pPr marL="457200" indent="-457200"/>
            <a:r>
              <a:rPr lang="en-US" altLang="zh-CN">
                <a:ea typeface="等线"/>
              </a:rPr>
              <a:t>Man-machine interface:</a:t>
            </a:r>
          </a:p>
          <a:p>
            <a:pPr marL="914400" lvl="1" indent="-457200">
              <a:buFont typeface="Courier New" panose="020B0604020202020204" pitchFamily="34" charset="0"/>
              <a:buChar char="o"/>
            </a:pPr>
            <a:r>
              <a:rPr lang="en-US" altLang="zh-CN">
                <a:ea typeface="等线"/>
              </a:rPr>
              <a:t>Display related information such as voltage, current, state of battery on LCD.</a:t>
            </a:r>
          </a:p>
          <a:p>
            <a:pPr marL="457200" indent="-457200"/>
            <a:endParaRPr lang="en-US" altLang="zh-CN">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spTree>
    <p:extLst>
      <p:ext uri="{BB962C8B-B14F-4D97-AF65-F5344CB8AC3E}">
        <p14:creationId xmlns:p14="http://schemas.microsoft.com/office/powerpoint/2010/main" val="1468857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3B5FB-8682-8C1F-2323-3AEDF3CD6C59}"/>
              </a:ext>
            </a:extLst>
          </p:cNvPr>
          <p:cNvSpPr>
            <a:spLocks noGrp="1"/>
          </p:cNvSpPr>
          <p:nvPr>
            <p:ph type="title"/>
          </p:nvPr>
        </p:nvSpPr>
        <p:spPr>
          <a:xfrm>
            <a:off x="-1104" y="690"/>
            <a:ext cx="10515600" cy="1325563"/>
          </a:xfrm>
        </p:spPr>
        <p:txBody>
          <a:bodyPr/>
          <a:lstStyle/>
          <a:p>
            <a:r>
              <a:rPr lang="zh-CN" b="1">
                <a:ea typeface="+mj-lt"/>
                <a:cs typeface="+mj-lt"/>
              </a:rPr>
              <a:t>Control System Architecture</a:t>
            </a:r>
            <a:endParaRPr lang="zh-CN" b="1">
              <a:ea typeface="等线 Light"/>
            </a:endParaRPr>
          </a:p>
        </p:txBody>
      </p:sp>
      <p:sp>
        <p:nvSpPr>
          <p:cNvPr id="3" name="内容占位符 2">
            <a:extLst>
              <a:ext uri="{FF2B5EF4-FFF2-40B4-BE49-F238E27FC236}">
                <a16:creationId xmlns:a16="http://schemas.microsoft.com/office/drawing/2014/main" id="{A3635F90-4E6C-5538-3EF2-CF3229BA1166}"/>
              </a:ext>
            </a:extLst>
          </p:cNvPr>
          <p:cNvSpPr>
            <a:spLocks noGrp="1"/>
          </p:cNvSpPr>
          <p:nvPr>
            <p:ph idx="1"/>
          </p:nvPr>
        </p:nvSpPr>
        <p:spPr>
          <a:xfrm>
            <a:off x="598714" y="1324882"/>
            <a:ext cx="10515600" cy="4351338"/>
          </a:xfrm>
        </p:spPr>
        <p:txBody>
          <a:bodyPr vert="horz" lIns="91440" tIns="45720" rIns="91440" bIns="45720" rtlCol="0" anchor="t">
            <a:normAutofit/>
          </a:bodyPr>
          <a:lstStyle/>
          <a:p>
            <a:r>
              <a:rPr lang="zh-CN" altLang="en-US">
                <a:ea typeface="等线"/>
              </a:rPr>
              <a:t>Power Input: DC Generator (12V–50V) </a:t>
            </a:r>
            <a:endParaRPr lang="zh-CN" altLang="en-US">
              <a:ea typeface="等线" panose="02010600030101010101" pitchFamily="2" charset="-122"/>
            </a:endParaRPr>
          </a:p>
          <a:p>
            <a:r>
              <a:rPr lang="zh-CN" altLang="en-US">
                <a:ea typeface="等线"/>
              </a:rPr>
              <a:t>Boost Output: 48V DC (for charging) </a:t>
            </a:r>
          </a:p>
          <a:p>
            <a:pPr marL="0" indent="0">
              <a:buNone/>
            </a:pPr>
            <a:r>
              <a:rPr lang="zh-CN" altLang="en-US" b="1">
                <a:ea typeface="等线"/>
              </a:rPr>
              <a:t>Key Components:</a:t>
            </a:r>
            <a:r>
              <a:rPr lang="zh-CN" altLang="en-US">
                <a:ea typeface="等线"/>
              </a:rPr>
              <a:t> </a:t>
            </a:r>
            <a:endParaRPr lang="zh-CN">
              <a:ea typeface="等线" panose="02010600030101010101" pitchFamily="2" charset="-122"/>
            </a:endParaRPr>
          </a:p>
          <a:p>
            <a:r>
              <a:rPr lang="zh-CN" altLang="en-US">
                <a:ea typeface="等线"/>
              </a:rPr>
              <a:t>- STM32F103 Microcontroller </a:t>
            </a:r>
            <a:endParaRPr lang="zh-CN">
              <a:ea typeface="等线" panose="02010600030101010101" pitchFamily="2" charset="-122"/>
            </a:endParaRPr>
          </a:p>
          <a:p>
            <a:r>
              <a:rPr lang="zh-CN" altLang="en-US">
                <a:ea typeface="等线"/>
              </a:rPr>
              <a:t>- Boost Converter </a:t>
            </a:r>
            <a:endParaRPr lang="zh-CN">
              <a:ea typeface="等线" panose="02010600030101010101" pitchFamily="2" charset="-122"/>
            </a:endParaRPr>
          </a:p>
          <a:p>
            <a:r>
              <a:rPr lang="zh-CN" altLang="en-US">
                <a:ea typeface="等线"/>
              </a:rPr>
              <a:t>- Battery Protection Circuit </a:t>
            </a:r>
            <a:endParaRPr lang="zh-CN">
              <a:ea typeface="等线"/>
            </a:endParaRPr>
          </a:p>
          <a:p>
            <a:r>
              <a:rPr lang="zh-CN" altLang="en-US">
                <a:ea typeface="等线"/>
              </a:rPr>
              <a:t>- OLED/LCD Monitoring Interface </a:t>
            </a:r>
            <a:endParaRPr lang="zh-CN">
              <a:ea typeface="等线"/>
            </a:endParaRPr>
          </a:p>
          <a:p>
            <a:r>
              <a:rPr lang="zh-CN" altLang="en-US">
                <a:ea typeface="等线"/>
              </a:rPr>
              <a:t>- MPPT Control Logic </a:t>
            </a:r>
            <a:endParaRPr lang="zh-CN">
              <a:ea typeface="等线"/>
            </a:endParaRPr>
          </a:p>
        </p:txBody>
      </p:sp>
      <p:pic>
        <p:nvPicPr>
          <p:cNvPr id="5" name="图片 4">
            <a:extLst>
              <a:ext uri="{FF2B5EF4-FFF2-40B4-BE49-F238E27FC236}">
                <a16:creationId xmlns:a16="http://schemas.microsoft.com/office/drawing/2014/main" id="{45FCA024-45FD-6BE3-819C-24767BBA6625}"/>
              </a:ext>
            </a:extLst>
          </p:cNvPr>
          <p:cNvPicPr>
            <a:picLocks noChangeAspect="1"/>
          </p:cNvPicPr>
          <p:nvPr/>
        </p:nvPicPr>
        <p:blipFill>
          <a:blip r:embed="rId2"/>
          <a:stretch>
            <a:fillRect/>
          </a:stretch>
        </p:blipFill>
        <p:spPr>
          <a:xfrm>
            <a:off x="6611710" y="2311174"/>
            <a:ext cx="4912180" cy="3215368"/>
          </a:xfrm>
          <a:prstGeom prst="rect">
            <a:avLst/>
          </a:prstGeom>
        </p:spPr>
      </p:pic>
    </p:spTree>
    <p:extLst>
      <p:ext uri="{BB962C8B-B14F-4D97-AF65-F5344CB8AC3E}">
        <p14:creationId xmlns:p14="http://schemas.microsoft.com/office/powerpoint/2010/main" val="2071456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FFD117-9F18-AFAB-B252-B7A5E85AC9B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A84DD86-2518-6399-D8C7-39876C5BF48B}"/>
              </a:ext>
            </a:extLst>
          </p:cNvPr>
          <p:cNvSpPr>
            <a:spLocks noGrp="1"/>
          </p:cNvSpPr>
          <p:nvPr>
            <p:ph type="title"/>
          </p:nvPr>
        </p:nvSpPr>
        <p:spPr>
          <a:xfrm>
            <a:off x="630936" y="640080"/>
            <a:ext cx="4818888" cy="1481328"/>
          </a:xfrm>
        </p:spPr>
        <p:txBody>
          <a:bodyPr anchor="b">
            <a:normAutofit/>
          </a:bodyPr>
          <a:lstStyle/>
          <a:p>
            <a:r>
              <a:rPr lang="zh-CN" sz="5000" b="1">
                <a:ea typeface="+mj-lt"/>
                <a:cs typeface="+mj-lt"/>
              </a:rPr>
              <a:t>DC-DC Boost Converter</a:t>
            </a:r>
            <a:endParaRPr lang="zh-CN" sz="5000" b="1">
              <a:ea typeface="等线 Light"/>
            </a:endParaRP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6CF2FC12-F692-2F3B-C5C3-B858B2AB5516}"/>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zh-CN" altLang="en-US" sz="2200">
                <a:ea typeface="等线" panose="02010600030101010101" pitchFamily="2" charset="-122"/>
              </a:rPr>
              <a:t>Designed to step up variable wind input to fixed 48V Controlled via STM32 PWM with real-time feedback Uses MOSFETs, inductors, diodes Capable of handling 12–50V input, up to 5A output </a:t>
            </a:r>
          </a:p>
        </p:txBody>
      </p:sp>
      <p:pic>
        <p:nvPicPr>
          <p:cNvPr id="4" name="图片 3" descr="图示, 示意图&#10;&#10;AI 生成的内容可能不正确。">
            <a:extLst>
              <a:ext uri="{FF2B5EF4-FFF2-40B4-BE49-F238E27FC236}">
                <a16:creationId xmlns:a16="http://schemas.microsoft.com/office/drawing/2014/main" id="{6F9DC85C-B6E5-18FD-3355-5115E3804DE3}"/>
              </a:ext>
            </a:extLst>
          </p:cNvPr>
          <p:cNvPicPr>
            <a:picLocks noChangeAspect="1"/>
          </p:cNvPicPr>
          <p:nvPr/>
        </p:nvPicPr>
        <p:blipFill>
          <a:blip r:embed="rId2"/>
          <a:stretch>
            <a:fillRect/>
          </a:stretch>
        </p:blipFill>
        <p:spPr>
          <a:xfrm>
            <a:off x="6099048" y="1839075"/>
            <a:ext cx="5458968" cy="3179849"/>
          </a:xfrm>
          <a:prstGeom prst="rect">
            <a:avLst/>
          </a:prstGeom>
        </p:spPr>
      </p:pic>
    </p:spTree>
    <p:extLst>
      <p:ext uri="{BB962C8B-B14F-4D97-AF65-F5344CB8AC3E}">
        <p14:creationId xmlns:p14="http://schemas.microsoft.com/office/powerpoint/2010/main" val="3485498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ED61DFF5-61C8-8C5C-008E-2D616CF654AF}"/>
              </a:ext>
            </a:extLst>
          </p:cNvPr>
          <p:cNvSpPr>
            <a:spLocks noGrp="1"/>
          </p:cNvSpPr>
          <p:nvPr>
            <p:ph type="title"/>
          </p:nvPr>
        </p:nvSpPr>
        <p:spPr>
          <a:xfrm>
            <a:off x="630936" y="640080"/>
            <a:ext cx="4818888" cy="1481328"/>
          </a:xfrm>
        </p:spPr>
        <p:txBody>
          <a:bodyPr anchor="b">
            <a:normAutofit/>
          </a:bodyPr>
          <a:lstStyle/>
          <a:p>
            <a:r>
              <a:rPr lang="en-US" altLang="zh-CN" sz="4600" b="1">
                <a:ea typeface="+mj-lt"/>
                <a:cs typeface="+mj-lt"/>
              </a:rPr>
              <a:t>MPPT</a:t>
            </a:r>
            <a:r>
              <a:rPr lang="zh-CN" altLang="en-US" sz="4600" b="1">
                <a:ea typeface="+mj-lt"/>
                <a:cs typeface="+mj-lt"/>
              </a:rPr>
              <a:t> </a:t>
            </a:r>
            <a:r>
              <a:rPr lang="en-US" altLang="zh-CN" sz="4600" b="1">
                <a:ea typeface="+mj-lt"/>
                <a:cs typeface="+mj-lt"/>
              </a:rPr>
              <a:t>Alg</a:t>
            </a:r>
            <a:r>
              <a:rPr lang="zh-CN" sz="4600" b="1">
                <a:ea typeface="+mj-lt"/>
                <a:cs typeface="+mj-lt"/>
              </a:rPr>
              <a:t>o</a:t>
            </a:r>
            <a:r>
              <a:rPr lang="en-US" altLang="zh-CN" sz="4600" b="1">
                <a:ea typeface="+mj-lt"/>
                <a:cs typeface="+mj-lt"/>
              </a:rPr>
              <a:t>ri</a:t>
            </a:r>
            <a:r>
              <a:rPr lang="zh-CN" sz="4600" b="1">
                <a:ea typeface="+mj-lt"/>
                <a:cs typeface="+mj-lt"/>
              </a:rPr>
              <a:t>t</a:t>
            </a:r>
            <a:r>
              <a:rPr lang="en-US" altLang="zh-CN" sz="4600" b="1">
                <a:ea typeface="+mj-lt"/>
                <a:cs typeface="+mj-lt"/>
              </a:rPr>
              <a:t>hm</a:t>
            </a:r>
            <a:r>
              <a:rPr lang="zh-CN" altLang="en-US" sz="4600" b="1">
                <a:ea typeface="+mj-lt"/>
                <a:cs typeface="+mj-lt"/>
              </a:rPr>
              <a:t> </a:t>
            </a:r>
            <a:r>
              <a:rPr lang="en-US" altLang="zh-CN" sz="4600" b="1">
                <a:ea typeface="+mj-lt"/>
                <a:cs typeface="+mj-lt"/>
              </a:rPr>
              <a:t>–</a:t>
            </a:r>
            <a:r>
              <a:rPr lang="zh-CN" altLang="en-US" sz="4600" b="1">
                <a:ea typeface="+mj-lt"/>
                <a:cs typeface="+mj-lt"/>
              </a:rPr>
              <a:t> </a:t>
            </a:r>
            <a:r>
              <a:rPr lang="en-US" altLang="zh-CN" sz="4600" b="1">
                <a:ea typeface="+mj-lt"/>
                <a:cs typeface="+mj-lt"/>
              </a:rPr>
              <a:t>P</a:t>
            </a:r>
            <a:r>
              <a:rPr lang="zh-CN" sz="4600" b="1">
                <a:ea typeface="+mj-lt"/>
                <a:cs typeface="+mj-lt"/>
              </a:rPr>
              <a:t>ert</a:t>
            </a:r>
            <a:r>
              <a:rPr lang="en-US" altLang="zh-CN" sz="4600" b="1">
                <a:ea typeface="+mj-lt"/>
                <a:cs typeface="+mj-lt"/>
              </a:rPr>
              <a:t>urb</a:t>
            </a:r>
            <a:r>
              <a:rPr lang="zh-CN" altLang="en-US" sz="4600" b="1">
                <a:ea typeface="+mj-lt"/>
                <a:cs typeface="+mj-lt"/>
              </a:rPr>
              <a:t> </a:t>
            </a:r>
            <a:r>
              <a:rPr lang="en-US" altLang="zh-CN" sz="4600" b="1">
                <a:ea typeface="+mj-lt"/>
                <a:cs typeface="+mj-lt"/>
              </a:rPr>
              <a:t>&amp;</a:t>
            </a:r>
            <a:r>
              <a:rPr lang="zh-CN" altLang="en-US" sz="4600" b="1">
                <a:ea typeface="+mj-lt"/>
                <a:cs typeface="+mj-lt"/>
              </a:rPr>
              <a:t> </a:t>
            </a:r>
            <a:r>
              <a:rPr lang="en-US" altLang="zh-CN" sz="4600" b="1">
                <a:ea typeface="+mj-lt"/>
                <a:cs typeface="+mj-lt"/>
              </a:rPr>
              <a:t>Obs</a:t>
            </a:r>
            <a:r>
              <a:rPr lang="zh-CN" sz="4600" b="1">
                <a:ea typeface="+mj-lt"/>
                <a:cs typeface="+mj-lt"/>
              </a:rPr>
              <a:t>er</a:t>
            </a:r>
            <a:r>
              <a:rPr lang="en-US" altLang="zh-CN" sz="4600" b="1">
                <a:ea typeface="+mj-lt"/>
                <a:cs typeface="+mj-lt"/>
              </a:rPr>
              <a:t>ve</a:t>
            </a:r>
            <a:endParaRPr lang="zh-CN" sz="4600"/>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A10EAF5C-3407-C833-7CC4-F8403147774F}"/>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zh-CN" altLang="en-US" sz="2200">
                <a:ea typeface="等线"/>
              </a:rPr>
              <a:t>Adjusts PWM to optimize power extraction Steps:</a:t>
            </a:r>
            <a:endParaRPr lang="zh-CN" altLang="en-US" sz="2200">
              <a:ea typeface="等线" panose="02010600030101010101" pitchFamily="2" charset="-122"/>
            </a:endParaRPr>
          </a:p>
          <a:p>
            <a:r>
              <a:rPr lang="zh-CN" altLang="en-US" sz="2200">
                <a:ea typeface="等线"/>
              </a:rPr>
              <a:t>Measure V and I, Calculate Power </a:t>
            </a:r>
          </a:p>
          <a:p>
            <a:r>
              <a:rPr lang="zh-CN" altLang="en-US" sz="2200">
                <a:ea typeface="等线"/>
              </a:rPr>
              <a:t>Compare with previous, Adjust voltage Implemented in STM32 </a:t>
            </a:r>
            <a:endParaRPr lang="zh-CN" sz="2200">
              <a:ea typeface="等线" panose="02010600030101010101" pitchFamily="2" charset="-122"/>
            </a:endParaRPr>
          </a:p>
          <a:p>
            <a:pPr marL="0" indent="0">
              <a:buNone/>
            </a:pPr>
            <a:r>
              <a:rPr lang="zh-CN" altLang="en-US" sz="2200">
                <a:ea typeface="等线"/>
              </a:rPr>
              <a:t>⚠ Real-world test limited due to generator &lt;12V </a:t>
            </a:r>
            <a:endParaRPr lang="zh-CN" sz="2200">
              <a:ea typeface="等线"/>
            </a:endParaRPr>
          </a:p>
        </p:txBody>
      </p:sp>
      <p:pic>
        <p:nvPicPr>
          <p:cNvPr id="4" name="图片 3" descr="图示&#10;&#10;AI 生成的内容可能不正确。">
            <a:extLst>
              <a:ext uri="{FF2B5EF4-FFF2-40B4-BE49-F238E27FC236}">
                <a16:creationId xmlns:a16="http://schemas.microsoft.com/office/drawing/2014/main" id="{B4CBC801-6278-F30D-3FC5-B71801C5CC28}"/>
              </a:ext>
            </a:extLst>
          </p:cNvPr>
          <p:cNvPicPr>
            <a:picLocks noChangeAspect="1"/>
          </p:cNvPicPr>
          <p:nvPr/>
        </p:nvPicPr>
        <p:blipFill>
          <a:blip r:embed="rId2"/>
          <a:stretch>
            <a:fillRect/>
          </a:stretch>
        </p:blipFill>
        <p:spPr>
          <a:xfrm>
            <a:off x="6966928" y="640080"/>
            <a:ext cx="3723207" cy="5577840"/>
          </a:xfrm>
          <a:prstGeom prst="rect">
            <a:avLst/>
          </a:prstGeom>
        </p:spPr>
      </p:pic>
    </p:spTree>
    <p:extLst>
      <p:ext uri="{BB962C8B-B14F-4D97-AF65-F5344CB8AC3E}">
        <p14:creationId xmlns:p14="http://schemas.microsoft.com/office/powerpoint/2010/main" val="319135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0890B-1DDD-AC61-4B2C-ECC7F8CFB07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BCED950-7952-EBE5-6BC3-493B77B540BC}"/>
              </a:ext>
            </a:extLst>
          </p:cNvPr>
          <p:cNvSpPr>
            <a:spLocks noGrp="1"/>
          </p:cNvSpPr>
          <p:nvPr>
            <p:ph type="title"/>
          </p:nvPr>
        </p:nvSpPr>
        <p:spPr>
          <a:xfrm>
            <a:off x="1073" y="224"/>
            <a:ext cx="10515600" cy="1325563"/>
          </a:xfrm>
        </p:spPr>
        <p:txBody>
          <a:bodyPr>
            <a:normAutofit/>
          </a:bodyPr>
          <a:lstStyle/>
          <a:p>
            <a:r>
              <a:rPr lang="en-US" altLang="zh-CN" b="1">
                <a:ea typeface="+mj-lt"/>
                <a:cs typeface="+mj-lt"/>
              </a:rPr>
              <a:t>Summary</a:t>
            </a:r>
            <a:r>
              <a:rPr lang="zh-CN" altLang="en-US" b="1">
                <a:ea typeface="+mj-lt"/>
                <a:cs typeface="+mj-lt"/>
              </a:rPr>
              <a:t> </a:t>
            </a:r>
            <a:r>
              <a:rPr lang="en-US" altLang="zh-CN" b="1">
                <a:ea typeface="+mj-lt"/>
                <a:cs typeface="+mj-lt"/>
              </a:rPr>
              <a:t>a</a:t>
            </a:r>
            <a:r>
              <a:rPr lang="zh-CN" b="1">
                <a:ea typeface="+mj-lt"/>
                <a:cs typeface="+mj-lt"/>
              </a:rPr>
              <a:t>n</a:t>
            </a:r>
            <a:r>
              <a:rPr lang="en-US" altLang="zh-CN" b="1">
                <a:ea typeface="+mj-lt"/>
                <a:cs typeface="+mj-lt"/>
              </a:rPr>
              <a:t>d</a:t>
            </a:r>
            <a:r>
              <a:rPr lang="zh-CN" altLang="en-US" b="1">
                <a:ea typeface="+mj-lt"/>
                <a:cs typeface="+mj-lt"/>
              </a:rPr>
              <a:t> </a:t>
            </a:r>
            <a:r>
              <a:rPr lang="en-US" altLang="zh-CN" b="1">
                <a:ea typeface="+mj-lt"/>
                <a:cs typeface="+mj-lt"/>
              </a:rPr>
              <a:t>L</a:t>
            </a:r>
            <a:r>
              <a:rPr lang="zh-CN" b="1">
                <a:ea typeface="+mj-lt"/>
                <a:cs typeface="+mj-lt"/>
              </a:rPr>
              <a:t>e</a:t>
            </a:r>
            <a:r>
              <a:rPr lang="en-US" altLang="zh-CN" b="1">
                <a:ea typeface="+mj-lt"/>
                <a:cs typeface="+mj-lt"/>
              </a:rPr>
              <a:t>a</a:t>
            </a:r>
            <a:r>
              <a:rPr lang="zh-CN" b="1">
                <a:ea typeface="+mj-lt"/>
                <a:cs typeface="+mj-lt"/>
              </a:rPr>
              <a:t>r</a:t>
            </a:r>
            <a:r>
              <a:rPr lang="en-US" altLang="zh-CN" b="1" err="1">
                <a:ea typeface="+mj-lt"/>
                <a:cs typeface="+mj-lt"/>
              </a:rPr>
              <a:t>ning</a:t>
            </a:r>
            <a:r>
              <a:rPr lang="zh-CN" altLang="en-US" b="1">
                <a:ea typeface="+mj-lt"/>
                <a:cs typeface="+mj-lt"/>
              </a:rPr>
              <a:t> </a:t>
            </a:r>
            <a:r>
              <a:rPr lang="en-US" altLang="zh-CN" b="1">
                <a:ea typeface="+mj-lt"/>
                <a:cs typeface="+mj-lt"/>
              </a:rPr>
              <a:t>Ou</a:t>
            </a:r>
            <a:r>
              <a:rPr lang="zh-CN" b="1">
                <a:ea typeface="+mj-lt"/>
                <a:cs typeface="+mj-lt"/>
              </a:rPr>
              <a:t>t</a:t>
            </a:r>
            <a:r>
              <a:rPr lang="en-US" altLang="zh-CN" b="1">
                <a:ea typeface="+mj-lt"/>
                <a:cs typeface="+mj-lt"/>
              </a:rPr>
              <a:t>com</a:t>
            </a:r>
            <a:r>
              <a:rPr lang="zh-CN" b="1">
                <a:ea typeface="+mj-lt"/>
                <a:cs typeface="+mj-lt"/>
              </a:rPr>
              <a:t>e</a:t>
            </a:r>
            <a:r>
              <a:rPr lang="en-US" altLang="zh-CN" b="1">
                <a:ea typeface="+mj-lt"/>
                <a:cs typeface="+mj-lt"/>
              </a:rPr>
              <a:t>s</a:t>
            </a:r>
            <a:endParaRPr lang="zh-CN" altLang="en-US">
              <a:ea typeface="等线 Light" panose="02010600030101010101" pitchFamily="2" charset="-122"/>
            </a:endParaRPr>
          </a:p>
        </p:txBody>
      </p:sp>
      <p:sp>
        <p:nvSpPr>
          <p:cNvPr id="3" name="内容占位符 2">
            <a:extLst>
              <a:ext uri="{FF2B5EF4-FFF2-40B4-BE49-F238E27FC236}">
                <a16:creationId xmlns:a16="http://schemas.microsoft.com/office/drawing/2014/main" id="{1F047CF4-B55F-0F85-5940-A7F2D8AABB1E}"/>
              </a:ext>
            </a:extLst>
          </p:cNvPr>
          <p:cNvSpPr>
            <a:spLocks noGrp="1"/>
          </p:cNvSpPr>
          <p:nvPr>
            <p:ph idx="1"/>
          </p:nvPr>
        </p:nvSpPr>
        <p:spPr>
          <a:xfrm>
            <a:off x="522514" y="1324882"/>
            <a:ext cx="5453743" cy="4351338"/>
          </a:xfrm>
        </p:spPr>
        <p:txBody>
          <a:bodyPr vert="horz" lIns="91440" tIns="45720" rIns="91440" bIns="45720" rtlCol="0" anchor="t">
            <a:normAutofit/>
          </a:bodyPr>
          <a:lstStyle/>
          <a:p>
            <a:r>
              <a:rPr lang="zh-CN" altLang="en-US">
                <a:ea typeface="等线"/>
              </a:rPr>
              <a:t>Designed a fully functional embedded control system Learned: </a:t>
            </a:r>
            <a:endParaRPr lang="zh-CN" altLang="en-US">
              <a:ea typeface="等线" panose="02010600030101010101" pitchFamily="2" charset="-122"/>
            </a:endParaRPr>
          </a:p>
          <a:p>
            <a:r>
              <a:rPr lang="zh-CN" altLang="en-US">
                <a:ea typeface="等线"/>
              </a:rPr>
              <a:t>Power electronics integration </a:t>
            </a:r>
            <a:endParaRPr lang="zh-CN" altLang="en-US">
              <a:ea typeface="等线" panose="02010600030101010101" pitchFamily="2" charset="-122"/>
            </a:endParaRPr>
          </a:p>
          <a:p>
            <a:r>
              <a:rPr lang="zh-CN" altLang="en-US">
                <a:ea typeface="等线"/>
              </a:rPr>
              <a:t>Real-time embedded control </a:t>
            </a:r>
          </a:p>
          <a:p>
            <a:r>
              <a:rPr lang="zh-CN" altLang="en-US">
                <a:ea typeface="等线"/>
              </a:rPr>
              <a:t> Renewable system constraints </a:t>
            </a:r>
            <a:endParaRPr lang="zh-CN"/>
          </a:p>
          <a:p>
            <a:pPr marL="0" indent="0">
              <a:buNone/>
            </a:pPr>
            <a:endParaRPr lang="zh-CN" altLang="en-US">
              <a:ea typeface="等线"/>
            </a:endParaRPr>
          </a:p>
        </p:txBody>
      </p:sp>
      <p:pic>
        <p:nvPicPr>
          <p:cNvPr id="4" name="prevideo">
            <a:hlinkClick r:id="" action="ppaction://media"/>
            <a:extLst>
              <a:ext uri="{FF2B5EF4-FFF2-40B4-BE49-F238E27FC236}">
                <a16:creationId xmlns:a16="http://schemas.microsoft.com/office/drawing/2014/main" id="{2D96BB43-A004-DAAD-2601-008963AE4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54409" y="968829"/>
            <a:ext cx="3108325" cy="5486400"/>
          </a:xfrm>
          <a:prstGeom prst="rect">
            <a:avLst/>
          </a:prstGeom>
        </p:spPr>
      </p:pic>
    </p:spTree>
    <p:extLst>
      <p:ext uri="{BB962C8B-B14F-4D97-AF65-F5344CB8AC3E}">
        <p14:creationId xmlns:p14="http://schemas.microsoft.com/office/powerpoint/2010/main" val="227851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B1E1-656C-C8A1-472F-EE0D35930A1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CF5E6F4-278D-E89B-47BA-42A8CFCB5C5D}"/>
              </a:ext>
            </a:extLst>
          </p:cNvPr>
          <p:cNvSpPr>
            <a:spLocks noGrp="1"/>
          </p:cNvSpPr>
          <p:nvPr>
            <p:ph type="title"/>
          </p:nvPr>
        </p:nvSpPr>
        <p:spPr>
          <a:xfrm>
            <a:off x="1073" y="224"/>
            <a:ext cx="10515600" cy="1325563"/>
          </a:xfrm>
        </p:spPr>
        <p:txBody>
          <a:bodyPr>
            <a:normAutofit/>
          </a:bodyPr>
          <a:lstStyle/>
          <a:p>
            <a:r>
              <a:rPr lang="en-US" altLang="zh-CN" b="1" err="1">
                <a:ea typeface="+mj-lt"/>
                <a:cs typeface="+mj-lt"/>
              </a:rPr>
              <a:t>Limita</a:t>
            </a:r>
            <a:r>
              <a:rPr lang="zh-CN" b="1">
                <a:ea typeface="+mj-lt"/>
                <a:cs typeface="+mj-lt"/>
              </a:rPr>
              <a:t>t</a:t>
            </a:r>
            <a:r>
              <a:rPr lang="en-US" altLang="zh-CN" b="1" err="1">
                <a:ea typeface="+mj-lt"/>
                <a:cs typeface="+mj-lt"/>
              </a:rPr>
              <a:t>i</a:t>
            </a:r>
            <a:r>
              <a:rPr lang="zh-CN" b="1">
                <a:ea typeface="+mj-lt"/>
                <a:cs typeface="+mj-lt"/>
              </a:rPr>
              <a:t>on</a:t>
            </a:r>
            <a:r>
              <a:rPr lang="en-US" altLang="zh-CN" b="1">
                <a:ea typeface="+mj-lt"/>
                <a:cs typeface="+mj-lt"/>
              </a:rPr>
              <a:t>s</a:t>
            </a:r>
            <a:r>
              <a:rPr lang="zh-CN" altLang="en-US" b="1">
                <a:ea typeface="+mj-lt"/>
                <a:cs typeface="+mj-lt"/>
              </a:rPr>
              <a:t> </a:t>
            </a:r>
            <a:r>
              <a:rPr lang="en-US" altLang="zh-CN" b="1">
                <a:ea typeface="+mj-lt"/>
                <a:cs typeface="+mj-lt"/>
              </a:rPr>
              <a:t>and</a:t>
            </a:r>
            <a:r>
              <a:rPr lang="zh-CN" altLang="en-US" b="1">
                <a:ea typeface="+mj-lt"/>
                <a:cs typeface="+mj-lt"/>
              </a:rPr>
              <a:t> </a:t>
            </a:r>
            <a:r>
              <a:rPr lang="en-US" altLang="zh-CN" b="1">
                <a:ea typeface="+mj-lt"/>
                <a:cs typeface="+mj-lt"/>
              </a:rPr>
              <a:t>Futu</a:t>
            </a:r>
            <a:r>
              <a:rPr lang="zh-CN" b="1">
                <a:ea typeface="+mj-lt"/>
                <a:cs typeface="+mj-lt"/>
              </a:rPr>
              <a:t>re</a:t>
            </a:r>
            <a:r>
              <a:rPr lang="zh-CN" altLang="en-US" b="1">
                <a:ea typeface="+mj-lt"/>
                <a:cs typeface="+mj-lt"/>
              </a:rPr>
              <a:t> </a:t>
            </a:r>
            <a:r>
              <a:rPr lang="en-US" altLang="zh-CN" b="1">
                <a:ea typeface="+mj-lt"/>
                <a:cs typeface="+mj-lt"/>
              </a:rPr>
              <a:t>Testing</a:t>
            </a:r>
            <a:endParaRPr lang="zh-CN" altLang="en-US"/>
          </a:p>
        </p:txBody>
      </p:sp>
      <p:sp>
        <p:nvSpPr>
          <p:cNvPr id="3" name="内容占位符 2">
            <a:extLst>
              <a:ext uri="{FF2B5EF4-FFF2-40B4-BE49-F238E27FC236}">
                <a16:creationId xmlns:a16="http://schemas.microsoft.com/office/drawing/2014/main" id="{5BDF8018-A83A-0EA3-E3E8-4D41BAC22A68}"/>
              </a:ext>
            </a:extLst>
          </p:cNvPr>
          <p:cNvSpPr>
            <a:spLocks noGrp="1"/>
          </p:cNvSpPr>
          <p:nvPr>
            <p:ph idx="1"/>
          </p:nvPr>
        </p:nvSpPr>
        <p:spPr>
          <a:xfrm>
            <a:off x="489857" y="1324882"/>
            <a:ext cx="10515600" cy="4351338"/>
          </a:xfrm>
        </p:spPr>
        <p:txBody>
          <a:bodyPr vert="horz" lIns="91440" tIns="45720" rIns="91440" bIns="45720" rtlCol="0" anchor="t">
            <a:normAutofit/>
          </a:bodyPr>
          <a:lstStyle/>
          <a:p>
            <a:r>
              <a:rPr lang="zh-CN" altLang="en-US">
                <a:ea typeface="等线"/>
              </a:rPr>
              <a:t>Generator underperformed; output stayed &lt;12V MPPT logic functional but not verifiable </a:t>
            </a:r>
            <a:endParaRPr lang="zh-CN" altLang="en-US">
              <a:ea typeface="等线" panose="02010600030101010101" pitchFamily="2" charset="-122"/>
            </a:endParaRPr>
          </a:p>
          <a:p>
            <a:pPr marL="0" indent="0">
              <a:buNone/>
            </a:pPr>
            <a:r>
              <a:rPr lang="zh-CN" altLang="en-US" b="1">
                <a:ea typeface="等线"/>
              </a:rPr>
              <a:t>Possible Improvement: </a:t>
            </a:r>
          </a:p>
          <a:p>
            <a:r>
              <a:rPr lang="zh-CN" altLang="en-US">
                <a:ea typeface="等线"/>
              </a:rPr>
              <a:t>- Replace generator with higher-output unit, like solar PVs</a:t>
            </a:r>
            <a:endParaRPr lang="zh-CN">
              <a:ea typeface="等线"/>
            </a:endParaRPr>
          </a:p>
          <a:p>
            <a:r>
              <a:rPr lang="zh-CN" altLang="en-US">
                <a:ea typeface="等线"/>
              </a:rPr>
              <a:t>- Field testing under stronger wind conditions </a:t>
            </a:r>
            <a:endParaRPr lang="zh-CN">
              <a:ea typeface="等线"/>
            </a:endParaRPr>
          </a:p>
          <a:p>
            <a:r>
              <a:rPr lang="zh-CN" altLang="en-US">
                <a:ea typeface="等线"/>
              </a:rPr>
              <a:t>- Data logging for MPPT validation </a:t>
            </a:r>
            <a:endParaRPr lang="zh-CN">
              <a:ea typeface="等线"/>
            </a:endParaRPr>
          </a:p>
        </p:txBody>
      </p:sp>
    </p:spTree>
    <p:extLst>
      <p:ext uri="{BB962C8B-B14F-4D97-AF65-F5344CB8AC3E}">
        <p14:creationId xmlns:p14="http://schemas.microsoft.com/office/powerpoint/2010/main" val="112990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E4D51-266E-30AA-9ED1-7361F0F32C3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68E704E-581D-85A8-1A3D-4A22FB4265FC}"/>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Circuit protection</a:t>
            </a:r>
          </a:p>
        </p:txBody>
      </p:sp>
      <p:sp>
        <p:nvSpPr>
          <p:cNvPr id="3" name="内容占位符 2">
            <a:extLst>
              <a:ext uri="{FF2B5EF4-FFF2-40B4-BE49-F238E27FC236}">
                <a16:creationId xmlns:a16="http://schemas.microsoft.com/office/drawing/2014/main" id="{CC650C39-AC5C-478E-8084-329F8D66A013}"/>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6" name="内容占位符 2">
            <a:extLst>
              <a:ext uri="{FF2B5EF4-FFF2-40B4-BE49-F238E27FC236}">
                <a16:creationId xmlns:a16="http://schemas.microsoft.com/office/drawing/2014/main" id="{AA9E75F2-3FC5-55B0-5334-031E0DBAD46F}"/>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ea typeface="等线"/>
              </a:rPr>
              <a:t>We use 12bit-ADC to read voltage and current value, and voltage above NTC thermistor to calculate related temperature.</a:t>
            </a: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pic>
        <p:nvPicPr>
          <p:cNvPr id="5" name="图片 4" descr="图示&#10;&#10;AI 生成的内容可能不正确。">
            <a:extLst>
              <a:ext uri="{FF2B5EF4-FFF2-40B4-BE49-F238E27FC236}">
                <a16:creationId xmlns:a16="http://schemas.microsoft.com/office/drawing/2014/main" id="{3BD7C56A-83AC-DBBF-B6BA-08D7395645AE}"/>
              </a:ext>
            </a:extLst>
          </p:cNvPr>
          <p:cNvPicPr>
            <a:picLocks noChangeAspect="1"/>
          </p:cNvPicPr>
          <p:nvPr/>
        </p:nvPicPr>
        <p:blipFill>
          <a:blip r:embed="rId2"/>
          <a:stretch>
            <a:fillRect/>
          </a:stretch>
        </p:blipFill>
        <p:spPr>
          <a:xfrm>
            <a:off x="6094787" y="1980471"/>
            <a:ext cx="4992308" cy="3726690"/>
          </a:xfrm>
          <a:prstGeom prst="rect">
            <a:avLst/>
          </a:prstGeom>
        </p:spPr>
      </p:pic>
      <p:pic>
        <p:nvPicPr>
          <p:cNvPr id="7" name="图片 6" descr="图片包含 图表&#10;&#10;AI 生成的内容可能不正确。">
            <a:extLst>
              <a:ext uri="{FF2B5EF4-FFF2-40B4-BE49-F238E27FC236}">
                <a16:creationId xmlns:a16="http://schemas.microsoft.com/office/drawing/2014/main" id="{3FFF841F-3091-033B-0916-06D2A9CC00D5}"/>
              </a:ext>
            </a:extLst>
          </p:cNvPr>
          <p:cNvPicPr>
            <a:picLocks noChangeAspect="1"/>
          </p:cNvPicPr>
          <p:nvPr/>
        </p:nvPicPr>
        <p:blipFill>
          <a:blip r:embed="rId3"/>
          <a:stretch>
            <a:fillRect/>
          </a:stretch>
        </p:blipFill>
        <p:spPr>
          <a:xfrm>
            <a:off x="978470" y="2083864"/>
            <a:ext cx="4144852" cy="3695030"/>
          </a:xfrm>
          <a:prstGeom prst="rect">
            <a:avLst/>
          </a:prstGeom>
        </p:spPr>
      </p:pic>
    </p:spTree>
    <p:extLst>
      <p:ext uri="{BB962C8B-B14F-4D97-AF65-F5344CB8AC3E}">
        <p14:creationId xmlns:p14="http://schemas.microsoft.com/office/powerpoint/2010/main" val="362215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B2852-EE0C-A15C-EDAD-E07761603EF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B961A72-C30A-1290-10F6-18E6CAB83488}"/>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Circuit protection</a:t>
            </a:r>
          </a:p>
        </p:txBody>
      </p:sp>
      <p:sp>
        <p:nvSpPr>
          <p:cNvPr id="3" name="内容占位符 2">
            <a:extLst>
              <a:ext uri="{FF2B5EF4-FFF2-40B4-BE49-F238E27FC236}">
                <a16:creationId xmlns:a16="http://schemas.microsoft.com/office/drawing/2014/main" id="{C8D1F880-2453-CFD7-7BD4-B18C161F69EB}"/>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6" name="内容占位符 2">
            <a:extLst>
              <a:ext uri="{FF2B5EF4-FFF2-40B4-BE49-F238E27FC236}">
                <a16:creationId xmlns:a16="http://schemas.microsoft.com/office/drawing/2014/main" id="{F8346F88-C20C-4E98-3B72-2BB81CA6AF89}"/>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ea typeface="等线"/>
              </a:rPr>
              <a:t>Our ADCCLK = 72MHz and takes 2.5 cycles for sampling. </a:t>
            </a:r>
          </a:p>
          <a:p>
            <a:pPr marL="457200" indent="-457200"/>
            <a:r>
              <a:rPr lang="en-US">
                <a:ea typeface="等线"/>
              </a:rPr>
              <a:t>If input voltage &gt;= 51V, current &gt;= 6A or Temp &gt;= 60℃ for 50ms, it would activate interrupt function and jump to the error state, shutting down while keeping detecting input value. Our state machine is back to work once all inputs are normal, and it would clear all flags and jump to wait state.</a:t>
            </a:r>
          </a:p>
          <a:p>
            <a:pPr marL="0" indent="0">
              <a:buNone/>
            </a:pPr>
            <a:endParaRPr lang="en-US">
              <a:ea typeface="等线"/>
            </a:endParaRPr>
          </a:p>
          <a:p>
            <a:pPr marL="457200" indent="-457200"/>
            <a:endParaRPr lang="en-US">
              <a:ea typeface="等线"/>
            </a:endParaRPr>
          </a:p>
          <a:p>
            <a:pPr marL="457200" indent="-457200"/>
            <a:endParaRPr lang="en-US">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pic>
        <p:nvPicPr>
          <p:cNvPr id="4" name="图片 3" descr="图形用户界面, 文本, 应用程序, 电子邮件&#10;&#10;AI 生成的内容可能不正确。">
            <a:extLst>
              <a:ext uri="{FF2B5EF4-FFF2-40B4-BE49-F238E27FC236}">
                <a16:creationId xmlns:a16="http://schemas.microsoft.com/office/drawing/2014/main" id="{5C5E8D31-9BA9-CD38-0E91-015ABFF077D4}"/>
              </a:ext>
            </a:extLst>
          </p:cNvPr>
          <p:cNvPicPr>
            <a:picLocks noChangeAspect="1"/>
          </p:cNvPicPr>
          <p:nvPr/>
        </p:nvPicPr>
        <p:blipFill>
          <a:blip r:embed="rId2"/>
          <a:stretch>
            <a:fillRect/>
          </a:stretch>
        </p:blipFill>
        <p:spPr>
          <a:xfrm>
            <a:off x="2491028" y="3215648"/>
            <a:ext cx="7203542" cy="3404268"/>
          </a:xfrm>
          <a:prstGeom prst="rect">
            <a:avLst/>
          </a:prstGeom>
        </p:spPr>
      </p:pic>
    </p:spTree>
    <p:extLst>
      <p:ext uri="{BB962C8B-B14F-4D97-AF65-F5344CB8AC3E}">
        <p14:creationId xmlns:p14="http://schemas.microsoft.com/office/powerpoint/2010/main" val="2142786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A6E07-09D7-E286-C914-8597D296360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E86C798-A18A-1D08-629B-561215165969}"/>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Man-machine interface</a:t>
            </a:r>
          </a:p>
        </p:txBody>
      </p:sp>
      <p:sp>
        <p:nvSpPr>
          <p:cNvPr id="3" name="内容占位符 2">
            <a:extLst>
              <a:ext uri="{FF2B5EF4-FFF2-40B4-BE49-F238E27FC236}">
                <a16:creationId xmlns:a16="http://schemas.microsoft.com/office/drawing/2014/main" id="{91300B8F-179A-5E06-9788-1E55F431F68E}"/>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5" name="图片 4" descr="图表&#10;&#10;AI 生成的内容可能不正确。">
            <a:extLst>
              <a:ext uri="{FF2B5EF4-FFF2-40B4-BE49-F238E27FC236}">
                <a16:creationId xmlns:a16="http://schemas.microsoft.com/office/drawing/2014/main" id="{395C89A1-7C27-0486-4138-FFAD5D4FFD9E}"/>
              </a:ext>
            </a:extLst>
          </p:cNvPr>
          <p:cNvPicPr>
            <a:picLocks noChangeAspect="1"/>
          </p:cNvPicPr>
          <p:nvPr/>
        </p:nvPicPr>
        <p:blipFill>
          <a:blip r:embed="rId2"/>
          <a:stretch>
            <a:fillRect/>
          </a:stretch>
        </p:blipFill>
        <p:spPr>
          <a:xfrm>
            <a:off x="189145" y="1980944"/>
            <a:ext cx="5904057" cy="3150370"/>
          </a:xfrm>
          <a:prstGeom prst="rect">
            <a:avLst/>
          </a:prstGeom>
        </p:spPr>
      </p:pic>
      <p:sp>
        <p:nvSpPr>
          <p:cNvPr id="8" name="内容占位符 2">
            <a:extLst>
              <a:ext uri="{FF2B5EF4-FFF2-40B4-BE49-F238E27FC236}">
                <a16:creationId xmlns:a16="http://schemas.microsoft.com/office/drawing/2014/main" id="{7F48C39B-A4B7-0521-29D1-8F80B9D65D74}"/>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ea typeface="等线"/>
              </a:rPr>
              <a:t>We use a 1.3inch LCD screen for information display.</a:t>
            </a:r>
          </a:p>
          <a:p>
            <a:pPr marL="457200" indent="-457200"/>
            <a:endParaRPr lang="en-US">
              <a:ea typeface="等线"/>
            </a:endParaRPr>
          </a:p>
          <a:p>
            <a:pPr marL="0" indent="0">
              <a:buNone/>
            </a:pPr>
            <a:endParaRPr lang="en-US">
              <a:ea typeface="等线"/>
            </a:endParaRPr>
          </a:p>
          <a:p>
            <a:pPr marL="457200" indent="-457200"/>
            <a:endParaRPr lang="en-US">
              <a:ea typeface="等线"/>
            </a:endParaRPr>
          </a:p>
          <a:p>
            <a:pPr marL="457200" indent="-457200"/>
            <a:endParaRPr lang="en-US">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pic>
        <p:nvPicPr>
          <p:cNvPr id="10" name="图片 9" descr="电脑屏幕的照片上有字&#10;&#10;AI 生成的内容可能不正确。">
            <a:extLst>
              <a:ext uri="{FF2B5EF4-FFF2-40B4-BE49-F238E27FC236}">
                <a16:creationId xmlns:a16="http://schemas.microsoft.com/office/drawing/2014/main" id="{6A792F2F-3F10-512A-AA4F-E72A6F2E559D}"/>
              </a:ext>
            </a:extLst>
          </p:cNvPr>
          <p:cNvPicPr>
            <a:picLocks noChangeAspect="1"/>
          </p:cNvPicPr>
          <p:nvPr/>
        </p:nvPicPr>
        <p:blipFill>
          <a:blip r:embed="rId3"/>
          <a:stretch>
            <a:fillRect/>
          </a:stretch>
        </p:blipFill>
        <p:spPr>
          <a:xfrm>
            <a:off x="7201940" y="2354036"/>
            <a:ext cx="2750723" cy="2540533"/>
          </a:xfrm>
          <a:prstGeom prst="rect">
            <a:avLst/>
          </a:prstGeom>
        </p:spPr>
      </p:pic>
    </p:spTree>
    <p:extLst>
      <p:ext uri="{BB962C8B-B14F-4D97-AF65-F5344CB8AC3E}">
        <p14:creationId xmlns:p14="http://schemas.microsoft.com/office/powerpoint/2010/main" val="18219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540F-DEF0-6EC9-C79B-5C901F67B9D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8E9F653-29EB-5443-D814-B17CF37E11B2}"/>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Background</a:t>
            </a:r>
          </a:p>
        </p:txBody>
      </p:sp>
      <p:sp>
        <p:nvSpPr>
          <p:cNvPr id="3" name="内容占位符 2">
            <a:extLst>
              <a:ext uri="{FF2B5EF4-FFF2-40B4-BE49-F238E27FC236}">
                <a16:creationId xmlns:a16="http://schemas.microsoft.com/office/drawing/2014/main" id="{7034AD40-2F9B-74FE-371A-519D4861E3B0}"/>
              </a:ext>
            </a:extLst>
          </p:cNvPr>
          <p:cNvSpPr>
            <a:spLocks noGrp="1"/>
          </p:cNvSpPr>
          <p:nvPr>
            <p:ph idx="1"/>
          </p:nvPr>
        </p:nvSpPr>
        <p:spPr>
          <a:xfrm>
            <a:off x="0" y="376911"/>
            <a:ext cx="9001124" cy="6099173"/>
          </a:xfrm>
        </p:spPr>
        <p:txBody>
          <a:bodyPr vert="horz" lIns="91440" tIns="45720" rIns="91440" bIns="45720" rtlCol="0" anchor="t">
            <a:normAutofit/>
          </a:bodyPr>
          <a:lstStyle/>
          <a:p>
            <a:pPr marL="0" indent="0">
              <a:buNone/>
            </a:pPr>
            <a:endParaRPr lang="en-US" altLang="zh-CN" sz="2400">
              <a:ea typeface="+mn-lt"/>
              <a:cs typeface="+mn-lt"/>
            </a:endParaRPr>
          </a:p>
          <a:p>
            <a:pPr marL="457200" indent="-457200">
              <a:buFont typeface="Arial"/>
              <a:buChar char="•"/>
            </a:pPr>
            <a:r>
              <a:rPr lang="en-US" sz="2400" dirty="0">
                <a:ea typeface="+mn-lt"/>
                <a:cs typeface="+mn-lt"/>
              </a:rPr>
              <a:t>Limitations of traditional wind turbines</a:t>
            </a:r>
          </a:p>
          <a:p>
            <a:pPr marL="914400" lvl="1" indent="-285750">
              <a:buFont typeface="Courier New,monospace"/>
              <a:buChar char="o"/>
            </a:pPr>
            <a:r>
              <a:rPr lang="en-US" b="1" dirty="0">
                <a:latin typeface="等线"/>
                <a:ea typeface="+mn-lt"/>
                <a:cs typeface="Arial"/>
              </a:rPr>
              <a:t>Horizontal-Axis</a:t>
            </a:r>
            <a:r>
              <a:rPr lang="en-US" b="1" dirty="0">
                <a:ea typeface="+mn-lt"/>
                <a:cs typeface="+mn-lt"/>
              </a:rPr>
              <a:t> Wind Turbines (HAWTs)</a:t>
            </a:r>
            <a:r>
              <a:rPr lang="en-US" dirty="0">
                <a:ea typeface="+mn-lt"/>
                <a:cs typeface="+mn-lt"/>
              </a:rPr>
              <a:t> rely heavily on wind from a specific direction.</a:t>
            </a:r>
          </a:p>
          <a:p>
            <a:pPr marL="914400" lvl="1" indent="-285750">
              <a:buFont typeface="Courier New,monospace"/>
              <a:buChar char="o"/>
            </a:pPr>
            <a:r>
              <a:rPr lang="en-US" b="1" dirty="0">
                <a:ea typeface="+mn-lt"/>
                <a:cs typeface="+mn-lt"/>
              </a:rPr>
              <a:t>Traditional Circular Vertical-Axis Wind Turbines (VAWTs)</a:t>
            </a:r>
            <a:r>
              <a:rPr lang="en-US" dirty="0">
                <a:ea typeface="+mn-lt"/>
                <a:cs typeface="+mn-lt"/>
              </a:rPr>
              <a:t> has the same sensitivity to all directions, lacking directional optimization.</a:t>
            </a:r>
            <a:endParaRPr lang="en-US">
              <a:latin typeface="等线"/>
              <a:ea typeface="+mn-lt"/>
              <a:cs typeface="Arial"/>
            </a:endParaRPr>
          </a:p>
          <a:p>
            <a:pPr marL="914400" lvl="1" indent="-285750">
              <a:buFont typeface="Courier New,monospace"/>
              <a:buChar char="o"/>
            </a:pPr>
            <a:endParaRPr lang="en-US" altLang="zh-CN">
              <a:latin typeface="等线"/>
              <a:ea typeface="等线"/>
              <a:cs typeface="Arial"/>
            </a:endParaRPr>
          </a:p>
          <a:p>
            <a:pPr marL="0" indent="0">
              <a:buNone/>
            </a:pPr>
            <a:r>
              <a:rPr lang="en-US" altLang="zh-CN" sz="2400" dirty="0">
                <a:ea typeface="+mn-lt"/>
              </a:rPr>
              <a:t>Our design aims to enhance the efficiency of VAWT by changing the motion track of blades to be elliptical and designing energy conversion circuit of higher efficiency. </a:t>
            </a:r>
            <a:endParaRPr lang="zh-CN" altLang="en-US" sz="2400">
              <a:ea typeface="等线"/>
            </a:endParaRPr>
          </a:p>
          <a:p>
            <a:pPr marL="0" indent="0">
              <a:buNone/>
            </a:pPr>
            <a:endParaRPr lang="zh-CN" altLang="en-US" sz="2400">
              <a:ea typeface="等线"/>
            </a:endParaRPr>
          </a:p>
          <a:p>
            <a:pPr marL="0" indent="0">
              <a:buNone/>
            </a:pPr>
            <a:endParaRPr lang="zh-CN" altLang="en-US" sz="2400">
              <a:ea typeface="等线"/>
            </a:endParaRPr>
          </a:p>
        </p:txBody>
      </p:sp>
    </p:spTree>
    <p:extLst>
      <p:ext uri="{BB962C8B-B14F-4D97-AF65-F5344CB8AC3E}">
        <p14:creationId xmlns:p14="http://schemas.microsoft.com/office/powerpoint/2010/main" val="25348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36C93-6BA6-709C-6C99-D53B0C913D6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7266E58-8C55-5819-59AA-E4AD50E85D21}"/>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Man-machine interface</a:t>
            </a:r>
          </a:p>
        </p:txBody>
      </p:sp>
      <p:sp>
        <p:nvSpPr>
          <p:cNvPr id="3" name="内容占位符 2">
            <a:extLst>
              <a:ext uri="{FF2B5EF4-FFF2-40B4-BE49-F238E27FC236}">
                <a16:creationId xmlns:a16="http://schemas.microsoft.com/office/drawing/2014/main" id="{2F47FE80-D4C5-A940-BD28-51627B5DBBA9}"/>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8" name="内容占位符 2">
            <a:extLst>
              <a:ext uri="{FF2B5EF4-FFF2-40B4-BE49-F238E27FC236}">
                <a16:creationId xmlns:a16="http://schemas.microsoft.com/office/drawing/2014/main" id="{ECBB2CC7-B7F7-0558-C38C-99E183A3059B}"/>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ea typeface="等线"/>
              </a:rPr>
              <a:t>For state of charge calculate(</a:t>
            </a:r>
            <a:r>
              <a:rPr lang="en-US">
                <a:ea typeface="+mn-lt"/>
                <a:cs typeface="+mn-lt"/>
              </a:rPr>
              <a:t>the current charging level of a battery</a:t>
            </a:r>
            <a:r>
              <a:rPr lang="en-US">
                <a:ea typeface="等线"/>
              </a:rPr>
              <a:t>), we choose to combine normal </a:t>
            </a:r>
            <a:r>
              <a:rPr lang="en-US" i="1">
                <a:ea typeface="+mn-lt"/>
                <a:cs typeface="+mn-lt"/>
              </a:rPr>
              <a:t>current integration method </a:t>
            </a:r>
            <a:r>
              <a:rPr lang="en-US">
                <a:ea typeface="+mn-lt"/>
                <a:cs typeface="+mn-lt"/>
              </a:rPr>
              <a:t>together with </a:t>
            </a:r>
            <a:r>
              <a:rPr lang="en-US" i="1">
                <a:ea typeface="+mn-lt"/>
                <a:cs typeface="+mn-lt"/>
              </a:rPr>
              <a:t>open-circuit voltage method</a:t>
            </a:r>
            <a:endParaRPr lang="en-US" i="1">
              <a:ea typeface="等线"/>
            </a:endParaRPr>
          </a:p>
          <a:p>
            <a:pPr marL="457200" indent="-457200"/>
            <a:r>
              <a:rPr lang="en-US">
                <a:ea typeface="等线"/>
              </a:rPr>
              <a:t>We first get the corresponding battery's state of battery table, which shows how voltage of battery changes with SOC under open circuit. Then we can get initial SOC value according to the table using interpolation and use current integration for following SOC calculation. </a:t>
            </a:r>
          </a:p>
          <a:p>
            <a:pPr marL="0" indent="0">
              <a:buNone/>
            </a:pPr>
            <a:endParaRPr lang="en-US">
              <a:ea typeface="等线"/>
            </a:endParaRPr>
          </a:p>
          <a:p>
            <a:pPr marL="457200" indent="-457200"/>
            <a:endParaRPr lang="en-US">
              <a:ea typeface="等线"/>
            </a:endParaRPr>
          </a:p>
          <a:p>
            <a:pPr marL="457200" indent="-457200"/>
            <a:endParaRPr lang="en-US">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pic>
        <p:nvPicPr>
          <p:cNvPr id="11" name="图片 10" descr="图片包含 徽标&#10;&#10;AI 生成的内容可能不正确。">
            <a:extLst>
              <a:ext uri="{FF2B5EF4-FFF2-40B4-BE49-F238E27FC236}">
                <a16:creationId xmlns:a16="http://schemas.microsoft.com/office/drawing/2014/main" id="{49F586F6-2D69-B98D-49C2-9EC4D6B8BE0E}"/>
              </a:ext>
            </a:extLst>
          </p:cNvPr>
          <p:cNvPicPr>
            <a:picLocks noChangeAspect="1"/>
          </p:cNvPicPr>
          <p:nvPr/>
        </p:nvPicPr>
        <p:blipFill>
          <a:blip r:embed="rId2"/>
          <a:stretch>
            <a:fillRect/>
          </a:stretch>
        </p:blipFill>
        <p:spPr>
          <a:xfrm>
            <a:off x="188460" y="4129047"/>
            <a:ext cx="4848225" cy="2019300"/>
          </a:xfrm>
          <a:prstGeom prst="rect">
            <a:avLst/>
          </a:prstGeom>
        </p:spPr>
      </p:pic>
      <p:pic>
        <p:nvPicPr>
          <p:cNvPr id="15" name="图片 14" descr="图表&#10;&#10;AI 生成的内容可能不正确。">
            <a:extLst>
              <a:ext uri="{FF2B5EF4-FFF2-40B4-BE49-F238E27FC236}">
                <a16:creationId xmlns:a16="http://schemas.microsoft.com/office/drawing/2014/main" id="{DB3EE62E-58FA-7518-70CB-409DE1664315}"/>
              </a:ext>
            </a:extLst>
          </p:cNvPr>
          <p:cNvPicPr>
            <a:picLocks noChangeAspect="1"/>
          </p:cNvPicPr>
          <p:nvPr/>
        </p:nvPicPr>
        <p:blipFill>
          <a:blip r:embed="rId3"/>
          <a:stretch>
            <a:fillRect/>
          </a:stretch>
        </p:blipFill>
        <p:spPr>
          <a:xfrm>
            <a:off x="5230545" y="4043042"/>
            <a:ext cx="6872808" cy="2415428"/>
          </a:xfrm>
          <a:prstGeom prst="rect">
            <a:avLst/>
          </a:prstGeom>
        </p:spPr>
      </p:pic>
    </p:spTree>
    <p:extLst>
      <p:ext uri="{BB962C8B-B14F-4D97-AF65-F5344CB8AC3E}">
        <p14:creationId xmlns:p14="http://schemas.microsoft.com/office/powerpoint/2010/main" val="694778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6DE4-3263-61C8-3AA8-733E8CF9CD8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91E86A9-31AB-5A46-3A69-28A642A640CD}"/>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Man-machine interface</a:t>
            </a:r>
          </a:p>
        </p:txBody>
      </p:sp>
      <p:sp>
        <p:nvSpPr>
          <p:cNvPr id="3" name="内容占位符 2">
            <a:extLst>
              <a:ext uri="{FF2B5EF4-FFF2-40B4-BE49-F238E27FC236}">
                <a16:creationId xmlns:a16="http://schemas.microsoft.com/office/drawing/2014/main" id="{73DAF6AB-19CC-47D9-9B40-DB01190EF4F4}"/>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5" name="图片 4" descr="图表&#10;&#10;AI 生成的内容可能不正确。">
            <a:extLst>
              <a:ext uri="{FF2B5EF4-FFF2-40B4-BE49-F238E27FC236}">
                <a16:creationId xmlns:a16="http://schemas.microsoft.com/office/drawing/2014/main" id="{45E3A9E5-A64C-15E3-6B45-2FD3F675D5D7}"/>
              </a:ext>
            </a:extLst>
          </p:cNvPr>
          <p:cNvPicPr>
            <a:picLocks noChangeAspect="1"/>
          </p:cNvPicPr>
          <p:nvPr/>
        </p:nvPicPr>
        <p:blipFill>
          <a:blip r:embed="rId2"/>
          <a:stretch>
            <a:fillRect/>
          </a:stretch>
        </p:blipFill>
        <p:spPr>
          <a:xfrm>
            <a:off x="189145" y="1980944"/>
            <a:ext cx="5904057" cy="3150370"/>
          </a:xfrm>
          <a:prstGeom prst="rect">
            <a:avLst/>
          </a:prstGeom>
        </p:spPr>
      </p:pic>
      <p:sp>
        <p:nvSpPr>
          <p:cNvPr id="8" name="内容占位符 2">
            <a:extLst>
              <a:ext uri="{FF2B5EF4-FFF2-40B4-BE49-F238E27FC236}">
                <a16:creationId xmlns:a16="http://schemas.microsoft.com/office/drawing/2014/main" id="{77D1521C-B7F3-93AF-7C87-6E32054E5970}"/>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ea typeface="等线"/>
              </a:rPr>
              <a:t>We use a 1.3inch LCD screen for information display.</a:t>
            </a:r>
          </a:p>
          <a:p>
            <a:pPr marL="457200" indent="-457200"/>
            <a:endParaRPr lang="en-US">
              <a:ea typeface="等线"/>
            </a:endParaRPr>
          </a:p>
          <a:p>
            <a:pPr marL="0" indent="0">
              <a:buNone/>
            </a:pPr>
            <a:endParaRPr lang="en-US">
              <a:ea typeface="等线"/>
            </a:endParaRPr>
          </a:p>
          <a:p>
            <a:pPr marL="457200" indent="-457200"/>
            <a:endParaRPr lang="en-US">
              <a:ea typeface="等线"/>
            </a:endParaRPr>
          </a:p>
          <a:p>
            <a:pPr marL="457200" indent="-457200"/>
            <a:endParaRPr lang="en-US">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pic>
        <p:nvPicPr>
          <p:cNvPr id="10" name="图片 9" descr="电脑屏幕的照片上有字&#10;&#10;AI 生成的内容可能不正确。">
            <a:extLst>
              <a:ext uri="{FF2B5EF4-FFF2-40B4-BE49-F238E27FC236}">
                <a16:creationId xmlns:a16="http://schemas.microsoft.com/office/drawing/2014/main" id="{3209D58A-8D04-6C3D-FE63-77AFDF528C00}"/>
              </a:ext>
            </a:extLst>
          </p:cNvPr>
          <p:cNvPicPr>
            <a:picLocks noChangeAspect="1"/>
          </p:cNvPicPr>
          <p:nvPr/>
        </p:nvPicPr>
        <p:blipFill>
          <a:blip r:embed="rId3"/>
          <a:stretch>
            <a:fillRect/>
          </a:stretch>
        </p:blipFill>
        <p:spPr>
          <a:xfrm>
            <a:off x="7201940" y="2354036"/>
            <a:ext cx="2750723" cy="2540533"/>
          </a:xfrm>
          <a:prstGeom prst="rect">
            <a:avLst/>
          </a:prstGeom>
        </p:spPr>
      </p:pic>
    </p:spTree>
    <p:extLst>
      <p:ext uri="{BB962C8B-B14F-4D97-AF65-F5344CB8AC3E}">
        <p14:creationId xmlns:p14="http://schemas.microsoft.com/office/powerpoint/2010/main" val="405222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F5A4-ACDC-E650-0DE9-DE301EBDCC4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BD7F182-7ECF-83BB-3079-5D9D073895BF}"/>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Reference</a:t>
            </a:r>
          </a:p>
        </p:txBody>
      </p:sp>
      <p:sp>
        <p:nvSpPr>
          <p:cNvPr id="3" name="内容占位符 2">
            <a:extLst>
              <a:ext uri="{FF2B5EF4-FFF2-40B4-BE49-F238E27FC236}">
                <a16:creationId xmlns:a16="http://schemas.microsoft.com/office/drawing/2014/main" id="{222BCA62-1E6C-4555-6077-1F6ED6D6E94D}"/>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6" name="内容占位符 2">
            <a:extLst>
              <a:ext uri="{FF2B5EF4-FFF2-40B4-BE49-F238E27FC236}">
                <a16:creationId xmlns:a16="http://schemas.microsoft.com/office/drawing/2014/main" id="{69C8C0B6-45DC-2110-1E51-2F6F20171C53}"/>
              </a:ext>
            </a:extLst>
          </p:cNvPr>
          <p:cNvSpPr txBox="1">
            <a:spLocks/>
          </p:cNvSpPr>
          <p:nvPr/>
        </p:nvSpPr>
        <p:spPr>
          <a:xfrm>
            <a:off x="865" y="829039"/>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a:solidFill>
                  <a:srgbClr val="222222"/>
                </a:solidFill>
                <a:latin typeface="等线"/>
                <a:ea typeface="等线"/>
              </a:rPr>
              <a:t>Yu, X., Liu, M., Wang, J. </a:t>
            </a:r>
            <a:r>
              <a:rPr lang="en-US" sz="2400" i="1">
                <a:solidFill>
                  <a:srgbClr val="222222"/>
                </a:solidFill>
                <a:latin typeface="等线"/>
                <a:ea typeface="等线"/>
              </a:rPr>
              <a:t>et al.</a:t>
            </a:r>
            <a:r>
              <a:rPr lang="en-US" sz="2400">
                <a:solidFill>
                  <a:srgbClr val="222222"/>
                </a:solidFill>
                <a:latin typeface="等线"/>
                <a:ea typeface="等线"/>
              </a:rPr>
              <a:t> Statistical characteristics of the spatial distribution of wind and snow in the Xinjiang Uygur Autonomous Region. </a:t>
            </a:r>
            <a:r>
              <a:rPr lang="en-US" sz="2400" i="1">
                <a:solidFill>
                  <a:srgbClr val="222222"/>
                </a:solidFill>
                <a:latin typeface="等线"/>
                <a:ea typeface="等线"/>
              </a:rPr>
              <a:t>Nat Hazards</a:t>
            </a:r>
            <a:r>
              <a:rPr lang="en-US" sz="2400">
                <a:solidFill>
                  <a:srgbClr val="222222"/>
                </a:solidFill>
                <a:latin typeface="等线"/>
                <a:ea typeface="等线"/>
              </a:rPr>
              <a:t> 111, 1977–2009 (2022). </a:t>
            </a:r>
            <a:r>
              <a:rPr lang="en-US" sz="2400">
                <a:solidFill>
                  <a:srgbClr val="222222"/>
                </a:solidFill>
                <a:latin typeface="等线"/>
                <a:ea typeface="等线"/>
                <a:hlinkClick r:id="rId2"/>
              </a:rPr>
              <a:t>https://doi.org/10.1007/s11069-021-05127-4</a:t>
            </a:r>
            <a:endParaRPr lang="en-US" sz="2400">
              <a:latin typeface="等线"/>
              <a:ea typeface="等线"/>
            </a:endParaRPr>
          </a:p>
          <a:p>
            <a:pPr marL="457200" indent="-457200"/>
            <a:r>
              <a:rPr lang="en-US" sz="2400">
                <a:solidFill>
                  <a:srgbClr val="222222"/>
                </a:solidFill>
                <a:ea typeface="+mn-lt"/>
                <a:cs typeface="+mn-lt"/>
              </a:rPr>
              <a:t>BSL Battery. (n.d.). LiFePO4 voltage chart (3.2V, 12V, 24V, 48V). https://www.bsl-battery.com/zh/news/lifepo4-voltage-chart-3-2v-12v-24v-48v/</a:t>
            </a:r>
            <a:endParaRPr lang="en-US" sz="2400">
              <a:solidFill>
                <a:srgbClr val="222222"/>
              </a:solidFill>
              <a:ea typeface="等线"/>
            </a:endParaRPr>
          </a:p>
          <a:p>
            <a:pPr marL="457200" indent="-457200"/>
            <a:endParaRPr lang="en-US" altLang="zh-CN">
              <a:ea typeface="等线"/>
            </a:endParaRPr>
          </a:p>
          <a:p>
            <a:pPr lvl="1">
              <a:buFont typeface="Courier New" panose="020B0604020202020204" pitchFamily="34" charset="0"/>
              <a:buChar char="o"/>
            </a:pPr>
            <a:endParaRPr lang="en-US" altLang="zh-CN">
              <a:ea typeface="等线"/>
            </a:endParaRPr>
          </a:p>
          <a:p>
            <a:pPr lvl="1">
              <a:buFont typeface="Courier New" panose="020B0604020202020204" pitchFamily="34" charset="0"/>
              <a:buChar char="o"/>
            </a:pPr>
            <a:endParaRPr lang="en-US" altLang="zh-CN">
              <a:ea typeface="等线"/>
            </a:endParaRPr>
          </a:p>
        </p:txBody>
      </p:sp>
    </p:spTree>
    <p:extLst>
      <p:ext uri="{BB962C8B-B14F-4D97-AF65-F5344CB8AC3E}">
        <p14:creationId xmlns:p14="http://schemas.microsoft.com/office/powerpoint/2010/main" val="1428852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127B-1F35-0955-C144-267B54AC021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42B3E2C-F87D-ACE8-F364-C1676B24ACA7}"/>
              </a:ext>
            </a:extLst>
          </p:cNvPr>
          <p:cNvSpPr>
            <a:spLocks noGrp="1"/>
          </p:cNvSpPr>
          <p:nvPr>
            <p:ph type="title"/>
          </p:nvPr>
        </p:nvSpPr>
        <p:spPr>
          <a:xfrm>
            <a:off x="0" y="2684808"/>
            <a:ext cx="12192001" cy="739412"/>
          </a:xfrm>
        </p:spPr>
        <p:txBody>
          <a:bodyPr>
            <a:noAutofit/>
          </a:bodyPr>
          <a:lstStyle/>
          <a:p>
            <a:pPr algn="ctr"/>
            <a:r>
              <a:rPr lang="zh-CN" altLang="en-US" sz="4800" b="1">
                <a:latin typeface="等线 Light"/>
                <a:ea typeface="等线 Light"/>
              </a:rPr>
              <a:t>Thank you</a:t>
            </a:r>
          </a:p>
        </p:txBody>
      </p:sp>
      <p:sp>
        <p:nvSpPr>
          <p:cNvPr id="3" name="内容占位符 2">
            <a:extLst>
              <a:ext uri="{FF2B5EF4-FFF2-40B4-BE49-F238E27FC236}">
                <a16:creationId xmlns:a16="http://schemas.microsoft.com/office/drawing/2014/main" id="{A1A761FA-FC85-9190-3A70-C45BD32B653C}"/>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Tree>
    <p:extLst>
      <p:ext uri="{BB962C8B-B14F-4D97-AF65-F5344CB8AC3E}">
        <p14:creationId xmlns:p14="http://schemas.microsoft.com/office/powerpoint/2010/main" val="196367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3C1B-09AE-450F-AA52-1E3E165DEBF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5CB9F05-D6BD-334D-5860-50D8BDE7EB7E}"/>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Objective</a:t>
            </a:r>
          </a:p>
        </p:txBody>
      </p:sp>
      <p:sp>
        <p:nvSpPr>
          <p:cNvPr id="3" name="内容占位符 2">
            <a:extLst>
              <a:ext uri="{FF2B5EF4-FFF2-40B4-BE49-F238E27FC236}">
                <a16:creationId xmlns:a16="http://schemas.microsoft.com/office/drawing/2014/main" id="{714D154C-F647-FB4B-2293-890E273B48A9}"/>
              </a:ext>
            </a:extLst>
          </p:cNvPr>
          <p:cNvSpPr>
            <a:spLocks noGrp="1"/>
          </p:cNvSpPr>
          <p:nvPr>
            <p:ph idx="1"/>
          </p:nvPr>
        </p:nvSpPr>
        <p:spPr>
          <a:xfrm>
            <a:off x="0" y="376911"/>
            <a:ext cx="9001124" cy="6099173"/>
          </a:xfrm>
        </p:spPr>
        <p:txBody>
          <a:bodyPr vert="horz" lIns="91440" tIns="45720" rIns="91440" bIns="45720" rtlCol="0" anchor="t">
            <a:normAutofit/>
          </a:bodyPr>
          <a:lstStyle/>
          <a:p>
            <a:pPr marL="0" indent="0">
              <a:buNone/>
            </a:pPr>
            <a:endParaRPr lang="en-US" altLang="zh-CN" sz="2400">
              <a:ea typeface="+mn-lt"/>
              <a:cs typeface="+mn-lt"/>
            </a:endParaRPr>
          </a:p>
          <a:p>
            <a:pPr>
              <a:buFont typeface="Arial"/>
              <a:buChar char="•"/>
            </a:pPr>
            <a:r>
              <a:rPr lang="en-US" sz="2400" dirty="0">
                <a:ea typeface="+mn-lt"/>
                <a:cs typeface="+mn-lt"/>
              </a:rPr>
              <a:t>To design, analyze, and prototype a vertical axis wind turbine (VAWT) based on the </a:t>
            </a:r>
            <a:r>
              <a:rPr lang="en-US" sz="2400" dirty="0" err="1">
                <a:ea typeface="+mn-lt"/>
                <a:cs typeface="+mn-lt"/>
              </a:rPr>
              <a:t>Airloom</a:t>
            </a:r>
            <a:r>
              <a:rPr lang="en-US" sz="2400" dirty="0">
                <a:ea typeface="+mn-lt"/>
                <a:cs typeface="+mn-lt"/>
              </a:rPr>
              <a:t> configuration capable of generating 200W of electrical power under a 9 m/s wind speed condition. </a:t>
            </a:r>
            <a:endParaRPr lang="en-US" altLang="zh-CN" sz="2400" dirty="0">
              <a:ea typeface="+mn-lt"/>
              <a:cs typeface="+mn-lt"/>
            </a:endParaRPr>
          </a:p>
          <a:p>
            <a:pPr>
              <a:buFont typeface="Arial"/>
              <a:buChar char="•"/>
            </a:pPr>
            <a:r>
              <a:rPr lang="en-US" sz="2400" dirty="0">
                <a:ea typeface="+mn-lt"/>
                <a:cs typeface="+mn-lt"/>
              </a:rPr>
              <a:t>The system will integrate a charge controller to regulate power output with MPPT and charge a 48V battery bank, ensuring stable energy storage and utilization.</a:t>
            </a:r>
            <a:endParaRPr lang="en-US" altLang="zh-CN" sz="2400" dirty="0">
              <a:ea typeface="等线"/>
            </a:endParaRPr>
          </a:p>
          <a:p>
            <a:pPr marL="457200" indent="-457200">
              <a:buFont typeface="Arial"/>
              <a:buChar char="•"/>
            </a:pPr>
            <a:endParaRPr lang="en-US" altLang="zh-CN" sz="2400" dirty="0">
              <a:ea typeface="等线"/>
            </a:endParaRPr>
          </a:p>
          <a:p>
            <a:pPr marL="0" indent="0">
              <a:buNone/>
            </a:pPr>
            <a:endParaRPr lang="zh-CN" altLang="en-US" sz="2400">
              <a:ea typeface="等线"/>
            </a:endParaRPr>
          </a:p>
        </p:txBody>
      </p:sp>
    </p:spTree>
    <p:extLst>
      <p:ext uri="{BB962C8B-B14F-4D97-AF65-F5344CB8AC3E}">
        <p14:creationId xmlns:p14="http://schemas.microsoft.com/office/powerpoint/2010/main" val="2832083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EB4D-EACF-9FB2-BCEA-57C115394B2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D456DA0-6F9C-FFC4-300B-6B30FC6E9222}"/>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System Overview</a:t>
            </a:r>
          </a:p>
        </p:txBody>
      </p:sp>
      <p:sp>
        <p:nvSpPr>
          <p:cNvPr id="3" name="内容占位符 2">
            <a:extLst>
              <a:ext uri="{FF2B5EF4-FFF2-40B4-BE49-F238E27FC236}">
                <a16:creationId xmlns:a16="http://schemas.microsoft.com/office/drawing/2014/main" id="{40C40290-2D10-FBAA-754F-C623999954B8}"/>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5" name="内容占位符 2">
            <a:extLst>
              <a:ext uri="{FF2B5EF4-FFF2-40B4-BE49-F238E27FC236}">
                <a16:creationId xmlns:a16="http://schemas.microsoft.com/office/drawing/2014/main" id="{F6C94D0D-1C3C-30B1-F7F2-D64E48B0E3D4}"/>
              </a:ext>
            </a:extLst>
          </p:cNvPr>
          <p:cNvSpPr txBox="1">
            <a:spLocks/>
          </p:cNvSpPr>
          <p:nvPr/>
        </p:nvSpPr>
        <p:spPr>
          <a:xfrm>
            <a:off x="2146" y="830320"/>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ltLang="zh-CN" dirty="0">
                <a:ea typeface="+mn-lt"/>
              </a:rPr>
              <a:t>Mechanical part:</a:t>
            </a:r>
            <a:endParaRPr lang="en-US" altLang="zh-CN" dirty="0">
              <a:ea typeface="+mn-lt"/>
              <a:cs typeface="+mn-lt"/>
            </a:endParaRPr>
          </a:p>
          <a:p>
            <a:pPr marL="914400" lvl="1">
              <a:buFont typeface="Courier New" panose="020B0604020202020204" pitchFamily="34" charset="0"/>
              <a:buChar char="o"/>
            </a:pPr>
            <a:r>
              <a:rPr lang="en-US" dirty="0">
                <a:solidFill>
                  <a:srgbClr val="000000"/>
                </a:solidFill>
                <a:ea typeface="+mn-lt"/>
                <a:cs typeface="+mn-lt"/>
              </a:rPr>
              <a:t>Uses NACA0021 airfoils to generate positive torque at optimal wind angles, enhancing energy capture efficiency.</a:t>
            </a:r>
            <a:endParaRPr lang="en-US" altLang="zh-CN" dirty="0">
              <a:solidFill>
                <a:srgbClr val="000000"/>
              </a:solidFill>
              <a:ea typeface="+mn-lt"/>
              <a:cs typeface="+mn-lt"/>
            </a:endParaRPr>
          </a:p>
          <a:p>
            <a:pPr marL="914400" lvl="1">
              <a:buFont typeface="Courier New" panose="020B0604020202020204" pitchFamily="34" charset="0"/>
              <a:buChar char="o"/>
            </a:pPr>
            <a:r>
              <a:rPr lang="en-US" dirty="0">
                <a:solidFill>
                  <a:srgbClr val="000000"/>
                </a:solidFill>
                <a:ea typeface="+mn-lt"/>
                <a:cs typeface="+mn-lt"/>
              </a:rPr>
              <a:t>Blades are fixed on HTD belts, converting linear motion into rotational energy via a pulley system for smooth power transfer.</a:t>
            </a:r>
            <a:endParaRPr lang="en-US" dirty="0">
              <a:solidFill>
                <a:srgbClr val="000000"/>
              </a:solidFill>
              <a:ea typeface="等线"/>
            </a:endParaRPr>
          </a:p>
          <a:p>
            <a:pPr marL="914400" lvl="1">
              <a:buFont typeface="Courier New" panose="020B0604020202020204" pitchFamily="34" charset="0"/>
              <a:buChar char="o"/>
            </a:pPr>
            <a:r>
              <a:rPr lang="en-US" dirty="0">
                <a:ea typeface="等线"/>
              </a:rPr>
              <a:t>Aluminum profile base supporting the structure</a:t>
            </a:r>
          </a:p>
          <a:p>
            <a:pPr marL="914400" lvl="1">
              <a:buFont typeface="Courier New" panose="020B0604020202020204" pitchFamily="34" charset="0"/>
              <a:buChar char="o"/>
            </a:pPr>
            <a:r>
              <a:rPr lang="en-US" dirty="0">
                <a:ea typeface="等线"/>
              </a:rPr>
              <a:t>Smaller HTD belt-pulley system for power transition to the DC generator</a:t>
            </a:r>
          </a:p>
          <a:p>
            <a:pPr marL="914400" lvl="1">
              <a:buFont typeface="Courier New" panose="020B0604020202020204" pitchFamily="34" charset="0"/>
              <a:buChar char="o"/>
            </a:pPr>
            <a:endParaRPr lang="en-US" altLang="zh-CN">
              <a:ea typeface="等线"/>
            </a:endParaRPr>
          </a:p>
          <a:p>
            <a:pPr marL="457200" indent="-457200"/>
            <a:r>
              <a:rPr lang="en-US" altLang="zh-CN" dirty="0">
                <a:ea typeface="等线"/>
              </a:rPr>
              <a:t>Control part:</a:t>
            </a:r>
          </a:p>
          <a:p>
            <a:pPr marL="914400" lvl="1">
              <a:buFont typeface="Courier New" panose="020B0604020202020204" pitchFamily="34" charset="0"/>
              <a:buChar char="o"/>
            </a:pPr>
            <a:r>
              <a:rPr lang="zh-CN" altLang="en-US">
                <a:ea typeface="等线"/>
              </a:rPr>
              <a:t>Boost 24v dc input to 48v dc output.</a:t>
            </a:r>
          </a:p>
          <a:p>
            <a:pPr marL="914400" lvl="1">
              <a:buFont typeface="Courier New" panose="020B0604020202020204" pitchFamily="34" charset="0"/>
              <a:buChar char="o"/>
            </a:pPr>
            <a:r>
              <a:rPr lang="zh-CN" altLang="en-US">
                <a:ea typeface="等线"/>
              </a:rPr>
              <a:t>Charge the battery with basic circuit protection.</a:t>
            </a:r>
          </a:p>
          <a:p>
            <a:pPr marL="914400" lvl="1">
              <a:buFont typeface="Courier New" panose="020B0604020202020204" pitchFamily="34" charset="0"/>
              <a:buChar char="o"/>
            </a:pPr>
            <a:r>
              <a:rPr lang="zh-CN" altLang="en-US">
                <a:ea typeface="等线"/>
              </a:rPr>
              <a:t>Display related information, including voltage, current and quantity of electric charge on LCD screen.</a:t>
            </a:r>
          </a:p>
          <a:p>
            <a:pPr marL="0" indent="0">
              <a:buNone/>
            </a:pPr>
            <a:endParaRPr lang="zh-CN" altLang="en-US">
              <a:ea typeface="等线"/>
            </a:endParaRPr>
          </a:p>
          <a:p>
            <a:pPr marL="0" indent="0">
              <a:buNone/>
            </a:pPr>
            <a:endParaRPr lang="zh-CN" altLang="en-US">
              <a:ea typeface="等线"/>
            </a:endParaRPr>
          </a:p>
        </p:txBody>
      </p:sp>
    </p:spTree>
    <p:extLst>
      <p:ext uri="{BB962C8B-B14F-4D97-AF65-F5344CB8AC3E}">
        <p14:creationId xmlns:p14="http://schemas.microsoft.com/office/powerpoint/2010/main" val="1604176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67FF-B1DD-EB89-17AA-2CE24D182AB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C5DD2EE-4B48-572F-617A-78906E715ECC}"/>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Block Diagram</a:t>
            </a:r>
          </a:p>
        </p:txBody>
      </p:sp>
      <p:sp>
        <p:nvSpPr>
          <p:cNvPr id="3" name="内容占位符 2">
            <a:extLst>
              <a:ext uri="{FF2B5EF4-FFF2-40B4-BE49-F238E27FC236}">
                <a16:creationId xmlns:a16="http://schemas.microsoft.com/office/drawing/2014/main" id="{9E5D806A-51AC-C429-E72A-5F50D164DEE5}"/>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6" name="图片 5" descr="图示&#10;&#10;AI 生成的内容可能不正确。">
            <a:extLst>
              <a:ext uri="{FF2B5EF4-FFF2-40B4-BE49-F238E27FC236}">
                <a16:creationId xmlns:a16="http://schemas.microsoft.com/office/drawing/2014/main" id="{AD489D00-808B-A775-40DA-1C79E0A8A0F7}"/>
              </a:ext>
            </a:extLst>
          </p:cNvPr>
          <p:cNvPicPr>
            <a:picLocks noChangeAspect="1"/>
          </p:cNvPicPr>
          <p:nvPr/>
        </p:nvPicPr>
        <p:blipFill>
          <a:blip r:embed="rId2"/>
          <a:stretch>
            <a:fillRect/>
          </a:stretch>
        </p:blipFill>
        <p:spPr>
          <a:xfrm>
            <a:off x="1479794" y="1180490"/>
            <a:ext cx="9241204" cy="5679098"/>
          </a:xfrm>
          <a:prstGeom prst="rect">
            <a:avLst/>
          </a:prstGeom>
        </p:spPr>
      </p:pic>
    </p:spTree>
    <p:extLst>
      <p:ext uri="{BB962C8B-B14F-4D97-AF65-F5344CB8AC3E}">
        <p14:creationId xmlns:p14="http://schemas.microsoft.com/office/powerpoint/2010/main" val="4002412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9523-DDBE-0858-203B-1F08B8A512D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B97AC66-7A16-5031-A3D4-FFA9470792C5}"/>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Mechanical overview</a:t>
            </a:r>
          </a:p>
        </p:txBody>
      </p:sp>
      <p:sp>
        <p:nvSpPr>
          <p:cNvPr id="3" name="内容占位符 2">
            <a:extLst>
              <a:ext uri="{FF2B5EF4-FFF2-40B4-BE49-F238E27FC236}">
                <a16:creationId xmlns:a16="http://schemas.microsoft.com/office/drawing/2014/main" id="{BB53E02A-8105-9FB0-E846-E8AA2DCC9F1D}"/>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sp>
        <p:nvSpPr>
          <p:cNvPr id="5" name="内容占位符 2">
            <a:extLst>
              <a:ext uri="{FF2B5EF4-FFF2-40B4-BE49-F238E27FC236}">
                <a16:creationId xmlns:a16="http://schemas.microsoft.com/office/drawing/2014/main" id="{529A4E63-1626-90DB-2938-E74077837183}"/>
              </a:ext>
            </a:extLst>
          </p:cNvPr>
          <p:cNvSpPr txBox="1">
            <a:spLocks/>
          </p:cNvSpPr>
          <p:nvPr/>
        </p:nvSpPr>
        <p:spPr>
          <a:xfrm>
            <a:off x="2146" y="830320"/>
            <a:ext cx="12191999" cy="6027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latin typeface="Arial"/>
                <a:ea typeface="等线"/>
                <a:cs typeface="Arial"/>
              </a:rPr>
              <a:t>Test bench</a:t>
            </a:r>
          </a:p>
          <a:p>
            <a:pPr lvl="1">
              <a:buFont typeface="Courier New,monospace" panose="020B0604020202020204" pitchFamily="34" charset="0"/>
              <a:buChar char="o"/>
            </a:pPr>
            <a:r>
              <a:rPr lang="en-US" dirty="0">
                <a:latin typeface="Arial"/>
                <a:ea typeface="等线"/>
                <a:cs typeface="Arial"/>
              </a:rPr>
              <a:t>Offer wind energy</a:t>
            </a:r>
            <a:endParaRPr lang="en-US" dirty="0"/>
          </a:p>
          <a:p>
            <a:pPr marL="457200" indent="-457200"/>
            <a:r>
              <a:rPr lang="en-US" dirty="0">
                <a:latin typeface="Arial"/>
                <a:ea typeface="等线"/>
                <a:cs typeface="Arial"/>
              </a:rPr>
              <a:t>Blade</a:t>
            </a:r>
            <a:endParaRPr lang="en-US" altLang="zh-CN" dirty="0">
              <a:latin typeface="等线"/>
              <a:ea typeface="等线"/>
              <a:cs typeface="Arial"/>
            </a:endParaRPr>
          </a:p>
          <a:p>
            <a:pPr lvl="1">
              <a:buFont typeface="Courier New,monospace" panose="020B0604020202020204" pitchFamily="34" charset="0"/>
              <a:buChar char="o"/>
            </a:pPr>
            <a:r>
              <a:rPr lang="en-US" dirty="0">
                <a:latin typeface="Arial"/>
                <a:ea typeface="等线"/>
                <a:cs typeface="Arial"/>
              </a:rPr>
              <a:t>Convert wind energy to mechanical energy</a:t>
            </a:r>
          </a:p>
          <a:p>
            <a:pPr marL="457200" indent="-457200"/>
            <a:r>
              <a:rPr lang="en-US" dirty="0">
                <a:latin typeface="Arial"/>
                <a:ea typeface="等线"/>
                <a:cs typeface="Arial"/>
              </a:rPr>
              <a:t>Belt &amp; pulley</a:t>
            </a:r>
          </a:p>
          <a:p>
            <a:pPr lvl="1">
              <a:buFont typeface="Courier New,monospace" panose="020B0604020202020204" pitchFamily="34" charset="0"/>
              <a:buChar char="o"/>
            </a:pPr>
            <a:r>
              <a:rPr lang="en-US" dirty="0">
                <a:latin typeface="Arial"/>
                <a:ea typeface="等线"/>
                <a:cs typeface="Arial"/>
              </a:rPr>
              <a:t>Convert irregular motion to circular motion</a:t>
            </a:r>
          </a:p>
          <a:p>
            <a:pPr marL="457200" indent="-457200"/>
            <a:r>
              <a:rPr lang="en-US" dirty="0">
                <a:latin typeface="Arial"/>
                <a:ea typeface="等线"/>
                <a:cs typeface="Arial"/>
              </a:rPr>
              <a:t>Tension structure</a:t>
            </a:r>
            <a:endParaRPr lang="en-US" dirty="0"/>
          </a:p>
          <a:p>
            <a:pPr marL="914400" lvl="1" indent="-457200">
              <a:buFont typeface="Courier New,monospace" panose="020B0604020202020204" pitchFamily="34" charset="0"/>
              <a:buChar char="o"/>
            </a:pPr>
            <a:r>
              <a:rPr lang="en-US" dirty="0">
                <a:latin typeface="Arial"/>
                <a:ea typeface="等线"/>
                <a:cs typeface="Arial"/>
              </a:rPr>
              <a:t>Offer tension to belt</a:t>
            </a:r>
            <a:endParaRPr lang="en-US" dirty="0"/>
          </a:p>
          <a:p>
            <a:pPr marL="457200" indent="-457200"/>
            <a:r>
              <a:rPr lang="en-US" dirty="0">
                <a:latin typeface="Arial"/>
                <a:ea typeface="等线"/>
                <a:cs typeface="Arial"/>
              </a:rPr>
              <a:t>Base</a:t>
            </a:r>
          </a:p>
          <a:p>
            <a:pPr marL="914400" lvl="1" indent="-457200">
              <a:buFont typeface="Courier New,monospace" panose="020B0604020202020204" pitchFamily="34" charset="0"/>
              <a:buChar char="o"/>
            </a:pPr>
            <a:r>
              <a:rPr lang="en-US" dirty="0">
                <a:latin typeface="Arial"/>
                <a:ea typeface="等线"/>
                <a:cs typeface="Arial"/>
              </a:rPr>
              <a:t>Fix mechanical part to ground</a:t>
            </a:r>
          </a:p>
          <a:p>
            <a:pPr marL="914400" lvl="1">
              <a:buFont typeface="Courier New" panose="020B0604020202020204" pitchFamily="34" charset="0"/>
              <a:buChar char="o"/>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6" name="211_1747839721">
            <a:hlinkClick r:id="" action="ppaction://media"/>
            <a:extLst>
              <a:ext uri="{FF2B5EF4-FFF2-40B4-BE49-F238E27FC236}">
                <a16:creationId xmlns:a16="http://schemas.microsoft.com/office/drawing/2014/main" id="{43FA2B19-91A5-67FB-E4DE-F2048D923A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23504" y="413918"/>
            <a:ext cx="3525653" cy="6432210"/>
          </a:xfrm>
          <a:prstGeom prst="rect">
            <a:avLst/>
          </a:prstGeom>
        </p:spPr>
      </p:pic>
    </p:spTree>
    <p:extLst>
      <p:ext uri="{BB962C8B-B14F-4D97-AF65-F5344CB8AC3E}">
        <p14:creationId xmlns:p14="http://schemas.microsoft.com/office/powerpoint/2010/main" val="220036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1318-7D6F-61AA-D5E7-DFAB5039CEB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436EEE6-1CEB-248F-BC60-31EEFA38B99E}"/>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Test bench(centrifuge)</a:t>
            </a:r>
            <a:endParaRPr lang="zh-CN" altLang="en-US" sz="4800" b="1" dirty="0">
              <a:latin typeface="等线 Light"/>
              <a:ea typeface="等线 Light"/>
            </a:endParaRPr>
          </a:p>
        </p:txBody>
      </p:sp>
      <p:sp>
        <p:nvSpPr>
          <p:cNvPr id="3" name="内容占位符 2">
            <a:extLst>
              <a:ext uri="{FF2B5EF4-FFF2-40B4-BE49-F238E27FC236}">
                <a16:creationId xmlns:a16="http://schemas.microsoft.com/office/drawing/2014/main" id="{8FD35712-6221-A2EB-F202-4E2BE8EF8019}"/>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4" name="图片 3" descr="图片包含 卡车, 橙子, 大, 桌子&#10;&#10;AI 生成的内容可能不正确。">
            <a:extLst>
              <a:ext uri="{FF2B5EF4-FFF2-40B4-BE49-F238E27FC236}">
                <a16:creationId xmlns:a16="http://schemas.microsoft.com/office/drawing/2014/main" id="{B90C879F-6913-0DCB-C196-6FFDEE4FB1F0}"/>
              </a:ext>
            </a:extLst>
          </p:cNvPr>
          <p:cNvPicPr>
            <a:picLocks noChangeAspect="1"/>
          </p:cNvPicPr>
          <p:nvPr/>
        </p:nvPicPr>
        <p:blipFill>
          <a:blip r:embed="rId2"/>
          <a:stretch>
            <a:fillRect/>
          </a:stretch>
        </p:blipFill>
        <p:spPr>
          <a:xfrm>
            <a:off x="188708" y="1297781"/>
            <a:ext cx="5718583" cy="4276725"/>
          </a:xfrm>
          <a:prstGeom prst="rect">
            <a:avLst/>
          </a:prstGeom>
        </p:spPr>
      </p:pic>
      <p:pic>
        <p:nvPicPr>
          <p:cNvPr id="6" name="图片 5" descr="图片包含 户外, 卡车, 建筑, 桌子&#10;&#10;AI 生成的内容可能不正确。">
            <a:extLst>
              <a:ext uri="{FF2B5EF4-FFF2-40B4-BE49-F238E27FC236}">
                <a16:creationId xmlns:a16="http://schemas.microsoft.com/office/drawing/2014/main" id="{FCEB9733-4CE5-23F2-9E64-48B9509A9A89}"/>
              </a:ext>
            </a:extLst>
          </p:cNvPr>
          <p:cNvPicPr>
            <a:picLocks noChangeAspect="1"/>
          </p:cNvPicPr>
          <p:nvPr/>
        </p:nvPicPr>
        <p:blipFill>
          <a:blip r:embed="rId3"/>
          <a:stretch>
            <a:fillRect/>
          </a:stretch>
        </p:blipFill>
        <p:spPr>
          <a:xfrm>
            <a:off x="6098970" y="1288256"/>
            <a:ext cx="5737632" cy="4281487"/>
          </a:xfrm>
          <a:prstGeom prst="rect">
            <a:avLst/>
          </a:prstGeom>
        </p:spPr>
      </p:pic>
    </p:spTree>
    <p:extLst>
      <p:ext uri="{BB962C8B-B14F-4D97-AF65-F5344CB8AC3E}">
        <p14:creationId xmlns:p14="http://schemas.microsoft.com/office/powerpoint/2010/main" val="406937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478D-0D8B-CBBA-12D5-FF75F51361A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917648A-4895-A8B8-C6D5-F3AAA9B359FB}"/>
              </a:ext>
            </a:extLst>
          </p:cNvPr>
          <p:cNvSpPr>
            <a:spLocks noGrp="1"/>
          </p:cNvSpPr>
          <p:nvPr>
            <p:ph type="title"/>
          </p:nvPr>
        </p:nvSpPr>
        <p:spPr>
          <a:xfrm>
            <a:off x="0" y="1710"/>
            <a:ext cx="12192001" cy="739412"/>
          </a:xfrm>
        </p:spPr>
        <p:txBody>
          <a:bodyPr>
            <a:noAutofit/>
          </a:bodyPr>
          <a:lstStyle/>
          <a:p>
            <a:r>
              <a:rPr lang="zh-CN" altLang="en-US" sz="4800" b="1">
                <a:latin typeface="等线 Light"/>
                <a:ea typeface="等线 Light"/>
              </a:rPr>
              <a:t>Test bench(frequency converter)</a:t>
            </a:r>
            <a:endParaRPr lang="zh-CN" altLang="en-US" sz="4800" b="1" dirty="0">
              <a:latin typeface="等线 Light"/>
              <a:ea typeface="等线 Light"/>
            </a:endParaRPr>
          </a:p>
        </p:txBody>
      </p:sp>
      <p:sp>
        <p:nvSpPr>
          <p:cNvPr id="3" name="内容占位符 2">
            <a:extLst>
              <a:ext uri="{FF2B5EF4-FFF2-40B4-BE49-F238E27FC236}">
                <a16:creationId xmlns:a16="http://schemas.microsoft.com/office/drawing/2014/main" id="{1E9D5489-815A-5372-254D-29EC501895ED}"/>
              </a:ext>
            </a:extLst>
          </p:cNvPr>
          <p:cNvSpPr>
            <a:spLocks noGrp="1"/>
          </p:cNvSpPr>
          <p:nvPr>
            <p:ph idx="1"/>
          </p:nvPr>
        </p:nvSpPr>
        <p:spPr>
          <a:xfrm>
            <a:off x="0" y="817441"/>
            <a:ext cx="12191999" cy="6027737"/>
          </a:xfrm>
        </p:spPr>
        <p:txBody>
          <a:bodyPr vert="horz" lIns="91440" tIns="45720" rIns="91440" bIns="45720" rtlCol="0" anchor="t">
            <a:normAutofit/>
          </a:bodyPr>
          <a:lstStyle/>
          <a:p>
            <a:pPr marL="0" indent="0">
              <a:buNone/>
            </a:pPr>
            <a:endParaRPr lang="zh-CN" altLang="en-US">
              <a:ea typeface="等线"/>
            </a:endParaRPr>
          </a:p>
          <a:p>
            <a:pPr marL="0" indent="0">
              <a:buNone/>
            </a:pPr>
            <a:endParaRPr lang="zh-CN" altLang="en-US">
              <a:ea typeface="等线"/>
            </a:endParaRPr>
          </a:p>
          <a:p>
            <a:pPr marL="0" indent="0">
              <a:buNone/>
            </a:pPr>
            <a:endParaRPr lang="zh-CN" altLang="en-US">
              <a:ea typeface="等线"/>
            </a:endParaRPr>
          </a:p>
        </p:txBody>
      </p:sp>
      <p:pic>
        <p:nvPicPr>
          <p:cNvPr id="5" name="图片 4" descr="图片包含 日历&#10;&#10;AI 生成的内容可能不正确。">
            <a:extLst>
              <a:ext uri="{FF2B5EF4-FFF2-40B4-BE49-F238E27FC236}">
                <a16:creationId xmlns:a16="http://schemas.microsoft.com/office/drawing/2014/main" id="{E72ADDF4-2C2B-5B18-3EBD-9796BC8C11D8}"/>
              </a:ext>
            </a:extLst>
          </p:cNvPr>
          <p:cNvPicPr>
            <a:picLocks noChangeAspect="1"/>
          </p:cNvPicPr>
          <p:nvPr/>
        </p:nvPicPr>
        <p:blipFill>
          <a:blip r:embed="rId2"/>
          <a:stretch>
            <a:fillRect/>
          </a:stretch>
        </p:blipFill>
        <p:spPr>
          <a:xfrm rot="-5400000">
            <a:off x="3524752" y="0"/>
            <a:ext cx="5142496" cy="6858000"/>
          </a:xfrm>
          <a:prstGeom prst="rect">
            <a:avLst/>
          </a:prstGeom>
        </p:spPr>
      </p:pic>
    </p:spTree>
    <p:extLst>
      <p:ext uri="{BB962C8B-B14F-4D97-AF65-F5344CB8AC3E}">
        <p14:creationId xmlns:p14="http://schemas.microsoft.com/office/powerpoint/2010/main" val="243467988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档" ma:contentTypeID="0x010100755F376AA746D34E9DDD5A67FB9614FE" ma:contentTypeVersion="9" ma:contentTypeDescription="新建文档。" ma:contentTypeScope="" ma:versionID="0f519f9ff4e7034e6f10bede55e6bdf5">
  <xsd:schema xmlns:xsd="http://www.w3.org/2001/XMLSchema" xmlns:xs="http://www.w3.org/2001/XMLSchema" xmlns:p="http://schemas.microsoft.com/office/2006/metadata/properties" xmlns:ns3="6445db71-6168-40fe-b4e2-ba5bd9430d76" targetNamespace="http://schemas.microsoft.com/office/2006/metadata/properties" ma:root="true" ma:fieldsID="dfecee2886ad97e65b7292077dc954dc" ns3:_="">
    <xsd:import namespace="6445db71-6168-40fe-b4e2-ba5bd9430d7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45db71-6168-40fe-b4e2-ba5bd9430d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E4FED-5EBF-4073-8897-3C660A0495E7}">
  <ds:schemaRefs>
    <ds:schemaRef ds:uri="6445db71-6168-40fe-b4e2-ba5bd9430d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C0FA1B-0C28-42E0-BBEB-52DE622C9F05}">
  <ds:schemaRefs>
    <ds:schemaRef ds:uri="6445db71-6168-40fe-b4e2-ba5bd9430d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31F05C-E0B9-499B-875E-919A867B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宽屏</PresentationFormat>
  <Slides>33</Slides>
  <Notes>0</Notes>
  <HiddenSlides>0</HiddenSlide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Office 主题​​</vt:lpstr>
      <vt:lpstr>PowerPoint 演示文稿</vt:lpstr>
      <vt:lpstr>Background</vt:lpstr>
      <vt:lpstr>Background</vt:lpstr>
      <vt:lpstr>Objective</vt:lpstr>
      <vt:lpstr>System Overview</vt:lpstr>
      <vt:lpstr>Block Diagram</vt:lpstr>
      <vt:lpstr>Mechanical overview</vt:lpstr>
      <vt:lpstr>Test bench(centrifuge)</vt:lpstr>
      <vt:lpstr>Test bench(frequency converter)</vt:lpstr>
      <vt:lpstr>Blade(Fluent)</vt:lpstr>
      <vt:lpstr>Blade(3d printing)</vt:lpstr>
      <vt:lpstr>Blade(eps+3d printing)</vt:lpstr>
      <vt:lpstr>Belt</vt:lpstr>
      <vt:lpstr>Pulley</vt:lpstr>
      <vt:lpstr>Pulley(integrated)</vt:lpstr>
      <vt:lpstr>Tension structure</vt:lpstr>
      <vt:lpstr>Aluminum Extrusion Base</vt:lpstr>
      <vt:lpstr>Shaft Fixation</vt:lpstr>
      <vt:lpstr>Motor Mount (Sliding Mechanism)</vt:lpstr>
      <vt:lpstr>Test and Results</vt:lpstr>
      <vt:lpstr>Control overview</vt:lpstr>
      <vt:lpstr>Control System Architecture</vt:lpstr>
      <vt:lpstr>DC-DC Boost Converter</vt:lpstr>
      <vt:lpstr>MPPT Algorithm – Perturb &amp; Observe</vt:lpstr>
      <vt:lpstr>Summary and Learning Outcomes</vt:lpstr>
      <vt:lpstr>Limitations and Future Testing</vt:lpstr>
      <vt:lpstr>Circuit protection</vt:lpstr>
      <vt:lpstr>Circuit protection</vt:lpstr>
      <vt:lpstr>Man-machine interface</vt:lpstr>
      <vt:lpstr>Man-machine interface</vt:lpstr>
      <vt:lpstr>Man-machine interface</vt:lpstr>
      <vt:lpstr>Reference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 JiaYao</dc:creator>
  <cp:revision>329</cp:revision>
  <dcterms:created xsi:type="dcterms:W3CDTF">2025-05-24T08:54:11Z</dcterms:created>
  <dcterms:modified xsi:type="dcterms:W3CDTF">2025-05-24T20:28:36Z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0x010100755F376AA746D34E9DDD5A67FB9614FE</vt:lpwstr>
  </property>
</Properties>
</file>