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tags/tag9.xml" ContentType="application/vnd.openxmlformats-officedocument.presentationml.tags+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tags/tag12.xml" ContentType="application/vnd.openxmlformats-officedocument.presentationml.tags+xml"/>
  <Override PartName="/ppt/notesSlides/notesSlide21.xml" ContentType="application/vnd.openxmlformats-officedocument.presentationml.notesSlide+xml"/>
  <Override PartName="/ppt/tags/tag13.xml" ContentType="application/vnd.openxmlformats-officedocument.presentationml.tags+xml"/>
  <Override PartName="/ppt/notesSlides/notesSlide22.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8"/>
  </p:notesMasterIdLst>
  <p:sldIdLst>
    <p:sldId id="256" r:id="rId3"/>
    <p:sldId id="1909" r:id="rId4"/>
    <p:sldId id="1908" r:id="rId5"/>
    <p:sldId id="1910" r:id="rId6"/>
    <p:sldId id="1911" r:id="rId7"/>
    <p:sldId id="1912" r:id="rId8"/>
    <p:sldId id="1913" r:id="rId9"/>
    <p:sldId id="1914" r:id="rId10"/>
    <p:sldId id="1915" r:id="rId11"/>
    <p:sldId id="1916" r:id="rId12"/>
    <p:sldId id="1917" r:id="rId13"/>
    <p:sldId id="275" r:id="rId14"/>
    <p:sldId id="271" r:id="rId15"/>
    <p:sldId id="1907" r:id="rId16"/>
    <p:sldId id="274" r:id="rId17"/>
    <p:sldId id="270" r:id="rId18"/>
    <p:sldId id="1902" r:id="rId19"/>
    <p:sldId id="1899" r:id="rId20"/>
    <p:sldId id="1900" r:id="rId21"/>
    <p:sldId id="1903" r:id="rId22"/>
    <p:sldId id="1901" r:id="rId23"/>
    <p:sldId id="1904" r:id="rId24"/>
    <p:sldId id="1905" r:id="rId25"/>
    <p:sldId id="1906" r:id="rId26"/>
    <p:sldId id="1891"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60"/>
    <p:restoredTop sz="92653"/>
  </p:normalViewPr>
  <p:slideViewPr>
    <p:cSldViewPr snapToGrid="0" showGuides="1">
      <p:cViewPr varScale="1">
        <p:scale>
          <a:sx n="98" d="100"/>
          <a:sy n="98" d="100"/>
        </p:scale>
        <p:origin x="216" y="6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5CDDE3-285C-421D-A2F9-0F554F5F475E}" type="datetimeFigureOut">
              <a:rPr lang="zh-CN" altLang="en-US" smtClean="0"/>
              <a:t>2025/5/28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8C3CA0-7F04-4411-A307-4432874B225F}"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introduce our system first.</a:t>
            </a:r>
          </a:p>
          <a:p>
            <a:r>
              <a:rPr lang="en-US" altLang="zh-CN" dirty="0"/>
              <a:t>We have built a real-time traffic monitoring system based on the raspberry Pi.</a:t>
            </a:r>
          </a:p>
          <a:p>
            <a:r>
              <a:rPr lang="en-US" altLang="zh-CN" sz="1200" kern="1200" dirty="0">
                <a:solidFill>
                  <a:schemeClr val="tx1"/>
                </a:solidFill>
                <a:latin typeface="+mn-lt"/>
                <a:ea typeface="+mn-ea"/>
                <a:cs typeface="+mn-cs"/>
              </a:rPr>
              <a:t>It detect </a:t>
            </a:r>
            <a:r>
              <a:rPr lang="en-US" altLang="zh-CN" dirty="0"/>
              <a:t>and classify different types of vehicles - cars, trucks, and buses.</a:t>
            </a:r>
          </a:p>
          <a:p>
            <a:r>
              <a:rPr lang="en-US" altLang="zh-CN" dirty="0"/>
              <a:t>The </a:t>
            </a:r>
            <a:r>
              <a:rPr lang="en-US" altLang="zh-CN" sz="1200" kern="1200" dirty="0">
                <a:solidFill>
                  <a:schemeClr val="tx1"/>
                </a:solidFill>
                <a:latin typeface="+mn-lt"/>
                <a:ea typeface="+mn-ea"/>
                <a:cs typeface="+mn-cs"/>
              </a:rPr>
              <a:t>system captures traffic flow data and provides </a:t>
            </a:r>
            <a:r>
              <a:rPr lang="en-US" altLang="zh-CN" dirty="0"/>
              <a:t>real-time analysis of vehicle density and traffic patterns.</a:t>
            </a:r>
          </a:p>
          <a:p>
            <a:r>
              <a:rPr lang="en-US" altLang="zh-CN" dirty="0"/>
              <a:t>Finally, we use a visualization dashboard to dynamically display all the data.</a:t>
            </a:r>
            <a:endParaRPr lang="zh-CN" altLang="en-US" dirty="0"/>
          </a:p>
        </p:txBody>
      </p:sp>
      <p:sp>
        <p:nvSpPr>
          <p:cNvPr id="4" name="灯片编号占位符 3"/>
          <p:cNvSpPr>
            <a:spLocks noGrp="1"/>
          </p:cNvSpPr>
          <p:nvPr>
            <p:ph type="sldNum" sz="quarter" idx="5"/>
          </p:nvPr>
        </p:nvSpPr>
        <p:spPr/>
        <p:txBody>
          <a:bodyPr/>
          <a:lstStyle/>
          <a:p>
            <a:fld id="{048C3CA0-7F04-4411-A307-4432874B225F}" type="slidenum">
              <a:rPr lang="zh-CN" altLang="en-US" smtClean="0"/>
              <a:t>2</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sz="1200" b="0" i="0" u="none" strike="noStrike" kern="1200" dirty="0">
                <a:solidFill>
                  <a:schemeClr val="tx1"/>
                </a:solidFill>
                <a:effectLst/>
                <a:latin typeface="+mn-lt"/>
                <a:ea typeface="+mn-ea"/>
                <a:cs typeface="+mn-cs"/>
              </a:rPr>
              <a:t>Now</a:t>
            </a:r>
            <a:r>
              <a:rPr lang="en-US" altLang="zh-CN" sz="1200" b="0" i="0" u="none" strike="noStrike"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rPr>
              <a:t> </a:t>
            </a:r>
            <a:r>
              <a:rPr lang="en-GB" altLang="zh-CN" sz="1200" b="0" i="0" u="none" strike="noStrike" kern="1200" dirty="0">
                <a:solidFill>
                  <a:schemeClr val="tx1"/>
                </a:solidFill>
                <a:effectLst/>
                <a:latin typeface="+mn-lt"/>
                <a:ea typeface="+mn-ea"/>
                <a:cs typeface="+mn-cs"/>
              </a:rPr>
              <a:t>I will be introducing our Vehicle Detection and Tracking system. </a:t>
            </a:r>
          </a:p>
          <a:p>
            <a:endParaRPr lang="en-GB" altLang="zh-CN" sz="1200" b="0" i="0" u="none" strike="noStrike" kern="1200" dirty="0">
              <a:solidFill>
                <a:schemeClr val="tx1"/>
              </a:solidFill>
              <a:effectLst/>
              <a:latin typeface="+mn-lt"/>
              <a:ea typeface="+mn-ea"/>
              <a:cs typeface="+mn-cs"/>
            </a:endParaRPr>
          </a:p>
          <a:p>
            <a:r>
              <a:rPr lang="en-GB" altLang="zh-CN" sz="1200" b="0" i="0" u="none" strike="noStrike" kern="1200" dirty="0">
                <a:solidFill>
                  <a:schemeClr val="tx1"/>
                </a:solidFill>
                <a:effectLst/>
                <a:latin typeface="+mn-lt"/>
                <a:ea typeface="+mn-ea"/>
                <a:cs typeface="+mn-cs"/>
              </a:rPr>
              <a:t>The Image Process module aims to develop an efficient and accurate system for vehicle detection and tracking. </a:t>
            </a:r>
          </a:p>
          <a:p>
            <a:br>
              <a:rPr lang="en-GB" altLang="zh-CN" sz="1200" b="0" i="0" u="none" strike="noStrike" kern="1200" dirty="0">
                <a:solidFill>
                  <a:schemeClr val="tx1"/>
                </a:solidFill>
                <a:effectLst/>
                <a:latin typeface="+mn-lt"/>
                <a:ea typeface="+mn-ea"/>
                <a:cs typeface="+mn-cs"/>
              </a:rPr>
            </a:br>
            <a:r>
              <a:rPr lang="en-GB" altLang="zh-CN" sz="1200" b="0" i="0" u="none" strike="noStrike" kern="1200" dirty="0">
                <a:solidFill>
                  <a:schemeClr val="tx1"/>
                </a:solidFill>
                <a:effectLst/>
                <a:latin typeface="+mn-lt"/>
                <a:ea typeface="+mn-ea"/>
                <a:cs typeface="+mn-cs"/>
              </a:rPr>
              <a:t>It leverages the YOLO model for real-time detection of various vehicles such as cars, trucks, and buses, and uses a Kalman filter-based algorithm for multi-target tracking. </a:t>
            </a:r>
          </a:p>
          <a:p>
            <a:endParaRPr lang="en-GB" altLang="zh-CN" sz="1200" b="0" i="0" u="none" strike="noStrike" kern="1200" dirty="0">
              <a:solidFill>
                <a:schemeClr val="tx1"/>
              </a:solidFill>
              <a:effectLst/>
              <a:latin typeface="+mn-lt"/>
              <a:ea typeface="+mn-ea"/>
              <a:cs typeface="+mn-cs"/>
            </a:endParaRPr>
          </a:p>
          <a:p>
            <a:r>
              <a:rPr lang="en-GB" altLang="zh-CN" sz="1200" b="0" i="0" u="none" strike="noStrike" kern="1200" dirty="0">
                <a:solidFill>
                  <a:schemeClr val="tx1"/>
                </a:solidFill>
                <a:effectLst/>
                <a:latin typeface="+mn-lt"/>
                <a:ea typeface="+mn-ea"/>
                <a:cs typeface="+mn-cs"/>
              </a:rPr>
              <a:t>The system can automatically classify different vehicle types, record their movement trajectories, and generate annotated videos with bounding boxes and IDs for visualization.</a:t>
            </a:r>
            <a:endParaRPr kumimoji="1" lang="zh-CN" altLang="en-US" dirty="0"/>
          </a:p>
        </p:txBody>
      </p:sp>
      <p:sp>
        <p:nvSpPr>
          <p:cNvPr id="4" name="灯片编号占位符 3"/>
          <p:cNvSpPr>
            <a:spLocks noGrp="1"/>
          </p:cNvSpPr>
          <p:nvPr>
            <p:ph type="sldNum" sz="quarter" idx="5"/>
          </p:nvPr>
        </p:nvSpPr>
        <p:spPr/>
        <p:txBody>
          <a:bodyPr/>
          <a:lstStyle/>
          <a:p>
            <a:fld id="{1600BAFC-1475-4B98-8DC2-8A7230D6AAA5}" type="slidenum">
              <a:rPr lang="en-US" altLang="zh-CN" smtClean="0"/>
              <a:t>12</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sz="1800" b="0" i="0" u="none" strike="noStrike" kern="1200" dirty="0">
                <a:solidFill>
                  <a:schemeClr val="tx1"/>
                </a:solidFill>
                <a:effectLst/>
                <a:latin typeface="+mn-lt"/>
                <a:ea typeface="+mn-ea"/>
                <a:cs typeface="+mn-cs"/>
              </a:rPr>
              <a:t>1. The process starts with the video source, where we first acquire the video feed, either from a video file or a live camera, to prepare it for further processing.</a:t>
            </a:r>
            <a:br>
              <a:rPr lang="en-GB" altLang="zh-CN" sz="1800" b="0" i="0" u="none" strike="noStrike" kern="1200" dirty="0">
                <a:solidFill>
                  <a:schemeClr val="tx1"/>
                </a:solidFill>
                <a:effectLst/>
                <a:latin typeface="+mn-lt"/>
                <a:ea typeface="+mn-ea"/>
                <a:cs typeface="+mn-cs"/>
              </a:rPr>
            </a:br>
            <a:endParaRPr lang="en-GB" altLang="zh-CN" sz="1800" b="0" i="0" u="none" strike="noStrike" kern="1200" dirty="0">
              <a:solidFill>
                <a:schemeClr val="tx1"/>
              </a:solidFill>
              <a:effectLst/>
              <a:latin typeface="+mn-lt"/>
              <a:ea typeface="+mn-ea"/>
              <a:cs typeface="+mn-cs"/>
            </a:endParaRPr>
          </a:p>
          <a:p>
            <a:r>
              <a:rPr lang="en-GB" altLang="zh-CN" sz="1800" b="0" i="0" u="none" strike="noStrike" kern="1200" dirty="0">
                <a:solidFill>
                  <a:schemeClr val="tx1"/>
                </a:solidFill>
                <a:effectLst/>
                <a:latin typeface="+mn-lt"/>
                <a:ea typeface="+mn-ea"/>
                <a:cs typeface="+mn-cs"/>
              </a:rPr>
              <a:t>2. Next, we extract each frame from the video, performing frame acquisition, and apply preprocessing steps. After preprocessing, YOLO detects vehicles in real-time, marking them with bounding boxes. To ensure accuracy, we focus only on relevant vehicle class labels such as cars, buses, and trucks.</a:t>
            </a:r>
          </a:p>
          <a:p>
            <a:endParaRPr lang="en-GB" altLang="zh-CN" sz="1800" b="0" i="0" u="none" strike="noStrike" kern="1200" dirty="0">
              <a:solidFill>
                <a:schemeClr val="tx1"/>
              </a:solidFill>
              <a:effectLst/>
              <a:latin typeface="+mn-lt"/>
              <a:ea typeface="+mn-ea"/>
              <a:cs typeface="+mn-cs"/>
            </a:endParaRPr>
          </a:p>
          <a:p>
            <a:r>
              <a:rPr lang="en-GB" altLang="zh-CN" sz="1800" b="0" i="0" u="none" strike="noStrike" kern="1200" dirty="0">
                <a:solidFill>
                  <a:schemeClr val="tx1"/>
                </a:solidFill>
                <a:effectLst/>
                <a:latin typeface="+mn-lt"/>
                <a:ea typeface="+mn-ea"/>
                <a:cs typeface="+mn-cs"/>
              </a:rPr>
              <a:t>3. Once the vehicles are detected, the system moves on to tracking. We use a Kalman filtering algorithm to track each detected vehicle, assigning a unique ID to each and recording their movement trajectory over time. This allows us to continuously track the location and movement of each vehicle in subsequent frames.</a:t>
            </a:r>
          </a:p>
          <a:p>
            <a:endParaRPr lang="en-GB" altLang="zh-CN" sz="1800" b="0" i="0" u="none" strike="noStrike" kern="1200" dirty="0">
              <a:solidFill>
                <a:schemeClr val="tx1"/>
              </a:solidFill>
              <a:effectLst/>
              <a:latin typeface="+mn-lt"/>
              <a:ea typeface="+mn-ea"/>
              <a:cs typeface="+mn-cs"/>
            </a:endParaRPr>
          </a:p>
          <a:p>
            <a:r>
              <a:rPr lang="en-GB" altLang="zh-CN" sz="1800" b="0" i="0" u="none" strike="noStrike" kern="1200" dirty="0">
                <a:solidFill>
                  <a:schemeClr val="tx1"/>
                </a:solidFill>
                <a:effectLst/>
                <a:latin typeface="+mn-lt"/>
                <a:ea typeface="+mn-ea"/>
                <a:cs typeface="+mn-cs"/>
              </a:rPr>
              <a:t>4.1 After tracking, the system visualizes the detection and tracking results. We draw bounding boxes around the vehicles, display their trajectories, and overlay ID and class labels to ensure that the movement and classification of each vehicle are clearly visible. This visualization allows users to see the movement path and classification of each vehicle in real-time.</a:t>
            </a:r>
          </a:p>
          <a:p>
            <a:r>
              <a:rPr lang="en-GB" altLang="zh-CN" sz="1800" b="0" i="0" u="none" strike="noStrike" kern="1200" dirty="0">
                <a:solidFill>
                  <a:schemeClr val="tx1"/>
                </a:solidFill>
                <a:effectLst/>
                <a:latin typeface="+mn-lt"/>
                <a:ea typeface="+mn-ea"/>
                <a:cs typeface="+mn-cs"/>
              </a:rPr>
              <a:t>4.2 Additionally, the system processes and analyzes the detection and tracking data, counts the vehicles, and stores the information in JSON format for future analysis or data export.</a:t>
            </a:r>
          </a:p>
          <a:p>
            <a:br>
              <a:rPr lang="en-GB" altLang="zh-CN" sz="1800" b="0" i="0" u="none" strike="noStrike" kern="1200" dirty="0">
                <a:solidFill>
                  <a:schemeClr val="tx1"/>
                </a:solidFill>
                <a:effectLst/>
                <a:latin typeface="+mn-lt"/>
                <a:ea typeface="+mn-ea"/>
                <a:cs typeface="+mn-cs"/>
              </a:rPr>
            </a:br>
            <a:r>
              <a:rPr lang="en-GB" altLang="zh-CN" sz="1800" b="0" i="0" u="none" strike="noStrike" kern="1200" dirty="0">
                <a:solidFill>
                  <a:schemeClr val="tx1"/>
                </a:solidFill>
                <a:effectLst/>
                <a:latin typeface="+mn-lt"/>
                <a:ea typeface="+mn-ea"/>
                <a:cs typeface="+mn-cs"/>
              </a:rPr>
              <a:t>5. Finally, the processed video frames can either be saved as an output video or displayed in real-time, depending on the configuration.</a:t>
            </a:r>
          </a:p>
          <a:p>
            <a:endParaRPr kumimoji="1" lang="zh-CN" altLang="en-US" dirty="0"/>
          </a:p>
        </p:txBody>
      </p:sp>
      <p:sp>
        <p:nvSpPr>
          <p:cNvPr id="4" name="灯片编号占位符 3"/>
          <p:cNvSpPr>
            <a:spLocks noGrp="1"/>
          </p:cNvSpPr>
          <p:nvPr>
            <p:ph type="sldNum" sz="quarter" idx="5"/>
          </p:nvPr>
        </p:nvSpPr>
        <p:spPr/>
        <p:txBody>
          <a:bodyPr/>
          <a:lstStyle/>
          <a:p>
            <a:fld id="{1600BAFC-1475-4B98-8DC2-8A7230D6AAA5}" type="slidenum">
              <a:rPr lang="en-US" altLang="zh-CN" smtClean="0"/>
              <a:t>13</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sz="1200" b="0" i="0" u="none" strike="noStrike" kern="1200" dirty="0">
                <a:solidFill>
                  <a:schemeClr val="tx1"/>
                </a:solidFill>
                <a:effectLst/>
                <a:latin typeface="+mn-lt"/>
                <a:ea typeface="+mn-ea"/>
                <a:cs typeface="+mn-cs"/>
              </a:rPr>
              <a:t>We demonstrate the system's effectiveness through three validation aspects:</a:t>
            </a:r>
          </a:p>
          <a:p>
            <a:r>
              <a:rPr lang="en-GB" altLang="zh-CN" b="1" dirty="0"/>
              <a:t>Vehicle Classification Accuracy</a:t>
            </a:r>
            <a:endParaRPr lang="en-GB" altLang="zh-CN" dirty="0"/>
          </a:p>
          <a:p>
            <a:r>
              <a:rPr lang="en-GB" altLang="zh-CN" b="1" dirty="0"/>
              <a:t>Vehicle Tracking &amp; ID Consistency</a:t>
            </a:r>
            <a:endParaRPr lang="en-GB" altLang="zh-CN" dirty="0"/>
          </a:p>
          <a:p>
            <a:r>
              <a:rPr lang="en-GB" altLang="zh-CN" b="1" dirty="0"/>
              <a:t>Accuracy Comparison with the MOT17 Dataset</a:t>
            </a:r>
            <a:endParaRPr lang="en-GB" altLang="zh-CN" dirty="0"/>
          </a:p>
          <a:p>
            <a:endParaRPr kumimoji="1" lang="en-US" altLang="zh-CN" dirty="0"/>
          </a:p>
          <a:p>
            <a:r>
              <a:rPr lang="en-GB" altLang="zh-CN" sz="1200" b="0" i="0" u="none" strike="noStrike" kern="1200" dirty="0">
                <a:solidFill>
                  <a:schemeClr val="tx1"/>
                </a:solidFill>
                <a:effectLst/>
                <a:latin typeface="+mn-lt"/>
                <a:ea typeface="+mn-ea"/>
                <a:cs typeface="+mn-cs"/>
              </a:rPr>
              <a:t>First, we validated the </a:t>
            </a:r>
            <a:r>
              <a:rPr lang="en-GB" altLang="zh-CN" sz="1200" b="1" i="0" u="none" strike="noStrike" kern="1200" dirty="0">
                <a:solidFill>
                  <a:schemeClr val="tx1"/>
                </a:solidFill>
                <a:effectLst/>
                <a:latin typeface="+mn-lt"/>
                <a:ea typeface="+mn-ea"/>
                <a:cs typeface="+mn-cs"/>
              </a:rPr>
              <a:t>vehicle classification accuracy</a:t>
            </a:r>
            <a:r>
              <a:rPr lang="en-GB" altLang="zh-CN" sz="1200" b="0" i="0" u="none" strike="noStrike" kern="1200" dirty="0">
                <a:solidFill>
                  <a:schemeClr val="tx1"/>
                </a:solidFill>
                <a:effectLst/>
                <a:latin typeface="+mn-lt"/>
                <a:ea typeface="+mn-ea"/>
                <a:cs typeface="+mn-cs"/>
              </a:rPr>
              <a:t>. We tested the system on vehicle types from the </a:t>
            </a:r>
            <a:r>
              <a:rPr lang="en-GB" altLang="zh-CN" sz="1200" b="1" i="0" u="none" strike="noStrike" kern="1200" dirty="0">
                <a:solidFill>
                  <a:schemeClr val="tx1"/>
                </a:solidFill>
                <a:effectLst/>
                <a:latin typeface="+mn-lt"/>
                <a:ea typeface="+mn-ea"/>
                <a:cs typeface="+mn-cs"/>
              </a:rPr>
              <a:t>MOT17 dataset</a:t>
            </a:r>
            <a:r>
              <a:rPr lang="en-GB" altLang="zh-CN" sz="1200" b="0" i="0" u="none" strike="noStrike" kern="1200" dirty="0">
                <a:solidFill>
                  <a:schemeClr val="tx1"/>
                </a:solidFill>
                <a:effectLst/>
                <a:latin typeface="+mn-lt"/>
                <a:ea typeface="+mn-ea"/>
                <a:cs typeface="+mn-cs"/>
              </a:rPr>
              <a:t>, including </a:t>
            </a:r>
            <a:r>
              <a:rPr lang="en-GB" altLang="zh-CN" sz="1200" b="1" i="0" u="none" strike="noStrike" kern="1200" dirty="0">
                <a:solidFill>
                  <a:schemeClr val="tx1"/>
                </a:solidFill>
                <a:effectLst/>
                <a:latin typeface="+mn-lt"/>
                <a:ea typeface="+mn-ea"/>
                <a:cs typeface="+mn-cs"/>
              </a:rPr>
              <a:t>Car</a:t>
            </a:r>
            <a:r>
              <a:rPr lang="en-GB" altLang="zh-CN" sz="1200" b="0" i="0" u="none" strike="noStrike" kern="1200" dirty="0">
                <a:solidFill>
                  <a:schemeClr val="tx1"/>
                </a:solidFill>
                <a:effectLst/>
                <a:latin typeface="+mn-lt"/>
                <a:ea typeface="+mn-ea"/>
                <a:cs typeface="+mn-cs"/>
              </a:rPr>
              <a:t>, </a:t>
            </a:r>
            <a:r>
              <a:rPr lang="en-GB" altLang="zh-CN" sz="1200" b="1" i="0" u="none" strike="noStrike" kern="1200" dirty="0">
                <a:solidFill>
                  <a:schemeClr val="tx1"/>
                </a:solidFill>
                <a:effectLst/>
                <a:latin typeface="+mn-lt"/>
                <a:ea typeface="+mn-ea"/>
                <a:cs typeface="+mn-cs"/>
              </a:rPr>
              <a:t>Truck</a:t>
            </a:r>
            <a:r>
              <a:rPr lang="en-GB" altLang="zh-CN" sz="1200" b="0" i="0" u="none" strike="noStrike" kern="1200" dirty="0">
                <a:solidFill>
                  <a:schemeClr val="tx1"/>
                </a:solidFill>
                <a:effectLst/>
                <a:latin typeface="+mn-lt"/>
                <a:ea typeface="+mn-ea"/>
                <a:cs typeface="+mn-cs"/>
              </a:rPr>
              <a:t>, and </a:t>
            </a:r>
            <a:r>
              <a:rPr lang="en-GB" altLang="zh-CN" sz="1200" b="1" i="0" u="none" strike="noStrike" kern="1200" dirty="0">
                <a:solidFill>
                  <a:schemeClr val="tx1"/>
                </a:solidFill>
                <a:effectLst/>
                <a:latin typeface="+mn-lt"/>
                <a:ea typeface="+mn-ea"/>
                <a:cs typeface="+mn-cs"/>
              </a:rPr>
              <a:t>Bus</a:t>
            </a:r>
            <a:r>
              <a:rPr lang="en-GB" altLang="zh-CN" sz="1200" b="0" i="0" u="none" strike="noStrike" kern="1200" dirty="0">
                <a:solidFill>
                  <a:schemeClr val="tx1"/>
                </a:solidFill>
                <a:effectLst/>
                <a:latin typeface="+mn-lt"/>
                <a:ea typeface="+mn-ea"/>
                <a:cs typeface="+mn-cs"/>
              </a:rPr>
              <a:t>. The goal was to check whether the system could classify them with an accuracy of over </a:t>
            </a:r>
            <a:r>
              <a:rPr lang="en-GB" altLang="zh-CN" sz="1200" b="1" i="0" u="none" strike="noStrike" kern="1200" dirty="0">
                <a:solidFill>
                  <a:schemeClr val="tx1"/>
                </a:solidFill>
                <a:effectLst/>
                <a:latin typeface="+mn-lt"/>
                <a:ea typeface="+mn-ea"/>
                <a:cs typeface="+mn-cs"/>
              </a:rPr>
              <a:t>80%</a:t>
            </a:r>
            <a:r>
              <a:rPr lang="en-GB" altLang="zh-CN" sz="1200" b="0" i="0" u="none" strike="noStrike" kern="1200" dirty="0">
                <a:solidFill>
                  <a:schemeClr val="tx1"/>
                </a:solidFill>
                <a:effectLst/>
                <a:latin typeface="+mn-lt"/>
                <a:ea typeface="+mn-ea"/>
                <a:cs typeface="+mn-cs"/>
              </a:rPr>
              <a:t>.</a:t>
            </a:r>
          </a:p>
          <a:p>
            <a:r>
              <a:rPr lang="en-GB" altLang="zh-CN" sz="1200" b="0" i="0" u="none" strike="noStrike" kern="1200" dirty="0">
                <a:solidFill>
                  <a:schemeClr val="tx1"/>
                </a:solidFill>
                <a:effectLst/>
                <a:latin typeface="+mn-lt"/>
                <a:ea typeface="+mn-ea"/>
                <a:cs typeface="+mn-cs"/>
              </a:rPr>
              <a:t>Our method:</a:t>
            </a:r>
          </a:p>
          <a:p>
            <a:r>
              <a:rPr lang="en-GB" altLang="zh-CN" sz="1200" b="0" i="0" u="none" strike="noStrike" kern="1200" dirty="0">
                <a:solidFill>
                  <a:schemeClr val="tx1"/>
                </a:solidFill>
                <a:effectLst/>
                <a:latin typeface="+mn-lt"/>
                <a:ea typeface="+mn-ea"/>
                <a:cs typeface="+mn-cs"/>
              </a:rPr>
              <a:t>We used video sequences from the dataset to perform classification tests, ensuring the classification accuracy exceeded </a:t>
            </a:r>
            <a:r>
              <a:rPr lang="en-GB" altLang="zh-CN" sz="1200" b="1" i="0" u="none" strike="noStrike" kern="1200" dirty="0">
                <a:solidFill>
                  <a:schemeClr val="tx1"/>
                </a:solidFill>
                <a:effectLst/>
                <a:latin typeface="+mn-lt"/>
                <a:ea typeface="+mn-ea"/>
                <a:cs typeface="+mn-cs"/>
              </a:rPr>
              <a:t>80%</a:t>
            </a:r>
            <a:r>
              <a:rPr lang="en-GB" altLang="zh-CN" sz="1200" b="0" i="0" u="none" strike="noStrike" kern="1200" dirty="0">
                <a:solidFill>
                  <a:schemeClr val="tx1"/>
                </a:solidFill>
                <a:effectLst/>
                <a:latin typeface="+mn-lt"/>
                <a:ea typeface="+mn-ea"/>
                <a:cs typeface="+mn-cs"/>
              </a:rPr>
              <a:t>.</a:t>
            </a:r>
          </a:p>
          <a:p>
            <a:r>
              <a:rPr lang="en-GB" altLang="zh-CN" sz="1200" b="0" i="0" u="none" strike="noStrike" kern="1200" dirty="0">
                <a:solidFill>
                  <a:schemeClr val="tx1"/>
                </a:solidFill>
                <a:effectLst/>
                <a:latin typeface="+mn-lt"/>
                <a:ea typeface="+mn-ea"/>
                <a:cs typeface="+mn-cs"/>
              </a:rPr>
              <a:t>The results show that the system's classification accuracy for </a:t>
            </a:r>
            <a:r>
              <a:rPr lang="en-GB" altLang="zh-CN" sz="1200" b="1" i="0" u="none" strike="noStrike" kern="1200" dirty="0">
                <a:solidFill>
                  <a:schemeClr val="tx1"/>
                </a:solidFill>
                <a:effectLst/>
                <a:latin typeface="+mn-lt"/>
                <a:ea typeface="+mn-ea"/>
                <a:cs typeface="+mn-cs"/>
              </a:rPr>
              <a:t>Car</a:t>
            </a:r>
            <a:r>
              <a:rPr lang="en-GB" altLang="zh-CN" sz="1200" b="0" i="0" u="none" strike="noStrike" kern="1200" dirty="0">
                <a:solidFill>
                  <a:schemeClr val="tx1"/>
                </a:solidFill>
                <a:effectLst/>
                <a:latin typeface="+mn-lt"/>
                <a:ea typeface="+mn-ea"/>
                <a:cs typeface="+mn-cs"/>
              </a:rPr>
              <a:t> and </a:t>
            </a:r>
            <a:r>
              <a:rPr lang="en-GB" altLang="zh-CN" sz="1200" b="1" i="0" u="none" strike="noStrike" kern="1200" dirty="0">
                <a:solidFill>
                  <a:schemeClr val="tx1"/>
                </a:solidFill>
                <a:effectLst/>
                <a:latin typeface="+mn-lt"/>
                <a:ea typeface="+mn-ea"/>
                <a:cs typeface="+mn-cs"/>
              </a:rPr>
              <a:t>Bus</a:t>
            </a:r>
            <a:r>
              <a:rPr lang="en-GB" altLang="zh-CN" sz="1200" b="0" i="0" u="none" strike="noStrike" kern="1200" dirty="0">
                <a:solidFill>
                  <a:schemeClr val="tx1"/>
                </a:solidFill>
                <a:effectLst/>
                <a:latin typeface="+mn-lt"/>
                <a:ea typeface="+mn-ea"/>
                <a:cs typeface="+mn-cs"/>
              </a:rPr>
              <a:t> was </a:t>
            </a:r>
            <a:r>
              <a:rPr lang="en-GB" altLang="zh-CN" sz="1200" b="1" i="0" u="none" strike="noStrike" kern="1200" dirty="0">
                <a:solidFill>
                  <a:schemeClr val="tx1"/>
                </a:solidFill>
                <a:effectLst/>
                <a:latin typeface="+mn-lt"/>
                <a:ea typeface="+mn-ea"/>
                <a:cs typeface="+mn-cs"/>
              </a:rPr>
              <a:t>85%</a:t>
            </a:r>
            <a:r>
              <a:rPr lang="en-GB" altLang="zh-CN" sz="1200" b="0" i="0" u="none" strike="noStrike" kern="1200" dirty="0">
                <a:solidFill>
                  <a:schemeClr val="tx1"/>
                </a:solidFill>
                <a:effectLst/>
                <a:latin typeface="+mn-lt"/>
                <a:ea typeface="+mn-ea"/>
                <a:cs typeface="+mn-cs"/>
              </a:rPr>
              <a:t> and </a:t>
            </a:r>
            <a:r>
              <a:rPr lang="en-GB" altLang="zh-CN" sz="1200" b="1" i="0" u="none" strike="noStrike" kern="1200" dirty="0">
                <a:solidFill>
                  <a:schemeClr val="tx1"/>
                </a:solidFill>
                <a:effectLst/>
                <a:latin typeface="+mn-lt"/>
                <a:ea typeface="+mn-ea"/>
                <a:cs typeface="+mn-cs"/>
              </a:rPr>
              <a:t>84.9%</a:t>
            </a:r>
            <a:r>
              <a:rPr lang="en-GB" altLang="zh-CN" sz="1200" b="0" i="0" u="none" strike="noStrike" kern="1200" dirty="0">
                <a:solidFill>
                  <a:schemeClr val="tx1"/>
                </a:solidFill>
                <a:effectLst/>
                <a:latin typeface="+mn-lt"/>
                <a:ea typeface="+mn-ea"/>
                <a:cs typeface="+mn-cs"/>
              </a:rPr>
              <a:t>, and </a:t>
            </a:r>
            <a:r>
              <a:rPr lang="en-GB" altLang="zh-CN" sz="1200" b="1" i="0" u="none" strike="noStrike" kern="1200" dirty="0">
                <a:solidFill>
                  <a:schemeClr val="tx1"/>
                </a:solidFill>
                <a:effectLst/>
                <a:latin typeface="+mn-lt"/>
                <a:ea typeface="+mn-ea"/>
                <a:cs typeface="+mn-cs"/>
              </a:rPr>
              <a:t>Truck</a:t>
            </a:r>
            <a:r>
              <a:rPr lang="en-GB" altLang="zh-CN" sz="1200" b="0" i="0" u="none" strike="noStrike" kern="1200" dirty="0">
                <a:solidFill>
                  <a:schemeClr val="tx1"/>
                </a:solidFill>
                <a:effectLst/>
                <a:latin typeface="+mn-lt"/>
                <a:ea typeface="+mn-ea"/>
                <a:cs typeface="+mn-cs"/>
              </a:rPr>
              <a:t> achieved </a:t>
            </a:r>
            <a:r>
              <a:rPr lang="en-GB" altLang="zh-CN" sz="1200" b="1" i="0" u="none" strike="noStrike" kern="1200" dirty="0">
                <a:solidFill>
                  <a:schemeClr val="tx1"/>
                </a:solidFill>
                <a:effectLst/>
                <a:latin typeface="+mn-lt"/>
                <a:ea typeface="+mn-ea"/>
                <a:cs typeface="+mn-cs"/>
              </a:rPr>
              <a:t>81.5%</a:t>
            </a:r>
            <a:r>
              <a:rPr lang="en-GB" altLang="zh-CN" sz="1200" b="0" i="0" u="none" strike="noStrike" kern="1200" dirty="0">
                <a:solidFill>
                  <a:schemeClr val="tx1"/>
                </a:solidFill>
                <a:effectLst/>
                <a:latin typeface="+mn-lt"/>
                <a:ea typeface="+mn-ea"/>
                <a:cs typeface="+mn-cs"/>
              </a:rPr>
              <a:t>, all slightly above the </a:t>
            </a:r>
            <a:r>
              <a:rPr lang="en-GB" altLang="zh-CN" sz="1200" b="1" i="0" u="none" strike="noStrike" kern="1200" dirty="0">
                <a:solidFill>
                  <a:schemeClr val="tx1"/>
                </a:solidFill>
                <a:effectLst/>
                <a:latin typeface="+mn-lt"/>
                <a:ea typeface="+mn-ea"/>
                <a:cs typeface="+mn-cs"/>
              </a:rPr>
              <a:t>80%</a:t>
            </a:r>
            <a:r>
              <a:rPr lang="en-GB" altLang="zh-CN" sz="1200" b="0" i="0" u="none" strike="noStrike" kern="1200" dirty="0">
                <a:solidFill>
                  <a:schemeClr val="tx1"/>
                </a:solidFill>
                <a:effectLst/>
                <a:latin typeface="+mn-lt"/>
                <a:ea typeface="+mn-ea"/>
                <a:cs typeface="+mn-cs"/>
              </a:rPr>
              <a:t> threshold.</a:t>
            </a:r>
          </a:p>
          <a:p>
            <a:br>
              <a:rPr lang="en-GB" altLang="zh-CN" sz="1200" b="0" i="0" u="none" strike="noStrike" kern="1200" dirty="0">
                <a:solidFill>
                  <a:schemeClr val="tx1"/>
                </a:solidFill>
                <a:effectLst/>
                <a:latin typeface="+mn-lt"/>
                <a:ea typeface="+mn-ea"/>
                <a:cs typeface="+mn-cs"/>
              </a:rPr>
            </a:br>
            <a:r>
              <a:rPr lang="en-GB" altLang="zh-CN" sz="1200" b="0" i="0" u="none" strike="noStrike" kern="1200" dirty="0">
                <a:solidFill>
                  <a:schemeClr val="tx1"/>
                </a:solidFill>
                <a:effectLst/>
                <a:latin typeface="+mn-lt"/>
                <a:ea typeface="+mn-ea"/>
                <a:cs typeface="+mn-cs"/>
              </a:rPr>
              <a:t>Next, we validated the </a:t>
            </a:r>
            <a:r>
              <a:rPr lang="en-GB" altLang="zh-CN" sz="1200" b="1" i="0" u="none" strike="noStrike" kern="1200" dirty="0">
                <a:solidFill>
                  <a:schemeClr val="tx1"/>
                </a:solidFill>
                <a:effectLst/>
                <a:latin typeface="+mn-lt"/>
                <a:ea typeface="+mn-ea"/>
                <a:cs typeface="+mn-cs"/>
              </a:rPr>
              <a:t>vehicle tracking &amp; ID consistency</a:t>
            </a:r>
            <a:r>
              <a:rPr lang="en-GB" altLang="zh-CN" sz="1200" b="0" i="0" u="none" strike="noStrike" kern="1200" dirty="0">
                <a:solidFill>
                  <a:schemeClr val="tx1"/>
                </a:solidFill>
                <a:effectLst/>
                <a:latin typeface="+mn-lt"/>
                <a:ea typeface="+mn-ea"/>
                <a:cs typeface="+mn-cs"/>
              </a:rPr>
              <a:t>. We tested the system on </a:t>
            </a:r>
            <a:r>
              <a:rPr lang="en-GB" altLang="zh-CN" sz="1200" b="1" i="0" u="none" strike="noStrike" kern="1200" dirty="0">
                <a:solidFill>
                  <a:schemeClr val="tx1"/>
                </a:solidFill>
                <a:effectLst/>
                <a:latin typeface="+mn-lt"/>
                <a:ea typeface="+mn-ea"/>
                <a:cs typeface="+mn-cs"/>
              </a:rPr>
              <a:t>5 video sequences</a:t>
            </a:r>
            <a:r>
              <a:rPr lang="en-GB" altLang="zh-CN" sz="1200" b="0" i="0" u="none" strike="noStrike" kern="1200" dirty="0">
                <a:solidFill>
                  <a:schemeClr val="tx1"/>
                </a:solidFill>
                <a:effectLst/>
                <a:latin typeface="+mn-lt"/>
                <a:ea typeface="+mn-ea"/>
                <a:cs typeface="+mn-cs"/>
              </a:rPr>
              <a:t> from the </a:t>
            </a:r>
            <a:r>
              <a:rPr lang="en-GB" altLang="zh-CN" sz="1200" b="1" i="0" u="none" strike="noStrike" kern="1200" dirty="0">
                <a:solidFill>
                  <a:schemeClr val="tx1"/>
                </a:solidFill>
                <a:effectLst/>
                <a:latin typeface="+mn-lt"/>
                <a:ea typeface="+mn-ea"/>
                <a:cs typeface="+mn-cs"/>
              </a:rPr>
              <a:t>MOT17 dataset</a:t>
            </a:r>
            <a:r>
              <a:rPr lang="en-GB" altLang="zh-CN" sz="1200" b="0" i="0" u="none" strike="noStrike" kern="1200" dirty="0">
                <a:solidFill>
                  <a:schemeClr val="tx1"/>
                </a:solidFill>
                <a:effectLst/>
                <a:latin typeface="+mn-lt"/>
                <a:ea typeface="+mn-ea"/>
                <a:cs typeface="+mn-cs"/>
              </a:rPr>
              <a:t>, evaluating whether it could correctly track targets and maintain </a:t>
            </a:r>
            <a:r>
              <a:rPr lang="en-GB" altLang="zh-CN" sz="1200" b="1" i="0" u="none" strike="noStrike" kern="1200" dirty="0">
                <a:solidFill>
                  <a:schemeClr val="tx1"/>
                </a:solidFill>
                <a:effectLst/>
                <a:latin typeface="+mn-lt"/>
                <a:ea typeface="+mn-ea"/>
                <a:cs typeface="+mn-cs"/>
              </a:rPr>
              <a:t>90%</a:t>
            </a:r>
            <a:r>
              <a:rPr lang="en-GB" altLang="zh-CN" sz="1200" b="0" i="0" u="none" strike="noStrike" kern="1200" dirty="0">
                <a:solidFill>
                  <a:schemeClr val="tx1"/>
                </a:solidFill>
                <a:effectLst/>
                <a:latin typeface="+mn-lt"/>
                <a:ea typeface="+mn-ea"/>
                <a:cs typeface="+mn-cs"/>
              </a:rPr>
              <a:t> ID consistency across different sequences.</a:t>
            </a:r>
          </a:p>
          <a:p>
            <a:r>
              <a:rPr lang="en-GB" altLang="zh-CN" sz="1200" b="0" i="0" u="none" strike="noStrike" kern="1200" dirty="0">
                <a:solidFill>
                  <a:schemeClr val="tx1"/>
                </a:solidFill>
                <a:effectLst/>
                <a:latin typeface="+mn-lt"/>
                <a:ea typeface="+mn-ea"/>
                <a:cs typeface="+mn-cs"/>
              </a:rPr>
              <a:t>Validation method:</a:t>
            </a:r>
          </a:p>
          <a:p>
            <a:r>
              <a:rPr lang="en-GB" altLang="zh-CN" sz="1200" b="0" i="0" u="none" strike="noStrike" kern="1200" dirty="0">
                <a:solidFill>
                  <a:schemeClr val="tx1"/>
                </a:solidFill>
                <a:effectLst/>
                <a:latin typeface="+mn-lt"/>
                <a:ea typeface="+mn-ea"/>
                <a:cs typeface="+mn-cs"/>
              </a:rPr>
              <a:t>We performed target tracking on the video sequences from the dataset, ensuring that </a:t>
            </a:r>
            <a:r>
              <a:rPr lang="en-GB" altLang="zh-CN" sz="1200" b="1" i="0" u="none" strike="noStrike" kern="1200" dirty="0">
                <a:solidFill>
                  <a:schemeClr val="tx1"/>
                </a:solidFill>
                <a:effectLst/>
                <a:latin typeface="+mn-lt"/>
                <a:ea typeface="+mn-ea"/>
                <a:cs typeface="+mn-cs"/>
              </a:rPr>
              <a:t>ID consistency</a:t>
            </a:r>
            <a:r>
              <a:rPr lang="en-GB" altLang="zh-CN" sz="1200" b="0" i="0" u="none" strike="noStrike" kern="1200" dirty="0">
                <a:solidFill>
                  <a:schemeClr val="tx1"/>
                </a:solidFill>
                <a:effectLst/>
                <a:latin typeface="+mn-lt"/>
                <a:ea typeface="+mn-ea"/>
                <a:cs typeface="+mn-cs"/>
              </a:rPr>
              <a:t> remained above </a:t>
            </a:r>
            <a:r>
              <a:rPr lang="en-GB" altLang="zh-CN" sz="1200" b="1" i="0" u="none" strike="noStrike" kern="1200" dirty="0">
                <a:solidFill>
                  <a:schemeClr val="tx1"/>
                </a:solidFill>
                <a:effectLst/>
                <a:latin typeface="+mn-lt"/>
                <a:ea typeface="+mn-ea"/>
                <a:cs typeface="+mn-cs"/>
              </a:rPr>
              <a:t>90%</a:t>
            </a:r>
            <a:r>
              <a:rPr lang="en-GB" altLang="zh-CN" sz="1200" b="0" i="0" u="none" strike="noStrike" kern="1200" dirty="0">
                <a:solidFill>
                  <a:schemeClr val="tx1"/>
                </a:solidFill>
                <a:effectLst/>
                <a:latin typeface="+mn-lt"/>
                <a:ea typeface="+mn-ea"/>
                <a:cs typeface="+mn-cs"/>
              </a:rPr>
              <a:t>.</a:t>
            </a:r>
          </a:p>
          <a:p>
            <a:r>
              <a:rPr lang="en-GB" altLang="zh-CN" sz="1200" b="0" i="0" u="none" strike="noStrike" kern="1200" dirty="0">
                <a:solidFill>
                  <a:schemeClr val="tx1"/>
                </a:solidFill>
                <a:effectLst/>
                <a:latin typeface="+mn-lt"/>
                <a:ea typeface="+mn-ea"/>
                <a:cs typeface="+mn-cs"/>
              </a:rPr>
              <a:t>The results show that the system's </a:t>
            </a:r>
            <a:r>
              <a:rPr lang="en-GB" altLang="zh-CN" sz="1200" b="1" i="0" u="none" strike="noStrike" kern="1200" dirty="0">
                <a:solidFill>
                  <a:schemeClr val="tx1"/>
                </a:solidFill>
                <a:effectLst/>
                <a:latin typeface="+mn-lt"/>
                <a:ea typeface="+mn-ea"/>
                <a:cs typeface="+mn-cs"/>
              </a:rPr>
              <a:t>ID consistency</a:t>
            </a:r>
            <a:r>
              <a:rPr lang="en-GB" altLang="zh-CN" sz="1200" b="0" i="0" u="none" strike="noStrike" kern="1200" dirty="0">
                <a:solidFill>
                  <a:schemeClr val="tx1"/>
                </a:solidFill>
                <a:effectLst/>
                <a:latin typeface="+mn-lt"/>
                <a:ea typeface="+mn-ea"/>
                <a:cs typeface="+mn-cs"/>
              </a:rPr>
              <a:t> exceeded </a:t>
            </a:r>
            <a:r>
              <a:rPr lang="en-GB" altLang="zh-CN" sz="1200" b="1" i="0" u="none" strike="noStrike" kern="1200" dirty="0">
                <a:solidFill>
                  <a:schemeClr val="tx1"/>
                </a:solidFill>
                <a:effectLst/>
                <a:latin typeface="+mn-lt"/>
                <a:ea typeface="+mn-ea"/>
                <a:cs typeface="+mn-cs"/>
              </a:rPr>
              <a:t>90%</a:t>
            </a:r>
            <a:r>
              <a:rPr lang="en-GB" altLang="zh-CN" sz="1200" b="0" i="0" u="none" strike="noStrike" kern="1200" dirty="0">
                <a:solidFill>
                  <a:schemeClr val="tx1"/>
                </a:solidFill>
                <a:effectLst/>
                <a:latin typeface="+mn-lt"/>
                <a:ea typeface="+mn-ea"/>
                <a:cs typeface="+mn-cs"/>
              </a:rPr>
              <a:t> in all video sequences, meeting our predefined standard.</a:t>
            </a:r>
          </a:p>
          <a:p>
            <a:br>
              <a:rPr lang="en-GB" altLang="zh-CN" sz="1200" b="0" i="0" u="none" strike="noStrike" kern="1200" dirty="0">
                <a:solidFill>
                  <a:schemeClr val="tx1"/>
                </a:solidFill>
                <a:effectLst/>
                <a:latin typeface="+mn-lt"/>
                <a:ea typeface="+mn-ea"/>
                <a:cs typeface="+mn-cs"/>
              </a:rPr>
            </a:br>
            <a:r>
              <a:rPr lang="en-GB" altLang="zh-CN" sz="1200" b="0" i="0" u="none" strike="noStrike" kern="1200" dirty="0">
                <a:solidFill>
                  <a:schemeClr val="tx1"/>
                </a:solidFill>
                <a:effectLst/>
                <a:latin typeface="+mn-lt"/>
                <a:ea typeface="+mn-ea"/>
                <a:cs typeface="+mn-cs"/>
              </a:rPr>
              <a:t>Finally, we validated the system by performing an </a:t>
            </a:r>
            <a:r>
              <a:rPr lang="en-GB" altLang="zh-CN" sz="1200" b="1" i="0" u="none" strike="noStrike" kern="1200" dirty="0">
                <a:solidFill>
                  <a:schemeClr val="tx1"/>
                </a:solidFill>
                <a:effectLst/>
                <a:latin typeface="+mn-lt"/>
                <a:ea typeface="+mn-ea"/>
                <a:cs typeface="+mn-cs"/>
              </a:rPr>
              <a:t>accuracy comparison with the MOT17 dataset</a:t>
            </a:r>
            <a:r>
              <a:rPr lang="en-GB" altLang="zh-CN" sz="1200" b="0" i="0" u="none" strike="noStrike" kern="1200" dirty="0">
                <a:solidFill>
                  <a:schemeClr val="tx1"/>
                </a:solidFill>
                <a:effectLst/>
                <a:latin typeface="+mn-lt"/>
                <a:ea typeface="+mn-ea"/>
                <a:cs typeface="+mn-cs"/>
              </a:rPr>
              <a:t>. We compared the system's </a:t>
            </a:r>
            <a:r>
              <a:rPr lang="en-GB" altLang="zh-CN" sz="1200" b="1" i="0" u="none" strike="noStrike" kern="1200" dirty="0">
                <a:solidFill>
                  <a:schemeClr val="tx1"/>
                </a:solidFill>
                <a:effectLst/>
                <a:latin typeface="+mn-lt"/>
                <a:ea typeface="+mn-ea"/>
                <a:cs typeface="+mn-cs"/>
              </a:rPr>
              <a:t>accuracy</a:t>
            </a:r>
            <a:r>
              <a:rPr lang="en-GB" altLang="zh-CN" sz="1200" b="0" i="0" u="none" strike="noStrike" kern="1200" dirty="0">
                <a:solidFill>
                  <a:schemeClr val="tx1"/>
                </a:solidFill>
                <a:effectLst/>
                <a:latin typeface="+mn-lt"/>
                <a:ea typeface="+mn-ea"/>
                <a:cs typeface="+mn-cs"/>
              </a:rPr>
              <a:t> across different </a:t>
            </a:r>
            <a:r>
              <a:rPr lang="en-GB" altLang="zh-CN" sz="1200" b="1" i="0" u="none" strike="noStrike" kern="1200" dirty="0">
                <a:solidFill>
                  <a:schemeClr val="tx1"/>
                </a:solidFill>
                <a:effectLst/>
                <a:latin typeface="+mn-lt"/>
                <a:ea typeface="+mn-ea"/>
                <a:cs typeface="+mn-cs"/>
              </a:rPr>
              <a:t>video sequences</a:t>
            </a:r>
            <a:r>
              <a:rPr lang="en-GB" altLang="zh-CN" sz="1200" b="0" i="0" u="none" strike="noStrike" kern="1200" dirty="0">
                <a:solidFill>
                  <a:schemeClr val="tx1"/>
                </a:solidFill>
                <a:effectLst/>
                <a:latin typeface="+mn-lt"/>
                <a:ea typeface="+mn-ea"/>
                <a:cs typeface="+mn-cs"/>
              </a:rPr>
              <a:t> with the annotations in the dataset.</a:t>
            </a:r>
          </a:p>
          <a:p>
            <a:r>
              <a:rPr lang="en-GB" altLang="zh-CN" sz="1200" b="0" i="0" u="none" strike="noStrike" kern="1200" dirty="0">
                <a:solidFill>
                  <a:schemeClr val="tx1"/>
                </a:solidFill>
                <a:effectLst/>
                <a:latin typeface="+mn-lt"/>
                <a:ea typeface="+mn-ea"/>
                <a:cs typeface="+mn-cs"/>
              </a:rPr>
              <a:t>Validation method:</a:t>
            </a:r>
          </a:p>
          <a:p>
            <a:r>
              <a:rPr lang="en-GB" altLang="zh-CN" sz="1200" b="0" i="0" u="none" strike="noStrike" kern="1200" dirty="0">
                <a:solidFill>
                  <a:schemeClr val="tx1"/>
                </a:solidFill>
                <a:effectLst/>
                <a:latin typeface="+mn-lt"/>
                <a:ea typeface="+mn-ea"/>
                <a:cs typeface="+mn-cs"/>
              </a:rPr>
              <a:t>We calculated the </a:t>
            </a:r>
            <a:r>
              <a:rPr lang="en-GB" altLang="zh-CN" sz="1200" b="1" i="0" u="none" strike="noStrike" kern="1200" dirty="0">
                <a:solidFill>
                  <a:schemeClr val="tx1"/>
                </a:solidFill>
                <a:effectLst/>
                <a:latin typeface="+mn-lt"/>
                <a:ea typeface="+mn-ea"/>
                <a:cs typeface="+mn-cs"/>
              </a:rPr>
              <a:t>detection accuracy</a:t>
            </a:r>
            <a:r>
              <a:rPr lang="en-GB" altLang="zh-CN" sz="1200" b="0" i="0" u="none" strike="noStrike" kern="1200" dirty="0">
                <a:solidFill>
                  <a:schemeClr val="tx1"/>
                </a:solidFill>
                <a:effectLst/>
                <a:latin typeface="+mn-lt"/>
                <a:ea typeface="+mn-ea"/>
                <a:cs typeface="+mn-cs"/>
              </a:rPr>
              <a:t> for each video sequence from the </a:t>
            </a:r>
            <a:r>
              <a:rPr lang="en-GB" altLang="zh-CN" sz="1200" b="1" i="0" u="none" strike="noStrike" kern="1200" dirty="0">
                <a:solidFill>
                  <a:schemeClr val="tx1"/>
                </a:solidFill>
                <a:effectLst/>
                <a:latin typeface="+mn-lt"/>
                <a:ea typeface="+mn-ea"/>
                <a:cs typeface="+mn-cs"/>
              </a:rPr>
              <a:t>MOT17 dataset</a:t>
            </a:r>
            <a:r>
              <a:rPr lang="en-GB" altLang="zh-CN" sz="1200" b="0" i="0" u="none" strike="noStrike" kern="1200" dirty="0">
                <a:solidFill>
                  <a:schemeClr val="tx1"/>
                </a:solidFill>
                <a:effectLst/>
                <a:latin typeface="+mn-lt"/>
                <a:ea typeface="+mn-ea"/>
                <a:cs typeface="+mn-cs"/>
              </a:rPr>
              <a:t>, comparing the results with the </a:t>
            </a:r>
            <a:r>
              <a:rPr lang="en-GB" altLang="zh-CN" sz="1200" b="1" i="0" u="none" strike="noStrike" kern="1200" dirty="0">
                <a:solidFill>
                  <a:schemeClr val="tx1"/>
                </a:solidFill>
                <a:effectLst/>
                <a:latin typeface="+mn-lt"/>
                <a:ea typeface="+mn-ea"/>
                <a:cs typeface="+mn-cs"/>
              </a:rPr>
              <a:t>MOT17 annotations</a:t>
            </a:r>
            <a:r>
              <a:rPr lang="en-GB" altLang="zh-CN" sz="1200" b="0" i="0" u="none" strike="noStrike" kern="1200" dirty="0">
                <a:solidFill>
                  <a:schemeClr val="tx1"/>
                </a:solidFill>
                <a:effectLst/>
                <a:latin typeface="+mn-lt"/>
                <a:ea typeface="+mn-ea"/>
                <a:cs typeface="+mn-cs"/>
              </a:rPr>
              <a:t>.</a:t>
            </a:r>
          </a:p>
          <a:p>
            <a:r>
              <a:rPr lang="en-GB" altLang="zh-CN" sz="1200" b="0" i="0" u="none" strike="noStrike" kern="1200" dirty="0">
                <a:solidFill>
                  <a:schemeClr val="tx1"/>
                </a:solidFill>
                <a:effectLst/>
                <a:latin typeface="+mn-lt"/>
                <a:ea typeface="+mn-ea"/>
                <a:cs typeface="+mn-cs"/>
              </a:rPr>
              <a:t>The results showed that the system's accuracy for the </a:t>
            </a:r>
            <a:r>
              <a:rPr lang="en-GB" altLang="zh-CN" sz="1200" b="1" i="0" u="none" strike="noStrike" kern="1200" dirty="0">
                <a:solidFill>
                  <a:schemeClr val="tx1"/>
                </a:solidFill>
                <a:effectLst/>
                <a:latin typeface="+mn-lt"/>
                <a:ea typeface="+mn-ea"/>
                <a:cs typeface="+mn-cs"/>
              </a:rPr>
              <a:t>5 video sequences</a:t>
            </a:r>
            <a:r>
              <a:rPr lang="en-GB" altLang="zh-CN" sz="1200" b="0" i="0" u="none" strike="noStrike" kern="1200" dirty="0">
                <a:solidFill>
                  <a:schemeClr val="tx1"/>
                </a:solidFill>
                <a:effectLst/>
                <a:latin typeface="+mn-lt"/>
                <a:ea typeface="+mn-ea"/>
                <a:cs typeface="+mn-cs"/>
              </a:rPr>
              <a:t> was </a:t>
            </a:r>
            <a:r>
              <a:rPr lang="en-GB" altLang="zh-CN" sz="1200" b="1" i="0" u="none" strike="noStrike" kern="1200" dirty="0">
                <a:solidFill>
                  <a:schemeClr val="tx1"/>
                </a:solidFill>
                <a:effectLst/>
                <a:latin typeface="+mn-lt"/>
                <a:ea typeface="+mn-ea"/>
                <a:cs typeface="+mn-cs"/>
              </a:rPr>
              <a:t>86.5%</a:t>
            </a:r>
            <a:r>
              <a:rPr lang="en-GB" altLang="zh-CN" sz="1200" b="0" i="0" u="none" strike="noStrike" kern="1200" dirty="0">
                <a:solidFill>
                  <a:schemeClr val="tx1"/>
                </a:solidFill>
                <a:effectLst/>
                <a:latin typeface="+mn-lt"/>
                <a:ea typeface="+mn-ea"/>
                <a:cs typeface="+mn-cs"/>
              </a:rPr>
              <a:t>, </a:t>
            </a:r>
            <a:r>
              <a:rPr lang="en-GB" altLang="zh-CN" sz="1200" b="1" i="0" u="none" strike="noStrike" kern="1200" dirty="0">
                <a:solidFill>
                  <a:schemeClr val="tx1"/>
                </a:solidFill>
                <a:effectLst/>
                <a:latin typeface="+mn-lt"/>
                <a:ea typeface="+mn-ea"/>
                <a:cs typeface="+mn-cs"/>
              </a:rPr>
              <a:t>87.2%</a:t>
            </a:r>
            <a:r>
              <a:rPr lang="en-GB" altLang="zh-CN" sz="1200" b="0" i="0" u="none" strike="noStrike" kern="1200" dirty="0">
                <a:solidFill>
                  <a:schemeClr val="tx1"/>
                </a:solidFill>
                <a:effectLst/>
                <a:latin typeface="+mn-lt"/>
                <a:ea typeface="+mn-ea"/>
                <a:cs typeface="+mn-cs"/>
              </a:rPr>
              <a:t>, </a:t>
            </a:r>
            <a:r>
              <a:rPr lang="en-GB" altLang="zh-CN" sz="1200" b="1" i="0" u="none" strike="noStrike" kern="1200" dirty="0">
                <a:solidFill>
                  <a:schemeClr val="tx1"/>
                </a:solidFill>
                <a:effectLst/>
                <a:latin typeface="+mn-lt"/>
                <a:ea typeface="+mn-ea"/>
                <a:cs typeface="+mn-cs"/>
              </a:rPr>
              <a:t>85.9%</a:t>
            </a:r>
            <a:r>
              <a:rPr lang="en-GB" altLang="zh-CN" sz="1200" b="0" i="0" u="none" strike="noStrike" kern="1200" dirty="0">
                <a:solidFill>
                  <a:schemeClr val="tx1"/>
                </a:solidFill>
                <a:effectLst/>
                <a:latin typeface="+mn-lt"/>
                <a:ea typeface="+mn-ea"/>
                <a:cs typeface="+mn-cs"/>
              </a:rPr>
              <a:t>, </a:t>
            </a:r>
            <a:r>
              <a:rPr lang="en-GB" altLang="zh-CN" sz="1200" b="1" i="0" u="none" strike="noStrike" kern="1200" dirty="0">
                <a:solidFill>
                  <a:schemeClr val="tx1"/>
                </a:solidFill>
                <a:effectLst/>
                <a:latin typeface="+mn-lt"/>
                <a:ea typeface="+mn-ea"/>
                <a:cs typeface="+mn-cs"/>
              </a:rPr>
              <a:t>86.7%</a:t>
            </a:r>
            <a:r>
              <a:rPr lang="en-GB" altLang="zh-CN" sz="1200" b="0" i="0" u="none" strike="noStrike" kern="1200" dirty="0">
                <a:solidFill>
                  <a:schemeClr val="tx1"/>
                </a:solidFill>
                <a:effectLst/>
                <a:latin typeface="+mn-lt"/>
                <a:ea typeface="+mn-ea"/>
                <a:cs typeface="+mn-cs"/>
              </a:rPr>
              <a:t>, and </a:t>
            </a:r>
            <a:r>
              <a:rPr lang="en-GB" altLang="zh-CN" sz="1200" b="1" i="0" u="none" strike="noStrike" kern="1200" dirty="0">
                <a:solidFill>
                  <a:schemeClr val="tx1"/>
                </a:solidFill>
                <a:effectLst/>
                <a:latin typeface="+mn-lt"/>
                <a:ea typeface="+mn-ea"/>
                <a:cs typeface="+mn-cs"/>
              </a:rPr>
              <a:t>87.4%</a:t>
            </a:r>
            <a:r>
              <a:rPr lang="en-GB" altLang="zh-CN" sz="1200" b="0" i="0" u="none" strike="noStrike" kern="1200" dirty="0">
                <a:solidFill>
                  <a:schemeClr val="tx1"/>
                </a:solidFill>
                <a:effectLst/>
                <a:latin typeface="+mn-lt"/>
                <a:ea typeface="+mn-ea"/>
                <a:cs typeface="+mn-cs"/>
              </a:rPr>
              <a:t>, all slightly exceeding the required </a:t>
            </a:r>
            <a:r>
              <a:rPr lang="en-GB" altLang="zh-CN" sz="1200" b="1" i="0" u="none" strike="noStrike" kern="1200" dirty="0">
                <a:solidFill>
                  <a:schemeClr val="tx1"/>
                </a:solidFill>
                <a:effectLst/>
                <a:latin typeface="+mn-lt"/>
                <a:ea typeface="+mn-ea"/>
                <a:cs typeface="+mn-cs"/>
              </a:rPr>
              <a:t>85%</a:t>
            </a:r>
            <a:r>
              <a:rPr lang="en-GB" altLang="zh-CN" sz="1200" b="0" i="0" u="none" strike="noStrike" kern="1200" dirty="0">
                <a:solidFill>
                  <a:schemeClr val="tx1"/>
                </a:solidFill>
                <a:effectLst/>
                <a:latin typeface="+mn-lt"/>
                <a:ea typeface="+mn-ea"/>
                <a:cs typeface="+mn-cs"/>
              </a:rPr>
              <a:t>, demonstrating stable performance in real-world applications.</a:t>
            </a:r>
          </a:p>
          <a:p>
            <a:endParaRPr lang="en-GB" altLang="zh-CN" sz="1200" b="0" i="0" u="none" strike="noStrike" kern="1200" dirty="0">
              <a:solidFill>
                <a:schemeClr val="tx1"/>
              </a:solidFill>
              <a:effectLst/>
              <a:latin typeface="+mn-lt"/>
              <a:ea typeface="+mn-ea"/>
              <a:cs typeface="+mn-cs"/>
            </a:endParaRPr>
          </a:p>
          <a:p>
            <a:endParaRPr kumimoji="1" lang="zh-CN" altLang="en-US" dirty="0"/>
          </a:p>
        </p:txBody>
      </p:sp>
      <p:sp>
        <p:nvSpPr>
          <p:cNvPr id="4" name="灯片编号占位符 3"/>
          <p:cNvSpPr>
            <a:spLocks noGrp="1"/>
          </p:cNvSpPr>
          <p:nvPr>
            <p:ph type="sldNum" sz="quarter" idx="5"/>
          </p:nvPr>
        </p:nvSpPr>
        <p:spPr/>
        <p:txBody>
          <a:bodyPr/>
          <a:lstStyle/>
          <a:p>
            <a:fld id="{048C3CA0-7F04-4411-A307-4432874B225F}" type="slidenum">
              <a:rPr lang="zh-CN" altLang="en-US" smtClean="0"/>
              <a:t>14</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GB" altLang="zh-CN" sz="4400" b="1" dirty="0"/>
              <a:t>The Kalman filter helps maintain consistent vehicle IDs by continuously predicting movement trajectories.  When a vehicle is temporarily undetected (e.g., due to occlusion), the algorithm predicts its current position based on previous motion patterns.  Upon reappearance, the system matches new detections with predicted trajectories using the Hungarian algorithm to find optimal associations.  This prediction-matching mechanism ensures the same vehicle retains its ID across frames, significantly reducing ID switching issues and maintaining tracking continuity even during brief </a:t>
            </a:r>
            <a:r>
              <a:rPr kumimoji="1" lang="en-GB" altLang="zh-CN" sz="4400" b="1" dirty="0" err="1"/>
              <a:t>disappearrances</a:t>
            </a:r>
            <a:r>
              <a:rPr kumimoji="1" lang="en-GB" altLang="zh-CN" sz="4400" b="1" dirty="0"/>
              <a:t> from the surveillance area.</a:t>
            </a:r>
          </a:p>
          <a:p>
            <a:endParaRPr kumimoji="1" lang="en-GB" altLang="zh-CN" sz="4400" b="1" dirty="0"/>
          </a:p>
          <a:p>
            <a:r>
              <a:rPr kumimoji="1" lang="zh-CN" altLang="en-US" sz="4400" b="1" dirty="0"/>
              <a:t>卡尔曼滤波器通过连续预测运动轨迹来帮助保持一致的车辆</a:t>
            </a:r>
            <a:r>
              <a:rPr kumimoji="1" lang="en-GB" altLang="zh-CN" sz="4400" b="1" dirty="0"/>
              <a:t>id</a:t>
            </a:r>
            <a:r>
              <a:rPr kumimoji="1" lang="zh-CN" altLang="en-GB" sz="4400" b="1" dirty="0"/>
              <a:t>。</a:t>
            </a:r>
            <a:r>
              <a:rPr kumimoji="1" lang="zh-CN" altLang="en-US" sz="4400" b="1" dirty="0"/>
              <a:t>当车辆暂时未被检测到时（例如，由于遮挡），该算法根据之前的运动模式预测其当前位置。在重新出现时，系统使用匈牙利算法将新检测与预测轨迹相匹配，以找到最佳关联。这种预测匹配机制确保同一车辆跨帧保留其</a:t>
            </a:r>
            <a:r>
              <a:rPr kumimoji="1" lang="en-GB" altLang="zh-CN" sz="4400" b="1" dirty="0"/>
              <a:t>ID</a:t>
            </a:r>
            <a:r>
              <a:rPr kumimoji="1" lang="zh-CN" altLang="en-GB" sz="4400" b="1" dirty="0"/>
              <a:t>，</a:t>
            </a:r>
            <a:r>
              <a:rPr kumimoji="1" lang="zh-CN" altLang="en-US" sz="4400" b="1" dirty="0"/>
              <a:t>显着减少</a:t>
            </a:r>
            <a:r>
              <a:rPr kumimoji="1" lang="en-GB" altLang="zh-CN" sz="4400" b="1" dirty="0"/>
              <a:t>ID</a:t>
            </a:r>
            <a:r>
              <a:rPr kumimoji="1" lang="zh-CN" altLang="en-US" sz="4400" b="1" dirty="0"/>
              <a:t>切换问题，即使在监视区域短暂消失期间也保持跟踪连续性。</a:t>
            </a:r>
          </a:p>
        </p:txBody>
      </p:sp>
      <p:sp>
        <p:nvSpPr>
          <p:cNvPr id="4" name="灯片编号占位符 3"/>
          <p:cNvSpPr>
            <a:spLocks noGrp="1"/>
          </p:cNvSpPr>
          <p:nvPr>
            <p:ph type="sldNum" sz="quarter" idx="5"/>
          </p:nvPr>
        </p:nvSpPr>
        <p:spPr/>
        <p:txBody>
          <a:bodyPr/>
          <a:lstStyle/>
          <a:p>
            <a:fld id="{1600BAFC-1475-4B98-8DC2-8A7230D6AAA5}" type="slidenum">
              <a:rPr lang="en-US" altLang="zh-CN" smtClean="0"/>
              <a:t>15</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dirty="0">
              <a:ea typeface="等线" panose="02010600030101010101" charset="-122"/>
            </a:endParaRPr>
          </a:p>
        </p:txBody>
      </p:sp>
      <p:sp>
        <p:nvSpPr>
          <p:cNvPr id="4" name="灯片编号占位符 3"/>
          <p:cNvSpPr>
            <a:spLocks noGrp="1"/>
          </p:cNvSpPr>
          <p:nvPr>
            <p:ph type="sldNum" sz="quarter" idx="5"/>
          </p:nvPr>
        </p:nvSpPr>
        <p:spPr/>
        <p:txBody>
          <a:bodyPr/>
          <a:lstStyle/>
          <a:p>
            <a:fld id="{1600BAFC-1475-4B98-8DC2-8A7230D6AAA5}" type="slidenum">
              <a:rPr/>
              <a:t>16</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插图：两天曲线对齐图，突出误差时段</a:t>
            </a:r>
            <a:r>
              <a:rPr lang="en-US" altLang="zh-CN" dirty="0"/>
              <a:t>)</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D0DA2A2-8270-4ED5-BF5C-C8E0B3242FE8}"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17</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插图：两天曲线对齐图，突出误差时段</a:t>
            </a:r>
            <a:r>
              <a:rPr lang="en-US" altLang="zh-CN" dirty="0"/>
              <a:t>)</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D0DA2A2-8270-4ED5-BF5C-C8E0B3242FE8}"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插图：两天曲线对齐图，突出误差时段</a:t>
            </a:r>
            <a:r>
              <a:rPr lang="en-US" altLang="zh-CN" dirty="0"/>
              <a:t>)</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D0DA2A2-8270-4ED5-BF5C-C8E0B3242FE8}"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19</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插图：两天曲线对齐图，突出误差时段</a:t>
            </a:r>
            <a:r>
              <a:rPr lang="en-US" altLang="zh-CN" dirty="0"/>
              <a:t>)</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D0DA2A2-8270-4ED5-BF5C-C8E0B3242FE8}"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20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插图：两天曲线对齐图，突出误差时段</a:t>
            </a:r>
            <a:r>
              <a:rPr lang="en-US" altLang="zh-CN" dirty="0"/>
              <a:t>)</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D0DA2A2-8270-4ED5-BF5C-C8E0B3242FE8}"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21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let's look at how the system works. The architecture consists of three core subsystems working together:</a:t>
            </a:r>
          </a:p>
          <a:p>
            <a:r>
              <a:rPr lang="en-US" altLang="zh-CN" dirty="0"/>
              <a:t>First, the Mechanical subsystem </a:t>
            </a:r>
            <a:r>
              <a:rPr lang="en-US" altLang="zh-CN" sz="1200" kern="1200" dirty="0">
                <a:solidFill>
                  <a:schemeClr val="tx1"/>
                </a:solidFill>
                <a:latin typeface="+mn-lt"/>
                <a:ea typeface="+mn-ea"/>
                <a:cs typeface="+mn-cs"/>
              </a:rPr>
              <a:t>provides power supply and protective housing for </a:t>
            </a:r>
            <a:r>
              <a:rPr lang="en-US" altLang="zh-CN" dirty="0"/>
              <a:t>the hardware components.</a:t>
            </a:r>
          </a:p>
          <a:p>
            <a:r>
              <a:rPr lang="en-US" altLang="zh-CN" sz="1200" kern="1200" dirty="0">
                <a:solidFill>
                  <a:schemeClr val="tx1"/>
                </a:solidFill>
                <a:latin typeface="+mn-lt"/>
                <a:ea typeface="+mn-ea"/>
                <a:cs typeface="+mn-cs"/>
              </a:rPr>
              <a:t>The Image Processing subsystem receives </a:t>
            </a:r>
            <a:r>
              <a:rPr lang="en-US" altLang="zh-CN" dirty="0"/>
              <a:t>video streams from the camera module, performs operations, and then sends JSON data to the visualization subsystem.</a:t>
            </a:r>
            <a:endParaRPr lang="zh-CN" altLang="en-US" dirty="0"/>
          </a:p>
        </p:txBody>
      </p:sp>
      <p:sp>
        <p:nvSpPr>
          <p:cNvPr id="4" name="灯片编号占位符 3"/>
          <p:cNvSpPr>
            <a:spLocks noGrp="1"/>
          </p:cNvSpPr>
          <p:nvPr>
            <p:ph type="sldNum" sz="quarter" idx="5"/>
          </p:nvPr>
        </p:nvSpPr>
        <p:spPr/>
        <p:txBody>
          <a:bodyPr/>
          <a:lstStyle/>
          <a:p>
            <a:fld id="{048C3CA0-7F04-4411-A307-4432874B225F}" type="slidenum">
              <a:rPr lang="zh-CN" altLang="en-US" smtClean="0"/>
              <a:t>3</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插图：两天曲线对齐图，突出误差时段</a:t>
            </a:r>
            <a:r>
              <a:rPr lang="en-US" altLang="zh-CN" dirty="0"/>
              <a:t>)</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D0DA2A2-8270-4ED5-BF5C-C8E0B3242FE8}"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22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插图：两天曲线对齐图，突出误差时段</a:t>
            </a:r>
            <a:r>
              <a:rPr lang="en-US" altLang="zh-CN" dirty="0"/>
              <a:t>)</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D0DA2A2-8270-4ED5-BF5C-C8E0B3242FE8}"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23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插图：两天曲线对齐图，突出误差时段</a:t>
            </a:r>
            <a:r>
              <a:rPr lang="en-US" altLang="zh-CN" dirty="0"/>
              <a:t>)</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D0DA2A2-8270-4ED5-BF5C-C8E0B3242FE8}"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24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latin typeface="+mn-lt"/>
                <a:ea typeface="+mn-ea"/>
                <a:cs typeface="+mn-cs"/>
              </a:rPr>
              <a:t>For our high-level requirements: Accuracy is important - we initially targeted 90% or better vehicle detection accuracy. And the system must perform near real-time video analysis with rapid data visualization. Also, to support outdoor </a:t>
            </a:r>
            <a:r>
              <a:rPr lang="en-US" altLang="zh-CN" dirty="0"/>
              <a:t>deployment, it needs to operate reliably under various weather and traffic conditions. The system should identify congestion and provide alerts, and maintain an intuitive and concise user interface.</a:t>
            </a:r>
            <a:endParaRPr lang="zh-CN" altLang="en-US" dirty="0"/>
          </a:p>
        </p:txBody>
      </p:sp>
      <p:sp>
        <p:nvSpPr>
          <p:cNvPr id="4" name="灯片编号占位符 3"/>
          <p:cNvSpPr>
            <a:spLocks noGrp="1"/>
          </p:cNvSpPr>
          <p:nvPr>
            <p:ph type="sldNum" sz="quarter" idx="5"/>
          </p:nvPr>
        </p:nvSpPr>
        <p:spPr/>
        <p:txBody>
          <a:bodyPr/>
          <a:lstStyle/>
          <a:p>
            <a:fld id="{048C3CA0-7F04-4411-A307-4432874B225F}" type="slidenum">
              <a:rPr lang="zh-CN" altLang="en-US" smtClean="0"/>
              <a:t>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52D093E-AEC6-4F77-A0D2-510F4389EFC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52D093E-AEC6-4F77-A0D2-510F4389EFC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order to ensure the sealing of the whole device, I added two structures in the design process. The first one is the groove on the side, where we can ensure a seal by stuffing it with rubber strips. The second one is a screw hole. Considering that the whole unit will last for a long time, we are not going to use strong adhesive to bond the two parts, but rather use screws for the combination.</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52D093E-AEC6-4F77-A0D2-510F4389EFC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7</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Where the camera is placed, taking a page from the canopy design, I added an extra rain stopper.</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52D093E-AEC6-4F77-A0D2-510F4389EFC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52D093E-AEC6-4F77-A0D2-510F4389EFC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9</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One of the power supply methods is to directly connect the whole Raspberry Pi to a mobile device with a USB port and power it through the mobile device. However, the internal operating voltage of the Raspberry Pi is 5V; therefore, we have included a step-down converter (buck module) from high voltage to 5V (LM2596S module) in the circuit to ensure a stable output of 5V over a wide input range.</a:t>
            </a:r>
          </a:p>
          <a:p>
            <a:r>
              <a:rPr lang="en-US" altLang="zh-CN" dirty="0"/>
              <a:t>The LM2596 is a buck switching regulator, which achieves voltage conversion through high-frequency switching (PWM control) and inductor energy storage: when the internal switch is on, the input voltage supplies power to the inductor and the load, and the inductor stores energy; when the switch is off, the inductor releases energy through the continuity diode to maintain the output.</a:t>
            </a:r>
          </a:p>
          <a:p>
            <a:r>
              <a:rPr lang="en-US" altLang="zh-CN" dirty="0"/>
              <a:t>To prevent service interruption in case of primary power failure, a rechargeable Li-ion battery backup system was integrated. The system uses a Li-ion battery pack (rechargeable) supporting &gt;2 hours of system uptime during power failure. A DC-DC buck converter regulates battery output to consistent 5V input for the Raspberry Pi.</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52D093E-AEC6-4F77-A0D2-510F4389EFC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6922F0D-7F10-4421-80CA-E3F4F68B4352}" type="datetimeFigureOut">
              <a:rPr lang="zh-CN" altLang="en-US" smtClean="0"/>
              <a:t>2025/5/28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D062857-F951-4C55-922A-05D3904AAB47}"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6922F0D-7F10-4421-80CA-E3F4F68B4352}" type="datetimeFigureOut">
              <a:rPr lang="zh-CN" altLang="en-US" smtClean="0"/>
              <a:t>2025/5/28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D062857-F951-4C55-922A-05D3904AAB47}"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6922F0D-7F10-4421-80CA-E3F4F68B4352}" type="datetimeFigureOut">
              <a:rPr lang="zh-CN" altLang="en-US" smtClean="0"/>
              <a:t>2025/5/28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D062857-F951-4C55-922A-05D3904AAB47}"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6922F0D-7F10-4421-80CA-E3F4F68B4352}" type="datetimeFigureOut">
              <a:rPr lang="zh-CN" altLang="en-US" smtClean="0"/>
              <a:t>2025/5/28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D062857-F951-4C55-922A-05D3904AAB47}"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6922F0D-7F10-4421-80CA-E3F4F68B4352}" type="datetimeFigureOut">
              <a:rPr lang="zh-CN" altLang="en-US" smtClean="0"/>
              <a:t>2025/5/28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D062857-F951-4C55-922A-05D3904AAB47}"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6922F0D-7F10-4421-80CA-E3F4F68B4352}" type="datetimeFigureOut">
              <a:rPr lang="zh-CN" altLang="en-US" smtClean="0"/>
              <a:t>2025/5/28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D062857-F951-4C55-922A-05D3904AAB47}"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B6922F0D-7F10-4421-80CA-E3F4F68B4352}" type="datetimeFigureOut">
              <a:rPr lang="zh-CN" altLang="en-US" smtClean="0"/>
              <a:t>2025/5/28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D062857-F951-4C55-922A-05D3904AAB47}"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B6922F0D-7F10-4421-80CA-E3F4F68B4352}" type="datetimeFigureOut">
              <a:rPr lang="zh-CN" altLang="en-US" smtClean="0"/>
              <a:t>2025/5/28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D062857-F951-4C55-922A-05D3904AAB47}"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6922F0D-7F10-4421-80CA-E3F4F68B4352}" type="datetimeFigureOut">
              <a:rPr lang="zh-CN" altLang="en-US" smtClean="0"/>
              <a:t>2025/5/28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D062857-F951-4C55-922A-05D3904AAB47}"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6922F0D-7F10-4421-80CA-E3F4F68B4352}" type="datetimeFigureOut">
              <a:rPr lang="zh-CN" altLang="en-US" smtClean="0"/>
              <a:t>2025/5/28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D062857-F951-4C55-922A-05D3904AAB47}"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6922F0D-7F10-4421-80CA-E3F4F68B4352}" type="datetimeFigureOut">
              <a:rPr lang="zh-CN" altLang="en-US" smtClean="0"/>
              <a:t>2025/5/28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D062857-F951-4C55-922A-05D3904AAB47}"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6922F0D-7F10-4421-80CA-E3F4F68B4352}" type="datetimeFigureOut">
              <a:rPr lang="zh-CN" altLang="en-US" smtClean="0"/>
              <a:t>2025/5/28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D062857-F951-4C55-922A-05D3904AAB47}"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6922F0D-7F10-4421-80CA-E3F4F68B4352}" type="datetimeFigureOut">
              <a:rPr lang="zh-CN" altLang="en-US" smtClean="0"/>
              <a:t>2025/5/28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D062857-F951-4C55-922A-05D3904AAB47}"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6922F0D-7F10-4421-80CA-E3F4F68B4352}" type="datetimeFigureOut">
              <a:rPr lang="zh-CN" altLang="en-US" smtClean="0"/>
              <a:t>2025/5/28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D062857-F951-4C55-922A-05D3904AAB47}"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6922F0D-7F10-4421-80CA-E3F4F68B4352}" type="datetimeFigureOut">
              <a:rPr lang="zh-CN" altLang="en-US" smtClean="0"/>
              <a:t>2025/5/28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D062857-F951-4C55-922A-05D3904AAB47}"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6922F0D-7F10-4421-80CA-E3F4F68B4352}" type="datetimeFigureOut">
              <a:rPr lang="zh-CN" altLang="en-US" smtClean="0"/>
              <a:t>2025/5/28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D062857-F951-4C55-922A-05D3904AAB47}"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B6922F0D-7F10-4421-80CA-E3F4F68B4352}" type="datetimeFigureOut">
              <a:rPr lang="zh-CN" altLang="en-US" smtClean="0"/>
              <a:t>2025/5/28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D062857-F951-4C55-922A-05D3904AAB47}"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B6922F0D-7F10-4421-80CA-E3F4F68B4352}" type="datetimeFigureOut">
              <a:rPr lang="zh-CN" altLang="en-US" smtClean="0"/>
              <a:t>2025/5/28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D062857-F951-4C55-922A-05D3904AAB47}"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6922F0D-7F10-4421-80CA-E3F4F68B4352}" type="datetimeFigureOut">
              <a:rPr lang="zh-CN" altLang="en-US" smtClean="0"/>
              <a:t>2025/5/28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D062857-F951-4C55-922A-05D3904AAB47}"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6922F0D-7F10-4421-80CA-E3F4F68B4352}" type="datetimeFigureOut">
              <a:rPr lang="zh-CN" altLang="en-US" smtClean="0"/>
              <a:t>2025/5/28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D062857-F951-4C55-922A-05D3904AAB47}"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6922F0D-7F10-4421-80CA-E3F4F68B4352}" type="datetimeFigureOut">
              <a:rPr lang="zh-CN" altLang="en-US" smtClean="0"/>
              <a:t>2025/5/28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D062857-F951-4C55-922A-05D3904AAB47}"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6922F0D-7F10-4421-80CA-E3F4F68B4352}" type="datetimeFigureOut">
              <a:rPr lang="zh-CN" altLang="en-US" smtClean="0"/>
              <a:t>2025/5/28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D062857-F951-4C55-922A-05D3904AAB47}"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6922F0D-7F10-4421-80CA-E3F4F68B4352}" type="datetimeFigureOut">
              <a:rPr lang="zh-CN" altLang="en-US" smtClean="0"/>
              <a:t>2025/5/28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D062857-F951-4C55-922A-05D3904AAB47}"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6922F0D-7F10-4421-80CA-E3F4F68B4352}" type="datetimeFigureOut">
              <a:rPr lang="zh-CN" altLang="en-US" smtClean="0"/>
              <a:t>2025/5/28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D062857-F951-4C55-922A-05D3904AAB47}"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4.xml"/><Relationship Id="rId7" Type="http://schemas.openxmlformats.org/officeDocument/2006/relationships/image" Target="../media/image4.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6.xml"/><Relationship Id="rId5" Type="http://schemas.openxmlformats.org/officeDocument/2006/relationships/slideLayout" Target="../slideLayouts/slideLayout18.xml"/><Relationship Id="rId4" Type="http://schemas.openxmlformats.org/officeDocument/2006/relationships/tags" Target="../tags/tag5.xml"/><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11.jpe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0"/>
            <a:ext cx="12192000" cy="6858000"/>
          </a:xfrm>
          <a:prstGeom prst="rect">
            <a:avLst/>
          </a:prstGeom>
        </p:spPr>
      </p:pic>
      <p:sp>
        <p:nvSpPr>
          <p:cNvPr id="5" name="文本框 4"/>
          <p:cNvSpPr txBox="1"/>
          <p:nvPr/>
        </p:nvSpPr>
        <p:spPr>
          <a:xfrm>
            <a:off x="1937656" y="2465614"/>
            <a:ext cx="832757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ctr"/>
            <a:r>
              <a:rPr lang="en-US" altLang="zh-CN" sz="4400" dirty="0">
                <a:latin typeface="Times New Roman" panose="02020603050405020304"/>
                <a:ea typeface="等线" panose="02010600030101010101" charset="-122"/>
                <a:cs typeface="Times New Roman" panose="02020603050405020304"/>
              </a:rPr>
              <a:t>ECE</a:t>
            </a:r>
            <a:r>
              <a:rPr lang="zh-CN" altLang="en-US" sz="4400" dirty="0">
                <a:latin typeface="Times New Roman" panose="02020603050405020304"/>
                <a:ea typeface="等线" panose="02010600030101010101" charset="-122"/>
                <a:cs typeface="Times New Roman" panose="02020603050405020304"/>
              </a:rPr>
              <a:t> </a:t>
            </a:r>
            <a:r>
              <a:rPr lang="en-US" altLang="zh-CN" sz="4400" dirty="0">
                <a:latin typeface="Times New Roman" panose="02020603050405020304"/>
                <a:ea typeface="等线" panose="02010600030101010101" charset="-122"/>
                <a:cs typeface="Times New Roman" panose="02020603050405020304"/>
              </a:rPr>
              <a:t>470/ME 445</a:t>
            </a:r>
            <a:r>
              <a:rPr lang="zh-CN" altLang="en-US" sz="4400" dirty="0">
                <a:latin typeface="Times New Roman" panose="02020603050405020304"/>
                <a:ea typeface="等线" panose="02010600030101010101" charset="-122"/>
                <a:cs typeface="Times New Roman" panose="02020603050405020304"/>
              </a:rPr>
              <a:t> </a:t>
            </a:r>
            <a:r>
              <a:rPr lang="en-US" altLang="zh-CN" sz="4400" dirty="0">
                <a:latin typeface="Times New Roman" panose="02020603050405020304"/>
                <a:ea typeface="等线" panose="02010600030101010101" charset="-122"/>
                <a:cs typeface="Times New Roman" panose="02020603050405020304"/>
              </a:rPr>
              <a:t>Presentation</a:t>
            </a:r>
          </a:p>
          <a:p>
            <a:pPr algn="ctr"/>
            <a:r>
              <a:rPr lang="en-GB" altLang="zh-CN" sz="2800" b="1" dirty="0"/>
              <a:t>Team</a:t>
            </a:r>
            <a:r>
              <a:rPr lang="zh-CN" altLang="en-US" sz="2800" b="1" dirty="0"/>
              <a:t> </a:t>
            </a:r>
            <a:r>
              <a:rPr lang="en-US" altLang="zh-CN" sz="2800" b="1" dirty="0"/>
              <a:t>21</a:t>
            </a:r>
            <a:br>
              <a:rPr lang="en-GB" altLang="zh-CN" sz="2800" b="1" dirty="0"/>
            </a:br>
            <a:r>
              <a:rPr lang="en-GB" altLang="zh-CN" sz="2800" b="1" dirty="0"/>
              <a:t>Continuous Vehicles Capture</a:t>
            </a:r>
            <a:endParaRPr lang="zh-CN" altLang="en-US" sz="2800" b="1" dirty="0">
              <a:latin typeface="Times New Roman" panose="02020603050405020304"/>
              <a:ea typeface="等线" panose="02010600030101010101" charset="-122"/>
              <a:cs typeface="Times New Roman" panose="02020603050405020304"/>
            </a:endParaRPr>
          </a:p>
          <a:p>
            <a:pPr algn="ctr"/>
            <a:r>
              <a:rPr lang="zh-CN" sz="2400" dirty="0">
                <a:latin typeface="Times New Roman" panose="02020603050405020304"/>
                <a:ea typeface="等线" panose="02010600030101010101" charset="-122"/>
                <a:cs typeface="Times New Roman" panose="02020603050405020304"/>
              </a:rPr>
              <a:t>Team </a:t>
            </a:r>
            <a:r>
              <a:rPr lang="en-US" altLang="zh-CN" sz="2400" dirty="0">
                <a:latin typeface="Times New Roman" panose="02020603050405020304"/>
                <a:ea typeface="等线" panose="02010600030101010101" charset="-122"/>
                <a:cs typeface="Times New Roman" panose="02020603050405020304"/>
              </a:rPr>
              <a:t>Member</a:t>
            </a:r>
            <a:endParaRPr lang="zh-CN" sz="2400" dirty="0">
              <a:latin typeface="Times New Roman" panose="02020603050405020304"/>
              <a:ea typeface="等线" panose="02010600030101010101" charset="-122"/>
              <a:cs typeface="Times New Roman" panose="02020603050405020304"/>
            </a:endParaRPr>
          </a:p>
          <a:p>
            <a:pPr algn="ctr"/>
            <a:r>
              <a:rPr lang="en-US" altLang="zh-CN" sz="2000" dirty="0">
                <a:latin typeface="Times New Roman" panose="02020603050405020304"/>
                <a:ea typeface="+mn-lt"/>
                <a:cs typeface="Times New Roman" panose="02020603050405020304"/>
              </a:rPr>
              <a:t>Yining Guo</a:t>
            </a:r>
            <a:r>
              <a:rPr lang="zh-CN" sz="2000" dirty="0">
                <a:latin typeface="Times New Roman" panose="02020603050405020304"/>
                <a:ea typeface="+mn-lt"/>
                <a:cs typeface="Times New Roman" panose="02020603050405020304"/>
              </a:rPr>
              <a:t>|</a:t>
            </a:r>
            <a:r>
              <a:rPr lang="en-US" altLang="zh-CN" sz="2000" dirty="0">
                <a:latin typeface="Times New Roman" panose="02020603050405020304"/>
                <a:ea typeface="+mn-lt"/>
                <a:cs typeface="Times New Roman" panose="02020603050405020304"/>
              </a:rPr>
              <a:t> </a:t>
            </a:r>
            <a:r>
              <a:rPr lang="en-US" altLang="zh-CN" sz="2000" dirty="0" err="1">
                <a:latin typeface="Times New Roman" panose="02020603050405020304"/>
                <a:ea typeface="+mn-lt"/>
                <a:cs typeface="Times New Roman" panose="02020603050405020304"/>
              </a:rPr>
              <a:t>Binyang</a:t>
            </a:r>
            <a:r>
              <a:rPr lang="en-US" altLang="zh-CN" sz="2000" dirty="0">
                <a:latin typeface="Times New Roman" panose="02020603050405020304"/>
                <a:ea typeface="+mn-lt"/>
                <a:cs typeface="Times New Roman" panose="02020603050405020304"/>
              </a:rPr>
              <a:t> Shen</a:t>
            </a:r>
            <a:r>
              <a:rPr lang="zh-CN" sz="2000" dirty="0">
                <a:latin typeface="Times New Roman" panose="02020603050405020304"/>
                <a:ea typeface="+mn-lt"/>
                <a:cs typeface="Times New Roman" panose="02020603050405020304"/>
              </a:rPr>
              <a:t> |</a:t>
            </a:r>
            <a:r>
              <a:rPr lang="en-US" altLang="zh-CN" sz="2000" dirty="0">
                <a:latin typeface="Times New Roman" panose="02020603050405020304"/>
                <a:ea typeface="+mn-lt"/>
                <a:cs typeface="Times New Roman" panose="02020603050405020304"/>
              </a:rPr>
              <a:t> Jiawei Zhang</a:t>
            </a:r>
            <a:r>
              <a:rPr lang="zh-CN" sz="2000" dirty="0">
                <a:latin typeface="Times New Roman" panose="02020603050405020304"/>
                <a:ea typeface="+mn-lt"/>
                <a:cs typeface="Times New Roman" panose="02020603050405020304"/>
              </a:rPr>
              <a:t> |</a:t>
            </a:r>
            <a:r>
              <a:rPr lang="en-US" altLang="zh-CN" sz="2000" dirty="0">
                <a:latin typeface="Times New Roman" panose="02020603050405020304"/>
                <a:ea typeface="+mn-lt"/>
                <a:cs typeface="Times New Roman" panose="02020603050405020304"/>
              </a:rPr>
              <a:t> Zijin Li</a:t>
            </a:r>
            <a:endParaRPr lang="zh-CN" sz="2000" dirty="0">
              <a:latin typeface="Times New Roman" panose="02020603050405020304"/>
              <a:ea typeface="+mn-lt"/>
              <a:cs typeface="Times New Roman" panose="02020603050405020304"/>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Grp="1" noRot="1" noMove="1" noResize="1" noEditPoints="1" noAdjustHandles="1" noChangeArrowheads="1" noChangeShapeType="1" noCrop="1"/>
          </p:cNvPicPr>
          <p:nvPr/>
        </p:nvPicPr>
        <p:blipFill>
          <a:blip r:embed="rId3"/>
          <a:stretch>
            <a:fillRect/>
          </a:stretch>
        </p:blipFill>
        <p:spPr>
          <a:xfrm>
            <a:off x="0" y="0"/>
            <a:ext cx="12192000" cy="6858000"/>
          </a:xfrm>
          <a:prstGeom prst="rect">
            <a:avLst/>
          </a:prstGeom>
        </p:spPr>
      </p:pic>
      <p:sp>
        <p:nvSpPr>
          <p:cNvPr id="4" name="文本框 3"/>
          <p:cNvSpPr txBox="1"/>
          <p:nvPr/>
        </p:nvSpPr>
        <p:spPr>
          <a:xfrm>
            <a:off x="0" y="0"/>
            <a:ext cx="65423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800" b="1" dirty="0">
                <a:solidFill>
                  <a:schemeClr val="bg1"/>
                </a:solidFill>
                <a:latin typeface="Calibri" panose="020F0502020204030204" charset="0"/>
                <a:ea typeface="等线" panose="02010600030101010101" charset="-122"/>
                <a:cs typeface="Calibri" panose="020F0502020204030204" charset="0"/>
              </a:rPr>
              <a:t>🚗 </a:t>
            </a:r>
            <a:r>
              <a:rPr lang="en-US" sz="2800" b="1" dirty="0">
                <a:solidFill>
                  <a:schemeClr val="bg1"/>
                </a:solidFill>
                <a:latin typeface="Calibri" panose="020F0502020204030204" charset="0"/>
                <a:ea typeface="等线" panose="02010600030101010101" charset="-122"/>
                <a:cs typeface="Calibri" panose="020F0502020204030204" charset="0"/>
              </a:rPr>
              <a:t>DC power supply</a:t>
            </a:r>
          </a:p>
        </p:txBody>
      </p:sp>
      <p:pic>
        <p:nvPicPr>
          <p:cNvPr id="6" name="图片 5"/>
          <p:cNvPicPr>
            <a:picLocks noChangeAspect="1"/>
          </p:cNvPicPr>
          <p:nvPr/>
        </p:nvPicPr>
        <p:blipFill>
          <a:blip r:embed="rId4"/>
          <a:stretch>
            <a:fillRect/>
          </a:stretch>
        </p:blipFill>
        <p:spPr>
          <a:xfrm>
            <a:off x="776605" y="2155190"/>
            <a:ext cx="5829300" cy="1363980"/>
          </a:xfrm>
          <a:prstGeom prst="rect">
            <a:avLst/>
          </a:prstGeom>
        </p:spPr>
      </p:pic>
      <p:sp>
        <p:nvSpPr>
          <p:cNvPr id="7" name="文本框 6"/>
          <p:cNvSpPr txBox="1"/>
          <p:nvPr/>
        </p:nvSpPr>
        <p:spPr>
          <a:xfrm>
            <a:off x="1445260" y="4149090"/>
            <a:ext cx="4492625" cy="368300"/>
          </a:xfrm>
          <a:prstGeom prst="rect">
            <a:avLst/>
          </a:prstGeom>
        </p:spPr>
        <p:txBody>
          <a:bodyPr wrap="square">
            <a:spAutoFit/>
            <a:extLst>
              <a:ext uri="{4A0BC546-FE56-4ADE-93B0-CB8AF2F6F144}">
                <wpsdc:textFrameExt xmlns:wpsdc="http://www.wps.cn/officeDocument/2022/drawingmlCustomData" xmlns="" type="text"/>
              </a:ext>
            </a:extLs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charset="-122"/>
                <a:cs typeface="+mn-cs"/>
              </a:rPr>
              <a:t>Get power directly from the mobile device</a:t>
            </a:r>
          </a:p>
        </p:txBody>
      </p:sp>
      <p:pic>
        <p:nvPicPr>
          <p:cNvPr id="8" name="图片 7"/>
          <p:cNvPicPr>
            <a:picLocks noChangeAspect="1"/>
          </p:cNvPicPr>
          <p:nvPr/>
        </p:nvPicPr>
        <p:blipFill>
          <a:blip r:embed="rId5"/>
          <a:srcRect l="348" r="-348" b="20167"/>
          <a:stretch>
            <a:fillRect/>
          </a:stretch>
        </p:blipFill>
        <p:spPr>
          <a:xfrm>
            <a:off x="7348220" y="2017395"/>
            <a:ext cx="3284220" cy="1824990"/>
          </a:xfrm>
          <a:prstGeom prst="rect">
            <a:avLst/>
          </a:prstGeom>
        </p:spPr>
      </p:pic>
      <p:sp>
        <p:nvSpPr>
          <p:cNvPr id="9" name="文本框 8"/>
          <p:cNvSpPr txBox="1"/>
          <p:nvPr/>
        </p:nvSpPr>
        <p:spPr>
          <a:xfrm>
            <a:off x="7508875" y="4149090"/>
            <a:ext cx="2962910" cy="368300"/>
          </a:xfrm>
          <a:prstGeom prst="rect">
            <a:avLst/>
          </a:prstGeom>
        </p:spPr>
        <p:txBody>
          <a:bodyPr wrap="square">
            <a:spAutoFit/>
            <a:extLst>
              <a:ext uri="{4A0BC546-FE56-4ADE-93B0-CB8AF2F6F144}">
                <wpsdc:textFrameExt xmlns:wpsdc="http://www.wps.cn/officeDocument/2022/drawingmlCustomData" xmlns="" type="text"/>
              </a:ext>
            </a:extLs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charset="-122"/>
                <a:cs typeface="+mn-cs"/>
              </a:rPr>
              <a:t>Get power from the battery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Grp="1" noRo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mc:AlternateContent xmlns:mc="http://schemas.openxmlformats.org/markup-compatibility/2006">
        <mc:Choice xmlns:a14="http://schemas.microsoft.com/office/drawing/2010/main" Requires="a14">
          <p:sp>
            <p:nvSpPr>
              <p:cNvPr id="3" name="内容占位符 2"/>
              <p:cNvSpPr>
                <a:spLocks noGrp="1"/>
              </p:cNvSpPr>
              <p:nvPr>
                <p:ph idx="1"/>
              </p:nvPr>
            </p:nvSpPr>
            <p:spPr>
              <a:xfrm>
                <a:off x="838200" y="1825625"/>
                <a:ext cx="10515600" cy="3803650"/>
              </a:xfrm>
            </p:spPr>
            <p:txBody>
              <a:bodyPr>
                <a:normAutofit/>
              </a:bodyPr>
              <a:lstStyle/>
              <a:p>
                <a:r>
                  <a:rPr kumimoji="1" lang="en-US" altLang="zh-CN" dirty="0">
                    <a:cs typeface="+mn-ea"/>
                    <a:sym typeface="+mn-lt"/>
                  </a:rPr>
                  <a:t>The power of charging: 20 W</a:t>
                </a:r>
              </a:p>
              <a:p>
                <a:r>
                  <a:rPr kumimoji="1" lang="en-US" altLang="zh-CN" dirty="0">
                    <a:cs typeface="+mn-ea"/>
                    <a:sym typeface="+mn-lt"/>
                  </a:rPr>
                  <a:t>Assume the maximum time for charging is 24 hours per day</a:t>
                </a:r>
              </a:p>
              <a:p>
                <a:r>
                  <a:rPr kumimoji="1" lang="en-US" altLang="zh-CN" dirty="0">
                    <a:cs typeface="+mn-ea"/>
                    <a:sym typeface="+mn-lt"/>
                  </a:rPr>
                  <a:t>Total energy: </a:t>
                </a:r>
                <a14:m>
                  <m:oMath xmlns:m="http://schemas.openxmlformats.org/officeDocument/2006/math">
                    <m:r>
                      <m:rPr>
                        <m:sty m:val="p"/>
                      </m:rPr>
                      <a:rPr kumimoji="1" lang="en-US" altLang="zh-CN" b="0" i="0" smtClean="0">
                        <a:latin typeface="Cambria Math" panose="02040503050406030204" charset="0"/>
                        <a:cs typeface="+mn-ea"/>
                        <a:sym typeface="+mn-lt"/>
                      </a:rPr>
                      <m:t>E</m:t>
                    </m:r>
                    <m:r>
                      <a:rPr kumimoji="1" lang="en-US" altLang="zh-CN" i="1" smtClean="0">
                        <a:latin typeface="Cambria Math" panose="02040503050406030204" charset="0"/>
                        <a:cs typeface="+mn-ea"/>
                        <a:sym typeface="+mn-lt"/>
                      </a:rPr>
                      <m:t>=</m:t>
                    </m:r>
                    <m:r>
                      <a:rPr kumimoji="1" lang="en-US" altLang="zh-CN" b="0" i="1" smtClean="0">
                        <a:latin typeface="Cambria Math" panose="02040503050406030204" charset="0"/>
                        <a:cs typeface="+mn-ea"/>
                        <a:sym typeface="+mn-lt"/>
                      </a:rPr>
                      <m:t>𝑁𝑃𝑡</m:t>
                    </m:r>
                    <m:r>
                      <a:rPr kumimoji="1" lang="en-US" altLang="zh-CN" b="0" i="1" smtClean="0">
                        <a:latin typeface="Cambria Math" panose="02040503050406030204" charset="0"/>
                        <a:cs typeface="+mn-ea"/>
                        <a:sym typeface="+mn-lt"/>
                      </a:rPr>
                      <m:t>=17280000 </m:t>
                    </m:r>
                    <m:r>
                      <a:rPr kumimoji="1" lang="en-US" altLang="zh-CN" b="0" i="1" smtClean="0">
                        <a:latin typeface="Cambria Math" panose="02040503050406030204" charset="0"/>
                        <a:cs typeface="+mn-ea"/>
                        <a:sym typeface="+mn-lt"/>
                      </a:rPr>
                      <m:t>𝐽</m:t>
                    </m:r>
                    <m:r>
                      <a:rPr kumimoji="1" lang="en-US" altLang="zh-CN" b="0" i="1" smtClean="0">
                        <a:latin typeface="Cambria Math" panose="02040503050406030204" charset="0"/>
                        <a:cs typeface="+mn-ea"/>
                        <a:sym typeface="+mn-lt"/>
                      </a:rPr>
                      <m:t> </m:t>
                    </m:r>
                  </m:oMath>
                </a14:m>
                <a:endParaRPr kumimoji="1" lang="en-US" altLang="zh-CN" dirty="0">
                  <a:cs typeface="+mn-ea"/>
                  <a:sym typeface="+mn-lt"/>
                </a:endParaRPr>
              </a:p>
              <a:p>
                <a:r>
                  <a:rPr kumimoji="1" lang="en-US" altLang="zh-CN" dirty="0">
                    <a:cs typeface="+mn-ea"/>
                    <a:sym typeface="+mn-lt"/>
                  </a:rPr>
                  <a:t>Assume the efficiency of converting heat to electricity is 20%</a:t>
                </a:r>
              </a:p>
              <a:p>
                <a:r>
                  <a:rPr kumimoji="1" lang="en-US" altLang="zh-CN" dirty="0">
                    <a:cs typeface="+mn-ea"/>
                    <a:sym typeface="+mn-lt"/>
                  </a:rPr>
                  <a:t>Total heat needed: </a:t>
                </a:r>
                <a14:m>
                  <m:oMath xmlns:m="http://schemas.openxmlformats.org/officeDocument/2006/math">
                    <m:r>
                      <m:rPr>
                        <m:sty m:val="p"/>
                      </m:rPr>
                      <a:rPr kumimoji="1" lang="en-US" altLang="zh-CN">
                        <a:latin typeface="Cambria Math" panose="02040503050406030204" charset="0"/>
                        <a:cs typeface="+mn-ea"/>
                        <a:sym typeface="+mn-lt"/>
                      </a:rPr>
                      <m:t>Q</m:t>
                    </m:r>
                    <m:r>
                      <a:rPr kumimoji="1" lang="en-US" altLang="zh-CN" i="1" smtClean="0">
                        <a:latin typeface="Cambria Math" panose="02040503050406030204" charset="0"/>
                        <a:cs typeface="+mn-ea"/>
                        <a:sym typeface="+mn-lt"/>
                      </a:rPr>
                      <m:t>=</m:t>
                    </m:r>
                    <m:r>
                      <a:rPr kumimoji="1" lang="en-US" altLang="zh-CN" b="0" i="1" smtClean="0">
                        <a:latin typeface="Cambria Math" panose="02040503050406030204" charset="0"/>
                        <a:cs typeface="+mn-ea"/>
                        <a:sym typeface="+mn-lt"/>
                      </a:rPr>
                      <m:t>𝐸</m:t>
                    </m:r>
                    <m:r>
                      <a:rPr kumimoji="1" lang="en-US" altLang="zh-CN" b="0" i="1" smtClean="0">
                        <a:latin typeface="Cambria Math" panose="02040503050406030204" charset="0"/>
                        <a:cs typeface="+mn-ea"/>
                        <a:sym typeface="+mn-lt"/>
                      </a:rPr>
                      <m:t>/</m:t>
                    </m:r>
                    <m:r>
                      <a:rPr kumimoji="1" lang="en-US" altLang="zh-CN" b="0" i="1" smtClean="0">
                        <a:latin typeface="Cambria Math" panose="02040503050406030204" charset="0"/>
                        <a:cs typeface="+mn-ea"/>
                        <a:sym typeface="+mn-lt"/>
                      </a:rPr>
                      <m:t>𝜂</m:t>
                    </m:r>
                    <m:r>
                      <a:rPr kumimoji="1" lang="en-US" altLang="zh-CN" i="1" smtClean="0">
                        <a:latin typeface="Cambria Math" panose="02040503050406030204" charset="0"/>
                        <a:cs typeface="+mn-ea"/>
                        <a:sym typeface="+mn-lt"/>
                      </a:rPr>
                      <m:t>=</m:t>
                    </m:r>
                    <m:r>
                      <a:rPr kumimoji="1" lang="en-US" altLang="zh-CN" b="0" i="1" smtClean="0">
                        <a:latin typeface="Cambria Math" panose="02040503050406030204" charset="0"/>
                        <a:cs typeface="+mn-ea"/>
                        <a:sym typeface="+mn-lt"/>
                      </a:rPr>
                      <m:t>86400000</m:t>
                    </m:r>
                    <m:r>
                      <a:rPr kumimoji="1" lang="en-US" altLang="zh-CN" b="0" i="1" smtClean="0">
                        <a:latin typeface="Cambria Math" panose="02040503050406030204" charset="0"/>
                        <a:cs typeface="+mn-ea"/>
                        <a:sym typeface="+mn-lt"/>
                      </a:rPr>
                      <m:t>𝐽</m:t>
                    </m:r>
                  </m:oMath>
                </a14:m>
                <a:endParaRPr kumimoji="1" lang="en-US" altLang="zh-CN" b="0" dirty="0">
                  <a:cs typeface="+mn-ea"/>
                  <a:sym typeface="+mn-lt"/>
                </a:endParaRPr>
              </a:p>
              <a:p>
                <a:r>
                  <a:rPr kumimoji="1" lang="en-US" altLang="zh-CN" dirty="0">
                    <a:cs typeface="+mn-ea"/>
                    <a:sym typeface="+mn-lt"/>
                  </a:rPr>
                  <a:t>Assume sun peak hour is 4 hours, </a:t>
                </a:r>
                <a14:m>
                  <m:oMath xmlns:m="http://schemas.openxmlformats.org/officeDocument/2006/math">
                    <m:r>
                      <a:rPr kumimoji="1" lang="en-US" altLang="zh-CN" b="0" i="1" smtClean="0">
                        <a:latin typeface="Cambria Math" panose="02040503050406030204" charset="0"/>
                        <a:cs typeface="+mn-ea"/>
                        <a:sym typeface="+mn-lt"/>
                      </a:rPr>
                      <m:t>𝑄</m:t>
                    </m:r>
                    <m:r>
                      <a:rPr kumimoji="1" lang="en-US" altLang="zh-CN" b="0" i="1" smtClean="0">
                        <a:latin typeface="Cambria Math" panose="02040503050406030204" charset="0"/>
                        <a:cs typeface="+mn-ea"/>
                        <a:sym typeface="+mn-lt"/>
                      </a:rPr>
                      <m:t>=</m:t>
                    </m:r>
                    <m:r>
                      <a:rPr kumimoji="1" lang="en-US" altLang="zh-CN" b="0" i="1" smtClean="0">
                        <a:latin typeface="Cambria Math" panose="02040503050406030204" charset="0"/>
                        <a:cs typeface="+mn-ea"/>
                        <a:sym typeface="+mn-lt"/>
                      </a:rPr>
                      <m:t>𝐴</m:t>
                    </m:r>
                    <m:r>
                      <a:rPr kumimoji="1" lang="en-US" altLang="zh-CN" b="0" i="1" smtClean="0">
                        <a:latin typeface="Cambria Math" panose="02040503050406030204" charset="0"/>
                        <a:cs typeface="+mn-ea"/>
                        <a:sym typeface="+mn-lt"/>
                      </a:rPr>
                      <m:t>×1000</m:t>
                    </m:r>
                    <m:r>
                      <a:rPr kumimoji="1" lang="en-US" altLang="zh-CN" b="0" i="1" smtClean="0">
                        <a:latin typeface="Cambria Math" panose="02040503050406030204" charset="0"/>
                        <a:cs typeface="+mn-ea"/>
                        <a:sym typeface="+mn-lt"/>
                      </a:rPr>
                      <m:t>𝑊</m:t>
                    </m:r>
                    <m:r>
                      <a:rPr kumimoji="1" lang="en-US" altLang="zh-CN" b="0" i="1" smtClean="0">
                        <a:latin typeface="Cambria Math" panose="02040503050406030204" charset="0"/>
                        <a:cs typeface="+mn-ea"/>
                        <a:sym typeface="+mn-lt"/>
                      </a:rPr>
                      <m:t>/</m:t>
                    </m:r>
                    <m:sSup>
                      <m:sSupPr>
                        <m:ctrlPr>
                          <a:rPr kumimoji="1" lang="en-US" altLang="zh-CN" b="0" i="1" smtClean="0">
                            <a:latin typeface="Cambria Math" panose="02040503050406030204" pitchFamily="18" charset="0"/>
                            <a:cs typeface="+mn-ea"/>
                            <a:sym typeface="+mn-lt"/>
                          </a:rPr>
                        </m:ctrlPr>
                      </m:sSupPr>
                      <m:e>
                        <m:r>
                          <a:rPr kumimoji="1" lang="en-US" altLang="zh-CN" b="0" i="1" smtClean="0">
                            <a:latin typeface="Cambria Math" panose="02040503050406030204" charset="0"/>
                            <a:cs typeface="+mn-ea"/>
                            <a:sym typeface="+mn-lt"/>
                          </a:rPr>
                          <m:t>𝑚</m:t>
                        </m:r>
                      </m:e>
                      <m:sup>
                        <m:r>
                          <a:rPr kumimoji="1" lang="en-US" altLang="zh-CN" b="0" i="1" smtClean="0">
                            <a:latin typeface="Cambria Math" panose="02040503050406030204" charset="0"/>
                            <a:cs typeface="+mn-ea"/>
                            <a:sym typeface="+mn-lt"/>
                          </a:rPr>
                          <m:t>2</m:t>
                        </m:r>
                      </m:sup>
                    </m:sSup>
                    <m:r>
                      <a:rPr kumimoji="1" lang="en-US" altLang="zh-CN" b="0" i="1" smtClean="0">
                        <a:latin typeface="Cambria Math" panose="02040503050406030204" charset="0"/>
                        <a:cs typeface="+mn-ea"/>
                        <a:sym typeface="+mn-lt"/>
                      </a:rPr>
                      <m:t>×4×3600</m:t>
                    </m:r>
                    <m:r>
                      <a:rPr kumimoji="1" lang="en-US" altLang="zh-CN" b="0" i="1" smtClean="0">
                        <a:latin typeface="Cambria Math" panose="02040503050406030204" charset="0"/>
                        <a:cs typeface="+mn-ea"/>
                        <a:sym typeface="+mn-lt"/>
                      </a:rPr>
                      <m:t>𝑠</m:t>
                    </m:r>
                  </m:oMath>
                </a14:m>
                <a:endParaRPr kumimoji="1" lang="en-US" altLang="zh-CN" b="0" dirty="0">
                  <a:cs typeface="+mn-ea"/>
                  <a:sym typeface="+mn-lt"/>
                </a:endParaRPr>
              </a:p>
              <a:p>
                <a:r>
                  <a:rPr kumimoji="1" lang="en-US" altLang="zh-CN" dirty="0">
                    <a:cs typeface="+mn-ea"/>
                    <a:sym typeface="+mn-lt"/>
                  </a:rPr>
                  <a:t>We can get </a:t>
                </a:r>
                <a14:m>
                  <m:oMath xmlns:m="http://schemas.openxmlformats.org/officeDocument/2006/math">
                    <m:r>
                      <m:rPr>
                        <m:sty m:val="p"/>
                      </m:rPr>
                      <a:rPr kumimoji="1" lang="en-US" altLang="zh-CN" b="0" i="0" smtClean="0">
                        <a:latin typeface="Cambria Math" panose="02040503050406030204" charset="0"/>
                        <a:cs typeface="+mn-ea"/>
                        <a:sym typeface="+mn-lt"/>
                      </a:rPr>
                      <m:t>A</m:t>
                    </m:r>
                    <m:r>
                      <a:rPr kumimoji="1" lang="en-US" altLang="zh-CN" i="1" smtClean="0">
                        <a:latin typeface="Cambria Math" panose="02040503050406030204" charset="0"/>
                        <a:cs typeface="+mn-ea"/>
                        <a:sym typeface="+mn-lt"/>
                      </a:rPr>
                      <m:t>=</m:t>
                    </m:r>
                    <m:r>
                      <a:rPr kumimoji="1" lang="en-US" altLang="zh-CN" b="0" i="1" smtClean="0">
                        <a:latin typeface="Cambria Math" panose="02040503050406030204" charset="0"/>
                        <a:cs typeface="+mn-ea"/>
                        <a:sym typeface="+mn-lt"/>
                      </a:rPr>
                      <m:t>6</m:t>
                    </m:r>
                    <m:sSup>
                      <m:sSupPr>
                        <m:ctrlPr>
                          <a:rPr kumimoji="1" lang="en-US" altLang="zh-CN" b="0" i="1" smtClean="0">
                            <a:latin typeface="Cambria Math" panose="02040503050406030204" pitchFamily="18" charset="0"/>
                            <a:cs typeface="+mn-ea"/>
                            <a:sym typeface="+mn-lt"/>
                          </a:rPr>
                        </m:ctrlPr>
                      </m:sSupPr>
                      <m:e>
                        <m:r>
                          <a:rPr kumimoji="1" lang="en-US" altLang="zh-CN" b="0" i="1" smtClean="0">
                            <a:latin typeface="Cambria Math" panose="02040503050406030204" charset="0"/>
                            <a:cs typeface="+mn-ea"/>
                            <a:sym typeface="+mn-lt"/>
                          </a:rPr>
                          <m:t>𝑚</m:t>
                        </m:r>
                      </m:e>
                      <m:sup>
                        <m:r>
                          <a:rPr kumimoji="1" lang="en-US" altLang="zh-CN" b="0" i="1" smtClean="0">
                            <a:latin typeface="Cambria Math" panose="02040503050406030204" charset="0"/>
                            <a:cs typeface="+mn-ea"/>
                            <a:sym typeface="+mn-lt"/>
                          </a:rPr>
                          <m:t>2</m:t>
                        </m:r>
                      </m:sup>
                    </m:sSup>
                  </m:oMath>
                </a14:m>
                <a:endParaRPr kumimoji="1" lang="zh-CN" altLang="en-US" dirty="0">
                  <a:cs typeface="+mn-ea"/>
                  <a:sym typeface="+mn-lt"/>
                </a:endParaRPr>
              </a:p>
            </p:txBody>
          </p:sp>
        </mc:Choice>
        <mc:Fallback>
          <p:sp>
            <p:nvSpPr>
              <p:cNvPr id="3" name="内容占位符 2"/>
              <p:cNvSpPr>
                <a:spLocks noGrp="1" noRot="1" noChangeAspect="1" noMove="1" noResize="1" noEditPoints="1" noAdjustHandles="1" noChangeArrowheads="1" noChangeShapeType="1" noTextEdit="1"/>
              </p:cNvSpPr>
              <p:nvPr>
                <p:ph idx="1"/>
              </p:nvPr>
            </p:nvSpPr>
            <p:spPr>
              <a:xfrm>
                <a:off x="838200" y="1825625"/>
                <a:ext cx="10515600" cy="3803650"/>
              </a:xfrm>
              <a:blipFill>
                <a:blip r:embed="rId3"/>
                <a:stretch>
                  <a:fillRect l="-1086" t="-2658"/>
                </a:stretch>
              </a:blipFill>
            </p:spPr>
            <p:txBody>
              <a:bodyPr/>
              <a:lstStyle/>
              <a:p>
                <a:r>
                  <a:rPr lang="zh-CN" altLang="en-US">
                    <a:noFill/>
                  </a:rPr>
                  <a:t> </a:t>
                </a:r>
              </a:p>
            </p:txBody>
          </p:sp>
        </mc:Fallback>
      </mc:AlternateContent>
      <p:sp>
        <p:nvSpPr>
          <p:cNvPr id="8" name="文本框 7"/>
          <p:cNvSpPr txBox="1"/>
          <p:nvPr/>
        </p:nvSpPr>
        <p:spPr>
          <a:xfrm>
            <a:off x="0" y="0"/>
            <a:ext cx="7951815" cy="521970"/>
          </a:xfrm>
          <a:prstGeom prst="rect">
            <a:avLst/>
          </a:prstGeom>
          <a:noFill/>
        </p:spPr>
        <p:txBody>
          <a:bodyPr wrap="square" rtlCol="0">
            <a:spAutoFit/>
          </a:bodyPr>
          <a:lstStyle/>
          <a:p>
            <a:r>
              <a:rPr lang="zh-CN" altLang="en-US" sz="2800" b="1" dirty="0">
                <a:solidFill>
                  <a:schemeClr val="bg1"/>
                </a:solidFill>
                <a:latin typeface="Calibri" panose="020F0502020204030204" charset="0"/>
                <a:ea typeface="等线" panose="02010600030101010101" charset="-122"/>
                <a:cs typeface="Calibri" panose="020F0502020204030204" charset="0"/>
              </a:rPr>
              <a:t>🚗 </a:t>
            </a:r>
            <a:r>
              <a:rPr kumimoji="1" lang="en-US" altLang="zh-CN" sz="2800" b="1" dirty="0">
                <a:solidFill>
                  <a:schemeClr val="bg1"/>
                </a:solidFill>
                <a:cs typeface="+mn-ea"/>
                <a:sym typeface="+mn-lt"/>
              </a:rPr>
              <a:t>Energy Calculation for PV panels</a:t>
            </a:r>
            <a:endParaRPr kumimoji="1" lang="en-US" altLang="zh-CN" sz="2800" b="1" dirty="0">
              <a:solidFill>
                <a:schemeClr val="bg1"/>
              </a:solidFill>
              <a:latin typeface="Calibri" panose="020F0502020204030204" charset="0"/>
              <a:ea typeface="等线" panose="02010600030101010101" charset="-122"/>
              <a:cs typeface="+mn-ea"/>
              <a:sym typeface="+mn-l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Grp="1" noRot="1" noMove="1" noResize="1" noEditPoints="1" noAdjustHandles="1" noChangeArrowheads="1" noChangeShapeType="1" noCrop="1"/>
          </p:cNvPicPr>
          <p:nvPr/>
        </p:nvPicPr>
        <p:blipFill>
          <a:blip r:embed="rId3"/>
          <a:stretch>
            <a:fillRect/>
          </a:stretch>
        </p:blipFill>
        <p:spPr>
          <a:xfrm>
            <a:off x="0" y="0"/>
            <a:ext cx="12192000" cy="6858000"/>
          </a:xfrm>
          <a:prstGeom prst="rect">
            <a:avLst/>
          </a:prstGeom>
        </p:spPr>
      </p:pic>
      <p:pic>
        <p:nvPicPr>
          <p:cNvPr id="4" name="图片 3"/>
          <p:cNvPicPr>
            <a:picLocks noChangeAspect="1"/>
          </p:cNvPicPr>
          <p:nvPr/>
        </p:nvPicPr>
        <p:blipFill>
          <a:blip r:embed="rId4"/>
          <a:stretch>
            <a:fillRect/>
          </a:stretch>
        </p:blipFill>
        <p:spPr>
          <a:xfrm>
            <a:off x="660379" y="2424473"/>
            <a:ext cx="10871242" cy="3815958"/>
          </a:xfrm>
          <a:prstGeom prst="rect">
            <a:avLst/>
          </a:prstGeom>
        </p:spPr>
      </p:pic>
      <p:sp>
        <p:nvSpPr>
          <p:cNvPr id="7" name="文本框 6"/>
          <p:cNvSpPr txBox="1"/>
          <p:nvPr/>
        </p:nvSpPr>
        <p:spPr>
          <a:xfrm>
            <a:off x="0" y="0"/>
            <a:ext cx="7951815" cy="523220"/>
          </a:xfrm>
          <a:prstGeom prst="rect">
            <a:avLst/>
          </a:prstGeom>
          <a:noFill/>
        </p:spPr>
        <p:txBody>
          <a:bodyPr wrap="square" rtlCol="0">
            <a:spAutoFit/>
          </a:bodyPr>
          <a:lstStyle/>
          <a:p>
            <a:r>
              <a:rPr lang="zh-CN" altLang="en-US" sz="2800" b="1" dirty="0">
                <a:solidFill>
                  <a:schemeClr val="bg1"/>
                </a:solidFill>
                <a:latin typeface="Calibri" panose="020F0502020204030204" charset="0"/>
                <a:ea typeface="等线" panose="02010600030101010101" charset="-122"/>
                <a:cs typeface="Calibri" panose="020F0502020204030204" charset="0"/>
              </a:rPr>
              <a:t>🚗 </a:t>
            </a:r>
            <a:r>
              <a:rPr lang="en-US" altLang="zh-CN" sz="2800" b="1" dirty="0">
                <a:solidFill>
                  <a:schemeClr val="bg1"/>
                </a:solidFill>
                <a:latin typeface="Calibri" panose="020F0502020204030204" charset="0"/>
                <a:ea typeface="等线" panose="02010600030101010101" charset="-122"/>
                <a:cs typeface="Calibri" panose="020F0502020204030204" charset="0"/>
              </a:rPr>
              <a:t>Introduction</a:t>
            </a:r>
            <a:r>
              <a:rPr lang="zh-CN" altLang="en-US" sz="2800" b="1" dirty="0">
                <a:solidFill>
                  <a:schemeClr val="bg1"/>
                </a:solidFill>
                <a:latin typeface="Calibri" panose="020F0502020204030204" charset="0"/>
                <a:ea typeface="等线" panose="02010600030101010101" charset="-122"/>
                <a:cs typeface="Calibri" panose="020F0502020204030204" charset="0"/>
              </a:rPr>
              <a:t> </a:t>
            </a:r>
            <a:r>
              <a:rPr lang="en-US" altLang="zh-CN" sz="2800" b="1" dirty="0">
                <a:solidFill>
                  <a:schemeClr val="bg1"/>
                </a:solidFill>
                <a:latin typeface="Calibri" panose="020F0502020204030204" charset="0"/>
                <a:ea typeface="等线" panose="02010600030101010101" charset="-122"/>
                <a:cs typeface="Calibri" panose="020F0502020204030204" charset="0"/>
              </a:rPr>
              <a:t>of</a:t>
            </a:r>
            <a:r>
              <a:rPr lang="zh-CN" altLang="en-US" sz="2800" b="1" dirty="0">
                <a:solidFill>
                  <a:schemeClr val="bg1"/>
                </a:solidFill>
                <a:latin typeface="Calibri" panose="020F0502020204030204" charset="0"/>
                <a:ea typeface="等线" panose="02010600030101010101" charset="-122"/>
                <a:cs typeface="Calibri" panose="020F0502020204030204" charset="0"/>
              </a:rPr>
              <a:t> </a:t>
            </a:r>
            <a:r>
              <a:rPr lang="en-US" altLang="zh-CN" sz="2800" b="1" dirty="0">
                <a:solidFill>
                  <a:schemeClr val="bg1"/>
                </a:solidFill>
                <a:latin typeface="Calibri" panose="020F0502020204030204" charset="0"/>
                <a:ea typeface="等线" panose="02010600030101010101" charset="-122"/>
                <a:cs typeface="Calibri" panose="020F0502020204030204" charset="0"/>
              </a:rPr>
              <a:t>Image</a:t>
            </a:r>
            <a:r>
              <a:rPr lang="zh-CN" altLang="en-US" sz="2800" b="1" dirty="0">
                <a:solidFill>
                  <a:schemeClr val="bg1"/>
                </a:solidFill>
                <a:latin typeface="Calibri" panose="020F0502020204030204" charset="0"/>
                <a:ea typeface="等线" panose="02010600030101010101" charset="-122"/>
                <a:cs typeface="Calibri" panose="020F0502020204030204" charset="0"/>
              </a:rPr>
              <a:t> </a:t>
            </a:r>
            <a:r>
              <a:rPr lang="en-US" altLang="zh-CN" sz="2800" b="1" dirty="0">
                <a:solidFill>
                  <a:schemeClr val="bg1"/>
                </a:solidFill>
                <a:latin typeface="Calibri" panose="020F0502020204030204" charset="0"/>
                <a:ea typeface="等线" panose="02010600030101010101" charset="-122"/>
                <a:cs typeface="Calibri" panose="020F0502020204030204" charset="0"/>
              </a:rPr>
              <a:t>Processing</a:t>
            </a:r>
            <a:r>
              <a:rPr lang="zh-CN" altLang="en-US" sz="2800" b="1" dirty="0">
                <a:solidFill>
                  <a:schemeClr val="bg1"/>
                </a:solidFill>
                <a:latin typeface="Calibri" panose="020F0502020204030204" charset="0"/>
                <a:ea typeface="等线" panose="02010600030101010101" charset="-122"/>
                <a:cs typeface="Calibri" panose="020F0502020204030204" charset="0"/>
              </a:rPr>
              <a:t> </a:t>
            </a:r>
            <a:r>
              <a:rPr lang="en-US" altLang="zh-CN" sz="2800" b="1" dirty="0">
                <a:solidFill>
                  <a:schemeClr val="bg1"/>
                </a:solidFill>
                <a:latin typeface="Calibri" panose="020F0502020204030204" charset="0"/>
                <a:ea typeface="等线" panose="02010600030101010101" charset="-122"/>
                <a:cs typeface="Calibri" panose="020F0502020204030204" charset="0"/>
              </a:rPr>
              <a:t>module</a:t>
            </a:r>
            <a:endParaRPr lang="zh-CN" altLang="en-US" sz="2800" b="1" dirty="0">
              <a:solidFill>
                <a:schemeClr val="bg1"/>
              </a:solidFill>
              <a:latin typeface="Calibri" panose="020F0502020204030204" charset="0"/>
              <a:ea typeface="等线" panose="02010600030101010101" charset="-122"/>
              <a:cs typeface="Calibri" panose="020F0502020204030204" charset="0"/>
            </a:endParaRPr>
          </a:p>
        </p:txBody>
      </p:sp>
      <p:pic>
        <p:nvPicPr>
          <p:cNvPr id="2" name="图片 1"/>
          <p:cNvPicPr>
            <a:picLocks noChangeAspect="1"/>
          </p:cNvPicPr>
          <p:nvPr/>
        </p:nvPicPr>
        <p:blipFill>
          <a:blip r:embed="rId5"/>
          <a:stretch>
            <a:fillRect/>
          </a:stretch>
        </p:blipFill>
        <p:spPr>
          <a:xfrm>
            <a:off x="2057400" y="779586"/>
            <a:ext cx="7772400" cy="147448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Grp="1" noRot="1" noChangeAspect="1" noMove="1" noResize="1" noEditPoints="1" noAdjustHandles="1" noChangeArrowheads="1" noChangeShapeType="1" noCrop="1"/>
          </p:cNvPicPr>
          <p:nvPr/>
        </p:nvPicPr>
        <p:blipFill>
          <a:blip r:embed="rId3"/>
          <a:stretch>
            <a:fillRect/>
          </a:stretch>
        </p:blipFill>
        <p:spPr>
          <a:xfrm>
            <a:off x="0" y="0"/>
            <a:ext cx="12192000" cy="6858000"/>
          </a:xfrm>
          <a:prstGeom prst="rect">
            <a:avLst/>
          </a:prstGeom>
        </p:spPr>
      </p:pic>
      <p:pic>
        <p:nvPicPr>
          <p:cNvPr id="6" name="图片 5" descr="图示&#10;&#10;AI 生成的内容可能不正确。"/>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631381"/>
            <a:ext cx="6274673" cy="6226619"/>
          </a:xfrm>
          <a:prstGeom prst="rect">
            <a:avLst/>
          </a:prstGeom>
        </p:spPr>
      </p:pic>
      <p:sp>
        <p:nvSpPr>
          <p:cNvPr id="7" name="文本框 6"/>
          <p:cNvSpPr txBox="1"/>
          <p:nvPr/>
        </p:nvSpPr>
        <p:spPr>
          <a:xfrm>
            <a:off x="0" y="0"/>
            <a:ext cx="9597735" cy="523220"/>
          </a:xfrm>
          <a:prstGeom prst="rect">
            <a:avLst/>
          </a:prstGeom>
          <a:noFill/>
        </p:spPr>
        <p:txBody>
          <a:bodyPr wrap="square" rtlCol="0">
            <a:spAutoFit/>
          </a:bodyPr>
          <a:lstStyle/>
          <a:p>
            <a:r>
              <a:rPr lang="zh-CN" altLang="en-US" sz="2800" b="1" dirty="0">
                <a:solidFill>
                  <a:schemeClr val="bg1"/>
                </a:solidFill>
                <a:latin typeface="Calibri" panose="020F0502020204030204" charset="0"/>
                <a:ea typeface="等线" panose="02010600030101010101" charset="-122"/>
                <a:cs typeface="Calibri" panose="020F0502020204030204" charset="0"/>
              </a:rPr>
              <a:t>🚗 </a:t>
            </a:r>
            <a:r>
              <a:rPr lang="en-GB" altLang="zh-CN" sz="2800" b="1" dirty="0">
                <a:solidFill>
                  <a:schemeClr val="bg1"/>
                </a:solidFill>
                <a:latin typeface="Calibri" panose="020F0502020204030204" charset="0"/>
                <a:ea typeface="等线" panose="02010600030101010101" charset="-122"/>
                <a:cs typeface="Calibri" panose="020F0502020204030204" charset="0"/>
              </a:rPr>
              <a:t>Flowchart of the image processing module</a:t>
            </a:r>
            <a:r>
              <a:rPr lang="zh-CN" altLang="en-US" sz="2800" b="1" dirty="0">
                <a:solidFill>
                  <a:schemeClr val="bg1"/>
                </a:solidFill>
                <a:latin typeface="Calibri" panose="020F0502020204030204" charset="0"/>
                <a:ea typeface="等线" panose="02010600030101010101" charset="-122"/>
                <a:cs typeface="Calibri" panose="020F0502020204030204" charset="0"/>
              </a:rPr>
              <a:t> </a:t>
            </a:r>
            <a:r>
              <a:rPr lang="en-US" altLang="zh-CN" sz="2800" b="1" dirty="0">
                <a:solidFill>
                  <a:schemeClr val="bg1"/>
                </a:solidFill>
                <a:latin typeface="Calibri" panose="020F0502020204030204" charset="0"/>
                <a:ea typeface="等线" panose="02010600030101010101" charset="-122"/>
                <a:cs typeface="Calibri" panose="020F0502020204030204" charset="0"/>
              </a:rPr>
              <a:t>(Block</a:t>
            </a:r>
            <a:r>
              <a:rPr lang="zh-CN" altLang="en-US" sz="2800" b="1" dirty="0">
                <a:solidFill>
                  <a:schemeClr val="bg1"/>
                </a:solidFill>
                <a:latin typeface="Calibri" panose="020F0502020204030204" charset="0"/>
                <a:ea typeface="等线" panose="02010600030101010101" charset="-122"/>
                <a:cs typeface="Calibri" panose="020F0502020204030204" charset="0"/>
              </a:rPr>
              <a:t> </a:t>
            </a:r>
            <a:r>
              <a:rPr lang="en-US" altLang="zh-CN" sz="2800" b="1" dirty="0">
                <a:solidFill>
                  <a:schemeClr val="bg1"/>
                </a:solidFill>
                <a:latin typeface="Calibri" panose="020F0502020204030204" charset="0"/>
                <a:ea typeface="等线" panose="02010600030101010101" charset="-122"/>
                <a:cs typeface="Calibri" panose="020F0502020204030204" charset="0"/>
              </a:rPr>
              <a:t>diagram)</a:t>
            </a:r>
            <a:endParaRPr lang="zh-CN" altLang="en-US" sz="2800" b="1" dirty="0">
              <a:solidFill>
                <a:schemeClr val="bg1"/>
              </a:solidFill>
              <a:latin typeface="Calibri" panose="020F0502020204030204" charset="0"/>
              <a:ea typeface="等线" panose="02010600030101010101" charset="-122"/>
              <a:cs typeface="Calibri" panose="020F0502020204030204" charset="0"/>
            </a:endParaRPr>
          </a:p>
        </p:txBody>
      </p:sp>
      <p:pic>
        <p:nvPicPr>
          <p:cNvPr id="9" name="图片 8"/>
          <p:cNvPicPr>
            <a:picLocks noChangeAspect="1"/>
          </p:cNvPicPr>
          <p:nvPr/>
        </p:nvPicPr>
        <p:blipFill>
          <a:blip r:embed="rId5"/>
          <a:stretch>
            <a:fillRect/>
          </a:stretch>
        </p:blipFill>
        <p:spPr>
          <a:xfrm>
            <a:off x="6473547" y="1261764"/>
            <a:ext cx="4811895" cy="2269622"/>
          </a:xfrm>
          <a:prstGeom prst="rect">
            <a:avLst/>
          </a:prstGeom>
        </p:spPr>
      </p:pic>
      <p:pic>
        <p:nvPicPr>
          <p:cNvPr id="11" name="图片 10"/>
          <p:cNvPicPr>
            <a:picLocks noChangeAspect="1"/>
          </p:cNvPicPr>
          <p:nvPr/>
        </p:nvPicPr>
        <p:blipFill>
          <a:blip r:embed="rId6"/>
          <a:stretch>
            <a:fillRect/>
          </a:stretch>
        </p:blipFill>
        <p:spPr>
          <a:xfrm>
            <a:off x="6473546" y="3531386"/>
            <a:ext cx="4811895" cy="226962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Grp="1" noRot="1" noMove="1" noResize="1" noEditPoints="1" noAdjustHandles="1" noChangeArrowheads="1" noChangeShapeType="1" noCrop="1"/>
          </p:cNvPicPr>
          <p:nvPr/>
        </p:nvPicPr>
        <p:blipFill>
          <a:blip r:embed="rId3"/>
          <a:stretch>
            <a:fillRect/>
          </a:stretch>
        </p:blipFill>
        <p:spPr>
          <a:xfrm>
            <a:off x="0" y="0"/>
            <a:ext cx="12192000" cy="6858000"/>
          </a:xfrm>
          <a:prstGeom prst="rect">
            <a:avLst/>
          </a:prstGeom>
        </p:spPr>
      </p:pic>
      <p:sp>
        <p:nvSpPr>
          <p:cNvPr id="5" name="文本框 4"/>
          <p:cNvSpPr txBox="1"/>
          <p:nvPr/>
        </p:nvSpPr>
        <p:spPr>
          <a:xfrm>
            <a:off x="0" y="2308"/>
            <a:ext cx="6542315" cy="523220"/>
          </a:xfrm>
          <a:prstGeom prst="rect">
            <a:avLst/>
          </a:prstGeom>
          <a:noFill/>
        </p:spPr>
        <p:txBody>
          <a:bodyPr wrap="square" rtlCol="0">
            <a:spAutoFit/>
          </a:bodyPr>
          <a:lstStyle/>
          <a:p>
            <a:r>
              <a:rPr lang="zh-CN" altLang="en-US" sz="2800" b="1" dirty="0">
                <a:solidFill>
                  <a:schemeClr val="bg1"/>
                </a:solidFill>
                <a:latin typeface="Calibri" panose="020F0502020204030204" charset="0"/>
                <a:ea typeface="等线" panose="02010600030101010101" charset="-122"/>
                <a:cs typeface="Calibri" panose="020F0502020204030204" charset="0"/>
              </a:rPr>
              <a:t>🚗 </a:t>
            </a:r>
            <a:r>
              <a:rPr lang="en-GB" altLang="zh-CN" sz="2800" b="1" dirty="0">
                <a:solidFill>
                  <a:schemeClr val="bg1"/>
                </a:solidFill>
                <a:latin typeface="Calibri" panose="020F0502020204030204" charset="0"/>
                <a:ea typeface="等线" panose="02010600030101010101" charset="-122"/>
                <a:cs typeface="Calibri" panose="020F0502020204030204" charset="0"/>
              </a:rPr>
              <a:t>R </a:t>
            </a:r>
            <a:r>
              <a:rPr lang="en-US" altLang="zh-CN" sz="2800" b="1" dirty="0">
                <a:solidFill>
                  <a:schemeClr val="bg1"/>
                </a:solidFill>
                <a:latin typeface="Calibri" panose="020F0502020204030204" charset="0"/>
                <a:ea typeface="等线" panose="02010600030101010101" charset="-122"/>
                <a:cs typeface="Calibri" panose="020F0502020204030204" charset="0"/>
              </a:rPr>
              <a:t>&amp;</a:t>
            </a:r>
            <a:r>
              <a:rPr lang="en-GB" altLang="zh-CN" sz="2800" b="1" dirty="0">
                <a:solidFill>
                  <a:schemeClr val="bg1"/>
                </a:solidFill>
                <a:latin typeface="Calibri" panose="020F0502020204030204" charset="0"/>
                <a:ea typeface="等线" panose="02010600030101010101" charset="-122"/>
                <a:cs typeface="Calibri" panose="020F0502020204030204" charset="0"/>
              </a:rPr>
              <a:t> V </a:t>
            </a:r>
            <a:r>
              <a:rPr lang="en-US" altLang="zh-CN" sz="2800" b="1" dirty="0">
                <a:solidFill>
                  <a:schemeClr val="bg1"/>
                </a:solidFill>
                <a:latin typeface="Calibri" panose="020F0502020204030204" charset="0"/>
                <a:ea typeface="等线" panose="02010600030101010101" charset="-122"/>
                <a:cs typeface="Calibri" panose="020F0502020204030204" charset="0"/>
              </a:rPr>
              <a:t>and </a:t>
            </a:r>
            <a:r>
              <a:rPr lang="en-GB" altLang="zh-CN" sz="2800" b="1" dirty="0">
                <a:solidFill>
                  <a:schemeClr val="bg1"/>
                </a:solidFill>
                <a:latin typeface="Calibri" panose="020F0502020204030204" charset="0"/>
                <a:ea typeface="等线" panose="02010600030101010101" charset="-122"/>
                <a:cs typeface="Calibri" panose="020F0502020204030204" charset="0"/>
              </a:rPr>
              <a:t>Quantitative Results</a:t>
            </a:r>
          </a:p>
        </p:txBody>
      </p:sp>
      <p:pic>
        <p:nvPicPr>
          <p:cNvPr id="9" name="图片 8"/>
          <p:cNvPicPr>
            <a:picLocks noChangeAspect="1"/>
          </p:cNvPicPr>
          <p:nvPr/>
        </p:nvPicPr>
        <p:blipFill>
          <a:blip r:embed="rId4"/>
          <a:stretch>
            <a:fillRect/>
          </a:stretch>
        </p:blipFill>
        <p:spPr>
          <a:xfrm>
            <a:off x="4150138" y="881435"/>
            <a:ext cx="3886384" cy="902557"/>
          </a:xfrm>
          <a:prstGeom prst="rect">
            <a:avLst/>
          </a:prstGeom>
        </p:spPr>
      </p:pic>
      <p:pic>
        <p:nvPicPr>
          <p:cNvPr id="10" name="图片 9"/>
          <p:cNvPicPr>
            <a:picLocks noChangeAspect="1"/>
          </p:cNvPicPr>
          <p:nvPr/>
        </p:nvPicPr>
        <p:blipFill>
          <a:blip r:embed="rId5"/>
          <a:stretch>
            <a:fillRect/>
          </a:stretch>
        </p:blipFill>
        <p:spPr>
          <a:xfrm>
            <a:off x="8124440" y="867965"/>
            <a:ext cx="3886384" cy="1050738"/>
          </a:xfrm>
          <a:prstGeom prst="rect">
            <a:avLst/>
          </a:prstGeom>
        </p:spPr>
      </p:pic>
      <p:pic>
        <p:nvPicPr>
          <p:cNvPr id="11" name="图片 10"/>
          <p:cNvPicPr>
            <a:picLocks noChangeAspect="1"/>
          </p:cNvPicPr>
          <p:nvPr/>
        </p:nvPicPr>
        <p:blipFill>
          <a:blip r:embed="rId6"/>
          <a:stretch>
            <a:fillRect/>
          </a:stretch>
        </p:blipFill>
        <p:spPr>
          <a:xfrm>
            <a:off x="175836" y="1056559"/>
            <a:ext cx="3886384" cy="552311"/>
          </a:xfrm>
          <a:prstGeom prst="rect">
            <a:avLst/>
          </a:prstGeom>
        </p:spPr>
      </p:pic>
      <p:pic>
        <p:nvPicPr>
          <p:cNvPr id="12" name="图片 11"/>
          <p:cNvPicPr>
            <a:picLocks noChangeAspect="1"/>
          </p:cNvPicPr>
          <p:nvPr/>
        </p:nvPicPr>
        <p:blipFill>
          <a:blip r:embed="rId7"/>
          <a:stretch>
            <a:fillRect/>
          </a:stretch>
        </p:blipFill>
        <p:spPr>
          <a:xfrm>
            <a:off x="175836" y="867965"/>
            <a:ext cx="3886384" cy="188594"/>
          </a:xfrm>
          <a:prstGeom prst="rect">
            <a:avLst/>
          </a:prstGeom>
        </p:spPr>
      </p:pic>
      <p:pic>
        <p:nvPicPr>
          <p:cNvPr id="14" name="图片 13"/>
          <p:cNvPicPr>
            <a:picLocks noChangeAspect="1"/>
          </p:cNvPicPr>
          <p:nvPr/>
        </p:nvPicPr>
        <p:blipFill>
          <a:blip r:embed="rId8"/>
          <a:stretch>
            <a:fillRect/>
          </a:stretch>
        </p:blipFill>
        <p:spPr>
          <a:xfrm>
            <a:off x="311150" y="2681237"/>
            <a:ext cx="2887198" cy="2915926"/>
          </a:xfrm>
          <a:prstGeom prst="rect">
            <a:avLst/>
          </a:prstGeom>
        </p:spPr>
      </p:pic>
      <p:pic>
        <p:nvPicPr>
          <p:cNvPr id="16" name="图片 15"/>
          <p:cNvPicPr>
            <a:picLocks noChangeAspect="1"/>
          </p:cNvPicPr>
          <p:nvPr/>
        </p:nvPicPr>
        <p:blipFill>
          <a:blip r:embed="rId9"/>
          <a:stretch>
            <a:fillRect/>
          </a:stretch>
        </p:blipFill>
        <p:spPr>
          <a:xfrm>
            <a:off x="4242829" y="2665427"/>
            <a:ext cx="2887198" cy="2813521"/>
          </a:xfrm>
          <a:prstGeom prst="rect">
            <a:avLst/>
          </a:prstGeom>
        </p:spPr>
      </p:pic>
      <p:pic>
        <p:nvPicPr>
          <p:cNvPr id="17" name="图片 16"/>
          <p:cNvPicPr>
            <a:picLocks noChangeAspect="1"/>
          </p:cNvPicPr>
          <p:nvPr/>
        </p:nvPicPr>
        <p:blipFill>
          <a:blip r:embed="rId10"/>
          <a:stretch>
            <a:fillRect/>
          </a:stretch>
        </p:blipFill>
        <p:spPr>
          <a:xfrm>
            <a:off x="8036522" y="2665427"/>
            <a:ext cx="3706342" cy="276153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Grp="1" noRot="1" noChangeAspect="1" noMove="1" noResize="1" noEditPoints="1" noAdjustHandles="1" noChangeArrowheads="1" noChangeShapeType="1" noCrop="1"/>
          </p:cNvPicPr>
          <p:nvPr/>
        </p:nvPicPr>
        <p:blipFill>
          <a:blip r:embed="rId3"/>
          <a:stretch>
            <a:fillRect/>
          </a:stretch>
        </p:blipFill>
        <p:spPr>
          <a:xfrm>
            <a:off x="-1" y="0"/>
            <a:ext cx="12192000" cy="6858000"/>
          </a:xfrm>
          <a:prstGeom prst="rect">
            <a:avLst/>
          </a:prstGeom>
        </p:spPr>
      </p:pic>
      <p:sp>
        <p:nvSpPr>
          <p:cNvPr id="6" name="文本框 5"/>
          <p:cNvSpPr txBox="1"/>
          <p:nvPr/>
        </p:nvSpPr>
        <p:spPr>
          <a:xfrm>
            <a:off x="1236732" y="882032"/>
            <a:ext cx="9718534" cy="646331"/>
          </a:xfrm>
          <a:prstGeom prst="rect">
            <a:avLst/>
          </a:prstGeom>
          <a:noFill/>
        </p:spPr>
        <p:txBody>
          <a:bodyPr wrap="square" rtlCol="0">
            <a:spAutoFit/>
          </a:bodyPr>
          <a:lstStyle/>
          <a:p>
            <a:pPr algn="ctr"/>
            <a:r>
              <a:rPr kumimoji="1" lang="en-GB" altLang="zh-CN" dirty="0"/>
              <a:t>Green = real-time detection </a:t>
            </a:r>
            <a:br>
              <a:rPr kumimoji="1" lang="en-GB" altLang="zh-CN" dirty="0"/>
            </a:br>
            <a:r>
              <a:rPr kumimoji="1" lang="en-GB" altLang="zh-CN" dirty="0"/>
              <a:t>Orange = Kalman prediction</a:t>
            </a:r>
            <a:endParaRPr kumimoji="1" lang="zh-CN" altLang="en-US" dirty="0"/>
          </a:p>
        </p:txBody>
      </p:sp>
      <p:sp>
        <p:nvSpPr>
          <p:cNvPr id="7" name="文本框 6"/>
          <p:cNvSpPr txBox="1"/>
          <p:nvPr/>
        </p:nvSpPr>
        <p:spPr>
          <a:xfrm>
            <a:off x="0" y="0"/>
            <a:ext cx="6542315" cy="954107"/>
          </a:xfrm>
          <a:prstGeom prst="rect">
            <a:avLst/>
          </a:prstGeom>
          <a:noFill/>
        </p:spPr>
        <p:txBody>
          <a:bodyPr wrap="square" rtlCol="0">
            <a:spAutoFit/>
          </a:bodyPr>
          <a:lstStyle/>
          <a:p>
            <a:r>
              <a:rPr lang="zh-CN" altLang="en-US" sz="2800" b="1" dirty="0">
                <a:solidFill>
                  <a:schemeClr val="bg1"/>
                </a:solidFill>
                <a:latin typeface="Calibri" panose="020F0502020204030204" charset="0"/>
                <a:ea typeface="等线" panose="02010600030101010101" charset="-122"/>
                <a:cs typeface="Calibri" panose="020F0502020204030204" charset="0"/>
              </a:rPr>
              <a:t>🚗 </a:t>
            </a:r>
            <a:r>
              <a:rPr lang="en-US" altLang="zh-CN" sz="2800" b="1" dirty="0">
                <a:solidFill>
                  <a:schemeClr val="bg1"/>
                </a:solidFill>
                <a:latin typeface="Calibri" panose="020F0502020204030204" charset="0"/>
                <a:ea typeface="等线" panose="02010600030101010101" charset="-122"/>
                <a:cs typeface="Calibri" panose="020F0502020204030204" charset="0"/>
              </a:rPr>
              <a:t>Output</a:t>
            </a:r>
            <a:r>
              <a:rPr lang="zh-CN" altLang="en-US" sz="2800" b="1" dirty="0">
                <a:solidFill>
                  <a:schemeClr val="bg1"/>
                </a:solidFill>
                <a:latin typeface="Calibri" panose="020F0502020204030204" charset="0"/>
                <a:ea typeface="等线" panose="02010600030101010101" charset="-122"/>
                <a:cs typeface="Calibri" panose="020F0502020204030204" charset="0"/>
              </a:rPr>
              <a:t> </a:t>
            </a:r>
            <a:r>
              <a:rPr lang="en-GB" altLang="zh-CN" sz="2800" b="1" dirty="0">
                <a:solidFill>
                  <a:schemeClr val="bg1"/>
                </a:solidFill>
                <a:latin typeface="Calibri" panose="020F0502020204030204" charset="0"/>
                <a:ea typeface="等线" panose="02010600030101010101" charset="-122"/>
                <a:cs typeface="Calibri" panose="020F0502020204030204" charset="0"/>
              </a:rPr>
              <a:t>of the image processing module</a:t>
            </a:r>
            <a:endParaRPr lang="zh-CN" altLang="en-US" sz="2800" b="1" dirty="0">
              <a:solidFill>
                <a:schemeClr val="bg1"/>
              </a:solidFill>
              <a:latin typeface="Calibri" panose="020F0502020204030204" charset="0"/>
              <a:ea typeface="等线" panose="02010600030101010101" charset="-122"/>
              <a:cs typeface="Calibri" panose="020F0502020204030204" charset="0"/>
            </a:endParaRPr>
          </a:p>
        </p:txBody>
      </p:sp>
      <p:pic>
        <p:nvPicPr>
          <p:cNvPr id="2" name="图片 1">
            <a:extLst>
              <a:ext uri="{FF2B5EF4-FFF2-40B4-BE49-F238E27FC236}">
                <a16:creationId xmlns:a16="http://schemas.microsoft.com/office/drawing/2014/main" id="{EA331CD1-1088-290A-2009-67747B27DD87}"/>
              </a:ext>
            </a:extLst>
          </p:cNvPr>
          <p:cNvPicPr>
            <a:picLocks noChangeAspect="1"/>
          </p:cNvPicPr>
          <p:nvPr/>
        </p:nvPicPr>
        <p:blipFill>
          <a:blip r:embed="rId4"/>
          <a:stretch>
            <a:fillRect/>
          </a:stretch>
        </p:blipFill>
        <p:spPr>
          <a:xfrm>
            <a:off x="2209800" y="1761156"/>
            <a:ext cx="7772400" cy="333568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Grp="1" noRot="1" noChangeAspect="1" noMove="1" noResize="1" noEditPoints="1" noAdjustHandles="1" noChangeArrowheads="1" noChangeShapeType="1" noCrop="1"/>
          </p:cNvPicPr>
          <p:nvPr/>
        </p:nvPicPr>
        <p:blipFill>
          <a:blip r:embed="rId3"/>
          <a:stretch>
            <a:fillRect/>
          </a:stretch>
        </p:blipFill>
        <p:spPr>
          <a:xfrm>
            <a:off x="0" y="20955"/>
            <a:ext cx="12192000" cy="6858000"/>
          </a:xfrm>
          <a:prstGeom prst="rect">
            <a:avLst/>
          </a:prstGeom>
        </p:spPr>
      </p:pic>
      <p:sp>
        <p:nvSpPr>
          <p:cNvPr id="10" name="文本框 9"/>
          <p:cNvSpPr txBox="1"/>
          <p:nvPr/>
        </p:nvSpPr>
        <p:spPr>
          <a:xfrm>
            <a:off x="108996" y="49530"/>
            <a:ext cx="687133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n-US" altLang="zh-CN" sz="2800" b="1" dirty="0">
                <a:solidFill>
                  <a:schemeClr val="bg1"/>
                </a:solidFill>
                <a:latin typeface="Calibri" panose="020F0502020204030204" charset="0"/>
                <a:ea typeface="等线" panose="02010600030101010101" charset="-122"/>
                <a:cs typeface="Calibri" panose="020F0502020204030204" charset="0"/>
              </a:rPr>
              <a:t>Data visualization </a:t>
            </a:r>
          </a:p>
        </p:txBody>
      </p:sp>
      <p:sp>
        <p:nvSpPr>
          <p:cNvPr id="3" name="文本框 2"/>
          <p:cNvSpPr txBox="1"/>
          <p:nvPr/>
        </p:nvSpPr>
        <p:spPr>
          <a:xfrm>
            <a:off x="2000250" y="6316345"/>
            <a:ext cx="3879850" cy="492125"/>
          </a:xfrm>
          <a:prstGeom prst="rect">
            <a:avLst/>
          </a:prstGeom>
        </p:spPr>
        <p:txBody>
          <a:bodyPr/>
          <a:lstStyle/>
          <a:p>
            <a:endParaRPr sz="1600"/>
          </a:p>
        </p:txBody>
      </p:sp>
      <p:sp>
        <p:nvSpPr>
          <p:cNvPr id="6" name="文本框 5"/>
          <p:cNvSpPr txBox="1"/>
          <p:nvPr/>
        </p:nvSpPr>
        <p:spPr>
          <a:xfrm>
            <a:off x="5490210" y="6478905"/>
            <a:ext cx="3441065" cy="400050"/>
          </a:xfrm>
          <a:prstGeom prst="rect">
            <a:avLst/>
          </a:prstGeom>
        </p:spPr>
        <p:txBody>
          <a:bodyPr/>
          <a:lstStyle/>
          <a:p>
            <a:endParaRPr sz="1600"/>
          </a:p>
        </p:txBody>
      </p:sp>
      <p:pic>
        <p:nvPicPr>
          <p:cNvPr id="2" name="图片 1"/>
          <p:cNvPicPr>
            <a:picLocks noChangeAspect="1"/>
          </p:cNvPicPr>
          <p:nvPr/>
        </p:nvPicPr>
        <p:blipFill>
          <a:blip r:embed="rId4"/>
          <a:stretch>
            <a:fillRect/>
          </a:stretch>
        </p:blipFill>
        <p:spPr>
          <a:xfrm>
            <a:off x="423720" y="1210824"/>
            <a:ext cx="5248344" cy="4961375"/>
          </a:xfrm>
          <a:prstGeom prst="rect">
            <a:avLst/>
          </a:prstGeom>
        </p:spPr>
      </p:pic>
      <p:pic>
        <p:nvPicPr>
          <p:cNvPr id="4" name="图片 3"/>
          <p:cNvPicPr>
            <a:picLocks noChangeAspect="1"/>
          </p:cNvPicPr>
          <p:nvPr/>
        </p:nvPicPr>
        <p:blipFill>
          <a:blip r:embed="rId5"/>
          <a:stretch>
            <a:fillRect/>
          </a:stretch>
        </p:blipFill>
        <p:spPr>
          <a:xfrm>
            <a:off x="6394068" y="1210824"/>
            <a:ext cx="5163191" cy="496137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9279" y="26597"/>
            <a:ext cx="65626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b="1" dirty="0">
                <a:solidFill>
                  <a:schemeClr val="bg1"/>
                </a:solidFill>
                <a:latin typeface="Calibri" panose="020F0502020204030204" charset="0"/>
                <a:ea typeface="等线" panose="02010600030101010101" charset="-122"/>
                <a:cs typeface="Calibri" panose="020F0502020204030204" charset="0"/>
              </a:rPr>
              <a:t>Implement of Yolov5 on Raspberry-Pi</a:t>
            </a:r>
            <a:endParaRPr lang="zh-CN" altLang="en-US" sz="2800" b="1" dirty="0">
              <a:solidFill>
                <a:schemeClr val="bg1"/>
              </a:solidFill>
              <a:latin typeface="Calibri" panose="020F0502020204030204" charset="0"/>
              <a:ea typeface="等线" panose="02010600030101010101" charset="-122"/>
              <a:cs typeface="Calibri" panose="020F0502020204030204" charset="0"/>
            </a:endParaRPr>
          </a:p>
        </p:txBody>
      </p:sp>
      <p:sp>
        <p:nvSpPr>
          <p:cNvPr id="5" name="文本框 4"/>
          <p:cNvSpPr txBox="1"/>
          <p:nvPr/>
        </p:nvSpPr>
        <p:spPr>
          <a:xfrm>
            <a:off x="628110" y="886884"/>
            <a:ext cx="2565126" cy="369332"/>
          </a:xfrm>
          <a:prstGeom prst="rect">
            <a:avLst/>
          </a:prstGeom>
          <a:noFill/>
        </p:spPr>
        <p:txBody>
          <a:bodyPr wrap="none" rtlCol="0">
            <a:spAutoFit/>
          </a:bodyPr>
          <a:lstStyle/>
          <a:p>
            <a:r>
              <a:rPr lang="en-US" altLang="zh-CN" dirty="0"/>
              <a:t>Method1: Multi-threads</a:t>
            </a:r>
            <a:endParaRPr lang="zh-CN" altLang="en-US" dirty="0"/>
          </a:p>
        </p:txBody>
      </p:sp>
      <p:sp>
        <p:nvSpPr>
          <p:cNvPr id="7" name="矩形 6"/>
          <p:cNvSpPr/>
          <p:nvPr/>
        </p:nvSpPr>
        <p:spPr>
          <a:xfrm>
            <a:off x="5383001" y="1416794"/>
            <a:ext cx="1430593" cy="48178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CN" dirty="0"/>
              <a:t>Main start</a:t>
            </a:r>
            <a:endParaRPr lang="zh-CN" altLang="en-US" dirty="0"/>
          </a:p>
        </p:txBody>
      </p:sp>
      <p:sp>
        <p:nvSpPr>
          <p:cNvPr id="8" name="流程图: 过程 7"/>
          <p:cNvSpPr/>
          <p:nvPr/>
        </p:nvSpPr>
        <p:spPr>
          <a:xfrm>
            <a:off x="4392403" y="2292336"/>
            <a:ext cx="3662516" cy="369332"/>
          </a:xfrm>
          <a:prstGeom prst="flowChartProcess">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CN" dirty="0"/>
              <a:t>prepare model/ initialize threads</a:t>
            </a:r>
            <a:endParaRPr lang="zh-CN" altLang="en-US" dirty="0"/>
          </a:p>
        </p:txBody>
      </p:sp>
      <p:sp>
        <p:nvSpPr>
          <p:cNvPr id="9" name="流程图: 过程 8"/>
          <p:cNvSpPr/>
          <p:nvPr/>
        </p:nvSpPr>
        <p:spPr>
          <a:xfrm>
            <a:off x="4392403" y="3059345"/>
            <a:ext cx="3662516" cy="369332"/>
          </a:xfrm>
          <a:prstGeom prst="flowChartProcess">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CN" dirty="0"/>
              <a:t>CSI Camera capture frames</a:t>
            </a:r>
            <a:endParaRPr lang="zh-CN" altLang="en-US" dirty="0"/>
          </a:p>
        </p:txBody>
      </p:sp>
      <p:sp>
        <p:nvSpPr>
          <p:cNvPr id="10" name="流程图: 过程 9"/>
          <p:cNvSpPr/>
          <p:nvPr/>
        </p:nvSpPr>
        <p:spPr>
          <a:xfrm>
            <a:off x="4392403" y="3824178"/>
            <a:ext cx="3662516" cy="369332"/>
          </a:xfrm>
          <a:prstGeom prst="flowChartProcess">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CN" dirty="0"/>
              <a:t>Select frames for capturing</a:t>
            </a:r>
            <a:endParaRPr lang="zh-CN" altLang="en-US" dirty="0"/>
          </a:p>
        </p:txBody>
      </p:sp>
      <p:sp>
        <p:nvSpPr>
          <p:cNvPr id="12" name="流程图: 过程 11"/>
          <p:cNvSpPr/>
          <p:nvPr/>
        </p:nvSpPr>
        <p:spPr>
          <a:xfrm>
            <a:off x="7401841" y="4437567"/>
            <a:ext cx="3662516" cy="369332"/>
          </a:xfrm>
          <a:prstGeom prst="flowChartProcess">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CN" dirty="0"/>
              <a:t>recognition</a:t>
            </a:r>
            <a:endParaRPr lang="zh-CN" altLang="en-US" dirty="0"/>
          </a:p>
        </p:txBody>
      </p:sp>
      <p:sp>
        <p:nvSpPr>
          <p:cNvPr id="13" name="矩形 12"/>
          <p:cNvSpPr/>
          <p:nvPr/>
        </p:nvSpPr>
        <p:spPr>
          <a:xfrm>
            <a:off x="5184059" y="6298830"/>
            <a:ext cx="1823882" cy="48178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CN" dirty="0"/>
              <a:t>Output </a:t>
            </a:r>
            <a:endParaRPr lang="zh-CN" altLang="en-US" dirty="0"/>
          </a:p>
        </p:txBody>
      </p:sp>
      <p:sp>
        <p:nvSpPr>
          <p:cNvPr id="14" name="等腰三角形 13"/>
          <p:cNvSpPr/>
          <p:nvPr/>
        </p:nvSpPr>
        <p:spPr>
          <a:xfrm rot="10800000">
            <a:off x="6031931" y="1994670"/>
            <a:ext cx="132736" cy="197655"/>
          </a:xfrm>
          <a:prstGeom prst="triangl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15" name="等腰三角形 14"/>
          <p:cNvSpPr/>
          <p:nvPr/>
        </p:nvSpPr>
        <p:spPr>
          <a:xfrm rot="10800000">
            <a:off x="6031931" y="2826111"/>
            <a:ext cx="132736" cy="197655"/>
          </a:xfrm>
          <a:prstGeom prst="triangl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16" name="等腰三角形 15"/>
          <p:cNvSpPr/>
          <p:nvPr/>
        </p:nvSpPr>
        <p:spPr>
          <a:xfrm rot="10800000">
            <a:off x="6031931" y="3574879"/>
            <a:ext cx="132736" cy="197655"/>
          </a:xfrm>
          <a:prstGeom prst="triangl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17" name="等腰三角形 16"/>
          <p:cNvSpPr/>
          <p:nvPr/>
        </p:nvSpPr>
        <p:spPr>
          <a:xfrm rot="13595034">
            <a:off x="4064693" y="4321513"/>
            <a:ext cx="132736" cy="197655"/>
          </a:xfrm>
          <a:prstGeom prst="triangl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18" name="等腰三角形 17"/>
          <p:cNvSpPr/>
          <p:nvPr/>
        </p:nvSpPr>
        <p:spPr>
          <a:xfrm rot="10800000">
            <a:off x="5965563" y="6101175"/>
            <a:ext cx="132736" cy="197655"/>
          </a:xfrm>
          <a:prstGeom prst="triangl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21" name="等腰三角形 20"/>
          <p:cNvSpPr/>
          <p:nvPr/>
        </p:nvSpPr>
        <p:spPr>
          <a:xfrm rot="7826559">
            <a:off x="8185357" y="4209300"/>
            <a:ext cx="132736" cy="197655"/>
          </a:xfrm>
          <a:prstGeom prst="triangl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22" name="流程图: 过程 21"/>
          <p:cNvSpPr/>
          <p:nvPr/>
        </p:nvSpPr>
        <p:spPr>
          <a:xfrm>
            <a:off x="1910673" y="4504208"/>
            <a:ext cx="3662516" cy="369332"/>
          </a:xfrm>
          <a:prstGeom prst="flowChartProcess">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CN" dirty="0"/>
              <a:t>queue</a:t>
            </a:r>
            <a:endParaRPr lang="zh-CN" altLang="en-US" dirty="0"/>
          </a:p>
        </p:txBody>
      </p:sp>
      <p:sp>
        <p:nvSpPr>
          <p:cNvPr id="23" name="流程图: 过程 22"/>
          <p:cNvSpPr/>
          <p:nvPr/>
        </p:nvSpPr>
        <p:spPr>
          <a:xfrm>
            <a:off x="7392577" y="5017734"/>
            <a:ext cx="3662516" cy="369332"/>
          </a:xfrm>
          <a:prstGeom prst="flowChartProcess">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CN" dirty="0"/>
              <a:t>Queue back to original sequence</a:t>
            </a:r>
            <a:endParaRPr lang="zh-CN" altLang="en-US" dirty="0"/>
          </a:p>
        </p:txBody>
      </p:sp>
      <p:sp>
        <p:nvSpPr>
          <p:cNvPr id="24" name="等腰三角形 23"/>
          <p:cNvSpPr/>
          <p:nvPr/>
        </p:nvSpPr>
        <p:spPr>
          <a:xfrm rot="9301174">
            <a:off x="4198640" y="5069557"/>
            <a:ext cx="99647" cy="534986"/>
          </a:xfrm>
          <a:prstGeom prst="triangl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25" name="等腰三角形 24"/>
          <p:cNvSpPr/>
          <p:nvPr/>
        </p:nvSpPr>
        <p:spPr>
          <a:xfrm rot="10800000">
            <a:off x="9157467" y="4853301"/>
            <a:ext cx="132736" cy="197655"/>
          </a:xfrm>
          <a:prstGeom prst="triangl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26" name="流程图: 过程 25"/>
          <p:cNvSpPr/>
          <p:nvPr/>
        </p:nvSpPr>
        <p:spPr>
          <a:xfrm>
            <a:off x="4200672" y="5697764"/>
            <a:ext cx="3662516" cy="369332"/>
          </a:xfrm>
          <a:prstGeom prst="flowChartProcess">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CN" dirty="0"/>
              <a:t>Write to the generated video</a:t>
            </a:r>
            <a:endParaRPr lang="zh-CN" altLang="en-US" dirty="0"/>
          </a:p>
        </p:txBody>
      </p:sp>
      <p:sp>
        <p:nvSpPr>
          <p:cNvPr id="27" name="等腰三角形 26"/>
          <p:cNvSpPr/>
          <p:nvPr/>
        </p:nvSpPr>
        <p:spPr>
          <a:xfrm rot="13839900">
            <a:off x="7796820" y="5481057"/>
            <a:ext cx="132736" cy="197655"/>
          </a:xfrm>
          <a:prstGeom prst="triangl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2972" y="0"/>
            <a:ext cx="76662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b="1" dirty="0">
                <a:solidFill>
                  <a:schemeClr val="bg1"/>
                </a:solidFill>
                <a:latin typeface="Calibri" panose="020F0502020204030204" charset="0"/>
                <a:ea typeface="等线" panose="02010600030101010101" charset="-122"/>
                <a:cs typeface="Calibri" panose="020F0502020204030204" charset="0"/>
              </a:rPr>
              <a:t>Implement of Yolov5 on Raspberry-Pi</a:t>
            </a:r>
            <a:endParaRPr lang="zh-CN" altLang="en-US" sz="2800" b="1" dirty="0">
              <a:solidFill>
                <a:schemeClr val="bg1"/>
              </a:solidFill>
              <a:latin typeface="Calibri" panose="020F0502020204030204" charset="0"/>
              <a:ea typeface="等线" panose="02010600030101010101" charset="-122"/>
              <a:cs typeface="Calibri" panose="020F0502020204030204" charset="0"/>
            </a:endParaRPr>
          </a:p>
        </p:txBody>
      </p:sp>
      <p:sp>
        <p:nvSpPr>
          <p:cNvPr id="5" name="文本框 4"/>
          <p:cNvSpPr txBox="1"/>
          <p:nvPr/>
        </p:nvSpPr>
        <p:spPr>
          <a:xfrm>
            <a:off x="446205" y="976844"/>
            <a:ext cx="2565126" cy="369332"/>
          </a:xfrm>
          <a:prstGeom prst="rect">
            <a:avLst/>
          </a:prstGeom>
          <a:noFill/>
        </p:spPr>
        <p:txBody>
          <a:bodyPr wrap="none" rtlCol="0">
            <a:spAutoFit/>
          </a:bodyPr>
          <a:lstStyle/>
          <a:p>
            <a:r>
              <a:rPr lang="en-US" altLang="zh-CN" dirty="0"/>
              <a:t>Method1: Multi-threads</a:t>
            </a:r>
            <a:endParaRPr lang="zh-CN" altLang="en-US" dirty="0"/>
          </a:p>
        </p:txBody>
      </p:sp>
      <p:sp>
        <p:nvSpPr>
          <p:cNvPr id="6" name="文本框 5"/>
          <p:cNvSpPr txBox="1"/>
          <p:nvPr/>
        </p:nvSpPr>
        <p:spPr>
          <a:xfrm>
            <a:off x="0" y="2333674"/>
            <a:ext cx="6535764" cy="3416320"/>
          </a:xfrm>
          <a:prstGeom prst="rect">
            <a:avLst/>
          </a:prstGeom>
          <a:noFill/>
        </p:spPr>
        <p:txBody>
          <a:bodyPr wrap="none" rtlCol="0">
            <a:spAutoFit/>
          </a:bodyPr>
          <a:lstStyle/>
          <a:p>
            <a:r>
              <a:rPr lang="en-US" altLang="zh-CN" i="1" dirty="0"/>
              <a:t>Thread </a:t>
            </a:r>
            <a:r>
              <a:rPr lang="en-US" altLang="zh-CN" i="1" dirty="0" err="1"/>
              <a:t>FrameCaptureThread</a:t>
            </a:r>
            <a:r>
              <a:rPr lang="en-US" altLang="zh-CN" i="1" dirty="0"/>
              <a:t>(fps, </a:t>
            </a:r>
            <a:r>
              <a:rPr lang="en-US" altLang="zh-CN" i="1" dirty="0" err="1"/>
              <a:t>record_output</a:t>
            </a:r>
            <a:r>
              <a:rPr lang="en-US" altLang="zh-CN" i="1" dirty="0"/>
              <a:t>, </a:t>
            </a:r>
            <a:r>
              <a:rPr lang="en-US" altLang="zh-CN" i="1" dirty="0" err="1"/>
              <a:t>show_window</a:t>
            </a:r>
            <a:r>
              <a:rPr lang="en-US" altLang="zh-CN" i="1" dirty="0"/>
              <a:t>):</a:t>
            </a:r>
          </a:p>
          <a:p>
            <a:r>
              <a:rPr lang="en-US" altLang="zh-CN" i="1" dirty="0"/>
              <a:t>    (Initialize camera, local variables)</a:t>
            </a:r>
          </a:p>
          <a:p>
            <a:r>
              <a:rPr lang="en-US" altLang="zh-CN" i="1" dirty="0"/>
              <a:t>    while not </a:t>
            </a:r>
            <a:r>
              <a:rPr lang="en-US" altLang="zh-CN" i="1" dirty="0" err="1"/>
              <a:t>stop_event.is_set</a:t>
            </a:r>
            <a:r>
              <a:rPr lang="en-US" altLang="zh-CN" i="1" dirty="0"/>
              <a:t>():</a:t>
            </a:r>
          </a:p>
          <a:p>
            <a:r>
              <a:rPr lang="en-US" altLang="zh-CN" i="1" dirty="0"/>
              <a:t>        (frame capture, frame counting)</a:t>
            </a:r>
          </a:p>
          <a:p>
            <a:r>
              <a:rPr lang="en-US" altLang="zh-CN" i="1" dirty="0"/>
              <a:t>       -if </a:t>
            </a:r>
            <a:r>
              <a:rPr lang="en-US" altLang="zh-CN" i="1" dirty="0" err="1"/>
              <a:t>frame_count</a:t>
            </a:r>
            <a:r>
              <a:rPr lang="en-US" altLang="zh-CN" i="1" dirty="0"/>
              <a:t> % DETECT_EVERY_N == 0:</a:t>
            </a:r>
          </a:p>
          <a:p>
            <a:r>
              <a:rPr lang="en-US" altLang="zh-CN" i="1" dirty="0"/>
              <a:t>            (queue for current frame)</a:t>
            </a:r>
          </a:p>
          <a:p>
            <a:r>
              <a:rPr lang="en-US" altLang="zh-CN" i="1" dirty="0"/>
              <a:t>       -with </a:t>
            </a:r>
            <a:r>
              <a:rPr lang="en-US" altLang="zh-CN" i="1" dirty="0" err="1"/>
              <a:t>result_lock</a:t>
            </a:r>
            <a:r>
              <a:rPr lang="en-US" altLang="zh-CN" i="1" dirty="0"/>
              <a:t>:</a:t>
            </a:r>
          </a:p>
          <a:p>
            <a:r>
              <a:rPr lang="en-US" altLang="zh-CN" i="1" dirty="0"/>
              <a:t>            (success box and drawing) </a:t>
            </a:r>
          </a:p>
          <a:p>
            <a:r>
              <a:rPr lang="en-US" altLang="zh-CN" i="1" dirty="0"/>
              <a:t>       -if </a:t>
            </a:r>
            <a:r>
              <a:rPr lang="en-US" altLang="zh-CN" i="1" dirty="0" err="1"/>
              <a:t>record_output</a:t>
            </a:r>
            <a:r>
              <a:rPr lang="en-US" altLang="zh-CN" i="1" dirty="0"/>
              <a:t> or </a:t>
            </a:r>
            <a:r>
              <a:rPr lang="en-US" altLang="zh-CN" i="1" dirty="0" err="1"/>
              <a:t>show_window</a:t>
            </a:r>
            <a:r>
              <a:rPr lang="en-US" altLang="zh-CN" i="1" dirty="0"/>
              <a:t>:</a:t>
            </a:r>
          </a:p>
          <a:p>
            <a:r>
              <a:rPr lang="en-US" altLang="zh-CN" i="1" dirty="0"/>
              <a:t>            (try to queue for additional box drawing frame)</a:t>
            </a:r>
          </a:p>
          <a:p>
            <a:r>
              <a:rPr lang="en-US" altLang="zh-CN" i="1" dirty="0"/>
              <a:t>       -sleep(1 / fps)</a:t>
            </a:r>
          </a:p>
          <a:p>
            <a:r>
              <a:rPr lang="en-US" altLang="zh-CN" i="1" dirty="0"/>
              <a:t>     (release and close thread)</a:t>
            </a:r>
          </a:p>
        </p:txBody>
      </p:sp>
      <p:sp>
        <p:nvSpPr>
          <p:cNvPr id="8" name="文本框 7"/>
          <p:cNvSpPr txBox="1"/>
          <p:nvPr/>
        </p:nvSpPr>
        <p:spPr>
          <a:xfrm>
            <a:off x="6336322" y="2010509"/>
            <a:ext cx="5636479" cy="2031325"/>
          </a:xfrm>
          <a:prstGeom prst="rect">
            <a:avLst/>
          </a:prstGeom>
          <a:noFill/>
        </p:spPr>
        <p:txBody>
          <a:bodyPr wrap="none" rtlCol="0">
            <a:spAutoFit/>
          </a:bodyPr>
          <a:lstStyle/>
          <a:p>
            <a:r>
              <a:rPr lang="en-US" altLang="zh-CN" i="1" dirty="0"/>
              <a:t>Thread </a:t>
            </a:r>
            <a:r>
              <a:rPr lang="en-US" altLang="zh-CN" i="1" dirty="0" err="1"/>
              <a:t>DetectionThread</a:t>
            </a:r>
            <a:r>
              <a:rPr lang="en-US" altLang="zh-CN" i="1" dirty="0"/>
              <a:t>(model, </a:t>
            </a:r>
            <a:r>
              <a:rPr lang="en-US" altLang="zh-CN" i="1" dirty="0" err="1"/>
              <a:t>confidence_threshold</a:t>
            </a:r>
            <a:r>
              <a:rPr lang="en-US" altLang="zh-CN" i="1" dirty="0"/>
              <a:t>):</a:t>
            </a:r>
          </a:p>
          <a:p>
            <a:r>
              <a:rPr lang="en-US" altLang="zh-CN" i="1" dirty="0"/>
              <a:t>    while not </a:t>
            </a:r>
            <a:r>
              <a:rPr lang="en-US" altLang="zh-CN" i="1" dirty="0" err="1"/>
              <a:t>stop_event.is_set</a:t>
            </a:r>
            <a:r>
              <a:rPr lang="en-US" altLang="zh-CN" i="1" dirty="0"/>
              <a:t>():</a:t>
            </a:r>
          </a:p>
          <a:p>
            <a:r>
              <a:rPr lang="en-US" altLang="zh-CN" i="1" dirty="0"/>
              <a:t>        frame = </a:t>
            </a:r>
            <a:r>
              <a:rPr lang="en-US" altLang="zh-CN" i="1" dirty="0" err="1"/>
              <a:t>frame_queue.get</a:t>
            </a:r>
            <a:endParaRPr lang="en-US" altLang="zh-CN" i="1" dirty="0"/>
          </a:p>
          <a:p>
            <a:r>
              <a:rPr lang="en-US" altLang="zh-CN" i="1" dirty="0"/>
              <a:t>        detections = </a:t>
            </a:r>
            <a:r>
              <a:rPr lang="en-US" altLang="zh-CN" i="1" dirty="0" err="1"/>
              <a:t>model.detect</a:t>
            </a:r>
            <a:r>
              <a:rPr lang="en-US" altLang="zh-CN" i="1" dirty="0"/>
              <a:t>        </a:t>
            </a:r>
          </a:p>
          <a:p>
            <a:r>
              <a:rPr lang="en-US" altLang="zh-CN" i="1" dirty="0"/>
              <a:t>        boxes = </a:t>
            </a:r>
            <a:r>
              <a:rPr lang="en-US" altLang="zh-CN" i="1" dirty="0" err="1"/>
              <a:t>filter_vehicle_boxes</a:t>
            </a:r>
            <a:r>
              <a:rPr lang="en-US" altLang="zh-CN" i="1" dirty="0"/>
              <a:t>(detections)</a:t>
            </a:r>
          </a:p>
          <a:p>
            <a:r>
              <a:rPr lang="en-US" altLang="zh-CN" i="1" dirty="0"/>
              <a:t>       -with </a:t>
            </a:r>
            <a:r>
              <a:rPr lang="en-US" altLang="zh-CN" i="1" dirty="0" err="1"/>
              <a:t>result_lock</a:t>
            </a:r>
            <a:r>
              <a:rPr lang="en-US" altLang="zh-CN" i="1" dirty="0"/>
              <a:t>:</a:t>
            </a:r>
          </a:p>
          <a:p>
            <a:r>
              <a:rPr lang="en-US" altLang="zh-CN" i="1" dirty="0"/>
              <a:t>            (update the detection boxes)</a:t>
            </a:r>
            <a:endParaRPr lang="zh-CN" altLang="en-US" i="1" dirty="0"/>
          </a:p>
        </p:txBody>
      </p:sp>
      <p:sp>
        <p:nvSpPr>
          <p:cNvPr id="10" name="文本框 9"/>
          <p:cNvSpPr txBox="1"/>
          <p:nvPr/>
        </p:nvSpPr>
        <p:spPr>
          <a:xfrm>
            <a:off x="6391173" y="4449561"/>
            <a:ext cx="6122376" cy="1754326"/>
          </a:xfrm>
          <a:prstGeom prst="rect">
            <a:avLst/>
          </a:prstGeom>
          <a:noFill/>
        </p:spPr>
        <p:txBody>
          <a:bodyPr wrap="square">
            <a:spAutoFit/>
          </a:bodyPr>
          <a:lstStyle/>
          <a:p>
            <a:r>
              <a:rPr lang="zh-CN" altLang="en-US" i="1" dirty="0"/>
              <a:t>Thread WriterThread(output_path, fps):</a:t>
            </a:r>
          </a:p>
          <a:p>
            <a:r>
              <a:rPr lang="zh-CN" altLang="en-US" i="1" dirty="0"/>
              <a:t>    video_writer = init_video_writer</a:t>
            </a:r>
            <a:endParaRPr lang="en-US" altLang="zh-CN" i="1" dirty="0"/>
          </a:p>
          <a:p>
            <a:r>
              <a:rPr lang="zh-CN" altLang="en-US" i="1" dirty="0"/>
              <a:t>    while not (stop_event.is_set() and write_queue.empty()):</a:t>
            </a:r>
          </a:p>
          <a:p>
            <a:r>
              <a:rPr lang="zh-CN" altLang="en-US" i="1" dirty="0"/>
              <a:t>        frame = write_queue.get</a:t>
            </a:r>
            <a:endParaRPr lang="en-US" altLang="zh-CN" i="1" dirty="0"/>
          </a:p>
          <a:p>
            <a:r>
              <a:rPr lang="zh-CN" altLang="en-US" i="1" dirty="0"/>
              <a:t>        video_writer.write(frame)</a:t>
            </a:r>
          </a:p>
          <a:p>
            <a:r>
              <a:rPr lang="zh-CN" altLang="en-US" i="1" dirty="0"/>
              <a:t>    video_writer.release()</a:t>
            </a: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6547" y="0"/>
            <a:ext cx="65205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b="1" dirty="0">
                <a:solidFill>
                  <a:schemeClr val="bg1"/>
                </a:solidFill>
                <a:latin typeface="Calibri" panose="020F0502020204030204" charset="0"/>
                <a:ea typeface="等线" panose="02010600030101010101" charset="-122"/>
                <a:cs typeface="Calibri" panose="020F0502020204030204" charset="0"/>
              </a:rPr>
              <a:t>Implement of Yolov5 on Raspberry-Pi</a:t>
            </a:r>
            <a:endParaRPr lang="zh-CN" altLang="en-US" sz="2800" b="1" dirty="0">
              <a:solidFill>
                <a:schemeClr val="bg1"/>
              </a:solidFill>
              <a:latin typeface="Calibri" panose="020F0502020204030204" charset="0"/>
              <a:ea typeface="等线" panose="02010600030101010101" charset="-122"/>
              <a:cs typeface="Calibri" panose="020F0502020204030204" charset="0"/>
            </a:endParaRPr>
          </a:p>
        </p:txBody>
      </p:sp>
      <p:sp>
        <p:nvSpPr>
          <p:cNvPr id="10" name="文本框 9"/>
          <p:cNvSpPr txBox="1"/>
          <p:nvPr/>
        </p:nvSpPr>
        <p:spPr>
          <a:xfrm>
            <a:off x="498231" y="820535"/>
            <a:ext cx="2581156" cy="369332"/>
          </a:xfrm>
          <a:prstGeom prst="rect">
            <a:avLst/>
          </a:prstGeom>
          <a:noFill/>
        </p:spPr>
        <p:txBody>
          <a:bodyPr wrap="none" rtlCol="0">
            <a:spAutoFit/>
          </a:bodyPr>
          <a:lstStyle/>
          <a:p>
            <a:r>
              <a:rPr lang="en-US" altLang="zh-CN" dirty="0"/>
              <a:t>Method2: Multi-process</a:t>
            </a:r>
            <a:endParaRPr lang="zh-CN" altLang="en-US" dirty="0"/>
          </a:p>
        </p:txBody>
      </p:sp>
      <p:sp>
        <p:nvSpPr>
          <p:cNvPr id="13" name="文本框 12"/>
          <p:cNvSpPr txBox="1"/>
          <p:nvPr/>
        </p:nvSpPr>
        <p:spPr>
          <a:xfrm>
            <a:off x="1082668" y="1821355"/>
            <a:ext cx="10617009" cy="1200329"/>
          </a:xfrm>
          <a:prstGeom prst="rect">
            <a:avLst/>
          </a:prstGeom>
          <a:noFill/>
        </p:spPr>
        <p:txBody>
          <a:bodyPr wrap="none" rtlCol="0">
            <a:spAutoFit/>
          </a:bodyPr>
          <a:lstStyle/>
          <a:p>
            <a:pPr algn="just"/>
            <a:r>
              <a:rPr lang="en-US" altLang="zh-CN" b="1" dirty="0"/>
              <a:t>Method Overview: </a:t>
            </a:r>
            <a:r>
              <a:rPr lang="en-US" altLang="zh-CN" dirty="0"/>
              <a:t>Compared with previous Multi-threads methods or other technical improvements in </a:t>
            </a:r>
          </a:p>
          <a:p>
            <a:pPr algn="just"/>
            <a:r>
              <a:rPr lang="en-US" altLang="zh-CN" dirty="0"/>
              <a:t>Coding, multi-process method is much more robust, it fully utilize the computation resources of the Ras-</a:t>
            </a:r>
          </a:p>
          <a:p>
            <a:pPr algn="just"/>
            <a:r>
              <a:rPr lang="en-US" altLang="zh-CN" dirty="0" err="1"/>
              <a:t>pberry</a:t>
            </a:r>
            <a:r>
              <a:rPr lang="en-US" altLang="zh-CN" dirty="0"/>
              <a:t>-Pi, with 93% of CPU usage and more accurate detection box </a:t>
            </a:r>
            <a:r>
              <a:rPr lang="en-US" altLang="zh-CN" dirty="0" err="1"/>
              <a:t>onlocking</a:t>
            </a:r>
            <a:r>
              <a:rPr lang="en-US" altLang="zh-CN" dirty="0"/>
              <a:t>, we choose this implement </a:t>
            </a:r>
          </a:p>
          <a:p>
            <a:pPr algn="just"/>
            <a:r>
              <a:rPr lang="en-US" altLang="zh-CN" dirty="0"/>
              <a:t>as final platform of our system.</a:t>
            </a:r>
            <a:endParaRPr lang="zh-CN" altLang="en-US" dirty="0"/>
          </a:p>
        </p:txBody>
      </p:sp>
      <p:sp>
        <p:nvSpPr>
          <p:cNvPr id="14" name="矩形 13"/>
          <p:cNvSpPr/>
          <p:nvPr/>
        </p:nvSpPr>
        <p:spPr>
          <a:xfrm>
            <a:off x="237705" y="4248473"/>
            <a:ext cx="1430593" cy="48178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CN" dirty="0"/>
              <a:t>Main start</a:t>
            </a:r>
            <a:endParaRPr lang="zh-CN" altLang="en-US" dirty="0"/>
          </a:p>
        </p:txBody>
      </p:sp>
      <p:sp>
        <p:nvSpPr>
          <p:cNvPr id="15" name="矩形 14"/>
          <p:cNvSpPr/>
          <p:nvPr/>
        </p:nvSpPr>
        <p:spPr>
          <a:xfrm>
            <a:off x="1937552" y="4248473"/>
            <a:ext cx="2716510" cy="48178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CN" dirty="0"/>
              <a:t>Camera frame capture</a:t>
            </a:r>
            <a:endParaRPr lang="zh-CN" altLang="en-US" dirty="0"/>
          </a:p>
        </p:txBody>
      </p:sp>
      <p:sp>
        <p:nvSpPr>
          <p:cNvPr id="16" name="矩形 15"/>
          <p:cNvSpPr/>
          <p:nvPr/>
        </p:nvSpPr>
        <p:spPr>
          <a:xfrm>
            <a:off x="4960580" y="4248473"/>
            <a:ext cx="1430593" cy="48178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CN" dirty="0"/>
              <a:t>Queue for all frame</a:t>
            </a:r>
            <a:endParaRPr lang="zh-CN" altLang="en-US" dirty="0"/>
          </a:p>
        </p:txBody>
      </p:sp>
      <p:sp>
        <p:nvSpPr>
          <p:cNvPr id="17" name="标注: 右箭头 16"/>
          <p:cNvSpPr/>
          <p:nvPr/>
        </p:nvSpPr>
        <p:spPr>
          <a:xfrm>
            <a:off x="6697691" y="3436048"/>
            <a:ext cx="1889463" cy="2133600"/>
          </a:xfrm>
          <a:prstGeom prst="rightArrowCallout">
            <a:avLst/>
          </a:prstGeom>
          <a:solidFill>
            <a:srgbClr val="00B0F0"/>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2"/>
                </a:solidFill>
              </a:rPr>
              <a:t>Activate 4-process</a:t>
            </a:r>
          </a:p>
          <a:p>
            <a:pPr algn="ctr"/>
            <a:r>
              <a:rPr lang="en-US" altLang="zh-CN" dirty="0">
                <a:solidFill>
                  <a:schemeClr val="bg2"/>
                </a:solidFill>
              </a:rPr>
              <a:t>(Process all selected frame)</a:t>
            </a:r>
            <a:endParaRPr lang="zh-CN" altLang="en-US" dirty="0">
              <a:solidFill>
                <a:schemeClr val="bg2"/>
              </a:solidFill>
            </a:endParaRPr>
          </a:p>
        </p:txBody>
      </p:sp>
      <p:sp>
        <p:nvSpPr>
          <p:cNvPr id="18" name="矩形 17"/>
          <p:cNvSpPr/>
          <p:nvPr/>
        </p:nvSpPr>
        <p:spPr>
          <a:xfrm>
            <a:off x="8800244" y="4248473"/>
            <a:ext cx="1430593" cy="48178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CN" dirty="0"/>
              <a:t>requeue</a:t>
            </a:r>
            <a:endParaRPr lang="zh-CN" altLang="en-US" dirty="0"/>
          </a:p>
        </p:txBody>
      </p:sp>
      <p:sp>
        <p:nvSpPr>
          <p:cNvPr id="21" name="矩形 20"/>
          <p:cNvSpPr/>
          <p:nvPr/>
        </p:nvSpPr>
        <p:spPr>
          <a:xfrm>
            <a:off x="10527323" y="4248473"/>
            <a:ext cx="1430593" cy="48178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CN" dirty="0"/>
              <a:t>output</a:t>
            </a:r>
            <a:endParaRPr lang="zh-CN" altLang="en-US" dirty="0"/>
          </a:p>
        </p:txBody>
      </p:sp>
      <p:sp>
        <p:nvSpPr>
          <p:cNvPr id="22" name="等腰三角形 21"/>
          <p:cNvSpPr/>
          <p:nvPr/>
        </p:nvSpPr>
        <p:spPr>
          <a:xfrm rot="5400000">
            <a:off x="1764639" y="4404021"/>
            <a:ext cx="132736" cy="197655"/>
          </a:xfrm>
          <a:prstGeom prst="triangl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23" name="等腰三角形 22"/>
          <p:cNvSpPr/>
          <p:nvPr/>
        </p:nvSpPr>
        <p:spPr>
          <a:xfrm rot="5400000">
            <a:off x="4745969" y="4421615"/>
            <a:ext cx="132736" cy="197655"/>
          </a:xfrm>
          <a:prstGeom prst="triangl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24" name="等腰三角形 23"/>
          <p:cNvSpPr/>
          <p:nvPr/>
        </p:nvSpPr>
        <p:spPr>
          <a:xfrm rot="5400000">
            <a:off x="6495994" y="4421616"/>
            <a:ext cx="132736" cy="197655"/>
          </a:xfrm>
          <a:prstGeom prst="triangl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25" name="等腰三角形 24"/>
          <p:cNvSpPr/>
          <p:nvPr/>
        </p:nvSpPr>
        <p:spPr>
          <a:xfrm rot="5400000">
            <a:off x="10312711" y="4404021"/>
            <a:ext cx="132736" cy="197655"/>
          </a:xfrm>
          <a:prstGeom prst="triangl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32080" y="0"/>
            <a:ext cx="2044470" cy="523220"/>
          </a:xfrm>
          <a:prstGeom prst="rect">
            <a:avLst/>
          </a:prstGeom>
          <a:noFill/>
        </p:spPr>
        <p:txBody>
          <a:bodyPr wrap="none" rtlCol="0">
            <a:spAutoFit/>
          </a:bodyPr>
          <a:lstStyle/>
          <a:p>
            <a:r>
              <a:rPr lang="en-US" altLang="zh-CN" sz="2800" b="1" dirty="0">
                <a:solidFill>
                  <a:schemeClr val="bg1"/>
                </a:solidFill>
                <a:latin typeface="Calibri" panose="020F0502020204030204" charset="0"/>
                <a:ea typeface="等线" panose="02010600030101010101" charset="-122"/>
                <a:cs typeface="Calibri" panose="020F0502020204030204" charset="0"/>
              </a:rPr>
              <a:t>Introduction</a:t>
            </a:r>
            <a:endParaRPr lang="zh-CN" altLang="en-US" sz="2800" b="1" dirty="0">
              <a:solidFill>
                <a:schemeClr val="bg1"/>
              </a:solidFill>
              <a:latin typeface="Calibri" panose="020F0502020204030204" charset="0"/>
              <a:ea typeface="等线" panose="02010600030101010101" charset="-122"/>
              <a:cs typeface="Calibri" panose="020F0502020204030204" charset="0"/>
            </a:endParaRPr>
          </a:p>
        </p:txBody>
      </p:sp>
      <p:sp>
        <p:nvSpPr>
          <p:cNvPr id="5" name="文本框 4"/>
          <p:cNvSpPr txBox="1"/>
          <p:nvPr/>
        </p:nvSpPr>
        <p:spPr>
          <a:xfrm>
            <a:off x="584200" y="1443841"/>
            <a:ext cx="9382759" cy="3508653"/>
          </a:xfrm>
          <a:prstGeom prst="rect">
            <a:avLst/>
          </a:prstGeom>
          <a:noFill/>
        </p:spPr>
        <p:txBody>
          <a:bodyPr wrap="square" rtlCol="0">
            <a:spAutoFit/>
          </a:bodyPr>
          <a:lstStyle/>
          <a:p>
            <a:pPr marL="285750" indent="-285750">
              <a:lnSpc>
                <a:spcPct val="150000"/>
              </a:lnSpc>
              <a:buFont typeface="等线" panose="02010600030101010101" charset="-122"/>
              <a:buChar char="※"/>
            </a:pPr>
            <a:r>
              <a:rPr lang="en-US" altLang="zh-CN" sz="2000" b="1" dirty="0"/>
              <a:t>A portable traffic monitoring system</a:t>
            </a:r>
            <a:r>
              <a:rPr lang="en-US" altLang="zh-CN" sz="2000" dirty="0"/>
              <a:t> powered by Raspberry Pi for real-time vehicle detection</a:t>
            </a:r>
          </a:p>
          <a:p>
            <a:pPr marL="285750" indent="-285750">
              <a:lnSpc>
                <a:spcPct val="150000"/>
              </a:lnSpc>
              <a:buFont typeface="等线" panose="02010600030101010101" charset="-122"/>
              <a:buChar char="※"/>
            </a:pPr>
            <a:r>
              <a:rPr lang="en-US" altLang="zh-CN" sz="2000" b="1" dirty="0"/>
              <a:t>Utilizes computer vision and YOLO neural networks</a:t>
            </a:r>
            <a:r>
              <a:rPr lang="en-US" altLang="zh-CN" sz="2000" dirty="0"/>
              <a:t> to identify and classify vehicles</a:t>
            </a:r>
          </a:p>
          <a:p>
            <a:pPr marL="285750" indent="-285750">
              <a:lnSpc>
                <a:spcPct val="150000"/>
              </a:lnSpc>
              <a:buFont typeface="等线" panose="02010600030101010101" charset="-122"/>
              <a:buChar char="※"/>
            </a:pPr>
            <a:r>
              <a:rPr lang="en-US" altLang="zh-CN" sz="2000" b="1" dirty="0"/>
              <a:t>Captures traffic flow data</a:t>
            </a:r>
            <a:r>
              <a:rPr lang="en-US" altLang="zh-CN" sz="2000" dirty="0"/>
              <a:t> and provides real-time analysis</a:t>
            </a:r>
          </a:p>
          <a:p>
            <a:pPr marL="285750" indent="-285750">
              <a:lnSpc>
                <a:spcPct val="150000"/>
              </a:lnSpc>
              <a:buFont typeface="等线" panose="02010600030101010101" charset="-122"/>
              <a:buChar char="※"/>
            </a:pPr>
            <a:r>
              <a:rPr lang="en-US" altLang="zh-CN" sz="2000" b="1" dirty="0"/>
              <a:t>Delivers interactive web dashboard</a:t>
            </a:r>
            <a:r>
              <a:rPr lang="en-US" altLang="zh-CN" sz="2000" dirty="0"/>
              <a:t> with live statistics, charts, and customizable traffic alerts</a:t>
            </a:r>
          </a:p>
          <a:p>
            <a:pPr marL="171450" indent="-171450">
              <a:buFont typeface="等线" panose="02010600030101010101" charset="-122"/>
              <a:buChar char="※"/>
            </a:pPr>
            <a:endParaRPr lang="zh-CN" altLang="en-US" sz="1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7472" y="1902"/>
            <a:ext cx="6876111" cy="523220"/>
          </a:xfrm>
          <a:prstGeom prst="rect">
            <a:avLst/>
          </a:prstGeom>
          <a:noFill/>
        </p:spPr>
        <p:txBody>
          <a:bodyPr wrap="square" rtlCol="0">
            <a:spAutoFit/>
          </a:bodyPr>
          <a:lstStyle/>
          <a:p>
            <a:pPr>
              <a:defRPr/>
            </a:pPr>
            <a:r>
              <a:rPr lang="en-US" altLang="zh-CN" sz="2800" b="1" dirty="0">
                <a:solidFill>
                  <a:schemeClr val="bg1"/>
                </a:solidFill>
                <a:latin typeface="Calibri" panose="020F0502020204030204" charset="0"/>
                <a:ea typeface="等线" panose="02010600030101010101" charset="-122"/>
                <a:cs typeface="Calibri" panose="020F0502020204030204" charset="0"/>
              </a:rPr>
              <a:t>Implement of Yolov5 on Raspberry-Pi</a:t>
            </a:r>
            <a:endParaRPr lang="zh-CN" altLang="en-US" sz="2800" b="1" dirty="0">
              <a:solidFill>
                <a:schemeClr val="bg1"/>
              </a:solidFill>
              <a:latin typeface="Calibri" panose="020F0502020204030204" charset="0"/>
              <a:ea typeface="等线" panose="02010600030101010101" charset="-122"/>
              <a:cs typeface="Calibri" panose="020F0502020204030204" charset="0"/>
            </a:endParaRPr>
          </a:p>
        </p:txBody>
      </p:sp>
      <p:sp>
        <p:nvSpPr>
          <p:cNvPr id="10" name="文本框 9"/>
          <p:cNvSpPr txBox="1"/>
          <p:nvPr/>
        </p:nvSpPr>
        <p:spPr>
          <a:xfrm>
            <a:off x="484042" y="900023"/>
            <a:ext cx="2581156" cy="369332"/>
          </a:xfrm>
          <a:prstGeom prst="rect">
            <a:avLst/>
          </a:prstGeom>
          <a:noFill/>
        </p:spPr>
        <p:txBody>
          <a:bodyPr wrap="none" rtlCol="0">
            <a:spAutoFit/>
          </a:bodyPr>
          <a:lstStyle/>
          <a:p>
            <a:r>
              <a:rPr lang="en-US" altLang="zh-CN" dirty="0"/>
              <a:t>Method2: Multi-process</a:t>
            </a:r>
            <a:endParaRPr lang="zh-CN" altLang="en-US" dirty="0"/>
          </a:p>
        </p:txBody>
      </p:sp>
      <p:sp>
        <p:nvSpPr>
          <p:cNvPr id="6" name="文本框 5"/>
          <p:cNvSpPr txBox="1"/>
          <p:nvPr/>
        </p:nvSpPr>
        <p:spPr>
          <a:xfrm>
            <a:off x="117472" y="1814132"/>
            <a:ext cx="7268307" cy="1477328"/>
          </a:xfrm>
          <a:prstGeom prst="rect">
            <a:avLst/>
          </a:prstGeom>
          <a:noFill/>
        </p:spPr>
        <p:txBody>
          <a:bodyPr wrap="square">
            <a:spAutoFit/>
          </a:bodyPr>
          <a:lstStyle/>
          <a:p>
            <a:endParaRPr lang="zh-CN" altLang="en-US" dirty="0"/>
          </a:p>
          <a:p>
            <a:r>
              <a:rPr lang="zh-CN" altLang="en-US" i="1" dirty="0"/>
              <a:t>FUNCTION process_frame(event, model, in_queue, out_queue):</a:t>
            </a:r>
          </a:p>
          <a:p>
            <a:r>
              <a:rPr lang="zh-CN" altLang="en-US" i="1" dirty="0"/>
              <a:t>    while not event.is_set():</a:t>
            </a:r>
          </a:p>
          <a:p>
            <a:r>
              <a:rPr lang="en-US" altLang="zh-CN" i="1" dirty="0"/>
              <a:t>	(queue=&gt;detection=&gt;annotate=&gt;output in queue)</a:t>
            </a:r>
            <a:endParaRPr lang="zh-CN" altLang="en-US" i="1" dirty="0"/>
          </a:p>
          <a:p>
            <a:r>
              <a:rPr lang="zh-CN" altLang="en-US" i="1" dirty="0"/>
              <a:t>    log("process_frame exiting")</a:t>
            </a:r>
          </a:p>
        </p:txBody>
      </p:sp>
      <p:sp>
        <p:nvSpPr>
          <p:cNvPr id="8" name="文本框 7"/>
          <p:cNvSpPr txBox="1"/>
          <p:nvPr/>
        </p:nvSpPr>
        <p:spPr>
          <a:xfrm>
            <a:off x="117472" y="3879126"/>
            <a:ext cx="6178062" cy="1754326"/>
          </a:xfrm>
          <a:prstGeom prst="rect">
            <a:avLst/>
          </a:prstGeom>
          <a:noFill/>
        </p:spPr>
        <p:txBody>
          <a:bodyPr wrap="square">
            <a:spAutoFit/>
          </a:bodyPr>
          <a:lstStyle/>
          <a:p>
            <a:r>
              <a:rPr lang="zh-CN" altLang="en-US" i="1" dirty="0"/>
              <a:t>FUNCTION video_writer(event, output_path, fps, size, write_queue):</a:t>
            </a:r>
          </a:p>
          <a:p>
            <a:r>
              <a:rPr lang="zh-CN" altLang="en-US" i="1" dirty="0"/>
              <a:t>, fps, size)</a:t>
            </a:r>
          </a:p>
          <a:p>
            <a:r>
              <a:rPr lang="zh-CN" altLang="en-US" i="1" dirty="0"/>
              <a:t>    while not event.is_set():writer = VideoWriter(output_path</a:t>
            </a:r>
            <a:endParaRPr lang="en-US" altLang="zh-CN" i="1" dirty="0"/>
          </a:p>
          <a:p>
            <a:r>
              <a:rPr lang="en-US" altLang="zh-CN" i="1" dirty="0"/>
              <a:t>	(write frame based on queue)</a:t>
            </a:r>
            <a:endParaRPr lang="zh-CN" altLang="en-US" i="1" dirty="0"/>
          </a:p>
          <a:p>
            <a:r>
              <a:rPr lang="zh-CN" altLang="en-US" i="1" dirty="0"/>
              <a:t>  writer.release()</a:t>
            </a:r>
          </a:p>
        </p:txBody>
      </p:sp>
      <p:sp>
        <p:nvSpPr>
          <p:cNvPr id="12" name="文本框 11"/>
          <p:cNvSpPr txBox="1"/>
          <p:nvPr/>
        </p:nvSpPr>
        <p:spPr>
          <a:xfrm>
            <a:off x="6442454" y="1757763"/>
            <a:ext cx="5749546" cy="4524315"/>
          </a:xfrm>
          <a:prstGeom prst="rect">
            <a:avLst/>
          </a:prstGeom>
          <a:noFill/>
        </p:spPr>
        <p:txBody>
          <a:bodyPr wrap="square">
            <a:spAutoFit/>
          </a:bodyPr>
          <a:lstStyle/>
          <a:p>
            <a:r>
              <a:rPr lang="zh-CN" altLang="en-US" i="1" dirty="0"/>
              <a:t>MAIN FUNCTION main():</a:t>
            </a:r>
          </a:p>
          <a:p>
            <a:r>
              <a:rPr lang="zh-CN" altLang="en-US" i="1" dirty="0"/>
              <a:t>    </a:t>
            </a:r>
            <a:r>
              <a:rPr lang="en-US" altLang="zh-CN" i="1" dirty="0"/>
              <a:t>(model initialize, queue initialize)</a:t>
            </a:r>
            <a:endParaRPr lang="zh-CN" altLang="en-US" i="1" dirty="0"/>
          </a:p>
          <a:p>
            <a:r>
              <a:rPr lang="zh-CN" altLang="en-US" i="1" dirty="0"/>
              <a:t>    event        = new Event()</a:t>
            </a:r>
          </a:p>
          <a:p>
            <a:r>
              <a:rPr lang="zh-CN" altLang="en-US" i="1" dirty="0"/>
              <a:t>    in_queue     = Queue(maxsize=4)</a:t>
            </a:r>
          </a:p>
          <a:p>
            <a:r>
              <a:rPr lang="zh-CN" altLang="en-US" i="1" dirty="0"/>
              <a:t>    result_queue = Queue()</a:t>
            </a:r>
          </a:p>
          <a:p>
            <a:r>
              <a:rPr lang="zh-CN" altLang="en-US" i="1" dirty="0"/>
              <a:t>    write_queue  = Queue(maxsize=10)</a:t>
            </a:r>
          </a:p>
          <a:p>
            <a:endParaRPr lang="zh-CN" altLang="en-US" i="1" dirty="0"/>
          </a:p>
          <a:p>
            <a:r>
              <a:rPr lang="zh-CN" altLang="en-US" i="1" dirty="0"/>
              <a:t>    // Start writer process</a:t>
            </a:r>
          </a:p>
          <a:p>
            <a:r>
              <a:rPr lang="zh-CN" altLang="en-US" i="1" dirty="0"/>
              <a:t>    writer_proc = start_process(video_writer, args=(event, "output.mp4", fps, CAPTURE_SIZE, write_queue))</a:t>
            </a:r>
          </a:p>
          <a:p>
            <a:endParaRPr lang="zh-CN" altLang="en-US" i="1" dirty="0"/>
          </a:p>
          <a:p>
            <a:r>
              <a:rPr lang="zh-CN" altLang="en-US" i="1" dirty="0"/>
              <a:t>    // Start multiple detection workers</a:t>
            </a:r>
          </a:p>
          <a:p>
            <a:r>
              <a:rPr lang="zh-CN" altLang="en-US" i="1" dirty="0"/>
              <a:t>    workers = []</a:t>
            </a:r>
          </a:p>
          <a:p>
            <a:r>
              <a:rPr lang="zh-CN" altLang="en-US" i="1" dirty="0"/>
              <a:t>    for i in 1</a:t>
            </a:r>
            <a:r>
              <a:rPr lang="en-US" altLang="zh-CN" i="1" dirty="0"/>
              <a:t>-&gt;4</a:t>
            </a:r>
            <a:r>
              <a:rPr lang="zh-CN" altLang="en-US" i="1" dirty="0"/>
              <a:t>:</a:t>
            </a:r>
          </a:p>
          <a:p>
            <a:r>
              <a:rPr lang="zh-CN" altLang="en-US" i="1" dirty="0"/>
              <a:t>        </a:t>
            </a:r>
            <a:r>
              <a:rPr lang="en-US" altLang="zh-CN" i="1" dirty="0"/>
              <a:t>(starting recognition process, append work)</a:t>
            </a:r>
          </a:p>
          <a:p>
            <a:r>
              <a:rPr lang="en-US" altLang="zh-CN" i="1" dirty="0"/>
              <a:t>release</a:t>
            </a:r>
            <a:endParaRPr lang="zh-CN" altLang="en-US" i="1" dirty="0"/>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74391" y="27362"/>
            <a:ext cx="29586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b="1" dirty="0">
                <a:solidFill>
                  <a:schemeClr val="bg1"/>
                </a:solidFill>
                <a:latin typeface="Calibri" panose="020F0502020204030204" charset="0"/>
                <a:ea typeface="等线" panose="02010600030101010101" charset="-122"/>
                <a:cs typeface="Calibri" panose="020F0502020204030204" charset="0"/>
              </a:rPr>
              <a:t>Visualization</a:t>
            </a:r>
            <a:endParaRPr lang="zh-CN" altLang="en-US" sz="2800" b="1" dirty="0">
              <a:solidFill>
                <a:schemeClr val="bg1"/>
              </a:solidFill>
              <a:latin typeface="Calibri" panose="020F0502020204030204" charset="0"/>
              <a:ea typeface="等线" panose="02010600030101010101" charset="-122"/>
              <a:cs typeface="Calibri" panose="020F0502020204030204" charset="0"/>
            </a:endParaRPr>
          </a:p>
        </p:txBody>
      </p:sp>
      <p:pic>
        <p:nvPicPr>
          <p:cNvPr id="10" name="图片 9" descr="图形用户界面, 图表, 应用程序&#10;&#10;AI 生成的内容可能不正确。"/>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5938" y="1420088"/>
            <a:ext cx="8119015" cy="4688052"/>
          </a:xfrm>
          <a:prstGeom prst="rect">
            <a:avLst/>
          </a:prstGeom>
        </p:spPr>
      </p:pic>
      <p:cxnSp>
        <p:nvCxnSpPr>
          <p:cNvPr id="13" name="连接符: 肘形 12"/>
          <p:cNvCxnSpPr/>
          <p:nvPr/>
        </p:nvCxnSpPr>
        <p:spPr>
          <a:xfrm>
            <a:off x="6743061" y="5910396"/>
            <a:ext cx="1310786" cy="658981"/>
          </a:xfrm>
          <a:prstGeom prst="bentConnector3">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15" name="连接符: 肘形 14"/>
          <p:cNvCxnSpPr/>
          <p:nvPr/>
        </p:nvCxnSpPr>
        <p:spPr>
          <a:xfrm>
            <a:off x="9358552" y="4352340"/>
            <a:ext cx="1552947" cy="286069"/>
          </a:xfrm>
          <a:prstGeom prst="bentConnector3">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17" name="连接符: 肘形 16"/>
          <p:cNvCxnSpPr/>
          <p:nvPr/>
        </p:nvCxnSpPr>
        <p:spPr>
          <a:xfrm rot="10800000" flipV="1">
            <a:off x="1369047" y="4439181"/>
            <a:ext cx="791799" cy="551705"/>
          </a:xfrm>
          <a:prstGeom prst="bentConnector3">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21" name="连接符: 肘形 20"/>
          <p:cNvCxnSpPr/>
          <p:nvPr/>
        </p:nvCxnSpPr>
        <p:spPr>
          <a:xfrm flipV="1">
            <a:off x="9358552" y="2850476"/>
            <a:ext cx="1501864" cy="372912"/>
          </a:xfrm>
          <a:prstGeom prst="bentConnector3">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23" name="连接符: 肘形 22"/>
          <p:cNvCxnSpPr/>
          <p:nvPr/>
        </p:nvCxnSpPr>
        <p:spPr>
          <a:xfrm rot="10800000" flipV="1">
            <a:off x="1328180" y="2431589"/>
            <a:ext cx="832667" cy="546596"/>
          </a:xfrm>
          <a:prstGeom prst="bentConnector3">
            <a:avLst/>
          </a:prstGeom>
          <a:ln>
            <a:tailEnd type="triangle"/>
          </a:ln>
        </p:spPr>
        <p:style>
          <a:lnRef idx="2">
            <a:schemeClr val="accent4"/>
          </a:lnRef>
          <a:fillRef idx="0">
            <a:schemeClr val="accent4"/>
          </a:fillRef>
          <a:effectRef idx="1">
            <a:schemeClr val="accent4"/>
          </a:effectRef>
          <a:fontRef idx="minor">
            <a:schemeClr val="tx1"/>
          </a:fontRef>
        </p:style>
      </p:cxnSp>
      <p:sp>
        <p:nvSpPr>
          <p:cNvPr id="24" name="文本框 23"/>
          <p:cNvSpPr txBox="1"/>
          <p:nvPr/>
        </p:nvSpPr>
        <p:spPr>
          <a:xfrm>
            <a:off x="35759" y="2700168"/>
            <a:ext cx="1506972" cy="523220"/>
          </a:xfrm>
          <a:prstGeom prst="rect">
            <a:avLst/>
          </a:prstGeom>
          <a:noFill/>
        </p:spPr>
        <p:txBody>
          <a:bodyPr wrap="square" rtlCol="0">
            <a:spAutoFit/>
          </a:bodyPr>
          <a:lstStyle/>
          <a:p>
            <a:r>
              <a:rPr lang="en-US" altLang="zh-CN" sz="1400" dirty="0"/>
              <a:t>Detection result for current frame</a:t>
            </a:r>
            <a:endParaRPr lang="zh-CN" altLang="en-US" sz="1400" dirty="0"/>
          </a:p>
        </p:txBody>
      </p:sp>
      <p:sp>
        <p:nvSpPr>
          <p:cNvPr id="25" name="文本框 24"/>
          <p:cNvSpPr txBox="1"/>
          <p:nvPr/>
        </p:nvSpPr>
        <p:spPr>
          <a:xfrm>
            <a:off x="20729" y="4729276"/>
            <a:ext cx="1839017" cy="523220"/>
          </a:xfrm>
          <a:prstGeom prst="rect">
            <a:avLst/>
          </a:prstGeom>
          <a:noFill/>
        </p:spPr>
        <p:txBody>
          <a:bodyPr wrap="square" rtlCol="0">
            <a:spAutoFit/>
          </a:bodyPr>
          <a:lstStyle/>
          <a:p>
            <a:r>
              <a:rPr lang="en-US" altLang="zh-CN" sz="1400" dirty="0"/>
              <a:t>Accumulated counting results plot</a:t>
            </a:r>
            <a:endParaRPr lang="zh-CN" altLang="en-US" sz="1400" dirty="0"/>
          </a:p>
        </p:txBody>
      </p:sp>
      <p:sp>
        <p:nvSpPr>
          <p:cNvPr id="26" name="文本框 25"/>
          <p:cNvSpPr txBox="1"/>
          <p:nvPr/>
        </p:nvSpPr>
        <p:spPr>
          <a:xfrm>
            <a:off x="8155103" y="6381340"/>
            <a:ext cx="1954381" cy="307777"/>
          </a:xfrm>
          <a:prstGeom prst="rect">
            <a:avLst/>
          </a:prstGeom>
          <a:noFill/>
        </p:spPr>
        <p:txBody>
          <a:bodyPr wrap="none" rtlCol="0">
            <a:spAutoFit/>
          </a:bodyPr>
          <a:lstStyle/>
          <a:p>
            <a:r>
              <a:rPr lang="en-US" altLang="zh-CN" sz="1400" dirty="0"/>
              <a:t>Accumulated data flow</a:t>
            </a:r>
            <a:endParaRPr lang="zh-CN" altLang="en-US" sz="1400" dirty="0"/>
          </a:p>
        </p:txBody>
      </p:sp>
      <p:sp>
        <p:nvSpPr>
          <p:cNvPr id="27" name="文本框 26"/>
          <p:cNvSpPr txBox="1"/>
          <p:nvPr/>
        </p:nvSpPr>
        <p:spPr>
          <a:xfrm>
            <a:off x="10128614" y="4330632"/>
            <a:ext cx="2063385" cy="307777"/>
          </a:xfrm>
          <a:prstGeom prst="rect">
            <a:avLst/>
          </a:prstGeom>
          <a:noFill/>
        </p:spPr>
        <p:txBody>
          <a:bodyPr wrap="none" rtlCol="0">
            <a:spAutoFit/>
          </a:bodyPr>
          <a:lstStyle/>
          <a:p>
            <a:r>
              <a:rPr lang="en-US" altLang="zh-CN" sz="1400" dirty="0"/>
              <a:t>Occupation visualization</a:t>
            </a:r>
            <a:endParaRPr lang="zh-CN" altLang="en-US" sz="1400" dirty="0"/>
          </a:p>
        </p:txBody>
      </p:sp>
      <p:sp>
        <p:nvSpPr>
          <p:cNvPr id="28" name="文本框 27"/>
          <p:cNvSpPr txBox="1"/>
          <p:nvPr/>
        </p:nvSpPr>
        <p:spPr>
          <a:xfrm>
            <a:off x="10048463" y="2883043"/>
            <a:ext cx="2223686" cy="307777"/>
          </a:xfrm>
          <a:prstGeom prst="rect">
            <a:avLst/>
          </a:prstGeom>
          <a:noFill/>
        </p:spPr>
        <p:txBody>
          <a:bodyPr wrap="none" rtlCol="0">
            <a:spAutoFit/>
          </a:bodyPr>
          <a:lstStyle/>
          <a:p>
            <a:r>
              <a:rPr lang="en-US" altLang="zh-CN" sz="1400" dirty="0"/>
              <a:t>Current target information</a:t>
            </a:r>
            <a:endParaRPr lang="zh-CN" altLang="en-US" sz="1400" dirty="0"/>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58107" y="0"/>
            <a:ext cx="2958691" cy="523220"/>
          </a:xfrm>
          <a:prstGeom prst="rect">
            <a:avLst/>
          </a:prstGeom>
          <a:noFill/>
        </p:spPr>
        <p:txBody>
          <a:bodyPr wrap="square" rtlCol="0">
            <a:spAutoFit/>
          </a:bodyPr>
          <a:lstStyle/>
          <a:p>
            <a:pPr>
              <a:defRPr/>
            </a:pPr>
            <a:r>
              <a:rPr lang="en-US" altLang="zh-CN" sz="2800" b="1" dirty="0">
                <a:solidFill>
                  <a:schemeClr val="bg1"/>
                </a:solidFill>
                <a:latin typeface="Calibri" panose="020F0502020204030204" charset="0"/>
                <a:ea typeface="等线" panose="02010600030101010101" charset="-122"/>
                <a:cs typeface="Calibri" panose="020F0502020204030204" charset="0"/>
              </a:rPr>
              <a:t>Visualization</a:t>
            </a:r>
            <a:endParaRPr lang="zh-CN" altLang="en-US" sz="2800" b="1" dirty="0">
              <a:solidFill>
                <a:schemeClr val="bg1"/>
              </a:solidFill>
              <a:latin typeface="Calibri" panose="020F0502020204030204" charset="0"/>
              <a:ea typeface="等线" panose="02010600030101010101" charset="-122"/>
              <a:cs typeface="Calibri" panose="020F0502020204030204" charset="0"/>
            </a:endParaRPr>
          </a:p>
        </p:txBody>
      </p:sp>
      <p:sp>
        <p:nvSpPr>
          <p:cNvPr id="2" name="文本框 1"/>
          <p:cNvSpPr txBox="1"/>
          <p:nvPr/>
        </p:nvSpPr>
        <p:spPr>
          <a:xfrm>
            <a:off x="1578489" y="1401736"/>
            <a:ext cx="8888972" cy="4524315"/>
          </a:xfrm>
          <a:prstGeom prst="rect">
            <a:avLst/>
          </a:prstGeom>
          <a:noFill/>
        </p:spPr>
        <p:txBody>
          <a:bodyPr wrap="none" rtlCol="0">
            <a:spAutoFit/>
          </a:bodyPr>
          <a:lstStyle/>
          <a:p>
            <a:r>
              <a:rPr lang="en-US" altLang="zh-CN" dirty="0"/>
              <a:t>// Type Definitions (Vehicle type, History point, Distribution data)</a:t>
            </a:r>
          </a:p>
          <a:p>
            <a:r>
              <a:rPr lang="en-US" altLang="zh-CN" dirty="0"/>
              <a:t>// Main Dashboard Routine</a:t>
            </a:r>
          </a:p>
          <a:p>
            <a:r>
              <a:rPr lang="en-US" altLang="zh-CN" dirty="0"/>
              <a:t>	// 1. State Initialization</a:t>
            </a:r>
          </a:p>
          <a:p>
            <a:r>
              <a:rPr lang="en-US" altLang="zh-CN" dirty="0"/>
              <a:t>		(initialize </a:t>
            </a:r>
            <a:r>
              <a:rPr lang="en-US" altLang="zh-CN" dirty="0" err="1"/>
              <a:t>connection_status</a:t>
            </a:r>
            <a:r>
              <a:rPr lang="en-US" altLang="zh-CN" dirty="0"/>
              <a:t>, Vehicle, </a:t>
            </a:r>
            <a:r>
              <a:rPr lang="en-US" altLang="zh-CN" dirty="0" err="1"/>
              <a:t>Historypoint</a:t>
            </a:r>
            <a:r>
              <a:rPr lang="en-US" altLang="zh-CN" dirty="0"/>
              <a:t>, </a:t>
            </a:r>
            <a:r>
              <a:rPr lang="en-US" altLang="zh-CN" dirty="0" err="1"/>
              <a:t>DistributionDatum</a:t>
            </a:r>
            <a:r>
              <a:rPr lang="en-US" altLang="zh-CN" dirty="0"/>
              <a:t>)</a:t>
            </a:r>
          </a:p>
          <a:p>
            <a:r>
              <a:rPr lang="en-US" altLang="zh-CN" dirty="0"/>
              <a:t>	// 2. Open WebSocket Connection</a:t>
            </a:r>
          </a:p>
          <a:p>
            <a:r>
              <a:rPr lang="en-US" altLang="zh-CN" dirty="0"/>
              <a:t>		(establish connection from </a:t>
            </a:r>
            <a:r>
              <a:rPr lang="en-US" altLang="zh-CN" dirty="0" err="1"/>
              <a:t>seudo</a:t>
            </a:r>
            <a:r>
              <a:rPr lang="en-US" altLang="zh-CN" dirty="0"/>
              <a:t> backend or real raspberry-pi input)</a:t>
            </a:r>
          </a:p>
          <a:p>
            <a:r>
              <a:rPr lang="en-US" altLang="zh-CN" dirty="0"/>
              <a:t>	// 3. Compute Derived Statistics</a:t>
            </a:r>
          </a:p>
          <a:p>
            <a:r>
              <a:rPr lang="en-US" altLang="zh-CN" dirty="0"/>
              <a:t>		(</a:t>
            </a:r>
            <a:r>
              <a:rPr lang="en-US" altLang="zh-CN" dirty="0" err="1"/>
              <a:t>totalCars</a:t>
            </a:r>
            <a:r>
              <a:rPr lang="en-US" altLang="zh-CN" dirty="0"/>
              <a:t>, </a:t>
            </a:r>
            <a:r>
              <a:rPr lang="en-US" altLang="zh-CN" dirty="0" err="1"/>
              <a:t>totalTrucks</a:t>
            </a:r>
            <a:r>
              <a:rPr lang="en-US" altLang="zh-CN" dirty="0"/>
              <a:t>, </a:t>
            </a:r>
            <a:r>
              <a:rPr lang="en-US" altLang="zh-CN" dirty="0" err="1"/>
              <a:t>totalBuses</a:t>
            </a:r>
            <a:r>
              <a:rPr lang="en-US" altLang="zh-CN" dirty="0"/>
              <a:t>, </a:t>
            </a:r>
            <a:r>
              <a:rPr lang="en-US" altLang="zh-CN" dirty="0" err="1"/>
              <a:t>totalVehicles</a:t>
            </a:r>
            <a:r>
              <a:rPr lang="en-US" altLang="zh-CN" dirty="0"/>
              <a:t>)</a:t>
            </a:r>
          </a:p>
          <a:p>
            <a:r>
              <a:rPr lang="en-US" altLang="zh-CN" dirty="0"/>
              <a:t>	// 4. Determine Connection Icon</a:t>
            </a:r>
          </a:p>
          <a:p>
            <a:r>
              <a:rPr lang="en-US" altLang="zh-CN" dirty="0"/>
              <a:t>		(update </a:t>
            </a:r>
            <a:r>
              <a:rPr lang="en-US" altLang="zh-CN" i="1" dirty="0" err="1"/>
              <a:t>statusIcon</a:t>
            </a:r>
            <a:r>
              <a:rPr lang="en-US" altLang="zh-CN" i="1" dirty="0"/>
              <a:t> &amp; </a:t>
            </a:r>
            <a:r>
              <a:rPr lang="en-US" altLang="zh-CN" i="1" dirty="0" err="1"/>
              <a:t>statusText</a:t>
            </a:r>
            <a:r>
              <a:rPr lang="en-US" altLang="zh-CN" i="1" dirty="0"/>
              <a:t> </a:t>
            </a:r>
            <a:r>
              <a:rPr lang="en-US" altLang="zh-CN" dirty="0"/>
              <a:t>based on connection condition)</a:t>
            </a:r>
          </a:p>
          <a:p>
            <a:r>
              <a:rPr lang="en-US" altLang="zh-CN" dirty="0"/>
              <a:t>	// 5. Render UI</a:t>
            </a:r>
          </a:p>
          <a:p>
            <a:r>
              <a:rPr lang="en-US" altLang="zh-CN" dirty="0"/>
              <a:t>		(Header: title, icon, text;</a:t>
            </a:r>
          </a:p>
          <a:p>
            <a:r>
              <a:rPr lang="en-US" altLang="zh-CN" dirty="0"/>
              <a:t>		 Stats Cards Grid: 4 types of vehicles;</a:t>
            </a:r>
          </a:p>
          <a:p>
            <a:r>
              <a:rPr lang="en-US" altLang="zh-CN" dirty="0"/>
              <a:t>		 Active Vehicles Section: each vehicle information;</a:t>
            </a:r>
          </a:p>
          <a:p>
            <a:r>
              <a:rPr lang="en-US" altLang="zh-CN" dirty="0"/>
              <a:t>		 Charts Section: </a:t>
            </a:r>
            <a:r>
              <a:rPr lang="en-US" altLang="zh-CN" dirty="0" err="1"/>
              <a:t>x,y</a:t>
            </a:r>
            <a:r>
              <a:rPr lang="en-US" altLang="zh-CN" dirty="0"/>
              <a:t>-axis, pie-chart;</a:t>
            </a:r>
          </a:p>
          <a:p>
            <a:r>
              <a:rPr lang="en-US" altLang="zh-CN" dirty="0"/>
              <a:t>		 Accumulated dataflow Table: latest 7 entries)</a:t>
            </a:r>
            <a:endParaRPr lang="zh-CN" altLang="en-US" dirty="0"/>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53034" y="0"/>
            <a:ext cx="3340604" cy="523220"/>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defRPr/>
            </a:pPr>
            <a:r>
              <a:rPr lang="en-US" altLang="zh-CN" sz="2800" b="1" dirty="0">
                <a:solidFill>
                  <a:schemeClr val="bg1"/>
                </a:solidFill>
                <a:latin typeface="Calibri" panose="020F0502020204030204" charset="0"/>
                <a:ea typeface="等线" panose="02010600030101010101" charset="-122"/>
                <a:cs typeface="Calibri" panose="020F0502020204030204" charset="0"/>
              </a:rPr>
              <a:t>Data transfer</a:t>
            </a:r>
            <a:endParaRPr lang="zh-CN" altLang="en-US" sz="2800" b="1" dirty="0">
              <a:solidFill>
                <a:schemeClr val="bg1"/>
              </a:solidFill>
              <a:latin typeface="Calibri" panose="020F0502020204030204" charset="0"/>
              <a:ea typeface="等线" panose="02010600030101010101" charset="-122"/>
              <a:cs typeface="Calibri" panose="020F0502020204030204" charset="0"/>
            </a:endParaRPr>
          </a:p>
        </p:txBody>
      </p:sp>
      <p:sp>
        <p:nvSpPr>
          <p:cNvPr id="6" name="文本框 5"/>
          <p:cNvSpPr txBox="1"/>
          <p:nvPr/>
        </p:nvSpPr>
        <p:spPr>
          <a:xfrm>
            <a:off x="474108" y="1441948"/>
            <a:ext cx="11243784" cy="4339650"/>
          </a:xfrm>
          <a:prstGeom prst="rect">
            <a:avLst/>
          </a:prstGeom>
          <a:noFill/>
        </p:spPr>
        <p:txBody>
          <a:bodyPr wrap="none" rtlCol="0">
            <a:spAutoFit/>
          </a:bodyPr>
          <a:lstStyle/>
          <a:p>
            <a:r>
              <a:rPr lang="en-US" altLang="zh-CN" sz="2400" b="1" dirty="0"/>
              <a:t>Backend:</a:t>
            </a:r>
          </a:p>
          <a:p>
            <a:r>
              <a:rPr lang="en-US" altLang="zh-CN" b="1" dirty="0"/>
              <a:t>1 Real-time WebSocket channel</a:t>
            </a:r>
            <a:endParaRPr lang="en-US" altLang="zh-CN" dirty="0"/>
          </a:p>
          <a:p>
            <a:r>
              <a:rPr lang="en-US" altLang="zh-CN" dirty="0"/>
              <a:t>	Added a </a:t>
            </a:r>
            <a:r>
              <a:rPr lang="en-US" altLang="zh-CN" dirty="0" err="1"/>
              <a:t>websockets</a:t>
            </a:r>
            <a:r>
              <a:rPr lang="en-US" altLang="zh-CN" dirty="0"/>
              <a:t> server and a push() broadcaster; Launch the </a:t>
            </a:r>
            <a:r>
              <a:rPr lang="en-US" altLang="zh-CN" dirty="0" err="1"/>
              <a:t>websocket</a:t>
            </a:r>
            <a:r>
              <a:rPr lang="en-US" altLang="zh-CN" dirty="0"/>
              <a:t> server on raspberry-Pi’s</a:t>
            </a:r>
          </a:p>
          <a:p>
            <a:r>
              <a:rPr lang="en-US" altLang="zh-CN" dirty="0"/>
              <a:t>	</a:t>
            </a:r>
            <a:r>
              <a:rPr lang="en-US" altLang="zh-CN" dirty="0" err="1"/>
              <a:t>ip</a:t>
            </a:r>
            <a:r>
              <a:rPr lang="en-US" altLang="zh-CN" dirty="0"/>
              <a:t> and exposed its event loop for downstream pushes.</a:t>
            </a:r>
          </a:p>
          <a:p>
            <a:r>
              <a:rPr lang="en-US" altLang="zh-CN" b="1" dirty="0"/>
              <a:t>2 Richer payload</a:t>
            </a:r>
          </a:p>
          <a:p>
            <a:r>
              <a:rPr lang="en-US" altLang="zh-CN" b="1" dirty="0"/>
              <a:t>	</a:t>
            </a:r>
            <a:r>
              <a:rPr lang="en-US" altLang="zh-CN" dirty="0"/>
              <a:t>Switched from simple frame calls to </a:t>
            </a:r>
            <a:r>
              <a:rPr lang="en-US" altLang="zh-CN" dirty="0" err="1"/>
              <a:t>model.track</a:t>
            </a:r>
            <a:r>
              <a:rPr lang="en-US" altLang="zh-CN" dirty="0"/>
              <a:t>() to preserve object IDs; Built a vehicle list of {id, type}</a:t>
            </a:r>
          </a:p>
          <a:p>
            <a:r>
              <a:rPr lang="en-US" altLang="zh-CN" dirty="0"/>
              <a:t>	maintained cumulative counts, a time-series and a distribution summary for pie charts.</a:t>
            </a:r>
          </a:p>
          <a:p>
            <a:r>
              <a:rPr lang="en-US" altLang="zh-CN" b="1" dirty="0"/>
              <a:t>3 Broadcast logic</a:t>
            </a:r>
          </a:p>
          <a:p>
            <a:r>
              <a:rPr lang="en-US" altLang="zh-CN" b="1" dirty="0"/>
              <a:t>	</a:t>
            </a:r>
            <a:r>
              <a:rPr lang="en-US" altLang="zh-CN" dirty="0"/>
              <a:t>Every inference invocation packs</a:t>
            </a:r>
            <a:r>
              <a:rPr lang="en-US" altLang="zh-CN" b="1" dirty="0"/>
              <a:t> </a:t>
            </a:r>
            <a:r>
              <a:rPr lang="en-US" altLang="zh-CN" dirty="0"/>
              <a:t>{vehicle, history, distribution}</a:t>
            </a:r>
            <a:r>
              <a:rPr lang="en-US" altLang="zh-CN" b="1" dirty="0"/>
              <a:t> </a:t>
            </a:r>
            <a:r>
              <a:rPr lang="en-US" altLang="zh-CN" dirty="0"/>
              <a:t>into JSON and</a:t>
            </a:r>
            <a:r>
              <a:rPr lang="en-US" altLang="zh-CN" b="1" dirty="0"/>
              <a:t> </a:t>
            </a:r>
            <a:r>
              <a:rPr lang="en-US" altLang="zh-CN" dirty="0"/>
              <a:t>push() it immediately </a:t>
            </a:r>
          </a:p>
          <a:p>
            <a:r>
              <a:rPr lang="en-US" altLang="zh-CN" dirty="0"/>
              <a:t>	over the open </a:t>
            </a:r>
            <a:r>
              <a:rPr lang="en-US" altLang="zh-CN" dirty="0" err="1"/>
              <a:t>websocket</a:t>
            </a:r>
            <a:r>
              <a:rPr lang="en-US" altLang="zh-CN" dirty="0"/>
              <a:t>.</a:t>
            </a:r>
          </a:p>
          <a:p>
            <a:r>
              <a:rPr lang="en-US" altLang="zh-CN" b="1" dirty="0"/>
              <a:t>4 Performance tuning</a:t>
            </a:r>
          </a:p>
          <a:p>
            <a:r>
              <a:rPr lang="en-US" altLang="zh-CN" b="1" dirty="0"/>
              <a:t>	</a:t>
            </a:r>
            <a:r>
              <a:rPr lang="en-US" altLang="zh-CN" dirty="0"/>
              <a:t>Ensured the raspberry-pi’s limited resources and network constraints still yield a smooth data stream.</a:t>
            </a:r>
            <a:endParaRPr lang="en-US" altLang="zh-CN" b="1" dirty="0"/>
          </a:p>
          <a:p>
            <a:endParaRPr lang="en-US" altLang="zh-CN" b="1" dirty="0"/>
          </a:p>
          <a:p>
            <a:r>
              <a:rPr lang="en-US" altLang="zh-CN" b="1" dirty="0"/>
              <a:t>Summary:</a:t>
            </a:r>
          </a:p>
          <a:p>
            <a:r>
              <a:rPr lang="en-US" altLang="zh-CN" dirty="0"/>
              <a:t>The backend now performs “detect → aggregate → broadcast,” feeding live JSON data to any </a:t>
            </a:r>
            <a:r>
              <a:rPr lang="en-US" altLang="zh-CN" dirty="0" err="1"/>
              <a:t>websocket</a:t>
            </a:r>
            <a:r>
              <a:rPr lang="en-US" altLang="zh-CN" dirty="0"/>
              <a:t> client.</a:t>
            </a:r>
            <a:endParaRPr lang="zh-CN" altLang="en-US" dirty="0"/>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71952" y="0"/>
            <a:ext cx="30316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b="1" dirty="0">
                <a:solidFill>
                  <a:schemeClr val="bg1"/>
                </a:solidFill>
                <a:latin typeface="Calibri" panose="020F0502020204030204" charset="0"/>
                <a:ea typeface="等线" panose="02010600030101010101" charset="-122"/>
                <a:cs typeface="Calibri" panose="020F0502020204030204" charset="0"/>
              </a:rPr>
              <a:t>Data transfer</a:t>
            </a:r>
            <a:endParaRPr lang="zh-CN" altLang="en-US" sz="2800" b="1" dirty="0">
              <a:solidFill>
                <a:schemeClr val="bg1"/>
              </a:solidFill>
              <a:latin typeface="Calibri" panose="020F0502020204030204" charset="0"/>
              <a:ea typeface="等线" panose="02010600030101010101" charset="-122"/>
              <a:cs typeface="Calibri" panose="020F0502020204030204" charset="0"/>
            </a:endParaRPr>
          </a:p>
        </p:txBody>
      </p:sp>
      <p:sp>
        <p:nvSpPr>
          <p:cNvPr id="6" name="文本框 5"/>
          <p:cNvSpPr txBox="1"/>
          <p:nvPr/>
        </p:nvSpPr>
        <p:spPr>
          <a:xfrm>
            <a:off x="457277" y="1828028"/>
            <a:ext cx="11277446" cy="2954655"/>
          </a:xfrm>
          <a:prstGeom prst="rect">
            <a:avLst/>
          </a:prstGeom>
          <a:noFill/>
        </p:spPr>
        <p:txBody>
          <a:bodyPr wrap="none" rtlCol="0">
            <a:spAutoFit/>
          </a:bodyPr>
          <a:lstStyle/>
          <a:p>
            <a:r>
              <a:rPr lang="en-US" altLang="zh-CN" sz="2400" b="1" dirty="0"/>
              <a:t>Frontend:</a:t>
            </a:r>
          </a:p>
          <a:p>
            <a:r>
              <a:rPr lang="en-US" altLang="zh-CN" b="1" dirty="0"/>
              <a:t>1 WebSocket URL</a:t>
            </a:r>
          </a:p>
          <a:p>
            <a:r>
              <a:rPr lang="en-US" altLang="zh-CN" dirty="0"/>
              <a:t>	Change from localhost to raspberry-pi’s id for dataflow endpoint matching.</a:t>
            </a:r>
          </a:p>
          <a:p>
            <a:r>
              <a:rPr lang="en-US" altLang="zh-CN" b="1" dirty="0"/>
              <a:t>2 React robustness</a:t>
            </a:r>
          </a:p>
          <a:p>
            <a:r>
              <a:rPr lang="en-US" altLang="zh-CN" dirty="0"/>
              <a:t>	Update key={vehicle.id} to key={${vehicle.id}-${</a:t>
            </a:r>
            <a:r>
              <a:rPr lang="en-US" altLang="zh-CN" dirty="0" err="1"/>
              <a:t>idx</a:t>
            </a:r>
            <a:r>
              <a:rPr lang="en-US" altLang="zh-CN" dirty="0"/>
              <a:t>}} to avoid duplicate key warnings when ID collide or</a:t>
            </a:r>
          </a:p>
          <a:p>
            <a:r>
              <a:rPr lang="en-US" altLang="zh-CN" dirty="0"/>
              <a:t>	the history is not cleared.</a:t>
            </a:r>
          </a:p>
          <a:p>
            <a:endParaRPr lang="en-US" altLang="zh-CN" b="1" dirty="0"/>
          </a:p>
          <a:p>
            <a:r>
              <a:rPr lang="en-US" altLang="zh-CN" b="1" dirty="0"/>
              <a:t>Summary:</a:t>
            </a:r>
          </a:p>
          <a:p>
            <a:r>
              <a:rPr lang="en-US" altLang="zh-CN" dirty="0"/>
              <a:t>The dashboard now connects seamlessly to the Pi over local network connection, renders dynamic vehicle cards,</a:t>
            </a:r>
          </a:p>
          <a:p>
            <a:r>
              <a:rPr lang="en-US" altLang="zh-CN" dirty="0"/>
              <a:t>real-time line charts, and distribution pies—all updating live.</a:t>
            </a:r>
            <a:endParaRPr lang="zh-CN" altLang="en-US" dirty="0"/>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62890" y="695960"/>
            <a:ext cx="12219940" cy="86487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5400" b="1" i="0" u="none" strike="noStrike" kern="1200" cap="none" spc="0" normalizeH="0" baseline="0" noProof="0" dirty="0">
              <a:ln>
                <a:noFill/>
              </a:ln>
              <a:solidFill>
                <a:srgbClr val="003F88"/>
              </a:solidFill>
              <a:effectLst/>
              <a:uLnTx/>
              <a:uFillTx/>
              <a:latin typeface="Arial" panose="020B0604020202020204"/>
              <a:ea typeface="微软雅黑" panose="020B0503020204020204" charset="-122"/>
              <a:cs typeface="+mn-cs"/>
            </a:endParaRPr>
          </a:p>
        </p:txBody>
      </p:sp>
      <p:sp>
        <p:nvSpPr>
          <p:cNvPr id="2" name="文本框 1"/>
          <p:cNvSpPr txBox="1"/>
          <p:nvPr>
            <p:custDataLst>
              <p:tags r:id="rId2"/>
            </p:custDataLst>
          </p:nvPr>
        </p:nvSpPr>
        <p:spPr>
          <a:xfrm>
            <a:off x="2247582" y="2824561"/>
            <a:ext cx="7696835" cy="1587249"/>
          </a:xfrm>
          <a:prstGeom prst="rect">
            <a:avLst/>
          </a:prstGeom>
          <a:noFill/>
        </p:spPr>
        <p:txBody>
          <a:bodyPr wrap="square" rtlCol="0">
            <a:no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5400" b="1" i="0" u="none" strike="noStrike" kern="1200" cap="none" spc="0" normalizeH="0" baseline="0" noProof="0" dirty="0">
                <a:ln>
                  <a:noFill/>
                </a:ln>
                <a:solidFill>
                  <a:srgbClr val="003F88"/>
                </a:solidFill>
                <a:effectLst/>
                <a:uLnTx/>
                <a:uFillTx/>
                <a:latin typeface="Arial" panose="020B0604020202020204"/>
                <a:ea typeface="微软雅黑" panose="020B0503020204020204" charset="-122"/>
                <a:cs typeface="+mn-cs"/>
              </a:rPr>
              <a:t>Thank you</a:t>
            </a:r>
            <a:endParaRPr kumimoji="0" lang="zh-CN" altLang="en-US" sz="5400" b="1" i="0" u="none" strike="noStrike" kern="1200" cap="none" spc="0" normalizeH="0" baseline="0" noProof="0" dirty="0">
              <a:ln>
                <a:noFill/>
              </a:ln>
              <a:solidFill>
                <a:srgbClr val="003F88"/>
              </a:solidFill>
              <a:effectLst/>
              <a:uLnTx/>
              <a:uFillTx/>
              <a:latin typeface="Arial" panose="020B0604020202020204"/>
              <a:ea typeface="微软雅黑" panose="020B0503020204020204" charset="-122"/>
              <a:cs typeface="+mn-cs"/>
            </a:endParaRPr>
          </a:p>
          <a:p>
            <a:pPr marL="0" marR="0" lvl="0" indent="0" algn="ctr" defTabSz="914400" rtl="0" eaLnBrk="1" fontAlgn="auto" latinLnBrk="0" hangingPunct="1">
              <a:lnSpc>
                <a:spcPct val="120000"/>
              </a:lnSpc>
              <a:spcBef>
                <a:spcPts val="0"/>
              </a:spcBef>
              <a:spcAft>
                <a:spcPts val="0"/>
              </a:spcAft>
              <a:buClrTx/>
              <a:buSzTx/>
              <a:buFontTx/>
              <a:buNone/>
              <a:defRPr/>
            </a:pPr>
            <a:endParaRPr kumimoji="0" lang="zh-CN" altLang="en-US" sz="8800" b="1" i="0" u="none" strike="noStrike" kern="1200" cap="none" spc="0" normalizeH="0" baseline="0" noProof="0" dirty="0">
              <a:ln>
                <a:noFill/>
              </a:ln>
              <a:solidFill>
                <a:srgbClr val="003F88"/>
              </a:solidFill>
              <a:effectLst/>
              <a:uLnTx/>
              <a:uFillTx/>
              <a:latin typeface="宋体" panose="02010600030101010101" pitchFamily="2" charset="-122"/>
              <a:ea typeface="宋体" panose="02010600030101010101" pitchFamily="2" charset="-122"/>
              <a:cs typeface="+mn-cs"/>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27000" y="0"/>
            <a:ext cx="2757422" cy="523220"/>
          </a:xfrm>
          <a:prstGeom prst="rect">
            <a:avLst/>
          </a:prstGeom>
          <a:noFill/>
        </p:spPr>
        <p:txBody>
          <a:bodyPr wrap="none" rtlCol="0">
            <a:spAutoFit/>
          </a:bodyPr>
          <a:lstStyle/>
          <a:p>
            <a:r>
              <a:rPr lang="en-US" altLang="zh-CN" sz="2800" b="1" dirty="0">
                <a:solidFill>
                  <a:schemeClr val="bg1"/>
                </a:solidFill>
                <a:latin typeface="Calibri" panose="020F0502020204030204" charset="0"/>
                <a:ea typeface="等线" panose="02010600030101010101" charset="-122"/>
                <a:cs typeface="Calibri" panose="020F0502020204030204" charset="0"/>
              </a:rPr>
              <a:t>System Overview</a:t>
            </a:r>
            <a:endParaRPr lang="zh-CN" altLang="en-US" sz="2800" b="1" dirty="0">
              <a:solidFill>
                <a:schemeClr val="bg1"/>
              </a:solidFill>
              <a:latin typeface="Calibri" panose="020F0502020204030204" charset="0"/>
              <a:ea typeface="等线" panose="02010600030101010101" charset="-122"/>
              <a:cs typeface="Calibri" panose="020F0502020204030204" charset="0"/>
            </a:endParaRPr>
          </a:p>
        </p:txBody>
      </p:sp>
      <p:pic>
        <p:nvPicPr>
          <p:cNvPr id="6" name="图片 5"/>
          <p:cNvPicPr>
            <a:picLocks noChangeAspect="1"/>
          </p:cNvPicPr>
          <p:nvPr/>
        </p:nvPicPr>
        <p:blipFill>
          <a:blip r:embed="rId3"/>
          <a:stretch>
            <a:fillRect/>
          </a:stretch>
        </p:blipFill>
        <p:spPr>
          <a:xfrm>
            <a:off x="397570" y="995680"/>
            <a:ext cx="4893592" cy="4866640"/>
          </a:xfrm>
          <a:prstGeom prst="rect">
            <a:avLst/>
          </a:prstGeom>
        </p:spPr>
      </p:pic>
      <p:sp>
        <p:nvSpPr>
          <p:cNvPr id="7" name="文本框 6"/>
          <p:cNvSpPr txBox="1"/>
          <p:nvPr/>
        </p:nvSpPr>
        <p:spPr>
          <a:xfrm>
            <a:off x="6654800" y="2413337"/>
            <a:ext cx="4498347" cy="2031325"/>
          </a:xfrm>
          <a:prstGeom prst="rect">
            <a:avLst/>
          </a:prstGeom>
          <a:noFill/>
        </p:spPr>
        <p:txBody>
          <a:bodyPr wrap="none" rtlCol="0">
            <a:spAutoFit/>
          </a:bodyPr>
          <a:lstStyle/>
          <a:p>
            <a:pPr>
              <a:lnSpc>
                <a:spcPct val="150000"/>
              </a:lnSpc>
              <a:buNone/>
            </a:pPr>
            <a:r>
              <a:rPr lang="en-US" altLang="zh-CN" b="1" dirty="0"/>
              <a:t>Three Core Subsystems</a:t>
            </a:r>
          </a:p>
          <a:p>
            <a:pPr>
              <a:lnSpc>
                <a:spcPct val="150000"/>
              </a:lnSpc>
              <a:buFont typeface="+mj-lt"/>
              <a:buAutoNum type="arabicPeriod"/>
            </a:pPr>
            <a:r>
              <a:rPr lang="en-US" altLang="zh-CN" b="1" dirty="0"/>
              <a:t>Mechanical</a:t>
            </a:r>
            <a:r>
              <a:rPr lang="en-US" altLang="zh-CN" dirty="0"/>
              <a:t> - Power &amp; Protection</a:t>
            </a:r>
          </a:p>
          <a:p>
            <a:pPr>
              <a:lnSpc>
                <a:spcPct val="150000"/>
              </a:lnSpc>
              <a:buFont typeface="+mj-lt"/>
              <a:buAutoNum type="arabicPeriod"/>
            </a:pPr>
            <a:r>
              <a:rPr lang="en-US" altLang="zh-CN" b="1" dirty="0"/>
              <a:t>Image Processing</a:t>
            </a:r>
            <a:r>
              <a:rPr lang="en-US" altLang="zh-CN" dirty="0"/>
              <a:t> - Detection &amp; Analysis</a:t>
            </a:r>
          </a:p>
          <a:p>
            <a:pPr>
              <a:lnSpc>
                <a:spcPct val="150000"/>
              </a:lnSpc>
              <a:buFont typeface="+mj-lt"/>
              <a:buAutoNum type="arabicPeriod"/>
            </a:pPr>
            <a:r>
              <a:rPr lang="en-US" altLang="zh-CN" b="1" dirty="0"/>
              <a:t>Visualization</a:t>
            </a:r>
            <a:r>
              <a:rPr lang="en-US" altLang="zh-CN" dirty="0"/>
              <a:t> - Web Dashboard &amp; Alerts</a:t>
            </a:r>
          </a:p>
          <a:p>
            <a:endParaRPr lang="zh-CN"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37160" y="0"/>
            <a:ext cx="3842655" cy="523220"/>
          </a:xfrm>
          <a:prstGeom prst="rect">
            <a:avLst/>
          </a:prstGeom>
          <a:noFill/>
        </p:spPr>
        <p:txBody>
          <a:bodyPr wrap="none" rtlCol="0">
            <a:spAutoFit/>
          </a:bodyPr>
          <a:lstStyle/>
          <a:p>
            <a:r>
              <a:rPr lang="en-US" altLang="zh-CN" sz="2800" b="1" dirty="0">
                <a:solidFill>
                  <a:schemeClr val="bg1"/>
                </a:solidFill>
                <a:latin typeface="Calibri" panose="020F0502020204030204" charset="0"/>
                <a:ea typeface="等线" panose="02010600030101010101" charset="-122"/>
                <a:cs typeface="Calibri" panose="020F0502020204030204" charset="0"/>
              </a:rPr>
              <a:t>High-level Requirements</a:t>
            </a:r>
            <a:endParaRPr lang="zh-CN" altLang="en-US" sz="2800" b="1" dirty="0">
              <a:solidFill>
                <a:schemeClr val="bg1"/>
              </a:solidFill>
              <a:latin typeface="Calibri" panose="020F0502020204030204" charset="0"/>
              <a:ea typeface="等线" panose="02010600030101010101" charset="-122"/>
              <a:cs typeface="Calibri" panose="020F0502020204030204" charset="0"/>
            </a:endParaRPr>
          </a:p>
        </p:txBody>
      </p:sp>
      <p:sp>
        <p:nvSpPr>
          <p:cNvPr id="6" name="文本框 5"/>
          <p:cNvSpPr txBox="1"/>
          <p:nvPr/>
        </p:nvSpPr>
        <p:spPr>
          <a:xfrm>
            <a:off x="360680" y="992794"/>
            <a:ext cx="10789920" cy="544764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altLang="zh-CN" sz="2000" b="1" dirty="0"/>
              <a:t>Accuracy:</a:t>
            </a:r>
            <a:r>
              <a:rPr lang="en-US" altLang="zh-CN" sz="2000" dirty="0"/>
              <a:t> Vehicle detection and counting accuracy should be ≥ 90%. </a:t>
            </a:r>
          </a:p>
          <a:p>
            <a:pPr marL="342900" indent="-342900">
              <a:lnSpc>
                <a:spcPct val="150000"/>
              </a:lnSpc>
              <a:buFont typeface="Arial" panose="020B0604020202020204" pitchFamily="34" charset="0"/>
              <a:buChar char="•"/>
            </a:pPr>
            <a:r>
              <a:rPr lang="en-US" altLang="zh-CN" sz="2000" b="1" dirty="0"/>
              <a:t>Real-time performance: </a:t>
            </a:r>
            <a:r>
              <a:rPr lang="en-US" altLang="zh-CN" sz="2000" dirty="0"/>
              <a:t>The system should be capable of near real-time video anal </a:t>
            </a:r>
            <a:r>
              <a:rPr lang="en-US" altLang="zh-CN" sz="2000" dirty="0" err="1"/>
              <a:t>ysis</a:t>
            </a:r>
            <a:r>
              <a:rPr lang="en-US" altLang="zh-CN" sz="2000" dirty="0"/>
              <a:t> and rapid data visualization. </a:t>
            </a:r>
          </a:p>
          <a:p>
            <a:pPr marL="342900" indent="-342900">
              <a:lnSpc>
                <a:spcPct val="150000"/>
              </a:lnSpc>
              <a:buFont typeface="Arial" panose="020B0604020202020204" pitchFamily="34" charset="0"/>
              <a:buChar char="•"/>
            </a:pPr>
            <a:r>
              <a:rPr lang="en-US" altLang="zh-CN" sz="2000" b="1" dirty="0"/>
              <a:t>Robustness: </a:t>
            </a:r>
            <a:r>
              <a:rPr lang="en-US" altLang="zh-CN" sz="2000" dirty="0"/>
              <a:t>The system should operate reliably under different weather, light, and traffic flow conditions. </a:t>
            </a:r>
          </a:p>
          <a:p>
            <a:pPr marL="342900" indent="-342900">
              <a:lnSpc>
                <a:spcPct val="150000"/>
              </a:lnSpc>
              <a:buFont typeface="Arial" panose="020B0604020202020204" pitchFamily="34" charset="0"/>
              <a:buChar char="•"/>
            </a:pPr>
            <a:r>
              <a:rPr lang="en-US" altLang="zh-CN" sz="2000" b="1" dirty="0"/>
              <a:t>Early warning effectiveness: </a:t>
            </a:r>
            <a:r>
              <a:rPr lang="en-US" altLang="zh-CN" sz="2000" dirty="0"/>
              <a:t>The system should effectively identify and warn of congestion status, assisting traffic management decisions. </a:t>
            </a:r>
          </a:p>
          <a:p>
            <a:pPr marL="342900" indent="-342900">
              <a:lnSpc>
                <a:spcPct val="150000"/>
              </a:lnSpc>
              <a:buFont typeface="Arial" panose="020B0604020202020204" pitchFamily="34" charset="0"/>
              <a:buChar char="•"/>
            </a:pPr>
            <a:r>
              <a:rPr lang="en-US" altLang="zh-CN" sz="2000" b="1" dirty="0"/>
              <a:t>User-friendly interface: </a:t>
            </a:r>
            <a:r>
              <a:rPr lang="en-US" altLang="zh-CN" sz="2000" dirty="0"/>
              <a:t>The visualization dashboard should be intuitive and easy to use for relevant personnel. </a:t>
            </a:r>
          </a:p>
          <a:p>
            <a:pPr marL="342900" indent="-342900">
              <a:lnSpc>
                <a:spcPct val="150000"/>
              </a:lnSpc>
              <a:buFont typeface="Arial" panose="020B0604020202020204" pitchFamily="34" charset="0"/>
              <a:buChar char="•"/>
            </a:pPr>
            <a:r>
              <a:rPr lang="en-US" altLang="zh-CN" sz="2000" b="1" dirty="0"/>
              <a:t>Compatibility:</a:t>
            </a:r>
            <a:r>
              <a:rPr lang="en-US" altLang="zh-CN" sz="2000" dirty="0"/>
              <a:t> The system should be compatible with common traffic management software and hardware</a:t>
            </a:r>
            <a:endParaRPr lang="zh-CN" altLang="en-US" sz="2000" dirty="0"/>
          </a:p>
          <a:p>
            <a:endParaRPr lang="zh-CN"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Grp="1" noRot="1" noMove="1" noResize="1" noEditPoints="1" noAdjustHandles="1" noChangeArrowheads="1" noChangeShapeType="1" noCrop="1"/>
          </p:cNvPicPr>
          <p:nvPr/>
        </p:nvPicPr>
        <p:blipFill>
          <a:blip r:embed="rId4"/>
          <a:stretch>
            <a:fillRect/>
          </a:stretch>
        </p:blipFill>
        <p:spPr>
          <a:xfrm>
            <a:off x="0" y="0"/>
            <a:ext cx="12192000" cy="6858000"/>
          </a:xfrm>
          <a:prstGeom prst="rect">
            <a:avLst/>
          </a:prstGeom>
        </p:spPr>
      </p:pic>
      <p:sp>
        <p:nvSpPr>
          <p:cNvPr id="4" name="文本框 3"/>
          <p:cNvSpPr txBox="1"/>
          <p:nvPr/>
        </p:nvSpPr>
        <p:spPr>
          <a:xfrm>
            <a:off x="0" y="0"/>
            <a:ext cx="6542315" cy="523220"/>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defRPr/>
            </a:pPr>
            <a:r>
              <a:rPr lang="zh-CN" altLang="en-US" sz="2800" b="1" dirty="0">
                <a:solidFill>
                  <a:schemeClr val="bg1"/>
                </a:solidFill>
                <a:latin typeface="Calibri" panose="020F0502020204030204" charset="0"/>
                <a:ea typeface="等线" panose="02010600030101010101" charset="-122"/>
                <a:cs typeface="Calibri" panose="020F0502020204030204" charset="0"/>
              </a:rPr>
              <a:t>🚗 </a:t>
            </a:r>
            <a:r>
              <a:rPr lang="en-US" sz="2800" b="1" dirty="0">
                <a:solidFill>
                  <a:schemeClr val="bg1"/>
                </a:solidFill>
                <a:latin typeface="Calibri" panose="020F0502020204030204" charset="0"/>
                <a:ea typeface="等线" panose="02010600030101010101" charset="-122"/>
                <a:cs typeface="Calibri" panose="020F0502020204030204" charset="0"/>
              </a:rPr>
              <a:t>Parts sizes</a:t>
            </a:r>
          </a:p>
        </p:txBody>
      </p:sp>
      <p:graphicFrame>
        <p:nvGraphicFramePr>
          <p:cNvPr id="2" name="表格 1"/>
          <p:cNvGraphicFramePr/>
          <p:nvPr>
            <p:custDataLst>
              <p:tags r:id="rId1"/>
            </p:custDataLst>
          </p:nvPr>
        </p:nvGraphicFramePr>
        <p:xfrm>
          <a:off x="1811020" y="1325245"/>
          <a:ext cx="8569325" cy="1538605"/>
        </p:xfrm>
        <a:graphic>
          <a:graphicData uri="http://schemas.openxmlformats.org/drawingml/2006/table">
            <a:tbl>
              <a:tblPr firstRow="1" bandRow="1">
                <a:tableStyleId>{5C22544A-7EE6-4342-B048-85BDC9FD1C3A}</a:tableStyleId>
              </a:tblPr>
              <a:tblGrid>
                <a:gridCol w="1713865">
                  <a:extLst>
                    <a:ext uri="{9D8B030D-6E8A-4147-A177-3AD203B41FA5}">
                      <a16:colId xmlns:a16="http://schemas.microsoft.com/office/drawing/2014/main" val="20000"/>
                    </a:ext>
                  </a:extLst>
                </a:gridCol>
                <a:gridCol w="1713865">
                  <a:extLst>
                    <a:ext uri="{9D8B030D-6E8A-4147-A177-3AD203B41FA5}">
                      <a16:colId xmlns:a16="http://schemas.microsoft.com/office/drawing/2014/main" val="20001"/>
                    </a:ext>
                  </a:extLst>
                </a:gridCol>
                <a:gridCol w="1713865">
                  <a:extLst>
                    <a:ext uri="{9D8B030D-6E8A-4147-A177-3AD203B41FA5}">
                      <a16:colId xmlns:a16="http://schemas.microsoft.com/office/drawing/2014/main" val="20002"/>
                    </a:ext>
                  </a:extLst>
                </a:gridCol>
                <a:gridCol w="1713865">
                  <a:extLst>
                    <a:ext uri="{9D8B030D-6E8A-4147-A177-3AD203B41FA5}">
                      <a16:colId xmlns:a16="http://schemas.microsoft.com/office/drawing/2014/main" val="20003"/>
                    </a:ext>
                  </a:extLst>
                </a:gridCol>
                <a:gridCol w="1713865">
                  <a:extLst>
                    <a:ext uri="{9D8B030D-6E8A-4147-A177-3AD203B41FA5}">
                      <a16:colId xmlns:a16="http://schemas.microsoft.com/office/drawing/2014/main" val="20004"/>
                    </a:ext>
                  </a:extLst>
                </a:gridCol>
              </a:tblGrid>
              <a:tr h="441325">
                <a:tc>
                  <a:txBody>
                    <a:bodyPr/>
                    <a:lstStyle/>
                    <a:p>
                      <a:pPr algn="ctr">
                        <a:buNone/>
                      </a:pPr>
                      <a:endParaRPr lang="en-US" altLang="zh-CN"/>
                    </a:p>
                  </a:txBody>
                  <a:tcPr/>
                </a:tc>
                <a:tc>
                  <a:txBody>
                    <a:bodyPr/>
                    <a:lstStyle/>
                    <a:p>
                      <a:pPr algn="ctr">
                        <a:buNone/>
                      </a:pPr>
                      <a:r>
                        <a:rPr lang="en-US" altLang="zh-CN"/>
                        <a:t>Raspberry Pi</a:t>
                      </a:r>
                    </a:p>
                  </a:txBody>
                  <a:tcPr/>
                </a:tc>
                <a:tc>
                  <a:txBody>
                    <a:bodyPr/>
                    <a:lstStyle/>
                    <a:p>
                      <a:pPr algn="ctr">
                        <a:buNone/>
                      </a:pPr>
                      <a:r>
                        <a:rPr lang="en-US" altLang="zh-CN"/>
                        <a:t>Camera Base</a:t>
                      </a:r>
                    </a:p>
                  </a:txBody>
                  <a:tcPr/>
                </a:tc>
                <a:tc>
                  <a:txBody>
                    <a:bodyPr/>
                    <a:lstStyle/>
                    <a:p>
                      <a:pPr algn="ctr">
                        <a:buNone/>
                      </a:pPr>
                      <a:r>
                        <a:rPr lang="en-US" altLang="zh-CN"/>
                        <a:t>Battery</a:t>
                      </a:r>
                    </a:p>
                  </a:txBody>
                  <a:tcPr/>
                </a:tc>
                <a:tc>
                  <a:txBody>
                    <a:bodyPr/>
                    <a:lstStyle/>
                    <a:p>
                      <a:pPr algn="ctr">
                        <a:buNone/>
                      </a:pPr>
                      <a:r>
                        <a:rPr lang="en-US" altLang="zh-CN"/>
                        <a:t>Camera</a:t>
                      </a:r>
                    </a:p>
                  </a:txBody>
                  <a:tcPr/>
                </a:tc>
                <a:extLst>
                  <a:ext uri="{0D108BD9-81ED-4DB2-BD59-A6C34878D82A}">
                    <a16:rowId xmlns:a16="http://schemas.microsoft.com/office/drawing/2014/main" val="10000"/>
                  </a:ext>
                </a:extLst>
              </a:tr>
              <a:tr h="365760">
                <a:tc>
                  <a:txBody>
                    <a:bodyPr/>
                    <a:lstStyle/>
                    <a:p>
                      <a:pPr algn="ctr">
                        <a:buNone/>
                      </a:pPr>
                      <a:r>
                        <a:rPr lang="en-US" altLang="zh-CN"/>
                        <a:t>Length(mm)</a:t>
                      </a:r>
                    </a:p>
                  </a:txBody>
                  <a:tcPr/>
                </a:tc>
                <a:tc>
                  <a:txBody>
                    <a:bodyPr/>
                    <a:lstStyle/>
                    <a:p>
                      <a:pPr algn="ctr">
                        <a:buNone/>
                      </a:pPr>
                      <a:r>
                        <a:rPr lang="en-US" altLang="zh-CN"/>
                        <a:t>82.5</a:t>
                      </a:r>
                    </a:p>
                  </a:txBody>
                  <a:tcPr/>
                </a:tc>
                <a:tc>
                  <a:txBody>
                    <a:bodyPr/>
                    <a:lstStyle/>
                    <a:p>
                      <a:pPr algn="ctr">
                        <a:buNone/>
                      </a:pPr>
                      <a:r>
                        <a:rPr lang="en-US" altLang="zh-CN"/>
                        <a:t>64</a:t>
                      </a:r>
                    </a:p>
                  </a:txBody>
                  <a:tcPr/>
                </a:tc>
                <a:tc>
                  <a:txBody>
                    <a:bodyPr/>
                    <a:lstStyle/>
                    <a:p>
                      <a:pPr algn="ctr">
                        <a:buNone/>
                      </a:pPr>
                      <a:r>
                        <a:rPr lang="en-US" altLang="zh-CN"/>
                        <a:t>133</a:t>
                      </a:r>
                    </a:p>
                  </a:txBody>
                  <a:tcPr/>
                </a:tc>
                <a:tc>
                  <a:txBody>
                    <a:bodyPr/>
                    <a:lstStyle/>
                    <a:p>
                      <a:pPr algn="ctr">
                        <a:buNone/>
                      </a:pPr>
                      <a:r>
                        <a:rPr lang="en-US" altLang="zh-CN"/>
                        <a:t>25</a:t>
                      </a:r>
                    </a:p>
                  </a:txBody>
                  <a:tcPr/>
                </a:tc>
                <a:extLst>
                  <a:ext uri="{0D108BD9-81ED-4DB2-BD59-A6C34878D82A}">
                    <a16:rowId xmlns:a16="http://schemas.microsoft.com/office/drawing/2014/main" val="10001"/>
                  </a:ext>
                </a:extLst>
              </a:tr>
              <a:tr h="365760">
                <a:tc>
                  <a:txBody>
                    <a:bodyPr/>
                    <a:lstStyle/>
                    <a:p>
                      <a:pPr algn="ctr">
                        <a:buNone/>
                      </a:pPr>
                      <a:r>
                        <a:rPr lang="en-US" altLang="zh-CN"/>
                        <a:t>Width</a:t>
                      </a:r>
                      <a:r>
                        <a:rPr lang="en-US" altLang="zh-CN" sz="1800">
                          <a:sym typeface="+mn-ea"/>
                        </a:rPr>
                        <a:t>(mm)</a:t>
                      </a:r>
                      <a:endParaRPr lang="en-US" altLang="zh-CN"/>
                    </a:p>
                  </a:txBody>
                  <a:tcPr/>
                </a:tc>
                <a:tc>
                  <a:txBody>
                    <a:bodyPr/>
                    <a:lstStyle/>
                    <a:p>
                      <a:pPr algn="ctr">
                        <a:buNone/>
                      </a:pPr>
                      <a:r>
                        <a:rPr lang="en-US" altLang="zh-CN"/>
                        <a:t>55</a:t>
                      </a:r>
                    </a:p>
                  </a:txBody>
                  <a:tcPr/>
                </a:tc>
                <a:tc>
                  <a:txBody>
                    <a:bodyPr/>
                    <a:lstStyle/>
                    <a:p>
                      <a:pPr algn="ctr">
                        <a:buNone/>
                      </a:pPr>
                      <a:r>
                        <a:rPr lang="en-US" altLang="zh-CN"/>
                        <a:t>59</a:t>
                      </a:r>
                    </a:p>
                  </a:txBody>
                  <a:tcPr/>
                </a:tc>
                <a:tc>
                  <a:txBody>
                    <a:bodyPr/>
                    <a:lstStyle/>
                    <a:p>
                      <a:pPr algn="ctr">
                        <a:buNone/>
                      </a:pPr>
                      <a:r>
                        <a:rPr lang="en-US" altLang="zh-CN"/>
                        <a:t>68</a:t>
                      </a:r>
                    </a:p>
                  </a:txBody>
                  <a:tcPr/>
                </a:tc>
                <a:tc>
                  <a:txBody>
                    <a:bodyPr/>
                    <a:lstStyle/>
                    <a:p>
                      <a:pPr algn="ctr">
                        <a:buNone/>
                      </a:pPr>
                      <a:r>
                        <a:rPr lang="en-US" altLang="zh-CN"/>
                        <a:t>24</a:t>
                      </a:r>
                    </a:p>
                  </a:txBody>
                  <a:tcPr/>
                </a:tc>
                <a:extLst>
                  <a:ext uri="{0D108BD9-81ED-4DB2-BD59-A6C34878D82A}">
                    <a16:rowId xmlns:a16="http://schemas.microsoft.com/office/drawing/2014/main" val="10002"/>
                  </a:ext>
                </a:extLst>
              </a:tr>
              <a:tr h="365760">
                <a:tc>
                  <a:txBody>
                    <a:bodyPr/>
                    <a:lstStyle/>
                    <a:p>
                      <a:pPr algn="ctr">
                        <a:buNone/>
                      </a:pPr>
                      <a:r>
                        <a:rPr lang="en-US" altLang="zh-CN"/>
                        <a:t>Height</a:t>
                      </a:r>
                      <a:r>
                        <a:rPr lang="en-US" altLang="zh-CN" sz="1800">
                          <a:sym typeface="+mn-ea"/>
                        </a:rPr>
                        <a:t>(mm)</a:t>
                      </a:r>
                      <a:endParaRPr lang="en-US" altLang="zh-CN"/>
                    </a:p>
                  </a:txBody>
                  <a:tcPr/>
                </a:tc>
                <a:tc>
                  <a:txBody>
                    <a:bodyPr/>
                    <a:lstStyle/>
                    <a:p>
                      <a:pPr algn="ctr">
                        <a:buNone/>
                      </a:pPr>
                      <a:r>
                        <a:rPr lang="en-US" altLang="zh-CN"/>
                        <a:t>25</a:t>
                      </a:r>
                    </a:p>
                  </a:txBody>
                  <a:tcPr/>
                </a:tc>
                <a:tc>
                  <a:txBody>
                    <a:bodyPr/>
                    <a:lstStyle/>
                    <a:p>
                      <a:pPr algn="ctr">
                        <a:buNone/>
                      </a:pPr>
                      <a:r>
                        <a:rPr lang="en-US" altLang="zh-CN"/>
                        <a:t>42</a:t>
                      </a:r>
                    </a:p>
                  </a:txBody>
                  <a:tcPr/>
                </a:tc>
                <a:tc>
                  <a:txBody>
                    <a:bodyPr/>
                    <a:lstStyle/>
                    <a:p>
                      <a:pPr algn="ctr">
                        <a:buNone/>
                      </a:pPr>
                      <a:endParaRPr lang="zh-CN" altLang="en-US"/>
                    </a:p>
                  </a:txBody>
                  <a:tcPr/>
                </a:tc>
                <a:tc>
                  <a:txBody>
                    <a:bodyPr/>
                    <a:lstStyle/>
                    <a:p>
                      <a:pPr algn="ctr">
                        <a:buNone/>
                      </a:pPr>
                      <a:endParaRPr lang="zh-CN" altLang="en-US"/>
                    </a:p>
                  </a:txBody>
                  <a:tcPr/>
                </a:tc>
                <a:extLst>
                  <a:ext uri="{0D108BD9-81ED-4DB2-BD59-A6C34878D82A}">
                    <a16:rowId xmlns:a16="http://schemas.microsoft.com/office/drawing/2014/main" val="10003"/>
                  </a:ext>
                </a:extLst>
              </a:tr>
            </a:tbl>
          </a:graphicData>
        </a:graphic>
      </p:graphicFrame>
      <p:pic>
        <p:nvPicPr>
          <p:cNvPr id="7" name="图片 6"/>
          <p:cNvPicPr>
            <a:picLocks noChangeAspect="1"/>
          </p:cNvPicPr>
          <p:nvPr/>
        </p:nvPicPr>
        <p:blipFill>
          <a:blip r:embed="rId5"/>
          <a:stretch>
            <a:fillRect/>
          </a:stretch>
        </p:blipFill>
        <p:spPr>
          <a:xfrm>
            <a:off x="3879215" y="3069590"/>
            <a:ext cx="4434205" cy="332486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Grp="1" noRot="1" noMove="1" noResize="1" noEditPoints="1" noAdjustHandles="1" noChangeArrowheads="1" noChangeShapeType="1" noCrop="1"/>
          </p:cNvPicPr>
          <p:nvPr/>
        </p:nvPicPr>
        <p:blipFill>
          <a:blip r:embed="rId3"/>
          <a:stretch>
            <a:fillRect/>
          </a:stretch>
        </p:blipFill>
        <p:spPr>
          <a:xfrm>
            <a:off x="0" y="0"/>
            <a:ext cx="12192000" cy="6858000"/>
          </a:xfrm>
          <a:prstGeom prst="rect">
            <a:avLst/>
          </a:prstGeom>
        </p:spPr>
      </p:pic>
      <p:sp>
        <p:nvSpPr>
          <p:cNvPr id="4" name="文本框 3"/>
          <p:cNvSpPr txBox="1"/>
          <p:nvPr/>
        </p:nvSpPr>
        <p:spPr>
          <a:xfrm>
            <a:off x="0" y="-7600"/>
            <a:ext cx="6542315" cy="523220"/>
          </a:xfrm>
          <a:prstGeom prst="rect">
            <a:avLst/>
          </a:prstGeom>
          <a:noFill/>
        </p:spPr>
        <p:txBody>
          <a:bodyPr wrap="square" rtlCol="0">
            <a:spAutoFit/>
          </a:bodyPr>
          <a:lstStyle/>
          <a:p>
            <a:r>
              <a:rPr lang="zh-CN" altLang="en-US" sz="2800" b="1" dirty="0">
                <a:solidFill>
                  <a:schemeClr val="bg1"/>
                </a:solidFill>
                <a:latin typeface="Calibri" panose="020F0502020204030204" charset="0"/>
                <a:ea typeface="等线" panose="02010600030101010101" charset="-122"/>
                <a:cs typeface="Calibri" panose="020F0502020204030204" charset="0"/>
              </a:rPr>
              <a:t>🚗 </a:t>
            </a:r>
            <a:r>
              <a:rPr lang="en-US" sz="2800" b="1" dirty="0">
                <a:solidFill>
                  <a:schemeClr val="bg1"/>
                </a:solidFill>
                <a:latin typeface="Calibri" panose="020F0502020204030204" charset="0"/>
                <a:ea typeface="等线" panose="02010600030101010101" charset="-122"/>
                <a:cs typeface="Calibri" panose="020F0502020204030204" charset="0"/>
              </a:rPr>
              <a:t>Device Housing size</a:t>
            </a:r>
          </a:p>
        </p:txBody>
      </p:sp>
      <p:pic>
        <p:nvPicPr>
          <p:cNvPr id="8" name="图片 7"/>
          <p:cNvPicPr>
            <a:picLocks noChangeAspect="1"/>
          </p:cNvPicPr>
          <p:nvPr/>
        </p:nvPicPr>
        <p:blipFill>
          <a:blip r:embed="rId4"/>
          <a:stretch>
            <a:fillRect/>
          </a:stretch>
        </p:blipFill>
        <p:spPr>
          <a:xfrm>
            <a:off x="6455410" y="1420495"/>
            <a:ext cx="5303520" cy="4130040"/>
          </a:xfrm>
          <a:prstGeom prst="rect">
            <a:avLst/>
          </a:prstGeom>
        </p:spPr>
      </p:pic>
      <p:pic>
        <p:nvPicPr>
          <p:cNvPr id="9" name="图片 8"/>
          <p:cNvPicPr>
            <a:picLocks noChangeAspect="1"/>
          </p:cNvPicPr>
          <p:nvPr/>
        </p:nvPicPr>
        <p:blipFill>
          <a:blip r:embed="rId5"/>
          <a:stretch>
            <a:fillRect/>
          </a:stretch>
        </p:blipFill>
        <p:spPr>
          <a:xfrm>
            <a:off x="748030" y="1031240"/>
            <a:ext cx="5707380" cy="513588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Grp="1" noRot="1" noMove="1" noResize="1" noEditPoints="1" noAdjustHandles="1" noChangeArrowheads="1" noChangeShapeType="1" noCrop="1"/>
          </p:cNvPicPr>
          <p:nvPr/>
        </p:nvPicPr>
        <p:blipFill>
          <a:blip r:embed="rId7"/>
          <a:stretch>
            <a:fillRect/>
          </a:stretch>
        </p:blipFill>
        <p:spPr>
          <a:xfrm>
            <a:off x="0" y="0"/>
            <a:ext cx="12192000" cy="6858000"/>
          </a:xfrm>
          <a:prstGeom prst="rect">
            <a:avLst/>
          </a:prstGeom>
        </p:spPr>
      </p:pic>
      <p:sp>
        <p:nvSpPr>
          <p:cNvPr id="4" name="文本框 3"/>
          <p:cNvSpPr txBox="1"/>
          <p:nvPr/>
        </p:nvSpPr>
        <p:spPr>
          <a:xfrm>
            <a:off x="0" y="-5080"/>
            <a:ext cx="65423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800" b="1" dirty="0">
                <a:solidFill>
                  <a:schemeClr val="bg1"/>
                </a:solidFill>
                <a:latin typeface="Calibri" panose="020F0502020204030204" charset="0"/>
                <a:ea typeface="等线" panose="02010600030101010101" charset="-122"/>
                <a:cs typeface="Calibri" panose="020F0502020204030204" charset="0"/>
              </a:rPr>
              <a:t>🚗 </a:t>
            </a:r>
            <a:r>
              <a:rPr lang="en-US" sz="2800" b="1" dirty="0">
                <a:solidFill>
                  <a:schemeClr val="bg1"/>
                </a:solidFill>
                <a:latin typeface="Calibri" panose="020F0502020204030204" charset="0"/>
                <a:ea typeface="等线" panose="02010600030101010101" charset="-122"/>
                <a:cs typeface="Calibri" panose="020F0502020204030204" charset="0"/>
              </a:rPr>
              <a:t>Design Details</a:t>
            </a:r>
          </a:p>
        </p:txBody>
      </p:sp>
      <p:pic>
        <p:nvPicPr>
          <p:cNvPr id="2" name="图片 1"/>
          <p:cNvPicPr>
            <a:picLocks noChangeAspect="1"/>
          </p:cNvPicPr>
          <p:nvPr>
            <p:custDataLst>
              <p:tags r:id="rId1"/>
            </p:custDataLst>
          </p:nvPr>
        </p:nvPicPr>
        <p:blipFill>
          <a:blip r:embed="rId8"/>
          <a:srcRect r="30284" b="-324"/>
          <a:stretch>
            <a:fillRect/>
          </a:stretch>
        </p:blipFill>
        <p:spPr>
          <a:xfrm>
            <a:off x="1085850" y="1835785"/>
            <a:ext cx="3491230" cy="3186430"/>
          </a:xfrm>
          <a:prstGeom prst="rect">
            <a:avLst/>
          </a:prstGeom>
        </p:spPr>
      </p:pic>
      <p:pic>
        <p:nvPicPr>
          <p:cNvPr id="3" name="图片 2"/>
          <p:cNvPicPr>
            <a:picLocks noChangeAspect="1"/>
          </p:cNvPicPr>
          <p:nvPr>
            <p:custDataLst>
              <p:tags r:id="rId2"/>
            </p:custDataLst>
          </p:nvPr>
        </p:nvPicPr>
        <p:blipFill>
          <a:blip r:embed="rId9"/>
          <a:stretch>
            <a:fillRect/>
          </a:stretch>
        </p:blipFill>
        <p:spPr>
          <a:xfrm>
            <a:off x="6605905" y="1839595"/>
            <a:ext cx="3825875" cy="3182620"/>
          </a:xfrm>
          <a:prstGeom prst="rect">
            <a:avLst/>
          </a:prstGeom>
        </p:spPr>
      </p:pic>
      <p:sp>
        <p:nvSpPr>
          <p:cNvPr id="6" name="文本框 5"/>
          <p:cNvSpPr txBox="1"/>
          <p:nvPr>
            <p:custDataLst>
              <p:tags r:id="rId3"/>
            </p:custDataLst>
          </p:nvPr>
        </p:nvSpPr>
        <p:spPr>
          <a:xfrm>
            <a:off x="727710" y="5426075"/>
            <a:ext cx="4206875" cy="368300"/>
          </a:xfrm>
          <a:prstGeom prst="rect">
            <a:avLst/>
          </a:prstGeom>
        </p:spPr>
        <p:txBody>
          <a:bodyPr wrap="square">
            <a:spAutoFit/>
            <a:extLst>
              <a:ext uri="{4A0BC546-FE56-4ADE-93B0-CB8AF2F6F144}">
                <wpsdc:textFrameExt xmlns:wpsdc="http://www.wps.cn/officeDocument/2022/drawingmlCustomData" xmlns="" type="text"/>
              </a:ext>
            </a:extLs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charset="-122"/>
                <a:cs typeface="+mn-cs"/>
              </a:rPr>
              <a:t>Incorporate rubber strips in the grooves</a:t>
            </a:r>
          </a:p>
        </p:txBody>
      </p:sp>
      <p:sp>
        <p:nvSpPr>
          <p:cNvPr id="7" name="文本框 6"/>
          <p:cNvSpPr txBox="1"/>
          <p:nvPr>
            <p:custDataLst>
              <p:tags r:id="rId4"/>
            </p:custDataLst>
          </p:nvPr>
        </p:nvSpPr>
        <p:spPr>
          <a:xfrm>
            <a:off x="6213475" y="5426075"/>
            <a:ext cx="4610735" cy="368300"/>
          </a:xfrm>
          <a:prstGeom prst="rect">
            <a:avLst/>
          </a:prstGeom>
        </p:spPr>
        <p:txBody>
          <a:bodyPr wrap="square">
            <a:spAutoFit/>
            <a:extLst>
              <a:ext uri="{4A0BC546-FE56-4ADE-93B0-CB8AF2F6F144}">
                <wpsdc:textFrameExt xmlns:wpsdc="http://www.wps.cn/officeDocument/2022/drawingmlCustomData" xmlns="" type="text"/>
              </a:ext>
            </a:extLs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charset="-122"/>
                <a:cs typeface="+mn-cs"/>
              </a:rPr>
              <a:t>Using screws to hold the two parts together</a:t>
            </a:r>
          </a:p>
        </p:txBody>
      </p:sp>
      <p:sp>
        <p:nvSpPr>
          <p:cNvPr id="10" name="文本框 9"/>
          <p:cNvSpPr txBox="1"/>
          <p:nvPr/>
        </p:nvSpPr>
        <p:spPr>
          <a:xfrm>
            <a:off x="2764790" y="959485"/>
            <a:ext cx="6661785" cy="614045"/>
          </a:xfrm>
          <a:prstGeom prst="rect">
            <a:avLst/>
          </a:prstGeom>
        </p:spPr>
        <p:txBody>
          <a:bodyPr>
            <a:noAutofit/>
            <a:extLst>
              <a:ext uri="{4A0BC546-FE56-4ADE-93B0-CB8AF2F6F144}">
                <wpsdc:textFrameExt xmlns:wpsdc="http://www.wps.cn/officeDocument/2022/drawingmlCustomData" xmlns="" type="text"/>
              </a:ext>
            </a:extLs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Arial" panose="020B0604020202020204" pitchFamily="34" charset="0"/>
                <a:ea typeface="微软雅黑" panose="020B0503020204020204" charset="-122"/>
                <a:cs typeface="+mn-cs"/>
              </a:rPr>
              <a:t>Ensure the Sealability of the Device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Grp="1" noRot="1" noMove="1" noResize="1" noEditPoints="1" noAdjustHandles="1" noChangeArrowheads="1" noChangeShapeType="1" noCrop="1"/>
          </p:cNvPicPr>
          <p:nvPr/>
        </p:nvPicPr>
        <p:blipFill>
          <a:blip r:embed="rId3"/>
          <a:stretch>
            <a:fillRect/>
          </a:stretch>
        </p:blipFill>
        <p:spPr>
          <a:xfrm>
            <a:off x="0" y="0"/>
            <a:ext cx="12192000" cy="6858000"/>
          </a:xfrm>
          <a:prstGeom prst="rect">
            <a:avLst/>
          </a:prstGeom>
        </p:spPr>
      </p:pic>
      <p:sp>
        <p:nvSpPr>
          <p:cNvPr id="4" name="文本框 3"/>
          <p:cNvSpPr txBox="1"/>
          <p:nvPr/>
        </p:nvSpPr>
        <p:spPr>
          <a:xfrm>
            <a:off x="0" y="-8860"/>
            <a:ext cx="65423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800" b="1" dirty="0">
                <a:solidFill>
                  <a:schemeClr val="bg1"/>
                </a:solidFill>
                <a:latin typeface="Calibri" panose="020F0502020204030204" charset="0"/>
                <a:ea typeface="等线" panose="02010600030101010101" charset="-122"/>
                <a:cs typeface="Calibri" panose="020F0502020204030204" charset="0"/>
              </a:rPr>
              <a:t>🚗 </a:t>
            </a:r>
            <a:r>
              <a:rPr lang="en-US" sz="2800" b="1" dirty="0">
                <a:solidFill>
                  <a:schemeClr val="bg1"/>
                </a:solidFill>
                <a:latin typeface="Calibri" panose="020F0502020204030204" charset="0"/>
                <a:ea typeface="等线" panose="02010600030101010101" charset="-122"/>
                <a:cs typeface="Calibri" panose="020F0502020204030204" charset="0"/>
              </a:rPr>
              <a:t>Design Details</a:t>
            </a:r>
          </a:p>
        </p:txBody>
      </p:sp>
      <p:sp>
        <p:nvSpPr>
          <p:cNvPr id="10" name="文本框 9"/>
          <p:cNvSpPr txBox="1"/>
          <p:nvPr/>
        </p:nvSpPr>
        <p:spPr>
          <a:xfrm>
            <a:off x="4465320" y="959485"/>
            <a:ext cx="3261360" cy="614045"/>
          </a:xfrm>
          <a:prstGeom prst="rect">
            <a:avLst/>
          </a:prstGeom>
        </p:spPr>
        <p:txBody>
          <a:bodyPr>
            <a:noAutofit/>
            <a:extLst>
              <a:ext uri="{4A0BC546-FE56-4ADE-93B0-CB8AF2F6F144}">
                <wpsdc:textFrameExt xmlns:wpsdc="http://www.wps.cn/officeDocument/2022/drawingmlCustomData" xmlns="" type="text"/>
              </a:ext>
            </a:extLs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Arial" panose="020B0604020202020204" pitchFamily="34" charset="0"/>
                <a:ea typeface="微软雅黑" panose="020B0503020204020204" charset="-122"/>
                <a:cs typeface="+mn-cs"/>
              </a:rPr>
              <a:t>Rainproof design</a:t>
            </a:r>
          </a:p>
        </p:txBody>
      </p:sp>
      <p:pic>
        <p:nvPicPr>
          <p:cNvPr id="8" name="图片 7"/>
          <p:cNvPicPr>
            <a:picLocks noChangeAspect="1"/>
          </p:cNvPicPr>
          <p:nvPr/>
        </p:nvPicPr>
        <p:blipFill>
          <a:blip r:embed="rId4"/>
          <a:stretch>
            <a:fillRect/>
          </a:stretch>
        </p:blipFill>
        <p:spPr>
          <a:xfrm>
            <a:off x="967740" y="1677670"/>
            <a:ext cx="4568825" cy="3209290"/>
          </a:xfrm>
          <a:prstGeom prst="rect">
            <a:avLst/>
          </a:prstGeom>
        </p:spPr>
      </p:pic>
      <p:sp>
        <p:nvSpPr>
          <p:cNvPr id="9" name="文本框 8"/>
          <p:cNvSpPr txBox="1"/>
          <p:nvPr/>
        </p:nvSpPr>
        <p:spPr>
          <a:xfrm>
            <a:off x="3436620" y="5302250"/>
            <a:ext cx="5319395" cy="368300"/>
          </a:xfrm>
          <a:prstGeom prst="rect">
            <a:avLst/>
          </a:prstGeom>
        </p:spPr>
        <p:txBody>
          <a:bodyPr wrap="square">
            <a:spAutoFit/>
            <a:extLst>
              <a:ext uri="{4A0BC546-FE56-4ADE-93B0-CB8AF2F6F144}">
                <wpsdc:textFrameExt xmlns:wpsdc="http://www.wps.cn/officeDocument/2022/drawingmlCustomData" xmlns="" type="text"/>
              </a:ext>
            </a:extLs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charset="-122"/>
                <a:cs typeface="+mn-cs"/>
              </a:rPr>
              <a:t>Prevent rainwater from the shortfall for the camera</a:t>
            </a:r>
          </a:p>
        </p:txBody>
      </p:sp>
      <p:pic>
        <p:nvPicPr>
          <p:cNvPr id="11" name="图片 10"/>
          <p:cNvPicPr/>
          <p:nvPr/>
        </p:nvPicPr>
        <p:blipFill>
          <a:blip r:embed="rId5"/>
          <a:stretch>
            <a:fillRect/>
          </a:stretch>
        </p:blipFill>
        <p:spPr>
          <a:xfrm>
            <a:off x="6482715" y="1677670"/>
            <a:ext cx="4230370" cy="325755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Grp="1" noRot="1" noMove="1" noResize="1" noEditPoints="1" noAdjustHandles="1" noChangeArrowheads="1" noChangeShapeType="1" noCrop="1"/>
          </p:cNvPicPr>
          <p:nvPr/>
        </p:nvPicPr>
        <p:blipFill>
          <a:blip r:embed="rId3"/>
          <a:stretch>
            <a:fillRect/>
          </a:stretch>
        </p:blipFill>
        <p:spPr>
          <a:xfrm>
            <a:off x="0" y="0"/>
            <a:ext cx="12192000" cy="6858000"/>
          </a:xfrm>
          <a:prstGeom prst="rect">
            <a:avLst/>
          </a:prstGeom>
        </p:spPr>
      </p:pic>
      <p:sp>
        <p:nvSpPr>
          <p:cNvPr id="4" name="文本框 3"/>
          <p:cNvSpPr txBox="1"/>
          <p:nvPr/>
        </p:nvSpPr>
        <p:spPr>
          <a:xfrm>
            <a:off x="0" y="0"/>
            <a:ext cx="65423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800" b="1" dirty="0">
                <a:solidFill>
                  <a:schemeClr val="bg1"/>
                </a:solidFill>
                <a:latin typeface="Calibri" panose="020F0502020204030204" charset="0"/>
                <a:ea typeface="等线" panose="02010600030101010101" charset="-122"/>
                <a:cs typeface="Calibri" panose="020F0502020204030204" charset="0"/>
              </a:rPr>
              <a:t>🚗 </a:t>
            </a:r>
            <a:r>
              <a:rPr lang="en-US" sz="2800" b="1" dirty="0">
                <a:solidFill>
                  <a:schemeClr val="bg1"/>
                </a:solidFill>
                <a:latin typeface="Calibri" panose="020F0502020204030204" charset="0"/>
                <a:ea typeface="等线" panose="02010600030101010101" charset="-122"/>
                <a:cs typeface="Calibri" panose="020F0502020204030204" charset="0"/>
              </a:rPr>
              <a:t>Concrete Figure</a:t>
            </a:r>
          </a:p>
        </p:txBody>
      </p:sp>
      <p:pic>
        <p:nvPicPr>
          <p:cNvPr id="2" name="图片 1"/>
          <p:cNvPicPr>
            <a:picLocks noChangeAspect="1"/>
          </p:cNvPicPr>
          <p:nvPr/>
        </p:nvPicPr>
        <p:blipFill>
          <a:blip r:embed="rId4"/>
          <a:srcRect r="9918"/>
          <a:stretch>
            <a:fillRect/>
          </a:stretch>
        </p:blipFill>
        <p:spPr>
          <a:xfrm>
            <a:off x="712470" y="1710690"/>
            <a:ext cx="4129405" cy="3436620"/>
          </a:xfrm>
          <a:prstGeom prst="rect">
            <a:avLst/>
          </a:prstGeom>
        </p:spPr>
      </p:pic>
      <p:pic>
        <p:nvPicPr>
          <p:cNvPr id="3" name="图片 2"/>
          <p:cNvPicPr>
            <a:picLocks noChangeAspect="1"/>
          </p:cNvPicPr>
          <p:nvPr/>
        </p:nvPicPr>
        <p:blipFill>
          <a:blip r:embed="rId5"/>
          <a:stretch>
            <a:fillRect/>
          </a:stretch>
        </p:blipFill>
        <p:spPr>
          <a:xfrm rot="5400000">
            <a:off x="6793865" y="813435"/>
            <a:ext cx="2943225" cy="5231130"/>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ABLE_ENDDRAG_ORIGIN_RECT" val="674*126"/>
  <p:tag name="TABLE_ENDDRAG_RECT" val="68*99*674*126"/>
</p:tagLst>
</file>

<file path=ppt/tags/tag10.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1.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2.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3.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 name="KSO_WM_SPECIAL_SOURCE" val="bdnul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DIAGRAM_VIRTUALLY_FRAME" val="{&quot;height&quot;:311.7,&quot;left&quot;:57.3,&quot;top&quot;:144.55,&quot;width&quot;:795}"/>
</p:tagLst>
</file>

<file path=ppt/tags/tag3.xml><?xml version="1.0" encoding="utf-8"?>
<p:tagLst xmlns:a="http://schemas.openxmlformats.org/drawingml/2006/main" xmlns:r="http://schemas.openxmlformats.org/officeDocument/2006/relationships" xmlns:p="http://schemas.openxmlformats.org/presentationml/2006/main">
  <p:tag name="KSO_WM_DIAGRAM_VIRTUALLY_FRAME" val="{&quot;height&quot;:311.7,&quot;left&quot;:57.3,&quot;top&quot;:144.55,&quot;width&quot;:795}"/>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311.7,&quot;left&quot;:57.3,&quot;top&quot;:144.55,&quot;width&quot;:795}"/>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311.7,&quot;left&quot;:57.3,&quot;top&quot;:144.55,&quot;width&quot;:795}"/>
</p:tagLst>
</file>

<file path=ppt/tags/tag6.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7.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8.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9.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2849</Words>
  <Application>Microsoft Macintosh PowerPoint</Application>
  <PresentationFormat>宽屏</PresentationFormat>
  <Paragraphs>272</Paragraphs>
  <Slides>25</Slides>
  <Notes>23</Notes>
  <HiddenSlides>0</HiddenSlides>
  <MMClips>0</MMClips>
  <ScaleCrop>false</ScaleCrop>
  <HeadingPairs>
    <vt:vector size="6" baseType="variant">
      <vt:variant>
        <vt:lpstr>已用的字体</vt:lpstr>
      </vt:variant>
      <vt:variant>
        <vt:i4>7</vt:i4>
      </vt:variant>
      <vt:variant>
        <vt:lpstr>主题</vt:lpstr>
      </vt:variant>
      <vt:variant>
        <vt:i4>2</vt:i4>
      </vt:variant>
      <vt:variant>
        <vt:lpstr>幻灯片标题</vt:lpstr>
      </vt:variant>
      <vt:variant>
        <vt:i4>25</vt:i4>
      </vt:variant>
    </vt:vector>
  </HeadingPairs>
  <TitlesOfParts>
    <vt:vector size="34" baseType="lpstr">
      <vt:lpstr>等线</vt:lpstr>
      <vt:lpstr>等线 Light</vt:lpstr>
      <vt:lpstr>宋体</vt:lpstr>
      <vt:lpstr>Arial</vt:lpstr>
      <vt:lpstr>Calibri</vt:lpstr>
      <vt:lpstr>Cambria Math</vt:lpstr>
      <vt:lpstr>Times New Roman</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子晋 李</dc:creator>
  <cp:lastModifiedBy>Zhang, Jiawei</cp:lastModifiedBy>
  <cp:revision>6</cp:revision>
  <dcterms:created xsi:type="dcterms:W3CDTF">2025-05-24T10:58:00Z</dcterms:created>
  <dcterms:modified xsi:type="dcterms:W3CDTF">2025-05-28T13:54:20Z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02C543733AC145768DD631A8E6484B2C_12</vt:lpwstr>
  </property>
  <property fmtid="{D5CDD505-2E9C-101B-9397-08002B2CF9AE}" pid="3" name="KSOProductBuildVer">
    <vt:lpwstr>2052-12.1.0.21171</vt:lpwstr>
  </property>
</Properties>
</file>