
<file path=[Content_Types].xml><?xml version="1.0" encoding="utf-8"?>
<Types xmlns="http://schemas.openxmlformats.org/package/2006/content-types">
  <Default Extension="xlsx" ContentType="application/vnd.openxmlformats-officedocument.spreadsheetml.sheet"/>
  <Default Extension="png" ContentType="image/png"/>
  <Default Extension="jpeg" ContentType="image/jpeg"/>
  <Default Extension="JPG" ContentType="image/.jp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sldIdLst>
    <p:sldId id="256" r:id="rId3"/>
    <p:sldId id="257" r:id="rId5"/>
    <p:sldId id="258" r:id="rId6"/>
    <p:sldId id="259" r:id="rId7"/>
    <p:sldId id="265" r:id="rId8"/>
    <p:sldId id="269" r:id="rId9"/>
    <p:sldId id="267" r:id="rId10"/>
    <p:sldId id="268" r:id="rId11"/>
    <p:sldId id="260" r:id="rId12"/>
    <p:sldId id="261" r:id="rId13"/>
    <p:sldId id="262" r:id="rId14"/>
    <p:sldId id="263" r:id="rId15"/>
    <p:sldId id="264" r:id="rId16"/>
  </p:sldIdLst>
  <p:sldSz cx="9144000" cy="5143500"/>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extLst>
                <c:ext xmlns:c15="http://schemas.microsoft.com/office/drawing/2012/chart" uri="{02D57815-91ED-43cb-92C2-25804820EDAC}">
                  <c15:fullRef>
                    <c15:sqref>Sheet1!$B$1</c15:sqref>
                  </c15:fullRef>
                  <c15:levelRef>
                    <c15:sqref>Sheet1!$B$1</c15:sqref>
                  </c15:levelRef>
                </c:ext>
              </c:extLst>
              <c:f>Sheet1!$B$1</c:f>
              <c:strCache>
                <c:ptCount val="1"/>
                <c:pt idx="0">
                  <c:v>Cost</c:v>
                </c:pt>
              </c:strCache>
            </c:strRef>
          </c:tx>
          <c:spPr>
            <a:solidFill>
              <a:srgbClr val="1A3A6B"/>
            </a:solidFill>
            <a:effectLst/>
          </c:spPr>
          <c:invertIfNegative val="0"/>
          <c:dPt>
            <c:idx val="0"/>
            <c:invertIfNegative val="0"/>
            <c:bubble3D val="0"/>
            <c:spPr>
              <a:solidFill>
                <a:srgbClr val="1A3A6B"/>
              </a:solidFill>
              <a:effectLst/>
            </c:spPr>
          </c:dPt>
          <c:dPt>
            <c:idx val="1"/>
            <c:invertIfNegative val="0"/>
            <c:bubble3D val="0"/>
            <c:spPr>
              <a:solidFill>
                <a:srgbClr val="1A3A6B"/>
              </a:solidFill>
              <a:effectLst/>
            </c:spPr>
          </c:dPt>
          <c:dPt>
            <c:idx val="2"/>
            <c:invertIfNegative val="0"/>
            <c:bubble3D val="0"/>
            <c:spPr>
              <a:solidFill>
                <a:srgbClr val="E84A0C"/>
              </a:solidFill>
              <a:effectLst/>
            </c:spPr>
          </c:dPt>
          <c:dPt>
            <c:idx val="3"/>
            <c:invertIfNegative val="0"/>
            <c:bubble3D val="0"/>
            <c:spPr>
              <a:solidFill>
                <a:srgbClr val="1A3A6B"/>
              </a:solidFill>
              <a:effectLst/>
            </c:spPr>
          </c:dPt>
          <c:dPt>
            <c:idx val="4"/>
            <c:invertIfNegative val="0"/>
            <c:bubble3D val="0"/>
            <c:spPr>
              <a:solidFill>
                <a:srgbClr val="1A3A6B"/>
              </a:solidFill>
              <a:effectLst/>
            </c:spPr>
          </c:dPt>
          <c:dPt>
            <c:idx val="5"/>
            <c:invertIfNegative val="0"/>
            <c:bubble3D val="0"/>
            <c:spPr>
              <a:solidFill>
                <a:srgbClr val="F26522"/>
              </a:solidFill>
              <a:effectLst/>
            </c:spPr>
          </c:dPt>
          <c:dPt>
            <c:idx val="6"/>
            <c:invertIfNegative val="0"/>
            <c:bubble3D val="0"/>
            <c:spPr>
              <a:solidFill>
                <a:srgbClr val="1A3A6B"/>
              </a:solidFill>
              <a:effectLst/>
            </c:spPr>
          </c:dPt>
          <c:dLbls>
            <c:numFmt formatCode="#,##0" sourceLinked="0"/>
            <c:spPr>
              <a:noFill/>
              <a:ln>
                <a:noFill/>
              </a:ln>
              <a:effectLst/>
            </c:spPr>
            <c:txPr>
              <a:bodyPr rot="0" spcFirstLastPara="0" vertOverflow="ellipsis" vert="horz" wrap="square" lIns="38100" tIns="19050" rIns="38100" bIns="19050" anchor="ctr" anchorCtr="1"/>
              <a:lstStyle/>
              <a:p>
                <a:pPr>
                  <a:defRPr lang="zh-CN" sz="900" b="0" i="0" u="none" strike="noStrike" kern="1200" baseline="0">
                    <a:solidFill>
                      <a:srgbClr val="1A2744"/>
                    </a:solidFill>
                    <a:latin typeface="Arial" panose="020B0604020202020204"/>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extLst>
                <c:ext xmlns:c15="http://schemas.microsoft.com/office/drawing/2012/chart" uri="{02D57815-91ED-43cb-92C2-25804820EDAC}">
                  <c15:fullRef>
                    <c15:sqref>Sheet1!$A$2:$A$8</c15:sqref>
                  </c15:fullRef>
                </c:ext>
              </c:extLst>
              <c:f>Sheet1!$A$2:$A$8</c:f>
              <c:strCache>
                <c:ptCount val="7"/>
                <c:pt idx="0">
                  <c:v>Launch Motors</c:v>
                </c:pt>
                <c:pt idx="1">
                  <c:v>ESP32 &amp; BLE</c:v>
                </c:pt>
                <c:pt idx="2">
                  <c:v>Labor</c:v>
                </c:pt>
                <c:pt idx="3">
                  <c:v>Mech. Frame</c:v>
                </c:pt>
                <c:pt idx="4">
                  <c:v>Rotation Motor</c:v>
                </c:pt>
                <c:pt idx="5">
                  <c:v>Friction Wheels</c:v>
                </c:pt>
                <c:pt idx="6">
                  <c:v>Power Electronics</c:v>
                </c:pt>
              </c:strCache>
            </c:strRef>
          </c:cat>
          <c:val>
            <c:numRef>
              <c:f>Sheet1!$B$2:$B$8</c:f>
              <c:numCache>
                <c:formatCode>General</c:formatCode>
                <c:ptCount val="7"/>
                <c:pt idx="0">
                  <c:v>1000</c:v>
                </c:pt>
                <c:pt idx="1">
                  <c:v>1100</c:v>
                </c:pt>
                <c:pt idx="2">
                  <c:v>1500</c:v>
                </c:pt>
                <c:pt idx="3">
                  <c:v>1500</c:v>
                </c:pt>
                <c:pt idx="4">
                  <c:v>400</c:v>
                </c:pt>
                <c:pt idx="5">
                  <c:v>100</c:v>
                </c:pt>
                <c:pt idx="6">
                  <c:v>50</c:v>
                </c:pt>
              </c:numCache>
            </c:numRef>
          </c:val>
        </c:ser>
        <c:dLbls>
          <c:showLegendKey val="0"/>
          <c:showVal val="1"/>
          <c:showCatName val="0"/>
          <c:showSerName val="0"/>
          <c:showPercent val="0"/>
          <c:showBubbleSize val="0"/>
        </c:dLbls>
        <c:gapWidth val="150"/>
        <c:overlap val="0"/>
        <c:axId val="2094734554"/>
        <c:axId val="2094734552"/>
      </c:barChart>
      <c:catAx>
        <c:axId val="2094734554"/>
        <c:scaling>
          <c:orientation val="minMax"/>
        </c:scaling>
        <c:delete val="0"/>
        <c:axPos val="l"/>
        <c:numFmt formatCode="General" sourceLinked="1"/>
        <c:majorTickMark val="out"/>
        <c:minorTickMark val="none"/>
        <c:tickLblPos val="nextTo"/>
        <c:spPr>
          <a:ln w="12700" cap="flat" cmpd="sng" algn="ctr">
            <a:solidFill>
              <a:srgbClr val="888888"/>
            </a:solidFill>
            <a:prstDash val="solid"/>
            <a:round/>
          </a:ln>
        </c:spPr>
        <c:txPr>
          <a:bodyPr rot="-60000000" spcFirstLastPara="0" vertOverflow="ellipsis" vert="horz" wrap="square" anchor="ctr" anchorCtr="1"/>
          <a:lstStyle/>
          <a:p>
            <a:pPr>
              <a:defRPr lang="zh-CN" sz="1200" b="0" i="0" u="none" strike="noStrike" kern="1200" baseline="0">
                <a:solidFill>
                  <a:srgbClr val="334466"/>
                </a:solidFill>
                <a:latin typeface="Arial" panose="020B0604020202020204"/>
                <a:ea typeface="+mn-ea"/>
                <a:cs typeface="+mn-cs"/>
              </a:defRPr>
            </a:pPr>
          </a:p>
        </c:txPr>
        <c:crossAx val="2094734552"/>
        <c:crosses val="autoZero"/>
        <c:auto val="1"/>
        <c:lblAlgn val="ctr"/>
        <c:lblOffset val="100"/>
        <c:noMultiLvlLbl val="1"/>
      </c:catAx>
      <c:valAx>
        <c:axId val="2094734552"/>
        <c:scaling>
          <c:orientation val="minMax"/>
        </c:scaling>
        <c:delete val="0"/>
        <c:axPos val="b"/>
        <c:majorGridlines>
          <c:spPr>
            <a:ln w="6350" cap="flat" cmpd="sng" algn="ctr">
              <a:solidFill>
                <a:srgbClr val="D0DCF0"/>
              </a:solidFill>
              <a:prstDash val="solid"/>
              <a:round/>
            </a:ln>
          </c:spPr>
        </c:majorGridlines>
        <c:numFmt formatCode="General" sourceLinked="0"/>
        <c:majorTickMark val="out"/>
        <c:minorTickMark val="none"/>
        <c:tickLblPos val="low"/>
        <c:spPr>
          <a:ln w="12700" cap="flat" cmpd="sng" algn="ctr">
            <a:solidFill>
              <a:srgbClr val="888888"/>
            </a:solidFill>
            <a:prstDash val="solid"/>
            <a:round/>
          </a:ln>
        </c:spPr>
        <c:txPr>
          <a:bodyPr rot="-60000000" spcFirstLastPara="0" vertOverflow="ellipsis" vert="horz" wrap="square" anchor="ctr" anchorCtr="1"/>
          <a:lstStyle/>
          <a:p>
            <a:pPr>
              <a:defRPr lang="zh-CN" sz="1200" b="0" i="0" u="none" strike="noStrike" kern="1200" baseline="0">
                <a:solidFill>
                  <a:srgbClr val="334466"/>
                </a:solidFill>
                <a:latin typeface="Arial" panose="020B0604020202020204"/>
                <a:ea typeface="+mn-ea"/>
                <a:cs typeface="+mn-cs"/>
              </a:defRPr>
            </a:pPr>
          </a:p>
        </c:txPr>
        <c:crossAx val="2094734554"/>
        <c:crosses val="autoZero"/>
        <c:crossBetween val="between"/>
      </c:valAx>
      <c:spPr>
        <a:noFill/>
        <a:ln>
          <a:noFill/>
        </a:ln>
        <a:effectLst/>
      </c:spPr>
    </c:plotArea>
    <c:plotVisOnly val="1"/>
    <c:dispBlanksAs val="span"/>
    <c:showDLblsOverMax val="0"/>
    <c:extLst>
      <c:ext uri="{0b15fc19-7d7d-44ad-8c2d-2c3a37ce22c3}">
        <chartProps xmlns="https://web.wps.cn/et/2018/main" chartId="{c2a1e752-308b-4e08-8239-765c5b56c7ed}"/>
      </c:ext>
    </c:extLst>
  </c:chart>
  <c:spPr>
    <a:solidFill>
      <a:srgbClr val="F4F7FD"/>
    </a:solidFill>
    <a:ln>
      <a:noFill/>
    </a:ln>
    <a:effectLst/>
  </c:spPr>
  <c:txPr>
    <a:bodyPr/>
    <a:lstStyle/>
    <a:p>
      <a:pPr>
        <a:defRPr lang="zh-CN"/>
      </a:pP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Good morning, everyone, we are team 36. </a:t>
            </a:r>
            <a:r>
              <a:rPr lang="en-US" altLang="zh-CN" sz="1800" dirty="0">
                <a:solidFill>
                  <a:schemeClr val="tx1"/>
                </a:solidFill>
              </a:rPr>
              <a:t>Our design is</a:t>
            </a:r>
            <a:r>
              <a:rPr lang="en-US" altLang="zh-CN" dirty="0"/>
              <a:t> Intelligent Basketball Retrieval and Return Robot. The core idea is a system that can detect where a player is, aim itself at the player, and pass the ball back automatically. Let's get started. (25s)</a:t>
            </a:r>
            <a:endParaRPr lang="en-US" altLang="zh-CN"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Now let's talk about results. We defined five high-level requirements at the beginning of the project, and I'm pleased to report that all five were verified as Pass.</a:t>
            </a:r>
            <a:endParaRPr lang="en-US" altLang="zh-CN" dirty="0"/>
          </a:p>
          <a:p>
            <a:r>
              <a:rPr lang="en-US" altLang="zh-CN" dirty="0"/>
              <a:t>First, Operating Range: The system maintained reliable Bluetooth target detection across the full 3-to-7-meter range. At all tests with the range can consistently achieved.</a:t>
            </a:r>
            <a:endParaRPr lang="en-US" altLang="zh-CN" dirty="0"/>
          </a:p>
          <a:p>
            <a:r>
              <a:rPr lang="en-US" altLang="zh-CN" dirty="0"/>
              <a:t>For Aiming Response: If the player is going to another place, the macine can relocated that position within 2 seconde.</a:t>
            </a:r>
            <a:endParaRPr lang="en-US" altLang="zh-CN" dirty="0"/>
          </a:p>
          <a:p>
            <a:r>
              <a:rPr lang="en-US" altLang="zh-CN" dirty="0"/>
              <a:t>As for Launch Speed: we confirmed  that release speeds across the 4-to-8 meters-per-second range are achieveable.</a:t>
            </a:r>
            <a:endParaRPr lang="en-US" altLang="zh-CN" dirty="0"/>
          </a:p>
          <a:p>
            <a:r>
              <a:rPr lang="en-US" altLang="zh-CN" dirty="0"/>
              <a:t>For Passing Accuracy:  We tested at the operating range as we discussed above, over 85% of passes arrived within a 0.6-meter radius of the players. </a:t>
            </a:r>
            <a:endParaRPr lang="en-US" altLang="zh-CN" dirty="0"/>
          </a:p>
          <a:p>
            <a:r>
              <a:rPr lang="en-US" altLang="zh-CN" dirty="0"/>
              <a:t>Signal-Loss Protection: When we disabled the Bluetooth locator mid-sequence, the motor correctly entered the Inhibited state. Also, the switch can successfully start and stop the machine. </a:t>
            </a:r>
            <a:endParaRPr lang="en-US" altLang="zh-CN" dirty="0"/>
          </a:p>
          <a:p>
            <a:r>
              <a:rPr lang="en-US" altLang="zh-CN" dirty="0"/>
              <a:t>And we </a:t>
            </a:r>
            <a:r>
              <a:rPr lang="en-US" altLang="zh-CN" sz="1800" dirty="0">
                <a:solidFill>
                  <a:schemeClr val="tx1"/>
                </a:solidFill>
              </a:rPr>
              <a:t>successfully</a:t>
            </a:r>
            <a:r>
              <a:rPr lang="en-US" altLang="zh-CN" dirty="0"/>
              <a:t> repeated aiming and launching cycles with no mechanical or electrical failures.</a:t>
            </a:r>
            <a:endParaRPr lang="en-US" altLang="zh-CN"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Now we'll talks about limitation and future work, the biggest limtation is that we have to load th ball manually, whih means limied repeat rate and humn intervention. </a:t>
            </a:r>
            <a:endParaRPr lang="zh-CN" altLang="en-US" dirty="0"/>
          </a:p>
          <a:p>
            <a:r>
              <a:rPr lang="zh-CN" altLang="en-US" dirty="0"/>
              <a:t> </a:t>
            </a:r>
            <a:r>
              <a:rPr lang="en-US" altLang="zh-CN" dirty="0"/>
              <a:t>We also have open-loop launch control, inconsistencies in wheel slip and motor loading can cause shot-to-shot speed variation.</a:t>
            </a:r>
            <a:endParaRPr lang="en-US" altLang="zh-CN" dirty="0"/>
          </a:p>
          <a:p>
            <a:r>
              <a:rPr lang="en-US" altLang="zh-CN" dirty="0"/>
              <a:t>The absence of limit switches means we rely on manual initial alignment, which introduces a heading reference error that accumulates if the base is moved.</a:t>
            </a:r>
            <a:endParaRPr lang="en-US" altLang="zh-CN" dirty="0"/>
          </a:p>
          <a:p>
            <a:endParaRPr lang="en-US" altLang="zh-CN" dirty="0"/>
          </a:p>
          <a:p>
            <a:endParaRPr lang="en-US" altLang="zh-CN" dirty="0"/>
          </a:p>
          <a:p>
            <a:r>
              <a:rPr lang="en-US" altLang="zh-CN" dirty="0"/>
              <a:t>For future development, the top priorities are: design an automatic ball</a:t>
            </a:r>
            <a:r>
              <a:rPr lang="zh-CN" altLang="en-US" dirty="0"/>
              <a:t>-</a:t>
            </a:r>
            <a:r>
              <a:rPr lang="en-US" altLang="zh-CN" dirty="0"/>
              <a:t>feed mechanism; adding closed-loop PID controll; add limit switches.</a:t>
            </a:r>
            <a:endParaRPr lang="en-US" altLang="zh-CN"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Here is our team contribution and project cost summary.</a:t>
            </a:r>
            <a:endParaRPr lang="en-US" altLang="zh-CN" dirty="0"/>
          </a:p>
          <a:p>
            <a:endParaRPr lang="en-US" altLang="zh-CN" dirty="0"/>
          </a:p>
          <a:p>
            <a:r>
              <a:rPr lang="en-US" altLang="zh-CN" dirty="0"/>
              <a:t>Libo Zhang was responsible for the rotating base design. Jinghui Zheng designed the launcher body. Linzhi Du worked on the PCB and electrical circuit, and Zichao Lin developed the control code and firmware.</a:t>
            </a:r>
            <a:endParaRPr lang="en-US" altLang="zh-CN" dirty="0"/>
          </a:p>
          <a:p>
            <a:endParaRPr lang="en-US" altLang="zh-CN" dirty="0"/>
          </a:p>
          <a:p>
            <a:r>
              <a:rPr lang="en-US" altLang="zh-CN" dirty="0"/>
              <a:t>The total project cost is about 4,750 </a:t>
            </a:r>
            <a:r>
              <a:rPr lang="en-US" altLang="zh-CN" sz="1800" dirty="0">
                <a:solidFill>
                  <a:schemeClr val="tx1"/>
                </a:solidFill>
              </a:rPr>
              <a:t>yuan</a:t>
            </a:r>
            <a:r>
              <a:rPr lang="en-US" altLang="zh-CN" dirty="0"/>
              <a:t>. The main costs come from the mechanical frame, launch motors, ESP32 and Bluetooth hardware, and labor. Overall, this budget allowed us to build a functional prototype that includes sensing, aiming, launching, and safety control.</a:t>
            </a:r>
            <a:endParaRPr lang="en-US" altLang="zh-CN"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To conclude, our robot successfully completed the main goal of this project: detect the player, aim at the player, and launch the ball.</a:t>
            </a:r>
            <a:endParaRPr lang="en-US" altLang="zh-CN" dirty="0"/>
          </a:p>
          <a:p>
            <a:endParaRPr lang="en-US" altLang="zh-CN" dirty="0"/>
          </a:p>
          <a:p>
            <a:r>
              <a:rPr lang="en-US" altLang="zh-CN" dirty="0"/>
              <a:t>It can detect the player from 3 to 7 meters, rotate within 2 seconds, and pass the ball with over 85% accuracy.</a:t>
            </a:r>
            <a:endParaRPr lang="en-US" altLang="zh-CN" dirty="0"/>
          </a:p>
          <a:p>
            <a:endParaRPr lang="en-US" altLang="zh-CN" dirty="0"/>
          </a:p>
          <a:p>
            <a:r>
              <a:rPr lang="en-US" altLang="zh-CN" dirty="0"/>
              <a:t>Overall, the prototype met our main requirements and showed that this design is feasible.</a:t>
            </a:r>
            <a:endParaRPr lang="en-US" altLang="zh-CN" dirty="0"/>
          </a:p>
          <a:p>
            <a:endParaRPr lang="en-US" altLang="zh-CN" dirty="0"/>
          </a:p>
          <a:p>
            <a:r>
              <a:rPr lang="en-US" altLang="zh-CN" dirty="0"/>
              <a:t>Thank you. We are happy to take any questions.</a:t>
            </a:r>
            <a:endParaRPr lang="en-US" altLang="zh-CN"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Let me start with the problem we're trying to solve. When a player is training alone, he typically move around the court and every time he shoot, if there's no assistant, the player has to stop, walk over, and retrieve it. This makes it very hard to build consistent shooting form.</a:t>
            </a:r>
            <a:endParaRPr lang="en-US" altLang="zh-CN" dirty="0"/>
          </a:p>
          <a:p>
            <a:r>
              <a:rPr lang="en-US" altLang="zh-CN" dirty="0"/>
              <a:t>Existing machines do help, but they have a critical limitation. They are fixed direction. When the player moves to a new spot, the machine is still pointing at the old one.</a:t>
            </a:r>
            <a:endParaRPr lang="en-US" altLang="zh-CN" dirty="0"/>
          </a:p>
          <a:p>
            <a:r>
              <a:rPr lang="en-US" altLang="zh-CN" dirty="0"/>
              <a:t>Our design solved the problem. The player just moves — the machine follows. (55s)</a:t>
            </a:r>
            <a:endParaRPr lang="en-US" altLang="zh-CN"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Here's the big picture of how the system works.</a:t>
            </a:r>
            <a:endParaRPr lang="en-US" altLang="zh-CN" dirty="0"/>
          </a:p>
          <a:p>
            <a:r>
              <a:rPr lang="en-US" altLang="zh-CN" dirty="0"/>
              <a:t>First, the player carries a small Bluetooth locator. The bluetoothbase will continuously tracking it.</a:t>
            </a:r>
            <a:endParaRPr lang="en-US" altLang="zh-CN" dirty="0"/>
          </a:p>
          <a:p>
            <a:r>
              <a:rPr lang="en-US" altLang="zh-CN" dirty="0"/>
              <a:t>Second, the Controller takes angle and distance information from the base, and translates that into commands for motors.</a:t>
            </a:r>
            <a:endParaRPr lang="en-US" altLang="zh-CN" dirty="0"/>
          </a:p>
          <a:p>
            <a:r>
              <a:rPr lang="en-US" altLang="zh-CN" dirty="0"/>
              <a:t>Third,  a stepper motor rotates the laucher to align </a:t>
            </a:r>
            <a:r>
              <a:rPr lang="en-US" altLang="zh-CN" sz="1800" dirty="0">
                <a:solidFill>
                  <a:schemeClr val="tx1"/>
                </a:solidFill>
              </a:rPr>
              <a:t>it</a:t>
            </a:r>
            <a:r>
              <a:rPr lang="en-US" altLang="zh-CN" dirty="0"/>
              <a:t> with the player's direction.</a:t>
            </a:r>
            <a:endParaRPr lang="en-US" altLang="zh-CN" dirty="0"/>
          </a:p>
          <a:p>
            <a:r>
              <a:rPr lang="en-US" altLang="zh-CN" dirty="0"/>
              <a:t>Fourth, two counter-rotating friction wheel will accelerate the basketball to the target speed.</a:t>
            </a:r>
            <a:endParaRPr lang="en-US" altLang="zh-CN" dirty="0"/>
          </a:p>
          <a:p>
            <a:r>
              <a:rPr lang="en-US" altLang="zh-CN" sz="1800" dirty="0">
                <a:solidFill>
                  <a:schemeClr val="tx1"/>
                </a:solidFill>
              </a:rPr>
              <a:t>Then </a:t>
            </a:r>
            <a:r>
              <a:rPr lang="en-US" altLang="zh-CN" dirty="0"/>
              <a:t>Ball Passed. (55s)</a:t>
            </a:r>
            <a:endParaRPr lang="en-US" altLang="zh-CN"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Here is a more precise overview of our system, indicating how the signals and electrical power flow. We can devide our system into four parts.First is the Localization module, mainly cove rthere blocks(</a:t>
            </a:r>
            <a:r>
              <a:rPr lang="zh-CN" altLang="en-US" dirty="0"/>
              <a:t>指向</a:t>
            </a:r>
            <a:r>
              <a:rPr lang="en-US" altLang="zh-CN" dirty="0"/>
              <a:t>player with bluetoth;BLE sensing</a:t>
            </a:r>
            <a:r>
              <a:rPr lang="zh-CN" altLang="en-US" dirty="0"/>
              <a:t>和</a:t>
            </a:r>
            <a:r>
              <a:rPr lang="en-US" altLang="zh-CN" dirty="0"/>
              <a:t>ESP32</a:t>
            </a:r>
            <a:r>
              <a:rPr lang="zh-CN" altLang="en-US" dirty="0"/>
              <a:t>模块</a:t>
            </a:r>
            <a:r>
              <a:rPr lang="en-US" altLang="zh-CN" dirty="0"/>
              <a:t>), it uses bluetooth signal to locate the angle of the player and send the signal to the controller; Then we have Aiming &amp; Rotation module (</a:t>
            </a:r>
            <a:r>
              <a:rPr lang="zh-CN" altLang="en-US" dirty="0"/>
              <a:t>指向</a:t>
            </a:r>
            <a:r>
              <a:rPr lang="en-US" altLang="zh-CN" dirty="0"/>
              <a:t>aim command</a:t>
            </a:r>
            <a:r>
              <a:rPr lang="zh-CN" altLang="en-US" dirty="0"/>
              <a:t>部分</a:t>
            </a:r>
            <a:r>
              <a:rPr lang="en-US" altLang="zh-CN" dirty="0"/>
              <a:t>, it </a:t>
            </a:r>
            <a:r>
              <a:rPr lang="en-US" altLang="zh-CN" sz="1800" dirty="0">
                <a:solidFill>
                  <a:schemeClr val="tx1"/>
                </a:solidFill>
              </a:rPr>
              <a:t>compute</a:t>
            </a:r>
            <a:r>
              <a:rPr lang="en-US" altLang="zh-CN" dirty="0"/>
              <a:t> the signal from the bluetooth and command rotation  motor to drive the robot into suitable angle. Another important part is Launching Module (</a:t>
            </a:r>
            <a:r>
              <a:rPr lang="zh-CN" altLang="en-US" dirty="0"/>
              <a:t>指向</a:t>
            </a:r>
            <a:r>
              <a:rPr lang="en-US" altLang="zh-CN" dirty="0"/>
              <a:t>speed command), use two friction</a:t>
            </a:r>
            <a:r>
              <a:rPr lang="zh-CN" altLang="en-US" dirty="0"/>
              <a:t>-</a:t>
            </a:r>
            <a:r>
              <a:rPr lang="en-US" altLang="zh-CN" dirty="0"/>
              <a:t>Wheel to launch te basketball out to the player. Finally, we have the power module which can provide electricity for our device</a:t>
            </a:r>
            <a:endParaRPr lang="en-US" altLang="zh-CN"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dirty="0"/>
          </a:p>
          <a:p>
            <a:r>
              <a:rPr lang="en-US" altLang="zh-CN" dirty="0">
                <a:cs typeface="Arial" panose="020B0604020202020204" pitchFamily="34" charset="0"/>
              </a:rPr>
              <a:t>This slide focuses on our localization and targeting subsystem.</a:t>
            </a:r>
            <a:endParaRPr lang="en-US" altLang="zh-CN" dirty="0">
              <a:cs typeface="Arial" panose="020B0604020202020204" pitchFamily="34" charset="0"/>
            </a:endParaRPr>
          </a:p>
          <a:p>
            <a:r>
              <a:rPr lang="en-US" altLang="zh-CN" dirty="0"/>
              <a:t>First, we chose BLE because it has lower hardware and computation complexity compared with camera</a:t>
            </a:r>
            <a:r>
              <a:rPr lang="zh-CN" altLang="en-US" dirty="0"/>
              <a:t>-</a:t>
            </a:r>
            <a:r>
              <a:rPr lang="en-US" altLang="zh-CN" dirty="0"/>
              <a:t>based tracking. It does not require an extra camere and image processing pipeline.</a:t>
            </a:r>
            <a:endParaRPr lang="en-US" altLang="zh-CN" dirty="0"/>
          </a:p>
          <a:p>
            <a:endParaRPr lang="en-US" altLang="zh-CN" dirty="0"/>
          </a:p>
          <a:p>
            <a:r>
              <a:rPr lang="en-US" altLang="zh-CN" dirty="0"/>
              <a:t>second,, we use UUID filtering to identify the player</a:t>
            </a:r>
            <a:r>
              <a:rPr lang="zh-CN" altLang="en-US" dirty="0"/>
              <a:t>’</a:t>
            </a:r>
            <a:r>
              <a:rPr lang="en-US" altLang="zh-CN" dirty="0"/>
              <a:t>s Bluetooth beacon. Here, the UUID is like an ID for the beacon, so the robot only responds to the locator carried by the player, instead of reacting to other Bluetooth devices nearby.</a:t>
            </a:r>
            <a:endParaRPr lang="en-US" altLang="zh-CN" dirty="0"/>
          </a:p>
          <a:p>
            <a:endParaRPr lang="en-US" altLang="zh-CN" dirty="0"/>
          </a:p>
          <a:p>
            <a:r>
              <a:rPr lang="en-US" altLang="zh-CN" dirty="0"/>
              <a:t>In contrast, a camera</a:t>
            </a:r>
            <a:r>
              <a:rPr lang="zh-CN" altLang="en-US" dirty="0"/>
              <a:t>-</a:t>
            </a:r>
            <a:r>
              <a:rPr lang="en-US" altLang="zh-CN" dirty="0"/>
              <a:t>based system could be more sensitive to lighting conditions, player occlusion .</a:t>
            </a:r>
            <a:endParaRPr lang="en-US" altLang="zh-CN" dirty="0"/>
          </a:p>
          <a:p>
            <a:r>
              <a:rPr lang="en-US" altLang="zh-CN" dirty="0"/>
              <a:t>On the right side, we calculate angular error. The key point is that even a small aiming error can create a large lateral deviation at longer distance. At our maximum range of 7 meters, a 5</a:t>
            </a:r>
            <a:r>
              <a:rPr lang="zh-CN" altLang="en-US" dirty="0"/>
              <a:t>-</a:t>
            </a:r>
            <a:r>
              <a:rPr lang="en-US" altLang="zh-CN" dirty="0"/>
              <a:t>degree angular error already causes about 0.61 meters of deviation, which is right at our 0.6</a:t>
            </a:r>
            <a:r>
              <a:rPr lang="zh-CN" altLang="en-US" dirty="0"/>
              <a:t>-</a:t>
            </a:r>
            <a:r>
              <a:rPr lang="en-US" altLang="zh-CN" dirty="0"/>
              <a:t>meter accuracy limit.</a:t>
            </a:r>
            <a:endParaRPr lang="en-US" altLang="zh-CN"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For this part, we focus on how the robot physically aims at the player.</a:t>
            </a:r>
            <a:endParaRPr lang="en-US" altLang="zh-CN" dirty="0"/>
          </a:p>
          <a:p>
            <a:endParaRPr lang="en-US" altLang="zh-CN" dirty="0"/>
          </a:p>
          <a:p>
            <a:r>
              <a:rPr lang="en-US" altLang="zh-CN" dirty="0"/>
              <a:t>The launcher is mounted on a rotating base, and we designed the rotation axis to be close to the center of the upper structure. This reduces wobble and makes the system more stable when it turns and launches the ball.</a:t>
            </a:r>
            <a:endParaRPr lang="en-US" altLang="zh-CN" dirty="0"/>
          </a:p>
          <a:p>
            <a:endParaRPr lang="en-US" altLang="zh-CN" dirty="0"/>
          </a:p>
          <a:p>
            <a:r>
              <a:rPr lang="en-US" altLang="zh-CN" dirty="0"/>
              <a:t>We use a stepper motor with a motor driver for rotation. The ESP32 sends step and direction signals, so the launcher can rotate to the desired angle with good precision.</a:t>
            </a:r>
            <a:endParaRPr lang="en-US" altLang="zh-CN" dirty="0"/>
          </a:p>
          <a:p>
            <a:endParaRPr lang="en-US" altLang="zh-CN" dirty="0"/>
          </a:p>
          <a:p>
            <a:r>
              <a:rPr lang="en-US" altLang="zh-CN" dirty="0"/>
              <a:t>For motor selection, we considered the weight and moment of inertia of the upper structure, the required rotation speed, and friction. Our goal is to aim within 2 seconds.</a:t>
            </a:r>
            <a:endParaRPr lang="en-US" altLang="zh-CN" dirty="0"/>
          </a:p>
          <a:p>
            <a:endParaRPr lang="en-US" altLang="zh-CN" dirty="0"/>
          </a:p>
          <a:p>
            <a:r>
              <a:rPr lang="en-US" altLang="zh-CN" dirty="0"/>
              <a:t>The control process is straightforward: the robot detects the target, calculates the angle error, rotates the base, and stops when the launcher is aligned. Then the system is ready to launch.</a:t>
            </a:r>
            <a:endParaRPr lang="en-US" altLang="zh-CN"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The key mechanism in the launcher is two counter-rotating friction wheels that compress the ball and accelerate it forward.</a:t>
            </a:r>
            <a:endParaRPr lang="en-US" altLang="zh-CN" dirty="0"/>
          </a:p>
          <a:p>
            <a:r>
              <a:rPr lang="en-US" altLang="zh-CN" dirty="0"/>
              <a:t>Wheel spacing is one of the most critical parameters. Too wide, the wheels cannot grip the ball. Too narrow, it will overloading the motors and deforming the ball.</a:t>
            </a:r>
            <a:endParaRPr lang="en-US" altLang="zh-CN" dirty="0"/>
          </a:p>
          <a:p>
            <a:r>
              <a:rPr lang="en-US" altLang="zh-CN" dirty="0"/>
              <a:t>Motor speed is estimated from the supplied voltage, then converted to wheel surface speed. However the actual ball release speed is always lower than the theoretical value, due to motor loading, and wheel slip.</a:t>
            </a:r>
            <a:endParaRPr lang="en-US" altLang="zh-CN" dirty="0"/>
          </a:p>
          <a:p>
            <a:r>
              <a:rPr lang="en-US" altLang="zh-CN" dirty="0"/>
              <a:t>The model gives us the estimate of release speed.  We assume no air resistance and treat the basketball as a point mass. we correct it through experiments. (60s)</a:t>
            </a:r>
            <a:endParaRPr lang="en-US" altLang="zh-CN"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Finally, let's look at the control , power , and safety system.</a:t>
            </a:r>
            <a:endParaRPr lang="en-US" altLang="zh-CN" dirty="0"/>
          </a:p>
          <a:p>
            <a:r>
              <a:rPr lang="en-US" altLang="zh-CN" dirty="0"/>
              <a:t>The controller systm runs a nine-state state machine.  We've descibed how it works before and i</a:t>
            </a:r>
            <a:r>
              <a:rPr lang="en-US" altLang="zh-CN" sz="1800" dirty="0">
                <a:solidFill>
                  <a:schemeClr val="tx1"/>
                </a:solidFill>
              </a:rPr>
              <a:t>f in any of these states the bluetooth signal is lost, the motor will stop.</a:t>
            </a:r>
            <a:endParaRPr lang="en-US" altLang="zh-CN" dirty="0"/>
          </a:p>
          <a:p>
            <a:r>
              <a:rPr lang="en-US" altLang="zh-CN" dirty="0"/>
              <a:t>For power, we use a split-path architecture. The main battery feeds high current directly to  motor ad motor drivers. </a:t>
            </a:r>
            <a:r>
              <a:rPr lang="en-US" altLang="zh-CN" sz="1800" dirty="0">
                <a:solidFill>
                  <a:schemeClr val="tx1"/>
                </a:solidFill>
              </a:rPr>
              <a:t>Then</a:t>
            </a:r>
            <a:r>
              <a:rPr lang="en-US" altLang="zh-CN" dirty="0"/>
              <a:t> a step-down voltage regulator converts that to 5V and 3.3V for the ESP32 and logic circuits. </a:t>
            </a:r>
            <a:endParaRPr lang="en-US" altLang="zh-CN" dirty="0"/>
          </a:p>
          <a:p>
            <a:r>
              <a:rPr lang="en-US" altLang="zh-CN" dirty="0"/>
              <a:t>A common ground reference ties both paths together to ensure clean signal transmission.</a:t>
            </a:r>
            <a:endParaRPr lang="en-US" altLang="zh-CN" dirty="0"/>
          </a:p>
          <a:p>
            <a:r>
              <a:rPr lang="en-US" altLang="zh-CN" dirty="0"/>
              <a:t>To summarize the safety design: we have a software interlock on bluetooth signal  , isolated power paths to protect the controller, and have a swict to start an stop all process.</a:t>
            </a:r>
            <a:endParaRPr lang="en-US" altLang="zh-CN"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Here you can see the result of our design. On the left is the overall assembly — you can see the rotating base on the bottom and the launcher body mounted on top. On the right is a video of our practical presentation. You can see it's rotating towards the player's dirction, and launch the ball. </a:t>
            </a:r>
            <a:endParaRPr lang="en-US" altLang="zh-CN"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xml"/><Relationship Id="rId2" Type="http://schemas.openxmlformats.org/officeDocument/2006/relationships/image" Target="../media/image16.png"/><Relationship Id="rId1" Type="http://schemas.openxmlformats.org/officeDocument/2006/relationships/image" Target="../media/image15.pn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chart" Target="../charts/chart1.xml"/></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xml"/><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1.xml"/><Relationship Id="rId6" Type="http://schemas.openxmlformats.org/officeDocument/2006/relationships/image" Target="../media/image12.png"/><Relationship Id="rId5" Type="http://schemas.microsoft.com/office/2007/relationships/media" Target="../media/media1.mp4"/><Relationship Id="rId4" Type="http://schemas.openxmlformats.org/officeDocument/2006/relationships/video" Target="NULL" TargetMode="External"/><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D1B3E"/>
        </a:solidFill>
        <a:effectLst/>
      </p:bgPr>
    </p:bg>
    <p:spTree>
      <p:nvGrpSpPr>
        <p:cNvPr id="1" name=""/>
        <p:cNvGrpSpPr/>
        <p:nvPr/>
      </p:nvGrpSpPr>
      <p:grpSpPr>
        <a:xfrm>
          <a:off x="0" y="0"/>
          <a:ext cx="0" cy="0"/>
          <a:chOff x="0" y="0"/>
          <a:chExt cx="0" cy="0"/>
        </a:xfrm>
      </p:grpSpPr>
      <p:sp>
        <p:nvSpPr>
          <p:cNvPr id="2" name="Shape 0"/>
          <p:cNvSpPr/>
          <p:nvPr/>
        </p:nvSpPr>
        <p:spPr>
          <a:xfrm>
            <a:off x="0" y="0"/>
            <a:ext cx="320040" cy="5143500"/>
          </a:xfrm>
          <a:prstGeom prst="rect">
            <a:avLst/>
          </a:prstGeom>
          <a:solidFill>
            <a:srgbClr val="E84A0C"/>
          </a:solidFill>
        </p:spPr>
      </p:sp>
      <p:sp>
        <p:nvSpPr>
          <p:cNvPr id="3" name="Shape 1"/>
          <p:cNvSpPr/>
          <p:nvPr/>
        </p:nvSpPr>
        <p:spPr>
          <a:xfrm>
            <a:off x="7132320" y="-1097280"/>
            <a:ext cx="3200400" cy="3200400"/>
          </a:xfrm>
          <a:prstGeom prst="ellipse">
            <a:avLst/>
          </a:prstGeom>
          <a:solidFill>
            <a:srgbClr val="1A3A6B">
              <a:alpha val="60000"/>
            </a:srgbClr>
          </a:solidFill>
        </p:spPr>
      </p:sp>
      <p:sp>
        <p:nvSpPr>
          <p:cNvPr id="4" name="Shape 2"/>
          <p:cNvSpPr/>
          <p:nvPr/>
        </p:nvSpPr>
        <p:spPr>
          <a:xfrm>
            <a:off x="7680960" y="-457200"/>
            <a:ext cx="1828800" cy="1828800"/>
          </a:xfrm>
          <a:prstGeom prst="ellipse">
            <a:avLst/>
          </a:prstGeom>
          <a:solidFill>
            <a:srgbClr val="E84A0C">
              <a:alpha val="30000"/>
            </a:srgbClr>
          </a:solidFill>
        </p:spPr>
      </p:sp>
      <p:pic>
        <p:nvPicPr>
          <p:cNvPr id="5" name="Image 0" descr="preencoded.png"/>
          <p:cNvPicPr>
            <a:picLocks noChangeAspect="1"/>
          </p:cNvPicPr>
          <p:nvPr/>
        </p:nvPicPr>
        <p:blipFill>
          <a:blip r:embed="rId1">
            <a:duotone>
              <a:schemeClr val="accent2">
                <a:shade val="45000"/>
                <a:satMod val="135000"/>
              </a:schemeClr>
              <a:prstClr val="white"/>
            </a:duotone>
          </a:blip>
          <a:stretch>
            <a:fillRect/>
          </a:stretch>
        </p:blipFill>
        <p:spPr>
          <a:xfrm>
            <a:off x="6949440" y="1371600"/>
            <a:ext cx="1645920" cy="1645920"/>
          </a:xfrm>
          <a:prstGeom prst="rect">
            <a:avLst/>
          </a:prstGeom>
        </p:spPr>
      </p:pic>
      <p:sp>
        <p:nvSpPr>
          <p:cNvPr id="6" name="Text 3"/>
          <p:cNvSpPr/>
          <p:nvPr/>
        </p:nvSpPr>
        <p:spPr>
          <a:xfrm>
            <a:off x="594360" y="457200"/>
            <a:ext cx="7315200" cy="365760"/>
          </a:xfrm>
          <a:prstGeom prst="rect">
            <a:avLst/>
          </a:prstGeom>
          <a:noFill/>
        </p:spPr>
        <p:txBody>
          <a:bodyPr wrap="square" lIns="0" tIns="0" rIns="0" bIns="0" rtlCol="0" anchor="ctr"/>
          <a:lstStyle/>
          <a:p>
            <a:pPr marL="0" indent="0">
              <a:buNone/>
            </a:pPr>
            <a:r>
              <a:rPr lang="en-US" sz="1300" dirty="0">
                <a:solidFill>
                  <a:srgbClr val="B8C8E8"/>
                </a:solidFill>
                <a:latin typeface="Calibri" pitchFamily="34" charset="0"/>
                <a:ea typeface="Calibri" pitchFamily="34" charset="-122"/>
                <a:cs typeface="Calibri" pitchFamily="34" charset="-120"/>
              </a:rPr>
              <a:t>ECE 445 · Senior Design Laboratory</a:t>
            </a:r>
            <a:endParaRPr lang="en-US" sz="1300" dirty="0"/>
          </a:p>
        </p:txBody>
      </p:sp>
      <p:sp>
        <p:nvSpPr>
          <p:cNvPr id="7" name="Text 4"/>
          <p:cNvSpPr/>
          <p:nvPr/>
        </p:nvSpPr>
        <p:spPr>
          <a:xfrm>
            <a:off x="594360" y="960120"/>
            <a:ext cx="6400800" cy="1645920"/>
          </a:xfrm>
          <a:prstGeom prst="rect">
            <a:avLst/>
          </a:prstGeom>
          <a:noFill/>
        </p:spPr>
        <p:txBody>
          <a:bodyPr wrap="square" lIns="0" tIns="0" rIns="0" bIns="0" rtlCol="0" anchor="ctr"/>
          <a:lstStyle/>
          <a:p>
            <a:pPr marL="0" indent="0" algn="l">
              <a:lnSpc>
                <a:spcPct val="115000"/>
              </a:lnSpc>
              <a:buNone/>
            </a:pPr>
            <a:r>
              <a:rPr lang="en-US" sz="3600" b="1" dirty="0">
                <a:solidFill>
                  <a:srgbClr val="FFFFFF"/>
                </a:solidFill>
                <a:latin typeface="Calibri" pitchFamily="34" charset="0"/>
                <a:ea typeface="Calibri" pitchFamily="34" charset="-122"/>
                <a:cs typeface="Calibri" pitchFamily="34" charset="-120"/>
              </a:rPr>
              <a:t>Intelligent Basketball</a:t>
            </a:r>
            <a:endParaRPr lang="en-US" sz="3600" dirty="0"/>
          </a:p>
          <a:p>
            <a:pPr marL="0" indent="0" algn="l">
              <a:lnSpc>
                <a:spcPct val="115000"/>
              </a:lnSpc>
              <a:buNone/>
            </a:pPr>
            <a:r>
              <a:rPr lang="en-US" sz="3600" b="1" dirty="0">
                <a:solidFill>
                  <a:srgbClr val="FFFFFF"/>
                </a:solidFill>
                <a:latin typeface="Calibri" pitchFamily="34" charset="0"/>
                <a:ea typeface="Calibri" pitchFamily="34" charset="-122"/>
                <a:cs typeface="Calibri" pitchFamily="34" charset="-120"/>
              </a:rPr>
              <a:t>Retrieval &amp; Return Robot</a:t>
            </a:r>
            <a:endParaRPr lang="en-US" sz="3600" dirty="0"/>
          </a:p>
        </p:txBody>
      </p:sp>
      <p:sp>
        <p:nvSpPr>
          <p:cNvPr id="8" name="Shape 5"/>
          <p:cNvSpPr/>
          <p:nvPr/>
        </p:nvSpPr>
        <p:spPr>
          <a:xfrm>
            <a:off x="594360" y="2606040"/>
            <a:ext cx="4114800" cy="54864"/>
          </a:xfrm>
          <a:prstGeom prst="rect">
            <a:avLst/>
          </a:prstGeom>
          <a:solidFill>
            <a:srgbClr val="E84A0C"/>
          </a:solidFill>
        </p:spPr>
      </p:sp>
      <p:sp>
        <p:nvSpPr>
          <p:cNvPr id="9" name="Text 6"/>
          <p:cNvSpPr/>
          <p:nvPr/>
        </p:nvSpPr>
        <p:spPr>
          <a:xfrm>
            <a:off x="594360" y="2743200"/>
            <a:ext cx="5486400" cy="457200"/>
          </a:xfrm>
          <a:prstGeom prst="rect">
            <a:avLst/>
          </a:prstGeom>
          <a:noFill/>
        </p:spPr>
        <p:txBody>
          <a:bodyPr wrap="square" lIns="0" tIns="0" rIns="0" bIns="0" rtlCol="0" anchor="ctr"/>
          <a:lstStyle/>
          <a:p>
            <a:pPr marL="0" indent="0">
              <a:buNone/>
            </a:pPr>
            <a:r>
              <a:rPr lang="en-US" sz="1600" i="1" dirty="0">
                <a:solidFill>
                  <a:srgbClr val="F26522"/>
                </a:solidFill>
                <a:latin typeface="Calibri" pitchFamily="34" charset="0"/>
                <a:ea typeface="Calibri" pitchFamily="34" charset="-122"/>
                <a:cs typeface="Calibri" pitchFamily="34" charset="-120"/>
              </a:rPr>
              <a:t>Detect · Aim · Launch</a:t>
            </a:r>
            <a:endParaRPr lang="en-US" sz="1600" dirty="0"/>
          </a:p>
        </p:txBody>
      </p:sp>
      <p:sp>
        <p:nvSpPr>
          <p:cNvPr id="10" name="Text 7"/>
          <p:cNvSpPr/>
          <p:nvPr/>
        </p:nvSpPr>
        <p:spPr>
          <a:xfrm>
            <a:off x="594360" y="3337560"/>
            <a:ext cx="7772400" cy="914400"/>
          </a:xfrm>
          <a:prstGeom prst="rect">
            <a:avLst/>
          </a:prstGeom>
          <a:noFill/>
        </p:spPr>
        <p:txBody>
          <a:bodyPr wrap="square" lIns="0" tIns="0" rIns="0" bIns="0" rtlCol="0" anchor="ctr"/>
          <a:lstStyle/>
          <a:p>
            <a:pPr marL="0" indent="0">
              <a:buNone/>
            </a:pPr>
            <a:r>
              <a:rPr lang="en-US" sz="1200" b="1" dirty="0">
                <a:solidFill>
                  <a:srgbClr val="FFFFFF"/>
                </a:solidFill>
                <a:latin typeface="Calibri" pitchFamily="34" charset="0"/>
                <a:ea typeface="Calibri" pitchFamily="34" charset="-122"/>
                <a:cs typeface="Calibri" pitchFamily="34" charset="-120"/>
              </a:rPr>
              <a:t>Team 36</a:t>
            </a:r>
            <a:endParaRPr lang="en-US" sz="1200" dirty="0"/>
          </a:p>
          <a:p>
            <a:pPr marL="0" indent="0">
              <a:buNone/>
            </a:pPr>
            <a:r>
              <a:rPr lang="en-US" sz="1200" dirty="0">
                <a:solidFill>
                  <a:srgbClr val="B8C8E8"/>
                </a:solidFill>
                <a:latin typeface="Calibri" pitchFamily="34" charset="0"/>
                <a:ea typeface="Calibri" pitchFamily="34" charset="-122"/>
                <a:cs typeface="Calibri" pitchFamily="34" charset="-120"/>
              </a:rPr>
              <a:t>Jinghui Zheng  ·  Libo Zhang  ·  Zichao Lin  ·  Linzhi Du</a:t>
            </a:r>
            <a:endParaRPr lang="en-US" sz="1200" dirty="0"/>
          </a:p>
          <a:p>
            <a:pPr marL="0" indent="0">
              <a:buNone/>
            </a:pPr>
            <a:r>
              <a:rPr lang="en-US" sz="1200" dirty="0">
                <a:solidFill>
                  <a:srgbClr val="B8C8E8"/>
                </a:solidFill>
                <a:latin typeface="Calibri" pitchFamily="34" charset="0"/>
                <a:ea typeface="Calibri" pitchFamily="34" charset="-122"/>
                <a:cs typeface="Calibri" pitchFamily="34" charset="-120"/>
              </a:rPr>
              <a:t>TA: Jianzu Zhang  ·  May 2026</a:t>
            </a:r>
            <a:endParaRPr lang="en-US" sz="1200" dirty="0"/>
          </a:p>
        </p:txBody>
      </p:sp>
      <p:sp>
        <p:nvSpPr>
          <p:cNvPr id="11" name="Shape 8"/>
          <p:cNvSpPr/>
          <p:nvPr/>
        </p:nvSpPr>
        <p:spPr>
          <a:xfrm>
            <a:off x="7498080" y="4389120"/>
            <a:ext cx="1371600" cy="457200"/>
          </a:xfrm>
          <a:prstGeom prst="rect">
            <a:avLst/>
          </a:prstGeom>
          <a:solidFill>
            <a:srgbClr val="E84A0C"/>
          </a:solidFill>
        </p:spPr>
      </p:sp>
      <p:sp>
        <p:nvSpPr>
          <p:cNvPr id="12" name="Text 9"/>
          <p:cNvSpPr/>
          <p:nvPr/>
        </p:nvSpPr>
        <p:spPr>
          <a:xfrm>
            <a:off x="7498080" y="4389120"/>
            <a:ext cx="1371600" cy="457200"/>
          </a:xfrm>
          <a:prstGeom prst="rect">
            <a:avLst/>
          </a:prstGeom>
          <a:noFill/>
        </p:spPr>
        <p:txBody>
          <a:bodyPr wrap="square" lIns="0" tIns="0" rIns="0" bIns="0" rtlCol="0" anchor="ctr"/>
          <a:lstStyle/>
          <a:p>
            <a:pPr marL="0" indent="0" algn="ctr">
              <a:buNone/>
            </a:pPr>
            <a:r>
              <a:rPr lang="en-US" sz="1000" b="1" dirty="0">
                <a:solidFill>
                  <a:srgbClr val="FFFFFF"/>
                </a:solidFill>
                <a:latin typeface="Calibri" pitchFamily="34" charset="0"/>
                <a:ea typeface="Calibri" pitchFamily="34" charset="-122"/>
                <a:cs typeface="Calibri" pitchFamily="34" charset="-120"/>
              </a:rPr>
              <a:t>UIUC  2026</a:t>
            </a:r>
            <a:endParaRPr lang="en-US" sz="1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9144000" cy="914400"/>
          </a:xfrm>
          <a:prstGeom prst="rect">
            <a:avLst/>
          </a:prstGeom>
          <a:solidFill>
            <a:srgbClr val="0D1B3E"/>
          </a:solidFill>
        </p:spPr>
      </p:sp>
      <p:sp>
        <p:nvSpPr>
          <p:cNvPr id="3" name="Shape 1"/>
          <p:cNvSpPr/>
          <p:nvPr/>
        </p:nvSpPr>
        <p:spPr>
          <a:xfrm>
            <a:off x="0" y="914400"/>
            <a:ext cx="9144000" cy="64008"/>
          </a:xfrm>
          <a:prstGeom prst="rect">
            <a:avLst/>
          </a:prstGeom>
          <a:solidFill>
            <a:srgbClr val="E84A0C"/>
          </a:solidFill>
        </p:spPr>
      </p:sp>
      <p:sp>
        <p:nvSpPr>
          <p:cNvPr id="4" name="Text 2"/>
          <p:cNvSpPr/>
          <p:nvPr/>
        </p:nvSpPr>
        <p:spPr>
          <a:xfrm>
            <a:off x="365760" y="0"/>
            <a:ext cx="8229600" cy="914400"/>
          </a:xfrm>
          <a:prstGeom prst="rect">
            <a:avLst/>
          </a:prstGeom>
          <a:noFill/>
        </p:spPr>
        <p:txBody>
          <a:bodyPr wrap="square" lIns="0" tIns="0" rIns="0" bIns="0" rtlCol="0" anchor="ctr"/>
          <a:lstStyle/>
          <a:p>
            <a:pPr marL="0" indent="0">
              <a:buNone/>
            </a:pPr>
            <a:r>
              <a:rPr lang="en-US" sz="2400" b="1" dirty="0">
                <a:solidFill>
                  <a:srgbClr val="FFFFFF"/>
                </a:solidFill>
                <a:latin typeface="Calibri" pitchFamily="34" charset="0"/>
                <a:ea typeface="Calibri" pitchFamily="34" charset="-122"/>
                <a:cs typeface="Calibri" pitchFamily="34" charset="-120"/>
              </a:rPr>
              <a:t>Verification Results</a:t>
            </a:r>
            <a:endParaRPr lang="en-US" sz="2400" dirty="0"/>
          </a:p>
        </p:txBody>
      </p:sp>
      <p:sp>
        <p:nvSpPr>
          <p:cNvPr id="5" name="Shape 3"/>
          <p:cNvSpPr/>
          <p:nvPr/>
        </p:nvSpPr>
        <p:spPr>
          <a:xfrm>
            <a:off x="228600" y="1115568"/>
            <a:ext cx="1554480" cy="2011680"/>
          </a:xfrm>
          <a:prstGeom prst="rect">
            <a:avLst/>
          </a:prstGeom>
          <a:solidFill>
            <a:srgbClr val="0D1B3E"/>
          </a:solidFill>
          <a:effectLst>
            <a:outerShdw blurRad="101600" dist="25400" dir="8100000" algn="bl" rotWithShape="0">
              <a:srgbClr val="000000">
                <a:alpha val="18000"/>
              </a:srgbClr>
            </a:outerShdw>
          </a:effectLst>
        </p:spPr>
      </p:sp>
      <p:sp>
        <p:nvSpPr>
          <p:cNvPr id="6" name="Shape 4"/>
          <p:cNvSpPr/>
          <p:nvPr/>
        </p:nvSpPr>
        <p:spPr>
          <a:xfrm>
            <a:off x="228600" y="1115568"/>
            <a:ext cx="1554480" cy="64008"/>
          </a:xfrm>
          <a:prstGeom prst="rect">
            <a:avLst/>
          </a:prstGeom>
          <a:solidFill>
            <a:srgbClr val="E84A0C"/>
          </a:solidFill>
        </p:spPr>
      </p:sp>
      <p:pic>
        <p:nvPicPr>
          <p:cNvPr id="7" name="Image 0" descr="preencoded.png"/>
          <p:cNvPicPr>
            <a:picLocks noChangeAspect="1"/>
          </p:cNvPicPr>
          <p:nvPr/>
        </p:nvPicPr>
        <p:blipFill>
          <a:blip r:embed="rId1">
            <a:duotone>
              <a:schemeClr val="accent2">
                <a:shade val="45000"/>
                <a:satMod val="135000"/>
              </a:schemeClr>
              <a:prstClr val="white"/>
            </a:duotone>
          </a:blip>
          <a:stretch>
            <a:fillRect/>
          </a:stretch>
        </p:blipFill>
        <p:spPr>
          <a:xfrm>
            <a:off x="777240" y="1252728"/>
            <a:ext cx="457200" cy="457200"/>
          </a:xfrm>
          <a:prstGeom prst="rect">
            <a:avLst/>
          </a:prstGeom>
        </p:spPr>
      </p:pic>
      <p:sp>
        <p:nvSpPr>
          <p:cNvPr id="8" name="Text 5"/>
          <p:cNvSpPr/>
          <p:nvPr/>
        </p:nvSpPr>
        <p:spPr>
          <a:xfrm>
            <a:off x="274320" y="1773936"/>
            <a:ext cx="1463040" cy="594360"/>
          </a:xfrm>
          <a:prstGeom prst="rect">
            <a:avLst/>
          </a:prstGeom>
          <a:noFill/>
        </p:spPr>
        <p:txBody>
          <a:bodyPr wrap="square" lIns="0" tIns="0" rIns="0" bIns="0" rtlCol="0" anchor="ctr"/>
          <a:lstStyle/>
          <a:p>
            <a:pPr marL="0" indent="0" algn="ctr">
              <a:buNone/>
            </a:pPr>
            <a:r>
              <a:rPr lang="en-US" sz="2200" b="1" dirty="0">
                <a:solidFill>
                  <a:srgbClr val="E84A0C"/>
                </a:solidFill>
                <a:latin typeface="Calibri" pitchFamily="34" charset="0"/>
                <a:ea typeface="Calibri" pitchFamily="34" charset="-122"/>
                <a:cs typeface="Calibri" pitchFamily="34" charset="-120"/>
              </a:rPr>
              <a:t>3–7 m</a:t>
            </a:r>
            <a:endParaRPr lang="en-US" sz="2200" dirty="0"/>
          </a:p>
        </p:txBody>
      </p:sp>
      <p:sp>
        <p:nvSpPr>
          <p:cNvPr id="9" name="Text 6"/>
          <p:cNvSpPr/>
          <p:nvPr/>
        </p:nvSpPr>
        <p:spPr>
          <a:xfrm>
            <a:off x="274320" y="2377440"/>
            <a:ext cx="1463040" cy="502920"/>
          </a:xfrm>
          <a:prstGeom prst="rect">
            <a:avLst/>
          </a:prstGeom>
          <a:noFill/>
        </p:spPr>
        <p:txBody>
          <a:bodyPr wrap="square" lIns="0" tIns="0" rIns="0" bIns="0" rtlCol="0" anchor="ctr"/>
          <a:lstStyle/>
          <a:p>
            <a:pPr marL="0" indent="0" algn="ctr">
              <a:buNone/>
            </a:pPr>
            <a:r>
              <a:rPr lang="en-US" sz="1000" dirty="0">
                <a:solidFill>
                  <a:srgbClr val="B8C8E8"/>
                </a:solidFill>
                <a:latin typeface="Calibri" pitchFamily="34" charset="0"/>
                <a:ea typeface="Calibri" pitchFamily="34" charset="-122"/>
                <a:cs typeface="Calibri" pitchFamily="34" charset="-120"/>
              </a:rPr>
              <a:t>Operating</a:t>
            </a:r>
            <a:endParaRPr lang="en-US" sz="1000" dirty="0"/>
          </a:p>
          <a:p>
            <a:pPr marL="0" indent="0" algn="ctr">
              <a:buNone/>
            </a:pPr>
            <a:r>
              <a:rPr lang="en-US" sz="1000" dirty="0">
                <a:solidFill>
                  <a:srgbClr val="B8C8E8"/>
                </a:solidFill>
                <a:latin typeface="Calibri" pitchFamily="34" charset="0"/>
                <a:ea typeface="Calibri" pitchFamily="34" charset="-122"/>
                <a:cs typeface="Calibri" pitchFamily="34" charset="-120"/>
              </a:rPr>
              <a:t>Range</a:t>
            </a:r>
            <a:endParaRPr lang="en-US" sz="1000" dirty="0"/>
          </a:p>
        </p:txBody>
      </p:sp>
      <p:sp>
        <p:nvSpPr>
          <p:cNvPr id="10" name="Shape 7"/>
          <p:cNvSpPr/>
          <p:nvPr/>
        </p:nvSpPr>
        <p:spPr>
          <a:xfrm>
            <a:off x="502920" y="2834640"/>
            <a:ext cx="1005840" cy="228600"/>
          </a:xfrm>
          <a:prstGeom prst="rect">
            <a:avLst/>
          </a:prstGeom>
          <a:solidFill>
            <a:srgbClr val="1A6B3A"/>
          </a:solidFill>
        </p:spPr>
      </p:sp>
      <p:sp>
        <p:nvSpPr>
          <p:cNvPr id="11" name="Text 8"/>
          <p:cNvSpPr/>
          <p:nvPr/>
        </p:nvSpPr>
        <p:spPr>
          <a:xfrm>
            <a:off x="502920" y="2834640"/>
            <a:ext cx="1005840" cy="228600"/>
          </a:xfrm>
          <a:prstGeom prst="rect">
            <a:avLst/>
          </a:prstGeom>
          <a:noFill/>
        </p:spPr>
        <p:txBody>
          <a:bodyPr wrap="square" lIns="0" tIns="0" rIns="0" bIns="0" rtlCol="0" anchor="ctr"/>
          <a:lstStyle/>
          <a:p>
            <a:pPr marL="0" indent="0" algn="ctr">
              <a:buNone/>
            </a:pPr>
            <a:r>
              <a:rPr lang="en-US" sz="900" b="1" dirty="0">
                <a:solidFill>
                  <a:srgbClr val="FFFFFF"/>
                </a:solidFill>
                <a:latin typeface="Calibri" pitchFamily="34" charset="0"/>
                <a:ea typeface="Calibri" pitchFamily="34" charset="-122"/>
                <a:cs typeface="Calibri" pitchFamily="34" charset="-120"/>
              </a:rPr>
              <a:t>✓ PASS</a:t>
            </a:r>
            <a:endParaRPr lang="en-US" sz="900" dirty="0"/>
          </a:p>
        </p:txBody>
      </p:sp>
      <p:sp>
        <p:nvSpPr>
          <p:cNvPr id="12" name="Shape 9"/>
          <p:cNvSpPr/>
          <p:nvPr/>
        </p:nvSpPr>
        <p:spPr>
          <a:xfrm>
            <a:off x="1984248" y="1115568"/>
            <a:ext cx="1554480" cy="2011680"/>
          </a:xfrm>
          <a:prstGeom prst="rect">
            <a:avLst/>
          </a:prstGeom>
          <a:solidFill>
            <a:srgbClr val="0D1B3E"/>
          </a:solidFill>
          <a:effectLst>
            <a:outerShdw blurRad="101600" dist="25400" dir="8100000" algn="bl" rotWithShape="0">
              <a:srgbClr val="000000">
                <a:alpha val="18000"/>
              </a:srgbClr>
            </a:outerShdw>
          </a:effectLst>
        </p:spPr>
      </p:sp>
      <p:sp>
        <p:nvSpPr>
          <p:cNvPr id="13" name="Shape 10"/>
          <p:cNvSpPr/>
          <p:nvPr/>
        </p:nvSpPr>
        <p:spPr>
          <a:xfrm>
            <a:off x="1984248" y="1115568"/>
            <a:ext cx="1554480" cy="64008"/>
          </a:xfrm>
          <a:prstGeom prst="rect">
            <a:avLst/>
          </a:prstGeom>
          <a:solidFill>
            <a:srgbClr val="E84A0C"/>
          </a:solidFill>
        </p:spPr>
      </p:sp>
      <p:pic>
        <p:nvPicPr>
          <p:cNvPr id="14" name="Image 1" descr="preencoded.png"/>
          <p:cNvPicPr>
            <a:picLocks noChangeAspect="1"/>
          </p:cNvPicPr>
          <p:nvPr/>
        </p:nvPicPr>
        <p:blipFill>
          <a:blip r:embed="rId2">
            <a:duotone>
              <a:schemeClr val="accent2">
                <a:shade val="45000"/>
                <a:satMod val="135000"/>
              </a:schemeClr>
              <a:prstClr val="white"/>
            </a:duotone>
          </a:blip>
          <a:stretch>
            <a:fillRect/>
          </a:stretch>
        </p:blipFill>
        <p:spPr>
          <a:xfrm>
            <a:off x="2532888" y="1252728"/>
            <a:ext cx="457200" cy="457200"/>
          </a:xfrm>
          <a:prstGeom prst="rect">
            <a:avLst/>
          </a:prstGeom>
        </p:spPr>
      </p:pic>
      <p:sp>
        <p:nvSpPr>
          <p:cNvPr id="15" name="Text 11"/>
          <p:cNvSpPr/>
          <p:nvPr/>
        </p:nvSpPr>
        <p:spPr>
          <a:xfrm>
            <a:off x="2029968" y="1773936"/>
            <a:ext cx="1463040" cy="594360"/>
          </a:xfrm>
          <a:prstGeom prst="rect">
            <a:avLst/>
          </a:prstGeom>
          <a:noFill/>
        </p:spPr>
        <p:txBody>
          <a:bodyPr wrap="square" lIns="0" tIns="0" rIns="0" bIns="0" rtlCol="0" anchor="ctr"/>
          <a:lstStyle/>
          <a:p>
            <a:pPr marL="0" indent="0" algn="ctr">
              <a:buNone/>
            </a:pPr>
            <a:r>
              <a:rPr lang="en-US" sz="2200" b="1" dirty="0">
                <a:solidFill>
                  <a:srgbClr val="E84A0C"/>
                </a:solidFill>
                <a:latin typeface="Calibri" pitchFamily="34" charset="0"/>
                <a:ea typeface="Calibri" pitchFamily="34" charset="-122"/>
                <a:cs typeface="Calibri" pitchFamily="34" charset="-120"/>
              </a:rPr>
              <a:t>&lt; 2 s</a:t>
            </a:r>
            <a:endParaRPr lang="en-US" sz="2200" dirty="0"/>
          </a:p>
        </p:txBody>
      </p:sp>
      <p:sp>
        <p:nvSpPr>
          <p:cNvPr id="16" name="Text 12"/>
          <p:cNvSpPr/>
          <p:nvPr/>
        </p:nvSpPr>
        <p:spPr>
          <a:xfrm>
            <a:off x="2029968" y="2377440"/>
            <a:ext cx="1463040" cy="502920"/>
          </a:xfrm>
          <a:prstGeom prst="rect">
            <a:avLst/>
          </a:prstGeom>
          <a:noFill/>
        </p:spPr>
        <p:txBody>
          <a:bodyPr wrap="square" lIns="0" tIns="0" rIns="0" bIns="0" rtlCol="0" anchor="ctr"/>
          <a:lstStyle/>
          <a:p>
            <a:pPr marL="0" indent="0" algn="ctr">
              <a:buNone/>
            </a:pPr>
            <a:r>
              <a:rPr lang="en-US" sz="1000" dirty="0">
                <a:solidFill>
                  <a:srgbClr val="B8C8E8"/>
                </a:solidFill>
                <a:latin typeface="Calibri" pitchFamily="34" charset="0"/>
                <a:ea typeface="Calibri" pitchFamily="34" charset="-122"/>
                <a:cs typeface="Calibri" pitchFamily="34" charset="-120"/>
              </a:rPr>
              <a:t>Aiming</a:t>
            </a:r>
            <a:endParaRPr lang="en-US" sz="1000" dirty="0"/>
          </a:p>
          <a:p>
            <a:pPr marL="0" indent="0" algn="ctr">
              <a:buNone/>
            </a:pPr>
            <a:r>
              <a:rPr lang="en-US" sz="1000" dirty="0">
                <a:solidFill>
                  <a:srgbClr val="B8C8E8"/>
                </a:solidFill>
                <a:latin typeface="Calibri" pitchFamily="34" charset="0"/>
                <a:ea typeface="Calibri" pitchFamily="34" charset="-122"/>
                <a:cs typeface="Calibri" pitchFamily="34" charset="-120"/>
              </a:rPr>
              <a:t>Response</a:t>
            </a:r>
            <a:endParaRPr lang="en-US" sz="1000" dirty="0"/>
          </a:p>
        </p:txBody>
      </p:sp>
      <p:sp>
        <p:nvSpPr>
          <p:cNvPr id="17" name="Shape 13"/>
          <p:cNvSpPr/>
          <p:nvPr/>
        </p:nvSpPr>
        <p:spPr>
          <a:xfrm>
            <a:off x="2258568" y="2834640"/>
            <a:ext cx="1005840" cy="228600"/>
          </a:xfrm>
          <a:prstGeom prst="rect">
            <a:avLst/>
          </a:prstGeom>
          <a:solidFill>
            <a:srgbClr val="1A6B3A"/>
          </a:solidFill>
        </p:spPr>
      </p:sp>
      <p:sp>
        <p:nvSpPr>
          <p:cNvPr id="18" name="Text 14"/>
          <p:cNvSpPr/>
          <p:nvPr/>
        </p:nvSpPr>
        <p:spPr>
          <a:xfrm>
            <a:off x="2258568" y="2834640"/>
            <a:ext cx="1005840" cy="228600"/>
          </a:xfrm>
          <a:prstGeom prst="rect">
            <a:avLst/>
          </a:prstGeom>
          <a:noFill/>
        </p:spPr>
        <p:txBody>
          <a:bodyPr wrap="square" lIns="0" tIns="0" rIns="0" bIns="0" rtlCol="0" anchor="ctr"/>
          <a:lstStyle/>
          <a:p>
            <a:pPr marL="0" indent="0" algn="ctr">
              <a:buNone/>
            </a:pPr>
            <a:r>
              <a:rPr lang="en-US" sz="900" b="1" dirty="0">
                <a:solidFill>
                  <a:srgbClr val="FFFFFF"/>
                </a:solidFill>
                <a:latin typeface="Calibri" pitchFamily="34" charset="0"/>
                <a:ea typeface="Calibri" pitchFamily="34" charset="-122"/>
                <a:cs typeface="Calibri" pitchFamily="34" charset="-120"/>
              </a:rPr>
              <a:t>✓ PASS</a:t>
            </a:r>
            <a:endParaRPr lang="en-US" sz="900" dirty="0"/>
          </a:p>
        </p:txBody>
      </p:sp>
      <p:sp>
        <p:nvSpPr>
          <p:cNvPr id="19" name="Shape 15"/>
          <p:cNvSpPr/>
          <p:nvPr/>
        </p:nvSpPr>
        <p:spPr>
          <a:xfrm>
            <a:off x="3739896" y="1115568"/>
            <a:ext cx="1554480" cy="2011680"/>
          </a:xfrm>
          <a:prstGeom prst="rect">
            <a:avLst/>
          </a:prstGeom>
          <a:solidFill>
            <a:srgbClr val="0D1B3E"/>
          </a:solidFill>
          <a:effectLst>
            <a:outerShdw blurRad="101600" dist="25400" dir="8100000" algn="bl" rotWithShape="0">
              <a:srgbClr val="000000">
                <a:alpha val="18000"/>
              </a:srgbClr>
            </a:outerShdw>
          </a:effectLst>
        </p:spPr>
      </p:sp>
      <p:sp>
        <p:nvSpPr>
          <p:cNvPr id="20" name="Shape 16"/>
          <p:cNvSpPr/>
          <p:nvPr/>
        </p:nvSpPr>
        <p:spPr>
          <a:xfrm>
            <a:off x="3739896" y="1115568"/>
            <a:ext cx="1554480" cy="64008"/>
          </a:xfrm>
          <a:prstGeom prst="rect">
            <a:avLst/>
          </a:prstGeom>
          <a:solidFill>
            <a:srgbClr val="E84A0C"/>
          </a:solidFill>
        </p:spPr>
      </p:sp>
      <p:pic>
        <p:nvPicPr>
          <p:cNvPr id="21" name="Image 2" descr="preencoded.png"/>
          <p:cNvPicPr>
            <a:picLocks noChangeAspect="1"/>
          </p:cNvPicPr>
          <p:nvPr/>
        </p:nvPicPr>
        <p:blipFill>
          <a:blip r:embed="rId3">
            <a:duotone>
              <a:schemeClr val="accent2">
                <a:shade val="45000"/>
                <a:satMod val="135000"/>
              </a:schemeClr>
              <a:prstClr val="white"/>
            </a:duotone>
          </a:blip>
          <a:stretch>
            <a:fillRect/>
          </a:stretch>
        </p:blipFill>
        <p:spPr>
          <a:xfrm>
            <a:off x="4288536" y="1252728"/>
            <a:ext cx="457200" cy="457200"/>
          </a:xfrm>
          <a:prstGeom prst="rect">
            <a:avLst/>
          </a:prstGeom>
        </p:spPr>
      </p:pic>
      <p:sp>
        <p:nvSpPr>
          <p:cNvPr id="22" name="Text 17"/>
          <p:cNvSpPr/>
          <p:nvPr/>
        </p:nvSpPr>
        <p:spPr>
          <a:xfrm>
            <a:off x="3785616" y="1773936"/>
            <a:ext cx="1463040" cy="594360"/>
          </a:xfrm>
          <a:prstGeom prst="rect">
            <a:avLst/>
          </a:prstGeom>
          <a:noFill/>
        </p:spPr>
        <p:txBody>
          <a:bodyPr wrap="square" lIns="0" tIns="0" rIns="0" bIns="0" rtlCol="0" anchor="ctr"/>
          <a:lstStyle/>
          <a:p>
            <a:pPr marL="0" indent="0" algn="ctr">
              <a:buNone/>
            </a:pPr>
            <a:r>
              <a:rPr lang="en-US" sz="2200" b="1" dirty="0">
                <a:solidFill>
                  <a:srgbClr val="E84A0C"/>
                </a:solidFill>
                <a:latin typeface="Calibri" pitchFamily="34" charset="0"/>
                <a:ea typeface="Calibri" pitchFamily="34" charset="-122"/>
                <a:cs typeface="Calibri" pitchFamily="34" charset="-120"/>
              </a:rPr>
              <a:t>4–8 m/s</a:t>
            </a:r>
            <a:endParaRPr lang="en-US" sz="2200" dirty="0"/>
          </a:p>
        </p:txBody>
      </p:sp>
      <p:sp>
        <p:nvSpPr>
          <p:cNvPr id="23" name="Text 18"/>
          <p:cNvSpPr/>
          <p:nvPr/>
        </p:nvSpPr>
        <p:spPr>
          <a:xfrm>
            <a:off x="3785616" y="2377440"/>
            <a:ext cx="1463040" cy="502920"/>
          </a:xfrm>
          <a:prstGeom prst="rect">
            <a:avLst/>
          </a:prstGeom>
          <a:noFill/>
        </p:spPr>
        <p:txBody>
          <a:bodyPr wrap="square" lIns="0" tIns="0" rIns="0" bIns="0" rtlCol="0" anchor="ctr"/>
          <a:lstStyle/>
          <a:p>
            <a:pPr marL="0" indent="0" algn="ctr">
              <a:buNone/>
            </a:pPr>
            <a:r>
              <a:rPr lang="en-US" sz="1000" dirty="0">
                <a:solidFill>
                  <a:srgbClr val="B8C8E8"/>
                </a:solidFill>
                <a:latin typeface="Calibri" pitchFamily="34" charset="0"/>
                <a:ea typeface="Calibri" pitchFamily="34" charset="-122"/>
                <a:cs typeface="Calibri" pitchFamily="34" charset="-120"/>
              </a:rPr>
              <a:t>Launch</a:t>
            </a:r>
            <a:endParaRPr lang="en-US" sz="1000" dirty="0"/>
          </a:p>
          <a:p>
            <a:pPr marL="0" indent="0" algn="ctr">
              <a:buNone/>
            </a:pPr>
            <a:r>
              <a:rPr lang="en-US" sz="1000" dirty="0">
                <a:solidFill>
                  <a:srgbClr val="B8C8E8"/>
                </a:solidFill>
                <a:latin typeface="Calibri" pitchFamily="34" charset="0"/>
                <a:ea typeface="Calibri" pitchFamily="34" charset="-122"/>
                <a:cs typeface="Calibri" pitchFamily="34" charset="-120"/>
              </a:rPr>
              <a:t>Speed</a:t>
            </a:r>
            <a:endParaRPr lang="en-US" sz="1000" dirty="0"/>
          </a:p>
        </p:txBody>
      </p:sp>
      <p:sp>
        <p:nvSpPr>
          <p:cNvPr id="24" name="Shape 19"/>
          <p:cNvSpPr/>
          <p:nvPr/>
        </p:nvSpPr>
        <p:spPr>
          <a:xfrm>
            <a:off x="4014216" y="2834640"/>
            <a:ext cx="1005840" cy="228600"/>
          </a:xfrm>
          <a:prstGeom prst="rect">
            <a:avLst/>
          </a:prstGeom>
          <a:solidFill>
            <a:srgbClr val="1A6B3A"/>
          </a:solidFill>
        </p:spPr>
      </p:sp>
      <p:sp>
        <p:nvSpPr>
          <p:cNvPr id="25" name="Text 20"/>
          <p:cNvSpPr/>
          <p:nvPr/>
        </p:nvSpPr>
        <p:spPr>
          <a:xfrm>
            <a:off x="4014216" y="2834640"/>
            <a:ext cx="1005840" cy="228600"/>
          </a:xfrm>
          <a:prstGeom prst="rect">
            <a:avLst/>
          </a:prstGeom>
          <a:noFill/>
        </p:spPr>
        <p:txBody>
          <a:bodyPr wrap="square" lIns="0" tIns="0" rIns="0" bIns="0" rtlCol="0" anchor="ctr"/>
          <a:lstStyle/>
          <a:p>
            <a:pPr marL="0" indent="0" algn="ctr">
              <a:buNone/>
            </a:pPr>
            <a:r>
              <a:rPr lang="en-US" sz="900" b="1" dirty="0">
                <a:solidFill>
                  <a:srgbClr val="FFFFFF"/>
                </a:solidFill>
                <a:latin typeface="Calibri" pitchFamily="34" charset="0"/>
                <a:ea typeface="Calibri" pitchFamily="34" charset="-122"/>
                <a:cs typeface="Calibri" pitchFamily="34" charset="-120"/>
              </a:rPr>
              <a:t>✓ PASS</a:t>
            </a:r>
            <a:endParaRPr lang="en-US" sz="900" dirty="0"/>
          </a:p>
        </p:txBody>
      </p:sp>
      <p:sp>
        <p:nvSpPr>
          <p:cNvPr id="26" name="Shape 21"/>
          <p:cNvSpPr/>
          <p:nvPr/>
        </p:nvSpPr>
        <p:spPr>
          <a:xfrm>
            <a:off x="5495544" y="1115568"/>
            <a:ext cx="1554480" cy="2011680"/>
          </a:xfrm>
          <a:prstGeom prst="rect">
            <a:avLst/>
          </a:prstGeom>
          <a:solidFill>
            <a:srgbClr val="0D1B3E"/>
          </a:solidFill>
          <a:effectLst>
            <a:outerShdw blurRad="101600" dist="25400" dir="8100000" algn="bl" rotWithShape="0">
              <a:srgbClr val="000000">
                <a:alpha val="18000"/>
              </a:srgbClr>
            </a:outerShdw>
          </a:effectLst>
        </p:spPr>
      </p:sp>
      <p:sp>
        <p:nvSpPr>
          <p:cNvPr id="27" name="Shape 22"/>
          <p:cNvSpPr/>
          <p:nvPr/>
        </p:nvSpPr>
        <p:spPr>
          <a:xfrm>
            <a:off x="5495544" y="1115568"/>
            <a:ext cx="1554480" cy="64008"/>
          </a:xfrm>
          <a:prstGeom prst="rect">
            <a:avLst/>
          </a:prstGeom>
          <a:solidFill>
            <a:srgbClr val="E84A0C"/>
          </a:solidFill>
        </p:spPr>
      </p:sp>
      <p:pic>
        <p:nvPicPr>
          <p:cNvPr id="28" name="Image 3" descr="preencoded.png"/>
          <p:cNvPicPr>
            <a:picLocks noChangeAspect="1"/>
          </p:cNvPicPr>
          <p:nvPr/>
        </p:nvPicPr>
        <p:blipFill>
          <a:blip r:embed="rId4">
            <a:duotone>
              <a:schemeClr val="accent2">
                <a:shade val="45000"/>
                <a:satMod val="135000"/>
              </a:schemeClr>
              <a:prstClr val="white"/>
            </a:duotone>
          </a:blip>
          <a:stretch>
            <a:fillRect/>
          </a:stretch>
        </p:blipFill>
        <p:spPr>
          <a:xfrm>
            <a:off x="6044184" y="1252728"/>
            <a:ext cx="457200" cy="457200"/>
          </a:xfrm>
          <a:prstGeom prst="rect">
            <a:avLst/>
          </a:prstGeom>
        </p:spPr>
      </p:pic>
      <p:sp>
        <p:nvSpPr>
          <p:cNvPr id="29" name="Text 23"/>
          <p:cNvSpPr/>
          <p:nvPr/>
        </p:nvSpPr>
        <p:spPr>
          <a:xfrm>
            <a:off x="5541264" y="1773936"/>
            <a:ext cx="1463040" cy="594360"/>
          </a:xfrm>
          <a:prstGeom prst="rect">
            <a:avLst/>
          </a:prstGeom>
          <a:noFill/>
        </p:spPr>
        <p:txBody>
          <a:bodyPr wrap="square" lIns="0" tIns="0" rIns="0" bIns="0" rtlCol="0" anchor="ctr"/>
          <a:lstStyle/>
          <a:p>
            <a:pPr marL="0" indent="0" algn="ctr">
              <a:buNone/>
            </a:pPr>
            <a:r>
              <a:rPr lang="en-US" sz="2200" b="1" dirty="0">
                <a:solidFill>
                  <a:srgbClr val="E84A0C"/>
                </a:solidFill>
                <a:latin typeface="Calibri" pitchFamily="34" charset="0"/>
                <a:ea typeface="Calibri" pitchFamily="34" charset="-122"/>
                <a:cs typeface="Calibri" pitchFamily="34" charset="-120"/>
              </a:rPr>
              <a:t>&gt;85%</a:t>
            </a:r>
            <a:endParaRPr lang="en-US" sz="2200" dirty="0"/>
          </a:p>
        </p:txBody>
      </p:sp>
      <p:sp>
        <p:nvSpPr>
          <p:cNvPr id="30" name="Text 24"/>
          <p:cNvSpPr/>
          <p:nvPr/>
        </p:nvSpPr>
        <p:spPr>
          <a:xfrm>
            <a:off x="5541264" y="2377440"/>
            <a:ext cx="1463040" cy="502920"/>
          </a:xfrm>
          <a:prstGeom prst="rect">
            <a:avLst/>
          </a:prstGeom>
          <a:noFill/>
        </p:spPr>
        <p:txBody>
          <a:bodyPr wrap="square" lIns="0" tIns="0" rIns="0" bIns="0" rtlCol="0" anchor="ctr"/>
          <a:lstStyle/>
          <a:p>
            <a:pPr marL="0" indent="0" algn="ctr">
              <a:buNone/>
            </a:pPr>
            <a:r>
              <a:rPr lang="en-US" sz="1000" dirty="0">
                <a:solidFill>
                  <a:srgbClr val="B8C8E8"/>
                </a:solidFill>
                <a:latin typeface="Calibri" pitchFamily="34" charset="0"/>
                <a:ea typeface="Calibri" pitchFamily="34" charset="-122"/>
                <a:cs typeface="Calibri" pitchFamily="34" charset="-120"/>
              </a:rPr>
              <a:t>Passing</a:t>
            </a:r>
            <a:endParaRPr lang="en-US" sz="1000" dirty="0"/>
          </a:p>
          <a:p>
            <a:pPr marL="0" indent="0" algn="ctr">
              <a:buNone/>
            </a:pPr>
            <a:r>
              <a:rPr lang="en-US" sz="1000" dirty="0">
                <a:solidFill>
                  <a:srgbClr val="B8C8E8"/>
                </a:solidFill>
                <a:latin typeface="Calibri" pitchFamily="34" charset="0"/>
                <a:ea typeface="Calibri" pitchFamily="34" charset="-122"/>
                <a:cs typeface="Calibri" pitchFamily="34" charset="-120"/>
              </a:rPr>
              <a:t>Accuracy</a:t>
            </a:r>
            <a:endParaRPr lang="en-US" sz="1000" dirty="0"/>
          </a:p>
        </p:txBody>
      </p:sp>
      <p:sp>
        <p:nvSpPr>
          <p:cNvPr id="31" name="Shape 25"/>
          <p:cNvSpPr/>
          <p:nvPr/>
        </p:nvSpPr>
        <p:spPr>
          <a:xfrm>
            <a:off x="5769864" y="2834640"/>
            <a:ext cx="1005840" cy="228600"/>
          </a:xfrm>
          <a:prstGeom prst="rect">
            <a:avLst/>
          </a:prstGeom>
          <a:solidFill>
            <a:srgbClr val="1A6B3A"/>
          </a:solidFill>
        </p:spPr>
      </p:sp>
      <p:sp>
        <p:nvSpPr>
          <p:cNvPr id="32" name="Text 26"/>
          <p:cNvSpPr/>
          <p:nvPr/>
        </p:nvSpPr>
        <p:spPr>
          <a:xfrm>
            <a:off x="5769864" y="2834640"/>
            <a:ext cx="1005840" cy="228600"/>
          </a:xfrm>
          <a:prstGeom prst="rect">
            <a:avLst/>
          </a:prstGeom>
          <a:noFill/>
        </p:spPr>
        <p:txBody>
          <a:bodyPr wrap="square" lIns="0" tIns="0" rIns="0" bIns="0" rtlCol="0" anchor="ctr"/>
          <a:lstStyle/>
          <a:p>
            <a:pPr marL="0" indent="0" algn="ctr">
              <a:buNone/>
            </a:pPr>
            <a:r>
              <a:rPr lang="en-US" sz="900" b="1" dirty="0">
                <a:solidFill>
                  <a:srgbClr val="FFFFFF"/>
                </a:solidFill>
                <a:latin typeface="Calibri" pitchFamily="34" charset="0"/>
                <a:ea typeface="Calibri" pitchFamily="34" charset="-122"/>
                <a:cs typeface="Calibri" pitchFamily="34" charset="-120"/>
              </a:rPr>
              <a:t>✓ PASS</a:t>
            </a:r>
            <a:endParaRPr lang="en-US" sz="900" dirty="0"/>
          </a:p>
        </p:txBody>
      </p:sp>
      <p:sp>
        <p:nvSpPr>
          <p:cNvPr id="33" name="Shape 27"/>
          <p:cNvSpPr/>
          <p:nvPr/>
        </p:nvSpPr>
        <p:spPr>
          <a:xfrm>
            <a:off x="7251192" y="1115568"/>
            <a:ext cx="1554480" cy="2011680"/>
          </a:xfrm>
          <a:prstGeom prst="rect">
            <a:avLst/>
          </a:prstGeom>
          <a:solidFill>
            <a:srgbClr val="0D1B3E"/>
          </a:solidFill>
          <a:effectLst>
            <a:outerShdw blurRad="101600" dist="25400" dir="8100000" algn="bl" rotWithShape="0">
              <a:srgbClr val="000000">
                <a:alpha val="18000"/>
              </a:srgbClr>
            </a:outerShdw>
          </a:effectLst>
        </p:spPr>
      </p:sp>
      <p:sp>
        <p:nvSpPr>
          <p:cNvPr id="34" name="Shape 28"/>
          <p:cNvSpPr/>
          <p:nvPr/>
        </p:nvSpPr>
        <p:spPr>
          <a:xfrm>
            <a:off x="7251192" y="1115568"/>
            <a:ext cx="1554480" cy="64008"/>
          </a:xfrm>
          <a:prstGeom prst="rect">
            <a:avLst/>
          </a:prstGeom>
          <a:solidFill>
            <a:srgbClr val="E84A0C"/>
          </a:solidFill>
        </p:spPr>
      </p:sp>
      <p:pic>
        <p:nvPicPr>
          <p:cNvPr id="35" name="Image 4" descr="preencoded.png"/>
          <p:cNvPicPr>
            <a:picLocks noChangeAspect="1"/>
          </p:cNvPicPr>
          <p:nvPr/>
        </p:nvPicPr>
        <p:blipFill>
          <a:blip r:embed="rId5">
            <a:duotone>
              <a:schemeClr val="accent2">
                <a:shade val="45000"/>
                <a:satMod val="135000"/>
              </a:schemeClr>
              <a:prstClr val="white"/>
            </a:duotone>
          </a:blip>
          <a:stretch>
            <a:fillRect/>
          </a:stretch>
        </p:blipFill>
        <p:spPr>
          <a:xfrm>
            <a:off x="7799832" y="1252728"/>
            <a:ext cx="457200" cy="457200"/>
          </a:xfrm>
          <a:prstGeom prst="rect">
            <a:avLst/>
          </a:prstGeom>
        </p:spPr>
      </p:pic>
      <p:sp>
        <p:nvSpPr>
          <p:cNvPr id="36" name="Text 29"/>
          <p:cNvSpPr/>
          <p:nvPr/>
        </p:nvSpPr>
        <p:spPr>
          <a:xfrm>
            <a:off x="7296912" y="1773936"/>
            <a:ext cx="1463040" cy="594360"/>
          </a:xfrm>
          <a:prstGeom prst="rect">
            <a:avLst/>
          </a:prstGeom>
          <a:noFill/>
        </p:spPr>
        <p:txBody>
          <a:bodyPr wrap="square" lIns="0" tIns="0" rIns="0" bIns="0" rtlCol="0" anchor="ctr"/>
          <a:lstStyle/>
          <a:p>
            <a:pPr marL="0" indent="0" algn="ctr">
              <a:buNone/>
            </a:pPr>
            <a:r>
              <a:rPr lang="en-US" sz="2200" b="1" dirty="0">
                <a:solidFill>
                  <a:srgbClr val="E84A0C"/>
                </a:solidFill>
                <a:latin typeface="Calibri" pitchFamily="34" charset="0"/>
                <a:ea typeface="Calibri" pitchFamily="34" charset="-122"/>
                <a:cs typeface="Calibri" pitchFamily="34" charset="-120"/>
              </a:rPr>
              <a:t>✓</a:t>
            </a:r>
            <a:endParaRPr lang="en-US" sz="2200" dirty="0"/>
          </a:p>
        </p:txBody>
      </p:sp>
      <p:sp>
        <p:nvSpPr>
          <p:cNvPr id="37" name="Text 30"/>
          <p:cNvSpPr/>
          <p:nvPr/>
        </p:nvSpPr>
        <p:spPr>
          <a:xfrm>
            <a:off x="7296912" y="2377440"/>
            <a:ext cx="1463040" cy="502920"/>
          </a:xfrm>
          <a:prstGeom prst="rect">
            <a:avLst/>
          </a:prstGeom>
          <a:noFill/>
        </p:spPr>
        <p:txBody>
          <a:bodyPr wrap="square" lIns="0" tIns="0" rIns="0" bIns="0" rtlCol="0" anchor="ctr"/>
          <a:lstStyle/>
          <a:p>
            <a:pPr marL="0" indent="0" algn="ctr">
              <a:buNone/>
            </a:pPr>
            <a:r>
              <a:rPr lang="en-US" sz="1000" dirty="0">
                <a:solidFill>
                  <a:srgbClr val="B8C8E8"/>
                </a:solidFill>
                <a:latin typeface="Calibri" pitchFamily="34" charset="0"/>
                <a:ea typeface="Calibri" pitchFamily="34" charset="-122"/>
                <a:cs typeface="Calibri" pitchFamily="34" charset="-120"/>
              </a:rPr>
              <a:t>Signal-Loss</a:t>
            </a:r>
            <a:endParaRPr lang="en-US" sz="1000" dirty="0"/>
          </a:p>
          <a:p>
            <a:pPr marL="0" indent="0" algn="ctr">
              <a:buNone/>
            </a:pPr>
            <a:r>
              <a:rPr lang="en-US" sz="1000" dirty="0">
                <a:solidFill>
                  <a:srgbClr val="B8C8E8"/>
                </a:solidFill>
                <a:latin typeface="Calibri" pitchFamily="34" charset="0"/>
                <a:ea typeface="Calibri" pitchFamily="34" charset="-122"/>
                <a:cs typeface="Calibri" pitchFamily="34" charset="-120"/>
              </a:rPr>
              <a:t>Protection</a:t>
            </a:r>
            <a:endParaRPr lang="en-US" sz="1000" dirty="0"/>
          </a:p>
        </p:txBody>
      </p:sp>
      <p:sp>
        <p:nvSpPr>
          <p:cNvPr id="38" name="Shape 31"/>
          <p:cNvSpPr/>
          <p:nvPr/>
        </p:nvSpPr>
        <p:spPr>
          <a:xfrm>
            <a:off x="7525512" y="2834640"/>
            <a:ext cx="1005840" cy="228600"/>
          </a:xfrm>
          <a:prstGeom prst="rect">
            <a:avLst/>
          </a:prstGeom>
          <a:solidFill>
            <a:srgbClr val="1A6B3A"/>
          </a:solidFill>
        </p:spPr>
      </p:sp>
      <p:sp>
        <p:nvSpPr>
          <p:cNvPr id="39" name="Text 32"/>
          <p:cNvSpPr/>
          <p:nvPr/>
        </p:nvSpPr>
        <p:spPr>
          <a:xfrm>
            <a:off x="7525512" y="2834640"/>
            <a:ext cx="1005840" cy="228600"/>
          </a:xfrm>
          <a:prstGeom prst="rect">
            <a:avLst/>
          </a:prstGeom>
          <a:noFill/>
        </p:spPr>
        <p:txBody>
          <a:bodyPr wrap="square" lIns="0" tIns="0" rIns="0" bIns="0" rtlCol="0" anchor="ctr"/>
          <a:lstStyle/>
          <a:p>
            <a:pPr marL="0" indent="0" algn="ctr">
              <a:buNone/>
            </a:pPr>
            <a:r>
              <a:rPr lang="en-US" sz="900" b="1" dirty="0">
                <a:solidFill>
                  <a:srgbClr val="FFFFFF"/>
                </a:solidFill>
                <a:latin typeface="Calibri" pitchFamily="34" charset="0"/>
                <a:ea typeface="Calibri" pitchFamily="34" charset="-122"/>
                <a:cs typeface="Calibri" pitchFamily="34" charset="-120"/>
              </a:rPr>
              <a:t>✓ PASS</a:t>
            </a:r>
            <a:endParaRPr lang="en-US" sz="900" dirty="0"/>
          </a:p>
        </p:txBody>
      </p:sp>
      <p:graphicFrame>
        <p:nvGraphicFramePr>
          <p:cNvPr id="40" name="Table 0"/>
          <p:cNvGraphicFramePr>
            <a:graphicFrameLocks noGrp="1"/>
          </p:cNvGraphicFramePr>
          <p:nvPr/>
        </p:nvGraphicFramePr>
        <p:xfrm>
          <a:off x="274320" y="3291840"/>
          <a:ext cx="8595360" cy="1700784"/>
        </p:xfrm>
        <a:graphic>
          <a:graphicData uri="http://schemas.openxmlformats.org/drawingml/2006/table">
            <a:tbl>
              <a:tblPr/>
              <a:tblGrid>
                <a:gridCol w="2103120"/>
                <a:gridCol w="2286000"/>
                <a:gridCol w="2560320"/>
                <a:gridCol w="1645920"/>
              </a:tblGrid>
              <a:tr h="283464">
                <a:tc>
                  <a:txBody>
                    <a:bodyPr/>
                    <a:lstStyle/>
                    <a:p>
                      <a:pPr marL="0" indent="0" algn="ctr">
                        <a:buNone/>
                      </a:pPr>
                      <a:r>
                        <a:rPr lang="en-US" sz="1000" b="1" dirty="0">
                          <a:solidFill>
                            <a:srgbClr val="FFFFFF"/>
                          </a:solidFill>
                          <a:latin typeface="Calibri" pitchFamily="34" charset="0"/>
                          <a:ea typeface="Calibri" pitchFamily="34" charset="-122"/>
                          <a:cs typeface="Calibri" pitchFamily="34" charset="-120"/>
                        </a:rPr>
                        <a:t>Requirement</a:t>
                      </a:r>
                      <a:endParaRPr lang="en-US" sz="1000" dirty="0">
                        <a:latin typeface="Calibri" pitchFamily="34" charset="0"/>
                        <a:ea typeface="Calibri" pitchFamily="34" charset="0"/>
                        <a:cs typeface="Calibri" pitchFamily="34" charset="0"/>
                      </a:endParaRPr>
                    </a:p>
                  </a:txBody>
                  <a:tcPr anchor="ctr">
                    <a:lnL w="6350" cap="flat" cmpd="sng" algn="ctr">
                      <a:solidFill>
                        <a:srgbClr val="C8D8EE"/>
                      </a:solidFill>
                      <a:prstDash val="solid"/>
                      <a:round/>
                      <a:headEnd type="none" w="med" len="med"/>
                      <a:tailEnd type="none" w="med" len="med"/>
                    </a:lnL>
                    <a:lnR w="6350" cap="flat" cmpd="sng" algn="ctr">
                      <a:solidFill>
                        <a:srgbClr val="C8D8EE"/>
                      </a:solidFill>
                      <a:prstDash val="solid"/>
                      <a:round/>
                      <a:headEnd type="none" w="med" len="med"/>
                      <a:tailEnd type="none" w="med" len="med"/>
                    </a:lnR>
                    <a:lnT w="6350" cap="flat" cmpd="sng" algn="ctr">
                      <a:solidFill>
                        <a:srgbClr val="C8D8EE"/>
                      </a:solidFill>
                      <a:prstDash val="solid"/>
                      <a:round/>
                      <a:headEnd type="none" w="med" len="med"/>
                      <a:tailEnd type="none" w="med" len="med"/>
                    </a:lnT>
                    <a:lnB w="6350" cap="flat" cmpd="sng" algn="ctr">
                      <a:solidFill>
                        <a:srgbClr val="C8D8EE"/>
                      </a:solidFill>
                      <a:prstDash val="solid"/>
                      <a:round/>
                      <a:headEnd type="none" w="med" len="med"/>
                      <a:tailEnd type="none" w="med" len="med"/>
                    </a:lnB>
                    <a:solidFill>
                      <a:srgbClr val="F4F7FD"/>
                    </a:solidFill>
                  </a:tcPr>
                </a:tc>
                <a:tc>
                  <a:txBody>
                    <a:bodyPr/>
                    <a:lstStyle/>
                    <a:p>
                      <a:pPr marL="0" indent="0" algn="ctr">
                        <a:buNone/>
                      </a:pPr>
                      <a:r>
                        <a:rPr lang="en-US" sz="1000" b="1" dirty="0">
                          <a:solidFill>
                            <a:srgbClr val="FFFFFF"/>
                          </a:solidFill>
                          <a:latin typeface="Calibri" pitchFamily="34" charset="0"/>
                          <a:ea typeface="Calibri" pitchFamily="34" charset="-122"/>
                          <a:cs typeface="Calibri" pitchFamily="34" charset="-120"/>
                        </a:rPr>
                        <a:t>Target</a:t>
                      </a:r>
                      <a:endParaRPr lang="en-US" sz="1000" dirty="0">
                        <a:latin typeface="Calibri" pitchFamily="34" charset="0"/>
                        <a:ea typeface="Calibri" pitchFamily="34" charset="0"/>
                        <a:cs typeface="Calibri" pitchFamily="34" charset="0"/>
                      </a:endParaRPr>
                    </a:p>
                  </a:txBody>
                  <a:tcPr anchor="ctr">
                    <a:lnL w="6350" cap="flat" cmpd="sng" algn="ctr">
                      <a:solidFill>
                        <a:srgbClr val="C8D8EE"/>
                      </a:solidFill>
                      <a:prstDash val="solid"/>
                      <a:round/>
                      <a:headEnd type="none" w="med" len="med"/>
                      <a:tailEnd type="none" w="med" len="med"/>
                    </a:lnL>
                    <a:lnR w="6350" cap="flat" cmpd="sng" algn="ctr">
                      <a:solidFill>
                        <a:srgbClr val="C8D8EE"/>
                      </a:solidFill>
                      <a:prstDash val="solid"/>
                      <a:round/>
                      <a:headEnd type="none" w="med" len="med"/>
                      <a:tailEnd type="none" w="med" len="med"/>
                    </a:lnR>
                    <a:lnT w="6350" cap="flat" cmpd="sng" algn="ctr">
                      <a:solidFill>
                        <a:srgbClr val="C8D8EE"/>
                      </a:solidFill>
                      <a:prstDash val="solid"/>
                      <a:round/>
                      <a:headEnd type="none" w="med" len="med"/>
                      <a:tailEnd type="none" w="med" len="med"/>
                    </a:lnT>
                    <a:lnB w="6350" cap="flat" cmpd="sng" algn="ctr">
                      <a:solidFill>
                        <a:srgbClr val="C8D8EE"/>
                      </a:solidFill>
                      <a:prstDash val="solid"/>
                      <a:round/>
                      <a:headEnd type="none" w="med" len="med"/>
                      <a:tailEnd type="none" w="med" len="med"/>
                    </a:lnB>
                    <a:solidFill>
                      <a:srgbClr val="F4F7FD"/>
                    </a:solidFill>
                  </a:tcPr>
                </a:tc>
                <a:tc>
                  <a:txBody>
                    <a:bodyPr/>
                    <a:lstStyle/>
                    <a:p>
                      <a:pPr marL="0" indent="0" algn="ctr">
                        <a:buNone/>
                      </a:pPr>
                      <a:r>
                        <a:rPr lang="en-US" sz="1000" b="1" dirty="0">
                          <a:solidFill>
                            <a:srgbClr val="FFFFFF"/>
                          </a:solidFill>
                          <a:latin typeface="Calibri" pitchFamily="34" charset="0"/>
                          <a:ea typeface="Calibri" pitchFamily="34" charset="-122"/>
                          <a:cs typeface="Calibri" pitchFamily="34" charset="-120"/>
                        </a:rPr>
                        <a:t>Result</a:t>
                      </a:r>
                      <a:endParaRPr lang="en-US" sz="1000" dirty="0">
                        <a:latin typeface="Calibri" pitchFamily="34" charset="0"/>
                        <a:ea typeface="Calibri" pitchFamily="34" charset="0"/>
                        <a:cs typeface="Calibri" pitchFamily="34" charset="0"/>
                      </a:endParaRPr>
                    </a:p>
                  </a:txBody>
                  <a:tcPr anchor="ctr">
                    <a:lnL w="6350" cap="flat" cmpd="sng" algn="ctr">
                      <a:solidFill>
                        <a:srgbClr val="C8D8EE"/>
                      </a:solidFill>
                      <a:prstDash val="solid"/>
                      <a:round/>
                      <a:headEnd type="none" w="med" len="med"/>
                      <a:tailEnd type="none" w="med" len="med"/>
                    </a:lnL>
                    <a:lnR w="6350" cap="flat" cmpd="sng" algn="ctr">
                      <a:solidFill>
                        <a:srgbClr val="C8D8EE"/>
                      </a:solidFill>
                      <a:prstDash val="solid"/>
                      <a:round/>
                      <a:headEnd type="none" w="med" len="med"/>
                      <a:tailEnd type="none" w="med" len="med"/>
                    </a:lnR>
                    <a:lnT w="6350" cap="flat" cmpd="sng" algn="ctr">
                      <a:solidFill>
                        <a:srgbClr val="C8D8EE"/>
                      </a:solidFill>
                      <a:prstDash val="solid"/>
                      <a:round/>
                      <a:headEnd type="none" w="med" len="med"/>
                      <a:tailEnd type="none" w="med" len="med"/>
                    </a:lnT>
                    <a:lnB w="6350" cap="flat" cmpd="sng" algn="ctr">
                      <a:solidFill>
                        <a:srgbClr val="C8D8EE"/>
                      </a:solidFill>
                      <a:prstDash val="solid"/>
                      <a:round/>
                      <a:headEnd type="none" w="med" len="med"/>
                      <a:tailEnd type="none" w="med" len="med"/>
                    </a:lnB>
                    <a:solidFill>
                      <a:srgbClr val="F4F7FD"/>
                    </a:solidFill>
                  </a:tcPr>
                </a:tc>
                <a:tc>
                  <a:txBody>
                    <a:bodyPr/>
                    <a:lstStyle/>
                    <a:p>
                      <a:pPr marL="0" indent="0" algn="ctr">
                        <a:buNone/>
                      </a:pPr>
                      <a:r>
                        <a:rPr lang="en-US" sz="1000" b="1" dirty="0">
                          <a:solidFill>
                            <a:srgbClr val="FFFFFF"/>
                          </a:solidFill>
                          <a:latin typeface="Calibri" pitchFamily="34" charset="0"/>
                          <a:ea typeface="Calibri" pitchFamily="34" charset="-122"/>
                          <a:cs typeface="Calibri" pitchFamily="34" charset="-120"/>
                        </a:rPr>
                        <a:t>Status</a:t>
                      </a:r>
                      <a:endParaRPr lang="en-US" sz="1000" dirty="0">
                        <a:latin typeface="Calibri" pitchFamily="34" charset="0"/>
                        <a:ea typeface="Calibri" pitchFamily="34" charset="0"/>
                        <a:cs typeface="Calibri" pitchFamily="34" charset="0"/>
                      </a:endParaRPr>
                    </a:p>
                  </a:txBody>
                  <a:tcPr anchor="ctr">
                    <a:lnL w="6350" cap="flat" cmpd="sng" algn="ctr">
                      <a:solidFill>
                        <a:srgbClr val="C8D8EE"/>
                      </a:solidFill>
                      <a:prstDash val="solid"/>
                      <a:round/>
                      <a:headEnd type="none" w="med" len="med"/>
                      <a:tailEnd type="none" w="med" len="med"/>
                    </a:lnL>
                    <a:lnR w="6350" cap="flat" cmpd="sng" algn="ctr">
                      <a:solidFill>
                        <a:srgbClr val="C8D8EE"/>
                      </a:solidFill>
                      <a:prstDash val="solid"/>
                      <a:round/>
                      <a:headEnd type="none" w="med" len="med"/>
                      <a:tailEnd type="none" w="med" len="med"/>
                    </a:lnR>
                    <a:lnT w="6350" cap="flat" cmpd="sng" algn="ctr">
                      <a:solidFill>
                        <a:srgbClr val="C8D8EE"/>
                      </a:solidFill>
                      <a:prstDash val="solid"/>
                      <a:round/>
                      <a:headEnd type="none" w="med" len="med"/>
                      <a:tailEnd type="none" w="med" len="med"/>
                    </a:lnT>
                    <a:lnB w="6350" cap="flat" cmpd="sng" algn="ctr">
                      <a:solidFill>
                        <a:srgbClr val="C8D8EE"/>
                      </a:solidFill>
                      <a:prstDash val="solid"/>
                      <a:round/>
                      <a:headEnd type="none" w="med" len="med"/>
                      <a:tailEnd type="none" w="med" len="med"/>
                    </a:lnB>
                    <a:solidFill>
                      <a:srgbClr val="F4F7FD"/>
                    </a:solidFill>
                  </a:tcPr>
                </a:tc>
              </a:tr>
              <a:tr h="283464">
                <a:tc>
                  <a:txBody>
                    <a:bodyPr/>
                    <a:lstStyle/>
                    <a:p>
                      <a:pPr marL="0" indent="0" algn="ctr">
                        <a:buNone/>
                      </a:pPr>
                      <a:r>
                        <a:rPr lang="en-US" sz="1000" dirty="0">
                          <a:solidFill>
                            <a:srgbClr val="000000"/>
                          </a:solidFill>
                          <a:latin typeface="Calibri" pitchFamily="34" charset="0"/>
                          <a:ea typeface="Calibri" pitchFamily="34" charset="-122"/>
                          <a:cs typeface="Calibri" pitchFamily="34" charset="-120"/>
                        </a:rPr>
                        <a:t>Operating Range</a:t>
                      </a:r>
                      <a:endParaRPr lang="en-US" sz="1000" dirty="0">
                        <a:latin typeface="Calibri" pitchFamily="34" charset="0"/>
                        <a:ea typeface="Calibri" pitchFamily="34" charset="0"/>
                        <a:cs typeface="Calibri" pitchFamily="34" charset="0"/>
                      </a:endParaRPr>
                    </a:p>
                  </a:txBody>
                  <a:tcPr anchor="ctr">
                    <a:lnL w="6350" cap="flat" cmpd="sng" algn="ctr">
                      <a:solidFill>
                        <a:srgbClr val="C8D8EE"/>
                      </a:solidFill>
                      <a:prstDash val="solid"/>
                      <a:round/>
                      <a:headEnd type="none" w="med" len="med"/>
                      <a:tailEnd type="none" w="med" len="med"/>
                    </a:lnL>
                    <a:lnR w="6350" cap="flat" cmpd="sng" algn="ctr">
                      <a:solidFill>
                        <a:srgbClr val="C8D8EE"/>
                      </a:solidFill>
                      <a:prstDash val="solid"/>
                      <a:round/>
                      <a:headEnd type="none" w="med" len="med"/>
                      <a:tailEnd type="none" w="med" len="med"/>
                    </a:lnR>
                    <a:lnT w="6350" cap="flat" cmpd="sng" algn="ctr">
                      <a:solidFill>
                        <a:srgbClr val="C8D8EE"/>
                      </a:solidFill>
                      <a:prstDash val="solid"/>
                      <a:round/>
                      <a:headEnd type="none" w="med" len="med"/>
                      <a:tailEnd type="none" w="med" len="med"/>
                    </a:lnT>
                    <a:lnB w="6350" cap="flat" cmpd="sng" algn="ctr">
                      <a:solidFill>
                        <a:srgbClr val="C8D8EE"/>
                      </a:solidFill>
                      <a:prstDash val="solid"/>
                      <a:round/>
                      <a:headEnd type="none" w="med" len="med"/>
                      <a:tailEnd type="none" w="med" len="med"/>
                    </a:lnB>
                    <a:solidFill>
                      <a:srgbClr val="F4F7FD"/>
                    </a:solidFill>
                  </a:tcPr>
                </a:tc>
                <a:tc>
                  <a:txBody>
                    <a:bodyPr/>
                    <a:lstStyle/>
                    <a:p>
                      <a:pPr marL="0" indent="0" algn="ctr">
                        <a:buNone/>
                      </a:pPr>
                      <a:r>
                        <a:rPr lang="en-US" sz="1000" dirty="0">
                          <a:solidFill>
                            <a:srgbClr val="000000"/>
                          </a:solidFill>
                          <a:latin typeface="Calibri" pitchFamily="34" charset="0"/>
                          <a:ea typeface="Calibri" pitchFamily="34" charset="-122"/>
                          <a:cs typeface="Calibri" pitchFamily="34" charset="-120"/>
                        </a:rPr>
                        <a:t>Valid BLE detection 3–7 m</a:t>
                      </a:r>
                      <a:endParaRPr lang="en-US" sz="1000" dirty="0">
                        <a:latin typeface="Calibri" pitchFamily="34" charset="0"/>
                        <a:ea typeface="Calibri" pitchFamily="34" charset="0"/>
                        <a:cs typeface="Calibri" pitchFamily="34" charset="0"/>
                      </a:endParaRPr>
                    </a:p>
                  </a:txBody>
                  <a:tcPr anchor="ctr">
                    <a:lnL w="6350" cap="flat" cmpd="sng" algn="ctr">
                      <a:solidFill>
                        <a:srgbClr val="C8D8EE"/>
                      </a:solidFill>
                      <a:prstDash val="solid"/>
                      <a:round/>
                      <a:headEnd type="none" w="med" len="med"/>
                      <a:tailEnd type="none" w="med" len="med"/>
                    </a:lnL>
                    <a:lnR w="6350" cap="flat" cmpd="sng" algn="ctr">
                      <a:solidFill>
                        <a:srgbClr val="C8D8EE"/>
                      </a:solidFill>
                      <a:prstDash val="solid"/>
                      <a:round/>
                      <a:headEnd type="none" w="med" len="med"/>
                      <a:tailEnd type="none" w="med" len="med"/>
                    </a:lnR>
                    <a:lnT w="6350" cap="flat" cmpd="sng" algn="ctr">
                      <a:solidFill>
                        <a:srgbClr val="C8D8EE"/>
                      </a:solidFill>
                      <a:prstDash val="solid"/>
                      <a:round/>
                      <a:headEnd type="none" w="med" len="med"/>
                      <a:tailEnd type="none" w="med" len="med"/>
                    </a:lnT>
                    <a:lnB w="6350" cap="flat" cmpd="sng" algn="ctr">
                      <a:solidFill>
                        <a:srgbClr val="C8D8EE"/>
                      </a:solidFill>
                      <a:prstDash val="solid"/>
                      <a:round/>
                      <a:headEnd type="none" w="med" len="med"/>
                      <a:tailEnd type="none" w="med" len="med"/>
                    </a:lnB>
                    <a:solidFill>
                      <a:srgbClr val="F4F7FD"/>
                    </a:solidFill>
                  </a:tcPr>
                </a:tc>
                <a:tc>
                  <a:txBody>
                    <a:bodyPr/>
                    <a:lstStyle/>
                    <a:p>
                      <a:pPr marL="0" indent="0" algn="ctr">
                        <a:buNone/>
                      </a:pPr>
                      <a:r>
                        <a:rPr lang="en-US" sz="1000" dirty="0">
                          <a:solidFill>
                            <a:srgbClr val="000000"/>
                          </a:solidFill>
                          <a:latin typeface="Calibri" pitchFamily="34" charset="0"/>
                          <a:ea typeface="Calibri" pitchFamily="34" charset="-122"/>
                          <a:cs typeface="Calibri" pitchFamily="34" charset="-120"/>
                        </a:rPr>
                        <a:t>Detected at all test distances</a:t>
                      </a:r>
                      <a:endParaRPr lang="en-US" sz="1000" dirty="0">
                        <a:latin typeface="Calibri" pitchFamily="34" charset="0"/>
                        <a:ea typeface="Calibri" pitchFamily="34" charset="0"/>
                        <a:cs typeface="Calibri" pitchFamily="34" charset="0"/>
                      </a:endParaRPr>
                    </a:p>
                  </a:txBody>
                  <a:tcPr anchor="ctr">
                    <a:lnL w="6350" cap="flat" cmpd="sng" algn="ctr">
                      <a:solidFill>
                        <a:srgbClr val="C8D8EE"/>
                      </a:solidFill>
                      <a:prstDash val="solid"/>
                      <a:round/>
                      <a:headEnd type="none" w="med" len="med"/>
                      <a:tailEnd type="none" w="med" len="med"/>
                    </a:lnL>
                    <a:lnR w="6350" cap="flat" cmpd="sng" algn="ctr">
                      <a:solidFill>
                        <a:srgbClr val="C8D8EE"/>
                      </a:solidFill>
                      <a:prstDash val="solid"/>
                      <a:round/>
                      <a:headEnd type="none" w="med" len="med"/>
                      <a:tailEnd type="none" w="med" len="med"/>
                    </a:lnR>
                    <a:lnT w="6350" cap="flat" cmpd="sng" algn="ctr">
                      <a:solidFill>
                        <a:srgbClr val="C8D8EE"/>
                      </a:solidFill>
                      <a:prstDash val="solid"/>
                      <a:round/>
                      <a:headEnd type="none" w="med" len="med"/>
                      <a:tailEnd type="none" w="med" len="med"/>
                    </a:lnT>
                    <a:lnB w="6350" cap="flat" cmpd="sng" algn="ctr">
                      <a:solidFill>
                        <a:srgbClr val="C8D8EE"/>
                      </a:solidFill>
                      <a:prstDash val="solid"/>
                      <a:round/>
                      <a:headEnd type="none" w="med" len="med"/>
                      <a:tailEnd type="none" w="med" len="med"/>
                    </a:lnB>
                    <a:solidFill>
                      <a:srgbClr val="F4F7FD"/>
                    </a:solidFill>
                  </a:tcPr>
                </a:tc>
                <a:tc>
                  <a:txBody>
                    <a:bodyPr/>
                    <a:lstStyle/>
                    <a:p>
                      <a:pPr marL="0" indent="0" algn="ctr">
                        <a:buNone/>
                      </a:pPr>
                      <a:r>
                        <a:rPr lang="en-US" sz="1000" dirty="0">
                          <a:solidFill>
                            <a:srgbClr val="000000"/>
                          </a:solidFill>
                          <a:latin typeface="Calibri" pitchFamily="34" charset="0"/>
                          <a:ea typeface="Calibri" pitchFamily="34" charset="-122"/>
                          <a:cs typeface="Calibri" pitchFamily="34" charset="-120"/>
                        </a:rPr>
                        <a:t>✓ Pass</a:t>
                      </a:r>
                      <a:endParaRPr lang="en-US" sz="1000" dirty="0">
                        <a:latin typeface="Calibri" pitchFamily="34" charset="0"/>
                        <a:ea typeface="Calibri" pitchFamily="34" charset="0"/>
                        <a:cs typeface="Calibri" pitchFamily="34" charset="0"/>
                      </a:endParaRPr>
                    </a:p>
                  </a:txBody>
                  <a:tcPr anchor="ctr">
                    <a:lnL w="6350" cap="flat" cmpd="sng" algn="ctr">
                      <a:solidFill>
                        <a:srgbClr val="C8D8EE"/>
                      </a:solidFill>
                      <a:prstDash val="solid"/>
                      <a:round/>
                      <a:headEnd type="none" w="med" len="med"/>
                      <a:tailEnd type="none" w="med" len="med"/>
                    </a:lnL>
                    <a:lnR w="6350" cap="flat" cmpd="sng" algn="ctr">
                      <a:solidFill>
                        <a:srgbClr val="C8D8EE"/>
                      </a:solidFill>
                      <a:prstDash val="solid"/>
                      <a:round/>
                      <a:headEnd type="none" w="med" len="med"/>
                      <a:tailEnd type="none" w="med" len="med"/>
                    </a:lnR>
                    <a:lnT w="6350" cap="flat" cmpd="sng" algn="ctr">
                      <a:solidFill>
                        <a:srgbClr val="C8D8EE"/>
                      </a:solidFill>
                      <a:prstDash val="solid"/>
                      <a:round/>
                      <a:headEnd type="none" w="med" len="med"/>
                      <a:tailEnd type="none" w="med" len="med"/>
                    </a:lnT>
                    <a:lnB w="6350" cap="flat" cmpd="sng" algn="ctr">
                      <a:solidFill>
                        <a:srgbClr val="C8D8EE"/>
                      </a:solidFill>
                      <a:prstDash val="solid"/>
                      <a:round/>
                      <a:headEnd type="none" w="med" len="med"/>
                      <a:tailEnd type="none" w="med" len="med"/>
                    </a:lnB>
                    <a:solidFill>
                      <a:srgbClr val="F4F7FD"/>
                    </a:solidFill>
                  </a:tcPr>
                </a:tc>
              </a:tr>
              <a:tr h="283464">
                <a:tc>
                  <a:txBody>
                    <a:bodyPr/>
                    <a:lstStyle/>
                    <a:p>
                      <a:pPr marL="0" indent="0" algn="ctr">
                        <a:buNone/>
                      </a:pPr>
                      <a:r>
                        <a:rPr lang="en-US" sz="1000" dirty="0">
                          <a:solidFill>
                            <a:srgbClr val="000000"/>
                          </a:solidFill>
                          <a:latin typeface="Calibri" pitchFamily="34" charset="0"/>
                          <a:ea typeface="Calibri" pitchFamily="34" charset="-122"/>
                          <a:cs typeface="Calibri" pitchFamily="34" charset="-120"/>
                        </a:rPr>
                        <a:t>Passing Accuracy</a:t>
                      </a:r>
                      <a:endParaRPr lang="en-US" sz="1000" dirty="0">
                        <a:latin typeface="Calibri" pitchFamily="34" charset="0"/>
                        <a:ea typeface="Calibri" pitchFamily="34" charset="0"/>
                        <a:cs typeface="Calibri" pitchFamily="34" charset="0"/>
                      </a:endParaRPr>
                    </a:p>
                  </a:txBody>
                  <a:tcPr anchor="ctr">
                    <a:lnL w="6350" cap="flat" cmpd="sng" algn="ctr">
                      <a:solidFill>
                        <a:srgbClr val="C8D8EE"/>
                      </a:solidFill>
                      <a:prstDash val="solid"/>
                      <a:round/>
                      <a:headEnd type="none" w="med" len="med"/>
                      <a:tailEnd type="none" w="med" len="med"/>
                    </a:lnL>
                    <a:lnR w="6350" cap="flat" cmpd="sng" algn="ctr">
                      <a:solidFill>
                        <a:srgbClr val="C8D8EE"/>
                      </a:solidFill>
                      <a:prstDash val="solid"/>
                      <a:round/>
                      <a:headEnd type="none" w="med" len="med"/>
                      <a:tailEnd type="none" w="med" len="med"/>
                    </a:lnR>
                    <a:lnT w="6350" cap="flat" cmpd="sng" algn="ctr">
                      <a:solidFill>
                        <a:srgbClr val="C8D8EE"/>
                      </a:solidFill>
                      <a:prstDash val="solid"/>
                      <a:round/>
                      <a:headEnd type="none" w="med" len="med"/>
                      <a:tailEnd type="none" w="med" len="med"/>
                    </a:lnT>
                    <a:lnB w="6350" cap="flat" cmpd="sng" algn="ctr">
                      <a:solidFill>
                        <a:srgbClr val="C8D8EE"/>
                      </a:solidFill>
                      <a:prstDash val="solid"/>
                      <a:round/>
                      <a:headEnd type="none" w="med" len="med"/>
                      <a:tailEnd type="none" w="med" len="med"/>
                    </a:lnB>
                    <a:solidFill>
                      <a:srgbClr val="F4F7FD"/>
                    </a:solidFill>
                  </a:tcPr>
                </a:tc>
                <a:tc>
                  <a:txBody>
                    <a:bodyPr/>
                    <a:lstStyle/>
                    <a:p>
                      <a:pPr marL="0" indent="0" algn="ctr">
                        <a:buNone/>
                      </a:pPr>
                      <a:r>
                        <a:rPr lang="en-US" sz="1000" dirty="0">
                          <a:solidFill>
                            <a:srgbClr val="000000"/>
                          </a:solidFill>
                          <a:latin typeface="Calibri" pitchFamily="34" charset="0"/>
                          <a:ea typeface="Calibri" pitchFamily="34" charset="-122"/>
                          <a:cs typeface="Calibri" pitchFamily="34" charset="-120"/>
                        </a:rPr>
                        <a:t>≥85% within 0.6 m radius</a:t>
                      </a:r>
                      <a:endParaRPr lang="en-US" sz="1000" dirty="0">
                        <a:latin typeface="Calibri" pitchFamily="34" charset="0"/>
                        <a:ea typeface="Calibri" pitchFamily="34" charset="0"/>
                        <a:cs typeface="Calibri" pitchFamily="34" charset="0"/>
                      </a:endParaRPr>
                    </a:p>
                  </a:txBody>
                  <a:tcPr anchor="ctr">
                    <a:lnL w="6350" cap="flat" cmpd="sng" algn="ctr">
                      <a:solidFill>
                        <a:srgbClr val="C8D8EE"/>
                      </a:solidFill>
                      <a:prstDash val="solid"/>
                      <a:round/>
                      <a:headEnd type="none" w="med" len="med"/>
                      <a:tailEnd type="none" w="med" len="med"/>
                    </a:lnL>
                    <a:lnR w="6350" cap="flat" cmpd="sng" algn="ctr">
                      <a:solidFill>
                        <a:srgbClr val="C8D8EE"/>
                      </a:solidFill>
                      <a:prstDash val="solid"/>
                      <a:round/>
                      <a:headEnd type="none" w="med" len="med"/>
                      <a:tailEnd type="none" w="med" len="med"/>
                    </a:lnR>
                    <a:lnT w="6350" cap="flat" cmpd="sng" algn="ctr">
                      <a:solidFill>
                        <a:srgbClr val="C8D8EE"/>
                      </a:solidFill>
                      <a:prstDash val="solid"/>
                      <a:round/>
                      <a:headEnd type="none" w="med" len="med"/>
                      <a:tailEnd type="none" w="med" len="med"/>
                    </a:lnT>
                    <a:lnB w="6350" cap="flat" cmpd="sng" algn="ctr">
                      <a:solidFill>
                        <a:srgbClr val="C8D8EE"/>
                      </a:solidFill>
                      <a:prstDash val="solid"/>
                      <a:round/>
                      <a:headEnd type="none" w="med" len="med"/>
                      <a:tailEnd type="none" w="med" len="med"/>
                    </a:lnB>
                    <a:solidFill>
                      <a:srgbClr val="F4F7FD"/>
                    </a:solidFill>
                  </a:tcPr>
                </a:tc>
                <a:tc>
                  <a:txBody>
                    <a:bodyPr/>
                    <a:lstStyle/>
                    <a:p>
                      <a:pPr marL="0" indent="0" algn="ctr">
                        <a:buNone/>
                      </a:pPr>
                      <a:r>
                        <a:rPr lang="en-US" sz="1000" dirty="0">
                          <a:solidFill>
                            <a:srgbClr val="000000"/>
                          </a:solidFill>
                          <a:latin typeface="Calibri" pitchFamily="34" charset="0"/>
                          <a:ea typeface="Calibri" pitchFamily="34" charset="-122"/>
                          <a:cs typeface="Calibri" pitchFamily="34" charset="-120"/>
                        </a:rPr>
                        <a:t>Over 85% success rate</a:t>
                      </a:r>
                      <a:endParaRPr lang="en-US" sz="1000" dirty="0">
                        <a:latin typeface="Calibri" pitchFamily="34" charset="0"/>
                        <a:ea typeface="Calibri" pitchFamily="34" charset="0"/>
                        <a:cs typeface="Calibri" pitchFamily="34" charset="0"/>
                      </a:endParaRPr>
                    </a:p>
                  </a:txBody>
                  <a:tcPr anchor="ctr">
                    <a:lnL w="6350" cap="flat" cmpd="sng" algn="ctr">
                      <a:solidFill>
                        <a:srgbClr val="C8D8EE"/>
                      </a:solidFill>
                      <a:prstDash val="solid"/>
                      <a:round/>
                      <a:headEnd type="none" w="med" len="med"/>
                      <a:tailEnd type="none" w="med" len="med"/>
                    </a:lnL>
                    <a:lnR w="6350" cap="flat" cmpd="sng" algn="ctr">
                      <a:solidFill>
                        <a:srgbClr val="C8D8EE"/>
                      </a:solidFill>
                      <a:prstDash val="solid"/>
                      <a:round/>
                      <a:headEnd type="none" w="med" len="med"/>
                      <a:tailEnd type="none" w="med" len="med"/>
                    </a:lnR>
                    <a:lnT w="6350" cap="flat" cmpd="sng" algn="ctr">
                      <a:solidFill>
                        <a:srgbClr val="C8D8EE"/>
                      </a:solidFill>
                      <a:prstDash val="solid"/>
                      <a:round/>
                      <a:headEnd type="none" w="med" len="med"/>
                      <a:tailEnd type="none" w="med" len="med"/>
                    </a:lnT>
                    <a:lnB w="6350" cap="flat" cmpd="sng" algn="ctr">
                      <a:solidFill>
                        <a:srgbClr val="C8D8EE"/>
                      </a:solidFill>
                      <a:prstDash val="solid"/>
                      <a:round/>
                      <a:headEnd type="none" w="med" len="med"/>
                      <a:tailEnd type="none" w="med" len="med"/>
                    </a:lnB>
                    <a:solidFill>
                      <a:srgbClr val="F4F7FD"/>
                    </a:solidFill>
                  </a:tcPr>
                </a:tc>
                <a:tc>
                  <a:txBody>
                    <a:bodyPr/>
                    <a:lstStyle/>
                    <a:p>
                      <a:pPr marL="0" indent="0" algn="ctr">
                        <a:buNone/>
                      </a:pPr>
                      <a:r>
                        <a:rPr lang="en-US" sz="1000" dirty="0">
                          <a:solidFill>
                            <a:srgbClr val="000000"/>
                          </a:solidFill>
                          <a:latin typeface="Calibri" pitchFamily="34" charset="0"/>
                          <a:ea typeface="Calibri" pitchFamily="34" charset="-122"/>
                          <a:cs typeface="Calibri" pitchFamily="34" charset="-120"/>
                        </a:rPr>
                        <a:t>✓ Pass</a:t>
                      </a:r>
                      <a:endParaRPr lang="en-US" sz="1000" dirty="0">
                        <a:latin typeface="Calibri" pitchFamily="34" charset="0"/>
                        <a:ea typeface="Calibri" pitchFamily="34" charset="0"/>
                        <a:cs typeface="Calibri" pitchFamily="34" charset="0"/>
                      </a:endParaRPr>
                    </a:p>
                  </a:txBody>
                  <a:tcPr anchor="ctr">
                    <a:lnL w="6350" cap="flat" cmpd="sng" algn="ctr">
                      <a:solidFill>
                        <a:srgbClr val="C8D8EE"/>
                      </a:solidFill>
                      <a:prstDash val="solid"/>
                      <a:round/>
                      <a:headEnd type="none" w="med" len="med"/>
                      <a:tailEnd type="none" w="med" len="med"/>
                    </a:lnL>
                    <a:lnR w="6350" cap="flat" cmpd="sng" algn="ctr">
                      <a:solidFill>
                        <a:srgbClr val="C8D8EE"/>
                      </a:solidFill>
                      <a:prstDash val="solid"/>
                      <a:round/>
                      <a:headEnd type="none" w="med" len="med"/>
                      <a:tailEnd type="none" w="med" len="med"/>
                    </a:lnR>
                    <a:lnT w="6350" cap="flat" cmpd="sng" algn="ctr">
                      <a:solidFill>
                        <a:srgbClr val="C8D8EE"/>
                      </a:solidFill>
                      <a:prstDash val="solid"/>
                      <a:round/>
                      <a:headEnd type="none" w="med" len="med"/>
                      <a:tailEnd type="none" w="med" len="med"/>
                    </a:lnT>
                    <a:lnB w="6350" cap="flat" cmpd="sng" algn="ctr">
                      <a:solidFill>
                        <a:srgbClr val="C8D8EE"/>
                      </a:solidFill>
                      <a:prstDash val="solid"/>
                      <a:round/>
                      <a:headEnd type="none" w="med" len="med"/>
                      <a:tailEnd type="none" w="med" len="med"/>
                    </a:lnB>
                    <a:solidFill>
                      <a:srgbClr val="F4F7FD"/>
                    </a:solidFill>
                  </a:tcPr>
                </a:tc>
              </a:tr>
              <a:tr h="283464">
                <a:tc>
                  <a:txBody>
                    <a:bodyPr/>
                    <a:lstStyle/>
                    <a:p>
                      <a:pPr marL="0" indent="0" algn="ctr">
                        <a:buNone/>
                      </a:pPr>
                      <a:r>
                        <a:rPr lang="en-US" sz="1000" dirty="0">
                          <a:solidFill>
                            <a:srgbClr val="000000"/>
                          </a:solidFill>
                          <a:latin typeface="Calibri" pitchFamily="34" charset="0"/>
                          <a:ea typeface="Calibri" pitchFamily="34" charset="-122"/>
                          <a:cs typeface="Calibri" pitchFamily="34" charset="-120"/>
                        </a:rPr>
                        <a:t>Launch Speed</a:t>
                      </a:r>
                      <a:endParaRPr lang="en-US" sz="1000" dirty="0">
                        <a:latin typeface="Calibri" pitchFamily="34" charset="0"/>
                        <a:ea typeface="Calibri" pitchFamily="34" charset="0"/>
                        <a:cs typeface="Calibri" pitchFamily="34" charset="0"/>
                      </a:endParaRPr>
                    </a:p>
                  </a:txBody>
                  <a:tcPr anchor="ctr">
                    <a:lnL w="6350" cap="flat" cmpd="sng" algn="ctr">
                      <a:solidFill>
                        <a:srgbClr val="C8D8EE"/>
                      </a:solidFill>
                      <a:prstDash val="solid"/>
                      <a:round/>
                      <a:headEnd type="none" w="med" len="med"/>
                      <a:tailEnd type="none" w="med" len="med"/>
                    </a:lnL>
                    <a:lnR w="6350" cap="flat" cmpd="sng" algn="ctr">
                      <a:solidFill>
                        <a:srgbClr val="C8D8EE"/>
                      </a:solidFill>
                      <a:prstDash val="solid"/>
                      <a:round/>
                      <a:headEnd type="none" w="med" len="med"/>
                      <a:tailEnd type="none" w="med" len="med"/>
                    </a:lnR>
                    <a:lnT w="6350" cap="flat" cmpd="sng" algn="ctr">
                      <a:solidFill>
                        <a:srgbClr val="C8D8EE"/>
                      </a:solidFill>
                      <a:prstDash val="solid"/>
                      <a:round/>
                      <a:headEnd type="none" w="med" len="med"/>
                      <a:tailEnd type="none" w="med" len="med"/>
                    </a:lnT>
                    <a:lnB w="6350" cap="flat" cmpd="sng" algn="ctr">
                      <a:solidFill>
                        <a:srgbClr val="C8D8EE"/>
                      </a:solidFill>
                      <a:prstDash val="solid"/>
                      <a:round/>
                      <a:headEnd type="none" w="med" len="med"/>
                      <a:tailEnd type="none" w="med" len="med"/>
                    </a:lnB>
                    <a:solidFill>
                      <a:srgbClr val="F4F7FD"/>
                    </a:solidFill>
                  </a:tcPr>
                </a:tc>
                <a:tc>
                  <a:txBody>
                    <a:bodyPr/>
                    <a:lstStyle/>
                    <a:p>
                      <a:pPr marL="0" indent="0" algn="ctr">
                        <a:buNone/>
                      </a:pPr>
                      <a:r>
                        <a:rPr lang="en-US" sz="1000" dirty="0">
                          <a:solidFill>
                            <a:srgbClr val="000000"/>
                          </a:solidFill>
                          <a:latin typeface="Calibri" pitchFamily="34" charset="0"/>
                          <a:ea typeface="Calibri" pitchFamily="34" charset="-122"/>
                          <a:cs typeface="Calibri" pitchFamily="34" charset="-120"/>
                        </a:rPr>
                        <a:t>4–8 m/s configurable</a:t>
                      </a:r>
                      <a:endParaRPr lang="en-US" sz="1000" dirty="0">
                        <a:latin typeface="Calibri" pitchFamily="34" charset="0"/>
                        <a:ea typeface="Calibri" pitchFamily="34" charset="0"/>
                        <a:cs typeface="Calibri" pitchFamily="34" charset="0"/>
                      </a:endParaRPr>
                    </a:p>
                  </a:txBody>
                  <a:tcPr anchor="ctr">
                    <a:lnL w="6350" cap="flat" cmpd="sng" algn="ctr">
                      <a:solidFill>
                        <a:srgbClr val="C8D8EE"/>
                      </a:solidFill>
                      <a:prstDash val="solid"/>
                      <a:round/>
                      <a:headEnd type="none" w="med" len="med"/>
                      <a:tailEnd type="none" w="med" len="med"/>
                    </a:lnL>
                    <a:lnR w="6350" cap="flat" cmpd="sng" algn="ctr">
                      <a:solidFill>
                        <a:srgbClr val="C8D8EE"/>
                      </a:solidFill>
                      <a:prstDash val="solid"/>
                      <a:round/>
                      <a:headEnd type="none" w="med" len="med"/>
                      <a:tailEnd type="none" w="med" len="med"/>
                    </a:lnR>
                    <a:lnT w="6350" cap="flat" cmpd="sng" algn="ctr">
                      <a:solidFill>
                        <a:srgbClr val="C8D8EE"/>
                      </a:solidFill>
                      <a:prstDash val="solid"/>
                      <a:round/>
                      <a:headEnd type="none" w="med" len="med"/>
                      <a:tailEnd type="none" w="med" len="med"/>
                    </a:lnT>
                    <a:lnB w="6350" cap="flat" cmpd="sng" algn="ctr">
                      <a:solidFill>
                        <a:srgbClr val="C8D8EE"/>
                      </a:solidFill>
                      <a:prstDash val="solid"/>
                      <a:round/>
                      <a:headEnd type="none" w="med" len="med"/>
                      <a:tailEnd type="none" w="med" len="med"/>
                    </a:lnB>
                    <a:solidFill>
                      <a:srgbClr val="F4F7FD"/>
                    </a:solidFill>
                  </a:tcPr>
                </a:tc>
                <a:tc>
                  <a:txBody>
                    <a:bodyPr/>
                    <a:lstStyle/>
                    <a:p>
                      <a:pPr marL="0" indent="0" algn="ctr">
                        <a:buNone/>
                      </a:pPr>
                      <a:r>
                        <a:rPr lang="en-US" sz="1000" dirty="0">
                          <a:solidFill>
                            <a:srgbClr val="000000"/>
                          </a:solidFill>
                          <a:latin typeface="Calibri" pitchFamily="34" charset="0"/>
                          <a:ea typeface="Calibri" pitchFamily="34" charset="-122"/>
                          <a:cs typeface="Calibri" pitchFamily="34" charset="-120"/>
                        </a:rPr>
                        <a:t>Configurable across full range</a:t>
                      </a:r>
                      <a:endParaRPr lang="en-US" sz="1000" dirty="0">
                        <a:latin typeface="Calibri" pitchFamily="34" charset="0"/>
                        <a:ea typeface="Calibri" pitchFamily="34" charset="0"/>
                        <a:cs typeface="Calibri" pitchFamily="34" charset="0"/>
                      </a:endParaRPr>
                    </a:p>
                  </a:txBody>
                  <a:tcPr anchor="ctr">
                    <a:lnL w="6350" cap="flat" cmpd="sng" algn="ctr">
                      <a:solidFill>
                        <a:srgbClr val="C8D8EE"/>
                      </a:solidFill>
                      <a:prstDash val="solid"/>
                      <a:round/>
                      <a:headEnd type="none" w="med" len="med"/>
                      <a:tailEnd type="none" w="med" len="med"/>
                    </a:lnL>
                    <a:lnR w="6350" cap="flat" cmpd="sng" algn="ctr">
                      <a:solidFill>
                        <a:srgbClr val="C8D8EE"/>
                      </a:solidFill>
                      <a:prstDash val="solid"/>
                      <a:round/>
                      <a:headEnd type="none" w="med" len="med"/>
                      <a:tailEnd type="none" w="med" len="med"/>
                    </a:lnR>
                    <a:lnT w="6350" cap="flat" cmpd="sng" algn="ctr">
                      <a:solidFill>
                        <a:srgbClr val="C8D8EE"/>
                      </a:solidFill>
                      <a:prstDash val="solid"/>
                      <a:round/>
                      <a:headEnd type="none" w="med" len="med"/>
                      <a:tailEnd type="none" w="med" len="med"/>
                    </a:lnT>
                    <a:lnB w="6350" cap="flat" cmpd="sng" algn="ctr">
                      <a:solidFill>
                        <a:srgbClr val="C8D8EE"/>
                      </a:solidFill>
                      <a:prstDash val="solid"/>
                      <a:round/>
                      <a:headEnd type="none" w="med" len="med"/>
                      <a:tailEnd type="none" w="med" len="med"/>
                    </a:lnB>
                    <a:solidFill>
                      <a:srgbClr val="F4F7FD"/>
                    </a:solidFill>
                  </a:tcPr>
                </a:tc>
                <a:tc>
                  <a:txBody>
                    <a:bodyPr/>
                    <a:lstStyle/>
                    <a:p>
                      <a:pPr marL="0" indent="0" algn="ctr">
                        <a:buNone/>
                      </a:pPr>
                      <a:r>
                        <a:rPr lang="en-US" sz="1000" dirty="0">
                          <a:solidFill>
                            <a:srgbClr val="000000"/>
                          </a:solidFill>
                          <a:latin typeface="Calibri" pitchFamily="34" charset="0"/>
                          <a:ea typeface="Calibri" pitchFamily="34" charset="-122"/>
                          <a:cs typeface="Calibri" pitchFamily="34" charset="-120"/>
                        </a:rPr>
                        <a:t>✓ Pass</a:t>
                      </a:r>
                      <a:endParaRPr lang="en-US" sz="1000" dirty="0">
                        <a:latin typeface="Calibri" pitchFamily="34" charset="0"/>
                        <a:ea typeface="Calibri" pitchFamily="34" charset="0"/>
                        <a:cs typeface="Calibri" pitchFamily="34" charset="0"/>
                      </a:endParaRPr>
                    </a:p>
                  </a:txBody>
                  <a:tcPr anchor="ctr">
                    <a:lnL w="6350" cap="flat" cmpd="sng" algn="ctr">
                      <a:solidFill>
                        <a:srgbClr val="C8D8EE"/>
                      </a:solidFill>
                      <a:prstDash val="solid"/>
                      <a:round/>
                      <a:headEnd type="none" w="med" len="med"/>
                      <a:tailEnd type="none" w="med" len="med"/>
                    </a:lnL>
                    <a:lnR w="6350" cap="flat" cmpd="sng" algn="ctr">
                      <a:solidFill>
                        <a:srgbClr val="C8D8EE"/>
                      </a:solidFill>
                      <a:prstDash val="solid"/>
                      <a:round/>
                      <a:headEnd type="none" w="med" len="med"/>
                      <a:tailEnd type="none" w="med" len="med"/>
                    </a:lnR>
                    <a:lnT w="6350" cap="flat" cmpd="sng" algn="ctr">
                      <a:solidFill>
                        <a:srgbClr val="C8D8EE"/>
                      </a:solidFill>
                      <a:prstDash val="solid"/>
                      <a:round/>
                      <a:headEnd type="none" w="med" len="med"/>
                      <a:tailEnd type="none" w="med" len="med"/>
                    </a:lnT>
                    <a:lnB w="6350" cap="flat" cmpd="sng" algn="ctr">
                      <a:solidFill>
                        <a:srgbClr val="C8D8EE"/>
                      </a:solidFill>
                      <a:prstDash val="solid"/>
                      <a:round/>
                      <a:headEnd type="none" w="med" len="med"/>
                      <a:tailEnd type="none" w="med" len="med"/>
                    </a:lnB>
                    <a:solidFill>
                      <a:srgbClr val="F4F7FD"/>
                    </a:solidFill>
                  </a:tcPr>
                </a:tc>
              </a:tr>
              <a:tr h="283464">
                <a:tc>
                  <a:txBody>
                    <a:bodyPr/>
                    <a:lstStyle/>
                    <a:p>
                      <a:pPr marL="0" indent="0" algn="ctr">
                        <a:buNone/>
                      </a:pPr>
                      <a:r>
                        <a:rPr lang="en-US" sz="1000" dirty="0">
                          <a:solidFill>
                            <a:srgbClr val="000000"/>
                          </a:solidFill>
                          <a:latin typeface="Calibri" pitchFamily="34" charset="0"/>
                          <a:ea typeface="Calibri" pitchFamily="34" charset="-122"/>
                          <a:cs typeface="Calibri" pitchFamily="34" charset="-120"/>
                        </a:rPr>
                        <a:t>Aiming Response</a:t>
                      </a:r>
                      <a:endParaRPr lang="en-US" sz="1000" dirty="0">
                        <a:latin typeface="Calibri" pitchFamily="34" charset="0"/>
                        <a:ea typeface="Calibri" pitchFamily="34" charset="0"/>
                        <a:cs typeface="Calibri" pitchFamily="34" charset="0"/>
                      </a:endParaRPr>
                    </a:p>
                  </a:txBody>
                  <a:tcPr anchor="ctr">
                    <a:lnL w="6350" cap="flat" cmpd="sng" algn="ctr">
                      <a:solidFill>
                        <a:srgbClr val="C8D8EE"/>
                      </a:solidFill>
                      <a:prstDash val="solid"/>
                      <a:round/>
                      <a:headEnd type="none" w="med" len="med"/>
                      <a:tailEnd type="none" w="med" len="med"/>
                    </a:lnL>
                    <a:lnR w="6350" cap="flat" cmpd="sng" algn="ctr">
                      <a:solidFill>
                        <a:srgbClr val="C8D8EE"/>
                      </a:solidFill>
                      <a:prstDash val="solid"/>
                      <a:round/>
                      <a:headEnd type="none" w="med" len="med"/>
                      <a:tailEnd type="none" w="med" len="med"/>
                    </a:lnR>
                    <a:lnT w="6350" cap="flat" cmpd="sng" algn="ctr">
                      <a:solidFill>
                        <a:srgbClr val="C8D8EE"/>
                      </a:solidFill>
                      <a:prstDash val="solid"/>
                      <a:round/>
                      <a:headEnd type="none" w="med" len="med"/>
                      <a:tailEnd type="none" w="med" len="med"/>
                    </a:lnT>
                    <a:lnB w="6350" cap="flat" cmpd="sng" algn="ctr">
                      <a:solidFill>
                        <a:srgbClr val="C8D8EE"/>
                      </a:solidFill>
                      <a:prstDash val="solid"/>
                      <a:round/>
                      <a:headEnd type="none" w="med" len="med"/>
                      <a:tailEnd type="none" w="med" len="med"/>
                    </a:lnB>
                    <a:solidFill>
                      <a:srgbClr val="F4F7FD"/>
                    </a:solidFill>
                  </a:tcPr>
                </a:tc>
                <a:tc>
                  <a:txBody>
                    <a:bodyPr/>
                    <a:lstStyle/>
                    <a:p>
                      <a:pPr marL="0" indent="0" algn="ctr">
                        <a:buNone/>
                      </a:pPr>
                      <a:r>
                        <a:rPr lang="en-US" sz="1000" dirty="0">
                          <a:solidFill>
                            <a:srgbClr val="000000"/>
                          </a:solidFill>
                          <a:latin typeface="Calibri" pitchFamily="34" charset="0"/>
                          <a:ea typeface="Calibri" pitchFamily="34" charset="-122"/>
                          <a:cs typeface="Calibri" pitchFamily="34" charset="-120"/>
                        </a:rPr>
                        <a:t>&lt; 2 s reorientation</a:t>
                      </a:r>
                      <a:endParaRPr lang="en-US" sz="1000" dirty="0">
                        <a:latin typeface="Calibri" pitchFamily="34" charset="0"/>
                        <a:ea typeface="Calibri" pitchFamily="34" charset="0"/>
                        <a:cs typeface="Calibri" pitchFamily="34" charset="0"/>
                      </a:endParaRPr>
                    </a:p>
                  </a:txBody>
                  <a:tcPr anchor="ctr">
                    <a:lnL w="6350" cap="flat" cmpd="sng" algn="ctr">
                      <a:solidFill>
                        <a:srgbClr val="C8D8EE"/>
                      </a:solidFill>
                      <a:prstDash val="solid"/>
                      <a:round/>
                      <a:headEnd type="none" w="med" len="med"/>
                      <a:tailEnd type="none" w="med" len="med"/>
                    </a:lnL>
                    <a:lnR w="6350" cap="flat" cmpd="sng" algn="ctr">
                      <a:solidFill>
                        <a:srgbClr val="C8D8EE"/>
                      </a:solidFill>
                      <a:prstDash val="solid"/>
                      <a:round/>
                      <a:headEnd type="none" w="med" len="med"/>
                      <a:tailEnd type="none" w="med" len="med"/>
                    </a:lnR>
                    <a:lnT w="6350" cap="flat" cmpd="sng" algn="ctr">
                      <a:solidFill>
                        <a:srgbClr val="C8D8EE"/>
                      </a:solidFill>
                      <a:prstDash val="solid"/>
                      <a:round/>
                      <a:headEnd type="none" w="med" len="med"/>
                      <a:tailEnd type="none" w="med" len="med"/>
                    </a:lnT>
                    <a:lnB w="6350" cap="flat" cmpd="sng" algn="ctr">
                      <a:solidFill>
                        <a:srgbClr val="C8D8EE"/>
                      </a:solidFill>
                      <a:prstDash val="solid"/>
                      <a:round/>
                      <a:headEnd type="none" w="med" len="med"/>
                      <a:tailEnd type="none" w="med" len="med"/>
                    </a:lnB>
                    <a:solidFill>
                      <a:srgbClr val="F4F7FD"/>
                    </a:solidFill>
                  </a:tcPr>
                </a:tc>
                <a:tc>
                  <a:txBody>
                    <a:bodyPr/>
                    <a:lstStyle/>
                    <a:p>
                      <a:pPr marL="0" indent="0" algn="ctr">
                        <a:buNone/>
                      </a:pPr>
                      <a:r>
                        <a:rPr lang="en-US" sz="1000" dirty="0">
                          <a:solidFill>
                            <a:srgbClr val="000000"/>
                          </a:solidFill>
                          <a:latin typeface="Calibri" pitchFamily="34" charset="0"/>
                          <a:ea typeface="Calibri" pitchFamily="34" charset="-122"/>
                          <a:cs typeface="Calibri" pitchFamily="34" charset="-120"/>
                        </a:rPr>
                        <a:t>Within 2 s under normal conditions</a:t>
                      </a:r>
                      <a:endParaRPr lang="en-US" sz="1000" dirty="0">
                        <a:latin typeface="Calibri" pitchFamily="34" charset="0"/>
                        <a:ea typeface="Calibri" pitchFamily="34" charset="0"/>
                        <a:cs typeface="Calibri" pitchFamily="34" charset="0"/>
                      </a:endParaRPr>
                    </a:p>
                  </a:txBody>
                  <a:tcPr anchor="ctr">
                    <a:lnL w="6350" cap="flat" cmpd="sng" algn="ctr">
                      <a:solidFill>
                        <a:srgbClr val="C8D8EE"/>
                      </a:solidFill>
                      <a:prstDash val="solid"/>
                      <a:round/>
                      <a:headEnd type="none" w="med" len="med"/>
                      <a:tailEnd type="none" w="med" len="med"/>
                    </a:lnL>
                    <a:lnR w="6350" cap="flat" cmpd="sng" algn="ctr">
                      <a:solidFill>
                        <a:srgbClr val="C8D8EE"/>
                      </a:solidFill>
                      <a:prstDash val="solid"/>
                      <a:round/>
                      <a:headEnd type="none" w="med" len="med"/>
                      <a:tailEnd type="none" w="med" len="med"/>
                    </a:lnR>
                    <a:lnT w="6350" cap="flat" cmpd="sng" algn="ctr">
                      <a:solidFill>
                        <a:srgbClr val="C8D8EE"/>
                      </a:solidFill>
                      <a:prstDash val="solid"/>
                      <a:round/>
                      <a:headEnd type="none" w="med" len="med"/>
                      <a:tailEnd type="none" w="med" len="med"/>
                    </a:lnT>
                    <a:lnB w="6350" cap="flat" cmpd="sng" algn="ctr">
                      <a:solidFill>
                        <a:srgbClr val="C8D8EE"/>
                      </a:solidFill>
                      <a:prstDash val="solid"/>
                      <a:round/>
                      <a:headEnd type="none" w="med" len="med"/>
                      <a:tailEnd type="none" w="med" len="med"/>
                    </a:lnB>
                    <a:solidFill>
                      <a:srgbClr val="F4F7FD"/>
                    </a:solidFill>
                  </a:tcPr>
                </a:tc>
                <a:tc>
                  <a:txBody>
                    <a:bodyPr/>
                    <a:lstStyle/>
                    <a:p>
                      <a:pPr marL="0" indent="0" algn="ctr">
                        <a:buNone/>
                      </a:pPr>
                      <a:r>
                        <a:rPr lang="en-US" sz="1000" dirty="0">
                          <a:solidFill>
                            <a:srgbClr val="000000"/>
                          </a:solidFill>
                          <a:latin typeface="Calibri" pitchFamily="34" charset="0"/>
                          <a:ea typeface="Calibri" pitchFamily="34" charset="-122"/>
                          <a:cs typeface="Calibri" pitchFamily="34" charset="-120"/>
                        </a:rPr>
                        <a:t>✓ Pass</a:t>
                      </a:r>
                      <a:endParaRPr lang="en-US" sz="1000" dirty="0">
                        <a:latin typeface="Calibri" pitchFamily="34" charset="0"/>
                        <a:ea typeface="Calibri" pitchFamily="34" charset="0"/>
                        <a:cs typeface="Calibri" pitchFamily="34" charset="0"/>
                      </a:endParaRPr>
                    </a:p>
                  </a:txBody>
                  <a:tcPr anchor="ctr">
                    <a:lnL w="6350" cap="flat" cmpd="sng" algn="ctr">
                      <a:solidFill>
                        <a:srgbClr val="C8D8EE"/>
                      </a:solidFill>
                      <a:prstDash val="solid"/>
                      <a:round/>
                      <a:headEnd type="none" w="med" len="med"/>
                      <a:tailEnd type="none" w="med" len="med"/>
                    </a:lnL>
                    <a:lnR w="6350" cap="flat" cmpd="sng" algn="ctr">
                      <a:solidFill>
                        <a:srgbClr val="C8D8EE"/>
                      </a:solidFill>
                      <a:prstDash val="solid"/>
                      <a:round/>
                      <a:headEnd type="none" w="med" len="med"/>
                      <a:tailEnd type="none" w="med" len="med"/>
                    </a:lnR>
                    <a:lnT w="6350" cap="flat" cmpd="sng" algn="ctr">
                      <a:solidFill>
                        <a:srgbClr val="C8D8EE"/>
                      </a:solidFill>
                      <a:prstDash val="solid"/>
                      <a:round/>
                      <a:headEnd type="none" w="med" len="med"/>
                      <a:tailEnd type="none" w="med" len="med"/>
                    </a:lnT>
                    <a:lnB w="6350" cap="flat" cmpd="sng" algn="ctr">
                      <a:solidFill>
                        <a:srgbClr val="C8D8EE"/>
                      </a:solidFill>
                      <a:prstDash val="solid"/>
                      <a:round/>
                      <a:headEnd type="none" w="med" len="med"/>
                      <a:tailEnd type="none" w="med" len="med"/>
                    </a:lnB>
                    <a:solidFill>
                      <a:srgbClr val="F4F7FD"/>
                    </a:solidFill>
                  </a:tcPr>
                </a:tc>
              </a:tr>
              <a:tr h="283464">
                <a:tc>
                  <a:txBody>
                    <a:bodyPr/>
                    <a:lstStyle/>
                    <a:p>
                      <a:pPr marL="0" indent="0" algn="ctr">
                        <a:buNone/>
                      </a:pPr>
                      <a:r>
                        <a:rPr lang="en-US" sz="1000" dirty="0">
                          <a:solidFill>
                            <a:srgbClr val="000000"/>
                          </a:solidFill>
                          <a:latin typeface="Calibri" pitchFamily="34" charset="0"/>
                          <a:ea typeface="Calibri" pitchFamily="34" charset="-122"/>
                          <a:cs typeface="Calibri" pitchFamily="34" charset="-120"/>
                        </a:rPr>
                        <a:t>Signal-Loss Safety</a:t>
                      </a:r>
                      <a:endParaRPr lang="en-US" sz="1000" dirty="0">
                        <a:latin typeface="Calibri" pitchFamily="34" charset="0"/>
                        <a:ea typeface="Calibri" pitchFamily="34" charset="0"/>
                        <a:cs typeface="Calibri" pitchFamily="34" charset="0"/>
                      </a:endParaRPr>
                    </a:p>
                  </a:txBody>
                  <a:tcPr anchor="ctr">
                    <a:lnL w="6350" cap="flat" cmpd="sng" algn="ctr">
                      <a:solidFill>
                        <a:srgbClr val="C8D8EE"/>
                      </a:solidFill>
                      <a:prstDash val="solid"/>
                      <a:round/>
                      <a:headEnd type="none" w="med" len="med"/>
                      <a:tailEnd type="none" w="med" len="med"/>
                    </a:lnL>
                    <a:lnR w="6350" cap="flat" cmpd="sng" algn="ctr">
                      <a:solidFill>
                        <a:srgbClr val="C8D8EE"/>
                      </a:solidFill>
                      <a:prstDash val="solid"/>
                      <a:round/>
                      <a:headEnd type="none" w="med" len="med"/>
                      <a:tailEnd type="none" w="med" len="med"/>
                    </a:lnR>
                    <a:lnT w="6350" cap="flat" cmpd="sng" algn="ctr">
                      <a:solidFill>
                        <a:srgbClr val="C8D8EE"/>
                      </a:solidFill>
                      <a:prstDash val="solid"/>
                      <a:round/>
                      <a:headEnd type="none" w="med" len="med"/>
                      <a:tailEnd type="none" w="med" len="med"/>
                    </a:lnT>
                    <a:lnB w="6350" cap="flat" cmpd="sng" algn="ctr">
                      <a:solidFill>
                        <a:srgbClr val="C8D8EE"/>
                      </a:solidFill>
                      <a:prstDash val="solid"/>
                      <a:round/>
                      <a:headEnd type="none" w="med" len="med"/>
                      <a:tailEnd type="none" w="med" len="med"/>
                    </a:lnB>
                    <a:solidFill>
                      <a:srgbClr val="F4F7FD"/>
                    </a:solidFill>
                  </a:tcPr>
                </a:tc>
                <a:tc>
                  <a:txBody>
                    <a:bodyPr/>
                    <a:lstStyle/>
                    <a:p>
                      <a:pPr marL="0" indent="0" algn="ctr">
                        <a:buNone/>
                      </a:pPr>
                      <a:r>
                        <a:rPr lang="en-US" sz="1000" dirty="0">
                          <a:solidFill>
                            <a:srgbClr val="000000"/>
                          </a:solidFill>
                          <a:latin typeface="Calibri" pitchFamily="34" charset="0"/>
                          <a:ea typeface="Calibri" pitchFamily="34" charset="-122"/>
                          <a:cs typeface="Calibri" pitchFamily="34" charset="-120"/>
                        </a:rPr>
                        <a:t>Inhibit on </a:t>
                      </a:r>
                      <a:r>
                        <a:rPr lang="en-US" altLang="zh-CN" sz="1000" dirty="0">
                          <a:solidFill>
                            <a:srgbClr val="000000"/>
                          </a:solidFill>
                          <a:latin typeface="Calibri" pitchFamily="34" charset="0"/>
                          <a:ea typeface="Calibri" pitchFamily="34" charset="-122"/>
                          <a:cs typeface="Calibri" pitchFamily="34" charset="-120"/>
                        </a:rPr>
                        <a:t>Switch </a:t>
                      </a:r>
                      <a:r>
                        <a:rPr lang="zh-CN" altLang="en-US" sz="1000" dirty="0">
                          <a:solidFill>
                            <a:srgbClr val="000000"/>
                          </a:solidFill>
                          <a:latin typeface="Calibri" pitchFamily="34" charset="0"/>
                          <a:ea typeface="Calibri" pitchFamily="34" charset="-122"/>
                          <a:cs typeface="Calibri" pitchFamily="34" charset="-120"/>
                        </a:rPr>
                        <a:t>&amp;</a:t>
                      </a:r>
                      <a:r>
                        <a:rPr lang="en-US" sz="1000" dirty="0">
                          <a:solidFill>
                            <a:srgbClr val="000000"/>
                          </a:solidFill>
                          <a:latin typeface="Calibri" pitchFamily="34" charset="0"/>
                          <a:ea typeface="Calibri" pitchFamily="34" charset="-122"/>
                          <a:cs typeface="Calibri" pitchFamily="34" charset="-120"/>
                        </a:rPr>
                        <a:t> BLE loss</a:t>
                      </a:r>
                      <a:endParaRPr lang="en-US" sz="1000" dirty="0">
                        <a:latin typeface="Calibri" pitchFamily="34" charset="0"/>
                        <a:ea typeface="Calibri" pitchFamily="34" charset="0"/>
                        <a:cs typeface="Calibri" pitchFamily="34" charset="0"/>
                      </a:endParaRPr>
                    </a:p>
                  </a:txBody>
                  <a:tcPr anchor="ctr">
                    <a:lnL w="6350" cap="flat" cmpd="sng" algn="ctr">
                      <a:solidFill>
                        <a:srgbClr val="C8D8EE"/>
                      </a:solidFill>
                      <a:prstDash val="solid"/>
                      <a:round/>
                      <a:headEnd type="none" w="med" len="med"/>
                      <a:tailEnd type="none" w="med" len="med"/>
                    </a:lnL>
                    <a:lnR w="6350" cap="flat" cmpd="sng" algn="ctr">
                      <a:solidFill>
                        <a:srgbClr val="C8D8EE"/>
                      </a:solidFill>
                      <a:prstDash val="solid"/>
                      <a:round/>
                      <a:headEnd type="none" w="med" len="med"/>
                      <a:tailEnd type="none" w="med" len="med"/>
                    </a:lnR>
                    <a:lnT w="6350" cap="flat" cmpd="sng" algn="ctr">
                      <a:solidFill>
                        <a:srgbClr val="C8D8EE"/>
                      </a:solidFill>
                      <a:prstDash val="solid"/>
                      <a:round/>
                      <a:headEnd type="none" w="med" len="med"/>
                      <a:tailEnd type="none" w="med" len="med"/>
                    </a:lnT>
                    <a:lnB w="6350" cap="flat" cmpd="sng" algn="ctr">
                      <a:solidFill>
                        <a:srgbClr val="C8D8EE"/>
                      </a:solidFill>
                      <a:prstDash val="solid"/>
                      <a:round/>
                      <a:headEnd type="none" w="med" len="med"/>
                      <a:tailEnd type="none" w="med" len="med"/>
                    </a:lnB>
                    <a:solidFill>
                      <a:srgbClr val="F4F7FD"/>
                    </a:solidFill>
                  </a:tcPr>
                </a:tc>
                <a:tc>
                  <a:txBody>
                    <a:bodyPr/>
                    <a:lstStyle/>
                    <a:p>
                      <a:pPr marL="0" indent="0" algn="ctr">
                        <a:buNone/>
                      </a:pPr>
                      <a:r>
                        <a:rPr lang="en-US" altLang="zh-CN" sz="1000" dirty="0">
                          <a:solidFill>
                            <a:srgbClr val="000000"/>
                          </a:solidFill>
                          <a:latin typeface="Calibri" pitchFamily="34" charset="0"/>
                          <a:ea typeface="Calibri" pitchFamily="34" charset="-122"/>
                          <a:cs typeface="Calibri" pitchFamily="34" charset="-120"/>
                        </a:rPr>
                        <a:t>Motor</a:t>
                      </a:r>
                      <a:r>
                        <a:rPr lang="en-US" sz="1000" dirty="0">
                          <a:solidFill>
                            <a:srgbClr val="000000"/>
                          </a:solidFill>
                          <a:latin typeface="Calibri" pitchFamily="34" charset="0"/>
                          <a:ea typeface="Calibri" pitchFamily="34" charset="-122"/>
                          <a:cs typeface="Calibri" pitchFamily="34" charset="-120"/>
                        </a:rPr>
                        <a:t> inhibited correctly</a:t>
                      </a:r>
                      <a:endParaRPr lang="en-US" sz="1000" dirty="0">
                        <a:latin typeface="Calibri" pitchFamily="34" charset="0"/>
                        <a:ea typeface="Calibri" pitchFamily="34" charset="0"/>
                        <a:cs typeface="Calibri" pitchFamily="34" charset="0"/>
                      </a:endParaRPr>
                    </a:p>
                  </a:txBody>
                  <a:tcPr anchor="ctr">
                    <a:lnL w="6350" cap="flat" cmpd="sng" algn="ctr">
                      <a:solidFill>
                        <a:srgbClr val="C8D8EE"/>
                      </a:solidFill>
                      <a:prstDash val="solid"/>
                      <a:round/>
                      <a:headEnd type="none" w="med" len="med"/>
                      <a:tailEnd type="none" w="med" len="med"/>
                    </a:lnL>
                    <a:lnR w="6350" cap="flat" cmpd="sng" algn="ctr">
                      <a:solidFill>
                        <a:srgbClr val="C8D8EE"/>
                      </a:solidFill>
                      <a:prstDash val="solid"/>
                      <a:round/>
                      <a:headEnd type="none" w="med" len="med"/>
                      <a:tailEnd type="none" w="med" len="med"/>
                    </a:lnR>
                    <a:lnT w="6350" cap="flat" cmpd="sng" algn="ctr">
                      <a:solidFill>
                        <a:srgbClr val="C8D8EE"/>
                      </a:solidFill>
                      <a:prstDash val="solid"/>
                      <a:round/>
                      <a:headEnd type="none" w="med" len="med"/>
                      <a:tailEnd type="none" w="med" len="med"/>
                    </a:lnT>
                    <a:lnB w="6350" cap="flat" cmpd="sng" algn="ctr">
                      <a:solidFill>
                        <a:srgbClr val="C8D8EE"/>
                      </a:solidFill>
                      <a:prstDash val="solid"/>
                      <a:round/>
                      <a:headEnd type="none" w="med" len="med"/>
                      <a:tailEnd type="none" w="med" len="med"/>
                    </a:lnB>
                    <a:solidFill>
                      <a:srgbClr val="F4F7FD"/>
                    </a:solidFill>
                  </a:tcPr>
                </a:tc>
                <a:tc>
                  <a:txBody>
                    <a:bodyPr/>
                    <a:lstStyle/>
                    <a:p>
                      <a:pPr marL="0" indent="0" algn="ctr">
                        <a:buNone/>
                      </a:pPr>
                      <a:r>
                        <a:rPr lang="en-US" sz="1000" dirty="0">
                          <a:solidFill>
                            <a:srgbClr val="000000"/>
                          </a:solidFill>
                          <a:latin typeface="Calibri" pitchFamily="34" charset="0"/>
                          <a:ea typeface="Calibri" pitchFamily="34" charset="-122"/>
                          <a:cs typeface="Calibri" pitchFamily="34" charset="-120"/>
                        </a:rPr>
                        <a:t>✓ Pass</a:t>
                      </a:r>
                      <a:endParaRPr lang="en-US" sz="1000" dirty="0">
                        <a:latin typeface="Calibri" pitchFamily="34" charset="0"/>
                        <a:ea typeface="Calibri" pitchFamily="34" charset="0"/>
                        <a:cs typeface="Calibri" pitchFamily="34" charset="0"/>
                      </a:endParaRPr>
                    </a:p>
                  </a:txBody>
                  <a:tcPr anchor="ctr">
                    <a:lnL w="6350" cap="flat" cmpd="sng" algn="ctr">
                      <a:solidFill>
                        <a:srgbClr val="C8D8EE"/>
                      </a:solidFill>
                      <a:prstDash val="solid"/>
                      <a:round/>
                      <a:headEnd type="none" w="med" len="med"/>
                      <a:tailEnd type="none" w="med" len="med"/>
                    </a:lnL>
                    <a:lnR w="6350" cap="flat" cmpd="sng" algn="ctr">
                      <a:solidFill>
                        <a:srgbClr val="C8D8EE"/>
                      </a:solidFill>
                      <a:prstDash val="solid"/>
                      <a:round/>
                      <a:headEnd type="none" w="med" len="med"/>
                      <a:tailEnd type="none" w="med" len="med"/>
                    </a:lnR>
                    <a:lnT w="6350" cap="flat" cmpd="sng" algn="ctr">
                      <a:solidFill>
                        <a:srgbClr val="C8D8EE"/>
                      </a:solidFill>
                      <a:prstDash val="solid"/>
                      <a:round/>
                      <a:headEnd type="none" w="med" len="med"/>
                      <a:tailEnd type="none" w="med" len="med"/>
                    </a:lnT>
                    <a:lnB w="6350" cap="flat" cmpd="sng" algn="ctr">
                      <a:solidFill>
                        <a:srgbClr val="C8D8EE"/>
                      </a:solidFill>
                      <a:prstDash val="solid"/>
                      <a:round/>
                      <a:headEnd type="none" w="med" len="med"/>
                      <a:tailEnd type="none" w="med" len="med"/>
                    </a:lnB>
                    <a:solidFill>
                      <a:srgbClr val="F4F7FD"/>
                    </a:solidFill>
                  </a:tcPr>
                </a:tc>
              </a:tr>
            </a:tbl>
          </a:graphicData>
        </a:graphic>
      </p:graphicFrame>
      <p:sp>
        <p:nvSpPr>
          <p:cNvPr id="41" name="Shape 33"/>
          <p:cNvSpPr/>
          <p:nvPr/>
        </p:nvSpPr>
        <p:spPr>
          <a:xfrm>
            <a:off x="274320" y="3291840"/>
            <a:ext cx="8595360" cy="283464"/>
          </a:xfrm>
          <a:prstGeom prst="rect">
            <a:avLst/>
          </a:prstGeom>
          <a:solidFill>
            <a:srgbClr val="0D1B3E"/>
          </a:solidFill>
        </p:spPr>
      </p:sp>
      <p:sp>
        <p:nvSpPr>
          <p:cNvPr id="42" name="Text 34"/>
          <p:cNvSpPr/>
          <p:nvPr/>
        </p:nvSpPr>
        <p:spPr>
          <a:xfrm>
            <a:off x="274320" y="3291840"/>
            <a:ext cx="8595360" cy="283464"/>
          </a:xfrm>
          <a:prstGeom prst="rect">
            <a:avLst/>
          </a:prstGeom>
          <a:noFill/>
        </p:spPr>
        <p:txBody>
          <a:bodyPr wrap="square" lIns="0" tIns="0" rIns="0" bIns="0" rtlCol="0" anchor="ctr"/>
          <a:lstStyle/>
          <a:p>
            <a:pPr marL="0" indent="0" algn="ctr">
              <a:buNone/>
            </a:pPr>
            <a:r>
              <a:rPr lang="en-US" sz="1050" b="1" dirty="0">
                <a:solidFill>
                  <a:srgbClr val="FFFFFF"/>
                </a:solidFill>
                <a:latin typeface="Calibri" pitchFamily="34" charset="0"/>
                <a:ea typeface="Calibri" pitchFamily="34" charset="-122"/>
                <a:cs typeface="Calibri" pitchFamily="34" charset="-120"/>
              </a:rPr>
              <a:t>Requirement       Target       Result       Status</a:t>
            </a:r>
            <a:endParaRPr lang="en-US" sz="10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9144000" cy="914400"/>
          </a:xfrm>
          <a:prstGeom prst="rect">
            <a:avLst/>
          </a:prstGeom>
          <a:solidFill>
            <a:srgbClr val="0D1B3E"/>
          </a:solidFill>
        </p:spPr>
      </p:sp>
      <p:sp>
        <p:nvSpPr>
          <p:cNvPr id="3" name="Shape 1"/>
          <p:cNvSpPr/>
          <p:nvPr/>
        </p:nvSpPr>
        <p:spPr>
          <a:xfrm>
            <a:off x="0" y="914400"/>
            <a:ext cx="9144000" cy="64008"/>
          </a:xfrm>
          <a:prstGeom prst="rect">
            <a:avLst/>
          </a:prstGeom>
          <a:solidFill>
            <a:srgbClr val="E84A0C"/>
          </a:solidFill>
        </p:spPr>
      </p:sp>
      <p:sp>
        <p:nvSpPr>
          <p:cNvPr id="4" name="Text 2"/>
          <p:cNvSpPr/>
          <p:nvPr/>
        </p:nvSpPr>
        <p:spPr>
          <a:xfrm>
            <a:off x="365760" y="0"/>
            <a:ext cx="8229600" cy="914400"/>
          </a:xfrm>
          <a:prstGeom prst="rect">
            <a:avLst/>
          </a:prstGeom>
          <a:noFill/>
        </p:spPr>
        <p:txBody>
          <a:bodyPr wrap="square" lIns="0" tIns="0" rIns="0" bIns="0" rtlCol="0" anchor="ctr"/>
          <a:lstStyle/>
          <a:p>
            <a:pPr marL="0" indent="0">
              <a:buNone/>
            </a:pPr>
            <a:r>
              <a:rPr lang="en-US" sz="2400" b="1" dirty="0">
                <a:solidFill>
                  <a:srgbClr val="FFFFFF"/>
                </a:solidFill>
                <a:latin typeface="Calibri" pitchFamily="34" charset="0"/>
                <a:ea typeface="Calibri" pitchFamily="34" charset="-122"/>
                <a:cs typeface="Calibri" pitchFamily="34" charset="-120"/>
              </a:rPr>
              <a:t>Limitations &amp; Future Work</a:t>
            </a:r>
            <a:endParaRPr lang="en-US" sz="2400" dirty="0"/>
          </a:p>
        </p:txBody>
      </p:sp>
      <p:sp>
        <p:nvSpPr>
          <p:cNvPr id="5" name="Shape 3"/>
          <p:cNvSpPr/>
          <p:nvPr/>
        </p:nvSpPr>
        <p:spPr>
          <a:xfrm>
            <a:off x="274320" y="1115568"/>
            <a:ext cx="4023360" cy="3474720"/>
          </a:xfrm>
          <a:prstGeom prst="rect">
            <a:avLst/>
          </a:prstGeom>
          <a:solidFill>
            <a:srgbClr val="EDF1F7"/>
          </a:solidFill>
          <a:effectLst>
            <a:outerShdw blurRad="101600" dist="25400" dir="8100000" algn="bl" rotWithShape="0">
              <a:srgbClr val="000000">
                <a:alpha val="18000"/>
              </a:srgbClr>
            </a:outerShdw>
          </a:effectLst>
        </p:spPr>
      </p:sp>
      <p:sp>
        <p:nvSpPr>
          <p:cNvPr id="6" name="Shape 4"/>
          <p:cNvSpPr/>
          <p:nvPr/>
        </p:nvSpPr>
        <p:spPr>
          <a:xfrm>
            <a:off x="274320" y="1115568"/>
            <a:ext cx="4023360" cy="73152"/>
          </a:xfrm>
          <a:prstGeom prst="rect">
            <a:avLst/>
          </a:prstGeom>
          <a:solidFill>
            <a:srgbClr val="E84A0C"/>
          </a:solidFill>
        </p:spPr>
      </p:sp>
      <p:pic>
        <p:nvPicPr>
          <p:cNvPr id="7" name="Image 0" descr="preencoded.png"/>
          <p:cNvPicPr>
            <a:picLocks noChangeAspect="1"/>
          </p:cNvPicPr>
          <p:nvPr/>
        </p:nvPicPr>
        <p:blipFill>
          <a:blip r:embed="rId1"/>
          <a:stretch>
            <a:fillRect/>
          </a:stretch>
        </p:blipFill>
        <p:spPr>
          <a:xfrm>
            <a:off x="411480" y="1207008"/>
            <a:ext cx="365760" cy="365760"/>
          </a:xfrm>
          <a:prstGeom prst="rect">
            <a:avLst/>
          </a:prstGeom>
        </p:spPr>
      </p:pic>
      <p:sp>
        <p:nvSpPr>
          <p:cNvPr id="8" name="Text 5"/>
          <p:cNvSpPr/>
          <p:nvPr/>
        </p:nvSpPr>
        <p:spPr>
          <a:xfrm>
            <a:off x="868680" y="1207008"/>
            <a:ext cx="3291840" cy="365760"/>
          </a:xfrm>
          <a:prstGeom prst="rect">
            <a:avLst/>
          </a:prstGeom>
          <a:noFill/>
        </p:spPr>
        <p:txBody>
          <a:bodyPr wrap="square" lIns="0" tIns="0" rIns="0" bIns="0" rtlCol="0" anchor="ctr"/>
          <a:lstStyle/>
          <a:p>
            <a:pPr marL="0" indent="0">
              <a:buNone/>
            </a:pPr>
            <a:r>
              <a:rPr lang="en-US" sz="1400" b="1" dirty="0">
                <a:solidFill>
                  <a:srgbClr val="1A2744"/>
                </a:solidFill>
                <a:latin typeface="Calibri" pitchFamily="34" charset="0"/>
                <a:ea typeface="Calibri" pitchFamily="34" charset="-122"/>
                <a:cs typeface="Calibri" pitchFamily="34" charset="-120"/>
              </a:rPr>
              <a:t>Current Limitations</a:t>
            </a:r>
            <a:endParaRPr lang="en-US" sz="1400" dirty="0"/>
          </a:p>
        </p:txBody>
      </p:sp>
      <p:sp>
        <p:nvSpPr>
          <p:cNvPr id="9" name="Text 6"/>
          <p:cNvSpPr/>
          <p:nvPr/>
        </p:nvSpPr>
        <p:spPr>
          <a:xfrm>
            <a:off x="457200" y="1691640"/>
            <a:ext cx="3657600" cy="2743200"/>
          </a:xfrm>
          <a:prstGeom prst="rect">
            <a:avLst/>
          </a:prstGeom>
          <a:noFill/>
        </p:spPr>
        <p:txBody>
          <a:bodyPr wrap="square" rtlCol="0" anchor="ctr"/>
          <a:lstStyle/>
          <a:p>
            <a:pPr indent="0">
              <a:spcAft>
                <a:spcPts val="500"/>
              </a:spcAft>
              <a:buSzPct val="100000"/>
              <a:buNone/>
            </a:pPr>
            <a:endParaRPr lang="en-US" altLang="zh-CN" sz="1050" dirty="0">
              <a:solidFill>
                <a:srgbClr val="1A2744"/>
              </a:solidFill>
              <a:latin typeface="Calibri" pitchFamily="34" charset="0"/>
              <a:ea typeface="Calibri" pitchFamily="34" charset="0"/>
              <a:cs typeface="Arial" panose="020B0604020202020204" pitchFamily="34" charset="0"/>
            </a:endParaRPr>
          </a:p>
          <a:p>
            <a:pPr marL="342900" indent="-342900">
              <a:spcAft>
                <a:spcPts val="500"/>
              </a:spcAft>
              <a:buSzPct val="100000"/>
              <a:buChar char="•"/>
            </a:pPr>
            <a:r>
              <a:rPr lang="en-US" altLang="zh-CN" sz="1050" dirty="0"/>
              <a:t>Manual ball loading — limits repeat rate, requires human intervention</a:t>
            </a:r>
            <a:endParaRPr lang="en-US" altLang="zh-CN" sz="1050" dirty="0"/>
          </a:p>
          <a:p>
            <a:pPr marL="342900" indent="-342900">
              <a:spcAft>
                <a:spcPts val="500"/>
              </a:spcAft>
              <a:buSzPct val="100000"/>
              <a:buChar char="•"/>
            </a:pPr>
            <a:r>
              <a:rPr lang="en-US" altLang="zh-CN" sz="1050" dirty="0"/>
              <a:t>Open-loop launch control — wheel slip &amp; motor load cause speed variation</a:t>
            </a:r>
            <a:endParaRPr lang="en-US" altLang="zh-CN" sz="1050" dirty="0"/>
          </a:p>
          <a:p>
            <a:pPr marL="342900" indent="-342900">
              <a:spcAft>
                <a:spcPts val="500"/>
              </a:spcAft>
              <a:buSzPct val="100000"/>
              <a:buChar char="•"/>
            </a:pPr>
            <a:r>
              <a:rPr lang="en-US" altLang="zh-CN" sz="1050" dirty="0"/>
              <a:t>No limit switches — heading reference requires manual initial alignment</a:t>
            </a:r>
            <a:endParaRPr lang="en-US" altLang="zh-CN" sz="1050" dirty="0"/>
          </a:p>
          <a:p>
            <a:pPr marL="342900" indent="-342900">
              <a:spcAft>
                <a:spcPts val="500"/>
              </a:spcAft>
              <a:buSzPct val="100000"/>
              <a:buChar char="•"/>
            </a:pPr>
            <a:r>
              <a:rPr lang="en-US" altLang="zh-CN" sz="1050" dirty="0"/>
              <a:t>Need to use computer as a transfer station </a:t>
            </a:r>
            <a:r>
              <a:rPr lang="zh-CN" altLang="en-US" sz="1050" dirty="0"/>
              <a:t>— </a:t>
            </a:r>
            <a:r>
              <a:rPr lang="en-US" altLang="zh-CN" sz="1050" dirty="0"/>
              <a:t>since ESP32 is not compatible with the bluetooth module</a:t>
            </a:r>
            <a:endParaRPr lang="en-US" altLang="zh-CN" sz="1050" dirty="0"/>
          </a:p>
          <a:p>
            <a:pPr marL="342900" indent="-342900">
              <a:spcAft>
                <a:spcPts val="500"/>
              </a:spcAft>
              <a:buSzPct val="100000"/>
              <a:buChar char="•"/>
            </a:pPr>
            <a:endParaRPr lang="en-US" altLang="zh-CN" sz="1050" dirty="0"/>
          </a:p>
          <a:p>
            <a:pPr indent="0">
              <a:spcAft>
                <a:spcPts val="500"/>
              </a:spcAft>
              <a:buSzPct val="100000"/>
              <a:buNone/>
            </a:pPr>
            <a:endParaRPr lang="en-US" altLang="zh-CN" sz="1050" dirty="0"/>
          </a:p>
        </p:txBody>
      </p:sp>
      <p:sp>
        <p:nvSpPr>
          <p:cNvPr id="10" name="Shape 7"/>
          <p:cNvSpPr/>
          <p:nvPr/>
        </p:nvSpPr>
        <p:spPr>
          <a:xfrm>
            <a:off x="4663440" y="1115568"/>
            <a:ext cx="4160520" cy="3474720"/>
          </a:xfrm>
          <a:prstGeom prst="rect">
            <a:avLst/>
          </a:prstGeom>
          <a:solidFill>
            <a:srgbClr val="0D1B3E"/>
          </a:solidFill>
          <a:effectLst>
            <a:outerShdw blurRad="101600" dist="25400" dir="8100000" algn="bl" rotWithShape="0">
              <a:srgbClr val="000000">
                <a:alpha val="18000"/>
              </a:srgbClr>
            </a:outerShdw>
          </a:effectLst>
        </p:spPr>
      </p:sp>
      <p:sp>
        <p:nvSpPr>
          <p:cNvPr id="11" name="Shape 8"/>
          <p:cNvSpPr/>
          <p:nvPr/>
        </p:nvSpPr>
        <p:spPr>
          <a:xfrm>
            <a:off x="4663440" y="1115568"/>
            <a:ext cx="4160520" cy="73152"/>
          </a:xfrm>
          <a:prstGeom prst="rect">
            <a:avLst/>
          </a:prstGeom>
          <a:solidFill>
            <a:srgbClr val="E84A0C"/>
          </a:solidFill>
        </p:spPr>
      </p:sp>
      <p:pic>
        <p:nvPicPr>
          <p:cNvPr id="12" name="Image 1" descr="preencoded.png"/>
          <p:cNvPicPr>
            <a:picLocks noChangeAspect="1"/>
          </p:cNvPicPr>
          <p:nvPr/>
        </p:nvPicPr>
        <p:blipFill>
          <a:blip r:embed="rId2"/>
          <a:stretch>
            <a:fillRect/>
          </a:stretch>
        </p:blipFill>
        <p:spPr>
          <a:xfrm>
            <a:off x="4800600" y="1207008"/>
            <a:ext cx="365760" cy="365760"/>
          </a:xfrm>
          <a:prstGeom prst="rect">
            <a:avLst/>
          </a:prstGeom>
        </p:spPr>
      </p:pic>
      <p:sp>
        <p:nvSpPr>
          <p:cNvPr id="13" name="Text 9"/>
          <p:cNvSpPr/>
          <p:nvPr/>
        </p:nvSpPr>
        <p:spPr>
          <a:xfrm>
            <a:off x="5257800" y="1207008"/>
            <a:ext cx="3429000" cy="365760"/>
          </a:xfrm>
          <a:prstGeom prst="rect">
            <a:avLst/>
          </a:prstGeom>
          <a:noFill/>
        </p:spPr>
        <p:txBody>
          <a:bodyPr wrap="square" lIns="0" tIns="0" rIns="0" bIns="0" rtlCol="0" anchor="ctr"/>
          <a:lstStyle/>
          <a:p>
            <a:pPr marL="0" indent="0">
              <a:buNone/>
            </a:pPr>
            <a:r>
              <a:rPr lang="en-US" sz="1400" b="1" dirty="0">
                <a:solidFill>
                  <a:srgbClr val="FFFFFF"/>
                </a:solidFill>
                <a:latin typeface="Calibri" pitchFamily="34" charset="0"/>
                <a:ea typeface="Calibri" pitchFamily="34" charset="-122"/>
                <a:cs typeface="Calibri" pitchFamily="34" charset="-120"/>
              </a:rPr>
              <a:t>Future Development</a:t>
            </a:r>
            <a:endParaRPr lang="en-US" sz="1400" dirty="0"/>
          </a:p>
        </p:txBody>
      </p:sp>
      <p:sp>
        <p:nvSpPr>
          <p:cNvPr id="14" name="Text 10"/>
          <p:cNvSpPr/>
          <p:nvPr/>
        </p:nvSpPr>
        <p:spPr>
          <a:xfrm>
            <a:off x="4846320" y="1691640"/>
            <a:ext cx="3840480" cy="2743200"/>
          </a:xfrm>
          <a:prstGeom prst="rect">
            <a:avLst/>
          </a:prstGeom>
          <a:noFill/>
        </p:spPr>
        <p:txBody>
          <a:bodyPr wrap="square" rtlCol="0" anchor="ctr"/>
          <a:lstStyle/>
          <a:p>
            <a:pPr indent="0">
              <a:spcAft>
                <a:spcPts val="400"/>
              </a:spcAft>
              <a:buSzPct val="100000"/>
              <a:buNone/>
            </a:pPr>
            <a:endParaRPr lang="en-US" altLang="zh-CN" sz="1050" dirty="0">
              <a:solidFill>
                <a:srgbClr val="FFFFFF"/>
              </a:solidFill>
              <a:latin typeface="Calibri" pitchFamily="34" charset="0"/>
              <a:ea typeface="Calibri" pitchFamily="34" charset="0"/>
              <a:cs typeface="Arial" panose="020B0604020202020204" pitchFamily="34" charset="0"/>
            </a:endParaRPr>
          </a:p>
          <a:p>
            <a:pPr marL="342900" indent="-342900">
              <a:spcAft>
                <a:spcPts val="400"/>
              </a:spcAft>
              <a:buSzPct val="100000"/>
              <a:buChar char="•"/>
            </a:pPr>
            <a:r>
              <a:rPr lang="en-US" altLang="zh-CN" sz="1050" dirty="0">
                <a:solidFill>
                  <a:schemeClr val="bg1"/>
                </a:solidFill>
              </a:rPr>
              <a:t>Automatic ball-feeding mechanism for high-repetition drills</a:t>
            </a:r>
            <a:endParaRPr lang="en-US" altLang="zh-CN" sz="1050" dirty="0">
              <a:solidFill>
                <a:schemeClr val="bg1"/>
              </a:solidFill>
            </a:endParaRPr>
          </a:p>
          <a:p>
            <a:pPr marL="342900" indent="-342900">
              <a:spcAft>
                <a:spcPts val="400"/>
              </a:spcAft>
              <a:buSzPct val="100000"/>
              <a:buChar char="•"/>
            </a:pPr>
            <a:r>
              <a:rPr lang="en-US" altLang="zh-CN" sz="1050" dirty="0">
                <a:solidFill>
                  <a:schemeClr val="bg1"/>
                </a:solidFill>
              </a:rPr>
              <a:t>Add rotary encoders + limit switches for reliable homing</a:t>
            </a:r>
            <a:endParaRPr lang="en-US" altLang="zh-CN" sz="1050" dirty="0">
              <a:solidFill>
                <a:schemeClr val="bg1"/>
              </a:solidFill>
            </a:endParaRPr>
          </a:p>
          <a:p>
            <a:pPr marL="342900" indent="-342900">
              <a:spcAft>
                <a:spcPts val="400"/>
              </a:spcAft>
              <a:buSzPct val="100000"/>
              <a:buChar char="•"/>
            </a:pPr>
            <a:r>
              <a:rPr lang="en-US" altLang="zh-CN" sz="1050" dirty="0">
                <a:solidFill>
                  <a:schemeClr val="bg1"/>
                </a:solidFill>
              </a:rPr>
              <a:t>Implement closed-loop PID speed control on friction wheels</a:t>
            </a:r>
            <a:endParaRPr lang="en-US" altLang="zh-CN" sz="1050" dirty="0">
              <a:solidFill>
                <a:schemeClr val="bg1"/>
              </a:solidFill>
            </a:endParaRPr>
          </a:p>
          <a:p>
            <a:pPr marL="342900" indent="-342900">
              <a:spcAft>
                <a:spcPts val="400"/>
              </a:spcAft>
              <a:buSzPct val="100000"/>
              <a:buChar char="•"/>
            </a:pPr>
            <a:r>
              <a:rPr lang="en-US" altLang="zh-CN" sz="1050" dirty="0">
                <a:solidFill>
                  <a:schemeClr val="bg1"/>
                </a:solidFill>
              </a:rPr>
              <a:t>Dedicated hardware emergency-stop circuit for fail-safe power-off</a:t>
            </a:r>
            <a:endParaRPr lang="en-US" altLang="zh-CN" sz="1050" dirty="0">
              <a:solidFill>
                <a:schemeClr val="bg1"/>
              </a:solidFill>
            </a:endParaRPr>
          </a:p>
          <a:p>
            <a:pPr marL="342900" indent="-342900">
              <a:spcAft>
                <a:spcPts val="400"/>
              </a:spcAft>
              <a:buSzPct val="100000"/>
              <a:buChar char="•"/>
            </a:pPr>
            <a:r>
              <a:rPr lang="en-US" altLang="zh-CN" sz="1050" dirty="0">
                <a:solidFill>
                  <a:schemeClr val="bg1"/>
                </a:solidFill>
              </a:rPr>
              <a:t>Developed the communication protocol for reliable communication between ESP32 and bluetooth module</a:t>
            </a:r>
            <a:endParaRPr lang="en-US" altLang="zh-CN" sz="1050" dirty="0">
              <a:solidFill>
                <a:schemeClr val="bg1"/>
              </a:solidFill>
            </a:endParaRPr>
          </a:p>
          <a:p>
            <a:pPr marL="342900" indent="-342900">
              <a:spcAft>
                <a:spcPts val="400"/>
              </a:spcAft>
              <a:buSzPct val="100000"/>
              <a:buChar char="•"/>
            </a:pPr>
            <a:endParaRPr lang="en-US" altLang="zh-CN" sz="1050" dirty="0">
              <a:solidFill>
                <a:schemeClr val="bg1"/>
              </a:solidFill>
            </a:endParaRPr>
          </a:p>
          <a:p>
            <a:pPr marL="342900" indent="-342900">
              <a:spcAft>
                <a:spcPts val="400"/>
              </a:spcAft>
              <a:buSzPct val="100000"/>
              <a:buChar char="•"/>
            </a:pPr>
            <a:endParaRPr lang="en-US" altLang="zh-CN" sz="1050" dirty="0">
              <a:solidFill>
                <a:schemeClr val="bg1"/>
              </a:solidFill>
            </a:endParaRPr>
          </a:p>
          <a:p>
            <a:pPr marL="342900" indent="-342900">
              <a:spcAft>
                <a:spcPts val="400"/>
              </a:spcAft>
              <a:buSzPct val="100000"/>
              <a:buChar char="•"/>
            </a:pPr>
            <a:endParaRPr lang="en-US" altLang="zh-CN" sz="1050" dirty="0">
              <a:solidFill>
                <a:schemeClr val="bg1"/>
              </a:solidFill>
            </a:endParaRPr>
          </a:p>
          <a:p>
            <a:pPr marL="342900" indent="-342900">
              <a:spcAft>
                <a:spcPts val="400"/>
              </a:spcAft>
              <a:buSzPct val="100000"/>
              <a:buChar char="•"/>
            </a:pPr>
            <a:endParaRPr lang="en-US" altLang="zh-CN" sz="1050" dirty="0">
              <a:solidFill>
                <a:schemeClr val="bg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9144000" cy="914400"/>
          </a:xfrm>
          <a:prstGeom prst="rect">
            <a:avLst/>
          </a:prstGeom>
          <a:solidFill>
            <a:srgbClr val="0D1B3E"/>
          </a:solidFill>
        </p:spPr>
      </p:sp>
      <p:sp>
        <p:nvSpPr>
          <p:cNvPr id="3" name="Shape 1"/>
          <p:cNvSpPr/>
          <p:nvPr/>
        </p:nvSpPr>
        <p:spPr>
          <a:xfrm>
            <a:off x="0" y="914400"/>
            <a:ext cx="9144000" cy="64008"/>
          </a:xfrm>
          <a:prstGeom prst="rect">
            <a:avLst/>
          </a:prstGeom>
          <a:solidFill>
            <a:srgbClr val="E84A0C"/>
          </a:solidFill>
        </p:spPr>
      </p:sp>
      <p:sp>
        <p:nvSpPr>
          <p:cNvPr id="4" name="Text 2"/>
          <p:cNvSpPr/>
          <p:nvPr/>
        </p:nvSpPr>
        <p:spPr>
          <a:xfrm>
            <a:off x="365760" y="0"/>
            <a:ext cx="8229600" cy="914400"/>
          </a:xfrm>
          <a:prstGeom prst="rect">
            <a:avLst/>
          </a:prstGeom>
          <a:noFill/>
        </p:spPr>
        <p:txBody>
          <a:bodyPr wrap="square" lIns="0" tIns="0" rIns="0" bIns="0" rtlCol="0" anchor="ctr"/>
          <a:lstStyle/>
          <a:p>
            <a:pPr marL="0" indent="0">
              <a:buNone/>
            </a:pPr>
            <a:r>
              <a:rPr lang="en-US" sz="2400" b="1" dirty="0">
                <a:solidFill>
                  <a:srgbClr val="FFFFFF"/>
                </a:solidFill>
                <a:latin typeface="Calibri" pitchFamily="34" charset="0"/>
                <a:ea typeface="Calibri" pitchFamily="34" charset="-122"/>
                <a:cs typeface="Calibri" pitchFamily="34" charset="-120"/>
              </a:rPr>
              <a:t>Team &amp; Project Cost</a:t>
            </a:r>
            <a:endParaRPr lang="en-US" sz="2400" dirty="0"/>
          </a:p>
        </p:txBody>
      </p:sp>
      <p:sp>
        <p:nvSpPr>
          <p:cNvPr id="5" name="Shape 3"/>
          <p:cNvSpPr/>
          <p:nvPr/>
        </p:nvSpPr>
        <p:spPr>
          <a:xfrm>
            <a:off x="256032" y="1097280"/>
            <a:ext cx="1920240" cy="1234440"/>
          </a:xfrm>
          <a:prstGeom prst="rect">
            <a:avLst/>
          </a:prstGeom>
          <a:solidFill>
            <a:srgbClr val="0D1B3E"/>
          </a:solidFill>
          <a:effectLst>
            <a:outerShdw blurRad="101600" dist="25400" dir="8100000" algn="bl" rotWithShape="0">
              <a:srgbClr val="000000">
                <a:alpha val="18000"/>
              </a:srgbClr>
            </a:outerShdw>
          </a:effectLst>
        </p:spPr>
      </p:sp>
      <p:sp>
        <p:nvSpPr>
          <p:cNvPr id="6" name="Shape 4"/>
          <p:cNvSpPr/>
          <p:nvPr/>
        </p:nvSpPr>
        <p:spPr>
          <a:xfrm>
            <a:off x="969264" y="1188720"/>
            <a:ext cx="502920" cy="502920"/>
          </a:xfrm>
          <a:prstGeom prst="ellipse">
            <a:avLst/>
          </a:prstGeom>
          <a:solidFill>
            <a:srgbClr val="E84A0C"/>
          </a:solidFill>
        </p:spPr>
      </p:sp>
      <p:pic>
        <p:nvPicPr>
          <p:cNvPr id="7" name="Image 0" descr="preencoded.png"/>
          <p:cNvPicPr>
            <a:picLocks noChangeAspect="1"/>
          </p:cNvPicPr>
          <p:nvPr/>
        </p:nvPicPr>
        <p:blipFill>
          <a:blip r:embed="rId2"/>
          <a:stretch>
            <a:fillRect/>
          </a:stretch>
        </p:blipFill>
        <p:spPr>
          <a:xfrm>
            <a:off x="1005840" y="1216152"/>
            <a:ext cx="429768" cy="429768"/>
          </a:xfrm>
          <a:prstGeom prst="rect">
            <a:avLst/>
          </a:prstGeom>
        </p:spPr>
      </p:pic>
      <p:sp>
        <p:nvSpPr>
          <p:cNvPr id="8" name="Text 5"/>
          <p:cNvSpPr/>
          <p:nvPr/>
        </p:nvSpPr>
        <p:spPr>
          <a:xfrm>
            <a:off x="301752" y="1755648"/>
            <a:ext cx="1828800" cy="274320"/>
          </a:xfrm>
          <a:prstGeom prst="rect">
            <a:avLst/>
          </a:prstGeom>
          <a:noFill/>
        </p:spPr>
        <p:txBody>
          <a:bodyPr wrap="square" lIns="0" tIns="0" rIns="0" bIns="0" rtlCol="0" anchor="ctr"/>
          <a:lstStyle/>
          <a:p>
            <a:pPr marL="0" indent="0" algn="ctr">
              <a:buNone/>
            </a:pPr>
            <a:r>
              <a:rPr lang="en-US" sz="1100" b="1" dirty="0">
                <a:solidFill>
                  <a:srgbClr val="FFFFFF"/>
                </a:solidFill>
                <a:latin typeface="Calibri" pitchFamily="34" charset="0"/>
                <a:ea typeface="Calibri" pitchFamily="34" charset="-122"/>
                <a:cs typeface="Calibri" pitchFamily="34" charset="-120"/>
              </a:rPr>
              <a:t>Libo Zhang</a:t>
            </a:r>
            <a:endParaRPr lang="en-US" sz="1100" dirty="0"/>
          </a:p>
        </p:txBody>
      </p:sp>
      <p:sp>
        <p:nvSpPr>
          <p:cNvPr id="9" name="Text 6"/>
          <p:cNvSpPr/>
          <p:nvPr/>
        </p:nvSpPr>
        <p:spPr>
          <a:xfrm>
            <a:off x="301752" y="2011680"/>
            <a:ext cx="1828800" cy="274320"/>
          </a:xfrm>
          <a:prstGeom prst="rect">
            <a:avLst/>
          </a:prstGeom>
          <a:noFill/>
        </p:spPr>
        <p:txBody>
          <a:bodyPr wrap="square" lIns="0" tIns="0" rIns="0" bIns="0" rtlCol="0" anchor="ctr"/>
          <a:lstStyle/>
          <a:p>
            <a:pPr marL="0" indent="0" algn="ctr">
              <a:buNone/>
            </a:pPr>
            <a:r>
              <a:rPr lang="en-US" sz="950" dirty="0">
                <a:solidFill>
                  <a:srgbClr val="B8C8E8"/>
                </a:solidFill>
                <a:latin typeface="Calibri" pitchFamily="34" charset="0"/>
                <a:ea typeface="Calibri" pitchFamily="34" charset="-122"/>
                <a:cs typeface="Calibri" pitchFamily="34" charset="-120"/>
              </a:rPr>
              <a:t>Rotating Base Design</a:t>
            </a:r>
            <a:endParaRPr lang="en-US" sz="950" dirty="0"/>
          </a:p>
        </p:txBody>
      </p:sp>
      <p:sp>
        <p:nvSpPr>
          <p:cNvPr id="10" name="Shape 7"/>
          <p:cNvSpPr/>
          <p:nvPr/>
        </p:nvSpPr>
        <p:spPr>
          <a:xfrm>
            <a:off x="2432304" y="1097280"/>
            <a:ext cx="1920240" cy="1234440"/>
          </a:xfrm>
          <a:prstGeom prst="rect">
            <a:avLst/>
          </a:prstGeom>
          <a:solidFill>
            <a:srgbClr val="0D1B3E"/>
          </a:solidFill>
          <a:effectLst>
            <a:outerShdw blurRad="101600" dist="25400" dir="8100000" algn="bl" rotWithShape="0">
              <a:srgbClr val="000000">
                <a:alpha val="18000"/>
              </a:srgbClr>
            </a:outerShdw>
          </a:effectLst>
        </p:spPr>
      </p:sp>
      <p:sp>
        <p:nvSpPr>
          <p:cNvPr id="11" name="Shape 8"/>
          <p:cNvSpPr/>
          <p:nvPr/>
        </p:nvSpPr>
        <p:spPr>
          <a:xfrm>
            <a:off x="3145536" y="1188720"/>
            <a:ext cx="502920" cy="502920"/>
          </a:xfrm>
          <a:prstGeom prst="ellipse">
            <a:avLst/>
          </a:prstGeom>
          <a:solidFill>
            <a:srgbClr val="E84A0C"/>
          </a:solidFill>
        </p:spPr>
      </p:sp>
      <p:pic>
        <p:nvPicPr>
          <p:cNvPr id="12" name="Image 1" descr="preencoded.png"/>
          <p:cNvPicPr>
            <a:picLocks noChangeAspect="1"/>
          </p:cNvPicPr>
          <p:nvPr/>
        </p:nvPicPr>
        <p:blipFill>
          <a:blip r:embed="rId3"/>
          <a:stretch>
            <a:fillRect/>
          </a:stretch>
        </p:blipFill>
        <p:spPr>
          <a:xfrm>
            <a:off x="3182112" y="1216152"/>
            <a:ext cx="429768" cy="429768"/>
          </a:xfrm>
          <a:prstGeom prst="rect">
            <a:avLst/>
          </a:prstGeom>
        </p:spPr>
      </p:pic>
      <p:sp>
        <p:nvSpPr>
          <p:cNvPr id="13" name="Text 9"/>
          <p:cNvSpPr/>
          <p:nvPr/>
        </p:nvSpPr>
        <p:spPr>
          <a:xfrm>
            <a:off x="2478024" y="1755648"/>
            <a:ext cx="1828800" cy="274320"/>
          </a:xfrm>
          <a:prstGeom prst="rect">
            <a:avLst/>
          </a:prstGeom>
          <a:noFill/>
        </p:spPr>
        <p:txBody>
          <a:bodyPr wrap="square" lIns="0" tIns="0" rIns="0" bIns="0" rtlCol="0" anchor="ctr"/>
          <a:lstStyle/>
          <a:p>
            <a:pPr marL="0" indent="0" algn="ctr">
              <a:buNone/>
            </a:pPr>
            <a:r>
              <a:rPr lang="en-US" sz="1100" b="1" dirty="0">
                <a:solidFill>
                  <a:srgbClr val="FFFFFF"/>
                </a:solidFill>
                <a:latin typeface="Calibri" pitchFamily="34" charset="0"/>
                <a:ea typeface="Calibri" pitchFamily="34" charset="-122"/>
                <a:cs typeface="Calibri" pitchFamily="34" charset="-120"/>
              </a:rPr>
              <a:t>Jinghui Zheng</a:t>
            </a:r>
            <a:endParaRPr lang="en-US" sz="1100" dirty="0"/>
          </a:p>
        </p:txBody>
      </p:sp>
      <p:sp>
        <p:nvSpPr>
          <p:cNvPr id="14" name="Text 10"/>
          <p:cNvSpPr/>
          <p:nvPr/>
        </p:nvSpPr>
        <p:spPr>
          <a:xfrm>
            <a:off x="2478024" y="2011680"/>
            <a:ext cx="1828800" cy="274320"/>
          </a:xfrm>
          <a:prstGeom prst="rect">
            <a:avLst/>
          </a:prstGeom>
          <a:noFill/>
        </p:spPr>
        <p:txBody>
          <a:bodyPr wrap="square" lIns="0" tIns="0" rIns="0" bIns="0" rtlCol="0" anchor="ctr"/>
          <a:lstStyle/>
          <a:p>
            <a:pPr marL="0" indent="0" algn="ctr">
              <a:buNone/>
            </a:pPr>
            <a:r>
              <a:rPr lang="en-US" sz="950" dirty="0">
                <a:solidFill>
                  <a:srgbClr val="B8C8E8"/>
                </a:solidFill>
                <a:latin typeface="Calibri" pitchFamily="34" charset="0"/>
                <a:ea typeface="Calibri" pitchFamily="34" charset="-122"/>
                <a:cs typeface="Calibri" pitchFamily="34" charset="-120"/>
              </a:rPr>
              <a:t>Launcher Body Design</a:t>
            </a:r>
            <a:endParaRPr lang="en-US" sz="950" dirty="0"/>
          </a:p>
        </p:txBody>
      </p:sp>
      <p:sp>
        <p:nvSpPr>
          <p:cNvPr id="15" name="Shape 11"/>
          <p:cNvSpPr/>
          <p:nvPr/>
        </p:nvSpPr>
        <p:spPr>
          <a:xfrm>
            <a:off x="4608576" y="1097280"/>
            <a:ext cx="1920240" cy="1234440"/>
          </a:xfrm>
          <a:prstGeom prst="rect">
            <a:avLst/>
          </a:prstGeom>
          <a:solidFill>
            <a:srgbClr val="0D1B3E"/>
          </a:solidFill>
          <a:effectLst>
            <a:outerShdw blurRad="101600" dist="25400" dir="8100000" algn="bl" rotWithShape="0">
              <a:srgbClr val="000000">
                <a:alpha val="18000"/>
              </a:srgbClr>
            </a:outerShdw>
          </a:effectLst>
        </p:spPr>
      </p:sp>
      <p:sp>
        <p:nvSpPr>
          <p:cNvPr id="16" name="Shape 12"/>
          <p:cNvSpPr/>
          <p:nvPr/>
        </p:nvSpPr>
        <p:spPr>
          <a:xfrm>
            <a:off x="5321808" y="1188720"/>
            <a:ext cx="502920" cy="502920"/>
          </a:xfrm>
          <a:prstGeom prst="ellipse">
            <a:avLst/>
          </a:prstGeom>
          <a:solidFill>
            <a:srgbClr val="E84A0C"/>
          </a:solidFill>
        </p:spPr>
      </p:sp>
      <p:pic>
        <p:nvPicPr>
          <p:cNvPr id="17" name="Image 2" descr="preencoded.png"/>
          <p:cNvPicPr>
            <a:picLocks noChangeAspect="1"/>
          </p:cNvPicPr>
          <p:nvPr/>
        </p:nvPicPr>
        <p:blipFill>
          <a:blip r:embed="rId4"/>
          <a:stretch>
            <a:fillRect/>
          </a:stretch>
        </p:blipFill>
        <p:spPr>
          <a:xfrm>
            <a:off x="5358384" y="1216152"/>
            <a:ext cx="429768" cy="429768"/>
          </a:xfrm>
          <a:prstGeom prst="rect">
            <a:avLst/>
          </a:prstGeom>
        </p:spPr>
      </p:pic>
      <p:sp>
        <p:nvSpPr>
          <p:cNvPr id="18" name="Text 13"/>
          <p:cNvSpPr/>
          <p:nvPr/>
        </p:nvSpPr>
        <p:spPr>
          <a:xfrm>
            <a:off x="4654296" y="1755648"/>
            <a:ext cx="1828800" cy="274320"/>
          </a:xfrm>
          <a:prstGeom prst="rect">
            <a:avLst/>
          </a:prstGeom>
          <a:noFill/>
        </p:spPr>
        <p:txBody>
          <a:bodyPr wrap="square" lIns="0" tIns="0" rIns="0" bIns="0" rtlCol="0" anchor="ctr"/>
          <a:lstStyle/>
          <a:p>
            <a:pPr marL="0" indent="0" algn="ctr">
              <a:buNone/>
            </a:pPr>
            <a:r>
              <a:rPr lang="en-US" sz="1100" b="1" dirty="0">
                <a:solidFill>
                  <a:srgbClr val="FFFFFF"/>
                </a:solidFill>
                <a:latin typeface="Calibri" pitchFamily="34" charset="0"/>
                <a:ea typeface="Calibri" pitchFamily="34" charset="-122"/>
                <a:cs typeface="Calibri" pitchFamily="34" charset="-120"/>
              </a:rPr>
              <a:t>Linzhi Du</a:t>
            </a:r>
            <a:endParaRPr lang="en-US" sz="1100" dirty="0"/>
          </a:p>
        </p:txBody>
      </p:sp>
      <p:sp>
        <p:nvSpPr>
          <p:cNvPr id="19" name="Text 14"/>
          <p:cNvSpPr/>
          <p:nvPr/>
        </p:nvSpPr>
        <p:spPr>
          <a:xfrm>
            <a:off x="4654296" y="2011680"/>
            <a:ext cx="1828800" cy="274320"/>
          </a:xfrm>
          <a:prstGeom prst="rect">
            <a:avLst/>
          </a:prstGeom>
          <a:noFill/>
        </p:spPr>
        <p:txBody>
          <a:bodyPr wrap="square" lIns="0" tIns="0" rIns="0" bIns="0" rtlCol="0" anchor="ctr"/>
          <a:lstStyle/>
          <a:p>
            <a:pPr marL="0" indent="0" algn="ctr">
              <a:buNone/>
            </a:pPr>
            <a:r>
              <a:rPr lang="en-US" sz="950" dirty="0">
                <a:solidFill>
                  <a:srgbClr val="B8C8E8"/>
                </a:solidFill>
                <a:latin typeface="Calibri" pitchFamily="34" charset="0"/>
                <a:ea typeface="Calibri" pitchFamily="34" charset="-122"/>
                <a:cs typeface="Calibri" pitchFamily="34" charset="-120"/>
              </a:rPr>
              <a:t>PCB &amp; Electrical Circuit</a:t>
            </a:r>
            <a:endParaRPr lang="en-US" sz="950" dirty="0"/>
          </a:p>
        </p:txBody>
      </p:sp>
      <p:sp>
        <p:nvSpPr>
          <p:cNvPr id="20" name="Shape 15"/>
          <p:cNvSpPr/>
          <p:nvPr/>
        </p:nvSpPr>
        <p:spPr>
          <a:xfrm>
            <a:off x="6784848" y="1097280"/>
            <a:ext cx="1920240" cy="1234440"/>
          </a:xfrm>
          <a:prstGeom prst="rect">
            <a:avLst/>
          </a:prstGeom>
          <a:solidFill>
            <a:srgbClr val="0D1B3E"/>
          </a:solidFill>
          <a:effectLst>
            <a:outerShdw blurRad="101600" dist="25400" dir="8100000" algn="bl" rotWithShape="0">
              <a:srgbClr val="000000">
                <a:alpha val="18000"/>
              </a:srgbClr>
            </a:outerShdw>
          </a:effectLst>
        </p:spPr>
      </p:sp>
      <p:sp>
        <p:nvSpPr>
          <p:cNvPr id="21" name="Shape 16"/>
          <p:cNvSpPr/>
          <p:nvPr/>
        </p:nvSpPr>
        <p:spPr>
          <a:xfrm>
            <a:off x="7498080" y="1188720"/>
            <a:ext cx="502920" cy="502920"/>
          </a:xfrm>
          <a:prstGeom prst="ellipse">
            <a:avLst/>
          </a:prstGeom>
          <a:solidFill>
            <a:srgbClr val="E84A0C"/>
          </a:solidFill>
        </p:spPr>
      </p:sp>
      <p:pic>
        <p:nvPicPr>
          <p:cNvPr id="22" name="Image 3" descr="preencoded.png"/>
          <p:cNvPicPr>
            <a:picLocks noChangeAspect="1"/>
          </p:cNvPicPr>
          <p:nvPr/>
        </p:nvPicPr>
        <p:blipFill>
          <a:blip r:embed="rId5"/>
          <a:stretch>
            <a:fillRect/>
          </a:stretch>
        </p:blipFill>
        <p:spPr>
          <a:xfrm>
            <a:off x="7534656" y="1216152"/>
            <a:ext cx="429768" cy="429768"/>
          </a:xfrm>
          <a:prstGeom prst="rect">
            <a:avLst/>
          </a:prstGeom>
        </p:spPr>
      </p:pic>
      <p:sp>
        <p:nvSpPr>
          <p:cNvPr id="23" name="Text 17"/>
          <p:cNvSpPr/>
          <p:nvPr/>
        </p:nvSpPr>
        <p:spPr>
          <a:xfrm>
            <a:off x="6830568" y="1755648"/>
            <a:ext cx="1828800" cy="274320"/>
          </a:xfrm>
          <a:prstGeom prst="rect">
            <a:avLst/>
          </a:prstGeom>
          <a:noFill/>
        </p:spPr>
        <p:txBody>
          <a:bodyPr wrap="square" lIns="0" tIns="0" rIns="0" bIns="0" rtlCol="0" anchor="ctr"/>
          <a:lstStyle/>
          <a:p>
            <a:pPr marL="0" indent="0" algn="ctr">
              <a:buNone/>
            </a:pPr>
            <a:r>
              <a:rPr lang="en-US" sz="1100" b="1" dirty="0">
                <a:solidFill>
                  <a:srgbClr val="FFFFFF"/>
                </a:solidFill>
                <a:latin typeface="Calibri" pitchFamily="34" charset="0"/>
                <a:ea typeface="Calibri" pitchFamily="34" charset="-122"/>
                <a:cs typeface="Calibri" pitchFamily="34" charset="-120"/>
              </a:rPr>
              <a:t>Zichao Lin</a:t>
            </a:r>
            <a:endParaRPr lang="en-US" sz="1100" dirty="0"/>
          </a:p>
        </p:txBody>
      </p:sp>
      <p:sp>
        <p:nvSpPr>
          <p:cNvPr id="24" name="Text 18"/>
          <p:cNvSpPr/>
          <p:nvPr/>
        </p:nvSpPr>
        <p:spPr>
          <a:xfrm>
            <a:off x="6830568" y="2011680"/>
            <a:ext cx="1828800" cy="274320"/>
          </a:xfrm>
          <a:prstGeom prst="rect">
            <a:avLst/>
          </a:prstGeom>
          <a:noFill/>
        </p:spPr>
        <p:txBody>
          <a:bodyPr wrap="square" lIns="0" tIns="0" rIns="0" bIns="0" rtlCol="0" anchor="ctr"/>
          <a:lstStyle/>
          <a:p>
            <a:pPr marL="0" indent="0" algn="ctr">
              <a:buNone/>
            </a:pPr>
            <a:r>
              <a:rPr lang="en-US" sz="950" dirty="0">
                <a:solidFill>
                  <a:srgbClr val="B8C8E8"/>
                </a:solidFill>
                <a:latin typeface="Calibri" pitchFamily="34" charset="0"/>
                <a:ea typeface="Calibri" pitchFamily="34" charset="-122"/>
                <a:cs typeface="Calibri" pitchFamily="34" charset="-120"/>
              </a:rPr>
              <a:t>Control Code &amp; Firmware</a:t>
            </a:r>
            <a:endParaRPr lang="en-US" sz="950" dirty="0"/>
          </a:p>
        </p:txBody>
      </p:sp>
      <p:sp>
        <p:nvSpPr>
          <p:cNvPr id="25" name="Text 19"/>
          <p:cNvSpPr/>
          <p:nvPr/>
        </p:nvSpPr>
        <p:spPr>
          <a:xfrm>
            <a:off x="274320" y="2487168"/>
            <a:ext cx="5486400" cy="347472"/>
          </a:xfrm>
          <a:prstGeom prst="rect">
            <a:avLst/>
          </a:prstGeom>
          <a:noFill/>
        </p:spPr>
        <p:txBody>
          <a:bodyPr wrap="square" lIns="0" tIns="0" rIns="0" bIns="0" rtlCol="0" anchor="ctr"/>
          <a:lstStyle/>
          <a:p>
            <a:pPr marL="0" indent="0">
              <a:buNone/>
            </a:pPr>
            <a:r>
              <a:rPr lang="en-US" sz="1400" b="1" dirty="0">
                <a:solidFill>
                  <a:srgbClr val="1A2744"/>
                </a:solidFill>
                <a:latin typeface="Calibri" pitchFamily="34" charset="0"/>
                <a:ea typeface="Calibri" pitchFamily="34" charset="-122"/>
                <a:cs typeface="Calibri" pitchFamily="34" charset="-120"/>
              </a:rPr>
              <a:t>Project Cost Breakdown</a:t>
            </a:r>
            <a:endParaRPr lang="en-US" sz="1400" dirty="0"/>
          </a:p>
        </p:txBody>
      </p:sp>
      <p:sp>
        <p:nvSpPr>
          <p:cNvPr id="26" name="Text 20"/>
          <p:cNvSpPr/>
          <p:nvPr/>
        </p:nvSpPr>
        <p:spPr>
          <a:xfrm>
            <a:off x="5943600" y="2487168"/>
            <a:ext cx="2926080" cy="347472"/>
          </a:xfrm>
          <a:prstGeom prst="rect">
            <a:avLst/>
          </a:prstGeom>
          <a:noFill/>
        </p:spPr>
        <p:txBody>
          <a:bodyPr wrap="square" lIns="0" tIns="0" rIns="0" bIns="0" rtlCol="0" anchor="ctr"/>
          <a:lstStyle/>
          <a:p>
            <a:pPr marL="0" indent="0" algn="r">
              <a:buNone/>
            </a:pPr>
            <a:r>
              <a:rPr lang="en-US" sz="1400" b="1" dirty="0">
                <a:solidFill>
                  <a:srgbClr val="E84A0C"/>
                </a:solidFill>
                <a:latin typeface="Calibri" pitchFamily="34" charset="0"/>
                <a:ea typeface="Calibri" pitchFamily="34" charset="-122"/>
                <a:cs typeface="Calibri" pitchFamily="34" charset="-120"/>
              </a:rPr>
              <a:t>Total: </a:t>
            </a:r>
            <a:r>
              <a:rPr lang="en-US" altLang="zh-CN" sz="1400" b="1" dirty="0">
                <a:solidFill>
                  <a:srgbClr val="E84A0C"/>
                </a:solidFill>
                <a:latin typeface="Calibri" pitchFamily="34" charset="0"/>
                <a:ea typeface="Calibri" pitchFamily="34" charset="-122"/>
                <a:cs typeface="Calibri" pitchFamily="34" charset="-120"/>
              </a:rPr>
              <a:t>4</a:t>
            </a:r>
            <a:r>
              <a:rPr lang="en-US" sz="1400" b="1" dirty="0">
                <a:solidFill>
                  <a:srgbClr val="E84A0C"/>
                </a:solidFill>
                <a:latin typeface="Calibri" pitchFamily="34" charset="0"/>
                <a:ea typeface="Calibri" pitchFamily="34" charset="-122"/>
                <a:cs typeface="Calibri" pitchFamily="34" charset="-120"/>
              </a:rPr>
              <a:t>,750</a:t>
            </a:r>
            <a:endParaRPr lang="en-US" sz="1400" dirty="0"/>
          </a:p>
        </p:txBody>
      </p:sp>
      <p:graphicFrame>
        <p:nvGraphicFramePr>
          <p:cNvPr id="27" name="Chart 0"/>
          <p:cNvGraphicFramePr/>
          <p:nvPr/>
        </p:nvGraphicFramePr>
        <p:xfrm>
          <a:off x="274320" y="2880360"/>
          <a:ext cx="8595360" cy="2103120"/>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D1B3E"/>
        </a:solidFill>
        <a:effectLst/>
      </p:bgPr>
    </p:bg>
    <p:spTree>
      <p:nvGrpSpPr>
        <p:cNvPr id="1" name=""/>
        <p:cNvGrpSpPr/>
        <p:nvPr/>
      </p:nvGrpSpPr>
      <p:grpSpPr>
        <a:xfrm>
          <a:off x="0" y="0"/>
          <a:ext cx="0" cy="0"/>
          <a:chOff x="0" y="0"/>
          <a:chExt cx="0" cy="0"/>
        </a:xfrm>
      </p:grpSpPr>
      <p:sp>
        <p:nvSpPr>
          <p:cNvPr id="2" name="Shape 0"/>
          <p:cNvSpPr/>
          <p:nvPr/>
        </p:nvSpPr>
        <p:spPr>
          <a:xfrm>
            <a:off x="-914400" y="3200400"/>
            <a:ext cx="3657600" cy="3657600"/>
          </a:xfrm>
          <a:prstGeom prst="ellipse">
            <a:avLst/>
          </a:prstGeom>
          <a:solidFill>
            <a:srgbClr val="1A3A6B">
              <a:alpha val="50000"/>
            </a:srgbClr>
          </a:solidFill>
        </p:spPr>
      </p:sp>
      <p:sp>
        <p:nvSpPr>
          <p:cNvPr id="3" name="Shape 1"/>
          <p:cNvSpPr/>
          <p:nvPr/>
        </p:nvSpPr>
        <p:spPr>
          <a:xfrm>
            <a:off x="7315200" y="-731520"/>
            <a:ext cx="2743200" cy="2743200"/>
          </a:xfrm>
          <a:prstGeom prst="ellipse">
            <a:avLst/>
          </a:prstGeom>
          <a:solidFill>
            <a:srgbClr val="E84A0C">
              <a:alpha val="25000"/>
            </a:srgbClr>
          </a:solidFill>
        </p:spPr>
      </p:sp>
      <p:sp>
        <p:nvSpPr>
          <p:cNvPr id="4" name="Text 2"/>
          <p:cNvSpPr/>
          <p:nvPr/>
        </p:nvSpPr>
        <p:spPr>
          <a:xfrm>
            <a:off x="548640" y="320040"/>
            <a:ext cx="7315200" cy="548640"/>
          </a:xfrm>
          <a:prstGeom prst="rect">
            <a:avLst/>
          </a:prstGeom>
          <a:noFill/>
        </p:spPr>
        <p:txBody>
          <a:bodyPr wrap="square" lIns="0" tIns="0" rIns="0" bIns="0" rtlCol="0" anchor="ctr"/>
          <a:lstStyle/>
          <a:p>
            <a:pPr marL="0" indent="0">
              <a:buNone/>
            </a:pPr>
            <a:r>
              <a:rPr lang="en-US" sz="2800" b="1" dirty="0">
                <a:solidFill>
                  <a:srgbClr val="FFFFFF"/>
                </a:solidFill>
                <a:latin typeface="Calibri" pitchFamily="34" charset="0"/>
                <a:ea typeface="Calibri" pitchFamily="34" charset="-122"/>
                <a:cs typeface="Calibri" pitchFamily="34" charset="-120"/>
              </a:rPr>
              <a:t>Conclusions</a:t>
            </a:r>
            <a:endParaRPr lang="en-US" sz="2800" dirty="0"/>
          </a:p>
        </p:txBody>
      </p:sp>
      <p:sp>
        <p:nvSpPr>
          <p:cNvPr id="5" name="Shape 3"/>
          <p:cNvSpPr/>
          <p:nvPr/>
        </p:nvSpPr>
        <p:spPr>
          <a:xfrm>
            <a:off x="457209" y="868674"/>
            <a:ext cx="2743200" cy="54864"/>
          </a:xfrm>
          <a:prstGeom prst="rect">
            <a:avLst/>
          </a:prstGeom>
          <a:solidFill>
            <a:srgbClr val="E84A0C"/>
          </a:solidFill>
        </p:spPr>
      </p:sp>
      <p:sp>
        <p:nvSpPr>
          <p:cNvPr id="6" name="Shape 4"/>
          <p:cNvSpPr/>
          <p:nvPr/>
        </p:nvSpPr>
        <p:spPr>
          <a:xfrm>
            <a:off x="457200" y="1097280"/>
            <a:ext cx="2560320" cy="1371600"/>
          </a:xfrm>
          <a:prstGeom prst="rect">
            <a:avLst/>
          </a:prstGeom>
          <a:solidFill>
            <a:srgbClr val="1A3A6B"/>
          </a:solidFill>
          <a:effectLst>
            <a:outerShdw blurRad="101600" dist="25400" dir="8100000" algn="bl" rotWithShape="0">
              <a:srgbClr val="000000">
                <a:alpha val="18000"/>
              </a:srgbClr>
            </a:outerShdw>
          </a:effectLst>
        </p:spPr>
      </p:sp>
      <p:sp>
        <p:nvSpPr>
          <p:cNvPr id="7" name="Shape 5"/>
          <p:cNvSpPr/>
          <p:nvPr/>
        </p:nvSpPr>
        <p:spPr>
          <a:xfrm>
            <a:off x="457200" y="1097280"/>
            <a:ext cx="2560320" cy="64008"/>
          </a:xfrm>
          <a:prstGeom prst="rect">
            <a:avLst/>
          </a:prstGeom>
          <a:solidFill>
            <a:srgbClr val="E84A0C"/>
          </a:solidFill>
        </p:spPr>
      </p:sp>
      <p:pic>
        <p:nvPicPr>
          <p:cNvPr id="8" name="Image 0" descr="preencoded.png"/>
          <p:cNvPicPr>
            <a:picLocks noChangeAspect="1"/>
          </p:cNvPicPr>
          <p:nvPr/>
        </p:nvPicPr>
        <p:blipFill>
          <a:blip r:embed="rId1"/>
          <a:stretch>
            <a:fillRect/>
          </a:stretch>
        </p:blipFill>
        <p:spPr>
          <a:xfrm>
            <a:off x="594360" y="1234440"/>
            <a:ext cx="384048" cy="384048"/>
          </a:xfrm>
          <a:prstGeom prst="rect">
            <a:avLst/>
          </a:prstGeom>
        </p:spPr>
      </p:pic>
      <p:sp>
        <p:nvSpPr>
          <p:cNvPr id="9" name="Text 6"/>
          <p:cNvSpPr/>
          <p:nvPr/>
        </p:nvSpPr>
        <p:spPr>
          <a:xfrm>
            <a:off x="1051560" y="1234440"/>
            <a:ext cx="1874520" cy="384048"/>
          </a:xfrm>
          <a:prstGeom prst="rect">
            <a:avLst/>
          </a:prstGeom>
          <a:noFill/>
        </p:spPr>
        <p:txBody>
          <a:bodyPr wrap="square" lIns="0" tIns="0" rIns="0" bIns="0" rtlCol="0" anchor="ctr"/>
          <a:lstStyle/>
          <a:p>
            <a:pPr marL="0" indent="0">
              <a:buNone/>
            </a:pPr>
            <a:r>
              <a:rPr lang="en-US" sz="1200" b="1" dirty="0">
                <a:solidFill>
                  <a:srgbClr val="FFFFFF"/>
                </a:solidFill>
                <a:latin typeface="Calibri" pitchFamily="34" charset="0"/>
                <a:ea typeface="Calibri" pitchFamily="34" charset="-122"/>
                <a:cs typeface="Calibri" pitchFamily="34" charset="-120"/>
              </a:rPr>
              <a:t>Reliable Detection</a:t>
            </a:r>
            <a:endParaRPr lang="en-US" sz="1200" dirty="0"/>
          </a:p>
        </p:txBody>
      </p:sp>
      <p:sp>
        <p:nvSpPr>
          <p:cNvPr id="10" name="Text 7"/>
          <p:cNvSpPr/>
          <p:nvPr/>
        </p:nvSpPr>
        <p:spPr>
          <a:xfrm>
            <a:off x="566928" y="1755648"/>
            <a:ext cx="2359152" cy="640080"/>
          </a:xfrm>
          <a:prstGeom prst="rect">
            <a:avLst/>
          </a:prstGeom>
          <a:noFill/>
        </p:spPr>
        <p:txBody>
          <a:bodyPr wrap="square" lIns="0" tIns="0" rIns="0" bIns="0" rtlCol="0" anchor="ctr"/>
          <a:lstStyle/>
          <a:p>
            <a:pPr marL="0" indent="0">
              <a:buNone/>
            </a:pPr>
            <a:r>
              <a:rPr lang="en-US" sz="1000" dirty="0">
                <a:solidFill>
                  <a:srgbClr val="B8C8E8"/>
                </a:solidFill>
                <a:latin typeface="Calibri" pitchFamily="34" charset="0"/>
                <a:ea typeface="Calibri" pitchFamily="34" charset="-122"/>
                <a:cs typeface="Calibri" pitchFamily="34" charset="-120"/>
              </a:rPr>
              <a:t>BLE target locked at 3–7 m with UUID filtering</a:t>
            </a:r>
            <a:endParaRPr lang="en-US" sz="1000" dirty="0"/>
          </a:p>
        </p:txBody>
      </p:sp>
      <p:sp>
        <p:nvSpPr>
          <p:cNvPr id="11" name="Shape 8"/>
          <p:cNvSpPr/>
          <p:nvPr/>
        </p:nvSpPr>
        <p:spPr>
          <a:xfrm>
            <a:off x="3337560" y="1097280"/>
            <a:ext cx="2560320" cy="1371600"/>
          </a:xfrm>
          <a:prstGeom prst="rect">
            <a:avLst/>
          </a:prstGeom>
          <a:solidFill>
            <a:srgbClr val="1A3A6B"/>
          </a:solidFill>
          <a:effectLst>
            <a:outerShdw blurRad="101600" dist="25400" dir="8100000" algn="bl" rotWithShape="0">
              <a:srgbClr val="000000">
                <a:alpha val="18000"/>
              </a:srgbClr>
            </a:outerShdw>
          </a:effectLst>
        </p:spPr>
      </p:sp>
      <p:sp>
        <p:nvSpPr>
          <p:cNvPr id="12" name="Shape 9"/>
          <p:cNvSpPr/>
          <p:nvPr/>
        </p:nvSpPr>
        <p:spPr>
          <a:xfrm>
            <a:off x="3337560" y="1097280"/>
            <a:ext cx="2560320" cy="64008"/>
          </a:xfrm>
          <a:prstGeom prst="rect">
            <a:avLst/>
          </a:prstGeom>
          <a:solidFill>
            <a:srgbClr val="E84A0C"/>
          </a:solidFill>
        </p:spPr>
      </p:sp>
      <p:pic>
        <p:nvPicPr>
          <p:cNvPr id="13" name="Image 1" descr="preencoded.png"/>
          <p:cNvPicPr>
            <a:picLocks noChangeAspect="1"/>
          </p:cNvPicPr>
          <p:nvPr/>
        </p:nvPicPr>
        <p:blipFill>
          <a:blip r:embed="rId2"/>
          <a:stretch>
            <a:fillRect/>
          </a:stretch>
        </p:blipFill>
        <p:spPr>
          <a:xfrm>
            <a:off x="3474720" y="1234440"/>
            <a:ext cx="384048" cy="384048"/>
          </a:xfrm>
          <a:prstGeom prst="rect">
            <a:avLst/>
          </a:prstGeom>
        </p:spPr>
      </p:pic>
      <p:sp>
        <p:nvSpPr>
          <p:cNvPr id="14" name="Text 10"/>
          <p:cNvSpPr/>
          <p:nvPr/>
        </p:nvSpPr>
        <p:spPr>
          <a:xfrm>
            <a:off x="3931920" y="1234440"/>
            <a:ext cx="1874520" cy="384048"/>
          </a:xfrm>
          <a:prstGeom prst="rect">
            <a:avLst/>
          </a:prstGeom>
          <a:noFill/>
        </p:spPr>
        <p:txBody>
          <a:bodyPr wrap="square" lIns="0" tIns="0" rIns="0" bIns="0" rtlCol="0" anchor="ctr"/>
          <a:lstStyle/>
          <a:p>
            <a:pPr marL="0" indent="0">
              <a:buNone/>
            </a:pPr>
            <a:r>
              <a:rPr lang="en-US" sz="1200" b="1" dirty="0">
                <a:solidFill>
                  <a:srgbClr val="FFFFFF"/>
                </a:solidFill>
                <a:latin typeface="Calibri" pitchFamily="34" charset="0"/>
                <a:ea typeface="Calibri" pitchFamily="34" charset="-122"/>
                <a:cs typeface="Calibri" pitchFamily="34" charset="-120"/>
              </a:rPr>
              <a:t>Accurate Passing</a:t>
            </a:r>
            <a:endParaRPr lang="en-US" sz="1200" dirty="0"/>
          </a:p>
        </p:txBody>
      </p:sp>
      <p:sp>
        <p:nvSpPr>
          <p:cNvPr id="15" name="Text 11"/>
          <p:cNvSpPr/>
          <p:nvPr/>
        </p:nvSpPr>
        <p:spPr>
          <a:xfrm>
            <a:off x="3447288" y="1755648"/>
            <a:ext cx="2359152" cy="640080"/>
          </a:xfrm>
          <a:prstGeom prst="rect">
            <a:avLst/>
          </a:prstGeom>
          <a:noFill/>
        </p:spPr>
        <p:txBody>
          <a:bodyPr wrap="square" lIns="0" tIns="0" rIns="0" bIns="0" rtlCol="0" anchor="ctr"/>
          <a:lstStyle/>
          <a:p>
            <a:pPr marL="0" indent="0">
              <a:buNone/>
            </a:pPr>
            <a:r>
              <a:rPr lang="en-US" sz="1000" dirty="0">
                <a:solidFill>
                  <a:srgbClr val="B8C8E8"/>
                </a:solidFill>
                <a:latin typeface="Calibri" pitchFamily="34" charset="0"/>
                <a:ea typeface="Calibri" pitchFamily="34" charset="-122"/>
                <a:cs typeface="Calibri" pitchFamily="34" charset="-120"/>
              </a:rPr>
              <a:t>&gt;85% passes within 0.6 m, aiming &lt; 2 s</a:t>
            </a:r>
            <a:endParaRPr lang="en-US" sz="1000" dirty="0"/>
          </a:p>
        </p:txBody>
      </p:sp>
      <p:sp>
        <p:nvSpPr>
          <p:cNvPr id="16" name="Shape 12"/>
          <p:cNvSpPr/>
          <p:nvPr/>
        </p:nvSpPr>
        <p:spPr>
          <a:xfrm>
            <a:off x="6217920" y="1097280"/>
            <a:ext cx="2560320" cy="1371600"/>
          </a:xfrm>
          <a:prstGeom prst="rect">
            <a:avLst/>
          </a:prstGeom>
          <a:solidFill>
            <a:srgbClr val="1A3A6B"/>
          </a:solidFill>
          <a:effectLst>
            <a:outerShdw blurRad="101600" dist="25400" dir="8100000" algn="bl" rotWithShape="0">
              <a:srgbClr val="000000">
                <a:alpha val="18000"/>
              </a:srgbClr>
            </a:outerShdw>
          </a:effectLst>
        </p:spPr>
      </p:sp>
      <p:sp>
        <p:nvSpPr>
          <p:cNvPr id="17" name="Shape 13"/>
          <p:cNvSpPr/>
          <p:nvPr/>
        </p:nvSpPr>
        <p:spPr>
          <a:xfrm>
            <a:off x="6217920" y="1097280"/>
            <a:ext cx="2560320" cy="64008"/>
          </a:xfrm>
          <a:prstGeom prst="rect">
            <a:avLst/>
          </a:prstGeom>
          <a:solidFill>
            <a:srgbClr val="E84A0C"/>
          </a:solidFill>
        </p:spPr>
      </p:sp>
      <p:pic>
        <p:nvPicPr>
          <p:cNvPr id="18" name="Image 2" descr="preencoded.png"/>
          <p:cNvPicPr>
            <a:picLocks noChangeAspect="1"/>
          </p:cNvPicPr>
          <p:nvPr/>
        </p:nvPicPr>
        <p:blipFill>
          <a:blip r:embed="rId3"/>
          <a:stretch>
            <a:fillRect/>
          </a:stretch>
        </p:blipFill>
        <p:spPr>
          <a:xfrm>
            <a:off x="6355080" y="1234440"/>
            <a:ext cx="384048" cy="384048"/>
          </a:xfrm>
          <a:prstGeom prst="rect">
            <a:avLst/>
          </a:prstGeom>
        </p:spPr>
      </p:pic>
      <p:sp>
        <p:nvSpPr>
          <p:cNvPr id="19" name="Text 14"/>
          <p:cNvSpPr/>
          <p:nvPr/>
        </p:nvSpPr>
        <p:spPr>
          <a:xfrm>
            <a:off x="6812280" y="1234440"/>
            <a:ext cx="1874520" cy="384048"/>
          </a:xfrm>
          <a:prstGeom prst="rect">
            <a:avLst/>
          </a:prstGeom>
          <a:noFill/>
        </p:spPr>
        <p:txBody>
          <a:bodyPr wrap="square" lIns="0" tIns="0" rIns="0" bIns="0" rtlCol="0" anchor="ctr"/>
          <a:lstStyle/>
          <a:p>
            <a:pPr marL="0" indent="0">
              <a:buNone/>
            </a:pPr>
            <a:r>
              <a:rPr lang="en-US" sz="1200" b="1" dirty="0">
                <a:solidFill>
                  <a:srgbClr val="FFFFFF"/>
                </a:solidFill>
                <a:latin typeface="Calibri" pitchFamily="34" charset="0"/>
                <a:ea typeface="Calibri" pitchFamily="34" charset="-122"/>
                <a:cs typeface="Calibri" pitchFamily="34" charset="-120"/>
              </a:rPr>
              <a:t>Controlled Launch</a:t>
            </a:r>
            <a:endParaRPr lang="en-US" sz="1200" dirty="0"/>
          </a:p>
        </p:txBody>
      </p:sp>
      <p:sp>
        <p:nvSpPr>
          <p:cNvPr id="20" name="Text 15"/>
          <p:cNvSpPr/>
          <p:nvPr/>
        </p:nvSpPr>
        <p:spPr>
          <a:xfrm>
            <a:off x="6327648" y="1755648"/>
            <a:ext cx="2359152" cy="640080"/>
          </a:xfrm>
          <a:prstGeom prst="rect">
            <a:avLst/>
          </a:prstGeom>
          <a:noFill/>
        </p:spPr>
        <p:txBody>
          <a:bodyPr wrap="square" lIns="0" tIns="0" rIns="0" bIns="0" rtlCol="0" anchor="ctr"/>
          <a:lstStyle/>
          <a:p>
            <a:pPr marL="0" indent="0">
              <a:buNone/>
            </a:pPr>
            <a:r>
              <a:rPr lang="en-US" sz="1000" dirty="0">
                <a:solidFill>
                  <a:srgbClr val="B8C8E8"/>
                </a:solidFill>
                <a:latin typeface="Calibri" pitchFamily="34" charset="0"/>
                <a:ea typeface="Calibri" pitchFamily="34" charset="-122"/>
                <a:cs typeface="Calibri" pitchFamily="34" charset="-120"/>
              </a:rPr>
              <a:t>4–8 m/s configurable, software safety interlock</a:t>
            </a:r>
            <a:endParaRPr lang="en-US" sz="1000" dirty="0"/>
          </a:p>
        </p:txBody>
      </p:sp>
      <p:sp>
        <p:nvSpPr>
          <p:cNvPr id="21" name="Text 16"/>
          <p:cNvSpPr/>
          <p:nvPr/>
        </p:nvSpPr>
        <p:spPr>
          <a:xfrm>
            <a:off x="457200" y="2633472"/>
            <a:ext cx="8229600" cy="777240"/>
          </a:xfrm>
          <a:prstGeom prst="rect">
            <a:avLst/>
          </a:prstGeom>
          <a:noFill/>
        </p:spPr>
        <p:txBody>
          <a:bodyPr wrap="square" lIns="0" tIns="0" rIns="0" bIns="0" rtlCol="0" anchor="ctr"/>
          <a:lstStyle/>
          <a:p>
            <a:pPr marL="0" indent="0" algn="l">
              <a:buNone/>
            </a:pPr>
            <a:r>
              <a:rPr lang="en-US" sz="1200" dirty="0">
                <a:solidFill>
                  <a:srgbClr val="B8C8E8"/>
                </a:solidFill>
                <a:latin typeface="Calibri" pitchFamily="34" charset="0"/>
                <a:ea typeface="Calibri" pitchFamily="34" charset="-122"/>
                <a:cs typeface="Calibri" pitchFamily="34" charset="-120"/>
              </a:rPr>
              <a:t>The prototype successfully demonstrated the core Detect–Aim–Launch workflow, meeting all five high-level requirements and validating Bluetooth-guided adaptive basketball training as a feasible and effective system.</a:t>
            </a:r>
            <a:endParaRPr lang="en-US" sz="1200" dirty="0"/>
          </a:p>
        </p:txBody>
      </p:sp>
      <p:sp>
        <p:nvSpPr>
          <p:cNvPr id="22" name="Shape 17"/>
          <p:cNvSpPr/>
          <p:nvPr/>
        </p:nvSpPr>
        <p:spPr>
          <a:xfrm>
            <a:off x="457200" y="3456432"/>
            <a:ext cx="8229600" cy="45720"/>
          </a:xfrm>
          <a:prstGeom prst="rect">
            <a:avLst/>
          </a:prstGeom>
          <a:solidFill>
            <a:srgbClr val="E84A0C">
              <a:alpha val="50000"/>
            </a:srgbClr>
          </a:solidFill>
        </p:spPr>
      </p:sp>
      <p:sp>
        <p:nvSpPr>
          <p:cNvPr id="23" name="Text 18"/>
          <p:cNvSpPr/>
          <p:nvPr/>
        </p:nvSpPr>
        <p:spPr>
          <a:xfrm>
            <a:off x="457200" y="3584448"/>
            <a:ext cx="8229600" cy="640080"/>
          </a:xfrm>
          <a:prstGeom prst="rect">
            <a:avLst/>
          </a:prstGeom>
          <a:noFill/>
        </p:spPr>
        <p:txBody>
          <a:bodyPr wrap="square" lIns="0" tIns="0" rIns="0" bIns="0" rtlCol="0" anchor="ctr"/>
          <a:lstStyle/>
          <a:p>
            <a:pPr marL="0" indent="0" algn="ctr">
              <a:buNone/>
            </a:pPr>
            <a:r>
              <a:rPr lang="en-US" sz="2600" b="1" dirty="0">
                <a:solidFill>
                  <a:srgbClr val="FFFFFF"/>
                </a:solidFill>
                <a:latin typeface="Calibri" pitchFamily="34" charset="0"/>
                <a:ea typeface="Calibri" pitchFamily="34" charset="-122"/>
                <a:cs typeface="Calibri" pitchFamily="34" charset="-120"/>
              </a:rPr>
              <a:t>Thank You!</a:t>
            </a:r>
            <a:endParaRPr lang="en-US" sz="2600" dirty="0"/>
          </a:p>
        </p:txBody>
      </p:sp>
      <p:sp>
        <p:nvSpPr>
          <p:cNvPr id="24" name="Text 19"/>
          <p:cNvSpPr/>
          <p:nvPr/>
        </p:nvSpPr>
        <p:spPr>
          <a:xfrm>
            <a:off x="457200" y="4206240"/>
            <a:ext cx="8229600" cy="365760"/>
          </a:xfrm>
          <a:prstGeom prst="rect">
            <a:avLst/>
          </a:prstGeom>
          <a:noFill/>
        </p:spPr>
        <p:txBody>
          <a:bodyPr wrap="square" lIns="0" tIns="0" rIns="0" bIns="0" rtlCol="0" anchor="ctr"/>
          <a:lstStyle/>
          <a:p>
            <a:pPr marL="0" indent="0" algn="ctr">
              <a:buNone/>
            </a:pPr>
            <a:r>
              <a:rPr lang="en-US" sz="1300" i="1" dirty="0">
                <a:solidFill>
                  <a:srgbClr val="F26522"/>
                </a:solidFill>
                <a:latin typeface="Calibri" pitchFamily="34" charset="0"/>
                <a:ea typeface="Calibri" pitchFamily="34" charset="-122"/>
                <a:cs typeface="Calibri" pitchFamily="34" charset="-120"/>
              </a:rPr>
              <a:t>Questions &amp; Discussion</a:t>
            </a:r>
            <a:endParaRPr lang="en-US" sz="13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9144000" cy="914400"/>
          </a:xfrm>
          <a:prstGeom prst="rect">
            <a:avLst/>
          </a:prstGeom>
          <a:solidFill>
            <a:srgbClr val="0D1B3E"/>
          </a:solidFill>
        </p:spPr>
      </p:sp>
      <p:sp>
        <p:nvSpPr>
          <p:cNvPr id="3" name="Shape 1"/>
          <p:cNvSpPr/>
          <p:nvPr/>
        </p:nvSpPr>
        <p:spPr>
          <a:xfrm>
            <a:off x="0" y="914400"/>
            <a:ext cx="9144000" cy="64008"/>
          </a:xfrm>
          <a:prstGeom prst="rect">
            <a:avLst/>
          </a:prstGeom>
          <a:solidFill>
            <a:srgbClr val="E84A0C"/>
          </a:solidFill>
        </p:spPr>
      </p:sp>
      <p:sp>
        <p:nvSpPr>
          <p:cNvPr id="4" name="Text 2"/>
          <p:cNvSpPr/>
          <p:nvPr/>
        </p:nvSpPr>
        <p:spPr>
          <a:xfrm>
            <a:off x="365760" y="0"/>
            <a:ext cx="8229600" cy="914400"/>
          </a:xfrm>
          <a:prstGeom prst="rect">
            <a:avLst/>
          </a:prstGeom>
          <a:noFill/>
        </p:spPr>
        <p:txBody>
          <a:bodyPr wrap="square" lIns="0" tIns="0" rIns="0" bIns="0" rtlCol="0" anchor="ctr"/>
          <a:lstStyle/>
          <a:p>
            <a:pPr marL="0" indent="0">
              <a:buNone/>
            </a:pPr>
            <a:r>
              <a:rPr lang="en-US" sz="2400" b="1" dirty="0">
                <a:solidFill>
                  <a:srgbClr val="FFFFFF"/>
                </a:solidFill>
                <a:latin typeface="Calibri" pitchFamily="34" charset="0"/>
                <a:ea typeface="Calibri" pitchFamily="34" charset="-122"/>
                <a:cs typeface="Calibri" pitchFamily="34" charset="-120"/>
              </a:rPr>
              <a:t>Problem &amp; Motivation</a:t>
            </a:r>
            <a:endParaRPr lang="en-US" sz="2400" dirty="0"/>
          </a:p>
        </p:txBody>
      </p:sp>
      <p:sp>
        <p:nvSpPr>
          <p:cNvPr id="5" name="Shape 3"/>
          <p:cNvSpPr/>
          <p:nvPr/>
        </p:nvSpPr>
        <p:spPr>
          <a:xfrm>
            <a:off x="320040" y="1143000"/>
            <a:ext cx="4114800" cy="3383280"/>
          </a:xfrm>
          <a:prstGeom prst="rect">
            <a:avLst/>
          </a:prstGeom>
          <a:solidFill>
            <a:srgbClr val="EDF1F7"/>
          </a:solidFill>
          <a:effectLst>
            <a:outerShdw blurRad="101600" dist="25400" dir="8100000" algn="bl" rotWithShape="0">
              <a:srgbClr val="000000">
                <a:alpha val="18000"/>
              </a:srgbClr>
            </a:outerShdw>
          </a:effectLst>
        </p:spPr>
      </p:sp>
      <p:sp>
        <p:nvSpPr>
          <p:cNvPr id="6" name="Shape 4"/>
          <p:cNvSpPr/>
          <p:nvPr/>
        </p:nvSpPr>
        <p:spPr>
          <a:xfrm>
            <a:off x="320040" y="1143000"/>
            <a:ext cx="4114800" cy="73152"/>
          </a:xfrm>
          <a:prstGeom prst="rect">
            <a:avLst/>
          </a:prstGeom>
          <a:solidFill>
            <a:srgbClr val="E84A0C"/>
          </a:solidFill>
        </p:spPr>
      </p:sp>
      <p:sp>
        <p:nvSpPr>
          <p:cNvPr id="7" name="Text 5"/>
          <p:cNvSpPr/>
          <p:nvPr/>
        </p:nvSpPr>
        <p:spPr>
          <a:xfrm>
            <a:off x="502920" y="1234440"/>
            <a:ext cx="3749040" cy="457200"/>
          </a:xfrm>
          <a:prstGeom prst="rect">
            <a:avLst/>
          </a:prstGeom>
          <a:noFill/>
        </p:spPr>
        <p:txBody>
          <a:bodyPr wrap="square" lIns="0" tIns="0" rIns="0" bIns="0" rtlCol="0" anchor="ctr"/>
          <a:lstStyle/>
          <a:p>
            <a:pPr marL="0" indent="0">
              <a:buNone/>
            </a:pPr>
            <a:r>
              <a:rPr lang="en-US" sz="1500" b="1" dirty="0">
                <a:solidFill>
                  <a:srgbClr val="1A2744"/>
                </a:solidFill>
                <a:latin typeface="Calibri" pitchFamily="34" charset="0"/>
                <a:ea typeface="Calibri" pitchFamily="34" charset="-122"/>
                <a:cs typeface="Calibri" pitchFamily="34" charset="-120"/>
              </a:rPr>
              <a:t>The Problem</a:t>
            </a:r>
            <a:endParaRPr lang="en-US" sz="1500" dirty="0"/>
          </a:p>
        </p:txBody>
      </p:sp>
      <p:sp>
        <p:nvSpPr>
          <p:cNvPr id="8" name="Text 6"/>
          <p:cNvSpPr/>
          <p:nvPr/>
        </p:nvSpPr>
        <p:spPr>
          <a:xfrm>
            <a:off x="502920" y="1737360"/>
            <a:ext cx="3749040" cy="2560320"/>
          </a:xfrm>
          <a:prstGeom prst="rect">
            <a:avLst/>
          </a:prstGeom>
          <a:noFill/>
        </p:spPr>
        <p:txBody>
          <a:bodyPr wrap="square" rtlCol="0" anchor="ctr"/>
          <a:lstStyle/>
          <a:p>
            <a:pPr marL="342900" indent="-342900">
              <a:spcAft>
                <a:spcPts val="600"/>
              </a:spcAft>
              <a:buSzPct val="100000"/>
              <a:buChar char="•"/>
            </a:pPr>
            <a:r>
              <a:rPr lang="en-US" sz="1200" dirty="0">
                <a:solidFill>
                  <a:srgbClr val="1A2744"/>
                </a:solidFill>
                <a:latin typeface="Calibri" pitchFamily="34" charset="0"/>
                <a:ea typeface="Calibri" pitchFamily="34" charset="-122"/>
                <a:cs typeface="Calibri" pitchFamily="34" charset="-120"/>
              </a:rPr>
              <a:t>Individual basketball training is disrupted by manual ball retrieval</a:t>
            </a:r>
            <a:endParaRPr lang="en-US" sz="1200" dirty="0"/>
          </a:p>
          <a:p>
            <a:pPr marL="342900" indent="-342900">
              <a:spcAft>
                <a:spcPts val="600"/>
              </a:spcAft>
              <a:buSzPct val="100000"/>
              <a:buChar char="•"/>
            </a:pPr>
            <a:r>
              <a:rPr lang="en-US" sz="1200" dirty="0">
                <a:solidFill>
                  <a:srgbClr val="1A2744"/>
                </a:solidFill>
                <a:latin typeface="Calibri" pitchFamily="34" charset="0"/>
                <a:ea typeface="Calibri" pitchFamily="34" charset="-122"/>
                <a:cs typeface="Calibri" pitchFamily="34" charset="-120"/>
              </a:rPr>
              <a:t>Existing machines have fixed direction and cannot track player movement</a:t>
            </a:r>
            <a:endParaRPr lang="en-US" sz="1200" dirty="0"/>
          </a:p>
          <a:p>
            <a:pPr marL="342900" indent="-342900">
              <a:spcAft>
                <a:spcPts val="600"/>
              </a:spcAft>
              <a:buSzPct val="100000"/>
              <a:buChar char="•"/>
            </a:pPr>
            <a:r>
              <a:rPr lang="en-US" sz="1200" dirty="0">
                <a:solidFill>
                  <a:srgbClr val="1A2744"/>
                </a:solidFill>
                <a:latin typeface="Calibri" pitchFamily="34" charset="0"/>
                <a:ea typeface="Calibri" pitchFamily="34" charset="-122"/>
                <a:cs typeface="Calibri" pitchFamily="34" charset="-120"/>
              </a:rPr>
              <a:t>Player must stop drill to reposition machine when changing locations</a:t>
            </a:r>
            <a:endParaRPr lang="en-US" sz="1200" dirty="0"/>
          </a:p>
          <a:p>
            <a:pPr marL="342900" indent="-342900">
              <a:spcAft>
                <a:spcPts val="600"/>
              </a:spcAft>
              <a:buSzPct val="100000"/>
              <a:buChar char="•"/>
            </a:pPr>
            <a:r>
              <a:rPr lang="en-US" sz="1200" dirty="0">
                <a:solidFill>
                  <a:srgbClr val="1A2744"/>
                </a:solidFill>
                <a:latin typeface="Calibri" pitchFamily="34" charset="0"/>
                <a:ea typeface="Calibri" pitchFamily="34" charset="-122"/>
                <a:cs typeface="Calibri" pitchFamily="34" charset="-120"/>
              </a:rPr>
              <a:t>Training rhythm and consistency are significantly reduced</a:t>
            </a:r>
            <a:endParaRPr lang="en-US" sz="1200" dirty="0"/>
          </a:p>
        </p:txBody>
      </p:sp>
      <p:sp>
        <p:nvSpPr>
          <p:cNvPr id="9" name="Shape 7"/>
          <p:cNvSpPr/>
          <p:nvPr/>
        </p:nvSpPr>
        <p:spPr>
          <a:xfrm>
            <a:off x="4709160" y="1143000"/>
            <a:ext cx="4114800" cy="3383280"/>
          </a:xfrm>
          <a:prstGeom prst="rect">
            <a:avLst/>
          </a:prstGeom>
          <a:solidFill>
            <a:srgbClr val="0D1B3E"/>
          </a:solidFill>
          <a:effectLst>
            <a:outerShdw blurRad="101600" dist="25400" dir="8100000" algn="bl" rotWithShape="0">
              <a:srgbClr val="000000">
                <a:alpha val="18000"/>
              </a:srgbClr>
            </a:outerShdw>
          </a:effectLst>
        </p:spPr>
      </p:sp>
      <p:sp>
        <p:nvSpPr>
          <p:cNvPr id="10" name="Shape 8"/>
          <p:cNvSpPr/>
          <p:nvPr/>
        </p:nvSpPr>
        <p:spPr>
          <a:xfrm>
            <a:off x="4709160" y="1143000"/>
            <a:ext cx="4114800" cy="73152"/>
          </a:xfrm>
          <a:prstGeom prst="rect">
            <a:avLst/>
          </a:prstGeom>
          <a:solidFill>
            <a:srgbClr val="E84A0C"/>
          </a:solidFill>
        </p:spPr>
      </p:sp>
      <p:sp>
        <p:nvSpPr>
          <p:cNvPr id="11" name="Text 9"/>
          <p:cNvSpPr/>
          <p:nvPr/>
        </p:nvSpPr>
        <p:spPr>
          <a:xfrm>
            <a:off x="4892040" y="1234440"/>
            <a:ext cx="3749040" cy="457200"/>
          </a:xfrm>
          <a:prstGeom prst="rect">
            <a:avLst/>
          </a:prstGeom>
          <a:noFill/>
        </p:spPr>
        <p:txBody>
          <a:bodyPr wrap="square" lIns="0" tIns="0" rIns="0" bIns="0" rtlCol="0" anchor="ctr"/>
          <a:lstStyle/>
          <a:p>
            <a:pPr marL="0" indent="0">
              <a:buNone/>
            </a:pPr>
            <a:r>
              <a:rPr lang="en-US" sz="1500" b="1" dirty="0">
                <a:solidFill>
                  <a:srgbClr val="FFFFFF"/>
                </a:solidFill>
                <a:latin typeface="Calibri" pitchFamily="34" charset="0"/>
                <a:ea typeface="Calibri" pitchFamily="34" charset="-122"/>
                <a:cs typeface="Calibri" pitchFamily="34" charset="-120"/>
              </a:rPr>
              <a:t>Our Solution</a:t>
            </a:r>
            <a:endParaRPr lang="en-US" sz="1500" dirty="0"/>
          </a:p>
        </p:txBody>
      </p:sp>
      <p:sp>
        <p:nvSpPr>
          <p:cNvPr id="12" name="Text 10"/>
          <p:cNvSpPr/>
          <p:nvPr/>
        </p:nvSpPr>
        <p:spPr>
          <a:xfrm>
            <a:off x="4892040" y="1737360"/>
            <a:ext cx="3749040" cy="2560320"/>
          </a:xfrm>
          <a:prstGeom prst="rect">
            <a:avLst/>
          </a:prstGeom>
          <a:noFill/>
        </p:spPr>
        <p:txBody>
          <a:bodyPr wrap="square" rtlCol="0" anchor="ctr"/>
          <a:lstStyle/>
          <a:p>
            <a:pPr marL="342900" indent="-342900">
              <a:spcAft>
                <a:spcPts val="600"/>
              </a:spcAft>
              <a:buSzPct val="100000"/>
              <a:buChar char="•"/>
            </a:pPr>
            <a:r>
              <a:rPr lang="en-US" sz="1200" dirty="0">
                <a:solidFill>
                  <a:srgbClr val="FFFFFF"/>
                </a:solidFill>
                <a:latin typeface="Calibri" pitchFamily="34" charset="0"/>
                <a:ea typeface="Calibri" pitchFamily="34" charset="-122"/>
                <a:cs typeface="Calibri" pitchFamily="34" charset="-120"/>
              </a:rPr>
              <a:t>Adaptive robot that dynamically detects player position via Bluetooth</a:t>
            </a:r>
            <a:endParaRPr lang="en-US" sz="1200" dirty="0"/>
          </a:p>
          <a:p>
            <a:pPr marL="342900" indent="-342900">
              <a:spcAft>
                <a:spcPts val="600"/>
              </a:spcAft>
              <a:buSzPct val="100000"/>
              <a:buChar char="•"/>
            </a:pPr>
            <a:r>
              <a:rPr lang="en-US" sz="1200" dirty="0">
                <a:solidFill>
                  <a:srgbClr val="FFFFFF"/>
                </a:solidFill>
                <a:latin typeface="Calibri" pitchFamily="34" charset="0"/>
                <a:ea typeface="Calibri" pitchFamily="34" charset="-122"/>
                <a:cs typeface="Calibri" pitchFamily="34" charset="-120"/>
              </a:rPr>
              <a:t>Stepper motor rotates launcher to align with target direction</a:t>
            </a:r>
            <a:endParaRPr lang="en-US" sz="1200" dirty="0"/>
          </a:p>
          <a:p>
            <a:pPr marL="342900" indent="-342900">
              <a:spcAft>
                <a:spcPts val="600"/>
              </a:spcAft>
              <a:buSzPct val="100000"/>
              <a:buChar char="•"/>
            </a:pPr>
            <a:r>
              <a:rPr lang="en-US" sz="1200" dirty="0">
                <a:solidFill>
                  <a:srgbClr val="FFFFFF"/>
                </a:solidFill>
                <a:latin typeface="Calibri" pitchFamily="34" charset="0"/>
                <a:ea typeface="Calibri" pitchFamily="34" charset="-122"/>
                <a:cs typeface="Calibri" pitchFamily="34" charset="-120"/>
              </a:rPr>
              <a:t>Dual friction-wheel mechanism launches ball at controlled speed</a:t>
            </a:r>
            <a:endParaRPr lang="en-US" sz="1200" dirty="0"/>
          </a:p>
          <a:p>
            <a:pPr marL="342900" indent="-342900">
              <a:spcAft>
                <a:spcPts val="600"/>
              </a:spcAft>
              <a:buSzPct val="100000"/>
              <a:buChar char="•"/>
            </a:pPr>
            <a:r>
              <a:rPr lang="en-US" sz="1200" dirty="0">
                <a:solidFill>
                  <a:srgbClr val="FFFFFF"/>
                </a:solidFill>
                <a:latin typeface="Calibri" pitchFamily="34" charset="0"/>
                <a:ea typeface="Calibri" pitchFamily="34" charset="-122"/>
                <a:cs typeface="Calibri" pitchFamily="34" charset="-120"/>
              </a:rPr>
              <a:t>Software safety interlocks inhibit launch when signal is lost</a:t>
            </a:r>
            <a:endParaRPr lang="en-US" sz="12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9144000" cy="914400"/>
          </a:xfrm>
          <a:prstGeom prst="rect">
            <a:avLst/>
          </a:prstGeom>
          <a:solidFill>
            <a:srgbClr val="0D1B3E"/>
          </a:solidFill>
        </p:spPr>
      </p:sp>
      <p:sp>
        <p:nvSpPr>
          <p:cNvPr id="3" name="Shape 1"/>
          <p:cNvSpPr/>
          <p:nvPr/>
        </p:nvSpPr>
        <p:spPr>
          <a:xfrm>
            <a:off x="0" y="914400"/>
            <a:ext cx="9144000" cy="64008"/>
          </a:xfrm>
          <a:prstGeom prst="rect">
            <a:avLst/>
          </a:prstGeom>
          <a:solidFill>
            <a:srgbClr val="E84A0C"/>
          </a:solidFill>
        </p:spPr>
      </p:sp>
      <p:sp>
        <p:nvSpPr>
          <p:cNvPr id="4" name="Text 2"/>
          <p:cNvSpPr/>
          <p:nvPr/>
        </p:nvSpPr>
        <p:spPr>
          <a:xfrm>
            <a:off x="365760" y="0"/>
            <a:ext cx="8229600" cy="914400"/>
          </a:xfrm>
          <a:prstGeom prst="rect">
            <a:avLst/>
          </a:prstGeom>
          <a:noFill/>
        </p:spPr>
        <p:txBody>
          <a:bodyPr wrap="square" lIns="0" tIns="0" rIns="0" bIns="0" rtlCol="0" anchor="ctr"/>
          <a:lstStyle/>
          <a:p>
            <a:pPr marL="0" indent="0">
              <a:buNone/>
            </a:pPr>
            <a:r>
              <a:rPr lang="en-US" sz="2400" b="1" dirty="0">
                <a:solidFill>
                  <a:srgbClr val="FFFFFF"/>
                </a:solidFill>
                <a:latin typeface="Calibri" pitchFamily="34" charset="0"/>
                <a:ea typeface="Calibri" pitchFamily="34" charset="-122"/>
                <a:cs typeface="Calibri" pitchFamily="34" charset="-120"/>
              </a:rPr>
              <a:t>System Overview</a:t>
            </a:r>
            <a:endParaRPr lang="en-US" sz="2400" dirty="0"/>
          </a:p>
        </p:txBody>
      </p:sp>
      <p:sp>
        <p:nvSpPr>
          <p:cNvPr id="5" name="Shape 3"/>
          <p:cNvSpPr/>
          <p:nvPr/>
        </p:nvSpPr>
        <p:spPr>
          <a:xfrm>
            <a:off x="274320" y="1234440"/>
            <a:ext cx="1554480" cy="2560320"/>
          </a:xfrm>
          <a:prstGeom prst="rect">
            <a:avLst/>
          </a:prstGeom>
          <a:solidFill>
            <a:srgbClr val="0D1B3E"/>
          </a:solidFill>
          <a:effectLst>
            <a:outerShdw blurRad="101600" dist="25400" dir="8100000" algn="bl" rotWithShape="0">
              <a:srgbClr val="000000">
                <a:alpha val="18000"/>
              </a:srgbClr>
            </a:outerShdw>
          </a:effectLst>
        </p:spPr>
      </p:sp>
      <p:sp>
        <p:nvSpPr>
          <p:cNvPr id="6" name="Shape 4"/>
          <p:cNvSpPr/>
          <p:nvPr/>
        </p:nvSpPr>
        <p:spPr>
          <a:xfrm>
            <a:off x="777240" y="1399032"/>
            <a:ext cx="548640" cy="548640"/>
          </a:xfrm>
          <a:prstGeom prst="ellipse">
            <a:avLst/>
          </a:prstGeom>
          <a:solidFill>
            <a:srgbClr val="E84A0C"/>
          </a:solidFill>
        </p:spPr>
      </p:sp>
      <p:pic>
        <p:nvPicPr>
          <p:cNvPr id="7" name="Image 0" descr="preencoded.png"/>
          <p:cNvPicPr>
            <a:picLocks noChangeAspect="1"/>
          </p:cNvPicPr>
          <p:nvPr/>
        </p:nvPicPr>
        <p:blipFill>
          <a:blip r:embed="rId1"/>
          <a:stretch>
            <a:fillRect/>
          </a:stretch>
        </p:blipFill>
        <p:spPr>
          <a:xfrm>
            <a:off x="822960" y="1435608"/>
            <a:ext cx="457200" cy="457200"/>
          </a:xfrm>
          <a:prstGeom prst="rect">
            <a:avLst/>
          </a:prstGeom>
        </p:spPr>
      </p:pic>
      <p:sp>
        <p:nvSpPr>
          <p:cNvPr id="8" name="Text 5"/>
          <p:cNvSpPr/>
          <p:nvPr/>
        </p:nvSpPr>
        <p:spPr>
          <a:xfrm>
            <a:off x="320040" y="2057400"/>
            <a:ext cx="1463040" cy="685800"/>
          </a:xfrm>
          <a:prstGeom prst="rect">
            <a:avLst/>
          </a:prstGeom>
          <a:noFill/>
        </p:spPr>
        <p:txBody>
          <a:bodyPr wrap="square" lIns="0" tIns="0" rIns="0" bIns="0" rtlCol="0" anchor="ctr"/>
          <a:lstStyle/>
          <a:p>
            <a:pPr marL="0" indent="0" algn="ctr">
              <a:buNone/>
            </a:pPr>
            <a:r>
              <a:rPr lang="en-US" altLang="zh-CN" sz="1200" b="1" dirty="0">
                <a:solidFill>
                  <a:srgbClr val="FFFFFF"/>
                </a:solidFill>
              </a:rPr>
              <a:t>B</a:t>
            </a:r>
            <a:r>
              <a:rPr lang="en-US" altLang="zh-CN" sz="1200" b="1" dirty="0">
                <a:solidFill>
                  <a:srgbClr val="FFFFFF"/>
                </a:solidFill>
                <a:cs typeface="Arial" panose="020B0604020202020204" pitchFamily="34" charset="0"/>
              </a:rPr>
              <a:t>luetooth Low Energy</a:t>
            </a:r>
            <a:endParaRPr lang="en-US" altLang="zh-CN" sz="1200" b="1" dirty="0">
              <a:solidFill>
                <a:srgbClr val="FFFFFF"/>
              </a:solidFill>
              <a:cs typeface="Arial" panose="020B0604020202020204" pitchFamily="34" charset="0"/>
            </a:endParaRPr>
          </a:p>
          <a:p>
            <a:pPr marL="0" indent="0" algn="ctr">
              <a:buNone/>
            </a:pPr>
            <a:r>
              <a:rPr lang="en-US" altLang="zh-CN" sz="1200" b="1" dirty="0">
                <a:solidFill>
                  <a:srgbClr val="FFFFFF"/>
                </a:solidFill>
                <a:cs typeface="Arial" panose="020B0604020202020204" pitchFamily="34" charset="0"/>
              </a:rPr>
              <a:t>(BLE) </a:t>
            </a:r>
            <a:r>
              <a:rPr lang="en-US" sz="1200" b="1" dirty="0">
                <a:solidFill>
                  <a:srgbClr val="FFFFFF"/>
                </a:solidFill>
                <a:latin typeface="Calibri" pitchFamily="34" charset="0"/>
                <a:ea typeface="Calibri" pitchFamily="34" charset="-122"/>
                <a:cs typeface="Calibri" pitchFamily="34" charset="-120"/>
              </a:rPr>
              <a:t>Sensing</a:t>
            </a:r>
            <a:endParaRPr lang="en-US" sz="1200" dirty="0"/>
          </a:p>
        </p:txBody>
      </p:sp>
      <p:sp>
        <p:nvSpPr>
          <p:cNvPr id="9" name="Text 6"/>
          <p:cNvSpPr/>
          <p:nvPr/>
        </p:nvSpPr>
        <p:spPr>
          <a:xfrm>
            <a:off x="320040" y="2788920"/>
            <a:ext cx="1463040" cy="822960"/>
          </a:xfrm>
          <a:prstGeom prst="rect">
            <a:avLst/>
          </a:prstGeom>
          <a:noFill/>
        </p:spPr>
        <p:txBody>
          <a:bodyPr wrap="square" lIns="0" tIns="0" rIns="0" bIns="0" rtlCol="0" anchor="ctr"/>
          <a:lstStyle/>
          <a:p>
            <a:pPr marL="0" indent="0" algn="ctr">
              <a:buNone/>
            </a:pPr>
            <a:r>
              <a:rPr lang="en-US" sz="950" dirty="0">
                <a:solidFill>
                  <a:srgbClr val="B8C8E8"/>
                </a:solidFill>
                <a:latin typeface="Calibri" pitchFamily="34" charset="0"/>
                <a:ea typeface="Calibri" pitchFamily="34" charset="-122"/>
                <a:cs typeface="Calibri" pitchFamily="34" charset="-120"/>
              </a:rPr>
              <a:t>Player carries</a:t>
            </a:r>
            <a:endParaRPr lang="en-US" sz="950" dirty="0"/>
          </a:p>
          <a:p>
            <a:pPr marL="0" indent="0" algn="ctr">
              <a:buNone/>
            </a:pPr>
            <a:r>
              <a:rPr lang="en-US" sz="950" dirty="0">
                <a:solidFill>
                  <a:srgbClr val="B8C8E8"/>
                </a:solidFill>
                <a:latin typeface="Calibri" pitchFamily="34" charset="0"/>
                <a:ea typeface="Calibri" pitchFamily="34" charset="-122"/>
                <a:cs typeface="Calibri" pitchFamily="34" charset="-120"/>
              </a:rPr>
              <a:t>Bluetooth locator</a:t>
            </a:r>
            <a:endParaRPr lang="en-US" sz="950" dirty="0"/>
          </a:p>
        </p:txBody>
      </p:sp>
      <p:sp>
        <p:nvSpPr>
          <p:cNvPr id="10" name="Shape 7"/>
          <p:cNvSpPr/>
          <p:nvPr/>
        </p:nvSpPr>
        <p:spPr>
          <a:xfrm>
            <a:off x="1847088" y="2514600"/>
            <a:ext cx="237744" cy="0"/>
          </a:xfrm>
          <a:prstGeom prst="line">
            <a:avLst/>
          </a:prstGeom>
          <a:noFill/>
          <a:ln w="31750">
            <a:solidFill>
              <a:srgbClr val="E84A0C"/>
            </a:solidFill>
            <a:prstDash val="solid"/>
          </a:ln>
        </p:spPr>
      </p:sp>
      <p:sp>
        <p:nvSpPr>
          <p:cNvPr id="11" name="Text 8"/>
          <p:cNvSpPr/>
          <p:nvPr/>
        </p:nvSpPr>
        <p:spPr>
          <a:xfrm>
            <a:off x="1993392" y="2377440"/>
            <a:ext cx="182880" cy="274320"/>
          </a:xfrm>
          <a:prstGeom prst="rect">
            <a:avLst/>
          </a:prstGeom>
          <a:noFill/>
        </p:spPr>
        <p:txBody>
          <a:bodyPr wrap="square" lIns="0" tIns="0" rIns="0" bIns="0" rtlCol="0" anchor="ctr"/>
          <a:lstStyle/>
          <a:p>
            <a:pPr marL="0" indent="0">
              <a:buNone/>
            </a:pPr>
            <a:r>
              <a:rPr lang="en-US" sz="1000" dirty="0">
                <a:solidFill>
                  <a:srgbClr val="E84A0C"/>
                </a:solidFill>
              </a:rPr>
              <a:t>▶</a:t>
            </a:r>
            <a:endParaRPr lang="en-US" sz="1000" dirty="0"/>
          </a:p>
        </p:txBody>
      </p:sp>
      <p:sp>
        <p:nvSpPr>
          <p:cNvPr id="12" name="Shape 9"/>
          <p:cNvSpPr/>
          <p:nvPr/>
        </p:nvSpPr>
        <p:spPr>
          <a:xfrm>
            <a:off x="1920240" y="1234440"/>
            <a:ext cx="1554480" cy="2560320"/>
          </a:xfrm>
          <a:prstGeom prst="rect">
            <a:avLst/>
          </a:prstGeom>
          <a:solidFill>
            <a:srgbClr val="0D1B3E"/>
          </a:solidFill>
          <a:effectLst>
            <a:outerShdw blurRad="101600" dist="25400" dir="8100000" algn="bl" rotWithShape="0">
              <a:srgbClr val="000000">
                <a:alpha val="18000"/>
              </a:srgbClr>
            </a:outerShdw>
          </a:effectLst>
        </p:spPr>
      </p:sp>
      <p:sp>
        <p:nvSpPr>
          <p:cNvPr id="13" name="Shape 10"/>
          <p:cNvSpPr/>
          <p:nvPr/>
        </p:nvSpPr>
        <p:spPr>
          <a:xfrm>
            <a:off x="2423160" y="1399032"/>
            <a:ext cx="548640" cy="548640"/>
          </a:xfrm>
          <a:prstGeom prst="ellipse">
            <a:avLst/>
          </a:prstGeom>
          <a:solidFill>
            <a:srgbClr val="E84A0C"/>
          </a:solidFill>
        </p:spPr>
      </p:sp>
      <p:pic>
        <p:nvPicPr>
          <p:cNvPr id="14" name="Image 1" descr="preencoded.png"/>
          <p:cNvPicPr>
            <a:picLocks noChangeAspect="1"/>
          </p:cNvPicPr>
          <p:nvPr/>
        </p:nvPicPr>
        <p:blipFill>
          <a:blip r:embed="rId2"/>
          <a:stretch>
            <a:fillRect/>
          </a:stretch>
        </p:blipFill>
        <p:spPr>
          <a:xfrm>
            <a:off x="2468880" y="1435608"/>
            <a:ext cx="457200" cy="457200"/>
          </a:xfrm>
          <a:prstGeom prst="rect">
            <a:avLst/>
          </a:prstGeom>
        </p:spPr>
      </p:pic>
      <p:sp>
        <p:nvSpPr>
          <p:cNvPr id="15" name="Text 11"/>
          <p:cNvSpPr/>
          <p:nvPr/>
        </p:nvSpPr>
        <p:spPr>
          <a:xfrm>
            <a:off x="1965960" y="2057400"/>
            <a:ext cx="1463040" cy="685800"/>
          </a:xfrm>
          <a:prstGeom prst="rect">
            <a:avLst/>
          </a:prstGeom>
          <a:noFill/>
        </p:spPr>
        <p:txBody>
          <a:bodyPr wrap="square" lIns="0" tIns="0" rIns="0" bIns="0" rtlCol="0" anchor="ctr"/>
          <a:lstStyle/>
          <a:p>
            <a:pPr marL="0" indent="0" algn="ctr">
              <a:buNone/>
            </a:pPr>
            <a:r>
              <a:rPr lang="en-US" sz="1200" b="1" dirty="0">
                <a:solidFill>
                  <a:srgbClr val="FFFFFF"/>
                </a:solidFill>
                <a:latin typeface="Calibri" pitchFamily="34" charset="0"/>
                <a:ea typeface="Calibri" pitchFamily="34" charset="-122"/>
                <a:cs typeface="Calibri" pitchFamily="34" charset="-120"/>
              </a:rPr>
              <a:t>ESP32</a:t>
            </a:r>
            <a:endParaRPr lang="en-US" sz="1200" dirty="0"/>
          </a:p>
          <a:p>
            <a:pPr marL="0" indent="0" algn="ctr">
              <a:buNone/>
            </a:pPr>
            <a:r>
              <a:rPr lang="en-US" sz="1200" b="1" dirty="0">
                <a:solidFill>
                  <a:srgbClr val="FFFFFF"/>
                </a:solidFill>
                <a:latin typeface="Calibri" pitchFamily="34" charset="0"/>
                <a:ea typeface="Calibri" pitchFamily="34" charset="-122"/>
                <a:cs typeface="Calibri" pitchFamily="34" charset="-120"/>
              </a:rPr>
              <a:t>Controller</a:t>
            </a:r>
            <a:endParaRPr lang="en-US" sz="1200" dirty="0"/>
          </a:p>
        </p:txBody>
      </p:sp>
      <p:sp>
        <p:nvSpPr>
          <p:cNvPr id="16" name="Text 12"/>
          <p:cNvSpPr/>
          <p:nvPr/>
        </p:nvSpPr>
        <p:spPr>
          <a:xfrm>
            <a:off x="1965960" y="2788920"/>
            <a:ext cx="1463040" cy="822960"/>
          </a:xfrm>
          <a:prstGeom prst="rect">
            <a:avLst/>
          </a:prstGeom>
          <a:noFill/>
        </p:spPr>
        <p:txBody>
          <a:bodyPr wrap="square" lIns="0" tIns="0" rIns="0" bIns="0" rtlCol="0" anchor="ctr"/>
          <a:lstStyle/>
          <a:p>
            <a:pPr marL="0" indent="0" algn="ctr">
              <a:buNone/>
            </a:pPr>
            <a:r>
              <a:rPr lang="en-US" sz="950" dirty="0">
                <a:solidFill>
                  <a:srgbClr val="B8C8E8"/>
                </a:solidFill>
                <a:latin typeface="Calibri" pitchFamily="34" charset="0"/>
                <a:ea typeface="Calibri" pitchFamily="34" charset="-122"/>
                <a:cs typeface="Calibri" pitchFamily="34" charset="-120"/>
              </a:rPr>
              <a:t>Target estimation</a:t>
            </a:r>
            <a:endParaRPr lang="en-US" sz="950" dirty="0"/>
          </a:p>
          <a:p>
            <a:pPr marL="0" indent="0" algn="ctr">
              <a:buNone/>
            </a:pPr>
            <a:r>
              <a:rPr lang="en-US" sz="950" dirty="0">
                <a:solidFill>
                  <a:srgbClr val="B8C8E8"/>
                </a:solidFill>
                <a:latin typeface="Calibri" pitchFamily="34" charset="0"/>
                <a:ea typeface="Calibri" pitchFamily="34" charset="-122"/>
                <a:cs typeface="Calibri" pitchFamily="34" charset="-120"/>
              </a:rPr>
              <a:t>&amp; control logic</a:t>
            </a:r>
            <a:endParaRPr lang="en-US" sz="950" dirty="0"/>
          </a:p>
        </p:txBody>
      </p:sp>
      <p:sp>
        <p:nvSpPr>
          <p:cNvPr id="17" name="Shape 13"/>
          <p:cNvSpPr/>
          <p:nvPr/>
        </p:nvSpPr>
        <p:spPr>
          <a:xfrm>
            <a:off x="3493008" y="2514600"/>
            <a:ext cx="237744" cy="0"/>
          </a:xfrm>
          <a:prstGeom prst="line">
            <a:avLst/>
          </a:prstGeom>
          <a:noFill/>
          <a:ln w="31750">
            <a:solidFill>
              <a:srgbClr val="E84A0C"/>
            </a:solidFill>
            <a:prstDash val="solid"/>
          </a:ln>
        </p:spPr>
      </p:sp>
      <p:sp>
        <p:nvSpPr>
          <p:cNvPr id="18" name="Text 14"/>
          <p:cNvSpPr/>
          <p:nvPr/>
        </p:nvSpPr>
        <p:spPr>
          <a:xfrm>
            <a:off x="3639312" y="2377440"/>
            <a:ext cx="182880" cy="274320"/>
          </a:xfrm>
          <a:prstGeom prst="rect">
            <a:avLst/>
          </a:prstGeom>
          <a:noFill/>
        </p:spPr>
        <p:txBody>
          <a:bodyPr wrap="square" lIns="0" tIns="0" rIns="0" bIns="0" rtlCol="0" anchor="ctr"/>
          <a:lstStyle/>
          <a:p>
            <a:pPr marL="0" indent="0">
              <a:buNone/>
            </a:pPr>
            <a:r>
              <a:rPr lang="en-US" sz="1000" dirty="0">
                <a:solidFill>
                  <a:srgbClr val="E84A0C"/>
                </a:solidFill>
              </a:rPr>
              <a:t>▶</a:t>
            </a:r>
            <a:endParaRPr lang="en-US" sz="1000" dirty="0"/>
          </a:p>
        </p:txBody>
      </p:sp>
      <p:sp>
        <p:nvSpPr>
          <p:cNvPr id="19" name="Shape 15"/>
          <p:cNvSpPr/>
          <p:nvPr/>
        </p:nvSpPr>
        <p:spPr>
          <a:xfrm>
            <a:off x="3566160" y="1234440"/>
            <a:ext cx="1554480" cy="2560320"/>
          </a:xfrm>
          <a:prstGeom prst="rect">
            <a:avLst/>
          </a:prstGeom>
          <a:solidFill>
            <a:srgbClr val="0D1B3E"/>
          </a:solidFill>
          <a:effectLst>
            <a:outerShdw blurRad="101600" dist="25400" dir="8100000" algn="bl" rotWithShape="0">
              <a:srgbClr val="000000">
                <a:alpha val="18000"/>
              </a:srgbClr>
            </a:outerShdw>
          </a:effectLst>
        </p:spPr>
      </p:sp>
      <p:sp>
        <p:nvSpPr>
          <p:cNvPr id="20" name="Shape 16"/>
          <p:cNvSpPr/>
          <p:nvPr/>
        </p:nvSpPr>
        <p:spPr>
          <a:xfrm>
            <a:off x="4069080" y="1399032"/>
            <a:ext cx="548640" cy="548640"/>
          </a:xfrm>
          <a:prstGeom prst="ellipse">
            <a:avLst/>
          </a:prstGeom>
          <a:solidFill>
            <a:srgbClr val="E84A0C"/>
          </a:solidFill>
        </p:spPr>
      </p:sp>
      <p:pic>
        <p:nvPicPr>
          <p:cNvPr id="21" name="Image 2" descr="preencoded.png"/>
          <p:cNvPicPr>
            <a:picLocks noChangeAspect="1"/>
          </p:cNvPicPr>
          <p:nvPr/>
        </p:nvPicPr>
        <p:blipFill>
          <a:blip r:embed="rId3"/>
          <a:stretch>
            <a:fillRect/>
          </a:stretch>
        </p:blipFill>
        <p:spPr>
          <a:xfrm>
            <a:off x="4114800" y="1435608"/>
            <a:ext cx="457200" cy="457200"/>
          </a:xfrm>
          <a:prstGeom prst="rect">
            <a:avLst/>
          </a:prstGeom>
        </p:spPr>
      </p:pic>
      <p:sp>
        <p:nvSpPr>
          <p:cNvPr id="22" name="Text 17"/>
          <p:cNvSpPr/>
          <p:nvPr/>
        </p:nvSpPr>
        <p:spPr>
          <a:xfrm>
            <a:off x="3611880" y="2057400"/>
            <a:ext cx="1463040" cy="685800"/>
          </a:xfrm>
          <a:prstGeom prst="rect">
            <a:avLst/>
          </a:prstGeom>
          <a:noFill/>
        </p:spPr>
        <p:txBody>
          <a:bodyPr wrap="square" lIns="0" tIns="0" rIns="0" bIns="0" rtlCol="0" anchor="ctr"/>
          <a:lstStyle/>
          <a:p>
            <a:pPr marL="0" indent="0" algn="ctr">
              <a:buNone/>
            </a:pPr>
            <a:r>
              <a:rPr lang="en-US" sz="1200" b="1" dirty="0">
                <a:solidFill>
                  <a:srgbClr val="FFFFFF"/>
                </a:solidFill>
                <a:latin typeface="Calibri" pitchFamily="34" charset="0"/>
                <a:ea typeface="Calibri" pitchFamily="34" charset="-122"/>
                <a:cs typeface="Calibri" pitchFamily="34" charset="-120"/>
              </a:rPr>
              <a:t>Aiming &amp;</a:t>
            </a:r>
            <a:endParaRPr lang="en-US" sz="1200" dirty="0"/>
          </a:p>
          <a:p>
            <a:pPr marL="0" indent="0" algn="ctr">
              <a:buNone/>
            </a:pPr>
            <a:r>
              <a:rPr lang="en-US" sz="1200" b="1" dirty="0">
                <a:solidFill>
                  <a:srgbClr val="FFFFFF"/>
                </a:solidFill>
                <a:latin typeface="Calibri" pitchFamily="34" charset="0"/>
                <a:ea typeface="Calibri" pitchFamily="34" charset="-122"/>
                <a:cs typeface="Calibri" pitchFamily="34" charset="-120"/>
              </a:rPr>
              <a:t>Rotation</a:t>
            </a:r>
            <a:endParaRPr lang="en-US" sz="1200" dirty="0"/>
          </a:p>
        </p:txBody>
      </p:sp>
      <p:sp>
        <p:nvSpPr>
          <p:cNvPr id="23" name="Text 18"/>
          <p:cNvSpPr/>
          <p:nvPr/>
        </p:nvSpPr>
        <p:spPr>
          <a:xfrm>
            <a:off x="3611880" y="2788920"/>
            <a:ext cx="1463040" cy="822960"/>
          </a:xfrm>
          <a:prstGeom prst="rect">
            <a:avLst/>
          </a:prstGeom>
          <a:noFill/>
        </p:spPr>
        <p:txBody>
          <a:bodyPr wrap="square" lIns="0" tIns="0" rIns="0" bIns="0" rtlCol="0" anchor="ctr"/>
          <a:lstStyle/>
          <a:p>
            <a:pPr marL="0" indent="0" algn="ctr">
              <a:buNone/>
            </a:pPr>
            <a:r>
              <a:rPr lang="en-US" sz="950" dirty="0">
                <a:solidFill>
                  <a:srgbClr val="B8C8E8"/>
                </a:solidFill>
                <a:latin typeface="Calibri" pitchFamily="34" charset="0"/>
                <a:ea typeface="Calibri" pitchFamily="34" charset="-122"/>
                <a:cs typeface="Calibri" pitchFamily="34" charset="-120"/>
              </a:rPr>
              <a:t>Stepper motor</a:t>
            </a:r>
            <a:endParaRPr lang="en-US" sz="950" dirty="0"/>
          </a:p>
          <a:p>
            <a:pPr marL="0" indent="0" algn="ctr">
              <a:buNone/>
            </a:pPr>
            <a:r>
              <a:rPr lang="en-US" sz="950" dirty="0">
                <a:solidFill>
                  <a:srgbClr val="B8C8E8"/>
                </a:solidFill>
                <a:latin typeface="Calibri" pitchFamily="34" charset="0"/>
                <a:ea typeface="Calibri" pitchFamily="34" charset="-122"/>
                <a:cs typeface="Calibri" pitchFamily="34" charset="-120"/>
              </a:rPr>
              <a:t>rotates base</a:t>
            </a:r>
            <a:endParaRPr lang="en-US" sz="950" dirty="0"/>
          </a:p>
        </p:txBody>
      </p:sp>
      <p:sp>
        <p:nvSpPr>
          <p:cNvPr id="24" name="Shape 19"/>
          <p:cNvSpPr/>
          <p:nvPr/>
        </p:nvSpPr>
        <p:spPr>
          <a:xfrm>
            <a:off x="5138928" y="2514600"/>
            <a:ext cx="237744" cy="0"/>
          </a:xfrm>
          <a:prstGeom prst="line">
            <a:avLst/>
          </a:prstGeom>
          <a:noFill/>
          <a:ln w="31750">
            <a:solidFill>
              <a:srgbClr val="E84A0C"/>
            </a:solidFill>
            <a:prstDash val="solid"/>
          </a:ln>
        </p:spPr>
      </p:sp>
      <p:sp>
        <p:nvSpPr>
          <p:cNvPr id="25" name="Text 20"/>
          <p:cNvSpPr/>
          <p:nvPr/>
        </p:nvSpPr>
        <p:spPr>
          <a:xfrm>
            <a:off x="5285232" y="2377440"/>
            <a:ext cx="182880" cy="274320"/>
          </a:xfrm>
          <a:prstGeom prst="rect">
            <a:avLst/>
          </a:prstGeom>
          <a:noFill/>
        </p:spPr>
        <p:txBody>
          <a:bodyPr wrap="square" lIns="0" tIns="0" rIns="0" bIns="0" rtlCol="0" anchor="ctr"/>
          <a:lstStyle/>
          <a:p>
            <a:pPr marL="0" indent="0">
              <a:buNone/>
            </a:pPr>
            <a:r>
              <a:rPr lang="en-US" sz="1000" dirty="0">
                <a:solidFill>
                  <a:srgbClr val="E84A0C"/>
                </a:solidFill>
              </a:rPr>
              <a:t>▶</a:t>
            </a:r>
            <a:endParaRPr lang="en-US" sz="1000" dirty="0"/>
          </a:p>
        </p:txBody>
      </p:sp>
      <p:sp>
        <p:nvSpPr>
          <p:cNvPr id="26" name="Shape 21"/>
          <p:cNvSpPr/>
          <p:nvPr/>
        </p:nvSpPr>
        <p:spPr>
          <a:xfrm>
            <a:off x="5212080" y="1234440"/>
            <a:ext cx="1554480" cy="2560320"/>
          </a:xfrm>
          <a:prstGeom prst="rect">
            <a:avLst/>
          </a:prstGeom>
          <a:solidFill>
            <a:srgbClr val="0D1B3E"/>
          </a:solidFill>
          <a:effectLst>
            <a:outerShdw blurRad="101600" dist="25400" dir="8100000" algn="bl" rotWithShape="0">
              <a:srgbClr val="000000">
                <a:alpha val="18000"/>
              </a:srgbClr>
            </a:outerShdw>
          </a:effectLst>
        </p:spPr>
      </p:sp>
      <p:sp>
        <p:nvSpPr>
          <p:cNvPr id="27" name="Shape 22"/>
          <p:cNvSpPr/>
          <p:nvPr/>
        </p:nvSpPr>
        <p:spPr>
          <a:xfrm>
            <a:off x="5715000" y="1399032"/>
            <a:ext cx="548640" cy="548640"/>
          </a:xfrm>
          <a:prstGeom prst="ellipse">
            <a:avLst/>
          </a:prstGeom>
          <a:solidFill>
            <a:srgbClr val="E84A0C"/>
          </a:solidFill>
        </p:spPr>
      </p:sp>
      <p:pic>
        <p:nvPicPr>
          <p:cNvPr id="28" name="Image 3" descr="preencoded.png"/>
          <p:cNvPicPr>
            <a:picLocks noChangeAspect="1"/>
          </p:cNvPicPr>
          <p:nvPr/>
        </p:nvPicPr>
        <p:blipFill>
          <a:blip r:embed="rId4"/>
          <a:stretch>
            <a:fillRect/>
          </a:stretch>
        </p:blipFill>
        <p:spPr>
          <a:xfrm>
            <a:off x="5760720" y="1435608"/>
            <a:ext cx="457200" cy="457200"/>
          </a:xfrm>
          <a:prstGeom prst="rect">
            <a:avLst/>
          </a:prstGeom>
        </p:spPr>
      </p:pic>
      <p:sp>
        <p:nvSpPr>
          <p:cNvPr id="29" name="Text 23"/>
          <p:cNvSpPr/>
          <p:nvPr/>
        </p:nvSpPr>
        <p:spPr>
          <a:xfrm>
            <a:off x="5257800" y="2057400"/>
            <a:ext cx="1463040" cy="685800"/>
          </a:xfrm>
          <a:prstGeom prst="rect">
            <a:avLst/>
          </a:prstGeom>
          <a:noFill/>
        </p:spPr>
        <p:txBody>
          <a:bodyPr wrap="square" lIns="0" tIns="0" rIns="0" bIns="0" rtlCol="0" anchor="ctr"/>
          <a:lstStyle/>
          <a:p>
            <a:pPr marL="0" indent="0" algn="ctr">
              <a:buNone/>
            </a:pPr>
            <a:r>
              <a:rPr lang="en-US" sz="1200" b="1" dirty="0">
                <a:solidFill>
                  <a:srgbClr val="FFFFFF"/>
                </a:solidFill>
                <a:latin typeface="Calibri" pitchFamily="34" charset="0"/>
                <a:ea typeface="Calibri" pitchFamily="34" charset="-122"/>
                <a:cs typeface="Calibri" pitchFamily="34" charset="-120"/>
              </a:rPr>
              <a:t>Friction</a:t>
            </a:r>
            <a:endParaRPr lang="en-US" sz="1200" dirty="0"/>
          </a:p>
          <a:p>
            <a:pPr marL="0" indent="0" algn="ctr">
              <a:buNone/>
            </a:pPr>
            <a:r>
              <a:rPr lang="en-US" sz="1200" b="1" dirty="0">
                <a:solidFill>
                  <a:srgbClr val="FFFFFF"/>
                </a:solidFill>
                <a:latin typeface="Calibri" pitchFamily="34" charset="0"/>
                <a:ea typeface="Calibri" pitchFamily="34" charset="-122"/>
                <a:cs typeface="Calibri" pitchFamily="34" charset="-120"/>
              </a:rPr>
              <a:t>Launcher</a:t>
            </a:r>
            <a:endParaRPr lang="en-US" sz="1200" dirty="0"/>
          </a:p>
        </p:txBody>
      </p:sp>
      <p:sp>
        <p:nvSpPr>
          <p:cNvPr id="30" name="Text 24"/>
          <p:cNvSpPr/>
          <p:nvPr/>
        </p:nvSpPr>
        <p:spPr>
          <a:xfrm>
            <a:off x="5257800" y="2788920"/>
            <a:ext cx="1463040" cy="822960"/>
          </a:xfrm>
          <a:prstGeom prst="rect">
            <a:avLst/>
          </a:prstGeom>
          <a:noFill/>
        </p:spPr>
        <p:txBody>
          <a:bodyPr wrap="square" lIns="0" tIns="0" rIns="0" bIns="0" rtlCol="0" anchor="ctr"/>
          <a:lstStyle/>
          <a:p>
            <a:pPr marL="0" indent="0" algn="ctr">
              <a:buNone/>
            </a:pPr>
            <a:r>
              <a:rPr lang="en-US" sz="950" dirty="0">
                <a:solidFill>
                  <a:srgbClr val="B8C8E8"/>
                </a:solidFill>
                <a:latin typeface="Calibri" pitchFamily="34" charset="0"/>
                <a:ea typeface="Calibri" pitchFamily="34" charset="-122"/>
                <a:cs typeface="Calibri" pitchFamily="34" charset="-120"/>
              </a:rPr>
              <a:t>BLDC motors</a:t>
            </a:r>
            <a:endParaRPr lang="en-US" sz="950" dirty="0"/>
          </a:p>
          <a:p>
            <a:pPr marL="0" indent="0" algn="ctr">
              <a:buNone/>
            </a:pPr>
            <a:r>
              <a:rPr lang="en-US" sz="950" dirty="0">
                <a:solidFill>
                  <a:srgbClr val="B8C8E8"/>
                </a:solidFill>
                <a:latin typeface="Calibri" pitchFamily="34" charset="0"/>
                <a:ea typeface="Calibri" pitchFamily="34" charset="-122"/>
                <a:cs typeface="Calibri" pitchFamily="34" charset="-120"/>
              </a:rPr>
              <a:t>accelerate ball</a:t>
            </a:r>
            <a:endParaRPr lang="en-US" sz="950" dirty="0"/>
          </a:p>
        </p:txBody>
      </p:sp>
      <p:sp>
        <p:nvSpPr>
          <p:cNvPr id="31" name="Shape 25"/>
          <p:cNvSpPr/>
          <p:nvPr/>
        </p:nvSpPr>
        <p:spPr>
          <a:xfrm>
            <a:off x="6784848" y="2514600"/>
            <a:ext cx="237744" cy="0"/>
          </a:xfrm>
          <a:prstGeom prst="line">
            <a:avLst/>
          </a:prstGeom>
          <a:noFill/>
          <a:ln w="31750">
            <a:solidFill>
              <a:srgbClr val="E84A0C"/>
            </a:solidFill>
            <a:prstDash val="solid"/>
          </a:ln>
        </p:spPr>
      </p:sp>
      <p:sp>
        <p:nvSpPr>
          <p:cNvPr id="32" name="Text 26"/>
          <p:cNvSpPr/>
          <p:nvPr/>
        </p:nvSpPr>
        <p:spPr>
          <a:xfrm>
            <a:off x="6931152" y="2377440"/>
            <a:ext cx="182880" cy="274320"/>
          </a:xfrm>
          <a:prstGeom prst="rect">
            <a:avLst/>
          </a:prstGeom>
          <a:noFill/>
        </p:spPr>
        <p:txBody>
          <a:bodyPr wrap="square" lIns="0" tIns="0" rIns="0" bIns="0" rtlCol="0" anchor="ctr"/>
          <a:lstStyle/>
          <a:p>
            <a:pPr marL="0" indent="0">
              <a:buNone/>
            </a:pPr>
            <a:r>
              <a:rPr lang="en-US" sz="1000" dirty="0">
                <a:solidFill>
                  <a:srgbClr val="E84A0C"/>
                </a:solidFill>
              </a:rPr>
              <a:t>▶</a:t>
            </a:r>
            <a:endParaRPr lang="en-US" sz="1000" dirty="0"/>
          </a:p>
        </p:txBody>
      </p:sp>
      <p:sp>
        <p:nvSpPr>
          <p:cNvPr id="33" name="Shape 27"/>
          <p:cNvSpPr/>
          <p:nvPr/>
        </p:nvSpPr>
        <p:spPr>
          <a:xfrm>
            <a:off x="6858000" y="1234440"/>
            <a:ext cx="1554480" cy="2560320"/>
          </a:xfrm>
          <a:prstGeom prst="rect">
            <a:avLst/>
          </a:prstGeom>
          <a:solidFill>
            <a:srgbClr val="1A6B3A"/>
          </a:solidFill>
          <a:effectLst>
            <a:outerShdw blurRad="101600" dist="25400" dir="8100000" algn="bl" rotWithShape="0">
              <a:srgbClr val="000000">
                <a:alpha val="18000"/>
              </a:srgbClr>
            </a:outerShdw>
          </a:effectLst>
        </p:spPr>
      </p:sp>
      <p:sp>
        <p:nvSpPr>
          <p:cNvPr id="34" name="Shape 28"/>
          <p:cNvSpPr/>
          <p:nvPr/>
        </p:nvSpPr>
        <p:spPr>
          <a:xfrm>
            <a:off x="7360920" y="1399032"/>
            <a:ext cx="548640" cy="548640"/>
          </a:xfrm>
          <a:prstGeom prst="ellipse">
            <a:avLst/>
          </a:prstGeom>
          <a:solidFill>
            <a:srgbClr val="E84A0C"/>
          </a:solidFill>
        </p:spPr>
      </p:sp>
      <p:pic>
        <p:nvPicPr>
          <p:cNvPr id="35" name="Image 4" descr="preencoded.png"/>
          <p:cNvPicPr>
            <a:picLocks noChangeAspect="1"/>
          </p:cNvPicPr>
          <p:nvPr/>
        </p:nvPicPr>
        <p:blipFill>
          <a:blip r:embed="rId5"/>
          <a:stretch>
            <a:fillRect/>
          </a:stretch>
        </p:blipFill>
        <p:spPr>
          <a:xfrm>
            <a:off x="7406640" y="1435608"/>
            <a:ext cx="457200" cy="457200"/>
          </a:xfrm>
          <a:prstGeom prst="rect">
            <a:avLst/>
          </a:prstGeom>
        </p:spPr>
      </p:pic>
      <p:sp>
        <p:nvSpPr>
          <p:cNvPr id="36" name="Text 29"/>
          <p:cNvSpPr/>
          <p:nvPr/>
        </p:nvSpPr>
        <p:spPr>
          <a:xfrm>
            <a:off x="6903720" y="2057400"/>
            <a:ext cx="1463040" cy="685800"/>
          </a:xfrm>
          <a:prstGeom prst="rect">
            <a:avLst/>
          </a:prstGeom>
          <a:noFill/>
        </p:spPr>
        <p:txBody>
          <a:bodyPr wrap="square" lIns="0" tIns="0" rIns="0" bIns="0" rtlCol="0" anchor="ctr"/>
          <a:lstStyle/>
          <a:p>
            <a:pPr marL="0" indent="0" algn="ctr">
              <a:buNone/>
            </a:pPr>
            <a:r>
              <a:rPr lang="en-US" sz="1200" b="1" dirty="0">
                <a:solidFill>
                  <a:srgbClr val="FFFFFF"/>
                </a:solidFill>
                <a:latin typeface="Calibri" pitchFamily="34" charset="0"/>
                <a:ea typeface="Calibri" pitchFamily="34" charset="-122"/>
                <a:cs typeface="Calibri" pitchFamily="34" charset="-120"/>
              </a:rPr>
              <a:t>Ball</a:t>
            </a:r>
            <a:endParaRPr lang="en-US" sz="1200" dirty="0"/>
          </a:p>
          <a:p>
            <a:pPr marL="0" indent="0" algn="ctr">
              <a:buNone/>
            </a:pPr>
            <a:r>
              <a:rPr lang="en-US" sz="1200" b="1" dirty="0">
                <a:solidFill>
                  <a:srgbClr val="FFFFFF"/>
                </a:solidFill>
                <a:latin typeface="Calibri" pitchFamily="34" charset="0"/>
                <a:ea typeface="Calibri" pitchFamily="34" charset="-122"/>
                <a:cs typeface="Calibri" pitchFamily="34" charset="-120"/>
              </a:rPr>
              <a:t>Passed!</a:t>
            </a:r>
            <a:endParaRPr lang="en-US" sz="1200" dirty="0"/>
          </a:p>
        </p:txBody>
      </p:sp>
      <p:sp>
        <p:nvSpPr>
          <p:cNvPr id="37" name="Text 30"/>
          <p:cNvSpPr/>
          <p:nvPr/>
        </p:nvSpPr>
        <p:spPr>
          <a:xfrm>
            <a:off x="6903720" y="2788920"/>
            <a:ext cx="1463040" cy="822960"/>
          </a:xfrm>
          <a:prstGeom prst="rect">
            <a:avLst/>
          </a:prstGeom>
          <a:noFill/>
        </p:spPr>
        <p:txBody>
          <a:bodyPr wrap="square" lIns="0" tIns="0" rIns="0" bIns="0" rtlCol="0" anchor="ctr"/>
          <a:lstStyle/>
          <a:p>
            <a:pPr marL="0" indent="0" algn="ctr">
              <a:buNone/>
            </a:pPr>
            <a:r>
              <a:rPr lang="en-US" sz="950" dirty="0">
                <a:solidFill>
                  <a:srgbClr val="B8C8E8"/>
                </a:solidFill>
                <a:latin typeface="Calibri" pitchFamily="34" charset="0"/>
                <a:ea typeface="Calibri" pitchFamily="34" charset="-122"/>
                <a:cs typeface="Calibri" pitchFamily="34" charset="-120"/>
              </a:rPr>
              <a:t>To player within</a:t>
            </a:r>
            <a:endParaRPr lang="en-US" sz="950" dirty="0"/>
          </a:p>
          <a:p>
            <a:pPr marL="0" indent="0" algn="ctr">
              <a:buNone/>
            </a:pPr>
            <a:r>
              <a:rPr lang="en-US" sz="950" dirty="0">
                <a:solidFill>
                  <a:srgbClr val="B8C8E8"/>
                </a:solidFill>
                <a:latin typeface="Calibri" pitchFamily="34" charset="0"/>
                <a:ea typeface="Calibri" pitchFamily="34" charset="-122"/>
                <a:cs typeface="Calibri" pitchFamily="34" charset="-120"/>
              </a:rPr>
              <a:t>0.6 m radius</a:t>
            </a:r>
            <a:endParaRPr lang="en-US" sz="950" dirty="0"/>
          </a:p>
        </p:txBody>
      </p:sp>
      <p:sp>
        <p:nvSpPr>
          <p:cNvPr id="38" name="Text 31"/>
          <p:cNvSpPr/>
          <p:nvPr/>
        </p:nvSpPr>
        <p:spPr>
          <a:xfrm>
            <a:off x="274320" y="3977640"/>
            <a:ext cx="8595360" cy="457200"/>
          </a:xfrm>
          <a:prstGeom prst="rect">
            <a:avLst/>
          </a:prstGeom>
          <a:noFill/>
        </p:spPr>
        <p:txBody>
          <a:bodyPr wrap="square" lIns="0" tIns="0" rIns="0" bIns="0" rtlCol="0" anchor="ctr"/>
          <a:lstStyle/>
          <a:p>
            <a:pPr marL="0" indent="0" algn="ctr">
              <a:buNone/>
            </a:pPr>
            <a:r>
              <a:rPr lang="en-US" sz="1300" b="1" dirty="0">
                <a:solidFill>
                  <a:srgbClr val="3D5A8A"/>
                </a:solidFill>
                <a:latin typeface="Calibri" pitchFamily="34" charset="0"/>
                <a:ea typeface="Calibri" pitchFamily="34" charset="-122"/>
                <a:cs typeface="Calibri" pitchFamily="34" charset="-120"/>
              </a:rPr>
              <a:t>Detect  →  Aim  →  Launch</a:t>
            </a:r>
            <a:endParaRPr lang="en-US" sz="13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9144000" cy="914400"/>
          </a:xfrm>
          <a:prstGeom prst="rect">
            <a:avLst/>
          </a:prstGeom>
          <a:solidFill>
            <a:srgbClr val="0D1B3E"/>
          </a:solidFill>
        </p:spPr>
      </p:sp>
      <p:sp>
        <p:nvSpPr>
          <p:cNvPr id="3" name="Shape 1"/>
          <p:cNvSpPr/>
          <p:nvPr/>
        </p:nvSpPr>
        <p:spPr>
          <a:xfrm>
            <a:off x="0" y="914400"/>
            <a:ext cx="9144000" cy="64008"/>
          </a:xfrm>
          <a:prstGeom prst="rect">
            <a:avLst/>
          </a:prstGeom>
          <a:solidFill>
            <a:srgbClr val="E84A0C"/>
          </a:solidFill>
        </p:spPr>
      </p:sp>
      <p:sp>
        <p:nvSpPr>
          <p:cNvPr id="4" name="Text 2"/>
          <p:cNvSpPr/>
          <p:nvPr/>
        </p:nvSpPr>
        <p:spPr>
          <a:xfrm>
            <a:off x="365760" y="0"/>
            <a:ext cx="8229600" cy="914400"/>
          </a:xfrm>
          <a:prstGeom prst="rect">
            <a:avLst/>
          </a:prstGeom>
          <a:noFill/>
        </p:spPr>
        <p:txBody>
          <a:bodyPr wrap="square" lIns="0" tIns="0" rIns="0" bIns="0" rtlCol="0" anchor="ctr"/>
          <a:lstStyle/>
          <a:p>
            <a:pPr marL="0" indent="0">
              <a:buNone/>
            </a:pPr>
            <a:r>
              <a:rPr lang="en-US" sz="2400" b="1" dirty="0">
                <a:solidFill>
                  <a:srgbClr val="FFFFFF"/>
                </a:solidFill>
                <a:latin typeface="Calibri" pitchFamily="34" charset="0"/>
                <a:ea typeface="Calibri" pitchFamily="34" charset="-122"/>
                <a:cs typeface="Calibri" pitchFamily="34" charset="-120"/>
              </a:rPr>
              <a:t>System Design</a:t>
            </a:r>
            <a:endParaRPr lang="en-US" sz="2400" dirty="0"/>
          </a:p>
        </p:txBody>
      </p:sp>
      <p:pic>
        <p:nvPicPr>
          <p:cNvPr id="7" name="Image 0" descr="preencoded.png"/>
          <p:cNvPicPr>
            <a:picLocks noChangeAspect="1"/>
          </p:cNvPicPr>
          <p:nvPr/>
        </p:nvPicPr>
        <p:blipFill>
          <a:blip r:embed="rId1"/>
          <a:stretch>
            <a:fillRect/>
          </a:stretch>
        </p:blipFill>
        <p:spPr>
          <a:xfrm>
            <a:off x="621792" y="1207008"/>
            <a:ext cx="411480" cy="411480"/>
          </a:xfrm>
          <a:prstGeom prst="rect">
            <a:avLst/>
          </a:prstGeom>
        </p:spPr>
      </p:pic>
      <p:sp>
        <p:nvSpPr>
          <p:cNvPr id="8" name="Text 5"/>
          <p:cNvSpPr/>
          <p:nvPr/>
        </p:nvSpPr>
        <p:spPr>
          <a:xfrm>
            <a:off x="1097280" y="1207008"/>
            <a:ext cx="3337560" cy="411480"/>
          </a:xfrm>
          <a:prstGeom prst="rect">
            <a:avLst/>
          </a:prstGeom>
          <a:noFill/>
        </p:spPr>
        <p:txBody>
          <a:bodyPr wrap="square" lIns="0" tIns="0" rIns="0" bIns="0" rtlCol="0" anchor="ctr"/>
          <a:lstStyle/>
          <a:p>
            <a:pPr marL="0" indent="0">
              <a:buNone/>
            </a:pPr>
            <a:r>
              <a:rPr lang="en-US" sz="1300" b="1" dirty="0">
                <a:solidFill>
                  <a:srgbClr val="FFFFFF"/>
                </a:solidFill>
                <a:latin typeface="Calibri" pitchFamily="34" charset="0"/>
                <a:ea typeface="Calibri" pitchFamily="34" charset="-122"/>
                <a:cs typeface="Calibri" pitchFamily="34" charset="-120"/>
              </a:rPr>
              <a:t>BLE Localization</a:t>
            </a:r>
            <a:endParaRPr lang="en-US" sz="1300" dirty="0"/>
          </a:p>
        </p:txBody>
      </p:sp>
      <p:sp>
        <p:nvSpPr>
          <p:cNvPr id="9" name="Text 6"/>
          <p:cNvSpPr/>
          <p:nvPr/>
        </p:nvSpPr>
        <p:spPr>
          <a:xfrm>
            <a:off x="621792" y="1682496"/>
            <a:ext cx="3794760" cy="914400"/>
          </a:xfrm>
          <a:prstGeom prst="rect">
            <a:avLst/>
          </a:prstGeom>
          <a:noFill/>
        </p:spPr>
        <p:txBody>
          <a:bodyPr wrap="square" rtlCol="0" anchor="ctr"/>
          <a:lstStyle/>
          <a:p>
            <a:pPr marL="342900" indent="-342900">
              <a:spcAft>
                <a:spcPts val="300"/>
              </a:spcAft>
              <a:buSzPct val="100000"/>
              <a:buChar char="•"/>
            </a:pPr>
            <a:r>
              <a:rPr lang="en-US" sz="1000" dirty="0">
                <a:solidFill>
                  <a:srgbClr val="B8C8E8"/>
                </a:solidFill>
                <a:latin typeface="Calibri" pitchFamily="34" charset="0"/>
                <a:ea typeface="Calibri" pitchFamily="34" charset="-122"/>
                <a:cs typeface="Calibri" pitchFamily="34" charset="-120"/>
              </a:rPr>
              <a:t>RSSI-based distance estimation</a:t>
            </a:r>
            <a:endParaRPr lang="en-US" sz="1000" dirty="0"/>
          </a:p>
          <a:p>
            <a:pPr marL="342900" indent="-342900">
              <a:spcAft>
                <a:spcPts val="300"/>
              </a:spcAft>
              <a:buSzPct val="100000"/>
              <a:buChar char="•"/>
            </a:pPr>
            <a:r>
              <a:rPr lang="en-US" sz="1000" dirty="0">
                <a:solidFill>
                  <a:srgbClr val="B8C8E8"/>
                </a:solidFill>
                <a:latin typeface="Calibri" pitchFamily="34" charset="0"/>
                <a:ea typeface="Calibri" pitchFamily="34" charset="-122"/>
                <a:cs typeface="Calibri" pitchFamily="34" charset="-120"/>
              </a:rPr>
              <a:t>UUID/MAC filtering, player-specific lock</a:t>
            </a:r>
            <a:endParaRPr lang="en-US" sz="1000" dirty="0"/>
          </a:p>
          <a:p>
            <a:pPr marL="342900" indent="-342900">
              <a:spcAft>
                <a:spcPts val="300"/>
              </a:spcAft>
              <a:buSzPct val="100000"/>
              <a:buChar char="•"/>
            </a:pPr>
            <a:r>
              <a:rPr lang="en-US" sz="1000" dirty="0">
                <a:solidFill>
                  <a:srgbClr val="B8C8E8"/>
                </a:solidFill>
                <a:latin typeface="Calibri" pitchFamily="34" charset="0"/>
                <a:ea typeface="Calibri" pitchFamily="34" charset="-122"/>
                <a:cs typeface="Calibri" pitchFamily="34" charset="-120"/>
              </a:rPr>
              <a:t>Path-loss model calibrated indoors</a:t>
            </a:r>
            <a:endParaRPr lang="en-US" sz="1000" dirty="0"/>
          </a:p>
          <a:p>
            <a:pPr marL="342900" indent="-342900">
              <a:spcAft>
                <a:spcPts val="300"/>
              </a:spcAft>
              <a:buSzPct val="100000"/>
              <a:buChar char="•"/>
            </a:pPr>
            <a:r>
              <a:rPr lang="en-US" sz="1000" dirty="0">
                <a:solidFill>
                  <a:srgbClr val="B8C8E8"/>
                </a:solidFill>
                <a:latin typeface="Calibri" pitchFamily="34" charset="0"/>
                <a:ea typeface="Calibri" pitchFamily="34" charset="-122"/>
                <a:cs typeface="Calibri" pitchFamily="34" charset="-120"/>
              </a:rPr>
              <a:t>3–7 m operating range</a:t>
            </a:r>
            <a:endParaRPr lang="en-US" sz="1000" dirty="0"/>
          </a:p>
        </p:txBody>
      </p:sp>
      <p:sp>
        <p:nvSpPr>
          <p:cNvPr id="11" name="Shape 8"/>
          <p:cNvSpPr/>
          <p:nvPr/>
        </p:nvSpPr>
        <p:spPr>
          <a:xfrm>
            <a:off x="5774690" y="1115695"/>
            <a:ext cx="274320" cy="1481455"/>
          </a:xfrm>
          <a:prstGeom prst="rect">
            <a:avLst/>
          </a:prstGeom>
          <a:solidFill>
            <a:srgbClr val="E84A0C"/>
          </a:solidFill>
        </p:spPr>
      </p:sp>
      <p:pic>
        <p:nvPicPr>
          <p:cNvPr id="12" name="Image 1" descr="preencoded.png"/>
          <p:cNvPicPr>
            <a:picLocks noChangeAspect="1"/>
          </p:cNvPicPr>
          <p:nvPr/>
        </p:nvPicPr>
        <p:blipFill>
          <a:blip r:embed="rId2"/>
          <a:stretch>
            <a:fillRect/>
          </a:stretch>
        </p:blipFill>
        <p:spPr>
          <a:xfrm>
            <a:off x="6122162" y="1207008"/>
            <a:ext cx="411480" cy="411480"/>
          </a:xfrm>
          <a:prstGeom prst="rect">
            <a:avLst/>
          </a:prstGeom>
        </p:spPr>
      </p:pic>
      <p:sp>
        <p:nvSpPr>
          <p:cNvPr id="13" name="Text 9"/>
          <p:cNvSpPr/>
          <p:nvPr/>
        </p:nvSpPr>
        <p:spPr>
          <a:xfrm>
            <a:off x="6533515" y="1207008"/>
            <a:ext cx="3337560" cy="411480"/>
          </a:xfrm>
          <a:prstGeom prst="rect">
            <a:avLst/>
          </a:prstGeom>
          <a:noFill/>
        </p:spPr>
        <p:txBody>
          <a:bodyPr wrap="square" lIns="0" tIns="0" rIns="0" bIns="0" rtlCol="0" anchor="ctr"/>
          <a:lstStyle/>
          <a:p>
            <a:pPr marL="0" indent="0">
              <a:buNone/>
            </a:pPr>
            <a:r>
              <a:rPr lang="en-US" sz="1300" b="1" dirty="0">
                <a:solidFill>
                  <a:srgbClr val="FFFFFF"/>
                </a:solidFill>
                <a:latin typeface="Calibri" pitchFamily="34" charset="0"/>
                <a:ea typeface="Calibri" pitchFamily="34" charset="-122"/>
                <a:cs typeface="Calibri" pitchFamily="34" charset="-120"/>
              </a:rPr>
              <a:t>Aiming &amp; Rotation</a:t>
            </a:r>
            <a:endParaRPr lang="en-US" sz="1300" dirty="0"/>
          </a:p>
        </p:txBody>
      </p:sp>
      <p:pic>
        <p:nvPicPr>
          <p:cNvPr id="17" name="Image 2" descr="preencoded.png"/>
          <p:cNvPicPr>
            <a:picLocks noChangeAspect="1"/>
          </p:cNvPicPr>
          <p:nvPr/>
        </p:nvPicPr>
        <p:blipFill>
          <a:blip r:embed="rId3"/>
          <a:stretch>
            <a:fillRect/>
          </a:stretch>
        </p:blipFill>
        <p:spPr>
          <a:xfrm>
            <a:off x="621792" y="3035808"/>
            <a:ext cx="411480" cy="411480"/>
          </a:xfrm>
          <a:prstGeom prst="rect">
            <a:avLst/>
          </a:prstGeom>
        </p:spPr>
      </p:pic>
      <p:sp>
        <p:nvSpPr>
          <p:cNvPr id="18" name="Text 13"/>
          <p:cNvSpPr/>
          <p:nvPr/>
        </p:nvSpPr>
        <p:spPr>
          <a:xfrm>
            <a:off x="1097280" y="3035808"/>
            <a:ext cx="3337560" cy="411480"/>
          </a:xfrm>
          <a:prstGeom prst="rect">
            <a:avLst/>
          </a:prstGeom>
          <a:noFill/>
        </p:spPr>
        <p:txBody>
          <a:bodyPr wrap="square" lIns="0" tIns="0" rIns="0" bIns="0" rtlCol="0" anchor="ctr"/>
          <a:lstStyle/>
          <a:p>
            <a:pPr marL="0" indent="0">
              <a:buNone/>
            </a:pPr>
            <a:r>
              <a:rPr lang="en-US" sz="1300" b="1" dirty="0">
                <a:solidFill>
                  <a:srgbClr val="FFFFFF"/>
                </a:solidFill>
                <a:latin typeface="Calibri" pitchFamily="34" charset="0"/>
                <a:ea typeface="Calibri" pitchFamily="34" charset="-122"/>
                <a:cs typeface="Calibri" pitchFamily="34" charset="-120"/>
              </a:rPr>
              <a:t>Friction-Wheel Launcher</a:t>
            </a:r>
            <a:endParaRPr lang="en-US" sz="1300" dirty="0"/>
          </a:p>
        </p:txBody>
      </p:sp>
      <p:sp>
        <p:nvSpPr>
          <p:cNvPr id="19" name="Text 14"/>
          <p:cNvSpPr/>
          <p:nvPr/>
        </p:nvSpPr>
        <p:spPr>
          <a:xfrm>
            <a:off x="621792" y="3511296"/>
            <a:ext cx="3794760" cy="914400"/>
          </a:xfrm>
          <a:prstGeom prst="rect">
            <a:avLst/>
          </a:prstGeom>
          <a:noFill/>
        </p:spPr>
        <p:txBody>
          <a:bodyPr wrap="square" rtlCol="0" anchor="ctr"/>
          <a:lstStyle/>
          <a:p>
            <a:pPr marL="342900" indent="-342900">
              <a:spcAft>
                <a:spcPts val="300"/>
              </a:spcAft>
              <a:buSzPct val="100000"/>
              <a:buChar char="•"/>
            </a:pPr>
            <a:r>
              <a:rPr lang="en-US" sz="1000" dirty="0">
                <a:solidFill>
                  <a:srgbClr val="B8C8E8"/>
                </a:solidFill>
                <a:latin typeface="Calibri" pitchFamily="34" charset="0"/>
                <a:ea typeface="Calibri" pitchFamily="34" charset="-122"/>
                <a:cs typeface="Calibri" pitchFamily="34" charset="-120"/>
              </a:rPr>
              <a:t>Dual BLDC motors + ESCs</a:t>
            </a:r>
            <a:endParaRPr lang="en-US" sz="1000" dirty="0"/>
          </a:p>
          <a:p>
            <a:pPr marL="342900" indent="-342900">
              <a:spcAft>
                <a:spcPts val="300"/>
              </a:spcAft>
              <a:buSzPct val="100000"/>
              <a:buChar char="•"/>
            </a:pPr>
            <a:r>
              <a:rPr lang="en-US" sz="1000" dirty="0">
                <a:solidFill>
                  <a:srgbClr val="B8C8E8"/>
                </a:solidFill>
                <a:latin typeface="Calibri" pitchFamily="34" charset="0"/>
                <a:ea typeface="Calibri" pitchFamily="34" charset="-122"/>
                <a:cs typeface="Calibri" pitchFamily="34" charset="-120"/>
              </a:rPr>
              <a:t>Counter-rotating wheels compress ball</a:t>
            </a:r>
            <a:endParaRPr lang="en-US" sz="1000" dirty="0"/>
          </a:p>
          <a:p>
            <a:pPr marL="342900" indent="-342900">
              <a:spcAft>
                <a:spcPts val="300"/>
              </a:spcAft>
              <a:buSzPct val="100000"/>
              <a:buChar char="•"/>
            </a:pPr>
            <a:r>
              <a:rPr lang="en-US" sz="1000" dirty="0">
                <a:solidFill>
                  <a:srgbClr val="B8C8E8"/>
                </a:solidFill>
                <a:latin typeface="Calibri" pitchFamily="34" charset="0"/>
                <a:ea typeface="Calibri" pitchFamily="34" charset="-122"/>
                <a:cs typeface="Calibri" pitchFamily="34" charset="-120"/>
              </a:rPr>
              <a:t>Configurable speed: 4–8 m/s</a:t>
            </a:r>
            <a:endParaRPr lang="en-US" sz="1000" dirty="0"/>
          </a:p>
          <a:p>
            <a:pPr marL="342900" indent="-342900">
              <a:spcAft>
                <a:spcPts val="300"/>
              </a:spcAft>
              <a:buSzPct val="100000"/>
              <a:buChar char="•"/>
            </a:pPr>
            <a:r>
              <a:rPr lang="en-US" sz="1000" dirty="0">
                <a:solidFill>
                  <a:srgbClr val="B8C8E8"/>
                </a:solidFill>
                <a:latin typeface="Calibri" pitchFamily="34" charset="0"/>
                <a:ea typeface="Calibri" pitchFamily="34" charset="-122"/>
                <a:cs typeface="Calibri" pitchFamily="34" charset="-120"/>
              </a:rPr>
              <a:t>Projectile-motion ballistic model</a:t>
            </a:r>
            <a:endParaRPr lang="en-US" sz="1000" dirty="0"/>
          </a:p>
        </p:txBody>
      </p:sp>
      <p:sp>
        <p:nvSpPr>
          <p:cNvPr id="21" name="Shape 16"/>
          <p:cNvSpPr/>
          <p:nvPr/>
        </p:nvSpPr>
        <p:spPr>
          <a:xfrm>
            <a:off x="5774690" y="2944368"/>
            <a:ext cx="274320" cy="1600200"/>
          </a:xfrm>
          <a:prstGeom prst="rect">
            <a:avLst/>
          </a:prstGeom>
          <a:solidFill>
            <a:srgbClr val="E84A0C"/>
          </a:solidFill>
        </p:spPr>
      </p:sp>
      <p:pic>
        <p:nvPicPr>
          <p:cNvPr id="22" name="Image 3" descr="preencoded.png"/>
          <p:cNvPicPr>
            <a:picLocks noChangeAspect="1"/>
          </p:cNvPicPr>
          <p:nvPr/>
        </p:nvPicPr>
        <p:blipFill>
          <a:blip r:embed="rId4"/>
          <a:stretch>
            <a:fillRect/>
          </a:stretch>
        </p:blipFill>
        <p:spPr>
          <a:xfrm>
            <a:off x="6122162" y="3035808"/>
            <a:ext cx="411480" cy="411480"/>
          </a:xfrm>
          <a:prstGeom prst="rect">
            <a:avLst/>
          </a:prstGeom>
        </p:spPr>
      </p:pic>
      <p:sp>
        <p:nvSpPr>
          <p:cNvPr id="23" name="Text 17"/>
          <p:cNvSpPr/>
          <p:nvPr/>
        </p:nvSpPr>
        <p:spPr>
          <a:xfrm>
            <a:off x="6606540" y="3035808"/>
            <a:ext cx="3337560" cy="411480"/>
          </a:xfrm>
          <a:prstGeom prst="rect">
            <a:avLst/>
          </a:prstGeom>
          <a:noFill/>
        </p:spPr>
        <p:txBody>
          <a:bodyPr wrap="square" lIns="0" tIns="0" rIns="0" bIns="0" rtlCol="0" anchor="ctr"/>
          <a:lstStyle/>
          <a:p>
            <a:pPr marL="0" indent="0">
              <a:buNone/>
            </a:pPr>
            <a:r>
              <a:rPr lang="en-US" sz="1300" b="1" dirty="0">
                <a:solidFill>
                  <a:srgbClr val="FFFFFF"/>
                </a:solidFill>
                <a:latin typeface="Calibri" pitchFamily="34" charset="0"/>
                <a:ea typeface="Calibri" pitchFamily="34" charset="-122"/>
                <a:cs typeface="Calibri" pitchFamily="34" charset="-120"/>
              </a:rPr>
              <a:t>Power &amp; Safety</a:t>
            </a:r>
            <a:endParaRPr lang="en-US" sz="1300" dirty="0"/>
          </a:p>
        </p:txBody>
      </p:sp>
      <p:pic>
        <p:nvPicPr>
          <p:cNvPr id="6" name="图片 5"/>
          <p:cNvPicPr>
            <a:picLocks noChangeAspect="1"/>
          </p:cNvPicPr>
          <p:nvPr/>
        </p:nvPicPr>
        <p:blipFill>
          <a:blip r:embed="rId5"/>
          <a:stretch>
            <a:fillRect/>
          </a:stretch>
        </p:blipFill>
        <p:spPr>
          <a:xfrm>
            <a:off x="205708" y="1115735"/>
            <a:ext cx="8389677" cy="387668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9144000" cy="914400"/>
          </a:xfrm>
          <a:prstGeom prst="rect">
            <a:avLst/>
          </a:prstGeom>
          <a:solidFill>
            <a:srgbClr val="0D1B3E"/>
          </a:solidFill>
        </p:spPr>
      </p:sp>
      <p:sp>
        <p:nvSpPr>
          <p:cNvPr id="3" name="Shape 1"/>
          <p:cNvSpPr/>
          <p:nvPr/>
        </p:nvSpPr>
        <p:spPr>
          <a:xfrm>
            <a:off x="0" y="914400"/>
            <a:ext cx="9144000" cy="64008"/>
          </a:xfrm>
          <a:prstGeom prst="rect">
            <a:avLst/>
          </a:prstGeom>
          <a:solidFill>
            <a:srgbClr val="E84A0C"/>
          </a:solidFill>
        </p:spPr>
      </p:sp>
      <p:sp>
        <p:nvSpPr>
          <p:cNvPr id="4" name="Text 2"/>
          <p:cNvSpPr/>
          <p:nvPr/>
        </p:nvSpPr>
        <p:spPr>
          <a:xfrm>
            <a:off x="365760" y="0"/>
            <a:ext cx="8412480" cy="914400"/>
          </a:xfrm>
          <a:prstGeom prst="rect">
            <a:avLst/>
          </a:prstGeom>
          <a:noFill/>
        </p:spPr>
        <p:txBody>
          <a:bodyPr wrap="square" lIns="0" tIns="0" rIns="0" bIns="0" rtlCol="0" anchor="ctr"/>
          <a:lstStyle/>
          <a:p>
            <a:pPr marL="0" indent="0">
              <a:buNone/>
            </a:pPr>
            <a:r>
              <a:rPr lang="en-US" sz="2200" b="1" dirty="0">
                <a:solidFill>
                  <a:srgbClr val="FFFFFF"/>
                </a:solidFill>
                <a:latin typeface="Calibri" pitchFamily="34" charset="0"/>
                <a:ea typeface="Calibri" pitchFamily="34" charset="-122"/>
                <a:cs typeface="Calibri" pitchFamily="34" charset="-120"/>
              </a:rPr>
              <a:t>Design Deep-Dive: Localization &amp; Targeting</a:t>
            </a:r>
            <a:endParaRPr lang="en-US" sz="2200" dirty="0"/>
          </a:p>
        </p:txBody>
      </p:sp>
      <p:sp>
        <p:nvSpPr>
          <p:cNvPr id="5" name="Shape 3"/>
          <p:cNvSpPr/>
          <p:nvPr/>
        </p:nvSpPr>
        <p:spPr>
          <a:xfrm>
            <a:off x="274320" y="1051560"/>
            <a:ext cx="2011680" cy="329184"/>
          </a:xfrm>
          <a:prstGeom prst="rect">
            <a:avLst/>
          </a:prstGeom>
          <a:solidFill>
            <a:srgbClr val="E84A0C"/>
          </a:solidFill>
        </p:spPr>
      </p:sp>
      <p:sp>
        <p:nvSpPr>
          <p:cNvPr id="6" name="Text 4"/>
          <p:cNvSpPr/>
          <p:nvPr/>
        </p:nvSpPr>
        <p:spPr>
          <a:xfrm>
            <a:off x="274320" y="1051560"/>
            <a:ext cx="2011680" cy="329184"/>
          </a:xfrm>
          <a:prstGeom prst="rect">
            <a:avLst/>
          </a:prstGeom>
          <a:noFill/>
        </p:spPr>
        <p:txBody>
          <a:bodyPr wrap="square" lIns="0" tIns="0" rIns="0" bIns="0" rtlCol="0" anchor="ctr"/>
          <a:lstStyle/>
          <a:p>
            <a:pPr marL="0" indent="0" algn="ctr">
              <a:buNone/>
            </a:pPr>
            <a:r>
              <a:rPr lang="en-US" sz="1600" b="1" dirty="0">
                <a:solidFill>
                  <a:srgbClr val="FFFFFF"/>
                </a:solidFill>
                <a:latin typeface="Calibri" pitchFamily="34" charset="0"/>
                <a:ea typeface="Calibri" pitchFamily="34" charset="-122"/>
                <a:cs typeface="Calibri" pitchFamily="34" charset="-120"/>
              </a:rPr>
              <a:t>BLE Subsystem</a:t>
            </a:r>
            <a:endParaRPr lang="en-US" sz="1600" dirty="0"/>
          </a:p>
        </p:txBody>
      </p:sp>
      <p:sp>
        <p:nvSpPr>
          <p:cNvPr id="7" name="Shape 5"/>
          <p:cNvSpPr/>
          <p:nvPr/>
        </p:nvSpPr>
        <p:spPr>
          <a:xfrm>
            <a:off x="274320" y="1444741"/>
            <a:ext cx="4023360" cy="3383291"/>
          </a:xfrm>
          <a:prstGeom prst="rect">
            <a:avLst/>
          </a:prstGeom>
          <a:solidFill>
            <a:srgbClr val="EDF1F7"/>
          </a:solidFill>
          <a:effectLst>
            <a:outerShdw blurRad="101600" dist="25400" dir="8100000" algn="bl" rotWithShape="0">
              <a:srgbClr val="000000">
                <a:alpha val="18000"/>
              </a:srgbClr>
            </a:outerShdw>
          </a:effectLst>
        </p:spPr>
      </p:sp>
      <p:sp>
        <p:nvSpPr>
          <p:cNvPr id="8" name="Shape 6"/>
          <p:cNvSpPr/>
          <p:nvPr/>
        </p:nvSpPr>
        <p:spPr>
          <a:xfrm>
            <a:off x="274320" y="1444752"/>
            <a:ext cx="274320" cy="3383280"/>
          </a:xfrm>
          <a:prstGeom prst="rect">
            <a:avLst/>
          </a:prstGeom>
          <a:solidFill>
            <a:srgbClr val="1A3A6B"/>
          </a:solidFill>
        </p:spPr>
      </p:sp>
      <p:sp>
        <p:nvSpPr>
          <p:cNvPr id="9" name="Text 7"/>
          <p:cNvSpPr/>
          <p:nvPr/>
        </p:nvSpPr>
        <p:spPr>
          <a:xfrm>
            <a:off x="689054" y="1809866"/>
            <a:ext cx="3474720" cy="347472"/>
          </a:xfrm>
          <a:prstGeom prst="rect">
            <a:avLst/>
          </a:prstGeom>
          <a:noFill/>
        </p:spPr>
        <p:txBody>
          <a:bodyPr wrap="square" lIns="0" tIns="0" rIns="0" bIns="0" rtlCol="0" anchor="ctr"/>
          <a:lstStyle/>
          <a:p>
            <a:pPr marL="0" indent="0">
              <a:buNone/>
            </a:pPr>
            <a:r>
              <a:rPr lang="en-US" sz="1600" b="1" dirty="0">
                <a:solidFill>
                  <a:srgbClr val="1A2744"/>
                </a:solidFill>
                <a:latin typeface="Calibri" pitchFamily="34" charset="0"/>
                <a:ea typeface="Calibri" pitchFamily="34" charset="-122"/>
                <a:cs typeface="Calibri" pitchFamily="34" charset="-120"/>
              </a:rPr>
              <a:t>Why B</a:t>
            </a:r>
            <a:r>
              <a:rPr lang="en-US" altLang="zh-CN" sz="1600" b="1" dirty="0">
                <a:solidFill>
                  <a:srgbClr val="1A2744"/>
                </a:solidFill>
                <a:latin typeface="Calibri" pitchFamily="34" charset="0"/>
                <a:ea typeface="Calibri" pitchFamily="34" charset="-122"/>
                <a:cs typeface="Calibri" pitchFamily="34" charset="-120"/>
              </a:rPr>
              <a:t>loutooth</a:t>
            </a:r>
            <a:r>
              <a:rPr lang="en-US" sz="1600" b="1" dirty="0">
                <a:solidFill>
                  <a:srgbClr val="1A2744"/>
                </a:solidFill>
                <a:latin typeface="Calibri" pitchFamily="34" charset="0"/>
                <a:ea typeface="Calibri" pitchFamily="34" charset="-122"/>
                <a:cs typeface="Calibri" pitchFamily="34" charset="-120"/>
              </a:rPr>
              <a:t>?</a:t>
            </a:r>
            <a:endParaRPr lang="en-US" sz="1600" dirty="0"/>
          </a:p>
        </p:txBody>
      </p:sp>
      <p:sp>
        <p:nvSpPr>
          <p:cNvPr id="10" name="Text 8"/>
          <p:cNvSpPr/>
          <p:nvPr/>
        </p:nvSpPr>
        <p:spPr>
          <a:xfrm>
            <a:off x="555218" y="2062956"/>
            <a:ext cx="3742462" cy="2399347"/>
          </a:xfrm>
          <a:prstGeom prst="rect">
            <a:avLst/>
          </a:prstGeom>
          <a:noFill/>
        </p:spPr>
        <p:txBody>
          <a:bodyPr wrap="square" rtlCol="0" anchor="ctr"/>
          <a:lstStyle/>
          <a:p>
            <a:pPr marL="342900" indent="-342900">
              <a:spcAft>
                <a:spcPts val="500"/>
              </a:spcAft>
              <a:buSzPct val="100000"/>
              <a:buChar char="•"/>
            </a:pPr>
            <a:r>
              <a:rPr lang="en-US" sz="1200" dirty="0">
                <a:solidFill>
                  <a:srgbClr val="1A2744"/>
                </a:solidFill>
                <a:latin typeface="Calibri" pitchFamily="34" charset="0"/>
                <a:ea typeface="Calibri" pitchFamily="34" charset="-122"/>
                <a:cs typeface="Calibri" pitchFamily="34" charset="-120"/>
              </a:rPr>
              <a:t>Lower hardware &amp; computation complexity vs camera-based tracking</a:t>
            </a:r>
            <a:endParaRPr lang="en-US" sz="1200" dirty="0"/>
          </a:p>
          <a:p>
            <a:pPr marL="342900" indent="-342900">
              <a:spcAft>
                <a:spcPts val="500"/>
              </a:spcAft>
              <a:buSzPct val="100000"/>
              <a:buChar char="•"/>
            </a:pPr>
            <a:r>
              <a:rPr lang="en-US" sz="1200" dirty="0">
                <a:solidFill>
                  <a:srgbClr val="1A2744"/>
                </a:solidFill>
                <a:latin typeface="Calibri" pitchFamily="34" charset="0"/>
                <a:ea typeface="Calibri" pitchFamily="34" charset="-122"/>
                <a:cs typeface="Calibri" pitchFamily="34" charset="-120"/>
              </a:rPr>
              <a:t>UUID  filtering — locks onto player's specific locator only</a:t>
            </a:r>
            <a:endParaRPr lang="en-US" sz="1200" dirty="0"/>
          </a:p>
          <a:p>
            <a:pPr marL="342900" indent="-342900">
              <a:spcAft>
                <a:spcPts val="500"/>
              </a:spcAft>
              <a:buSzPct val="100000"/>
              <a:buChar char="•"/>
            </a:pPr>
            <a:r>
              <a:rPr lang="en-US" sz="1200" dirty="0">
                <a:solidFill>
                  <a:srgbClr val="1A2744"/>
                </a:solidFill>
                <a:latin typeface="Calibri" pitchFamily="34" charset="0"/>
                <a:ea typeface="Calibri" pitchFamily="34" charset="-122"/>
                <a:cs typeface="Calibri" pitchFamily="34" charset="-120"/>
              </a:rPr>
              <a:t>Camera alternatives: sensitive to lighting</a:t>
            </a:r>
            <a:r>
              <a:rPr lang="en-US" altLang="zh-CN" sz="1200" dirty="0">
                <a:solidFill>
                  <a:srgbClr val="1A2744"/>
                </a:solidFill>
                <a:latin typeface="Calibri" pitchFamily="34" charset="0"/>
                <a:ea typeface="Calibri" pitchFamily="34" charset="-122"/>
                <a:cs typeface="Calibri" pitchFamily="34" charset="-120"/>
              </a:rPr>
              <a:t>, occlusion</a:t>
            </a:r>
            <a:endParaRPr lang="en-US" sz="1200" dirty="0"/>
          </a:p>
        </p:txBody>
      </p:sp>
      <p:sp>
        <p:nvSpPr>
          <p:cNvPr id="15" name="Shape 13"/>
          <p:cNvSpPr/>
          <p:nvPr/>
        </p:nvSpPr>
        <p:spPr>
          <a:xfrm>
            <a:off x="4617720" y="1444752"/>
            <a:ext cx="4206240" cy="3383280"/>
          </a:xfrm>
          <a:prstGeom prst="rect">
            <a:avLst/>
          </a:prstGeom>
          <a:solidFill>
            <a:srgbClr val="0D1B3E"/>
          </a:solidFill>
          <a:effectLst>
            <a:outerShdw blurRad="101600" dist="25400" dir="8100000" algn="bl" rotWithShape="0">
              <a:srgbClr val="000000">
                <a:alpha val="18000"/>
              </a:srgbClr>
            </a:outerShdw>
          </a:effectLst>
        </p:spPr>
      </p:sp>
      <p:sp>
        <p:nvSpPr>
          <p:cNvPr id="16" name="Shape 14"/>
          <p:cNvSpPr/>
          <p:nvPr/>
        </p:nvSpPr>
        <p:spPr>
          <a:xfrm>
            <a:off x="4617720" y="1444752"/>
            <a:ext cx="4206240" cy="64008"/>
          </a:xfrm>
          <a:prstGeom prst="rect">
            <a:avLst/>
          </a:prstGeom>
          <a:solidFill>
            <a:srgbClr val="E84A0C"/>
          </a:solidFill>
        </p:spPr>
      </p:sp>
      <p:sp>
        <p:nvSpPr>
          <p:cNvPr id="17" name="Text 15"/>
          <p:cNvSpPr/>
          <p:nvPr/>
        </p:nvSpPr>
        <p:spPr>
          <a:xfrm>
            <a:off x="4754880" y="1508760"/>
            <a:ext cx="3840480" cy="347472"/>
          </a:xfrm>
          <a:prstGeom prst="rect">
            <a:avLst/>
          </a:prstGeom>
          <a:noFill/>
        </p:spPr>
        <p:txBody>
          <a:bodyPr wrap="square" lIns="0" tIns="0" rIns="0" bIns="0" rtlCol="0" anchor="ctr"/>
          <a:lstStyle/>
          <a:p>
            <a:pPr marL="0" indent="0">
              <a:buNone/>
            </a:pPr>
            <a:r>
              <a:rPr lang="en-US" sz="1300" b="1" dirty="0">
                <a:solidFill>
                  <a:srgbClr val="FFFFFF"/>
                </a:solidFill>
                <a:latin typeface="Calibri" pitchFamily="34" charset="0"/>
                <a:ea typeface="Calibri" pitchFamily="34" charset="-122"/>
                <a:cs typeface="Calibri" pitchFamily="34" charset="-120"/>
              </a:rPr>
              <a:t>Targeting Logic &amp; Angular Error</a:t>
            </a:r>
            <a:endParaRPr lang="en-US" sz="1300" dirty="0"/>
          </a:p>
        </p:txBody>
      </p:sp>
      <p:sp>
        <p:nvSpPr>
          <p:cNvPr id="18" name="Shape 16"/>
          <p:cNvSpPr/>
          <p:nvPr/>
        </p:nvSpPr>
        <p:spPr>
          <a:xfrm>
            <a:off x="4754880" y="1920240"/>
            <a:ext cx="3840480" cy="594360"/>
          </a:xfrm>
          <a:prstGeom prst="rect">
            <a:avLst/>
          </a:prstGeom>
          <a:solidFill>
            <a:srgbClr val="1A3A6B"/>
          </a:solidFill>
        </p:spPr>
      </p:sp>
      <p:sp>
        <p:nvSpPr>
          <p:cNvPr id="19" name="Text 17"/>
          <p:cNvSpPr/>
          <p:nvPr/>
        </p:nvSpPr>
        <p:spPr>
          <a:xfrm>
            <a:off x="4754880" y="1920240"/>
            <a:ext cx="3840480" cy="594360"/>
          </a:xfrm>
          <a:prstGeom prst="rect">
            <a:avLst/>
          </a:prstGeom>
          <a:noFill/>
        </p:spPr>
        <p:txBody>
          <a:bodyPr wrap="square" lIns="0" tIns="0" rIns="0" bIns="0" rtlCol="0" anchor="ctr"/>
          <a:lstStyle/>
          <a:p>
            <a:pPr marL="0" indent="0" algn="ctr">
              <a:buNone/>
            </a:pPr>
            <a:r>
              <a:rPr lang="en-US" sz="1400" b="1" dirty="0">
                <a:solidFill>
                  <a:srgbClr val="FFFFFF"/>
                </a:solidFill>
                <a:latin typeface="Calibri" pitchFamily="34" charset="0"/>
                <a:ea typeface="Calibri" pitchFamily="34" charset="-122"/>
                <a:cs typeface="Calibri" pitchFamily="34" charset="-120"/>
              </a:rPr>
              <a:t>eθ = θ_target − θ_launcher</a:t>
            </a:r>
            <a:endParaRPr lang="en-US" sz="1400" dirty="0"/>
          </a:p>
        </p:txBody>
      </p:sp>
      <p:sp>
        <p:nvSpPr>
          <p:cNvPr id="20" name="Text 18"/>
          <p:cNvSpPr/>
          <p:nvPr/>
        </p:nvSpPr>
        <p:spPr>
          <a:xfrm>
            <a:off x="4754880" y="2606040"/>
            <a:ext cx="3840480" cy="320040"/>
          </a:xfrm>
          <a:prstGeom prst="rect">
            <a:avLst/>
          </a:prstGeom>
          <a:noFill/>
        </p:spPr>
        <p:txBody>
          <a:bodyPr wrap="square" lIns="0" tIns="0" rIns="0" bIns="0" rtlCol="0" anchor="ctr"/>
          <a:lstStyle/>
          <a:p>
            <a:pPr marL="0" indent="0">
              <a:buNone/>
            </a:pPr>
            <a:r>
              <a:rPr lang="en-US" sz="1100" b="1" dirty="0">
                <a:solidFill>
                  <a:srgbClr val="E84A0C"/>
                </a:solidFill>
                <a:latin typeface="Calibri" pitchFamily="34" charset="0"/>
                <a:ea typeface="Calibri" pitchFamily="34" charset="-122"/>
                <a:cs typeface="Calibri" pitchFamily="34" charset="-120"/>
              </a:rPr>
              <a:t>Tolerance Analysis at Max Range (7 m):</a:t>
            </a:r>
            <a:endParaRPr lang="en-US" sz="1100" dirty="0"/>
          </a:p>
        </p:txBody>
      </p:sp>
      <p:graphicFrame>
        <p:nvGraphicFramePr>
          <p:cNvPr id="21" name="Table 0"/>
          <p:cNvGraphicFramePr>
            <a:graphicFrameLocks noGrp="1"/>
          </p:cNvGraphicFramePr>
          <p:nvPr/>
        </p:nvGraphicFramePr>
        <p:xfrm>
          <a:off x="4754880" y="2944368"/>
          <a:ext cx="3840480" cy="1463040"/>
        </p:xfrm>
        <a:graphic>
          <a:graphicData uri="http://schemas.openxmlformats.org/drawingml/2006/table">
            <a:tbl>
              <a:tblPr/>
              <a:tblGrid>
                <a:gridCol w="1371600"/>
                <a:gridCol w="1371600"/>
                <a:gridCol w="1097280"/>
              </a:tblGrid>
              <a:tr h="365760">
                <a:tc>
                  <a:txBody>
                    <a:bodyPr/>
                    <a:lstStyle/>
                    <a:p>
                      <a:pPr marL="0" indent="0" algn="ctr">
                        <a:buNone/>
                      </a:pPr>
                      <a:r>
                        <a:rPr lang="en-US" sz="1050" b="1" dirty="0">
                          <a:solidFill>
                            <a:srgbClr val="FFFFFF"/>
                          </a:solidFill>
                          <a:latin typeface="Calibri" pitchFamily="34" charset="0"/>
                          <a:ea typeface="Calibri" pitchFamily="34" charset="-122"/>
                          <a:cs typeface="Calibri" pitchFamily="34" charset="-120"/>
                        </a:rPr>
                        <a:t>Angular Error</a:t>
                      </a:r>
                      <a:endParaRPr lang="en-US" sz="1050" dirty="0">
                        <a:latin typeface="Calibri" pitchFamily="34" charset="0"/>
                        <a:ea typeface="Calibri" pitchFamily="34" charset="0"/>
                        <a:cs typeface="Calibri" pitchFamily="34" charset="0"/>
                      </a:endParaRPr>
                    </a:p>
                  </a:txBody>
                  <a:tcPr anchor="ctr">
                    <a:lnL w="6350" cap="flat" cmpd="sng" algn="ctr">
                      <a:solidFill>
                        <a:srgbClr val="2A4A8A"/>
                      </a:solidFill>
                      <a:prstDash val="solid"/>
                      <a:round/>
                      <a:headEnd type="none" w="med" len="med"/>
                      <a:tailEnd type="none" w="med" len="med"/>
                    </a:lnL>
                    <a:lnR w="6350" cap="flat" cmpd="sng" algn="ctr">
                      <a:solidFill>
                        <a:srgbClr val="2A4A8A"/>
                      </a:solidFill>
                      <a:prstDash val="solid"/>
                      <a:round/>
                      <a:headEnd type="none" w="med" len="med"/>
                      <a:tailEnd type="none" w="med" len="med"/>
                    </a:lnR>
                    <a:lnT w="6350" cap="flat" cmpd="sng" algn="ctr">
                      <a:solidFill>
                        <a:srgbClr val="2A4A8A"/>
                      </a:solidFill>
                      <a:prstDash val="solid"/>
                      <a:round/>
                      <a:headEnd type="none" w="med" len="med"/>
                      <a:tailEnd type="none" w="med" len="med"/>
                    </a:lnT>
                    <a:lnB w="6350" cap="flat" cmpd="sng" algn="ctr">
                      <a:solidFill>
                        <a:srgbClr val="2A4A8A"/>
                      </a:solidFill>
                      <a:prstDash val="solid"/>
                      <a:round/>
                      <a:headEnd type="none" w="med" len="med"/>
                      <a:tailEnd type="none" w="med" len="med"/>
                    </a:lnB>
                    <a:solidFill>
                      <a:srgbClr val="0F2244"/>
                    </a:solidFill>
                  </a:tcPr>
                </a:tc>
                <a:tc>
                  <a:txBody>
                    <a:bodyPr/>
                    <a:lstStyle/>
                    <a:p>
                      <a:pPr marL="0" indent="0" algn="ctr">
                        <a:buNone/>
                      </a:pPr>
                      <a:r>
                        <a:rPr lang="en-US" sz="1050" b="1" dirty="0">
                          <a:solidFill>
                            <a:srgbClr val="FFFFFF"/>
                          </a:solidFill>
                          <a:latin typeface="Calibri" pitchFamily="34" charset="0"/>
                          <a:ea typeface="Calibri" pitchFamily="34" charset="-122"/>
                          <a:cs typeface="Calibri" pitchFamily="34" charset="-120"/>
                        </a:rPr>
                        <a:t>Lateral Deviation</a:t>
                      </a:r>
                      <a:endParaRPr lang="en-US" sz="1050" dirty="0">
                        <a:latin typeface="Calibri" pitchFamily="34" charset="0"/>
                        <a:ea typeface="Calibri" pitchFamily="34" charset="0"/>
                        <a:cs typeface="Calibri" pitchFamily="34" charset="0"/>
                      </a:endParaRPr>
                    </a:p>
                  </a:txBody>
                  <a:tcPr anchor="ctr">
                    <a:lnL w="6350" cap="flat" cmpd="sng" algn="ctr">
                      <a:solidFill>
                        <a:srgbClr val="2A4A8A"/>
                      </a:solidFill>
                      <a:prstDash val="solid"/>
                      <a:round/>
                      <a:headEnd type="none" w="med" len="med"/>
                      <a:tailEnd type="none" w="med" len="med"/>
                    </a:lnL>
                    <a:lnR w="6350" cap="flat" cmpd="sng" algn="ctr">
                      <a:solidFill>
                        <a:srgbClr val="2A4A8A"/>
                      </a:solidFill>
                      <a:prstDash val="solid"/>
                      <a:round/>
                      <a:headEnd type="none" w="med" len="med"/>
                      <a:tailEnd type="none" w="med" len="med"/>
                    </a:lnR>
                    <a:lnT w="6350" cap="flat" cmpd="sng" algn="ctr">
                      <a:solidFill>
                        <a:srgbClr val="2A4A8A"/>
                      </a:solidFill>
                      <a:prstDash val="solid"/>
                      <a:round/>
                      <a:headEnd type="none" w="med" len="med"/>
                      <a:tailEnd type="none" w="med" len="med"/>
                    </a:lnT>
                    <a:lnB w="6350" cap="flat" cmpd="sng" algn="ctr">
                      <a:solidFill>
                        <a:srgbClr val="2A4A8A"/>
                      </a:solidFill>
                      <a:prstDash val="solid"/>
                      <a:round/>
                      <a:headEnd type="none" w="med" len="med"/>
                      <a:tailEnd type="none" w="med" len="med"/>
                    </a:lnB>
                    <a:solidFill>
                      <a:srgbClr val="0F2244"/>
                    </a:solidFill>
                  </a:tcPr>
                </a:tc>
                <a:tc>
                  <a:txBody>
                    <a:bodyPr/>
                    <a:lstStyle/>
                    <a:p>
                      <a:pPr marL="0" indent="0" algn="ctr">
                        <a:buNone/>
                      </a:pPr>
                      <a:r>
                        <a:rPr lang="en-US" sz="1050" b="1" dirty="0">
                          <a:solidFill>
                            <a:srgbClr val="FFFFFF"/>
                          </a:solidFill>
                          <a:latin typeface="Calibri" pitchFamily="34" charset="0"/>
                          <a:ea typeface="Calibri" pitchFamily="34" charset="-122"/>
                          <a:cs typeface="Calibri" pitchFamily="34" charset="-120"/>
                        </a:rPr>
                        <a:t>vs 0.6 m Limit</a:t>
                      </a:r>
                      <a:endParaRPr lang="en-US" sz="1050" dirty="0">
                        <a:latin typeface="Calibri" pitchFamily="34" charset="0"/>
                        <a:ea typeface="Calibri" pitchFamily="34" charset="0"/>
                        <a:cs typeface="Calibri" pitchFamily="34" charset="0"/>
                      </a:endParaRPr>
                    </a:p>
                  </a:txBody>
                  <a:tcPr anchor="ctr">
                    <a:lnL w="6350" cap="flat" cmpd="sng" algn="ctr">
                      <a:solidFill>
                        <a:srgbClr val="2A4A8A"/>
                      </a:solidFill>
                      <a:prstDash val="solid"/>
                      <a:round/>
                      <a:headEnd type="none" w="med" len="med"/>
                      <a:tailEnd type="none" w="med" len="med"/>
                    </a:lnL>
                    <a:lnR w="6350" cap="flat" cmpd="sng" algn="ctr">
                      <a:solidFill>
                        <a:srgbClr val="2A4A8A"/>
                      </a:solidFill>
                      <a:prstDash val="solid"/>
                      <a:round/>
                      <a:headEnd type="none" w="med" len="med"/>
                      <a:tailEnd type="none" w="med" len="med"/>
                    </a:lnR>
                    <a:lnT w="6350" cap="flat" cmpd="sng" algn="ctr">
                      <a:solidFill>
                        <a:srgbClr val="2A4A8A"/>
                      </a:solidFill>
                      <a:prstDash val="solid"/>
                      <a:round/>
                      <a:headEnd type="none" w="med" len="med"/>
                      <a:tailEnd type="none" w="med" len="med"/>
                    </a:lnT>
                    <a:lnB w="6350" cap="flat" cmpd="sng" algn="ctr">
                      <a:solidFill>
                        <a:srgbClr val="2A4A8A"/>
                      </a:solidFill>
                      <a:prstDash val="solid"/>
                      <a:round/>
                      <a:headEnd type="none" w="med" len="med"/>
                      <a:tailEnd type="none" w="med" len="med"/>
                    </a:lnB>
                    <a:solidFill>
                      <a:srgbClr val="0F2244"/>
                    </a:solidFill>
                  </a:tcPr>
                </a:tc>
              </a:tr>
              <a:tr h="365760">
                <a:tc>
                  <a:txBody>
                    <a:bodyPr/>
                    <a:lstStyle/>
                    <a:p>
                      <a:pPr marL="0" indent="0" algn="ctr">
                        <a:buNone/>
                      </a:pPr>
                      <a:r>
                        <a:rPr lang="en-US" sz="1050" dirty="0">
                          <a:solidFill>
                            <a:schemeClr val="bg1"/>
                          </a:solidFill>
                          <a:latin typeface="Calibri" pitchFamily="34" charset="0"/>
                          <a:ea typeface="Calibri" pitchFamily="34" charset="-122"/>
                          <a:cs typeface="Calibri" pitchFamily="34" charset="-120"/>
                        </a:rPr>
                        <a:t>3°</a:t>
                      </a:r>
                      <a:endParaRPr lang="en-US" sz="1050" dirty="0">
                        <a:solidFill>
                          <a:schemeClr val="bg1"/>
                        </a:solidFill>
                        <a:latin typeface="Calibri" pitchFamily="34" charset="0"/>
                        <a:ea typeface="Calibri" pitchFamily="34" charset="-122"/>
                        <a:cs typeface="Calibri" pitchFamily="34" charset="-120"/>
                      </a:endParaRPr>
                    </a:p>
                  </a:txBody>
                  <a:tcPr anchor="ctr">
                    <a:lnL w="6350" cap="flat" cmpd="sng" algn="ctr">
                      <a:solidFill>
                        <a:srgbClr val="2A4A8A"/>
                      </a:solidFill>
                      <a:prstDash val="solid"/>
                      <a:round/>
                      <a:headEnd type="none" w="med" len="med"/>
                      <a:tailEnd type="none" w="med" len="med"/>
                    </a:lnL>
                    <a:lnR w="6350" cap="flat" cmpd="sng" algn="ctr">
                      <a:solidFill>
                        <a:srgbClr val="2A4A8A"/>
                      </a:solidFill>
                      <a:prstDash val="solid"/>
                      <a:round/>
                      <a:headEnd type="none" w="med" len="med"/>
                      <a:tailEnd type="none" w="med" len="med"/>
                    </a:lnR>
                    <a:lnT w="6350" cap="flat" cmpd="sng" algn="ctr">
                      <a:solidFill>
                        <a:srgbClr val="2A4A8A"/>
                      </a:solidFill>
                      <a:prstDash val="solid"/>
                      <a:round/>
                      <a:headEnd type="none" w="med" len="med"/>
                      <a:tailEnd type="none" w="med" len="med"/>
                    </a:lnT>
                    <a:lnB w="6350" cap="flat" cmpd="sng" algn="ctr">
                      <a:solidFill>
                        <a:srgbClr val="2A4A8A"/>
                      </a:solidFill>
                      <a:prstDash val="solid"/>
                      <a:round/>
                      <a:headEnd type="none" w="med" len="med"/>
                      <a:tailEnd type="none" w="med" len="med"/>
                    </a:lnB>
                    <a:solidFill>
                      <a:srgbClr val="0F2244"/>
                    </a:solidFill>
                  </a:tcPr>
                </a:tc>
                <a:tc>
                  <a:txBody>
                    <a:bodyPr/>
                    <a:lstStyle/>
                    <a:p>
                      <a:pPr marL="0" indent="0" algn="ctr">
                        <a:buNone/>
                      </a:pPr>
                      <a:r>
                        <a:rPr lang="en-US" sz="1050" dirty="0">
                          <a:solidFill>
                            <a:schemeClr val="bg1"/>
                          </a:solidFill>
                          <a:latin typeface="Calibri" pitchFamily="34" charset="0"/>
                          <a:ea typeface="Calibri" pitchFamily="34" charset="-122"/>
                          <a:cs typeface="Calibri" pitchFamily="34" charset="-120"/>
                        </a:rPr>
                        <a:t>≈ 0.37 m</a:t>
                      </a:r>
                      <a:endParaRPr lang="en-US" sz="1050" dirty="0">
                        <a:solidFill>
                          <a:schemeClr val="bg1"/>
                        </a:solidFill>
                        <a:latin typeface="Calibri" pitchFamily="34" charset="0"/>
                        <a:ea typeface="Calibri" pitchFamily="34" charset="-122"/>
                        <a:cs typeface="Calibri" pitchFamily="34" charset="-120"/>
                      </a:endParaRPr>
                    </a:p>
                  </a:txBody>
                  <a:tcPr anchor="ctr">
                    <a:lnL w="6350" cap="flat" cmpd="sng" algn="ctr">
                      <a:solidFill>
                        <a:srgbClr val="2A4A8A"/>
                      </a:solidFill>
                      <a:prstDash val="solid"/>
                      <a:round/>
                      <a:headEnd type="none" w="med" len="med"/>
                      <a:tailEnd type="none" w="med" len="med"/>
                    </a:lnL>
                    <a:lnR w="6350" cap="flat" cmpd="sng" algn="ctr">
                      <a:solidFill>
                        <a:srgbClr val="2A4A8A"/>
                      </a:solidFill>
                      <a:prstDash val="solid"/>
                      <a:round/>
                      <a:headEnd type="none" w="med" len="med"/>
                      <a:tailEnd type="none" w="med" len="med"/>
                    </a:lnR>
                    <a:lnT w="6350" cap="flat" cmpd="sng" algn="ctr">
                      <a:solidFill>
                        <a:srgbClr val="2A4A8A"/>
                      </a:solidFill>
                      <a:prstDash val="solid"/>
                      <a:round/>
                      <a:headEnd type="none" w="med" len="med"/>
                      <a:tailEnd type="none" w="med" len="med"/>
                    </a:lnT>
                    <a:lnB w="6350" cap="flat" cmpd="sng" algn="ctr">
                      <a:solidFill>
                        <a:srgbClr val="2A4A8A"/>
                      </a:solidFill>
                      <a:prstDash val="solid"/>
                      <a:round/>
                      <a:headEnd type="none" w="med" len="med"/>
                      <a:tailEnd type="none" w="med" len="med"/>
                    </a:lnB>
                    <a:solidFill>
                      <a:srgbClr val="0F2244"/>
                    </a:solidFill>
                  </a:tcPr>
                </a:tc>
                <a:tc>
                  <a:txBody>
                    <a:bodyPr/>
                    <a:lstStyle/>
                    <a:p>
                      <a:pPr marL="0" indent="0" algn="ctr">
                        <a:buNone/>
                      </a:pPr>
                      <a:r>
                        <a:rPr lang="en-US" sz="1050" dirty="0">
                          <a:solidFill>
                            <a:schemeClr val="bg1"/>
                          </a:solidFill>
                          <a:latin typeface="Calibri" pitchFamily="34" charset="0"/>
                          <a:ea typeface="Calibri" pitchFamily="34" charset="-122"/>
                          <a:cs typeface="Calibri" pitchFamily="34" charset="-120"/>
                        </a:rPr>
                        <a:t>✓ Safe</a:t>
                      </a:r>
                      <a:endParaRPr lang="en-US" sz="1050" dirty="0">
                        <a:solidFill>
                          <a:schemeClr val="bg1"/>
                        </a:solidFill>
                        <a:latin typeface="Calibri" pitchFamily="34" charset="0"/>
                        <a:ea typeface="Calibri" pitchFamily="34" charset="-122"/>
                        <a:cs typeface="Calibri" pitchFamily="34" charset="-120"/>
                      </a:endParaRPr>
                    </a:p>
                  </a:txBody>
                  <a:tcPr anchor="ctr">
                    <a:lnL w="6350" cap="flat" cmpd="sng" algn="ctr">
                      <a:solidFill>
                        <a:srgbClr val="2A4A8A"/>
                      </a:solidFill>
                      <a:prstDash val="solid"/>
                      <a:round/>
                      <a:headEnd type="none" w="med" len="med"/>
                      <a:tailEnd type="none" w="med" len="med"/>
                    </a:lnL>
                    <a:lnR w="6350" cap="flat" cmpd="sng" algn="ctr">
                      <a:solidFill>
                        <a:srgbClr val="2A4A8A"/>
                      </a:solidFill>
                      <a:prstDash val="solid"/>
                      <a:round/>
                      <a:headEnd type="none" w="med" len="med"/>
                      <a:tailEnd type="none" w="med" len="med"/>
                    </a:lnR>
                    <a:lnT w="6350" cap="flat" cmpd="sng" algn="ctr">
                      <a:solidFill>
                        <a:srgbClr val="2A4A8A"/>
                      </a:solidFill>
                      <a:prstDash val="solid"/>
                      <a:round/>
                      <a:headEnd type="none" w="med" len="med"/>
                      <a:tailEnd type="none" w="med" len="med"/>
                    </a:lnT>
                    <a:lnB w="6350" cap="flat" cmpd="sng" algn="ctr">
                      <a:solidFill>
                        <a:srgbClr val="2A4A8A"/>
                      </a:solidFill>
                      <a:prstDash val="solid"/>
                      <a:round/>
                      <a:headEnd type="none" w="med" len="med"/>
                      <a:tailEnd type="none" w="med" len="med"/>
                    </a:lnB>
                    <a:solidFill>
                      <a:srgbClr val="0F2244"/>
                    </a:solidFill>
                  </a:tcPr>
                </a:tc>
              </a:tr>
              <a:tr h="365760">
                <a:tc>
                  <a:txBody>
                    <a:bodyPr/>
                    <a:lstStyle/>
                    <a:p>
                      <a:pPr marL="0" indent="0" algn="ctr">
                        <a:buNone/>
                      </a:pPr>
                      <a:r>
                        <a:rPr lang="en-US" sz="1050" dirty="0">
                          <a:solidFill>
                            <a:schemeClr val="bg1"/>
                          </a:solidFill>
                          <a:latin typeface="Calibri" pitchFamily="34" charset="0"/>
                          <a:ea typeface="Calibri" pitchFamily="34" charset="-122"/>
                          <a:cs typeface="Calibri" pitchFamily="34" charset="-120"/>
                        </a:rPr>
                        <a:t>5°</a:t>
                      </a:r>
                      <a:endParaRPr lang="en-US" sz="1050" dirty="0">
                        <a:solidFill>
                          <a:schemeClr val="bg1"/>
                        </a:solidFill>
                        <a:latin typeface="Calibri" pitchFamily="34" charset="0"/>
                        <a:ea typeface="Calibri" pitchFamily="34" charset="-122"/>
                        <a:cs typeface="Calibri" pitchFamily="34" charset="-120"/>
                      </a:endParaRPr>
                    </a:p>
                  </a:txBody>
                  <a:tcPr anchor="ctr">
                    <a:lnL w="6350" cap="flat" cmpd="sng" algn="ctr">
                      <a:solidFill>
                        <a:srgbClr val="2A4A8A"/>
                      </a:solidFill>
                      <a:prstDash val="solid"/>
                      <a:round/>
                      <a:headEnd type="none" w="med" len="med"/>
                      <a:tailEnd type="none" w="med" len="med"/>
                    </a:lnL>
                    <a:lnR w="6350" cap="flat" cmpd="sng" algn="ctr">
                      <a:solidFill>
                        <a:srgbClr val="2A4A8A"/>
                      </a:solidFill>
                      <a:prstDash val="solid"/>
                      <a:round/>
                      <a:headEnd type="none" w="med" len="med"/>
                      <a:tailEnd type="none" w="med" len="med"/>
                    </a:lnR>
                    <a:lnT w="6350" cap="flat" cmpd="sng" algn="ctr">
                      <a:solidFill>
                        <a:srgbClr val="2A4A8A"/>
                      </a:solidFill>
                      <a:prstDash val="solid"/>
                      <a:round/>
                      <a:headEnd type="none" w="med" len="med"/>
                      <a:tailEnd type="none" w="med" len="med"/>
                    </a:lnT>
                    <a:lnB w="6350" cap="flat" cmpd="sng" algn="ctr">
                      <a:solidFill>
                        <a:srgbClr val="2A4A8A"/>
                      </a:solidFill>
                      <a:prstDash val="solid"/>
                      <a:round/>
                      <a:headEnd type="none" w="med" len="med"/>
                      <a:tailEnd type="none" w="med" len="med"/>
                    </a:lnB>
                    <a:solidFill>
                      <a:srgbClr val="0F2244"/>
                    </a:solidFill>
                  </a:tcPr>
                </a:tc>
                <a:tc>
                  <a:txBody>
                    <a:bodyPr/>
                    <a:lstStyle/>
                    <a:p>
                      <a:pPr marL="0" indent="0" algn="ctr">
                        <a:buNone/>
                      </a:pPr>
                      <a:r>
                        <a:rPr lang="en-US" sz="1050" dirty="0">
                          <a:solidFill>
                            <a:schemeClr val="bg1"/>
                          </a:solidFill>
                          <a:latin typeface="Calibri" pitchFamily="34" charset="0"/>
                          <a:ea typeface="Calibri" pitchFamily="34" charset="-122"/>
                          <a:cs typeface="Calibri" pitchFamily="34" charset="-120"/>
                        </a:rPr>
                        <a:t>≈ 0.61 m</a:t>
                      </a:r>
                      <a:endParaRPr lang="en-US" sz="1050" dirty="0">
                        <a:solidFill>
                          <a:schemeClr val="bg1"/>
                        </a:solidFill>
                        <a:latin typeface="Calibri" pitchFamily="34" charset="0"/>
                        <a:ea typeface="Calibri" pitchFamily="34" charset="-122"/>
                        <a:cs typeface="Calibri" pitchFamily="34" charset="-120"/>
                      </a:endParaRPr>
                    </a:p>
                  </a:txBody>
                  <a:tcPr anchor="ctr">
                    <a:lnL w="6350" cap="flat" cmpd="sng" algn="ctr">
                      <a:solidFill>
                        <a:srgbClr val="2A4A8A"/>
                      </a:solidFill>
                      <a:prstDash val="solid"/>
                      <a:round/>
                      <a:headEnd type="none" w="med" len="med"/>
                      <a:tailEnd type="none" w="med" len="med"/>
                    </a:lnL>
                    <a:lnR w="6350" cap="flat" cmpd="sng" algn="ctr">
                      <a:solidFill>
                        <a:srgbClr val="2A4A8A"/>
                      </a:solidFill>
                      <a:prstDash val="solid"/>
                      <a:round/>
                      <a:headEnd type="none" w="med" len="med"/>
                      <a:tailEnd type="none" w="med" len="med"/>
                    </a:lnR>
                    <a:lnT w="6350" cap="flat" cmpd="sng" algn="ctr">
                      <a:solidFill>
                        <a:srgbClr val="2A4A8A"/>
                      </a:solidFill>
                      <a:prstDash val="solid"/>
                      <a:round/>
                      <a:headEnd type="none" w="med" len="med"/>
                      <a:tailEnd type="none" w="med" len="med"/>
                    </a:lnT>
                    <a:lnB w="6350" cap="flat" cmpd="sng" algn="ctr">
                      <a:solidFill>
                        <a:srgbClr val="2A4A8A"/>
                      </a:solidFill>
                      <a:prstDash val="solid"/>
                      <a:round/>
                      <a:headEnd type="none" w="med" len="med"/>
                      <a:tailEnd type="none" w="med" len="med"/>
                    </a:lnB>
                    <a:solidFill>
                      <a:srgbClr val="0F2244"/>
                    </a:solidFill>
                  </a:tcPr>
                </a:tc>
                <a:tc>
                  <a:txBody>
                    <a:bodyPr/>
                    <a:lstStyle/>
                    <a:p>
                      <a:pPr marL="0" indent="0" algn="ctr">
                        <a:buNone/>
                      </a:pPr>
                      <a:r>
                        <a:rPr lang="en-US" sz="1050" dirty="0">
                          <a:solidFill>
                            <a:schemeClr val="bg1"/>
                          </a:solidFill>
                          <a:latin typeface="Calibri" pitchFamily="34" charset="0"/>
                          <a:ea typeface="Calibri" pitchFamily="34" charset="-122"/>
                          <a:cs typeface="Calibri" pitchFamily="34" charset="-120"/>
                        </a:rPr>
                        <a:t>⚠ At Limit</a:t>
                      </a:r>
                      <a:endParaRPr lang="en-US" sz="1050" dirty="0">
                        <a:solidFill>
                          <a:schemeClr val="bg1"/>
                        </a:solidFill>
                        <a:latin typeface="Calibri" pitchFamily="34" charset="0"/>
                        <a:ea typeface="Calibri" pitchFamily="34" charset="-122"/>
                        <a:cs typeface="Calibri" pitchFamily="34" charset="-120"/>
                      </a:endParaRPr>
                    </a:p>
                  </a:txBody>
                  <a:tcPr anchor="ctr">
                    <a:lnL w="6350" cap="flat" cmpd="sng" algn="ctr">
                      <a:solidFill>
                        <a:srgbClr val="2A4A8A"/>
                      </a:solidFill>
                      <a:prstDash val="solid"/>
                      <a:round/>
                      <a:headEnd type="none" w="med" len="med"/>
                      <a:tailEnd type="none" w="med" len="med"/>
                    </a:lnL>
                    <a:lnR w="6350" cap="flat" cmpd="sng" algn="ctr">
                      <a:solidFill>
                        <a:srgbClr val="2A4A8A"/>
                      </a:solidFill>
                      <a:prstDash val="solid"/>
                      <a:round/>
                      <a:headEnd type="none" w="med" len="med"/>
                      <a:tailEnd type="none" w="med" len="med"/>
                    </a:lnR>
                    <a:lnT w="6350" cap="flat" cmpd="sng" algn="ctr">
                      <a:solidFill>
                        <a:srgbClr val="2A4A8A"/>
                      </a:solidFill>
                      <a:prstDash val="solid"/>
                      <a:round/>
                      <a:headEnd type="none" w="med" len="med"/>
                      <a:tailEnd type="none" w="med" len="med"/>
                    </a:lnT>
                    <a:lnB w="6350" cap="flat" cmpd="sng" algn="ctr">
                      <a:solidFill>
                        <a:srgbClr val="2A4A8A"/>
                      </a:solidFill>
                      <a:prstDash val="solid"/>
                      <a:round/>
                      <a:headEnd type="none" w="med" len="med"/>
                      <a:tailEnd type="none" w="med" len="med"/>
                    </a:lnB>
                    <a:solidFill>
                      <a:srgbClr val="0F2244"/>
                    </a:solidFill>
                  </a:tcPr>
                </a:tc>
              </a:tr>
              <a:tr h="365760">
                <a:tc>
                  <a:txBody>
                    <a:bodyPr/>
                    <a:lstStyle/>
                    <a:p>
                      <a:pPr marL="0" indent="0" algn="ctr">
                        <a:buNone/>
                      </a:pPr>
                      <a:r>
                        <a:rPr lang="en-US" sz="1050" dirty="0">
                          <a:solidFill>
                            <a:schemeClr val="bg1"/>
                          </a:solidFill>
                          <a:latin typeface="Calibri" pitchFamily="34" charset="0"/>
                          <a:ea typeface="Calibri" pitchFamily="34" charset="-122"/>
                          <a:cs typeface="Calibri" pitchFamily="34" charset="-120"/>
                        </a:rPr>
                        <a:t>7°</a:t>
                      </a:r>
                      <a:endParaRPr lang="en-US" sz="1050" dirty="0">
                        <a:solidFill>
                          <a:schemeClr val="bg1"/>
                        </a:solidFill>
                        <a:latin typeface="Calibri" pitchFamily="34" charset="0"/>
                        <a:ea typeface="Calibri" pitchFamily="34" charset="-122"/>
                        <a:cs typeface="Calibri" pitchFamily="34" charset="-120"/>
                      </a:endParaRPr>
                    </a:p>
                  </a:txBody>
                  <a:tcPr anchor="ctr">
                    <a:lnL w="6350" cap="flat" cmpd="sng" algn="ctr">
                      <a:solidFill>
                        <a:srgbClr val="2A4A8A"/>
                      </a:solidFill>
                      <a:prstDash val="solid"/>
                      <a:round/>
                      <a:headEnd type="none" w="med" len="med"/>
                      <a:tailEnd type="none" w="med" len="med"/>
                    </a:lnL>
                    <a:lnR w="6350" cap="flat" cmpd="sng" algn="ctr">
                      <a:solidFill>
                        <a:srgbClr val="2A4A8A"/>
                      </a:solidFill>
                      <a:prstDash val="solid"/>
                      <a:round/>
                      <a:headEnd type="none" w="med" len="med"/>
                      <a:tailEnd type="none" w="med" len="med"/>
                    </a:lnR>
                    <a:lnT w="6350" cap="flat" cmpd="sng" algn="ctr">
                      <a:solidFill>
                        <a:srgbClr val="2A4A8A"/>
                      </a:solidFill>
                      <a:prstDash val="solid"/>
                      <a:round/>
                      <a:headEnd type="none" w="med" len="med"/>
                      <a:tailEnd type="none" w="med" len="med"/>
                    </a:lnT>
                    <a:lnB w="6350" cap="flat" cmpd="sng" algn="ctr">
                      <a:solidFill>
                        <a:srgbClr val="2A4A8A"/>
                      </a:solidFill>
                      <a:prstDash val="solid"/>
                      <a:round/>
                      <a:headEnd type="none" w="med" len="med"/>
                      <a:tailEnd type="none" w="med" len="med"/>
                    </a:lnB>
                    <a:solidFill>
                      <a:srgbClr val="0F2244"/>
                    </a:solidFill>
                  </a:tcPr>
                </a:tc>
                <a:tc>
                  <a:txBody>
                    <a:bodyPr/>
                    <a:lstStyle/>
                    <a:p>
                      <a:pPr marL="0" indent="0" algn="ctr">
                        <a:buNone/>
                      </a:pPr>
                      <a:r>
                        <a:rPr lang="en-US" sz="1050" dirty="0">
                          <a:solidFill>
                            <a:schemeClr val="bg1"/>
                          </a:solidFill>
                          <a:latin typeface="Calibri" pitchFamily="34" charset="0"/>
                          <a:ea typeface="Calibri" pitchFamily="34" charset="-122"/>
                          <a:cs typeface="Calibri" pitchFamily="34" charset="-120"/>
                        </a:rPr>
                        <a:t>≈ 0.86 m</a:t>
                      </a:r>
                      <a:endParaRPr lang="en-US" sz="1050" dirty="0">
                        <a:solidFill>
                          <a:schemeClr val="bg1"/>
                        </a:solidFill>
                        <a:latin typeface="Calibri" pitchFamily="34" charset="0"/>
                        <a:ea typeface="Calibri" pitchFamily="34" charset="-122"/>
                        <a:cs typeface="Calibri" pitchFamily="34" charset="-120"/>
                      </a:endParaRPr>
                    </a:p>
                  </a:txBody>
                  <a:tcPr anchor="ctr">
                    <a:lnL w="6350" cap="flat" cmpd="sng" algn="ctr">
                      <a:solidFill>
                        <a:srgbClr val="2A4A8A"/>
                      </a:solidFill>
                      <a:prstDash val="solid"/>
                      <a:round/>
                      <a:headEnd type="none" w="med" len="med"/>
                      <a:tailEnd type="none" w="med" len="med"/>
                    </a:lnL>
                    <a:lnR w="6350" cap="flat" cmpd="sng" algn="ctr">
                      <a:solidFill>
                        <a:srgbClr val="2A4A8A"/>
                      </a:solidFill>
                      <a:prstDash val="solid"/>
                      <a:round/>
                      <a:headEnd type="none" w="med" len="med"/>
                      <a:tailEnd type="none" w="med" len="med"/>
                    </a:lnR>
                    <a:lnT w="6350" cap="flat" cmpd="sng" algn="ctr">
                      <a:solidFill>
                        <a:srgbClr val="2A4A8A"/>
                      </a:solidFill>
                      <a:prstDash val="solid"/>
                      <a:round/>
                      <a:headEnd type="none" w="med" len="med"/>
                      <a:tailEnd type="none" w="med" len="med"/>
                    </a:lnT>
                    <a:lnB w="6350" cap="flat" cmpd="sng" algn="ctr">
                      <a:solidFill>
                        <a:srgbClr val="2A4A8A"/>
                      </a:solidFill>
                      <a:prstDash val="solid"/>
                      <a:round/>
                      <a:headEnd type="none" w="med" len="med"/>
                      <a:tailEnd type="none" w="med" len="med"/>
                    </a:lnB>
                    <a:solidFill>
                      <a:srgbClr val="0F2244"/>
                    </a:solidFill>
                  </a:tcPr>
                </a:tc>
                <a:tc>
                  <a:txBody>
                    <a:bodyPr/>
                    <a:lstStyle/>
                    <a:p>
                      <a:pPr marL="0" indent="0" algn="ctr">
                        <a:buNone/>
                      </a:pPr>
                      <a:r>
                        <a:rPr lang="en-US" sz="1050" dirty="0">
                          <a:solidFill>
                            <a:schemeClr val="bg1"/>
                          </a:solidFill>
                          <a:latin typeface="Calibri" pitchFamily="34" charset="0"/>
                          <a:ea typeface="Calibri" pitchFamily="34" charset="-122"/>
                          <a:cs typeface="Calibri" pitchFamily="34" charset="-120"/>
                        </a:rPr>
                        <a:t>✗ Exceeds</a:t>
                      </a:r>
                      <a:endParaRPr lang="en-US" sz="1050" dirty="0">
                        <a:solidFill>
                          <a:schemeClr val="bg1"/>
                        </a:solidFill>
                        <a:latin typeface="Calibri" pitchFamily="34" charset="0"/>
                        <a:ea typeface="Calibri" pitchFamily="34" charset="-122"/>
                        <a:cs typeface="Calibri" pitchFamily="34" charset="-120"/>
                      </a:endParaRPr>
                    </a:p>
                  </a:txBody>
                  <a:tcPr anchor="ctr">
                    <a:lnL w="6350" cap="flat" cmpd="sng" algn="ctr">
                      <a:solidFill>
                        <a:srgbClr val="2A4A8A"/>
                      </a:solidFill>
                      <a:prstDash val="solid"/>
                      <a:round/>
                      <a:headEnd type="none" w="med" len="med"/>
                      <a:tailEnd type="none" w="med" len="med"/>
                    </a:lnL>
                    <a:lnR w="6350" cap="flat" cmpd="sng" algn="ctr">
                      <a:solidFill>
                        <a:srgbClr val="2A4A8A"/>
                      </a:solidFill>
                      <a:prstDash val="solid"/>
                      <a:round/>
                      <a:headEnd type="none" w="med" len="med"/>
                      <a:tailEnd type="none" w="med" len="med"/>
                    </a:lnR>
                    <a:lnT w="6350" cap="flat" cmpd="sng" algn="ctr">
                      <a:solidFill>
                        <a:srgbClr val="2A4A8A"/>
                      </a:solidFill>
                      <a:prstDash val="solid"/>
                      <a:round/>
                      <a:headEnd type="none" w="med" len="med"/>
                      <a:tailEnd type="none" w="med" len="med"/>
                    </a:lnT>
                    <a:lnB w="6350" cap="flat" cmpd="sng" algn="ctr">
                      <a:solidFill>
                        <a:srgbClr val="2A4A8A"/>
                      </a:solidFill>
                      <a:prstDash val="solid"/>
                      <a:round/>
                      <a:headEnd type="none" w="med" len="med"/>
                      <a:tailEnd type="none" w="med" len="med"/>
                    </a:lnB>
                    <a:solidFill>
                      <a:srgbClr val="0F2244"/>
                    </a:solidFill>
                  </a:tcPr>
                </a:tc>
              </a:tr>
            </a:tbl>
          </a:graphicData>
        </a:graphic>
      </p:graphicFrame>
      <p:sp>
        <p:nvSpPr>
          <p:cNvPr id="22" name="Shape 19"/>
          <p:cNvSpPr/>
          <p:nvPr/>
        </p:nvSpPr>
        <p:spPr>
          <a:xfrm>
            <a:off x="4754880" y="2944368"/>
            <a:ext cx="3840480" cy="329184"/>
          </a:xfrm>
          <a:prstGeom prst="rect">
            <a:avLst/>
          </a:prstGeom>
          <a:solidFill>
            <a:srgbClr val="1A3A6B"/>
          </a:solidFill>
        </p:spPr>
      </p:sp>
      <p:sp>
        <p:nvSpPr>
          <p:cNvPr id="23" name="Text 20"/>
          <p:cNvSpPr/>
          <p:nvPr/>
        </p:nvSpPr>
        <p:spPr>
          <a:xfrm>
            <a:off x="4754880" y="2944368"/>
            <a:ext cx="3840480" cy="329184"/>
          </a:xfrm>
          <a:prstGeom prst="rect">
            <a:avLst/>
          </a:prstGeom>
          <a:noFill/>
        </p:spPr>
        <p:txBody>
          <a:bodyPr wrap="square" lIns="0" tIns="0" rIns="0" bIns="0" rtlCol="0" anchor="ctr"/>
          <a:lstStyle/>
          <a:p>
            <a:pPr marL="0" indent="0" algn="ctr">
              <a:buNone/>
            </a:pPr>
            <a:r>
              <a:rPr lang="en-US" sz="1000" b="1" dirty="0">
                <a:solidFill>
                  <a:srgbClr val="FFFFFF"/>
                </a:solidFill>
                <a:latin typeface="Calibri" pitchFamily="34" charset="0"/>
                <a:ea typeface="Calibri" pitchFamily="34" charset="-122"/>
                <a:cs typeface="Calibri" pitchFamily="34" charset="-120"/>
              </a:rPr>
              <a:t>Angular Error         Lateral Deviation        vs 0.6 m Limit</a:t>
            </a:r>
            <a:endParaRPr lang="en-US" sz="1000" dirty="0"/>
          </a:p>
        </p:txBody>
      </p:sp>
      <p:sp>
        <p:nvSpPr>
          <p:cNvPr id="25" name="Shape 1"/>
          <p:cNvSpPr/>
          <p:nvPr/>
        </p:nvSpPr>
        <p:spPr>
          <a:xfrm>
            <a:off x="127000" y="1041400"/>
            <a:ext cx="9144000" cy="64008"/>
          </a:xfrm>
          <a:prstGeom prst="rect">
            <a:avLst/>
          </a:prstGeom>
          <a:solidFill>
            <a:srgbClr val="E84A0C"/>
          </a:solid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9144000" cy="822960"/>
          </a:xfrm>
          <a:prstGeom prst="rect">
            <a:avLst/>
          </a:prstGeom>
          <a:solidFill>
            <a:srgbClr val="0D1B3E"/>
          </a:solidFill>
        </p:spPr>
      </p:sp>
      <p:sp>
        <p:nvSpPr>
          <p:cNvPr id="3" name="Shape 1"/>
          <p:cNvSpPr/>
          <p:nvPr/>
        </p:nvSpPr>
        <p:spPr>
          <a:xfrm>
            <a:off x="0" y="822960"/>
            <a:ext cx="9144000" cy="64008"/>
          </a:xfrm>
          <a:prstGeom prst="rect">
            <a:avLst/>
          </a:prstGeom>
          <a:solidFill>
            <a:srgbClr val="E84A0C"/>
          </a:solidFill>
        </p:spPr>
      </p:sp>
      <p:sp>
        <p:nvSpPr>
          <p:cNvPr id="4" name="Text 2"/>
          <p:cNvSpPr/>
          <p:nvPr/>
        </p:nvSpPr>
        <p:spPr>
          <a:xfrm>
            <a:off x="320040" y="0"/>
            <a:ext cx="8503920" cy="822960"/>
          </a:xfrm>
          <a:prstGeom prst="rect">
            <a:avLst/>
          </a:prstGeom>
          <a:noFill/>
        </p:spPr>
        <p:txBody>
          <a:bodyPr wrap="square" lIns="0" tIns="0" rIns="0" bIns="0" rtlCol="0" anchor="ctr"/>
          <a:lstStyle/>
          <a:p>
            <a:pPr marL="0" indent="0">
              <a:buNone/>
            </a:pPr>
            <a:r>
              <a:rPr lang="en-US" sz="2200" b="1" dirty="0">
                <a:solidFill>
                  <a:srgbClr val="FFFFFF"/>
                </a:solidFill>
                <a:latin typeface="Calibri" pitchFamily="34" charset="0"/>
                <a:ea typeface="Calibri" pitchFamily="34" charset="-122"/>
                <a:cs typeface="Calibri" pitchFamily="34" charset="-120"/>
              </a:rPr>
              <a:t>Design Deep-Dive: Aiming &amp; Rotation</a:t>
            </a:r>
            <a:endParaRPr lang="en-US" sz="2200" dirty="0"/>
          </a:p>
        </p:txBody>
      </p:sp>
      <p:sp>
        <p:nvSpPr>
          <p:cNvPr id="7" name="Shape 5"/>
          <p:cNvSpPr/>
          <p:nvPr/>
        </p:nvSpPr>
        <p:spPr>
          <a:xfrm>
            <a:off x="2578608" y="795528"/>
            <a:ext cx="3986784" cy="3474720"/>
          </a:xfrm>
          <a:prstGeom prst="rect">
            <a:avLst/>
          </a:prstGeom>
          <a:solidFill>
            <a:srgbClr val="EDF1F7"/>
          </a:solidFill>
          <a:ln w="19050">
            <a:solidFill>
              <a:srgbClr val="E84A0C"/>
            </a:solidFill>
            <a:prstDash val="solid"/>
          </a:ln>
          <a:effectLst>
            <a:outerShdw blurRad="101600" dist="25400" dir="8100000" algn="bl" rotWithShape="0">
              <a:srgbClr val="000000">
                <a:alpha val="18000"/>
              </a:srgbClr>
            </a:outerShdw>
          </a:effectLst>
        </p:spPr>
      </p:sp>
      <p:pic>
        <p:nvPicPr>
          <p:cNvPr id="8" name="Image 0" descr="/mnt/user-data/uploads/图片.png"/>
          <p:cNvPicPr>
            <a:picLocks noChangeAspect="1"/>
          </p:cNvPicPr>
          <p:nvPr/>
        </p:nvPicPr>
        <p:blipFill>
          <a:blip r:embed="rId1"/>
          <a:stretch>
            <a:fillRect/>
          </a:stretch>
        </p:blipFill>
        <p:spPr>
          <a:xfrm>
            <a:off x="2743200" y="960120"/>
            <a:ext cx="3657600" cy="3017520"/>
          </a:xfrm>
          <a:prstGeom prst="rect">
            <a:avLst/>
          </a:prstGeom>
        </p:spPr>
      </p:pic>
      <p:sp>
        <p:nvSpPr>
          <p:cNvPr id="9" name="Text 6"/>
          <p:cNvSpPr/>
          <p:nvPr/>
        </p:nvSpPr>
        <p:spPr>
          <a:xfrm>
            <a:off x="2578608" y="3995928"/>
            <a:ext cx="3986784" cy="256032"/>
          </a:xfrm>
          <a:prstGeom prst="rect">
            <a:avLst/>
          </a:prstGeom>
          <a:noFill/>
        </p:spPr>
        <p:txBody>
          <a:bodyPr wrap="square" lIns="0" tIns="0" rIns="0" bIns="0" rtlCol="0" anchor="ctr"/>
          <a:lstStyle/>
          <a:p>
            <a:pPr marL="0" indent="0" algn="ctr">
              <a:buNone/>
            </a:pPr>
            <a:r>
              <a:rPr lang="en-US" sz="850" i="1" dirty="0">
                <a:solidFill>
                  <a:srgbClr val="1A2744"/>
                </a:solidFill>
                <a:latin typeface="Calibri" pitchFamily="34" charset="0"/>
                <a:ea typeface="Calibri" pitchFamily="34" charset="-122"/>
                <a:cs typeface="Calibri" pitchFamily="34" charset="-120"/>
              </a:rPr>
              <a:t>Fig. CAD View — Rotating Base &amp; Launcher Mounting Structure</a:t>
            </a:r>
            <a:endParaRPr lang="en-US" sz="850" dirty="0"/>
          </a:p>
        </p:txBody>
      </p:sp>
      <p:sp>
        <p:nvSpPr>
          <p:cNvPr id="10" name="Shape 7"/>
          <p:cNvSpPr/>
          <p:nvPr/>
        </p:nvSpPr>
        <p:spPr>
          <a:xfrm>
            <a:off x="164592" y="960120"/>
            <a:ext cx="2423160" cy="3246120"/>
          </a:xfrm>
          <a:prstGeom prst="rect">
            <a:avLst/>
          </a:prstGeom>
          <a:solidFill>
            <a:srgbClr val="0D1B3E"/>
          </a:solidFill>
          <a:effectLst>
            <a:outerShdw blurRad="101600" dist="25400" dir="8100000" algn="bl" rotWithShape="0">
              <a:srgbClr val="000000">
                <a:alpha val="18000"/>
              </a:srgbClr>
            </a:outerShdw>
          </a:effectLst>
        </p:spPr>
      </p:sp>
      <p:sp>
        <p:nvSpPr>
          <p:cNvPr id="11" name="Shape 8"/>
          <p:cNvSpPr/>
          <p:nvPr/>
        </p:nvSpPr>
        <p:spPr>
          <a:xfrm>
            <a:off x="164592" y="960120"/>
            <a:ext cx="2423160" cy="54864"/>
          </a:xfrm>
          <a:prstGeom prst="rect">
            <a:avLst/>
          </a:prstGeom>
          <a:solidFill>
            <a:srgbClr val="E84A0C"/>
          </a:solidFill>
        </p:spPr>
      </p:sp>
      <p:sp>
        <p:nvSpPr>
          <p:cNvPr id="12" name="Shape 9"/>
          <p:cNvSpPr/>
          <p:nvPr/>
        </p:nvSpPr>
        <p:spPr>
          <a:xfrm>
            <a:off x="256032" y="1051560"/>
            <a:ext cx="384048" cy="384048"/>
          </a:xfrm>
          <a:prstGeom prst="ellipse">
            <a:avLst/>
          </a:prstGeom>
          <a:solidFill>
            <a:srgbClr val="E84A0C"/>
          </a:solidFill>
        </p:spPr>
      </p:sp>
      <p:sp>
        <p:nvSpPr>
          <p:cNvPr id="13" name="Text 10"/>
          <p:cNvSpPr/>
          <p:nvPr/>
        </p:nvSpPr>
        <p:spPr>
          <a:xfrm>
            <a:off x="255905" y="1078865"/>
            <a:ext cx="384175" cy="475615"/>
          </a:xfrm>
          <a:prstGeom prst="rect">
            <a:avLst/>
          </a:prstGeom>
          <a:noFill/>
        </p:spPr>
        <p:txBody>
          <a:bodyPr wrap="square" lIns="0" tIns="0" rIns="0" bIns="0" rtlCol="0" anchor="ctr"/>
          <a:lstStyle/>
          <a:p>
            <a:pPr marL="0" indent="0" algn="ctr">
              <a:buNone/>
            </a:pPr>
            <a:r>
              <a:rPr lang="en-US" sz="1400" dirty="0">
                <a:solidFill>
                  <a:srgbClr val="FFFFFF"/>
                </a:solidFill>
                <a:latin typeface="Calibri" pitchFamily="34" charset="0"/>
                <a:ea typeface="Calibri" pitchFamily="34" charset="-122"/>
                <a:cs typeface="Calibri" pitchFamily="34" charset="-120"/>
              </a:rPr>
              <a:t>⚙</a:t>
            </a:r>
            <a:endParaRPr lang="en-US" sz="1400" dirty="0"/>
          </a:p>
        </p:txBody>
      </p:sp>
      <p:sp>
        <p:nvSpPr>
          <p:cNvPr id="14" name="Text 11"/>
          <p:cNvSpPr/>
          <p:nvPr/>
        </p:nvSpPr>
        <p:spPr>
          <a:xfrm>
            <a:off x="713232" y="1051560"/>
            <a:ext cx="1783080" cy="384048"/>
          </a:xfrm>
          <a:prstGeom prst="rect">
            <a:avLst/>
          </a:prstGeom>
          <a:noFill/>
        </p:spPr>
        <p:txBody>
          <a:bodyPr wrap="square" lIns="0" tIns="0" rIns="0" bIns="0" rtlCol="0" anchor="ctr"/>
          <a:lstStyle/>
          <a:p>
            <a:pPr marL="0" indent="0">
              <a:buNone/>
            </a:pPr>
            <a:r>
              <a:rPr lang="en-US" sz="1200" b="1" dirty="0">
                <a:solidFill>
                  <a:srgbClr val="FFFFFF"/>
                </a:solidFill>
                <a:latin typeface="Calibri" pitchFamily="34" charset="0"/>
                <a:ea typeface="Calibri" pitchFamily="34" charset="-122"/>
                <a:cs typeface="Calibri" pitchFamily="34" charset="-120"/>
              </a:rPr>
              <a:t>Mechanical Design</a:t>
            </a:r>
            <a:endParaRPr lang="en-US" sz="1200" dirty="0"/>
          </a:p>
        </p:txBody>
      </p:sp>
      <p:sp>
        <p:nvSpPr>
          <p:cNvPr id="15" name="Text 12"/>
          <p:cNvSpPr/>
          <p:nvPr/>
        </p:nvSpPr>
        <p:spPr>
          <a:xfrm>
            <a:off x="301752" y="1554480"/>
            <a:ext cx="2167128" cy="2057400"/>
          </a:xfrm>
          <a:prstGeom prst="rect">
            <a:avLst/>
          </a:prstGeom>
          <a:noFill/>
        </p:spPr>
        <p:txBody>
          <a:bodyPr wrap="square" rtlCol="0" anchor="ctr"/>
          <a:lstStyle/>
          <a:p>
            <a:pPr marL="342900" indent="-342900">
              <a:spcAft>
                <a:spcPts val="300"/>
              </a:spcAft>
              <a:buSzPct val="100000"/>
              <a:buChar char="•"/>
            </a:pPr>
            <a:r>
              <a:rPr lang="en-US" sz="950" dirty="0">
                <a:solidFill>
                  <a:srgbClr val="B8C8E8"/>
                </a:solidFill>
                <a:latin typeface="Calibri" pitchFamily="34" charset="0"/>
                <a:ea typeface="Calibri" pitchFamily="34" charset="-122"/>
                <a:cs typeface="Calibri" pitchFamily="34" charset="-120"/>
              </a:rPr>
              <a:t>Launcher mounted on rotating base; rotation axis centred on upper assembly</a:t>
            </a:r>
            <a:endParaRPr lang="en-US" sz="950" dirty="0"/>
          </a:p>
          <a:p>
            <a:pPr marL="342900" indent="-342900">
              <a:spcAft>
                <a:spcPts val="300"/>
              </a:spcAft>
              <a:buSzPct val="100000"/>
              <a:buChar char="•"/>
            </a:pPr>
            <a:r>
              <a:rPr lang="en-US" sz="950" dirty="0">
                <a:solidFill>
                  <a:srgbClr val="B8C8E8"/>
                </a:solidFill>
                <a:latin typeface="Calibri" pitchFamily="34" charset="0"/>
                <a:ea typeface="Calibri" pitchFamily="34" charset="-122"/>
                <a:cs typeface="Calibri" pitchFamily="34" charset="-120"/>
              </a:rPr>
              <a:t>Centering reduces eccentric load &amp; wobble during aiming</a:t>
            </a:r>
            <a:endParaRPr lang="en-US" sz="950" dirty="0"/>
          </a:p>
          <a:p>
            <a:pPr marL="342900" indent="-342900">
              <a:spcAft>
                <a:spcPts val="300"/>
              </a:spcAft>
              <a:buSzPct val="100000"/>
              <a:buChar char="•"/>
            </a:pPr>
            <a:r>
              <a:rPr lang="en-US" sz="950" dirty="0">
                <a:solidFill>
                  <a:srgbClr val="B8C8E8"/>
                </a:solidFill>
                <a:latin typeface="Calibri" pitchFamily="34" charset="0"/>
                <a:ea typeface="Calibri" pitchFamily="34" charset="-122"/>
                <a:cs typeface="Calibri" pitchFamily="34" charset="-120"/>
              </a:rPr>
              <a:t>Stepper motor + dedicated driver → high-res angular steps</a:t>
            </a:r>
            <a:endParaRPr lang="en-US" sz="950" dirty="0"/>
          </a:p>
          <a:p>
            <a:pPr marL="342900" indent="-342900">
              <a:spcAft>
                <a:spcPts val="300"/>
              </a:spcAft>
              <a:buSzPct val="100000"/>
              <a:buChar char="•"/>
            </a:pPr>
            <a:r>
              <a:rPr lang="en-US" sz="950" dirty="0">
                <a:solidFill>
                  <a:srgbClr val="B8C8E8"/>
                </a:solidFill>
                <a:latin typeface="Calibri" pitchFamily="34" charset="0"/>
                <a:ea typeface="Calibri" pitchFamily="34" charset="-122"/>
                <a:cs typeface="Calibri" pitchFamily="34" charset="-120"/>
              </a:rPr>
              <a:t>PWM step &amp; direction signals from ESP32</a:t>
            </a:r>
            <a:endParaRPr lang="en-US" sz="950" dirty="0"/>
          </a:p>
          <a:p>
            <a:pPr marL="342900" indent="-342900">
              <a:spcAft>
                <a:spcPts val="300"/>
              </a:spcAft>
              <a:buSzPct val="100000"/>
              <a:buChar char="•"/>
            </a:pPr>
            <a:r>
              <a:rPr lang="en-US" sz="950" dirty="0">
                <a:solidFill>
                  <a:srgbClr val="B8C8E8"/>
                </a:solidFill>
                <a:latin typeface="Calibri" pitchFamily="34" charset="0"/>
                <a:ea typeface="Calibri" pitchFamily="34" charset="-122"/>
                <a:cs typeface="Calibri" pitchFamily="34" charset="-120"/>
              </a:rPr>
              <a:t>No limit switches — initial heading set manually or by software reference</a:t>
            </a:r>
            <a:endParaRPr lang="en-US" sz="950" dirty="0"/>
          </a:p>
        </p:txBody>
      </p:sp>
      <p:sp>
        <p:nvSpPr>
          <p:cNvPr id="16" name="Shape 13"/>
          <p:cNvSpPr/>
          <p:nvPr/>
        </p:nvSpPr>
        <p:spPr>
          <a:xfrm>
            <a:off x="274320" y="3685032"/>
            <a:ext cx="2203704" cy="475488"/>
          </a:xfrm>
          <a:prstGeom prst="rect">
            <a:avLst/>
          </a:prstGeom>
          <a:solidFill>
            <a:srgbClr val="1A3A6B"/>
          </a:solidFill>
        </p:spPr>
      </p:sp>
      <p:sp>
        <p:nvSpPr>
          <p:cNvPr id="17" name="Text 14"/>
          <p:cNvSpPr/>
          <p:nvPr/>
        </p:nvSpPr>
        <p:spPr>
          <a:xfrm>
            <a:off x="320040" y="3703320"/>
            <a:ext cx="2112264" cy="201168"/>
          </a:xfrm>
          <a:prstGeom prst="rect">
            <a:avLst/>
          </a:prstGeom>
          <a:noFill/>
        </p:spPr>
        <p:txBody>
          <a:bodyPr wrap="square" lIns="0" tIns="0" rIns="0" bIns="0" rtlCol="0" anchor="ctr"/>
          <a:lstStyle/>
          <a:p>
            <a:pPr marL="0" indent="0">
              <a:buNone/>
            </a:pPr>
            <a:r>
              <a:rPr lang="en-US" sz="950" b="1" dirty="0">
                <a:solidFill>
                  <a:srgbClr val="E84A0C"/>
                </a:solidFill>
                <a:latin typeface="Calibri" pitchFamily="34" charset="0"/>
                <a:ea typeface="Calibri" pitchFamily="34" charset="-122"/>
                <a:cs typeface="Calibri" pitchFamily="34" charset="-120"/>
              </a:rPr>
              <a:t>Torque Requirement</a:t>
            </a:r>
            <a:endParaRPr lang="en-US" sz="950" dirty="0"/>
          </a:p>
        </p:txBody>
      </p:sp>
      <p:sp>
        <p:nvSpPr>
          <p:cNvPr id="18" name="Text 15"/>
          <p:cNvSpPr/>
          <p:nvPr/>
        </p:nvSpPr>
        <p:spPr>
          <a:xfrm>
            <a:off x="320040" y="3913632"/>
            <a:ext cx="2112264" cy="219456"/>
          </a:xfrm>
          <a:prstGeom prst="rect">
            <a:avLst/>
          </a:prstGeom>
          <a:noFill/>
        </p:spPr>
        <p:txBody>
          <a:bodyPr wrap="square" lIns="0" tIns="0" rIns="0" bIns="0" rtlCol="0" anchor="ctr"/>
          <a:lstStyle/>
          <a:p>
            <a:pPr marL="0" indent="0" algn="ctr">
              <a:buNone/>
            </a:pPr>
            <a:r>
              <a:rPr lang="en-US" sz="1400" b="1" dirty="0">
                <a:solidFill>
                  <a:srgbClr val="FFFFFF"/>
                </a:solidFill>
                <a:latin typeface="Calibri" pitchFamily="34" charset="0"/>
                <a:ea typeface="Calibri" pitchFamily="34" charset="-122"/>
                <a:cs typeface="Calibri" pitchFamily="34" charset="-120"/>
              </a:rPr>
              <a:t>T = I·α + T_f</a:t>
            </a:r>
            <a:endParaRPr lang="en-US" sz="1400" dirty="0"/>
          </a:p>
        </p:txBody>
      </p:sp>
      <p:sp>
        <p:nvSpPr>
          <p:cNvPr id="19" name="Shape 16"/>
          <p:cNvSpPr/>
          <p:nvPr/>
        </p:nvSpPr>
        <p:spPr>
          <a:xfrm>
            <a:off x="6556248" y="960120"/>
            <a:ext cx="2423160" cy="3246120"/>
          </a:xfrm>
          <a:prstGeom prst="rect">
            <a:avLst/>
          </a:prstGeom>
          <a:solidFill>
            <a:srgbClr val="0D1B3E"/>
          </a:solidFill>
          <a:effectLst>
            <a:outerShdw blurRad="101600" dist="25400" dir="8100000" algn="bl" rotWithShape="0">
              <a:srgbClr val="000000">
                <a:alpha val="18000"/>
              </a:srgbClr>
            </a:outerShdw>
          </a:effectLst>
        </p:spPr>
      </p:sp>
      <p:sp>
        <p:nvSpPr>
          <p:cNvPr id="20" name="Shape 17"/>
          <p:cNvSpPr/>
          <p:nvPr/>
        </p:nvSpPr>
        <p:spPr>
          <a:xfrm>
            <a:off x="6556248" y="960120"/>
            <a:ext cx="2423160" cy="54864"/>
          </a:xfrm>
          <a:prstGeom prst="rect">
            <a:avLst/>
          </a:prstGeom>
          <a:solidFill>
            <a:srgbClr val="E84A0C"/>
          </a:solidFill>
        </p:spPr>
      </p:sp>
      <p:sp>
        <p:nvSpPr>
          <p:cNvPr id="21" name="Shape 18"/>
          <p:cNvSpPr/>
          <p:nvPr/>
        </p:nvSpPr>
        <p:spPr>
          <a:xfrm>
            <a:off x="6647688" y="1051560"/>
            <a:ext cx="384048" cy="384048"/>
          </a:xfrm>
          <a:prstGeom prst="ellipse">
            <a:avLst/>
          </a:prstGeom>
          <a:solidFill>
            <a:srgbClr val="E84A0C"/>
          </a:solidFill>
        </p:spPr>
      </p:sp>
      <p:sp>
        <p:nvSpPr>
          <p:cNvPr id="22" name="Text 19"/>
          <p:cNvSpPr/>
          <p:nvPr/>
        </p:nvSpPr>
        <p:spPr>
          <a:xfrm>
            <a:off x="6647688" y="1051560"/>
            <a:ext cx="384048" cy="384048"/>
          </a:xfrm>
          <a:prstGeom prst="rect">
            <a:avLst/>
          </a:prstGeom>
          <a:noFill/>
        </p:spPr>
        <p:txBody>
          <a:bodyPr wrap="square" lIns="0" tIns="0" rIns="0" bIns="0" rtlCol="0" anchor="ctr"/>
          <a:lstStyle/>
          <a:p>
            <a:pPr marL="0" indent="0" algn="ctr">
              <a:buNone/>
            </a:pPr>
            <a:r>
              <a:rPr lang="en-US" sz="1200" dirty="0">
                <a:solidFill>
                  <a:srgbClr val="FFFFFF"/>
                </a:solidFill>
                <a:latin typeface="Calibri" pitchFamily="34" charset="0"/>
                <a:ea typeface="Calibri" pitchFamily="34" charset="-122"/>
                <a:cs typeface="Calibri" pitchFamily="34" charset="-120"/>
              </a:rPr>
              <a:t>▶</a:t>
            </a:r>
            <a:endParaRPr lang="en-US" sz="1200" dirty="0"/>
          </a:p>
        </p:txBody>
      </p:sp>
      <p:sp>
        <p:nvSpPr>
          <p:cNvPr id="23" name="Text 20"/>
          <p:cNvSpPr/>
          <p:nvPr/>
        </p:nvSpPr>
        <p:spPr>
          <a:xfrm>
            <a:off x="7104888" y="1051560"/>
            <a:ext cx="1783080" cy="384048"/>
          </a:xfrm>
          <a:prstGeom prst="rect">
            <a:avLst/>
          </a:prstGeom>
          <a:noFill/>
        </p:spPr>
        <p:txBody>
          <a:bodyPr wrap="square" lIns="0" tIns="0" rIns="0" bIns="0" rtlCol="0" anchor="ctr"/>
          <a:lstStyle/>
          <a:p>
            <a:pPr marL="0" indent="0">
              <a:buNone/>
            </a:pPr>
            <a:r>
              <a:rPr lang="en-US" sz="1200" b="1" dirty="0">
                <a:solidFill>
                  <a:srgbClr val="FFFFFF"/>
                </a:solidFill>
                <a:latin typeface="Calibri" pitchFamily="34" charset="0"/>
                <a:ea typeface="Calibri" pitchFamily="34" charset="-122"/>
                <a:cs typeface="Calibri" pitchFamily="34" charset="-120"/>
              </a:rPr>
              <a:t>Control State Flow</a:t>
            </a:r>
            <a:endParaRPr lang="en-US" sz="1200" dirty="0"/>
          </a:p>
        </p:txBody>
      </p:sp>
      <p:sp>
        <p:nvSpPr>
          <p:cNvPr id="24" name="Shape 21"/>
          <p:cNvSpPr/>
          <p:nvPr/>
        </p:nvSpPr>
        <p:spPr>
          <a:xfrm>
            <a:off x="6720840" y="1554480"/>
            <a:ext cx="2093976" cy="347472"/>
          </a:xfrm>
          <a:prstGeom prst="rect">
            <a:avLst/>
          </a:prstGeom>
          <a:solidFill>
            <a:srgbClr val="1A3A6B"/>
          </a:solidFill>
        </p:spPr>
      </p:sp>
      <p:sp>
        <p:nvSpPr>
          <p:cNvPr id="25" name="Shape 22"/>
          <p:cNvSpPr/>
          <p:nvPr/>
        </p:nvSpPr>
        <p:spPr>
          <a:xfrm>
            <a:off x="6720840" y="1554480"/>
            <a:ext cx="201168" cy="347472"/>
          </a:xfrm>
          <a:prstGeom prst="rect">
            <a:avLst/>
          </a:prstGeom>
          <a:solidFill>
            <a:srgbClr val="E84A0C"/>
          </a:solidFill>
        </p:spPr>
      </p:sp>
      <p:sp>
        <p:nvSpPr>
          <p:cNvPr id="26" name="Text 23"/>
          <p:cNvSpPr/>
          <p:nvPr/>
        </p:nvSpPr>
        <p:spPr>
          <a:xfrm>
            <a:off x="6976872" y="1554480"/>
            <a:ext cx="1837944" cy="347472"/>
          </a:xfrm>
          <a:prstGeom prst="rect">
            <a:avLst/>
          </a:prstGeom>
          <a:noFill/>
        </p:spPr>
        <p:txBody>
          <a:bodyPr wrap="square" lIns="0" tIns="0" rIns="0" bIns="0" rtlCol="0" anchor="ctr"/>
          <a:lstStyle/>
          <a:p>
            <a:pPr marL="0" indent="0">
              <a:buNone/>
            </a:pPr>
            <a:r>
              <a:rPr lang="en-US" sz="950" b="1" dirty="0">
                <a:solidFill>
                  <a:srgbClr val="FFFFFF"/>
                </a:solidFill>
                <a:latin typeface="Calibri" pitchFamily="34" charset="0"/>
                <a:ea typeface="Calibri" pitchFamily="34" charset="-122"/>
                <a:cs typeface="Calibri" pitchFamily="34" charset="-120"/>
              </a:rPr>
              <a:t>① Detect Target</a:t>
            </a:r>
            <a:endParaRPr lang="en-US" sz="950" dirty="0"/>
          </a:p>
        </p:txBody>
      </p:sp>
      <p:sp>
        <p:nvSpPr>
          <p:cNvPr id="27" name="Text 24"/>
          <p:cNvSpPr/>
          <p:nvPr/>
        </p:nvSpPr>
        <p:spPr>
          <a:xfrm>
            <a:off x="6720840" y="1901952"/>
            <a:ext cx="2093976" cy="118872"/>
          </a:xfrm>
          <a:prstGeom prst="rect">
            <a:avLst/>
          </a:prstGeom>
          <a:noFill/>
        </p:spPr>
        <p:txBody>
          <a:bodyPr wrap="square" lIns="0" tIns="0" rIns="0" bIns="0" rtlCol="0" anchor="ctr"/>
          <a:lstStyle/>
          <a:p>
            <a:pPr marL="0" indent="0" algn="ctr">
              <a:buNone/>
            </a:pPr>
            <a:r>
              <a:rPr lang="en-US" sz="700" dirty="0">
                <a:solidFill>
                  <a:srgbClr val="E84A0C"/>
                </a:solidFill>
              </a:rPr>
              <a:t>▼</a:t>
            </a:r>
            <a:endParaRPr lang="en-US" sz="700" dirty="0"/>
          </a:p>
        </p:txBody>
      </p:sp>
      <p:sp>
        <p:nvSpPr>
          <p:cNvPr id="28" name="Shape 25"/>
          <p:cNvSpPr/>
          <p:nvPr/>
        </p:nvSpPr>
        <p:spPr>
          <a:xfrm>
            <a:off x="6720840" y="2011680"/>
            <a:ext cx="2093976" cy="347472"/>
          </a:xfrm>
          <a:prstGeom prst="rect">
            <a:avLst/>
          </a:prstGeom>
          <a:solidFill>
            <a:srgbClr val="1A3A6B"/>
          </a:solidFill>
        </p:spPr>
      </p:sp>
      <p:sp>
        <p:nvSpPr>
          <p:cNvPr id="29" name="Shape 26"/>
          <p:cNvSpPr/>
          <p:nvPr/>
        </p:nvSpPr>
        <p:spPr>
          <a:xfrm>
            <a:off x="6720840" y="2011680"/>
            <a:ext cx="201168" cy="347472"/>
          </a:xfrm>
          <a:prstGeom prst="rect">
            <a:avLst/>
          </a:prstGeom>
          <a:solidFill>
            <a:srgbClr val="E84A0C"/>
          </a:solidFill>
        </p:spPr>
      </p:sp>
      <p:sp>
        <p:nvSpPr>
          <p:cNvPr id="30" name="Text 27"/>
          <p:cNvSpPr/>
          <p:nvPr/>
        </p:nvSpPr>
        <p:spPr>
          <a:xfrm>
            <a:off x="6976872" y="2011680"/>
            <a:ext cx="1837944" cy="347472"/>
          </a:xfrm>
          <a:prstGeom prst="rect">
            <a:avLst/>
          </a:prstGeom>
          <a:noFill/>
        </p:spPr>
        <p:txBody>
          <a:bodyPr wrap="square" lIns="0" tIns="0" rIns="0" bIns="0" rtlCol="0" anchor="ctr"/>
          <a:lstStyle/>
          <a:p>
            <a:pPr marL="0" indent="0">
              <a:buNone/>
            </a:pPr>
            <a:r>
              <a:rPr lang="en-US" sz="950" b="1" dirty="0">
                <a:solidFill>
                  <a:srgbClr val="FFFFFF"/>
                </a:solidFill>
                <a:latin typeface="Calibri" pitchFamily="34" charset="0"/>
                <a:ea typeface="Calibri" pitchFamily="34" charset="-122"/>
                <a:cs typeface="Calibri" pitchFamily="34" charset="-120"/>
              </a:rPr>
              <a:t>② Calculate Error eθ</a:t>
            </a:r>
            <a:endParaRPr lang="en-US" sz="950" dirty="0"/>
          </a:p>
        </p:txBody>
      </p:sp>
      <p:sp>
        <p:nvSpPr>
          <p:cNvPr id="31" name="Text 28"/>
          <p:cNvSpPr/>
          <p:nvPr/>
        </p:nvSpPr>
        <p:spPr>
          <a:xfrm>
            <a:off x="6720840" y="2359152"/>
            <a:ext cx="2093976" cy="118872"/>
          </a:xfrm>
          <a:prstGeom prst="rect">
            <a:avLst/>
          </a:prstGeom>
          <a:noFill/>
        </p:spPr>
        <p:txBody>
          <a:bodyPr wrap="square" lIns="0" tIns="0" rIns="0" bIns="0" rtlCol="0" anchor="ctr"/>
          <a:lstStyle/>
          <a:p>
            <a:pPr marL="0" indent="0" algn="ctr">
              <a:buNone/>
            </a:pPr>
            <a:r>
              <a:rPr lang="en-US" sz="700" dirty="0">
                <a:solidFill>
                  <a:srgbClr val="E84A0C"/>
                </a:solidFill>
              </a:rPr>
              <a:t>▼</a:t>
            </a:r>
            <a:endParaRPr lang="en-US" sz="700" dirty="0"/>
          </a:p>
        </p:txBody>
      </p:sp>
      <p:sp>
        <p:nvSpPr>
          <p:cNvPr id="32" name="Shape 29"/>
          <p:cNvSpPr/>
          <p:nvPr/>
        </p:nvSpPr>
        <p:spPr>
          <a:xfrm>
            <a:off x="6720840" y="2468880"/>
            <a:ext cx="2093976" cy="347472"/>
          </a:xfrm>
          <a:prstGeom prst="rect">
            <a:avLst/>
          </a:prstGeom>
          <a:solidFill>
            <a:srgbClr val="1A3A6B"/>
          </a:solidFill>
        </p:spPr>
      </p:sp>
      <p:sp>
        <p:nvSpPr>
          <p:cNvPr id="33" name="Shape 30"/>
          <p:cNvSpPr/>
          <p:nvPr/>
        </p:nvSpPr>
        <p:spPr>
          <a:xfrm>
            <a:off x="6720840" y="2468880"/>
            <a:ext cx="201168" cy="347472"/>
          </a:xfrm>
          <a:prstGeom prst="rect">
            <a:avLst/>
          </a:prstGeom>
          <a:solidFill>
            <a:srgbClr val="E84A0C"/>
          </a:solidFill>
        </p:spPr>
      </p:sp>
      <p:sp>
        <p:nvSpPr>
          <p:cNvPr id="34" name="Text 31"/>
          <p:cNvSpPr/>
          <p:nvPr/>
        </p:nvSpPr>
        <p:spPr>
          <a:xfrm>
            <a:off x="6976872" y="2468880"/>
            <a:ext cx="1837944" cy="347472"/>
          </a:xfrm>
          <a:prstGeom prst="rect">
            <a:avLst/>
          </a:prstGeom>
          <a:noFill/>
        </p:spPr>
        <p:txBody>
          <a:bodyPr wrap="square" lIns="0" tIns="0" rIns="0" bIns="0" rtlCol="0" anchor="ctr"/>
          <a:lstStyle/>
          <a:p>
            <a:pPr marL="0" indent="0">
              <a:buNone/>
            </a:pPr>
            <a:r>
              <a:rPr lang="en-US" sz="950" b="1" dirty="0">
                <a:solidFill>
                  <a:srgbClr val="FFFFFF"/>
                </a:solidFill>
                <a:latin typeface="Calibri" pitchFamily="34" charset="0"/>
                <a:ea typeface="Calibri" pitchFamily="34" charset="-122"/>
                <a:cs typeface="Calibri" pitchFamily="34" charset="-120"/>
              </a:rPr>
              <a:t>③ Send PWM to Driver</a:t>
            </a:r>
            <a:endParaRPr lang="en-US" sz="950" dirty="0"/>
          </a:p>
        </p:txBody>
      </p:sp>
      <p:sp>
        <p:nvSpPr>
          <p:cNvPr id="35" name="Text 32"/>
          <p:cNvSpPr/>
          <p:nvPr/>
        </p:nvSpPr>
        <p:spPr>
          <a:xfrm>
            <a:off x="6720840" y="2816352"/>
            <a:ext cx="2093976" cy="118872"/>
          </a:xfrm>
          <a:prstGeom prst="rect">
            <a:avLst/>
          </a:prstGeom>
          <a:noFill/>
        </p:spPr>
        <p:txBody>
          <a:bodyPr wrap="square" lIns="0" tIns="0" rIns="0" bIns="0" rtlCol="0" anchor="ctr"/>
          <a:lstStyle/>
          <a:p>
            <a:pPr marL="0" indent="0" algn="ctr">
              <a:buNone/>
            </a:pPr>
            <a:r>
              <a:rPr lang="en-US" sz="700" dirty="0">
                <a:solidFill>
                  <a:srgbClr val="E84A0C"/>
                </a:solidFill>
              </a:rPr>
              <a:t>▼</a:t>
            </a:r>
            <a:endParaRPr lang="en-US" sz="700" dirty="0"/>
          </a:p>
        </p:txBody>
      </p:sp>
      <p:sp>
        <p:nvSpPr>
          <p:cNvPr id="36" name="Shape 33"/>
          <p:cNvSpPr/>
          <p:nvPr/>
        </p:nvSpPr>
        <p:spPr>
          <a:xfrm>
            <a:off x="6720840" y="2926080"/>
            <a:ext cx="2093976" cy="347472"/>
          </a:xfrm>
          <a:prstGeom prst="rect">
            <a:avLst/>
          </a:prstGeom>
          <a:solidFill>
            <a:srgbClr val="1A3A6B"/>
          </a:solidFill>
        </p:spPr>
      </p:sp>
      <p:sp>
        <p:nvSpPr>
          <p:cNvPr id="37" name="Shape 34"/>
          <p:cNvSpPr/>
          <p:nvPr/>
        </p:nvSpPr>
        <p:spPr>
          <a:xfrm>
            <a:off x="6720840" y="2926080"/>
            <a:ext cx="201168" cy="347472"/>
          </a:xfrm>
          <a:prstGeom prst="rect">
            <a:avLst/>
          </a:prstGeom>
          <a:solidFill>
            <a:srgbClr val="E84A0C"/>
          </a:solidFill>
        </p:spPr>
      </p:sp>
      <p:sp>
        <p:nvSpPr>
          <p:cNvPr id="38" name="Text 35"/>
          <p:cNvSpPr/>
          <p:nvPr/>
        </p:nvSpPr>
        <p:spPr>
          <a:xfrm>
            <a:off x="6976872" y="2926080"/>
            <a:ext cx="1837944" cy="347472"/>
          </a:xfrm>
          <a:prstGeom prst="rect">
            <a:avLst/>
          </a:prstGeom>
          <a:noFill/>
        </p:spPr>
        <p:txBody>
          <a:bodyPr wrap="square" lIns="0" tIns="0" rIns="0" bIns="0" rtlCol="0" anchor="ctr"/>
          <a:lstStyle/>
          <a:p>
            <a:pPr marL="0" indent="0">
              <a:buNone/>
            </a:pPr>
            <a:r>
              <a:rPr lang="en-US" sz="950" b="1" dirty="0">
                <a:solidFill>
                  <a:srgbClr val="FFFFFF"/>
                </a:solidFill>
                <a:latin typeface="Calibri" pitchFamily="34" charset="0"/>
                <a:ea typeface="Calibri" pitchFamily="34" charset="-122"/>
                <a:cs typeface="Calibri" pitchFamily="34" charset="-120"/>
              </a:rPr>
              <a:t>④ Rotate Base</a:t>
            </a:r>
            <a:endParaRPr lang="en-US" sz="950" dirty="0"/>
          </a:p>
        </p:txBody>
      </p:sp>
      <p:sp>
        <p:nvSpPr>
          <p:cNvPr id="39" name="Text 36"/>
          <p:cNvSpPr/>
          <p:nvPr/>
        </p:nvSpPr>
        <p:spPr>
          <a:xfrm>
            <a:off x="6720840" y="3273552"/>
            <a:ext cx="2093976" cy="118872"/>
          </a:xfrm>
          <a:prstGeom prst="rect">
            <a:avLst/>
          </a:prstGeom>
          <a:noFill/>
        </p:spPr>
        <p:txBody>
          <a:bodyPr wrap="square" lIns="0" tIns="0" rIns="0" bIns="0" rtlCol="0" anchor="ctr"/>
          <a:lstStyle/>
          <a:p>
            <a:pPr marL="0" indent="0" algn="ctr">
              <a:buNone/>
            </a:pPr>
            <a:r>
              <a:rPr lang="en-US" sz="700" dirty="0">
                <a:solidFill>
                  <a:srgbClr val="E84A0C"/>
                </a:solidFill>
              </a:rPr>
              <a:t>▼</a:t>
            </a:r>
            <a:endParaRPr lang="en-US" sz="700" dirty="0"/>
          </a:p>
        </p:txBody>
      </p:sp>
      <p:sp>
        <p:nvSpPr>
          <p:cNvPr id="40" name="Shape 37"/>
          <p:cNvSpPr/>
          <p:nvPr/>
        </p:nvSpPr>
        <p:spPr>
          <a:xfrm>
            <a:off x="6720840" y="3383280"/>
            <a:ext cx="2093976" cy="347472"/>
          </a:xfrm>
          <a:prstGeom prst="rect">
            <a:avLst/>
          </a:prstGeom>
          <a:solidFill>
            <a:srgbClr val="1A5A3A"/>
          </a:solidFill>
        </p:spPr>
      </p:sp>
      <p:sp>
        <p:nvSpPr>
          <p:cNvPr id="41" name="Shape 38"/>
          <p:cNvSpPr/>
          <p:nvPr/>
        </p:nvSpPr>
        <p:spPr>
          <a:xfrm>
            <a:off x="6720840" y="3383280"/>
            <a:ext cx="201168" cy="347472"/>
          </a:xfrm>
          <a:prstGeom prst="rect">
            <a:avLst/>
          </a:prstGeom>
          <a:solidFill>
            <a:srgbClr val="E84A0C"/>
          </a:solidFill>
        </p:spPr>
      </p:sp>
      <p:sp>
        <p:nvSpPr>
          <p:cNvPr id="42" name="Text 39"/>
          <p:cNvSpPr/>
          <p:nvPr/>
        </p:nvSpPr>
        <p:spPr>
          <a:xfrm>
            <a:off x="6976872" y="3383280"/>
            <a:ext cx="1837944" cy="347472"/>
          </a:xfrm>
          <a:prstGeom prst="rect">
            <a:avLst/>
          </a:prstGeom>
          <a:noFill/>
        </p:spPr>
        <p:txBody>
          <a:bodyPr wrap="square" lIns="0" tIns="0" rIns="0" bIns="0" rtlCol="0" anchor="ctr"/>
          <a:lstStyle/>
          <a:p>
            <a:pPr marL="0" indent="0">
              <a:buNone/>
            </a:pPr>
            <a:r>
              <a:rPr lang="en-US" sz="950" b="1" dirty="0">
                <a:solidFill>
                  <a:srgbClr val="FFFFFF"/>
                </a:solidFill>
                <a:latin typeface="Calibri" pitchFamily="34" charset="0"/>
                <a:ea typeface="Calibri" pitchFamily="34" charset="-122"/>
                <a:cs typeface="Calibri" pitchFamily="34" charset="-120"/>
              </a:rPr>
              <a:t>⑤ eθ &lt; tol → Ready ✓</a:t>
            </a:r>
            <a:endParaRPr lang="en-US" sz="950" dirty="0"/>
          </a:p>
        </p:txBody>
      </p:sp>
      <p:sp>
        <p:nvSpPr>
          <p:cNvPr id="46" name="Shape 43"/>
          <p:cNvSpPr/>
          <p:nvPr/>
        </p:nvSpPr>
        <p:spPr>
          <a:xfrm>
            <a:off x="0" y="4407408"/>
            <a:ext cx="9144000" cy="502920"/>
          </a:xfrm>
          <a:prstGeom prst="rect">
            <a:avLst/>
          </a:prstGeom>
          <a:solidFill>
            <a:srgbClr val="0D1B3E"/>
          </a:solidFill>
        </p:spPr>
      </p:sp>
      <p:sp>
        <p:nvSpPr>
          <p:cNvPr id="47" name="Text 44"/>
          <p:cNvSpPr/>
          <p:nvPr/>
        </p:nvSpPr>
        <p:spPr>
          <a:xfrm>
            <a:off x="274320" y="4407408"/>
            <a:ext cx="8595360" cy="502920"/>
          </a:xfrm>
          <a:prstGeom prst="rect">
            <a:avLst/>
          </a:prstGeom>
          <a:noFill/>
        </p:spPr>
        <p:txBody>
          <a:bodyPr wrap="square" lIns="0" tIns="0" rIns="0" bIns="0" rtlCol="0" anchor="ctr"/>
          <a:lstStyle/>
          <a:p>
            <a:pPr marL="0" indent="0" algn="ctr">
              <a:buNone/>
            </a:pPr>
            <a:r>
              <a:rPr lang="en-US" sz="1000" dirty="0">
                <a:solidFill>
                  <a:srgbClr val="B8C8E8"/>
                </a:solidFill>
                <a:latin typeface="Calibri" pitchFamily="34" charset="0"/>
                <a:ea typeface="Calibri" pitchFamily="34" charset="-122"/>
                <a:cs typeface="Calibri" pitchFamily="34" charset="-120"/>
              </a:rPr>
              <a:t>Reorientation target: &lt; 2 s   ·   ESP32 PWM step &amp; direction signals → motor driver → high-resolution angular adjustment</a:t>
            </a:r>
            <a:endParaRPr lang="en-US" sz="10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9144000" cy="914400"/>
          </a:xfrm>
          <a:prstGeom prst="rect">
            <a:avLst/>
          </a:prstGeom>
          <a:solidFill>
            <a:srgbClr val="0D1B3E"/>
          </a:solidFill>
        </p:spPr>
      </p:sp>
      <p:sp>
        <p:nvSpPr>
          <p:cNvPr id="3" name="Shape 1"/>
          <p:cNvSpPr/>
          <p:nvPr/>
        </p:nvSpPr>
        <p:spPr>
          <a:xfrm>
            <a:off x="0" y="914400"/>
            <a:ext cx="9144000" cy="64008"/>
          </a:xfrm>
          <a:prstGeom prst="rect">
            <a:avLst/>
          </a:prstGeom>
          <a:solidFill>
            <a:srgbClr val="E84A0C"/>
          </a:solidFill>
        </p:spPr>
      </p:sp>
      <p:sp>
        <p:nvSpPr>
          <p:cNvPr id="4" name="Text 2"/>
          <p:cNvSpPr/>
          <p:nvPr/>
        </p:nvSpPr>
        <p:spPr>
          <a:xfrm>
            <a:off x="365760" y="0"/>
            <a:ext cx="8412480" cy="914400"/>
          </a:xfrm>
          <a:prstGeom prst="rect">
            <a:avLst/>
          </a:prstGeom>
          <a:noFill/>
        </p:spPr>
        <p:txBody>
          <a:bodyPr wrap="square" lIns="0" tIns="0" rIns="0" bIns="0" rtlCol="0" anchor="ctr"/>
          <a:lstStyle/>
          <a:p>
            <a:pPr marL="0" indent="0">
              <a:buNone/>
            </a:pPr>
            <a:r>
              <a:rPr lang="en-US" sz="2200" b="1" dirty="0">
                <a:solidFill>
                  <a:srgbClr val="FFFFFF"/>
                </a:solidFill>
                <a:latin typeface="Calibri" pitchFamily="34" charset="0"/>
                <a:ea typeface="Calibri" pitchFamily="34" charset="-122"/>
                <a:cs typeface="Calibri" pitchFamily="34" charset="-120"/>
              </a:rPr>
              <a:t>Design Deep-Dive: Launching &amp; Ballistic Design</a:t>
            </a:r>
            <a:endParaRPr lang="en-US" sz="2200" dirty="0"/>
          </a:p>
        </p:txBody>
      </p:sp>
      <p:sp>
        <p:nvSpPr>
          <p:cNvPr id="5" name="Shape 3"/>
          <p:cNvSpPr/>
          <p:nvPr/>
        </p:nvSpPr>
        <p:spPr>
          <a:xfrm>
            <a:off x="274320" y="1051560"/>
            <a:ext cx="2194560" cy="329184"/>
          </a:xfrm>
          <a:prstGeom prst="rect">
            <a:avLst/>
          </a:prstGeom>
          <a:solidFill>
            <a:srgbClr val="E84A0C"/>
          </a:solidFill>
        </p:spPr>
      </p:sp>
      <p:sp>
        <p:nvSpPr>
          <p:cNvPr id="6" name="Text 4"/>
          <p:cNvSpPr/>
          <p:nvPr/>
        </p:nvSpPr>
        <p:spPr>
          <a:xfrm>
            <a:off x="274320" y="1051560"/>
            <a:ext cx="2194560" cy="329184"/>
          </a:xfrm>
          <a:prstGeom prst="rect">
            <a:avLst/>
          </a:prstGeom>
          <a:noFill/>
        </p:spPr>
        <p:txBody>
          <a:bodyPr wrap="square" lIns="0" tIns="0" rIns="0" bIns="0" rtlCol="0" anchor="ctr"/>
          <a:lstStyle/>
          <a:p>
            <a:pPr marL="0" indent="0" algn="ctr">
              <a:buNone/>
            </a:pPr>
            <a:r>
              <a:rPr lang="en-US" sz="1000" b="1" dirty="0">
                <a:solidFill>
                  <a:srgbClr val="FFFFFF"/>
                </a:solidFill>
                <a:latin typeface="Calibri" pitchFamily="34" charset="0"/>
                <a:ea typeface="Calibri" pitchFamily="34" charset="-122"/>
                <a:cs typeface="Calibri" pitchFamily="34" charset="-120"/>
              </a:rPr>
              <a:t>Launch Subsystem</a:t>
            </a:r>
            <a:endParaRPr lang="en-US" sz="1000" dirty="0"/>
          </a:p>
        </p:txBody>
      </p:sp>
      <p:sp>
        <p:nvSpPr>
          <p:cNvPr id="7" name="Shape 5"/>
          <p:cNvSpPr/>
          <p:nvPr/>
        </p:nvSpPr>
        <p:spPr>
          <a:xfrm>
            <a:off x="274320" y="1444752"/>
            <a:ext cx="4114800" cy="3383280"/>
          </a:xfrm>
          <a:prstGeom prst="rect">
            <a:avLst/>
          </a:prstGeom>
          <a:solidFill>
            <a:srgbClr val="EDF1F7"/>
          </a:solidFill>
          <a:effectLst>
            <a:outerShdw blurRad="101600" dist="25400" dir="8100000" algn="bl" rotWithShape="0">
              <a:srgbClr val="000000">
                <a:alpha val="18000"/>
              </a:srgbClr>
            </a:outerShdw>
          </a:effectLst>
        </p:spPr>
      </p:sp>
      <p:sp>
        <p:nvSpPr>
          <p:cNvPr id="8" name="Shape 6"/>
          <p:cNvSpPr/>
          <p:nvPr/>
        </p:nvSpPr>
        <p:spPr>
          <a:xfrm>
            <a:off x="274320" y="1444752"/>
            <a:ext cx="274320" cy="3383280"/>
          </a:xfrm>
          <a:prstGeom prst="rect">
            <a:avLst/>
          </a:prstGeom>
          <a:solidFill>
            <a:srgbClr val="E84A0C"/>
          </a:solidFill>
        </p:spPr>
      </p:sp>
      <p:sp>
        <p:nvSpPr>
          <p:cNvPr id="9" name="Text 7"/>
          <p:cNvSpPr/>
          <p:nvPr/>
        </p:nvSpPr>
        <p:spPr>
          <a:xfrm>
            <a:off x="658368" y="1508760"/>
            <a:ext cx="3566160" cy="347472"/>
          </a:xfrm>
          <a:prstGeom prst="rect">
            <a:avLst/>
          </a:prstGeom>
          <a:noFill/>
        </p:spPr>
        <p:txBody>
          <a:bodyPr wrap="square" lIns="0" tIns="0" rIns="0" bIns="0" rtlCol="0" anchor="ctr"/>
          <a:lstStyle/>
          <a:p>
            <a:pPr marL="0" indent="0">
              <a:buNone/>
            </a:pPr>
            <a:r>
              <a:rPr lang="en-US" sz="1300" b="1" dirty="0">
                <a:solidFill>
                  <a:srgbClr val="1A2744"/>
                </a:solidFill>
                <a:latin typeface="Calibri" pitchFamily="34" charset="0"/>
                <a:ea typeface="Calibri" pitchFamily="34" charset="-122"/>
                <a:cs typeface="Calibri" pitchFamily="34" charset="-120"/>
              </a:rPr>
              <a:t>Dual Friction-Wheel Mechanism</a:t>
            </a:r>
            <a:endParaRPr lang="en-US" sz="1300" dirty="0"/>
          </a:p>
        </p:txBody>
      </p:sp>
      <p:sp>
        <p:nvSpPr>
          <p:cNvPr id="10" name="Text 8"/>
          <p:cNvSpPr/>
          <p:nvPr/>
        </p:nvSpPr>
        <p:spPr>
          <a:xfrm>
            <a:off x="658343" y="1856187"/>
            <a:ext cx="3566160" cy="1417320"/>
          </a:xfrm>
          <a:prstGeom prst="rect">
            <a:avLst/>
          </a:prstGeom>
          <a:noFill/>
        </p:spPr>
        <p:txBody>
          <a:bodyPr wrap="square" rtlCol="0" anchor="ctr"/>
          <a:lstStyle/>
          <a:p>
            <a:pPr marL="342900" indent="-342900">
              <a:spcAft>
                <a:spcPts val="500"/>
              </a:spcAft>
              <a:buSzPct val="100000"/>
              <a:buChar char="•"/>
            </a:pPr>
            <a:r>
              <a:rPr lang="en-US" sz="1050" dirty="0">
                <a:solidFill>
                  <a:srgbClr val="1A2744"/>
                </a:solidFill>
                <a:latin typeface="Calibri" pitchFamily="34" charset="0"/>
                <a:ea typeface="Calibri" pitchFamily="34" charset="-122"/>
                <a:cs typeface="Calibri" pitchFamily="34" charset="-120"/>
              </a:rPr>
              <a:t>Two counter-rotating BLDC wheels compress and accelerate the ball</a:t>
            </a:r>
            <a:endParaRPr lang="en-US" sz="1050" dirty="0"/>
          </a:p>
          <a:p>
            <a:pPr marL="342900" indent="-342900">
              <a:spcAft>
                <a:spcPts val="500"/>
              </a:spcAft>
              <a:buSzPct val="100000"/>
              <a:buChar char="•"/>
            </a:pPr>
            <a:r>
              <a:rPr lang="en-US" sz="1050" dirty="0">
                <a:solidFill>
                  <a:srgbClr val="1A2744"/>
                </a:solidFill>
                <a:latin typeface="Calibri" pitchFamily="34" charset="0"/>
                <a:ea typeface="Calibri" pitchFamily="34" charset="-122"/>
                <a:cs typeface="Calibri" pitchFamily="34" charset="-120"/>
              </a:rPr>
              <a:t>Wheel spacing critical: too large → insufficient traction; too small → excess motor load</a:t>
            </a:r>
            <a:endParaRPr lang="en-US" sz="1050" dirty="0"/>
          </a:p>
          <a:p>
            <a:pPr marL="342900" indent="-342900">
              <a:spcAft>
                <a:spcPts val="500"/>
              </a:spcAft>
              <a:buSzPct val="100000"/>
              <a:buChar char="•"/>
            </a:pPr>
            <a:r>
              <a:rPr lang="en-US" sz="1050" dirty="0">
                <a:solidFill>
                  <a:srgbClr val="1A2744"/>
                </a:solidFill>
                <a:latin typeface="Calibri" pitchFamily="34" charset="0"/>
                <a:ea typeface="Calibri" pitchFamily="34" charset="-122"/>
                <a:cs typeface="Calibri" pitchFamily="34" charset="-120"/>
              </a:rPr>
              <a:t>Manual ball loading chosen for reliability during prototype phase</a:t>
            </a:r>
            <a:endParaRPr lang="en-US" sz="1050" dirty="0"/>
          </a:p>
        </p:txBody>
      </p:sp>
      <p:sp>
        <p:nvSpPr>
          <p:cNvPr id="11" name="Shape 9"/>
          <p:cNvSpPr/>
          <p:nvPr/>
        </p:nvSpPr>
        <p:spPr>
          <a:xfrm>
            <a:off x="502920" y="3429000"/>
            <a:ext cx="3657600" cy="1325880"/>
          </a:xfrm>
          <a:prstGeom prst="rect">
            <a:avLst/>
          </a:prstGeom>
          <a:solidFill>
            <a:srgbClr val="0D1B3E"/>
          </a:solidFill>
        </p:spPr>
      </p:sp>
      <p:sp>
        <p:nvSpPr>
          <p:cNvPr id="12" name="Text 10"/>
          <p:cNvSpPr/>
          <p:nvPr/>
        </p:nvSpPr>
        <p:spPr>
          <a:xfrm>
            <a:off x="594360" y="3474720"/>
            <a:ext cx="3474720" cy="274320"/>
          </a:xfrm>
          <a:prstGeom prst="rect">
            <a:avLst/>
          </a:prstGeom>
          <a:noFill/>
        </p:spPr>
        <p:txBody>
          <a:bodyPr wrap="square" lIns="0" tIns="0" rIns="0" bIns="0" rtlCol="0" anchor="ctr"/>
          <a:lstStyle/>
          <a:p>
            <a:pPr marL="0" indent="0">
              <a:buNone/>
            </a:pPr>
            <a:r>
              <a:rPr lang="en-US" sz="1050" b="1" dirty="0">
                <a:solidFill>
                  <a:srgbClr val="E84A0C"/>
                </a:solidFill>
                <a:latin typeface="Calibri" pitchFamily="34" charset="0"/>
                <a:ea typeface="Calibri" pitchFamily="34" charset="-122"/>
                <a:cs typeface="Calibri" pitchFamily="34" charset="-120"/>
              </a:rPr>
              <a:t>Motor &amp; Wheel Speed Estimation</a:t>
            </a:r>
            <a:endParaRPr lang="en-US" sz="1050" dirty="0"/>
          </a:p>
        </p:txBody>
      </p:sp>
      <p:sp>
        <p:nvSpPr>
          <p:cNvPr id="13" name="Text 11"/>
          <p:cNvSpPr/>
          <p:nvPr/>
        </p:nvSpPr>
        <p:spPr>
          <a:xfrm>
            <a:off x="880164" y="3817661"/>
            <a:ext cx="982849" cy="274320"/>
          </a:xfrm>
          <a:prstGeom prst="rect">
            <a:avLst/>
          </a:prstGeom>
          <a:noFill/>
        </p:spPr>
        <p:txBody>
          <a:bodyPr wrap="square" lIns="0" tIns="0" rIns="0" bIns="0" rtlCol="0" anchor="ctr"/>
          <a:lstStyle/>
          <a:p>
            <a:pPr marL="0" indent="0">
              <a:buNone/>
            </a:pPr>
            <a:r>
              <a:rPr lang="en-US" sz="1300" b="1" dirty="0">
                <a:solidFill>
                  <a:srgbClr val="FFFFFF"/>
                </a:solidFill>
                <a:latin typeface="Calibri" pitchFamily="34" charset="0"/>
                <a:ea typeface="Calibri" pitchFamily="34" charset="-122"/>
                <a:cs typeface="Calibri" pitchFamily="34" charset="-120"/>
              </a:rPr>
              <a:t>n = Kv · V</a:t>
            </a:r>
            <a:endParaRPr lang="en-US" sz="1300" dirty="0"/>
          </a:p>
        </p:txBody>
      </p:sp>
      <p:sp>
        <p:nvSpPr>
          <p:cNvPr id="14" name="Text 12"/>
          <p:cNvSpPr/>
          <p:nvPr/>
        </p:nvSpPr>
        <p:spPr>
          <a:xfrm>
            <a:off x="2240310" y="3817659"/>
            <a:ext cx="1828800" cy="274320"/>
          </a:xfrm>
          <a:prstGeom prst="rect">
            <a:avLst/>
          </a:prstGeom>
          <a:noFill/>
        </p:spPr>
        <p:txBody>
          <a:bodyPr wrap="square" lIns="0" tIns="0" rIns="0" bIns="0" rtlCol="0" anchor="ctr"/>
          <a:lstStyle/>
          <a:p>
            <a:pPr marL="0" indent="0">
              <a:buNone/>
            </a:pPr>
            <a:r>
              <a:rPr lang="en-US" sz="1200" b="1" dirty="0">
                <a:solidFill>
                  <a:srgbClr val="FFFFFF"/>
                </a:solidFill>
                <a:latin typeface="Calibri" pitchFamily="34" charset="0"/>
                <a:ea typeface="Calibri" pitchFamily="34" charset="-122"/>
                <a:cs typeface="Calibri" pitchFamily="34" charset="-120"/>
              </a:rPr>
              <a:t>v_wheel = 2πrn / 60</a:t>
            </a:r>
            <a:endParaRPr lang="en-US" sz="1200" dirty="0"/>
          </a:p>
        </p:txBody>
      </p:sp>
      <p:sp>
        <p:nvSpPr>
          <p:cNvPr id="15" name="Text 13"/>
          <p:cNvSpPr/>
          <p:nvPr/>
        </p:nvSpPr>
        <p:spPr>
          <a:xfrm>
            <a:off x="594360" y="4096512"/>
            <a:ext cx="3474720" cy="594360"/>
          </a:xfrm>
          <a:prstGeom prst="rect">
            <a:avLst/>
          </a:prstGeom>
          <a:noFill/>
        </p:spPr>
        <p:txBody>
          <a:bodyPr wrap="square" lIns="0" tIns="0" rIns="0" bIns="0" rtlCol="0" anchor="ctr"/>
          <a:lstStyle/>
          <a:p>
            <a:pPr marL="0" indent="0">
              <a:buNone/>
            </a:pPr>
            <a:r>
              <a:rPr lang="en-US" sz="900" dirty="0">
                <a:solidFill>
                  <a:srgbClr val="B8C8E8"/>
                </a:solidFill>
                <a:latin typeface="Calibri" pitchFamily="34" charset="0"/>
                <a:ea typeface="Calibri" pitchFamily="34" charset="-122"/>
                <a:cs typeface="Calibri" pitchFamily="34" charset="-120"/>
              </a:rPr>
              <a:t>Kv = motor speed constant (rpm/V)  ·  r = wheel radius</a:t>
            </a:r>
            <a:endParaRPr lang="en-US" sz="900" dirty="0"/>
          </a:p>
          <a:p>
            <a:pPr marL="0" indent="0">
              <a:buNone/>
            </a:pPr>
            <a:r>
              <a:rPr lang="en-US" sz="900" dirty="0">
                <a:solidFill>
                  <a:srgbClr val="B8C8E8"/>
                </a:solidFill>
                <a:latin typeface="Calibri" pitchFamily="34" charset="0"/>
                <a:ea typeface="Calibri" pitchFamily="34" charset="-122"/>
                <a:cs typeface="Calibri" pitchFamily="34" charset="-120"/>
              </a:rPr>
              <a:t>Actual release speed &lt; no-load estimate (slip, compression)</a:t>
            </a:r>
            <a:endParaRPr lang="en-US" sz="900" dirty="0"/>
          </a:p>
        </p:txBody>
      </p:sp>
      <p:sp>
        <p:nvSpPr>
          <p:cNvPr id="16" name="Shape 14"/>
          <p:cNvSpPr/>
          <p:nvPr/>
        </p:nvSpPr>
        <p:spPr>
          <a:xfrm>
            <a:off x="4663440" y="1444752"/>
            <a:ext cx="4160520" cy="3383280"/>
          </a:xfrm>
          <a:prstGeom prst="rect">
            <a:avLst/>
          </a:prstGeom>
          <a:solidFill>
            <a:srgbClr val="0D1B3E"/>
          </a:solidFill>
          <a:effectLst>
            <a:outerShdw blurRad="101600" dist="25400" dir="8100000" algn="bl" rotWithShape="0">
              <a:srgbClr val="000000">
                <a:alpha val="18000"/>
              </a:srgbClr>
            </a:outerShdw>
          </a:effectLst>
        </p:spPr>
      </p:sp>
      <p:sp>
        <p:nvSpPr>
          <p:cNvPr id="17" name="Shape 15"/>
          <p:cNvSpPr/>
          <p:nvPr/>
        </p:nvSpPr>
        <p:spPr>
          <a:xfrm>
            <a:off x="4663440" y="1444752"/>
            <a:ext cx="4160520" cy="64008"/>
          </a:xfrm>
          <a:prstGeom prst="rect">
            <a:avLst/>
          </a:prstGeom>
          <a:solidFill>
            <a:srgbClr val="E84A0C"/>
          </a:solidFill>
        </p:spPr>
      </p:sp>
      <p:sp>
        <p:nvSpPr>
          <p:cNvPr id="18" name="Text 16"/>
          <p:cNvSpPr/>
          <p:nvPr/>
        </p:nvSpPr>
        <p:spPr>
          <a:xfrm>
            <a:off x="4800600" y="1508760"/>
            <a:ext cx="3840480" cy="347472"/>
          </a:xfrm>
          <a:prstGeom prst="rect">
            <a:avLst/>
          </a:prstGeom>
          <a:noFill/>
        </p:spPr>
        <p:txBody>
          <a:bodyPr wrap="square" lIns="0" tIns="0" rIns="0" bIns="0" rtlCol="0" anchor="ctr"/>
          <a:lstStyle/>
          <a:p>
            <a:pPr marL="0" indent="0">
              <a:buNone/>
            </a:pPr>
            <a:r>
              <a:rPr lang="en-US" sz="1300" b="1" dirty="0">
                <a:solidFill>
                  <a:srgbClr val="FFFFFF"/>
                </a:solidFill>
                <a:latin typeface="Calibri" pitchFamily="34" charset="0"/>
                <a:ea typeface="Calibri" pitchFamily="34" charset="-122"/>
                <a:cs typeface="Calibri" pitchFamily="34" charset="-120"/>
              </a:rPr>
              <a:t>Projectile-Motion Ballistic Model</a:t>
            </a:r>
            <a:endParaRPr lang="en-US" sz="1300" dirty="0"/>
          </a:p>
        </p:txBody>
      </p:sp>
      <p:sp>
        <p:nvSpPr>
          <p:cNvPr id="19" name="Shape 17"/>
          <p:cNvSpPr/>
          <p:nvPr/>
        </p:nvSpPr>
        <p:spPr>
          <a:xfrm>
            <a:off x="4800600" y="1901952"/>
            <a:ext cx="3840480" cy="777240"/>
          </a:xfrm>
          <a:prstGeom prst="rect">
            <a:avLst/>
          </a:prstGeom>
          <a:solidFill>
            <a:srgbClr val="1A3A6B"/>
          </a:solidFill>
        </p:spPr>
      </p:sp>
      <p:sp>
        <p:nvSpPr>
          <p:cNvPr id="20" name="Text 18"/>
          <p:cNvSpPr/>
          <p:nvPr/>
        </p:nvSpPr>
        <p:spPr>
          <a:xfrm>
            <a:off x="4800600" y="1901952"/>
            <a:ext cx="3840480" cy="777240"/>
          </a:xfrm>
          <a:prstGeom prst="rect">
            <a:avLst/>
          </a:prstGeom>
          <a:noFill/>
        </p:spPr>
        <p:txBody>
          <a:bodyPr wrap="square" lIns="0" tIns="0" rIns="0" bIns="0" rtlCol="0" anchor="ctr"/>
          <a:lstStyle/>
          <a:p>
            <a:pPr marL="0" indent="0" algn="ctr">
              <a:buNone/>
            </a:pPr>
            <a:r>
              <a:rPr lang="en-US" sz="1150" b="1" dirty="0">
                <a:solidFill>
                  <a:srgbClr val="FFFFFF"/>
                </a:solidFill>
                <a:latin typeface="Calibri" pitchFamily="34" charset="0"/>
                <a:ea typeface="Calibri" pitchFamily="34" charset="-122"/>
                <a:cs typeface="Calibri" pitchFamily="34" charset="-120"/>
              </a:rPr>
              <a:t>v₀ = √[ gD² / (2cos²θ · (D·tanθ − (H−h))) ]</a:t>
            </a:r>
            <a:endParaRPr lang="en-US" sz="1150" dirty="0"/>
          </a:p>
        </p:txBody>
      </p:sp>
      <p:sp>
        <p:nvSpPr>
          <p:cNvPr id="21" name="Text 19"/>
          <p:cNvSpPr/>
          <p:nvPr/>
        </p:nvSpPr>
        <p:spPr>
          <a:xfrm>
            <a:off x="4800600" y="2761488"/>
            <a:ext cx="365760" cy="292608"/>
          </a:xfrm>
          <a:prstGeom prst="rect">
            <a:avLst/>
          </a:prstGeom>
          <a:noFill/>
        </p:spPr>
        <p:txBody>
          <a:bodyPr wrap="square" lIns="0" tIns="0" rIns="0" bIns="0" rtlCol="0" anchor="ctr"/>
          <a:lstStyle/>
          <a:p>
            <a:pPr marL="0" indent="0">
              <a:buNone/>
            </a:pPr>
            <a:r>
              <a:rPr lang="en-US" sz="1100" b="1" dirty="0">
                <a:solidFill>
                  <a:srgbClr val="E84A0C"/>
                </a:solidFill>
                <a:latin typeface="Calibri" pitchFamily="34" charset="0"/>
                <a:ea typeface="Calibri" pitchFamily="34" charset="-122"/>
                <a:cs typeface="Calibri" pitchFamily="34" charset="-120"/>
              </a:rPr>
              <a:t>D</a:t>
            </a:r>
            <a:endParaRPr lang="en-US" sz="1100" dirty="0"/>
          </a:p>
        </p:txBody>
      </p:sp>
      <p:sp>
        <p:nvSpPr>
          <p:cNvPr id="22" name="Text 20"/>
          <p:cNvSpPr/>
          <p:nvPr/>
        </p:nvSpPr>
        <p:spPr>
          <a:xfrm>
            <a:off x="5193792" y="2761488"/>
            <a:ext cx="3383280" cy="292608"/>
          </a:xfrm>
          <a:prstGeom prst="rect">
            <a:avLst/>
          </a:prstGeom>
          <a:noFill/>
        </p:spPr>
        <p:txBody>
          <a:bodyPr wrap="square" lIns="0" tIns="0" rIns="0" bIns="0" rtlCol="0" anchor="ctr"/>
          <a:lstStyle/>
          <a:p>
            <a:pPr marL="0" indent="0">
              <a:buNone/>
            </a:pPr>
            <a:r>
              <a:rPr lang="en-US" sz="1000" dirty="0">
                <a:solidFill>
                  <a:srgbClr val="B8C8E8"/>
                </a:solidFill>
                <a:latin typeface="Calibri" pitchFamily="34" charset="0"/>
                <a:ea typeface="Calibri" pitchFamily="34" charset="-122"/>
                <a:cs typeface="Calibri" pitchFamily="34" charset="-120"/>
              </a:rPr>
              <a:t>=  Horizontal distance to target</a:t>
            </a:r>
            <a:endParaRPr lang="en-US" sz="1000" dirty="0"/>
          </a:p>
        </p:txBody>
      </p:sp>
      <p:sp>
        <p:nvSpPr>
          <p:cNvPr id="23" name="Text 21"/>
          <p:cNvSpPr/>
          <p:nvPr/>
        </p:nvSpPr>
        <p:spPr>
          <a:xfrm>
            <a:off x="4800600" y="3081528"/>
            <a:ext cx="365760" cy="292608"/>
          </a:xfrm>
          <a:prstGeom prst="rect">
            <a:avLst/>
          </a:prstGeom>
          <a:noFill/>
        </p:spPr>
        <p:txBody>
          <a:bodyPr wrap="square" lIns="0" tIns="0" rIns="0" bIns="0" rtlCol="0" anchor="ctr"/>
          <a:lstStyle/>
          <a:p>
            <a:pPr marL="0" indent="0">
              <a:buNone/>
            </a:pPr>
            <a:r>
              <a:rPr lang="en-US" sz="1100" b="1" dirty="0">
                <a:solidFill>
                  <a:srgbClr val="E84A0C"/>
                </a:solidFill>
                <a:latin typeface="Calibri" pitchFamily="34" charset="0"/>
                <a:ea typeface="Calibri" pitchFamily="34" charset="-122"/>
                <a:cs typeface="Calibri" pitchFamily="34" charset="-120"/>
              </a:rPr>
              <a:t>θ</a:t>
            </a:r>
            <a:endParaRPr lang="en-US" sz="1100" dirty="0"/>
          </a:p>
        </p:txBody>
      </p:sp>
      <p:sp>
        <p:nvSpPr>
          <p:cNvPr id="24" name="Text 22"/>
          <p:cNvSpPr/>
          <p:nvPr/>
        </p:nvSpPr>
        <p:spPr>
          <a:xfrm>
            <a:off x="5193792" y="3081528"/>
            <a:ext cx="3383280" cy="292608"/>
          </a:xfrm>
          <a:prstGeom prst="rect">
            <a:avLst/>
          </a:prstGeom>
          <a:noFill/>
        </p:spPr>
        <p:txBody>
          <a:bodyPr wrap="square" lIns="0" tIns="0" rIns="0" bIns="0" rtlCol="0" anchor="ctr"/>
          <a:lstStyle/>
          <a:p>
            <a:pPr marL="0" indent="0">
              <a:buNone/>
            </a:pPr>
            <a:r>
              <a:rPr lang="en-US" sz="1000" dirty="0">
                <a:solidFill>
                  <a:srgbClr val="B8C8E8"/>
                </a:solidFill>
                <a:latin typeface="Calibri" pitchFamily="34" charset="0"/>
                <a:ea typeface="Calibri" pitchFamily="34" charset="-122"/>
                <a:cs typeface="Calibri" pitchFamily="34" charset="-120"/>
              </a:rPr>
              <a:t>=  Launch angle</a:t>
            </a:r>
            <a:endParaRPr lang="en-US" sz="1000" dirty="0"/>
          </a:p>
        </p:txBody>
      </p:sp>
      <p:sp>
        <p:nvSpPr>
          <p:cNvPr id="25" name="Text 23"/>
          <p:cNvSpPr/>
          <p:nvPr/>
        </p:nvSpPr>
        <p:spPr>
          <a:xfrm>
            <a:off x="4800600" y="3401568"/>
            <a:ext cx="365760" cy="292608"/>
          </a:xfrm>
          <a:prstGeom prst="rect">
            <a:avLst/>
          </a:prstGeom>
          <a:noFill/>
        </p:spPr>
        <p:txBody>
          <a:bodyPr wrap="square" lIns="0" tIns="0" rIns="0" bIns="0" rtlCol="0" anchor="ctr"/>
          <a:lstStyle/>
          <a:p>
            <a:pPr marL="0" indent="0">
              <a:buNone/>
            </a:pPr>
            <a:r>
              <a:rPr lang="en-US" sz="1100" b="1" dirty="0">
                <a:solidFill>
                  <a:srgbClr val="E84A0C"/>
                </a:solidFill>
                <a:latin typeface="Calibri" pitchFamily="34" charset="0"/>
                <a:ea typeface="Calibri" pitchFamily="34" charset="-122"/>
                <a:cs typeface="Calibri" pitchFamily="34" charset="-120"/>
              </a:rPr>
              <a:t>h</a:t>
            </a:r>
            <a:endParaRPr lang="en-US" sz="1100" dirty="0"/>
          </a:p>
        </p:txBody>
      </p:sp>
      <p:sp>
        <p:nvSpPr>
          <p:cNvPr id="26" name="Text 24"/>
          <p:cNvSpPr/>
          <p:nvPr/>
        </p:nvSpPr>
        <p:spPr>
          <a:xfrm>
            <a:off x="5193792" y="3401568"/>
            <a:ext cx="3383280" cy="292608"/>
          </a:xfrm>
          <a:prstGeom prst="rect">
            <a:avLst/>
          </a:prstGeom>
          <a:noFill/>
        </p:spPr>
        <p:txBody>
          <a:bodyPr wrap="square" lIns="0" tIns="0" rIns="0" bIns="0" rtlCol="0" anchor="ctr"/>
          <a:lstStyle/>
          <a:p>
            <a:pPr marL="0" indent="0">
              <a:buNone/>
            </a:pPr>
            <a:r>
              <a:rPr lang="en-US" sz="1000" dirty="0">
                <a:solidFill>
                  <a:srgbClr val="B8C8E8"/>
                </a:solidFill>
                <a:latin typeface="Calibri" pitchFamily="34" charset="0"/>
                <a:ea typeface="Calibri" pitchFamily="34" charset="-122"/>
                <a:cs typeface="Calibri" pitchFamily="34" charset="-120"/>
              </a:rPr>
              <a:t>=  Launch height</a:t>
            </a:r>
            <a:endParaRPr lang="en-US" sz="1000" dirty="0"/>
          </a:p>
        </p:txBody>
      </p:sp>
      <p:sp>
        <p:nvSpPr>
          <p:cNvPr id="27" name="Text 25"/>
          <p:cNvSpPr/>
          <p:nvPr/>
        </p:nvSpPr>
        <p:spPr>
          <a:xfrm>
            <a:off x="4800600" y="3721608"/>
            <a:ext cx="365760" cy="292608"/>
          </a:xfrm>
          <a:prstGeom prst="rect">
            <a:avLst/>
          </a:prstGeom>
          <a:noFill/>
        </p:spPr>
        <p:txBody>
          <a:bodyPr wrap="square" lIns="0" tIns="0" rIns="0" bIns="0" rtlCol="0" anchor="ctr"/>
          <a:lstStyle/>
          <a:p>
            <a:pPr marL="0" indent="0">
              <a:buNone/>
            </a:pPr>
            <a:r>
              <a:rPr lang="en-US" sz="1100" b="1" dirty="0">
                <a:solidFill>
                  <a:srgbClr val="E84A0C"/>
                </a:solidFill>
                <a:latin typeface="Calibri" pitchFamily="34" charset="0"/>
                <a:ea typeface="Calibri" pitchFamily="34" charset="-122"/>
                <a:cs typeface="Calibri" pitchFamily="34" charset="-120"/>
              </a:rPr>
              <a:t>H</a:t>
            </a:r>
            <a:endParaRPr lang="en-US" sz="1100" dirty="0"/>
          </a:p>
        </p:txBody>
      </p:sp>
      <p:sp>
        <p:nvSpPr>
          <p:cNvPr id="28" name="Text 26"/>
          <p:cNvSpPr/>
          <p:nvPr/>
        </p:nvSpPr>
        <p:spPr>
          <a:xfrm>
            <a:off x="5193792" y="3721608"/>
            <a:ext cx="3383280" cy="292608"/>
          </a:xfrm>
          <a:prstGeom prst="rect">
            <a:avLst/>
          </a:prstGeom>
          <a:noFill/>
        </p:spPr>
        <p:txBody>
          <a:bodyPr wrap="square" lIns="0" tIns="0" rIns="0" bIns="0" rtlCol="0" anchor="ctr"/>
          <a:lstStyle/>
          <a:p>
            <a:pPr marL="0" indent="0">
              <a:buNone/>
            </a:pPr>
            <a:r>
              <a:rPr lang="en-US" sz="1000" dirty="0">
                <a:solidFill>
                  <a:srgbClr val="B8C8E8"/>
                </a:solidFill>
                <a:latin typeface="Calibri" pitchFamily="34" charset="0"/>
                <a:ea typeface="Calibri" pitchFamily="34" charset="-122"/>
                <a:cs typeface="Calibri" pitchFamily="34" charset="-120"/>
              </a:rPr>
              <a:t>=  Target receiving height</a:t>
            </a:r>
            <a:endParaRPr lang="en-US" sz="1000" dirty="0"/>
          </a:p>
        </p:txBody>
      </p:sp>
      <p:sp>
        <p:nvSpPr>
          <p:cNvPr id="29" name="Text 27"/>
          <p:cNvSpPr/>
          <p:nvPr/>
        </p:nvSpPr>
        <p:spPr>
          <a:xfrm>
            <a:off x="4800600" y="4041648"/>
            <a:ext cx="365760" cy="292608"/>
          </a:xfrm>
          <a:prstGeom prst="rect">
            <a:avLst/>
          </a:prstGeom>
          <a:noFill/>
        </p:spPr>
        <p:txBody>
          <a:bodyPr wrap="square" lIns="0" tIns="0" rIns="0" bIns="0" rtlCol="0" anchor="ctr"/>
          <a:lstStyle/>
          <a:p>
            <a:pPr marL="0" indent="0">
              <a:buNone/>
            </a:pPr>
            <a:r>
              <a:rPr lang="en-US" sz="1100" b="1" dirty="0">
                <a:solidFill>
                  <a:srgbClr val="E84A0C"/>
                </a:solidFill>
                <a:latin typeface="Calibri" pitchFamily="34" charset="0"/>
                <a:ea typeface="Calibri" pitchFamily="34" charset="-122"/>
                <a:cs typeface="Calibri" pitchFamily="34" charset="-120"/>
              </a:rPr>
              <a:t>g</a:t>
            </a:r>
            <a:endParaRPr lang="en-US" sz="1100" dirty="0"/>
          </a:p>
        </p:txBody>
      </p:sp>
      <p:sp>
        <p:nvSpPr>
          <p:cNvPr id="30" name="Text 28"/>
          <p:cNvSpPr/>
          <p:nvPr/>
        </p:nvSpPr>
        <p:spPr>
          <a:xfrm>
            <a:off x="5193792" y="4041648"/>
            <a:ext cx="3383280" cy="292608"/>
          </a:xfrm>
          <a:prstGeom prst="rect">
            <a:avLst/>
          </a:prstGeom>
          <a:noFill/>
        </p:spPr>
        <p:txBody>
          <a:bodyPr wrap="square" lIns="0" tIns="0" rIns="0" bIns="0" rtlCol="0" anchor="ctr"/>
          <a:lstStyle/>
          <a:p>
            <a:pPr marL="0" indent="0">
              <a:buNone/>
            </a:pPr>
            <a:r>
              <a:rPr lang="en-US" sz="1000" dirty="0">
                <a:solidFill>
                  <a:srgbClr val="B8C8E8"/>
                </a:solidFill>
                <a:latin typeface="Calibri" pitchFamily="34" charset="0"/>
                <a:ea typeface="Calibri" pitchFamily="34" charset="-122"/>
                <a:cs typeface="Calibri" pitchFamily="34" charset="-120"/>
              </a:rPr>
              <a:t>=  Gravitational acceleration</a:t>
            </a:r>
            <a:endParaRPr lang="en-US" sz="1000" dirty="0"/>
          </a:p>
        </p:txBody>
      </p:sp>
      <p:sp>
        <p:nvSpPr>
          <p:cNvPr id="31" name="Text 29"/>
          <p:cNvSpPr/>
          <p:nvPr/>
        </p:nvSpPr>
        <p:spPr>
          <a:xfrm>
            <a:off x="4800600" y="4407408"/>
            <a:ext cx="3840480" cy="365760"/>
          </a:xfrm>
          <a:prstGeom prst="rect">
            <a:avLst/>
          </a:prstGeom>
          <a:noFill/>
        </p:spPr>
        <p:txBody>
          <a:bodyPr wrap="square" lIns="0" tIns="0" rIns="0" bIns="0" rtlCol="0" anchor="ctr"/>
          <a:lstStyle/>
          <a:p>
            <a:pPr marL="0" indent="0">
              <a:buNone/>
            </a:pPr>
            <a:r>
              <a:rPr lang="en-US" sz="900" i="1" dirty="0">
                <a:solidFill>
                  <a:srgbClr val="B8C8E8"/>
                </a:solidFill>
                <a:latin typeface="Calibri" pitchFamily="34" charset="0"/>
                <a:ea typeface="Calibri" pitchFamily="34" charset="-122"/>
                <a:cs typeface="Calibri" pitchFamily="34" charset="-120"/>
              </a:rPr>
              <a:t>Assumes no air resistance. Model used for first-order estimation</a:t>
            </a:r>
            <a:endParaRPr lang="en-US" sz="900" dirty="0"/>
          </a:p>
          <a:p>
            <a:pPr marL="0" indent="0">
              <a:buNone/>
            </a:pPr>
            <a:r>
              <a:rPr lang="en-US" sz="900" i="1" dirty="0">
                <a:solidFill>
                  <a:srgbClr val="B8C8E8"/>
                </a:solidFill>
                <a:latin typeface="Calibri" pitchFamily="34" charset="0"/>
                <a:ea typeface="Calibri" pitchFamily="34" charset="-122"/>
                <a:cs typeface="Calibri" pitchFamily="34" charset="-120"/>
              </a:rPr>
              <a:t>only — calibrated experimentally for actual launch conditions.</a:t>
            </a:r>
            <a:endParaRPr lang="en-US" sz="9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411480" y="978391"/>
            <a:ext cx="5639493" cy="2724929"/>
          </a:xfrm>
          <a:prstGeom prst="rect">
            <a:avLst/>
          </a:prstGeom>
        </p:spPr>
      </p:pic>
      <p:sp>
        <p:nvSpPr>
          <p:cNvPr id="2" name="Shape 0"/>
          <p:cNvSpPr/>
          <p:nvPr/>
        </p:nvSpPr>
        <p:spPr>
          <a:xfrm>
            <a:off x="0" y="0"/>
            <a:ext cx="9144000" cy="914400"/>
          </a:xfrm>
          <a:prstGeom prst="rect">
            <a:avLst/>
          </a:prstGeom>
          <a:solidFill>
            <a:srgbClr val="0D1B3E"/>
          </a:solidFill>
        </p:spPr>
      </p:sp>
      <p:sp>
        <p:nvSpPr>
          <p:cNvPr id="3" name="Shape 1"/>
          <p:cNvSpPr/>
          <p:nvPr/>
        </p:nvSpPr>
        <p:spPr>
          <a:xfrm>
            <a:off x="0" y="914400"/>
            <a:ext cx="9144000" cy="64008"/>
          </a:xfrm>
          <a:prstGeom prst="rect">
            <a:avLst/>
          </a:prstGeom>
          <a:solidFill>
            <a:srgbClr val="E84A0C"/>
          </a:solidFill>
        </p:spPr>
      </p:sp>
      <p:sp>
        <p:nvSpPr>
          <p:cNvPr id="4" name="Text 2"/>
          <p:cNvSpPr/>
          <p:nvPr/>
        </p:nvSpPr>
        <p:spPr>
          <a:xfrm>
            <a:off x="365760" y="0"/>
            <a:ext cx="8412480" cy="914400"/>
          </a:xfrm>
          <a:prstGeom prst="rect">
            <a:avLst/>
          </a:prstGeom>
          <a:noFill/>
        </p:spPr>
        <p:txBody>
          <a:bodyPr wrap="square" lIns="0" tIns="0" rIns="0" bIns="0" rtlCol="0" anchor="ctr"/>
          <a:lstStyle/>
          <a:p>
            <a:pPr marL="0" indent="0">
              <a:buNone/>
            </a:pPr>
            <a:r>
              <a:rPr lang="en-US" sz="2200" b="1" dirty="0">
                <a:solidFill>
                  <a:srgbClr val="FFFFFF"/>
                </a:solidFill>
                <a:latin typeface="Calibri" pitchFamily="34" charset="0"/>
                <a:ea typeface="Calibri" pitchFamily="34" charset="-122"/>
                <a:cs typeface="Calibri" pitchFamily="34" charset="-120"/>
              </a:rPr>
              <a:t>Design Deep-Dive: Control, Power &amp; Safety</a:t>
            </a:r>
            <a:endParaRPr lang="en-US" sz="2200" dirty="0"/>
          </a:p>
        </p:txBody>
      </p:sp>
      <p:sp>
        <p:nvSpPr>
          <p:cNvPr id="5" name="Shape 3"/>
          <p:cNvSpPr/>
          <p:nvPr/>
        </p:nvSpPr>
        <p:spPr>
          <a:xfrm>
            <a:off x="2011680" y="1051560"/>
            <a:ext cx="2377440" cy="329184"/>
          </a:xfrm>
          <a:prstGeom prst="rect">
            <a:avLst/>
          </a:prstGeom>
          <a:solidFill>
            <a:srgbClr val="E84A0C"/>
          </a:solidFill>
        </p:spPr>
        <p:txBody>
          <a:bodyPr/>
          <a:p>
            <a:pPr algn="ctr"/>
            <a:r>
              <a:rPr lang="en-US" altLang="zh-CN" sz="1600" b="1" dirty="0">
                <a:solidFill>
                  <a:srgbClr val="FFFFFF"/>
                </a:solidFill>
                <a:latin typeface="Calibri" pitchFamily="34" charset="0"/>
                <a:ea typeface="Calibri" pitchFamily="34" charset="-122"/>
                <a:cs typeface="Calibri" pitchFamily="34" charset="-120"/>
                <a:sym typeface="+mn-ea"/>
              </a:rPr>
              <a:t>System</a:t>
            </a:r>
            <a:r>
              <a:rPr lang="en-US" sz="1600" b="1" dirty="0">
                <a:solidFill>
                  <a:srgbClr val="FFFFFF"/>
                </a:solidFill>
                <a:latin typeface="Calibri" pitchFamily="34" charset="0"/>
                <a:ea typeface="Calibri" pitchFamily="34" charset="-122"/>
                <a:cs typeface="Calibri" pitchFamily="34" charset="-120"/>
                <a:sym typeface="+mn-ea"/>
              </a:rPr>
              <a:t> State Machine</a:t>
            </a:r>
            <a:endParaRPr lang="en-US" sz="1600" dirty="0"/>
          </a:p>
          <a:p>
            <a:endParaRPr lang="en-US" altLang="en-US" sz="1600" dirty="0"/>
          </a:p>
        </p:txBody>
      </p:sp>
      <p:sp>
        <p:nvSpPr>
          <p:cNvPr id="34" name="Shape 32"/>
          <p:cNvSpPr/>
          <p:nvPr/>
        </p:nvSpPr>
        <p:spPr>
          <a:xfrm>
            <a:off x="6309360" y="1051560"/>
            <a:ext cx="2514600" cy="3931920"/>
          </a:xfrm>
          <a:prstGeom prst="rect">
            <a:avLst/>
          </a:prstGeom>
          <a:solidFill>
            <a:srgbClr val="0D1B3E"/>
          </a:solidFill>
          <a:effectLst>
            <a:outerShdw blurRad="101600" dist="25400" dir="8100000" algn="bl" rotWithShape="0">
              <a:srgbClr val="000000">
                <a:alpha val="18000"/>
              </a:srgbClr>
            </a:outerShdw>
          </a:effectLst>
        </p:spPr>
      </p:sp>
      <p:sp>
        <p:nvSpPr>
          <p:cNvPr id="35" name="Shape 33"/>
          <p:cNvSpPr/>
          <p:nvPr/>
        </p:nvSpPr>
        <p:spPr>
          <a:xfrm>
            <a:off x="6309360" y="1051560"/>
            <a:ext cx="2514600" cy="64008"/>
          </a:xfrm>
          <a:prstGeom prst="rect">
            <a:avLst/>
          </a:prstGeom>
          <a:solidFill>
            <a:srgbClr val="E84A0C"/>
          </a:solidFill>
        </p:spPr>
      </p:sp>
      <p:sp>
        <p:nvSpPr>
          <p:cNvPr id="36" name="Text 34"/>
          <p:cNvSpPr/>
          <p:nvPr/>
        </p:nvSpPr>
        <p:spPr>
          <a:xfrm>
            <a:off x="6355080" y="1115568"/>
            <a:ext cx="2423160" cy="347472"/>
          </a:xfrm>
          <a:prstGeom prst="rect">
            <a:avLst/>
          </a:prstGeom>
          <a:noFill/>
        </p:spPr>
        <p:txBody>
          <a:bodyPr wrap="square" lIns="0" tIns="0" rIns="0" bIns="0" rtlCol="0" anchor="ctr"/>
          <a:lstStyle/>
          <a:p>
            <a:pPr marL="0" indent="0">
              <a:buNone/>
            </a:pPr>
            <a:r>
              <a:rPr lang="en-US" sz="1200" b="1" dirty="0">
                <a:solidFill>
                  <a:srgbClr val="FFFFFF"/>
                </a:solidFill>
                <a:latin typeface="Calibri" pitchFamily="34" charset="0"/>
                <a:ea typeface="Calibri" pitchFamily="34" charset="-122"/>
                <a:cs typeface="Calibri" pitchFamily="34" charset="-120"/>
              </a:rPr>
              <a:t>Power Architecture</a:t>
            </a:r>
            <a:endParaRPr lang="en-US" sz="1200" dirty="0"/>
          </a:p>
        </p:txBody>
      </p:sp>
      <p:sp>
        <p:nvSpPr>
          <p:cNvPr id="37" name="Shape 35"/>
          <p:cNvSpPr/>
          <p:nvPr/>
        </p:nvSpPr>
        <p:spPr>
          <a:xfrm>
            <a:off x="6446520" y="1536192"/>
            <a:ext cx="2240280" cy="438912"/>
          </a:xfrm>
          <a:prstGeom prst="rect">
            <a:avLst/>
          </a:prstGeom>
          <a:solidFill>
            <a:srgbClr val="4A2A00"/>
          </a:solidFill>
        </p:spPr>
      </p:sp>
      <p:sp>
        <p:nvSpPr>
          <p:cNvPr id="38" name="Text 36"/>
          <p:cNvSpPr/>
          <p:nvPr/>
        </p:nvSpPr>
        <p:spPr>
          <a:xfrm>
            <a:off x="6446520" y="1536192"/>
            <a:ext cx="2240280" cy="438912"/>
          </a:xfrm>
          <a:prstGeom prst="rect">
            <a:avLst/>
          </a:prstGeom>
          <a:noFill/>
        </p:spPr>
        <p:txBody>
          <a:bodyPr wrap="square" lIns="0" tIns="0" rIns="0" bIns="0" rtlCol="0" anchor="ctr"/>
          <a:lstStyle/>
          <a:p>
            <a:pPr marL="0" indent="0" algn="ctr">
              <a:buNone/>
            </a:pPr>
            <a:r>
              <a:rPr lang="en-US" sz="1000" b="1" dirty="0">
                <a:solidFill>
                  <a:srgbClr val="FFFFFF"/>
                </a:solidFill>
                <a:latin typeface="Calibri" pitchFamily="34" charset="0"/>
                <a:ea typeface="Calibri" pitchFamily="34" charset="-122"/>
                <a:cs typeface="Calibri" pitchFamily="34" charset="-120"/>
              </a:rPr>
              <a:t>Main Battery</a:t>
            </a:r>
            <a:endParaRPr lang="en-US" sz="1000" dirty="0"/>
          </a:p>
        </p:txBody>
      </p:sp>
      <p:sp>
        <p:nvSpPr>
          <p:cNvPr id="39" name="Text 37"/>
          <p:cNvSpPr/>
          <p:nvPr/>
        </p:nvSpPr>
        <p:spPr>
          <a:xfrm>
            <a:off x="6355080" y="1965960"/>
            <a:ext cx="2377440" cy="292608"/>
          </a:xfrm>
          <a:prstGeom prst="rect">
            <a:avLst/>
          </a:prstGeom>
          <a:noFill/>
        </p:spPr>
        <p:txBody>
          <a:bodyPr wrap="square" lIns="0" tIns="0" rIns="0" bIns="0" rtlCol="0" anchor="ctr"/>
          <a:lstStyle/>
          <a:p>
            <a:pPr marL="0" indent="0" algn="ctr">
              <a:buNone/>
            </a:pPr>
            <a:r>
              <a:rPr lang="en-US" sz="850" i="1" dirty="0">
                <a:solidFill>
                  <a:srgbClr val="B8C8E8"/>
                </a:solidFill>
                <a:latin typeface="Calibri" pitchFamily="34" charset="0"/>
                <a:ea typeface="Calibri" pitchFamily="34" charset="-122"/>
                <a:cs typeface="Calibri" pitchFamily="34" charset="-120"/>
              </a:rPr>
              <a:t>↓ High-current path   ↓ Step-down</a:t>
            </a:r>
            <a:endParaRPr lang="en-US" sz="850" dirty="0"/>
          </a:p>
        </p:txBody>
      </p:sp>
      <p:sp>
        <p:nvSpPr>
          <p:cNvPr id="40" name="Shape 38"/>
          <p:cNvSpPr/>
          <p:nvPr/>
        </p:nvSpPr>
        <p:spPr>
          <a:xfrm>
            <a:off x="6446520" y="2286000"/>
            <a:ext cx="2240280" cy="438912"/>
          </a:xfrm>
          <a:prstGeom prst="rect">
            <a:avLst/>
          </a:prstGeom>
          <a:solidFill>
            <a:srgbClr val="1A3A1A"/>
          </a:solidFill>
        </p:spPr>
      </p:sp>
      <p:sp>
        <p:nvSpPr>
          <p:cNvPr id="41" name="Text 39"/>
          <p:cNvSpPr/>
          <p:nvPr/>
        </p:nvSpPr>
        <p:spPr>
          <a:xfrm>
            <a:off x="6446520" y="2286000"/>
            <a:ext cx="2240280" cy="438912"/>
          </a:xfrm>
          <a:prstGeom prst="rect">
            <a:avLst/>
          </a:prstGeom>
          <a:noFill/>
        </p:spPr>
        <p:txBody>
          <a:bodyPr wrap="square" lIns="0" tIns="0" rIns="0" bIns="0" rtlCol="0" anchor="ctr"/>
          <a:lstStyle/>
          <a:p>
            <a:pPr marL="0" indent="0" algn="ctr">
              <a:buNone/>
            </a:pPr>
            <a:r>
              <a:rPr lang="en-US" sz="1000" b="1" dirty="0">
                <a:solidFill>
                  <a:srgbClr val="FFFFFF"/>
                </a:solidFill>
                <a:latin typeface="Calibri" pitchFamily="34" charset="0"/>
                <a:ea typeface="Calibri" pitchFamily="34" charset="-122"/>
                <a:cs typeface="Calibri" pitchFamily="34" charset="-120"/>
              </a:rPr>
              <a:t>ESCs + BLDC Motors</a:t>
            </a:r>
            <a:endParaRPr lang="en-US" sz="1000" dirty="0"/>
          </a:p>
          <a:p>
            <a:pPr marL="0" indent="0" algn="ctr">
              <a:buNone/>
            </a:pPr>
            <a:r>
              <a:rPr lang="en-US" sz="1000" b="1" dirty="0">
                <a:solidFill>
                  <a:srgbClr val="FFFFFF"/>
                </a:solidFill>
                <a:latin typeface="Calibri" pitchFamily="34" charset="0"/>
                <a:ea typeface="Calibri" pitchFamily="34" charset="-122"/>
                <a:cs typeface="Calibri" pitchFamily="34" charset="-120"/>
              </a:rPr>
              <a:t>(Launch)</a:t>
            </a:r>
            <a:endParaRPr lang="en-US" sz="1000" dirty="0"/>
          </a:p>
        </p:txBody>
      </p:sp>
      <p:sp>
        <p:nvSpPr>
          <p:cNvPr id="42" name="Shape 40"/>
          <p:cNvSpPr/>
          <p:nvPr/>
        </p:nvSpPr>
        <p:spPr>
          <a:xfrm>
            <a:off x="6446520" y="2788920"/>
            <a:ext cx="2240280" cy="438912"/>
          </a:xfrm>
          <a:prstGeom prst="rect">
            <a:avLst/>
          </a:prstGeom>
          <a:solidFill>
            <a:srgbClr val="1A2A4A"/>
          </a:solidFill>
        </p:spPr>
      </p:sp>
      <p:sp>
        <p:nvSpPr>
          <p:cNvPr id="43" name="Text 41"/>
          <p:cNvSpPr/>
          <p:nvPr/>
        </p:nvSpPr>
        <p:spPr>
          <a:xfrm>
            <a:off x="6446520" y="2788920"/>
            <a:ext cx="2240280" cy="438912"/>
          </a:xfrm>
          <a:prstGeom prst="rect">
            <a:avLst/>
          </a:prstGeom>
          <a:noFill/>
        </p:spPr>
        <p:txBody>
          <a:bodyPr wrap="square" lIns="0" tIns="0" rIns="0" bIns="0" rtlCol="0" anchor="ctr"/>
          <a:lstStyle/>
          <a:p>
            <a:pPr marL="0" indent="0" algn="ctr">
              <a:buNone/>
            </a:pPr>
            <a:r>
              <a:rPr lang="en-US" sz="1000" b="1" dirty="0">
                <a:solidFill>
                  <a:srgbClr val="FFFFFF"/>
                </a:solidFill>
                <a:latin typeface="Calibri" pitchFamily="34" charset="0"/>
                <a:ea typeface="Calibri" pitchFamily="34" charset="-122"/>
                <a:cs typeface="Calibri" pitchFamily="34" charset="-120"/>
              </a:rPr>
              <a:t>Stepper Driver</a:t>
            </a:r>
            <a:endParaRPr lang="en-US" sz="1000" dirty="0"/>
          </a:p>
          <a:p>
            <a:pPr marL="0" indent="0" algn="ctr">
              <a:buNone/>
            </a:pPr>
            <a:r>
              <a:rPr lang="en-US" sz="1000" b="1" dirty="0">
                <a:solidFill>
                  <a:srgbClr val="FFFFFF"/>
                </a:solidFill>
                <a:latin typeface="Calibri" pitchFamily="34" charset="0"/>
                <a:ea typeface="Calibri" pitchFamily="34" charset="-122"/>
                <a:cs typeface="Calibri" pitchFamily="34" charset="-120"/>
              </a:rPr>
              <a:t>(Rotation)</a:t>
            </a:r>
            <a:endParaRPr lang="en-US" sz="1000" dirty="0"/>
          </a:p>
        </p:txBody>
      </p:sp>
      <p:sp>
        <p:nvSpPr>
          <p:cNvPr id="44" name="Shape 42"/>
          <p:cNvSpPr/>
          <p:nvPr/>
        </p:nvSpPr>
        <p:spPr>
          <a:xfrm>
            <a:off x="6446520" y="3291840"/>
            <a:ext cx="2240280" cy="438912"/>
          </a:xfrm>
          <a:prstGeom prst="rect">
            <a:avLst/>
          </a:prstGeom>
          <a:solidFill>
            <a:srgbClr val="2A1A4A"/>
          </a:solidFill>
        </p:spPr>
      </p:sp>
      <p:sp>
        <p:nvSpPr>
          <p:cNvPr id="45" name="Text 43"/>
          <p:cNvSpPr/>
          <p:nvPr/>
        </p:nvSpPr>
        <p:spPr>
          <a:xfrm>
            <a:off x="6446520" y="3291840"/>
            <a:ext cx="2240280" cy="438912"/>
          </a:xfrm>
          <a:prstGeom prst="rect">
            <a:avLst/>
          </a:prstGeom>
          <a:noFill/>
        </p:spPr>
        <p:txBody>
          <a:bodyPr wrap="square" lIns="0" tIns="0" rIns="0" bIns="0" rtlCol="0" anchor="ctr"/>
          <a:lstStyle/>
          <a:p>
            <a:pPr marL="0" indent="0" algn="ctr">
              <a:buNone/>
            </a:pPr>
            <a:r>
              <a:rPr lang="en-US" sz="1000" b="1" dirty="0">
                <a:solidFill>
                  <a:srgbClr val="FFFFFF"/>
                </a:solidFill>
                <a:latin typeface="Calibri" pitchFamily="34" charset="0"/>
                <a:ea typeface="Calibri" pitchFamily="34" charset="-122"/>
                <a:cs typeface="Calibri" pitchFamily="34" charset="-120"/>
              </a:rPr>
              <a:t>ESP32 + Logic</a:t>
            </a:r>
            <a:endParaRPr lang="en-US" sz="1000" dirty="0"/>
          </a:p>
          <a:p>
            <a:pPr marL="0" indent="0" algn="ctr">
              <a:buNone/>
            </a:pPr>
            <a:r>
              <a:rPr lang="en-US" sz="1000" b="1" dirty="0">
                <a:solidFill>
                  <a:srgbClr val="FFFFFF"/>
                </a:solidFill>
                <a:latin typeface="Calibri" pitchFamily="34" charset="0"/>
                <a:ea typeface="Calibri" pitchFamily="34" charset="-122"/>
                <a:cs typeface="Calibri" pitchFamily="34" charset="-120"/>
              </a:rPr>
              <a:t>(5V / 3.3V)</a:t>
            </a:r>
            <a:endParaRPr lang="en-US" sz="1000" dirty="0"/>
          </a:p>
        </p:txBody>
      </p:sp>
      <p:sp>
        <p:nvSpPr>
          <p:cNvPr id="46" name="Text 44"/>
          <p:cNvSpPr/>
          <p:nvPr/>
        </p:nvSpPr>
        <p:spPr>
          <a:xfrm>
            <a:off x="6355080" y="3794760"/>
            <a:ext cx="2423160" cy="548640"/>
          </a:xfrm>
          <a:prstGeom prst="rect">
            <a:avLst/>
          </a:prstGeom>
          <a:noFill/>
        </p:spPr>
        <p:txBody>
          <a:bodyPr wrap="square" lIns="0" tIns="0" rIns="0" bIns="0" rtlCol="0" anchor="ctr"/>
          <a:lstStyle/>
          <a:p>
            <a:pPr marL="0" indent="0">
              <a:buNone/>
            </a:pPr>
            <a:r>
              <a:rPr lang="en-US" sz="850" dirty="0">
                <a:solidFill>
                  <a:srgbClr val="B8C8E8"/>
                </a:solidFill>
                <a:latin typeface="Calibri" pitchFamily="34" charset="0"/>
                <a:ea typeface="Calibri" pitchFamily="34" charset="-122"/>
                <a:cs typeface="Calibri" pitchFamily="34" charset="-120"/>
              </a:rPr>
              <a:t>Common GND reference between</a:t>
            </a:r>
            <a:endParaRPr lang="en-US" sz="850" dirty="0"/>
          </a:p>
          <a:p>
            <a:pPr marL="0" indent="0">
              <a:buNone/>
            </a:pPr>
            <a:r>
              <a:rPr lang="en-US" sz="850" dirty="0">
                <a:solidFill>
                  <a:srgbClr val="B8C8E8"/>
                </a:solidFill>
                <a:latin typeface="Calibri" pitchFamily="34" charset="0"/>
                <a:ea typeface="Calibri" pitchFamily="34" charset="-122"/>
                <a:cs typeface="Calibri" pitchFamily="34" charset="-120"/>
              </a:rPr>
              <a:t>controller &amp; motor circuits ensures</a:t>
            </a:r>
            <a:endParaRPr lang="en-US" sz="850" dirty="0"/>
          </a:p>
          <a:p>
            <a:pPr marL="0" indent="0">
              <a:buNone/>
            </a:pPr>
            <a:r>
              <a:rPr lang="en-US" sz="850" dirty="0">
                <a:solidFill>
                  <a:srgbClr val="B8C8E8"/>
                </a:solidFill>
                <a:latin typeface="Calibri" pitchFamily="34" charset="0"/>
                <a:ea typeface="Calibri" pitchFamily="34" charset="-122"/>
                <a:cs typeface="Calibri" pitchFamily="34" charset="-120"/>
              </a:rPr>
              <a:t>clean PWM signal transmission</a:t>
            </a:r>
            <a:endParaRPr lang="en-US" sz="850" dirty="0"/>
          </a:p>
        </p:txBody>
      </p:sp>
      <p:sp>
        <p:nvSpPr>
          <p:cNvPr id="47" name="Shape 45"/>
          <p:cNvSpPr/>
          <p:nvPr/>
        </p:nvSpPr>
        <p:spPr>
          <a:xfrm>
            <a:off x="274320" y="3703320"/>
            <a:ext cx="5852160" cy="1325880"/>
          </a:xfrm>
          <a:prstGeom prst="rect">
            <a:avLst/>
          </a:prstGeom>
          <a:solidFill>
            <a:srgbClr val="EDF1F7"/>
          </a:solidFill>
          <a:effectLst>
            <a:outerShdw blurRad="101600" dist="25400" dir="8100000" algn="bl" rotWithShape="0">
              <a:srgbClr val="000000">
                <a:alpha val="18000"/>
              </a:srgbClr>
            </a:outerShdw>
          </a:effectLst>
        </p:spPr>
      </p:sp>
      <p:sp>
        <p:nvSpPr>
          <p:cNvPr id="48" name="Shape 46"/>
          <p:cNvSpPr/>
          <p:nvPr/>
        </p:nvSpPr>
        <p:spPr>
          <a:xfrm>
            <a:off x="274320" y="3703320"/>
            <a:ext cx="5852160" cy="64008"/>
          </a:xfrm>
          <a:prstGeom prst="rect">
            <a:avLst/>
          </a:prstGeom>
          <a:solidFill>
            <a:srgbClr val="E84A0C"/>
          </a:solidFill>
        </p:spPr>
      </p:sp>
      <p:sp>
        <p:nvSpPr>
          <p:cNvPr id="49" name="Text 47"/>
          <p:cNvSpPr/>
          <p:nvPr/>
        </p:nvSpPr>
        <p:spPr>
          <a:xfrm>
            <a:off x="411480" y="3767328"/>
            <a:ext cx="5577840" cy="320040"/>
          </a:xfrm>
          <a:prstGeom prst="rect">
            <a:avLst/>
          </a:prstGeom>
          <a:noFill/>
        </p:spPr>
        <p:txBody>
          <a:bodyPr wrap="square" lIns="0" tIns="0" rIns="0" bIns="0" rtlCol="0" anchor="ctr"/>
          <a:lstStyle/>
          <a:p>
            <a:pPr marL="0" indent="0">
              <a:buNone/>
            </a:pPr>
            <a:r>
              <a:rPr lang="en-US" sz="1200" b="1" dirty="0">
                <a:solidFill>
                  <a:srgbClr val="1A2744"/>
                </a:solidFill>
                <a:latin typeface="Calibri" pitchFamily="34" charset="0"/>
                <a:ea typeface="Calibri" pitchFamily="34" charset="-122"/>
                <a:cs typeface="Calibri" pitchFamily="34" charset="-120"/>
              </a:rPr>
              <a:t>Safety Design Summary</a:t>
            </a:r>
            <a:endParaRPr lang="en-US" sz="1200" dirty="0"/>
          </a:p>
        </p:txBody>
      </p:sp>
      <p:sp>
        <p:nvSpPr>
          <p:cNvPr id="50" name="Text 48"/>
          <p:cNvSpPr/>
          <p:nvPr/>
        </p:nvSpPr>
        <p:spPr>
          <a:xfrm>
            <a:off x="411480" y="4114800"/>
            <a:ext cx="5577840" cy="822960"/>
          </a:xfrm>
          <a:prstGeom prst="rect">
            <a:avLst/>
          </a:prstGeom>
          <a:noFill/>
        </p:spPr>
        <p:txBody>
          <a:bodyPr wrap="square" rtlCol="0" anchor="ctr"/>
          <a:lstStyle/>
          <a:p>
            <a:pPr marL="342900" indent="-342900">
              <a:spcAft>
                <a:spcPts val="200"/>
              </a:spcAft>
              <a:buSzPct val="100000"/>
              <a:buChar char="•"/>
            </a:pPr>
            <a:r>
              <a:rPr lang="en-US" sz="1000" dirty="0">
                <a:solidFill>
                  <a:srgbClr val="1A2744"/>
                </a:solidFill>
                <a:latin typeface="Calibri" pitchFamily="34" charset="0"/>
                <a:ea typeface="Calibri" pitchFamily="34" charset="-122"/>
                <a:cs typeface="Calibri" pitchFamily="34" charset="-120"/>
              </a:rPr>
              <a:t>SW interlock: launch blocked if BLE RSSI drops below valid threshold</a:t>
            </a:r>
            <a:endParaRPr lang="en-US" sz="1000" dirty="0"/>
          </a:p>
          <a:p>
            <a:pPr marL="342900" indent="-342900">
              <a:spcAft>
                <a:spcPts val="200"/>
              </a:spcAft>
              <a:buSzPct val="100000"/>
              <a:buChar char="•"/>
            </a:pPr>
            <a:r>
              <a:rPr lang="en-US" sz="1000" dirty="0">
                <a:solidFill>
                  <a:srgbClr val="1A2744"/>
                </a:solidFill>
                <a:latin typeface="Calibri" pitchFamily="34" charset="0"/>
                <a:ea typeface="Calibri" pitchFamily="34" charset="-122"/>
                <a:cs typeface="Calibri" pitchFamily="34" charset="-120"/>
              </a:rPr>
              <a:t>Isolated power paths: high-current motors cannot inject noise to ESP32</a:t>
            </a:r>
            <a:endParaRPr lang="en-US" sz="1000" dirty="0"/>
          </a:p>
          <a:p>
            <a:pPr marL="342900" indent="-342900">
              <a:spcAft>
                <a:spcPts val="200"/>
              </a:spcAft>
              <a:buSzPct val="100000"/>
              <a:buChar char="•"/>
            </a:pPr>
            <a:r>
              <a:rPr lang="en-US" sz="1000" dirty="0">
                <a:solidFill>
                  <a:srgbClr val="1A2744"/>
                </a:solidFill>
                <a:latin typeface="Calibri" pitchFamily="34" charset="0"/>
                <a:ea typeface="Calibri" pitchFamily="34" charset="-122"/>
                <a:cs typeface="Calibri" pitchFamily="34" charset="-120"/>
              </a:rPr>
              <a:t>Manual ball loading: operator always in control of launch sequence</a:t>
            </a:r>
            <a:endParaRPr lang="en-US" sz="1000" dirty="0"/>
          </a:p>
          <a:p>
            <a:pPr marL="342900" indent="-342900">
              <a:spcAft>
                <a:spcPts val="200"/>
              </a:spcAft>
              <a:buSzPct val="100000"/>
              <a:buChar char="•"/>
            </a:pPr>
            <a:r>
              <a:rPr lang="en-US" sz="1000" dirty="0">
                <a:solidFill>
                  <a:srgbClr val="1A2744"/>
                </a:solidFill>
                <a:latin typeface="Calibri" pitchFamily="34" charset="0"/>
                <a:ea typeface="Calibri" pitchFamily="34" charset="-122"/>
                <a:cs typeface="Calibri" pitchFamily="34" charset="-120"/>
              </a:rPr>
              <a:t>No hardware e-stop in v1 — future work: physical fail-safe circuit</a:t>
            </a:r>
            <a:endParaRPr lang="en-US" sz="1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D1B3E"/>
        </a:solidFill>
        <a:effectLst/>
      </p:bgPr>
    </p:bg>
    <p:spTree>
      <p:nvGrpSpPr>
        <p:cNvPr id="1" name=""/>
        <p:cNvGrpSpPr/>
        <p:nvPr/>
      </p:nvGrpSpPr>
      <p:grpSpPr>
        <a:xfrm>
          <a:off x="0" y="0"/>
          <a:ext cx="0" cy="0"/>
          <a:chOff x="0" y="0"/>
          <a:chExt cx="0" cy="0"/>
        </a:xfrm>
      </p:grpSpPr>
      <p:sp>
        <p:nvSpPr>
          <p:cNvPr id="2" name="Shape 0"/>
          <p:cNvSpPr/>
          <p:nvPr/>
        </p:nvSpPr>
        <p:spPr>
          <a:xfrm>
            <a:off x="0" y="0"/>
            <a:ext cx="9144000" cy="914400"/>
          </a:xfrm>
          <a:prstGeom prst="rect">
            <a:avLst/>
          </a:prstGeom>
          <a:solidFill>
            <a:srgbClr val="1A3A6B"/>
          </a:solidFill>
        </p:spPr>
      </p:sp>
      <p:sp>
        <p:nvSpPr>
          <p:cNvPr id="3" name="Shape 1"/>
          <p:cNvSpPr/>
          <p:nvPr/>
        </p:nvSpPr>
        <p:spPr>
          <a:xfrm>
            <a:off x="239951" y="1097305"/>
            <a:ext cx="9144000" cy="64008"/>
          </a:xfrm>
          <a:prstGeom prst="rect">
            <a:avLst/>
          </a:prstGeom>
          <a:solidFill>
            <a:srgbClr val="E84A0C"/>
          </a:solidFill>
        </p:spPr>
      </p:sp>
      <p:sp>
        <p:nvSpPr>
          <p:cNvPr id="4" name="Text 2"/>
          <p:cNvSpPr/>
          <p:nvPr/>
        </p:nvSpPr>
        <p:spPr>
          <a:xfrm>
            <a:off x="365760" y="0"/>
            <a:ext cx="8229600" cy="914400"/>
          </a:xfrm>
          <a:prstGeom prst="rect">
            <a:avLst/>
          </a:prstGeom>
          <a:noFill/>
        </p:spPr>
        <p:txBody>
          <a:bodyPr wrap="square" lIns="0" tIns="0" rIns="0" bIns="0" rtlCol="0" anchor="ctr"/>
          <a:lstStyle/>
          <a:p>
            <a:pPr marL="0" indent="0">
              <a:buNone/>
            </a:pPr>
            <a:r>
              <a:rPr lang="en-US" sz="2400" b="1" dirty="0">
                <a:solidFill>
                  <a:srgbClr val="FFFFFF"/>
                </a:solidFill>
                <a:latin typeface="Calibri" pitchFamily="34" charset="0"/>
                <a:ea typeface="Calibri" pitchFamily="34" charset="-122"/>
                <a:cs typeface="Calibri" pitchFamily="34" charset="-120"/>
              </a:rPr>
              <a:t>Prototype</a:t>
            </a:r>
            <a:endParaRPr lang="en-US" sz="2400" dirty="0"/>
          </a:p>
        </p:txBody>
      </p:sp>
      <p:sp>
        <p:nvSpPr>
          <p:cNvPr id="5" name="Shape 3"/>
          <p:cNvSpPr/>
          <p:nvPr/>
        </p:nvSpPr>
        <p:spPr>
          <a:xfrm>
            <a:off x="320040" y="1097280"/>
            <a:ext cx="4069080" cy="3383280"/>
          </a:xfrm>
          <a:prstGeom prst="rect">
            <a:avLst/>
          </a:prstGeom>
          <a:solidFill>
            <a:srgbClr val="0A1428"/>
          </a:solidFill>
          <a:ln w="25400">
            <a:solidFill>
              <a:srgbClr val="E84A0C"/>
            </a:solidFill>
            <a:prstDash val="solid"/>
          </a:ln>
        </p:spPr>
      </p:sp>
      <p:pic>
        <p:nvPicPr>
          <p:cNvPr id="6" name="Image 0" descr="preencoded.png"/>
          <p:cNvPicPr>
            <a:picLocks noChangeAspect="1"/>
          </p:cNvPicPr>
          <p:nvPr/>
        </p:nvPicPr>
        <p:blipFill>
          <a:blip r:embed="rId1">
            <a:alphaModFix amt="50000"/>
          </a:blip>
          <a:stretch>
            <a:fillRect/>
          </a:stretch>
        </p:blipFill>
        <p:spPr>
          <a:xfrm>
            <a:off x="1645920" y="1828800"/>
            <a:ext cx="1371600" cy="1371600"/>
          </a:xfrm>
          <a:prstGeom prst="rect">
            <a:avLst/>
          </a:prstGeom>
        </p:spPr>
      </p:pic>
      <p:sp>
        <p:nvSpPr>
          <p:cNvPr id="7" name="Text 4"/>
          <p:cNvSpPr/>
          <p:nvPr/>
        </p:nvSpPr>
        <p:spPr>
          <a:xfrm>
            <a:off x="320040" y="3291840"/>
            <a:ext cx="4069080" cy="548640"/>
          </a:xfrm>
          <a:prstGeom prst="rect">
            <a:avLst/>
          </a:prstGeom>
          <a:noFill/>
        </p:spPr>
        <p:txBody>
          <a:bodyPr wrap="square" lIns="0" tIns="0" rIns="0" bIns="0" rtlCol="0" anchor="ctr"/>
          <a:lstStyle/>
          <a:p>
            <a:pPr marL="0" indent="0" algn="ctr">
              <a:buNone/>
            </a:pPr>
            <a:r>
              <a:rPr lang="en-US" sz="1100" i="1" dirty="0">
                <a:solidFill>
                  <a:srgbClr val="B8C8E8"/>
                </a:solidFill>
                <a:latin typeface="Calibri" pitchFamily="34" charset="0"/>
                <a:ea typeface="Calibri" pitchFamily="34" charset="-122"/>
                <a:cs typeface="Calibri" pitchFamily="34" charset="-120"/>
              </a:rPr>
              <a:t>[Insert Robot Photo 1]</a:t>
            </a:r>
            <a:endParaRPr lang="en-US" sz="1100" dirty="0"/>
          </a:p>
        </p:txBody>
      </p:sp>
      <p:sp>
        <p:nvSpPr>
          <p:cNvPr id="8" name="Text 5"/>
          <p:cNvSpPr/>
          <p:nvPr/>
        </p:nvSpPr>
        <p:spPr>
          <a:xfrm>
            <a:off x="320040" y="3931920"/>
            <a:ext cx="4069080" cy="411480"/>
          </a:xfrm>
          <a:prstGeom prst="rect">
            <a:avLst/>
          </a:prstGeom>
          <a:noFill/>
        </p:spPr>
        <p:txBody>
          <a:bodyPr wrap="square" lIns="0" tIns="0" rIns="0" bIns="0" rtlCol="0" anchor="ctr"/>
          <a:lstStyle/>
          <a:p>
            <a:pPr marL="0" indent="0" algn="ctr">
              <a:buNone/>
            </a:pPr>
            <a:r>
              <a:rPr lang="en-US" sz="1200" b="1" dirty="0">
                <a:solidFill>
                  <a:srgbClr val="E84A0C"/>
                </a:solidFill>
                <a:latin typeface="Calibri" pitchFamily="34" charset="0"/>
                <a:ea typeface="Calibri" pitchFamily="34" charset="-122"/>
                <a:cs typeface="Calibri" pitchFamily="34" charset="-120"/>
              </a:rPr>
              <a:t>Overall Assembly</a:t>
            </a:r>
            <a:endParaRPr lang="en-US" sz="1200" dirty="0"/>
          </a:p>
        </p:txBody>
      </p:sp>
      <p:sp>
        <p:nvSpPr>
          <p:cNvPr id="9" name="Shape 6"/>
          <p:cNvSpPr/>
          <p:nvPr/>
        </p:nvSpPr>
        <p:spPr>
          <a:xfrm>
            <a:off x="4754880" y="1097280"/>
            <a:ext cx="4069080" cy="3383280"/>
          </a:xfrm>
          <a:prstGeom prst="rect">
            <a:avLst/>
          </a:prstGeom>
          <a:solidFill>
            <a:srgbClr val="0A1428"/>
          </a:solidFill>
          <a:ln w="25400">
            <a:solidFill>
              <a:srgbClr val="E84A0C"/>
            </a:solidFill>
            <a:prstDash val="solid"/>
          </a:ln>
        </p:spPr>
      </p:sp>
      <p:pic>
        <p:nvPicPr>
          <p:cNvPr id="10" name="Image 1" descr="preencoded.png"/>
          <p:cNvPicPr>
            <a:picLocks noChangeAspect="1"/>
          </p:cNvPicPr>
          <p:nvPr/>
        </p:nvPicPr>
        <p:blipFill>
          <a:blip r:embed="rId2">
            <a:alphaModFix amt="50000"/>
          </a:blip>
          <a:stretch>
            <a:fillRect/>
          </a:stretch>
        </p:blipFill>
        <p:spPr>
          <a:xfrm>
            <a:off x="6172200" y="1828800"/>
            <a:ext cx="1234440" cy="1234440"/>
          </a:xfrm>
          <a:prstGeom prst="rect">
            <a:avLst/>
          </a:prstGeom>
        </p:spPr>
      </p:pic>
      <p:sp>
        <p:nvSpPr>
          <p:cNvPr id="11" name="Text 7"/>
          <p:cNvSpPr/>
          <p:nvPr/>
        </p:nvSpPr>
        <p:spPr>
          <a:xfrm>
            <a:off x="4754880" y="3291840"/>
            <a:ext cx="4069080" cy="548640"/>
          </a:xfrm>
          <a:prstGeom prst="rect">
            <a:avLst/>
          </a:prstGeom>
          <a:noFill/>
        </p:spPr>
        <p:txBody>
          <a:bodyPr wrap="square" lIns="0" tIns="0" rIns="0" bIns="0" rtlCol="0" anchor="ctr"/>
          <a:lstStyle/>
          <a:p>
            <a:pPr marL="0" indent="0" algn="ctr">
              <a:buNone/>
            </a:pPr>
            <a:r>
              <a:rPr lang="en-US" sz="1100" i="1" dirty="0">
                <a:solidFill>
                  <a:srgbClr val="B8C8E8"/>
                </a:solidFill>
                <a:latin typeface="Calibri" pitchFamily="34" charset="0"/>
                <a:ea typeface="Calibri" pitchFamily="34" charset="-122"/>
                <a:cs typeface="Calibri" pitchFamily="34" charset="-120"/>
              </a:rPr>
              <a:t>[Insert Robot Photo 2]</a:t>
            </a:r>
            <a:endParaRPr lang="en-US" sz="1100" dirty="0"/>
          </a:p>
        </p:txBody>
      </p:sp>
      <p:sp>
        <p:nvSpPr>
          <p:cNvPr id="12" name="Text 8"/>
          <p:cNvSpPr/>
          <p:nvPr/>
        </p:nvSpPr>
        <p:spPr>
          <a:xfrm>
            <a:off x="4754880" y="3931920"/>
            <a:ext cx="4069080" cy="411480"/>
          </a:xfrm>
          <a:prstGeom prst="rect">
            <a:avLst/>
          </a:prstGeom>
          <a:noFill/>
        </p:spPr>
        <p:txBody>
          <a:bodyPr wrap="square" lIns="0" tIns="0" rIns="0" bIns="0" rtlCol="0" anchor="ctr"/>
          <a:lstStyle/>
          <a:p>
            <a:pPr marL="0" indent="0" algn="ctr">
              <a:buNone/>
            </a:pPr>
            <a:r>
              <a:rPr lang="en-US" sz="1200" b="1" dirty="0">
                <a:solidFill>
                  <a:srgbClr val="E84A0C"/>
                </a:solidFill>
                <a:latin typeface="Calibri" pitchFamily="34" charset="0"/>
                <a:ea typeface="Calibri" pitchFamily="34" charset="-122"/>
                <a:cs typeface="Calibri" pitchFamily="34" charset="-120"/>
              </a:rPr>
              <a:t>Launcher &amp; Friction Wheels</a:t>
            </a:r>
            <a:endParaRPr lang="en-US" sz="1200" dirty="0"/>
          </a:p>
        </p:txBody>
      </p:sp>
      <p:pic>
        <p:nvPicPr>
          <p:cNvPr id="13" name="图片 12" descr="截屏2026-05-22 16.54.04"/>
          <p:cNvPicPr>
            <a:picLocks noChangeAspect="1"/>
          </p:cNvPicPr>
          <p:nvPr/>
        </p:nvPicPr>
        <p:blipFill>
          <a:blip r:embed="rId3"/>
          <a:stretch>
            <a:fillRect/>
          </a:stretch>
        </p:blipFill>
        <p:spPr>
          <a:xfrm>
            <a:off x="953770" y="1428115"/>
            <a:ext cx="2989580" cy="2287270"/>
          </a:xfrm>
          <a:prstGeom prst="rect">
            <a:avLst/>
          </a:prstGeom>
        </p:spPr>
      </p:pic>
      <p:pic>
        <p:nvPicPr>
          <p:cNvPr id="14" name="d31238c158ad9352efabcbec13a6db0a_raw">
            <a:hlinkClick r:id="" action="ppaction://media"/>
          </p:cNvPr>
          <p:cNvPicPr/>
          <p:nvPr userDrawn="1">
            <a:videoFile r:link="rId4"/>
            <p:extLst>
              <p:ext uri="{DAA4B4D4-6D71-4841-9C94-3DE7FCFB9230}">
                <p14:media xmlns:p14="http://schemas.microsoft.com/office/powerpoint/2010/main" r:embed="rId5">
                  <p14:trim end="12508.000000"/>
                </p14:media>
              </p:ext>
            </p:extLst>
          </p:nvPr>
        </p:nvPicPr>
        <p:blipFill>
          <a:blip r:embed="rId6"/>
          <a:stretch>
            <a:fillRect/>
          </a:stretch>
        </p:blipFill>
        <p:spPr>
          <a:xfrm>
            <a:off x="5673514" y="1161361"/>
            <a:ext cx="2231886" cy="28767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fullScrn="0">
              <p:cMediaNode vol="0">
                <p:cTn id="7" fill="hold" display="1">
                  <p:stCondLst>
                    <p:cond delay="indefinite"/>
                  </p:stCondLst>
                </p:cTn>
                <p:tgtEl>
                  <p:spTgt spid="14"/>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5945</Words>
  <Application>WPS Office WWO_wpscloud_20260508175737-a9385e8bc7</Application>
  <PresentationFormat>On-screen Show (16:9)</PresentationFormat>
  <Paragraphs>414</Paragraphs>
  <Slides>13</Slides>
  <Notes>13</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13</vt:i4>
      </vt:variant>
    </vt:vector>
  </HeadingPairs>
  <TitlesOfParts>
    <vt:vector size="29" baseType="lpstr">
      <vt:lpstr>Arial</vt:lpstr>
      <vt:lpstr>宋体</vt:lpstr>
      <vt:lpstr>Wingdings</vt:lpstr>
      <vt:lpstr>Calibri</vt:lpstr>
      <vt:lpstr>Calibri</vt:lpstr>
      <vt:lpstr>Calibri</vt:lpstr>
      <vt:lpstr>微软雅黑</vt:lpstr>
      <vt:lpstr>汉仪旗黑KW 55S</vt:lpstr>
      <vt:lpstr>Arial</vt:lpstr>
      <vt:lpstr>汉仪书宋二KW</vt:lpstr>
      <vt:lpstr>Kingsoft Confetti</vt:lpstr>
      <vt:lpstr>思源黑体 CN VF</vt:lpstr>
      <vt:lpstr>DejaVu Sans</vt:lpstr>
      <vt:lpstr>等线</vt:lpstr>
      <vt:lpstr>汉仪中等线KW</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PptxGenJS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Intelligent Basketball Retrieval and Return Robot</dc:title>
  <dc:creator>Team #36</dc:creator>
  <dc:subject>PptxGenJS Presentation</dc:subject>
  <cp:lastModifiedBy>杜林芷</cp:lastModifiedBy>
  <dcterms:created xsi:type="dcterms:W3CDTF">2026-05-22T16:04:50Z</dcterms:created>
  <dcterms:modified xsi:type="dcterms:W3CDTF">2026-05-22T16:04:50Z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2052-12.9.0.26427</vt:lpwstr>
  </property>
  <property fmtid="{D5CDD505-2E9C-101B-9397-08002B2CF9AE}" pid="3" name="ICV">
    <vt:lpwstr>04811590656AA47E4F19106A58FCB2CA_43</vt:lpwstr>
  </property>
</Properties>
</file>