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2" r:id="rId7"/>
    <p:sldId id="269" r:id="rId8"/>
    <p:sldId id="259" r:id="rId9"/>
    <p:sldId id="268" r:id="rId10"/>
    <p:sldId id="270" r:id="rId11"/>
    <p:sldId id="263" r:id="rId12"/>
    <p:sldId id="266" r:id="rId13"/>
    <p:sldId id="267" r:id="rId14"/>
  </p:sldIdLst>
  <p:sldSz cx="12192000" cy="6858000"/>
  <p:notesSz cx="6858000" cy="9144000"/>
  <p:defaultTextStyle>
    <a:defPPr>
      <a:defRPr lang="en-US"/>
    </a:defPPr>
    <a:lvl1pPr marL="0" indent="0" algn="l" defTabSz="914400">
      <a:defRPr sz="1800" kern="1200">
        <a:solidFill>
          <a:schemeClr val="tx1"/>
        </a:solidFill>
        <a:latin typeface="+mn-lt"/>
        <a:ea typeface="+mn-ea"/>
        <a:cs typeface="+mn-cs"/>
      </a:defRPr>
    </a:lvl1pPr>
    <a:lvl2pPr marL="457200" indent="0" algn="l" defTabSz="914400">
      <a:defRPr sz="1800" kern="1200">
        <a:solidFill>
          <a:schemeClr val="tx1"/>
        </a:solidFill>
        <a:latin typeface="+mn-lt"/>
        <a:ea typeface="+mn-ea"/>
        <a:cs typeface="+mn-cs"/>
      </a:defRPr>
    </a:lvl2pPr>
    <a:lvl3pPr marL="914400" indent="0" algn="l" defTabSz="914400">
      <a:defRPr sz="1800" kern="1200">
        <a:solidFill>
          <a:schemeClr val="tx1"/>
        </a:solidFill>
        <a:latin typeface="+mn-lt"/>
        <a:ea typeface="+mn-ea"/>
        <a:cs typeface="+mn-cs"/>
      </a:defRPr>
    </a:lvl3pPr>
    <a:lvl4pPr marL="1371600" indent="0" algn="l" defTabSz="914400">
      <a:defRPr sz="1800" kern="1200">
        <a:solidFill>
          <a:schemeClr val="tx1"/>
        </a:solidFill>
        <a:latin typeface="+mn-lt"/>
        <a:ea typeface="+mn-ea"/>
        <a:cs typeface="+mn-cs"/>
      </a:defRPr>
    </a:lvl4pPr>
    <a:lvl5pPr marL="1828800" indent="0" algn="l" defTabSz="914400">
      <a:defRPr sz="1800" kern="1200">
        <a:solidFill>
          <a:schemeClr val="tx1"/>
        </a:solidFill>
        <a:latin typeface="+mn-lt"/>
        <a:ea typeface="+mn-ea"/>
        <a:cs typeface="+mn-cs"/>
      </a:defRPr>
    </a:lvl5pPr>
    <a:lvl6pPr marL="2286000" indent="0" algn="l" defTabSz="914400">
      <a:defRPr sz="1800" kern="1200">
        <a:solidFill>
          <a:schemeClr val="tx1"/>
        </a:solidFill>
        <a:latin typeface="+mn-lt"/>
        <a:ea typeface="+mn-ea"/>
        <a:cs typeface="+mn-cs"/>
      </a:defRPr>
    </a:lvl6pPr>
    <a:lvl7pPr marL="2743200" indent="0" algn="l" defTabSz="914400">
      <a:defRPr sz="1800" kern="1200">
        <a:solidFill>
          <a:schemeClr val="tx1"/>
        </a:solidFill>
        <a:latin typeface="+mn-lt"/>
        <a:ea typeface="+mn-ea"/>
        <a:cs typeface="+mn-cs"/>
      </a:defRPr>
    </a:lvl7pPr>
    <a:lvl8pPr marL="3200400" indent="0" algn="l" defTabSz="914400">
      <a:defRPr sz="1800" kern="1200">
        <a:solidFill>
          <a:schemeClr val="tx1"/>
        </a:solidFill>
        <a:latin typeface="+mn-lt"/>
        <a:ea typeface="+mn-ea"/>
        <a:cs typeface="+mn-cs"/>
      </a:defRPr>
    </a:lvl8pPr>
    <a:lvl9pPr marL="3657600" indent="0" algn="l" defTabSz="91440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8" d="100"/>
          <a:sy n="68" d="100"/>
        </p:scale>
        <p:origin x="3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prstGeom prst="rect">
            <a:avLst/>
          </a:prstGeom>
        </p:spPr>
        <p:txBody>
          <a:bodyPr/>
          <a:lstStyle/>
          <a:p/>
        </p:txBody>
      </p:sp>
      <p:sp>
        <p:nvSpPr>
          <p:cNvPr id="3" name="Date Placeholder"/>
          <p:cNvSpPr>
            <a:spLocks noGrp="1"/>
          </p:cNvSpPr>
          <p:nvPr>
            <p:ph type="dt" sz="quarter" idx="1"/>
          </p:nvPr>
        </p:nvSpPr>
        <p:spPr>
          <a:prstGeom prst="rect">
            <a:avLst/>
          </a:prstGeom>
        </p:spPr>
        <p:txBody>
          <a:bodyPr/>
          <a:lstStyle/>
          <a:p/>
        </p:txBody>
      </p:sp>
      <p:sp>
        <p:nvSpPr>
          <p:cNvPr id="4" name="Slide Image Placeholder"/>
          <p:cNvSpPr>
            <a:spLocks noGrp="1" noRot="1" noChangeAspect="1"/>
          </p:cNvSpPr>
          <p:nvPr>
            <p:ph type="sldImg" idx="2"/>
          </p:nvPr>
        </p:nvSpPr>
        <p:spPr>
          <a:prstGeom prst="rect">
            <a:avLst/>
          </a:prstGeom>
        </p:spPr>
        <p:txBody>
          <a:bodyPr/>
          <a:lstStyle/>
          <a:p/>
        </p:txBody>
      </p:sp>
      <p:sp>
        <p:nvSpPr>
          <p:cNvPr id="5" name="Notes Placeholder"/>
          <p:cNvSpPr>
            <a:spLocks noGrp="1"/>
          </p:cNvSpPr>
          <p:nvPr>
            <p:ph type="body" sz="quarter" idx="3"/>
          </p:nvPr>
        </p:nvSpPr>
        <p:spPr>
          <a:prstGeom prst="rect">
            <a:avLst/>
          </a:prstGeom>
        </p:spPr>
        <p:txBody>
          <a:bodyPr/>
          <a:lstStyle/>
          <a:p/>
        </p:txBody>
      </p:sp>
      <p:sp>
        <p:nvSpPr>
          <p:cNvPr id="6" name="Footer Placeholder"/>
          <p:cNvSpPr>
            <a:spLocks noGrp="1"/>
          </p:cNvSpPr>
          <p:nvPr>
            <p:ph type="ftr" sz="quarter" idx="4"/>
          </p:nvPr>
        </p:nvSpPr>
        <p:spPr>
          <a:prstGeom prst="rect">
            <a:avLst/>
          </a:prstGeom>
        </p:spPr>
        <p:txBody>
          <a:bodyPr/>
          <a:lstStyle/>
          <a:p/>
        </p:txBody>
      </p:sp>
      <p:sp>
        <p:nvSpPr>
          <p:cNvPr id="7" name="Slide Number Placeholder"/>
          <p:cNvSpPr>
            <a:spLocks noGrp="1"/>
          </p:cNvSpPr>
          <p:nvPr>
            <p:ph type="sldNum" sz="quarter" idx="5"/>
          </p:nvPr>
        </p:nvSpPr>
        <p:spPr>
          <a:prstGeom prst="rect">
            <a:avLst/>
          </a:prstGeom>
        </p:spPr>
        <p:txBody>
          <a:bodyPr/>
          <a:lstStyl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idx="5"/>
          </p:nvPr>
        </p:nvSpPr>
        <p:spPr/>
        <p:txBody>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idx="5"/>
          </p:nvPr>
        </p:nvSpPr>
        <p:spPr/>
        <p:txBody>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idx="5"/>
          </p:nvPr>
        </p:nvSpPr>
        <p:spPr/>
        <p:txBody>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a:p>
            <a:r>
              <a:rPr lang="en-US" altLang="zh-CN"/>
              <a:t> Most people think the main challenge of robotic calligraphy is just drawing the outline of a character.But the real hurdle it’s about reproducing the stroke order, the pressure variations, and consistent, repeatable results on actual paper."</a:t>
            </a:r>
            <a:endParaRPr lang="en-US" altLang="zh-CN"/>
          </a:p>
          <a:p>
            <a:r>
              <a:rPr lang="en-US" altLang="zh-CN"/>
              <a:t>For example, if we want to draw a horizontal line, we need to press down at the start, lift the pen slightly, then move slowly to the right, and finally lift the pen and pull it back a little.</a:t>
            </a:r>
            <a:endParaRPr lang="en-US" altLang="zh-CN"/>
          </a:p>
          <a:p>
            <a:r>
              <a:rPr lang="en-US" altLang="zh-CN"/>
              <a:t>Most low-cost calligraphy robots only trace basic 2D outlines. They completely miss the dynamic behaviors that make calligraphy come alive—things like lifting the brush, pressing down, and pausing at key points.On the other end of the spectrum, high-end systems rely on expensive commercial robotic arms and massive expert-labeled datasets. They work, but they’re neither accessible nor scalable for everyday use.</a:t>
            </a:r>
            <a:endParaRPr lang="en-US" altLang="zh-CN"/>
          </a:p>
        </p:txBody>
      </p:sp>
      <p:sp>
        <p:nvSpPr>
          <p:cNvPr id="4" name="Slide Number Placeholder 3"/>
          <p:cNvSpPr>
            <a:spLocks noGrp="1"/>
          </p:cNvSpPr>
          <p:nvPr>
            <p:ph type="sldNum" idx="5"/>
          </p:nvPr>
        </p:nvSpPr>
        <p:spPr/>
        <p:txBody>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This  is the full workflow of our system. The process starts with a user’s calligraphy image as the input. In the offline processing stage, the system extracts the character structure and generates a B</a:t>
            </a:r>
            <a:r>
              <a:rPr lang="en-US" altLang="en-US"/>
              <a:t>é</a:t>
            </a:r>
            <a:r>
              <a:rPr lang="en-US" altLang="zh-CN"/>
              <a:t>zier-curve-based writing trajectory. Then, a reinforcement-learning-based brush simulation environment helps refine the trajectory into 3D coordinates, including the X-Y writing path and Z-axis brush movement.</a:t>
            </a:r>
            <a:endParaRPr lang="en-US" altLang="zh-CN"/>
          </a:p>
          <a:p>
            <a:endParaRPr lang="en-US" altLang="zh-CN"/>
          </a:p>
          <a:p>
            <a:r>
              <a:rPr lang="en-US" altLang="zh-CN"/>
              <a:t>These coordinates are then passed into the online control stage. The system converts the trajectory into G-code, which is transmitted to the Arduino Mega 2560 and RAMPS 1.4 hardware setup. With Marlin firmware, the G-code is translated into specific stepper motor actions.</a:t>
            </a:r>
            <a:endParaRPr lang="en-US" altLang="zh-CN"/>
          </a:p>
          <a:p>
            <a:endParaRPr lang="en-US" altLang="zh-CN"/>
          </a:p>
          <a:p>
            <a:r>
              <a:rPr lang="en-US" altLang="zh-CN"/>
              <a:t>At the final stage, the physical manipulator executes the writing task. The gantry structure moves the brush along the X and Y axes, while the Z axis adjusts the brush pressure on the paper. Overall, this architecture connects visual input, trajectory planning, control firmware, and physical calligraphy execution into one complete robotic writing pipeline.</a:t>
            </a:r>
            <a:endParaRPr lang="en-US"/>
          </a:p>
        </p:txBody>
      </p:sp>
      <p:sp>
        <p:nvSpPr>
          <p:cNvPr id="4" name="Slide Number Placeholder 3"/>
          <p:cNvSpPr>
            <a:spLocks noGrp="1"/>
          </p:cNvSpPr>
          <p:nvPr>
            <p:ph type="sldNum" idx="5"/>
          </p:nvPr>
        </p:nvSpPr>
        <p:spPr/>
        <p:txBody>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This is the physical framework of our mechanical system. Our manipulator is designed as a three-axis Cartesian gantr system, which is similar to the motion structure of a desktop 3D printer. The X and Y axes control the horizontal movement of the brush across the writing plane, while the Z axis controls the vertical movement of the brush, including contact and pressure on the paper.</a:t>
            </a:r>
            <a:endParaRPr lang="en-US" altLang="zh-CN"/>
          </a:p>
          <a:p>
            <a:endParaRPr lang="en-US" altLang="zh-CN"/>
          </a:p>
          <a:p>
            <a:r>
              <a:rPr lang="en-US" altLang="zh-CN"/>
              <a:t>For the mechanical transmission, we use lead screw drives to provide higher torque, better stability, and more precise positioning. The whole frame is constructed from aluminum profiles, which makes the structure lightweight but rigid enough for repeated writing motion.</a:t>
            </a:r>
            <a:endParaRPr lang="en-US" altLang="zh-CN"/>
          </a:p>
          <a:p>
            <a:endParaRPr lang="en-US" altLang="zh-CN"/>
          </a:p>
          <a:p>
            <a:r>
              <a:rPr lang="en-US" altLang="zh-CN"/>
              <a:t>The system is driven by three NEMA 17 stepper motors, one for each axis. Each motor is controlled by an A4988 stepper driver, configured with 1/16 microstepping mode. This allows smoother motion and finer position control, which is important for calligraphy stroke execution.</a:t>
            </a:r>
            <a:endParaRPr lang="en-US" altLang="zh-CN"/>
          </a:p>
          <a:p>
            <a:endParaRPr lang="en-US" altLang="zh-CN"/>
          </a:p>
          <a:p>
            <a:r>
              <a:rPr lang="en-US" altLang="zh-CN"/>
              <a:t>The working area of the platform is approximately 200 by 300 by 165 millimeters in X, Y, and Z directions. Overall, the mechanical </a:t>
            </a:r>
            <a:r>
              <a:rPr lang="en-US" altLang="zh-CN" sz="1800">
                <a:solidFill>
                  <a:schemeClr val="tx1"/>
                </a:solidFill>
              </a:rPr>
              <a:t>system</a:t>
            </a:r>
            <a:r>
              <a:rPr lang="en-US" altLang="zh-CN"/>
              <a:t> provides a stable and controllable platform for converting the planned digital trajectory into physical brush movement.</a:t>
            </a:r>
            <a:endParaRPr lang="en-US" altLang="zh-CN"/>
          </a:p>
        </p:txBody>
      </p:sp>
      <p:sp>
        <p:nvSpPr>
          <p:cNvPr id="4" name="Slide Number Placeholder 3"/>
          <p:cNvSpPr>
            <a:spLocks noGrp="1"/>
          </p:cNvSpPr>
          <p:nvPr>
            <p:ph type="sldNum" idx="5"/>
          </p:nvPr>
        </p:nvSpPr>
        <p:spPr/>
        <p:txBody>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Our control system uses an Arduino Mega 2560 together with a RAMPS 1.4 shield as the main hardware controller. The Arduino receives G-code commands from the host computer through serial communication and converts them into motion control signals for the stepper motors. The RAMPS 1.4 board serves as the interface between the microcontroller, stepper drivers, motors, power supply, and limit switches. Limit switches are installed on each axis to define the machine’s home position (0, 0, 0) and provide minimum travel boundaries, ensuring that the system can initialize its coordinate space safely before physical execution.</a:t>
            </a:r>
            <a:endParaRPr lang="en-US" altLang="zh-CN"/>
          </a:p>
          <a:p>
            <a:endParaRPr lang="en-US" altLang="zh-CN"/>
          </a:p>
          <a:p>
            <a:r>
              <a:rPr lang="en-US" altLang="zh-CN"/>
              <a:t>In our control system, Marlin acts as the motion-control firmware. It receives G-code from the Arduino Mega 2560 and translates each command into specific motor actions. Marlin also handles homing through the limit switches, acceleration control, and movement constraints, so the robotic manipulator can execute the planned writing path in a stable and repeatable way.</a:t>
            </a:r>
            <a:endParaRPr lang="en-US" altLang="zh-CN"/>
          </a:p>
        </p:txBody>
      </p:sp>
      <p:sp>
        <p:nvSpPr>
          <p:cNvPr id="4" name="Slide Number Placeholder 3"/>
          <p:cNvSpPr>
            <a:spLocks noGrp="1"/>
          </p:cNvSpPr>
          <p:nvPr>
            <p:ph type="sldNum" idx="5"/>
          </p:nvPr>
        </p:nvSpPr>
        <p:spPr/>
        <p:txBody>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We have a user interface to control the whole pipeli</a:t>
            </a:r>
            <a:endParaRPr lang="en-US" altLang="zh-CN"/>
          </a:p>
          <a:p>
            <a:endParaRPr lang="en-US" altLang="zh-CN"/>
          </a:p>
          <a:p>
            <a:r>
              <a:rPr lang="en-US" altLang="zh-CN"/>
              <a:t>The UI is not only used for entering parameters. It covers both G-code generation and machine execution.</a:t>
            </a:r>
            <a:endParaRPr lang="en-US" altLang="zh-CN"/>
          </a:p>
          <a:p>
            <a:endParaRPr lang="en-US" altLang="zh-CN"/>
          </a:p>
          <a:p>
            <a:r>
              <a:rPr lang="en-US" altLang="zh-CN"/>
              <a:t>On the left, the main generation panel allows the user to enter text, choose the font and model, set the output path, and adjust layout parameters such as character spacing, origin, and pen heights.</a:t>
            </a:r>
            <a:endParaRPr lang="en-US" altLang="zh-CN"/>
          </a:p>
          <a:p>
            <a:endParaRPr lang="en-US" altLang="zh-CN"/>
          </a:p>
          <a:p>
            <a:r>
              <a:rPr lang="en-US" altLang="zh-CN"/>
              <a:t>On the right, the send-to-machine panel allows the user to select the serial port and baudrate, run dry-run tests, and send G-code to the machine.</a:t>
            </a:r>
            <a:endParaRPr lang="en-US" altLang="zh-CN"/>
          </a:p>
          <a:p>
            <a:endParaRPr lang="en-US" altLang="zh-CN"/>
          </a:p>
          <a:p>
            <a:r>
              <a:rPr lang="en-US" altLang="zh-CN"/>
              <a:t>The UI also includes validation and debugging information. It checks invalid inputs, missing font files, and displays command output, standard output, and error logs.</a:t>
            </a:r>
            <a:endParaRPr lang="en-US" altLang="zh-CN"/>
          </a:p>
        </p:txBody>
      </p:sp>
      <p:sp>
        <p:nvSpPr>
          <p:cNvPr id="4" name="Slide Number Placeholder 3"/>
          <p:cNvSpPr>
            <a:spLocks noGrp="1"/>
          </p:cNvSpPr>
          <p:nvPr>
            <p:ph type="sldNum" idx="5"/>
          </p:nvPr>
        </p:nvSpPr>
        <p:spPr/>
        <p:txBody>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For the software workflow, our goal is to convert Chinese text input into executable G-code for the writing machine.</a:t>
            </a:r>
            <a:endParaRPr lang="en-US" altLang="zh-CN"/>
          </a:p>
          <a:p>
            <a:endParaRPr lang="en-US" altLang="zh-CN"/>
          </a:p>
          <a:p>
            <a:r>
              <a:rPr lang="en-US" altLang="zh-CN"/>
              <a:t>The pipeline starts from a Chinese character and a selected font. The character is rendered into a 256 by 256 PNG image. Then, we use CalliRewrite to extract a coarse stroke trajectory from the image. The output is stored as an NPZ trajectory file.</a:t>
            </a:r>
            <a:endParaRPr lang="en-US" altLang="zh-CN"/>
          </a:p>
          <a:p>
            <a:endParaRPr lang="en-US" altLang="zh-CN"/>
          </a:p>
          <a:p>
            <a:r>
              <a:rPr lang="en-US" altLang="zh-CN"/>
              <a:t>Next, our converter reconstructs the trajectory, samples the stroke curves, maps image coordinates into millimeter-based machine coordinates, and generates G-code. For multiple characters, we apply layout offsets at the G-code level.</a:t>
            </a:r>
            <a:endParaRPr lang="en-US" altLang="zh-CN"/>
          </a:p>
          <a:p>
            <a:endParaRPr lang="en-US" altLang="zh-CN"/>
          </a:p>
          <a:p>
            <a:r>
              <a:rPr lang="en-US" altLang="zh-CN"/>
              <a:t>Finally, the generated G-code can be sent to the Mega2560 through serial communication.</a:t>
            </a:r>
            <a:endParaRPr lang="en-US" altLang="zh-CN"/>
          </a:p>
        </p:txBody>
      </p:sp>
      <p:sp>
        <p:nvSpPr>
          <p:cNvPr id="4" name="Slide Number Placeholder 3"/>
          <p:cNvSpPr>
            <a:spLocks noGrp="1"/>
          </p:cNvSpPr>
          <p:nvPr>
            <p:ph type="sldNum" idx="5"/>
          </p:nvPr>
        </p:nvSpPr>
        <p:spPr/>
        <p:txBody>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This table summarizes the main software verification results.</a:t>
            </a:r>
            <a:endParaRPr lang="en-US" altLang="zh-CN"/>
          </a:p>
          <a:p>
            <a:endParaRPr lang="en-US" altLang="zh-CN"/>
          </a:p>
          <a:p>
            <a:r>
              <a:rPr lang="en-US" altLang="zh-CN"/>
              <a:t>First, we verified that the software can render Chinese characters and fonts into PNG images. Then, we confirmed that CalliRewrite can generate the corresponding NPZ trajectory files.</a:t>
            </a:r>
            <a:endParaRPr lang="en-US" altLang="zh-CN"/>
          </a:p>
          <a:p>
            <a:endParaRPr lang="en-US" altLang="zh-CN"/>
          </a:p>
          <a:p>
            <a:r>
              <a:rPr lang="en-US" altLang="zh-CN"/>
              <a:t>Next, we verified that the NPZ files can be converted into valid G-code with XY movement and Z-axis pen-up and pen-down commands.</a:t>
            </a:r>
            <a:endParaRPr lang="en-US" altLang="zh-CN"/>
          </a:p>
          <a:p>
            <a:endParaRPr lang="en-US" altLang="zh-CN"/>
          </a:p>
          <a:p>
            <a:r>
              <a:rPr lang="en-US" altLang="zh-CN"/>
              <a:t>For multi-character writing, we checked that each character is processed separately, and the final merged G-code applies correct layout offsets without repeated homing commands.</a:t>
            </a:r>
            <a:endParaRPr lang="en-US" altLang="zh-CN"/>
          </a:p>
          <a:p>
            <a:endParaRPr lang="en-US" altLang="zh-CN"/>
          </a:p>
          <a:p>
            <a:r>
              <a:rPr lang="en-US" altLang="zh-CN"/>
              <a:t>Finally, we verified the UI and serial sending process. The UI can generate G-code, display previews, perform dry-run tests, and only sends commands after the user explicitly clicks the send button. All key software requirements were verified.</a:t>
            </a:r>
            <a:endParaRPr lang="en-US" altLang="zh-CN"/>
          </a:p>
        </p:txBody>
      </p:sp>
      <p:sp>
        <p:nvSpPr>
          <p:cNvPr id="4" name="Slide Number Placeholder 3"/>
          <p:cNvSpPr>
            <a:spLocks noGrp="1"/>
          </p:cNvSpPr>
          <p:nvPr>
            <p:ph type="sldNum" idx="5"/>
          </p:nvPr>
        </p:nvSpPr>
        <p:spPr/>
        <p:txBody>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idx="5"/>
          </p:nvPr>
        </p:nvSpPr>
        <p:spPr/>
        <p:txBody>
          <a:bodyPr/>
          <a:lstStyl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a:lnSpc>
          <a:spcPct val="90000"/>
        </a:lnSpc>
        <a:spcBef>
          <a:spcPts val="0"/>
        </a:spcBef>
        <a:buNone/>
        <a:defRPr sz="4400">
          <a:solidFill>
            <a:schemeClr val="tx1"/>
          </a:solidFill>
          <a:latin typeface="+mj-lt"/>
          <a:ea typeface="+mj-lt"/>
          <a:cs typeface="+mj-lt"/>
        </a:defRPr>
      </a:lvl1pPr>
    </p:titleStyle>
    <p:bodyStyle>
      <a:lvl1pPr marL="228600" indent="-228600" algn="l">
        <a:lnSpc>
          <a:spcPct val="90000"/>
        </a:lnSpc>
        <a:spcBef>
          <a:spcPts val="1000"/>
        </a:spcBef>
        <a:buChar char="•"/>
        <a:defRPr sz="2800">
          <a:solidFill>
            <a:schemeClr val="tx1"/>
          </a:solidFill>
          <a:latin typeface="+mn-lt"/>
          <a:ea typeface="+mn-lt"/>
          <a:cs typeface="+mn-lt"/>
        </a:defRPr>
      </a:lvl1pPr>
      <a:lvl2pPr marL="685800" indent="-228600" algn="l">
        <a:lnSpc>
          <a:spcPct val="90000"/>
        </a:lnSpc>
        <a:spcBef>
          <a:spcPts val="500"/>
        </a:spcBef>
        <a:buChar char="•"/>
        <a:defRPr sz="2400">
          <a:solidFill>
            <a:schemeClr val="tx1"/>
          </a:solidFill>
          <a:latin typeface="+mn-lt"/>
          <a:ea typeface="+mn-lt"/>
          <a:cs typeface="+mn-lt"/>
        </a:defRPr>
      </a:lvl2pPr>
      <a:lvl3pPr marL="1143000" indent="-228600" algn="l">
        <a:lnSpc>
          <a:spcPct val="90000"/>
        </a:lnSpc>
        <a:spcBef>
          <a:spcPts val="500"/>
        </a:spcBef>
        <a:buChar char="•"/>
        <a:defRPr sz="2000">
          <a:solidFill>
            <a:schemeClr val="tx1"/>
          </a:solidFill>
          <a:latin typeface="+mn-lt"/>
          <a:ea typeface="+mn-lt"/>
          <a:cs typeface="+mn-lt"/>
        </a:defRPr>
      </a:lvl3pPr>
      <a:lvl4pPr marL="1600200" indent="-228600" algn="l">
        <a:lnSpc>
          <a:spcPct val="90000"/>
        </a:lnSpc>
        <a:spcBef>
          <a:spcPts val="500"/>
        </a:spcBef>
        <a:buChar char="•"/>
        <a:defRPr sz="1800">
          <a:solidFill>
            <a:schemeClr val="tx1"/>
          </a:solidFill>
          <a:latin typeface="+mn-lt"/>
          <a:ea typeface="+mn-lt"/>
          <a:cs typeface="+mn-lt"/>
        </a:defRPr>
      </a:lvl4pPr>
      <a:lvl5pPr marL="2057400" indent="-228600" algn="l">
        <a:lnSpc>
          <a:spcPct val="90000"/>
        </a:lnSpc>
        <a:spcBef>
          <a:spcPts val="500"/>
        </a:spcBef>
        <a:buChar char="•"/>
        <a:defRPr sz="1800">
          <a:solidFill>
            <a:schemeClr val="tx1"/>
          </a:solidFill>
          <a:latin typeface="+mn-lt"/>
          <a:ea typeface="+mn-lt"/>
          <a:cs typeface="+mn-lt"/>
        </a:defRPr>
      </a:lvl5pPr>
      <a:lvl6pPr marL="2514600" indent="-228600" algn="l">
        <a:lnSpc>
          <a:spcPct val="90000"/>
        </a:lnSpc>
        <a:spcBef>
          <a:spcPts val="500"/>
        </a:spcBef>
        <a:buChar char="•"/>
        <a:defRPr sz="1800">
          <a:solidFill>
            <a:schemeClr val="tx1"/>
          </a:solidFill>
          <a:latin typeface="+mn-lt"/>
          <a:ea typeface="+mn-lt"/>
          <a:cs typeface="+mn-lt"/>
        </a:defRPr>
      </a:lvl6pPr>
      <a:lvl7pPr marL="2971800" indent="-228600" algn="l">
        <a:lnSpc>
          <a:spcPct val="90000"/>
        </a:lnSpc>
        <a:spcBef>
          <a:spcPts val="500"/>
        </a:spcBef>
        <a:buChar char="•"/>
        <a:defRPr sz="1800">
          <a:solidFill>
            <a:schemeClr val="tx1"/>
          </a:solidFill>
          <a:latin typeface="+mn-lt"/>
          <a:ea typeface="+mn-lt"/>
          <a:cs typeface="+mn-lt"/>
        </a:defRPr>
      </a:lvl7pPr>
      <a:lvl8pPr marL="3429000" indent="-228600" algn="l">
        <a:lnSpc>
          <a:spcPct val="90000"/>
        </a:lnSpc>
        <a:spcBef>
          <a:spcPts val="500"/>
        </a:spcBef>
        <a:buChar char="•"/>
        <a:defRPr sz="1800">
          <a:solidFill>
            <a:schemeClr val="tx1"/>
          </a:solidFill>
          <a:latin typeface="+mn-lt"/>
          <a:ea typeface="+mn-lt"/>
          <a:cs typeface="+mn-lt"/>
        </a:defRPr>
      </a:lvl8pPr>
      <a:lvl9pPr marL="3886200" indent="-228600" algn="l">
        <a:lnSpc>
          <a:spcPct val="90000"/>
        </a:lnSpc>
        <a:spcBef>
          <a:spcPts val="500"/>
        </a:spcBef>
        <a:buChar char="•"/>
        <a:defRPr sz="1800">
          <a:solidFill>
            <a:schemeClr val="tx1"/>
          </a:solidFill>
          <a:latin typeface="+mn-lt"/>
          <a:ea typeface="+mn-lt"/>
          <a:cs typeface="+mn-lt"/>
        </a:defRPr>
      </a:lvl9pPr>
    </p:bodyStyle>
    <p:otherStyle>
      <a:lvl1pPr marL="0" algn="l">
        <a:buNone/>
        <a:defRPr sz="1800">
          <a:solidFill>
            <a:schemeClr val="tx1"/>
          </a:solidFill>
          <a:latin typeface="+mn-lt"/>
          <a:ea typeface="+mn-lt"/>
          <a:cs typeface="+mn-lt"/>
        </a:defRPr>
      </a:lvl1pPr>
      <a:lvl2pPr marL="457200" algn="l">
        <a:buNone/>
        <a:defRPr sz="1800">
          <a:solidFill>
            <a:schemeClr val="tx1"/>
          </a:solidFill>
          <a:latin typeface="+mn-lt"/>
          <a:ea typeface="+mn-lt"/>
          <a:cs typeface="+mn-lt"/>
        </a:defRPr>
      </a:lvl2pPr>
      <a:lvl3pPr marL="914400" algn="l">
        <a:buNone/>
        <a:defRPr sz="1800">
          <a:solidFill>
            <a:schemeClr val="tx1"/>
          </a:solidFill>
          <a:latin typeface="+mn-lt"/>
          <a:ea typeface="+mn-lt"/>
          <a:cs typeface="+mn-lt"/>
        </a:defRPr>
      </a:lvl3pPr>
      <a:lvl4pPr marL="1371600" algn="l">
        <a:buNone/>
        <a:defRPr sz="1800">
          <a:solidFill>
            <a:schemeClr val="tx1"/>
          </a:solidFill>
          <a:latin typeface="+mn-lt"/>
          <a:ea typeface="+mn-lt"/>
          <a:cs typeface="+mn-lt"/>
        </a:defRPr>
      </a:lvl4pPr>
      <a:lvl5pPr marL="1828800" algn="l">
        <a:buNone/>
        <a:defRPr sz="1800">
          <a:solidFill>
            <a:schemeClr val="tx1"/>
          </a:solidFill>
          <a:latin typeface="+mn-lt"/>
          <a:ea typeface="+mn-lt"/>
          <a:cs typeface="+mn-lt"/>
        </a:defRPr>
      </a:lvl5pPr>
      <a:lvl6pPr marL="2286000" algn="l">
        <a:buNone/>
        <a:defRPr sz="1800">
          <a:solidFill>
            <a:schemeClr val="tx1"/>
          </a:solidFill>
          <a:latin typeface="+mn-lt"/>
          <a:ea typeface="+mn-lt"/>
          <a:cs typeface="+mn-lt"/>
        </a:defRPr>
      </a:lvl6pPr>
      <a:lvl7pPr marL="2743200" algn="l">
        <a:buNone/>
        <a:defRPr sz="1800">
          <a:solidFill>
            <a:schemeClr val="tx1"/>
          </a:solidFill>
          <a:latin typeface="+mn-lt"/>
          <a:ea typeface="+mn-lt"/>
          <a:cs typeface="+mn-lt"/>
        </a:defRPr>
      </a:lvl7pPr>
      <a:lvl8pPr marL="3200400" algn="l">
        <a:buNone/>
        <a:defRPr sz="1800">
          <a:solidFill>
            <a:schemeClr val="tx1"/>
          </a:solidFill>
          <a:latin typeface="+mn-lt"/>
          <a:ea typeface="+mn-lt"/>
          <a:cs typeface="+mn-lt"/>
        </a:defRPr>
      </a:lvl8pPr>
      <a:lvl9pPr marL="3657600" algn="l">
        <a:buNone/>
        <a:defRPr sz="1800">
          <a:solidFill>
            <a:schemeClr val="tx1"/>
          </a:solidFill>
          <a:latin typeface="+mn-lt"/>
          <a:ea typeface="+mn-lt"/>
          <a:cs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8.png"/><Relationship Id="rId2" Type="http://schemas.microsoft.com/office/2007/relationships/media" Target="../media/media1.mp4"/><Relationship Id="rId1" Type="http://schemas.openxmlformats.org/officeDocument/2006/relationships/video" Target="../media/media1.mp4"/></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a:spLocks noGrp="1"/>
          </p:cNvSpPr>
          <p:nvPr/>
        </p:nvSpPr>
        <p:spPr>
          <a:xfrm>
            <a:off x="0" y="0"/>
            <a:ext cx="12192000" cy="6858000"/>
          </a:xfrm>
          <a:prstGeom prst="rect">
            <a:avLst/>
          </a:prstGeom>
          <a:solidFill>
            <a:srgbClr val="F5F0E8"/>
          </a:solidFill>
          <a:ln w="0">
            <a:solidFill>
              <a:srgbClr val="F5F0E8"/>
            </a:solidFill>
            <a:prstDash val="solid"/>
          </a:ln>
        </p:spPr>
      </p:sp>
      <p:sp>
        <p:nvSpPr>
          <p:cNvPr id="2" name="矩形 1"/>
          <p:cNvSpPr>
            <a:spLocks noGrp="1"/>
          </p:cNvSpPr>
          <p:nvPr/>
        </p:nvSpPr>
        <p:spPr>
          <a:xfrm>
            <a:off x="419100" y="361950"/>
            <a:ext cx="11353800" cy="6134100"/>
          </a:xfrm>
          <a:prstGeom prst="rect">
            <a:avLst/>
          </a:prstGeom>
          <a:solidFill>
            <a:srgbClr val="000000">
              <a:alpha val="0"/>
            </a:srgbClr>
          </a:solidFill>
          <a:ln w="9525">
            <a:solidFill>
              <a:srgbClr val="C8BDAE"/>
            </a:solidFill>
            <a:prstDash val="solid"/>
          </a:ln>
        </p:spPr>
      </p:sp>
      <p:sp>
        <p:nvSpPr>
          <p:cNvPr id="3" name="矩形 2"/>
          <p:cNvSpPr>
            <a:spLocks noGrp="1"/>
          </p:cNvSpPr>
          <p:nvPr/>
        </p:nvSpPr>
        <p:spPr>
          <a:xfrm>
            <a:off x="438150" y="381000"/>
            <a:ext cx="38100" cy="704850"/>
          </a:xfrm>
          <a:prstGeom prst="rect">
            <a:avLst/>
          </a:prstGeom>
          <a:solidFill>
            <a:srgbClr val="A33A2B"/>
          </a:solidFill>
          <a:ln w="0">
            <a:solidFill>
              <a:srgbClr val="A33A2B"/>
            </a:solidFill>
            <a:prstDash val="solid"/>
          </a:ln>
        </p:spPr>
      </p:sp>
      <p:sp>
        <p:nvSpPr>
          <p:cNvPr id="4" name="椭圆 3"/>
          <p:cNvSpPr>
            <a:spLocks noGrp="1"/>
          </p:cNvSpPr>
          <p:nvPr/>
        </p:nvSpPr>
        <p:spPr>
          <a:xfrm>
            <a:off x="666750" y="533400"/>
            <a:ext cx="114300" cy="114300"/>
          </a:xfrm>
          <a:prstGeom prst="ellipse">
            <a:avLst/>
          </a:prstGeom>
          <a:solidFill>
            <a:srgbClr val="A33A2B"/>
          </a:solidFill>
          <a:ln w="0">
            <a:solidFill>
              <a:srgbClr val="A33A2B"/>
            </a:solidFill>
            <a:prstDash val="solid"/>
          </a:ln>
        </p:spPr>
      </p:sp>
      <p:sp>
        <p:nvSpPr>
          <p:cNvPr id="5" name="矩形 4"/>
          <p:cNvSpPr>
            <a:spLocks noGrp="1"/>
          </p:cNvSpPr>
          <p:nvPr/>
        </p:nvSpPr>
        <p:spPr>
          <a:xfrm>
            <a:off x="876300" y="47625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1">
                <a:solidFill>
                  <a:srgbClr val="5F5A52"/>
                </a:solidFill>
                <a:latin typeface="Aptos"/>
                <a:ea typeface="Aptos"/>
                <a:cs typeface="Aptos"/>
              </a:defRPr>
            </a:pPr>
            <a:r>
              <a:rPr sz="1600" b="1">
                <a:solidFill>
                  <a:srgbClr val="5F5A52"/>
                </a:solidFill>
                <a:latin typeface="Aptos"/>
                <a:ea typeface="Aptos"/>
                <a:cs typeface="Aptos"/>
              </a:rPr>
              <a:t>ECE 445 SENIOR DESIGN</a:t>
            </a:r>
            <a:endParaRPr sz="1600" b="1">
              <a:solidFill>
                <a:srgbClr val="5F5A52"/>
              </a:solidFill>
              <a:latin typeface="Aptos"/>
              <a:ea typeface="Aptos"/>
              <a:cs typeface="Aptos"/>
            </a:endParaRPr>
          </a:p>
        </p:txBody>
      </p:sp>
      <p:sp>
        <p:nvSpPr>
          <p:cNvPr id="6" name="矩形 5"/>
          <p:cNvSpPr>
            <a:spLocks noGrp="1"/>
          </p:cNvSpPr>
          <p:nvPr/>
        </p:nvSpPr>
        <p:spPr>
          <a:xfrm>
            <a:off x="666750" y="1123950"/>
            <a:ext cx="7810500" cy="14287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550" b="1">
                <a:solidFill>
                  <a:srgbClr val="1C1A17"/>
                </a:solidFill>
                <a:latin typeface="Georgia" panose="02040502050405020303"/>
                <a:ea typeface="Georgia" panose="02040502050405020303"/>
                <a:cs typeface="Georgia" panose="02040502050405020303"/>
              </a:defRPr>
            </a:pPr>
            <a:r>
              <a:rPr sz="3600" b="1" dirty="0">
                <a:solidFill>
                  <a:srgbClr val="1C1A17"/>
                </a:solidFill>
                <a:latin typeface="Georgia" panose="02040502050405020303"/>
                <a:ea typeface="Georgia" panose="02040502050405020303"/>
                <a:cs typeface="Georgia" panose="02040502050405020303"/>
              </a:rPr>
              <a:t>Guided Robotic Manipulator for Chinese Calligraphy</a:t>
            </a:r>
            <a:endParaRPr sz="3600" b="1" dirty="0">
              <a:solidFill>
                <a:srgbClr val="1C1A17"/>
              </a:solidFill>
              <a:latin typeface="Georgia" panose="02040502050405020303"/>
              <a:ea typeface="Georgia" panose="02040502050405020303"/>
              <a:cs typeface="Georgia" panose="02040502050405020303"/>
            </a:endParaRPr>
          </a:p>
        </p:txBody>
      </p:sp>
      <p:sp>
        <p:nvSpPr>
          <p:cNvPr id="7" name="矩形 6"/>
          <p:cNvSpPr>
            <a:spLocks noGrp="1"/>
          </p:cNvSpPr>
          <p:nvPr/>
        </p:nvSpPr>
        <p:spPr>
          <a:xfrm>
            <a:off x="723944" y="2620859"/>
            <a:ext cx="7239000" cy="6858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0">
                <a:solidFill>
                  <a:srgbClr val="5F5A52"/>
                </a:solidFill>
                <a:latin typeface="Aptos"/>
                <a:ea typeface="Aptos"/>
                <a:cs typeface="Aptos"/>
              </a:defRPr>
            </a:pPr>
            <a:r>
              <a:rPr sz="1600" b="0" dirty="0">
                <a:solidFill>
                  <a:srgbClr val="5F5A52"/>
                </a:solidFill>
                <a:latin typeface="Aptos"/>
                <a:ea typeface="Aptos"/>
                <a:cs typeface="Aptos"/>
              </a:rPr>
              <a:t>A low-cost system that converts static character images into  brush motion through a neural path planner and a three-axis lead-screw gantry.</a:t>
            </a:r>
            <a:endParaRPr sz="1600" b="0" dirty="0">
              <a:solidFill>
                <a:srgbClr val="5F5A52"/>
              </a:solidFill>
              <a:latin typeface="Aptos"/>
              <a:ea typeface="Aptos"/>
              <a:cs typeface="Aptos"/>
            </a:endParaRPr>
          </a:p>
        </p:txBody>
      </p:sp>
      <p:sp>
        <p:nvSpPr>
          <p:cNvPr id="11" name="矩形 10"/>
          <p:cNvSpPr>
            <a:spLocks noGrp="1"/>
          </p:cNvSpPr>
          <p:nvPr/>
        </p:nvSpPr>
        <p:spPr>
          <a:xfrm>
            <a:off x="685800" y="3848100"/>
            <a:ext cx="2286000" cy="914400"/>
          </a:xfrm>
          <a:prstGeom prst="rect">
            <a:avLst/>
          </a:prstGeom>
          <a:solidFill>
            <a:srgbClr val="000000">
              <a:alpha val="0"/>
            </a:srgbClr>
          </a:solidFill>
          <a:ln w="0">
            <a:solidFill>
              <a:srgbClr val="000000">
                <a:alpha val="0"/>
              </a:srgbClr>
            </a:solidFill>
            <a:prstDash val="solid"/>
          </a:ln>
        </p:spPr>
      </p:sp>
      <p:sp>
        <p:nvSpPr>
          <p:cNvPr id="16" name="矩形 15"/>
          <p:cNvSpPr>
            <a:spLocks noGrp="1"/>
          </p:cNvSpPr>
          <p:nvPr/>
        </p:nvSpPr>
        <p:spPr>
          <a:xfrm>
            <a:off x="3143250" y="3848100"/>
            <a:ext cx="2286000" cy="914400"/>
          </a:xfrm>
          <a:prstGeom prst="rect">
            <a:avLst/>
          </a:prstGeom>
          <a:solidFill>
            <a:srgbClr val="000000">
              <a:alpha val="0"/>
            </a:srgbClr>
          </a:solidFill>
          <a:ln w="0">
            <a:solidFill>
              <a:srgbClr val="000000">
                <a:alpha val="0"/>
              </a:srgbClr>
            </a:solidFill>
            <a:prstDash val="solid"/>
          </a:ln>
        </p:spPr>
      </p:sp>
      <p:sp>
        <p:nvSpPr>
          <p:cNvPr id="18" name="矩形 17"/>
          <p:cNvSpPr>
            <a:spLocks noGrp="1"/>
          </p:cNvSpPr>
          <p:nvPr/>
        </p:nvSpPr>
        <p:spPr>
          <a:xfrm>
            <a:off x="3295650" y="3848100"/>
            <a:ext cx="209550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100" b="1">
                <a:solidFill>
                  <a:srgbClr val="1C1A17"/>
                </a:solidFill>
                <a:latin typeface="Georgia" panose="02040502050405020303"/>
                <a:ea typeface="Georgia" panose="02040502050405020303"/>
                <a:cs typeface="Georgia" panose="02040502050405020303"/>
              </a:defRPr>
            </a:pPr>
            <a:endParaRPr sz="2100" b="1">
              <a:solidFill>
                <a:srgbClr val="1C1A17"/>
              </a:solidFill>
              <a:latin typeface="Georgia" panose="02040502050405020303"/>
              <a:ea typeface="Georgia" panose="02040502050405020303"/>
              <a:cs typeface="Georgia" panose="02040502050405020303"/>
            </a:endParaRPr>
          </a:p>
        </p:txBody>
      </p:sp>
      <p:sp>
        <p:nvSpPr>
          <p:cNvPr id="21" name="矩形 20"/>
          <p:cNvSpPr>
            <a:spLocks noGrp="1"/>
          </p:cNvSpPr>
          <p:nvPr/>
        </p:nvSpPr>
        <p:spPr>
          <a:xfrm>
            <a:off x="5600700" y="3848100"/>
            <a:ext cx="2286000" cy="914400"/>
          </a:xfrm>
          <a:prstGeom prst="rect">
            <a:avLst/>
          </a:prstGeom>
          <a:solidFill>
            <a:srgbClr val="000000">
              <a:alpha val="0"/>
            </a:srgbClr>
          </a:solidFill>
          <a:ln w="0">
            <a:solidFill>
              <a:srgbClr val="000000">
                <a:alpha val="0"/>
              </a:srgbClr>
            </a:solidFill>
            <a:prstDash val="solid"/>
          </a:ln>
        </p:spPr>
      </p:sp>
      <p:sp>
        <p:nvSpPr>
          <p:cNvPr id="26" name="矩形 25"/>
          <p:cNvSpPr>
            <a:spLocks noGrp="1"/>
          </p:cNvSpPr>
          <p:nvPr/>
        </p:nvSpPr>
        <p:spPr>
          <a:xfrm>
            <a:off x="8058150" y="3848100"/>
            <a:ext cx="2286000" cy="914400"/>
          </a:xfrm>
          <a:prstGeom prst="rect">
            <a:avLst/>
          </a:prstGeom>
          <a:solidFill>
            <a:srgbClr val="000000">
              <a:alpha val="0"/>
            </a:srgbClr>
          </a:solidFill>
          <a:ln w="0">
            <a:solidFill>
              <a:srgbClr val="000000">
                <a:alpha val="0"/>
              </a:srgbClr>
            </a:solidFill>
            <a:prstDash val="solid"/>
          </a:ln>
        </p:spPr>
      </p:sp>
      <p:sp>
        <p:nvSpPr>
          <p:cNvPr id="31" name="矩形 30"/>
          <p:cNvSpPr>
            <a:spLocks noGrp="1"/>
          </p:cNvSpPr>
          <p:nvPr/>
        </p:nvSpPr>
        <p:spPr>
          <a:xfrm>
            <a:off x="666713" y="4171954"/>
            <a:ext cx="723900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40" b="1">
                <a:solidFill>
                  <a:srgbClr val="1C1A17"/>
                </a:solidFill>
                <a:latin typeface="Aptos"/>
                <a:ea typeface="Aptos"/>
                <a:cs typeface="Aptos"/>
              </a:defRPr>
            </a:pPr>
            <a:r>
              <a:rPr lang="en-US" altLang="zh-CN" sz="1600">
                <a:solidFill>
                  <a:srgbClr val="1C1A17"/>
                </a:solidFill>
                <a:latin typeface="Aptos"/>
                <a:ea typeface="Aptos"/>
                <a:cs typeface="Aptos"/>
              </a:rPr>
              <a:t>group 8</a:t>
            </a:r>
            <a:endParaRPr lang="en-US" altLang="zh-CN" sz="1600">
              <a:solidFill>
                <a:srgbClr val="1C1A17"/>
              </a:solidFill>
              <a:latin typeface="Aptos"/>
              <a:ea typeface="Aptos"/>
              <a:cs typeface="Aptos"/>
            </a:endParaRPr>
          </a:p>
          <a:p>
            <a:pPr algn="l">
              <a:defRPr sz="940" b="1">
                <a:solidFill>
                  <a:srgbClr val="1C1A17"/>
                </a:solidFill>
                <a:latin typeface="Aptos"/>
                <a:ea typeface="Aptos"/>
                <a:cs typeface="Aptos"/>
              </a:defRPr>
            </a:pPr>
            <a:r>
              <a:rPr lang="en-US" altLang="zh-CN" sz="1600">
                <a:solidFill>
                  <a:srgbClr val="1C1A17"/>
                </a:solidFill>
                <a:latin typeface="Aptos"/>
                <a:ea typeface="Aptos"/>
                <a:cs typeface="Aptos"/>
              </a:rPr>
              <a:t>T</a:t>
            </a:r>
            <a:r>
              <a:rPr sz="1600" b="1">
                <a:solidFill>
                  <a:srgbClr val="1C1A17"/>
                </a:solidFill>
                <a:latin typeface="Aptos"/>
                <a:ea typeface="Aptos"/>
                <a:cs typeface="Aptos"/>
              </a:rPr>
              <a:t>eam: Nuoer Huang, Xinyi Shen, Xirui Yao, Yujie Wei</a:t>
            </a:r>
            <a:endParaRPr sz="1600" b="1">
              <a:solidFill>
                <a:srgbClr val="1C1A17"/>
              </a:solidFill>
              <a:latin typeface="Aptos"/>
              <a:ea typeface="Aptos"/>
              <a:cs typeface="Aptos"/>
            </a:endParaRPr>
          </a:p>
        </p:txBody>
      </p:sp>
      <p:sp>
        <p:nvSpPr>
          <p:cNvPr id="32" name="矩形 31"/>
          <p:cNvSpPr>
            <a:spLocks noGrp="1"/>
          </p:cNvSpPr>
          <p:nvPr/>
        </p:nvSpPr>
        <p:spPr>
          <a:xfrm>
            <a:off x="685778" y="4762500"/>
            <a:ext cx="72390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5" b="0">
                <a:solidFill>
                  <a:srgbClr val="5F5A52"/>
                </a:solidFill>
                <a:latin typeface="Aptos"/>
                <a:ea typeface="Aptos"/>
                <a:cs typeface="Aptos"/>
              </a:defRPr>
            </a:pPr>
            <a:r>
              <a:rPr sz="1200" b="0">
                <a:solidFill>
                  <a:srgbClr val="5F5A52"/>
                </a:solidFill>
                <a:latin typeface="Aptos"/>
                <a:ea typeface="Aptos"/>
                <a:cs typeface="Aptos"/>
              </a:rPr>
              <a:t>May </a:t>
            </a:r>
            <a:r>
              <a:rPr lang="en-US" altLang="zh-CN" sz="1200" b="0">
                <a:solidFill>
                  <a:srgbClr val="5F5A52"/>
                </a:solidFill>
                <a:latin typeface="Aptos"/>
                <a:ea typeface="Aptos"/>
                <a:cs typeface="Aptos"/>
              </a:rPr>
              <a:t>23</a:t>
            </a:r>
            <a:r>
              <a:rPr sz="1200" b="0">
                <a:solidFill>
                  <a:srgbClr val="5F5A52"/>
                </a:solidFill>
                <a:latin typeface="Aptos"/>
                <a:ea typeface="Aptos"/>
                <a:cs typeface="Aptos"/>
              </a:rPr>
              <a:t>, 2026</a:t>
            </a:r>
            <a:endParaRPr sz="1200" b="0">
              <a:solidFill>
                <a:srgbClr val="5F5A52"/>
              </a:solidFill>
              <a:latin typeface="Aptos"/>
              <a:ea typeface="Aptos"/>
              <a:cs typeface="Aptos"/>
            </a:endParaRPr>
          </a:p>
        </p:txBody>
      </p:sp>
      <p:sp>
        <p:nvSpPr>
          <p:cNvPr id="34" name="矩形 33"/>
          <p:cNvSpPr>
            <a:spLocks noGrp="1"/>
          </p:cNvSpPr>
          <p:nvPr/>
        </p:nvSpPr>
        <p:spPr>
          <a:xfrm>
            <a:off x="10858500" y="6381750"/>
            <a:ext cx="666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1125" b="1">
                <a:solidFill>
                  <a:srgbClr val="A33A2B"/>
                </a:solidFill>
                <a:latin typeface="Georgia" panose="02040502050405020303"/>
                <a:ea typeface="Georgia" panose="02040502050405020303"/>
                <a:cs typeface="Georgia" panose="02040502050405020303"/>
              </a:defRPr>
            </a:pPr>
            <a:r>
              <a:rPr sz="1125" b="1">
                <a:solidFill>
                  <a:srgbClr val="A33A2B"/>
                </a:solidFill>
                <a:latin typeface="Georgia" panose="02040502050405020303"/>
                <a:ea typeface="Georgia" panose="02040502050405020303"/>
                <a:cs typeface="Georgia" panose="02040502050405020303"/>
              </a:rPr>
              <a:t>01</a:t>
            </a:r>
            <a:endParaRPr sz="1125" b="1">
              <a:solidFill>
                <a:srgbClr val="A33A2B"/>
              </a:solidFill>
              <a:latin typeface="Georgia" panose="02040502050405020303"/>
              <a:ea typeface="Georgia" panose="02040502050405020303"/>
              <a:cs typeface="Georgia" panose="02040502050405020303"/>
            </a:endParaRPr>
          </a:p>
        </p:txBody>
      </p:sp>
      <p:pic>
        <p:nvPicPr>
          <p:cNvPr id="9" name="图片 8"/>
          <p:cNvPicPr>
            <a:picLocks noChangeAspect="1"/>
          </p:cNvPicPr>
          <p:nvPr/>
        </p:nvPicPr>
        <p:blipFill>
          <a:blip r:embed="rId1"/>
          <a:stretch>
            <a:fillRect/>
          </a:stretch>
        </p:blipFill>
        <p:spPr>
          <a:xfrm>
            <a:off x="8202961" y="1653914"/>
            <a:ext cx="2655557" cy="35501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a:spLocks noGrp="1"/>
          </p:cNvSpPr>
          <p:nvPr/>
        </p:nvSpPr>
        <p:spPr>
          <a:xfrm>
            <a:off x="0" y="0"/>
            <a:ext cx="12192000" cy="6858000"/>
          </a:xfrm>
          <a:prstGeom prst="rect">
            <a:avLst/>
          </a:prstGeom>
          <a:solidFill>
            <a:srgbClr val="F5F0E8"/>
          </a:solidFill>
          <a:ln w="0">
            <a:solidFill>
              <a:srgbClr val="F5F0E8"/>
            </a:solidFill>
            <a:prstDash val="solid"/>
          </a:ln>
        </p:spPr>
      </p:sp>
      <p:sp>
        <p:nvSpPr>
          <p:cNvPr id="2" name="矩形 1"/>
          <p:cNvSpPr>
            <a:spLocks noGrp="1"/>
          </p:cNvSpPr>
          <p:nvPr/>
        </p:nvSpPr>
        <p:spPr>
          <a:xfrm>
            <a:off x="419100" y="361950"/>
            <a:ext cx="11353800" cy="6134100"/>
          </a:xfrm>
          <a:prstGeom prst="rect">
            <a:avLst/>
          </a:prstGeom>
          <a:solidFill>
            <a:srgbClr val="000000">
              <a:alpha val="0"/>
            </a:srgbClr>
          </a:solidFill>
          <a:ln w="9525">
            <a:solidFill>
              <a:srgbClr val="C8BDAE"/>
            </a:solidFill>
            <a:prstDash val="solid"/>
          </a:ln>
        </p:spPr>
      </p:sp>
      <p:sp>
        <p:nvSpPr>
          <p:cNvPr id="3" name="矩形 2"/>
          <p:cNvSpPr>
            <a:spLocks noGrp="1"/>
          </p:cNvSpPr>
          <p:nvPr/>
        </p:nvSpPr>
        <p:spPr>
          <a:xfrm>
            <a:off x="438150" y="381000"/>
            <a:ext cx="38100" cy="704850"/>
          </a:xfrm>
          <a:prstGeom prst="rect">
            <a:avLst/>
          </a:prstGeom>
          <a:solidFill>
            <a:srgbClr val="A33A2B"/>
          </a:solidFill>
          <a:ln w="0">
            <a:solidFill>
              <a:srgbClr val="A33A2B"/>
            </a:solidFill>
            <a:prstDash val="solid"/>
          </a:ln>
        </p:spPr>
      </p:sp>
      <p:sp>
        <p:nvSpPr>
          <p:cNvPr id="4" name="椭圆 3"/>
          <p:cNvSpPr>
            <a:spLocks noGrp="1"/>
          </p:cNvSpPr>
          <p:nvPr/>
        </p:nvSpPr>
        <p:spPr>
          <a:xfrm>
            <a:off x="666750" y="533400"/>
            <a:ext cx="114300" cy="114300"/>
          </a:xfrm>
          <a:prstGeom prst="ellipse">
            <a:avLst/>
          </a:prstGeom>
          <a:solidFill>
            <a:srgbClr val="A33A2B"/>
          </a:solidFill>
          <a:ln w="0">
            <a:solidFill>
              <a:srgbClr val="A33A2B"/>
            </a:solidFill>
            <a:prstDash val="solid"/>
          </a:ln>
        </p:spPr>
      </p:sp>
      <p:sp>
        <p:nvSpPr>
          <p:cNvPr id="5" name="矩形 4"/>
          <p:cNvSpPr>
            <a:spLocks noGrp="1"/>
          </p:cNvSpPr>
          <p:nvPr/>
        </p:nvSpPr>
        <p:spPr>
          <a:xfrm>
            <a:off x="876300" y="47625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1">
                <a:solidFill>
                  <a:srgbClr val="5F5A52"/>
                </a:solidFill>
                <a:latin typeface="Aptos"/>
                <a:ea typeface="Aptos"/>
                <a:cs typeface="Aptos"/>
              </a:defRPr>
            </a:pPr>
            <a:r>
              <a:rPr sz="1600">
                <a:solidFill>
                  <a:srgbClr val="5F5A52"/>
                </a:solidFill>
                <a:latin typeface="Aptos" charset="0"/>
                <a:ea typeface="Aptos" charset="0"/>
                <a:cs typeface="Aptos" charset="0"/>
              </a:rPr>
              <a:t>V</a:t>
            </a:r>
            <a:r>
              <a:rPr lang="en-US" altLang="zh-CN" sz="1600">
                <a:solidFill>
                  <a:srgbClr val="5F5A52"/>
                </a:solidFill>
                <a:latin typeface="Aptos" charset="0"/>
                <a:ea typeface="Aptos" charset="0"/>
                <a:cs typeface="Aptos" charset="0"/>
              </a:rPr>
              <a:t>IDEO</a:t>
            </a:r>
            <a:endParaRPr>
              <a:latin typeface="Aptos"/>
              <a:ea typeface="Aptos"/>
              <a:cs typeface="Aptos"/>
            </a:endParaRPr>
          </a:p>
        </p:txBody>
      </p:sp>
      <p:sp>
        <p:nvSpPr>
          <p:cNvPr id="14" name="矩形 13"/>
          <p:cNvSpPr>
            <a:spLocks noGrp="1"/>
          </p:cNvSpPr>
          <p:nvPr/>
        </p:nvSpPr>
        <p:spPr>
          <a:xfrm>
            <a:off x="685800" y="5257800"/>
            <a:ext cx="2286000" cy="914400"/>
          </a:xfrm>
          <a:prstGeom prst="rect">
            <a:avLst/>
          </a:prstGeom>
          <a:solidFill>
            <a:srgbClr val="000000">
              <a:alpha val="0"/>
            </a:srgbClr>
          </a:solidFill>
          <a:ln w="0">
            <a:solidFill>
              <a:srgbClr val="000000">
                <a:alpha val="0"/>
              </a:srgbClr>
            </a:solidFill>
            <a:prstDash val="solid"/>
          </a:ln>
        </p:spPr>
      </p:sp>
      <p:sp>
        <p:nvSpPr>
          <p:cNvPr id="19" name="矩形 18"/>
          <p:cNvSpPr>
            <a:spLocks noGrp="1"/>
          </p:cNvSpPr>
          <p:nvPr/>
        </p:nvSpPr>
        <p:spPr>
          <a:xfrm>
            <a:off x="4171950" y="5257800"/>
            <a:ext cx="2286000" cy="914400"/>
          </a:xfrm>
          <a:prstGeom prst="rect">
            <a:avLst/>
          </a:prstGeom>
          <a:solidFill>
            <a:srgbClr val="000000">
              <a:alpha val="0"/>
            </a:srgbClr>
          </a:solidFill>
          <a:ln w="0">
            <a:solidFill>
              <a:srgbClr val="000000">
                <a:alpha val="0"/>
              </a:srgbClr>
            </a:solidFill>
            <a:prstDash val="solid"/>
          </a:ln>
        </p:spPr>
      </p:sp>
      <p:sp>
        <p:nvSpPr>
          <p:cNvPr id="30" name="矩形 29"/>
          <p:cNvSpPr>
            <a:spLocks noGrp="1"/>
          </p:cNvSpPr>
          <p:nvPr/>
        </p:nvSpPr>
        <p:spPr>
          <a:xfrm>
            <a:off x="10858500" y="6381750"/>
            <a:ext cx="666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1125" b="1">
                <a:solidFill>
                  <a:srgbClr val="A33A2B"/>
                </a:solidFill>
                <a:latin typeface="Georgia" panose="02040502050405020303"/>
                <a:ea typeface="Georgia" panose="02040502050405020303"/>
                <a:cs typeface="Georgia" panose="02040502050405020303"/>
              </a:defRPr>
            </a:pPr>
            <a:r>
              <a:rPr lang="en-US" sz="1125" b="1">
                <a:solidFill>
                  <a:srgbClr val="A33A2B"/>
                </a:solidFill>
                <a:latin typeface="Georgia" panose="02040502050405020303"/>
                <a:ea typeface="Georgia" panose="02040502050405020303"/>
                <a:cs typeface="Georgia" panose="02040502050405020303"/>
              </a:rPr>
              <a:t>10</a:t>
            </a:r>
            <a:endParaRPr lang="en-US" sz="1125" b="1">
              <a:solidFill>
                <a:srgbClr val="A33A2B"/>
              </a:solidFill>
              <a:latin typeface="Georgia" panose="02040502050405020303"/>
              <a:ea typeface="Georgia" panose="02040502050405020303"/>
              <a:cs typeface="Georgia" panose="02040502050405020303"/>
            </a:endParaRPr>
          </a:p>
        </p:txBody>
      </p:sp>
      <p:pic>
        <p:nvPicPr>
          <p:cNvPr id="25" name="视频">
            <a:hlinkClick r:id="" action="ppaction://media"/>
          </p:cNvPr>
          <p:cNvPicPr/>
          <p:nvPr userDrawn="1">
            <a:videoFile r:link="rId1"/>
            <p:extLst>
              <p:ext uri="{DAA4B4D4-6D71-4841-9C94-3DE7FCFB9230}">
                <p14:media xmlns:p14="http://schemas.microsoft.com/office/powerpoint/2010/main" r:embed="rId2"/>
              </p:ext>
            </p:extLst>
          </p:nvPr>
        </p:nvPicPr>
        <p:blipFill>
          <a:blip r:embed="rId3"/>
          <a:stretch>
            <a:fillRect/>
          </a:stretch>
        </p:blipFill>
        <p:spPr>
          <a:xfrm>
            <a:off x="685800" y="1028700"/>
            <a:ext cx="3320415"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2"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video fullScrn="0">
              <p:cMediaNode>
                <p:cTn id="7" fill="hold" display="1">
                  <p:stCondLst>
                    <p:cond delay="indefinite"/>
                  </p:stCondLst>
                </p:cTn>
                <p:tgtEl>
                  <p:spTgt spid="2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a:spLocks noGrp="1"/>
          </p:cNvSpPr>
          <p:nvPr/>
        </p:nvSpPr>
        <p:spPr>
          <a:xfrm>
            <a:off x="0" y="0"/>
            <a:ext cx="12192000" cy="6858000"/>
          </a:xfrm>
          <a:prstGeom prst="rect">
            <a:avLst/>
          </a:prstGeom>
          <a:solidFill>
            <a:srgbClr val="F5F0E8"/>
          </a:solidFill>
          <a:ln w="0">
            <a:solidFill>
              <a:srgbClr val="F5F0E8"/>
            </a:solidFill>
            <a:prstDash val="solid"/>
          </a:ln>
        </p:spPr>
      </p:sp>
      <p:sp>
        <p:nvSpPr>
          <p:cNvPr id="2" name="矩形 1"/>
          <p:cNvSpPr>
            <a:spLocks noGrp="1"/>
          </p:cNvSpPr>
          <p:nvPr/>
        </p:nvSpPr>
        <p:spPr>
          <a:xfrm>
            <a:off x="419100" y="361950"/>
            <a:ext cx="11353800" cy="6134100"/>
          </a:xfrm>
          <a:prstGeom prst="rect">
            <a:avLst/>
          </a:prstGeom>
          <a:solidFill>
            <a:srgbClr val="000000">
              <a:alpha val="0"/>
            </a:srgbClr>
          </a:solidFill>
          <a:ln w="9525">
            <a:solidFill>
              <a:srgbClr val="C8BDAE"/>
            </a:solidFill>
            <a:prstDash val="solid"/>
          </a:ln>
        </p:spPr>
      </p:sp>
      <p:sp>
        <p:nvSpPr>
          <p:cNvPr id="5" name="矩形 4"/>
          <p:cNvSpPr>
            <a:spLocks noGrp="1"/>
          </p:cNvSpPr>
          <p:nvPr/>
        </p:nvSpPr>
        <p:spPr>
          <a:xfrm>
            <a:off x="1337683" y="2697393"/>
            <a:ext cx="9516671" cy="1302152"/>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1">
                <a:solidFill>
                  <a:srgbClr val="5F5A52"/>
                </a:solidFill>
                <a:latin typeface="Aptos"/>
                <a:ea typeface="Aptos"/>
                <a:cs typeface="Aptos"/>
              </a:defRPr>
            </a:pPr>
            <a:r>
              <a:rPr sz="6000">
                <a:solidFill>
                  <a:srgbClr val="5F5A52"/>
                </a:solidFill>
                <a:latin typeface="Aptos" charset="0"/>
                <a:ea typeface="Aptos" charset="0"/>
                <a:cs typeface="Aptos" charset="0"/>
              </a:rPr>
              <a:t>T</a:t>
            </a:r>
            <a:r>
              <a:rPr lang="en-US" altLang="zh-CN" sz="6000">
                <a:solidFill>
                  <a:srgbClr val="5F5A52"/>
                </a:solidFill>
                <a:latin typeface="Aptos" charset="0"/>
                <a:ea typeface="Aptos" charset="0"/>
                <a:cs typeface="Aptos" charset="0"/>
              </a:rPr>
              <a:t>HANKS FOR LISTENING</a:t>
            </a:r>
            <a:endParaRPr lang="en-US" altLang="zh-CN" sz="6000">
              <a:solidFill>
                <a:srgbClr val="5F5A52"/>
              </a:solidFill>
              <a:latin typeface="Aptos" charset="0"/>
              <a:ea typeface="Aptos" charset="0"/>
              <a:cs typeface="Aptos" charset="0"/>
            </a:endParaRPr>
          </a:p>
          <a:p>
            <a:pPr algn="ctr">
              <a:defRPr sz="825" b="1">
                <a:solidFill>
                  <a:srgbClr val="5F5A52"/>
                </a:solidFill>
                <a:latin typeface="Aptos"/>
                <a:ea typeface="Aptos"/>
                <a:cs typeface="Aptos"/>
              </a:defRPr>
            </a:pPr>
            <a:r>
              <a:rPr lang="en-US" sz="6000" u="sng">
                <a:latin typeface="Aptos"/>
                <a:ea typeface="Aptos"/>
                <a:cs typeface="Aptos"/>
              </a:rPr>
              <a:t>Q&amp;A</a:t>
            </a:r>
            <a:endParaRPr lang="en-US" sz="6000" u="sng">
              <a:latin typeface="Aptos"/>
              <a:ea typeface="Aptos"/>
              <a:cs typeface="Aptos"/>
            </a:endParaRPr>
          </a:p>
        </p:txBody>
      </p:sp>
      <p:sp>
        <p:nvSpPr>
          <p:cNvPr id="14" name="矩形 13"/>
          <p:cNvSpPr>
            <a:spLocks noGrp="1"/>
          </p:cNvSpPr>
          <p:nvPr/>
        </p:nvSpPr>
        <p:spPr>
          <a:xfrm>
            <a:off x="685800" y="5257800"/>
            <a:ext cx="2286000" cy="914400"/>
          </a:xfrm>
          <a:prstGeom prst="rect">
            <a:avLst/>
          </a:prstGeom>
          <a:solidFill>
            <a:srgbClr val="000000">
              <a:alpha val="0"/>
            </a:srgbClr>
          </a:solidFill>
          <a:ln w="0">
            <a:solidFill>
              <a:srgbClr val="000000">
                <a:alpha val="0"/>
              </a:srgbClr>
            </a:solidFill>
            <a:prstDash val="solid"/>
          </a:ln>
        </p:spPr>
      </p:sp>
      <p:sp>
        <p:nvSpPr>
          <p:cNvPr id="19" name="矩形 18"/>
          <p:cNvSpPr>
            <a:spLocks noGrp="1"/>
          </p:cNvSpPr>
          <p:nvPr/>
        </p:nvSpPr>
        <p:spPr>
          <a:xfrm>
            <a:off x="4171950" y="5257800"/>
            <a:ext cx="2286000" cy="914400"/>
          </a:xfrm>
          <a:prstGeom prst="rect">
            <a:avLst/>
          </a:prstGeom>
          <a:solidFill>
            <a:srgbClr val="000000">
              <a:alpha val="0"/>
            </a:srgbClr>
          </a:solidFill>
          <a:ln w="0">
            <a:solidFill>
              <a:srgbClr val="000000">
                <a:alpha val="0"/>
              </a:srgbClr>
            </a:solidFill>
            <a:prstDash val="solid"/>
          </a:ln>
        </p:spPr>
      </p:sp>
      <p:sp>
        <p:nvSpPr>
          <p:cNvPr id="30" name="矩形 29"/>
          <p:cNvSpPr>
            <a:spLocks noGrp="1"/>
          </p:cNvSpPr>
          <p:nvPr/>
        </p:nvSpPr>
        <p:spPr>
          <a:xfrm>
            <a:off x="10858500" y="6381750"/>
            <a:ext cx="666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1125" b="1">
                <a:solidFill>
                  <a:srgbClr val="A33A2B"/>
                </a:solidFill>
                <a:latin typeface="Georgia" panose="02040502050405020303"/>
                <a:ea typeface="Georgia" panose="02040502050405020303"/>
                <a:cs typeface="Georgia" panose="02040502050405020303"/>
              </a:defRPr>
            </a:pPr>
            <a:r>
              <a:rPr sz="1125" b="1">
                <a:solidFill>
                  <a:srgbClr val="A33A2B"/>
                </a:solidFill>
                <a:latin typeface="Georgia" panose="02040502050405020303"/>
                <a:ea typeface="Georgia" panose="02040502050405020303"/>
                <a:cs typeface="Georgia" panose="02040502050405020303"/>
              </a:rPr>
              <a:t>08</a:t>
            </a:r>
            <a:endParaRPr sz="1125" b="1">
              <a:solidFill>
                <a:srgbClr val="A33A2B"/>
              </a:solidFill>
              <a:latin typeface="Georgia" panose="02040502050405020303"/>
              <a:ea typeface="Georgia" panose="02040502050405020303"/>
              <a:cs typeface="Georgia" panose="02040502050405020303"/>
            </a:endParaRPr>
          </a:p>
        </p:txBody>
      </p:sp>
      <p:sp>
        <p:nvSpPr>
          <p:cNvPr id="3" name="矩形 2"/>
          <p:cNvSpPr>
            <a:spLocks noGrp="1"/>
          </p:cNvSpPr>
          <p:nvPr/>
        </p:nvSpPr>
        <p:spPr>
          <a:xfrm>
            <a:off x="3465830" y="4995545"/>
            <a:ext cx="5260340" cy="3810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40" b="1">
                <a:solidFill>
                  <a:srgbClr val="1C1A17"/>
                </a:solidFill>
                <a:latin typeface="Aptos"/>
                <a:ea typeface="Aptos"/>
                <a:cs typeface="Aptos"/>
              </a:defRPr>
            </a:pPr>
            <a:r>
              <a:rPr lang="en-US" altLang="zh-CN" sz="1600">
                <a:solidFill>
                  <a:srgbClr val="1C1A17"/>
                </a:solidFill>
                <a:latin typeface="Aptos"/>
                <a:ea typeface="Aptos"/>
                <a:cs typeface="Aptos"/>
              </a:rPr>
              <a:t>group 8</a:t>
            </a:r>
            <a:r>
              <a:rPr sz="1600" b="1">
                <a:solidFill>
                  <a:srgbClr val="1C1A17"/>
                </a:solidFill>
                <a:latin typeface="Aptos"/>
                <a:ea typeface="Aptos"/>
                <a:cs typeface="Aptos"/>
              </a:rPr>
              <a:t> Nuoer Huang, Xinyi Shen, Xirui Yao, Yujie Wei</a:t>
            </a:r>
            <a:endParaRPr sz="1600" b="1">
              <a:solidFill>
                <a:srgbClr val="1C1A17"/>
              </a:solidFill>
              <a:latin typeface="Aptos"/>
              <a:ea typeface="Aptos"/>
              <a:cs typeface="Apto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a:spLocks noGrp="1"/>
          </p:cNvSpPr>
          <p:nvPr/>
        </p:nvSpPr>
        <p:spPr>
          <a:xfrm>
            <a:off x="0" y="0"/>
            <a:ext cx="12192000" cy="6858000"/>
          </a:xfrm>
          <a:prstGeom prst="rect">
            <a:avLst/>
          </a:prstGeom>
          <a:solidFill>
            <a:srgbClr val="F5F0E8"/>
          </a:solidFill>
          <a:ln w="0">
            <a:solidFill>
              <a:srgbClr val="F5F0E8"/>
            </a:solidFill>
            <a:prstDash val="solid"/>
          </a:ln>
        </p:spPr>
      </p:sp>
      <p:sp>
        <p:nvSpPr>
          <p:cNvPr id="2" name="矩形 1"/>
          <p:cNvSpPr>
            <a:spLocks noGrp="1"/>
          </p:cNvSpPr>
          <p:nvPr/>
        </p:nvSpPr>
        <p:spPr>
          <a:xfrm>
            <a:off x="419100" y="361950"/>
            <a:ext cx="11353800" cy="6134100"/>
          </a:xfrm>
          <a:prstGeom prst="rect">
            <a:avLst/>
          </a:prstGeom>
          <a:solidFill>
            <a:srgbClr val="000000">
              <a:alpha val="0"/>
            </a:srgbClr>
          </a:solidFill>
          <a:ln w="9525">
            <a:solidFill>
              <a:srgbClr val="C8BDAE"/>
            </a:solidFill>
            <a:prstDash val="solid"/>
          </a:ln>
        </p:spPr>
      </p:sp>
      <p:sp>
        <p:nvSpPr>
          <p:cNvPr id="3" name="矩形 2"/>
          <p:cNvSpPr>
            <a:spLocks noGrp="1"/>
          </p:cNvSpPr>
          <p:nvPr/>
        </p:nvSpPr>
        <p:spPr>
          <a:xfrm>
            <a:off x="438150" y="381000"/>
            <a:ext cx="38100" cy="704850"/>
          </a:xfrm>
          <a:prstGeom prst="rect">
            <a:avLst/>
          </a:prstGeom>
          <a:solidFill>
            <a:srgbClr val="A33A2B"/>
          </a:solidFill>
          <a:ln w="0">
            <a:solidFill>
              <a:srgbClr val="A33A2B"/>
            </a:solidFill>
            <a:prstDash val="solid"/>
          </a:ln>
        </p:spPr>
      </p:sp>
      <p:sp>
        <p:nvSpPr>
          <p:cNvPr id="4" name="椭圆 3"/>
          <p:cNvSpPr>
            <a:spLocks noGrp="1"/>
          </p:cNvSpPr>
          <p:nvPr/>
        </p:nvSpPr>
        <p:spPr>
          <a:xfrm>
            <a:off x="666750" y="533400"/>
            <a:ext cx="114300" cy="114300"/>
          </a:xfrm>
          <a:prstGeom prst="ellipse">
            <a:avLst/>
          </a:prstGeom>
          <a:solidFill>
            <a:srgbClr val="A33A2B"/>
          </a:solidFill>
          <a:ln w="0">
            <a:solidFill>
              <a:srgbClr val="A33A2B"/>
            </a:solidFill>
            <a:prstDash val="solid"/>
          </a:ln>
        </p:spPr>
      </p:sp>
      <p:sp>
        <p:nvSpPr>
          <p:cNvPr id="5" name="矩形 4"/>
          <p:cNvSpPr>
            <a:spLocks noGrp="1"/>
          </p:cNvSpPr>
          <p:nvPr/>
        </p:nvSpPr>
        <p:spPr>
          <a:xfrm>
            <a:off x="876300" y="47625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1">
                <a:solidFill>
                  <a:srgbClr val="5F5A52"/>
                </a:solidFill>
                <a:latin typeface="Aptos"/>
                <a:ea typeface="Aptos"/>
                <a:cs typeface="Aptos"/>
              </a:defRPr>
            </a:pPr>
            <a:r>
              <a:rPr sz="1600" b="1">
                <a:solidFill>
                  <a:srgbClr val="5F5A52"/>
                </a:solidFill>
                <a:latin typeface="Aptos"/>
                <a:ea typeface="Aptos"/>
                <a:cs typeface="Aptos"/>
              </a:rPr>
              <a:t>PROBLEM FRAMING</a:t>
            </a:r>
            <a:endParaRPr sz="1600" b="1">
              <a:solidFill>
                <a:srgbClr val="5F5A52"/>
              </a:solidFill>
              <a:latin typeface="Aptos"/>
              <a:ea typeface="Aptos"/>
              <a:cs typeface="Aptos"/>
            </a:endParaRPr>
          </a:p>
        </p:txBody>
      </p:sp>
      <p:sp>
        <p:nvSpPr>
          <p:cNvPr id="6" name="矩形 5"/>
          <p:cNvSpPr>
            <a:spLocks noGrp="1"/>
          </p:cNvSpPr>
          <p:nvPr/>
        </p:nvSpPr>
        <p:spPr>
          <a:xfrm>
            <a:off x="666750" y="876300"/>
            <a:ext cx="7239000" cy="12573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950" b="1">
                <a:solidFill>
                  <a:srgbClr val="1C1A17"/>
                </a:solidFill>
                <a:latin typeface="Georgia" panose="02040502050405020303"/>
                <a:ea typeface="Georgia" panose="02040502050405020303"/>
                <a:cs typeface="Georgia" panose="02040502050405020303"/>
              </a:defRPr>
            </a:pPr>
            <a:r>
              <a:rPr sz="1950" b="1">
                <a:solidFill>
                  <a:srgbClr val="1C1A17"/>
                </a:solidFill>
                <a:latin typeface="Georgia" panose="02040502050405020303"/>
                <a:ea typeface="Georgia" panose="02040502050405020303"/>
                <a:cs typeface="Georgia" panose="02040502050405020303"/>
              </a:rPr>
              <a:t>The real challenge is not drawing a character. It is reproducing stroke order, pressure, and repeatability on paper</a:t>
            </a:r>
            <a:endParaRPr sz="1950" b="1">
              <a:solidFill>
                <a:srgbClr val="1C1A17"/>
              </a:solidFill>
              <a:latin typeface="Georgia" panose="02040502050405020303"/>
              <a:ea typeface="Georgia" panose="02040502050405020303"/>
              <a:cs typeface="Georgia" panose="02040502050405020303"/>
            </a:endParaRPr>
          </a:p>
        </p:txBody>
      </p:sp>
      <p:sp>
        <p:nvSpPr>
          <p:cNvPr id="8" name="矩形 7"/>
          <p:cNvSpPr>
            <a:spLocks noGrp="1"/>
          </p:cNvSpPr>
          <p:nvPr/>
        </p:nvSpPr>
        <p:spPr>
          <a:xfrm>
            <a:off x="666750" y="3322910"/>
            <a:ext cx="7960760" cy="1034539"/>
          </a:xfrm>
          <a:prstGeom prst="rect">
            <a:avLst/>
          </a:prstGeom>
          <a:solidFill>
            <a:srgbClr val="FFFFFF"/>
          </a:solidFill>
          <a:ln w="9525">
            <a:solidFill>
              <a:srgbClr val="C8BDAE"/>
            </a:solidFill>
            <a:prstDash val="solid"/>
          </a:ln>
        </p:spPr>
      </p:sp>
      <p:sp>
        <p:nvSpPr>
          <p:cNvPr id="9" name="矩形 8"/>
          <p:cNvSpPr>
            <a:spLocks noGrp="1"/>
          </p:cNvSpPr>
          <p:nvPr/>
        </p:nvSpPr>
        <p:spPr>
          <a:xfrm>
            <a:off x="838200" y="3418168"/>
            <a:ext cx="44196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sz="1400" b="1">
                <a:solidFill>
                  <a:srgbClr val="1C1A17"/>
                </a:solidFill>
                <a:latin typeface="Georgia" panose="02040502050405020303"/>
                <a:ea typeface="Georgia" panose="02040502050405020303"/>
                <a:cs typeface="Georgia" panose="02040502050405020303"/>
              </a:rPr>
              <a:t>Why existing approaches fall short</a:t>
            </a:r>
            <a:endParaRPr sz="1400" b="1">
              <a:solidFill>
                <a:srgbClr val="1C1A17"/>
              </a:solidFill>
              <a:latin typeface="Georgia" panose="02040502050405020303"/>
              <a:ea typeface="Georgia" panose="02040502050405020303"/>
              <a:cs typeface="Georgia" panose="02040502050405020303"/>
            </a:endParaRPr>
          </a:p>
        </p:txBody>
      </p:sp>
      <p:sp>
        <p:nvSpPr>
          <p:cNvPr id="10" name="矩形 9"/>
          <p:cNvSpPr>
            <a:spLocks noGrp="1"/>
          </p:cNvSpPr>
          <p:nvPr/>
        </p:nvSpPr>
        <p:spPr>
          <a:xfrm>
            <a:off x="838241" y="3665799"/>
            <a:ext cx="7510690" cy="485579"/>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5" b="0">
                <a:solidFill>
                  <a:srgbClr val="5F5A52"/>
                </a:solidFill>
                <a:latin typeface="Aptos"/>
                <a:ea typeface="Aptos"/>
                <a:cs typeface="Aptos"/>
              </a:defRPr>
            </a:pPr>
            <a:r>
              <a:rPr sz="1200" b="0">
                <a:solidFill>
                  <a:srgbClr val="5F5A52"/>
                </a:solidFill>
                <a:latin typeface="Aptos"/>
                <a:ea typeface="Aptos"/>
                <a:cs typeface="Aptos"/>
              </a:rPr>
              <a:t>Most low-cost calligraphy robots only trace 2D outlines. They miss dynamic brush behaviors such as lifting, pressing, and pausing, while many higher-end systems depend on expensive commercial robotic arms and large expert-labeled datasets.</a:t>
            </a:r>
            <a:endParaRPr sz="1200" b="0">
              <a:solidFill>
                <a:srgbClr val="5F5A52"/>
              </a:solidFill>
              <a:latin typeface="Aptos"/>
              <a:ea typeface="Aptos"/>
              <a:cs typeface="Aptos"/>
            </a:endParaRPr>
          </a:p>
        </p:txBody>
      </p:sp>
      <p:sp>
        <p:nvSpPr>
          <p:cNvPr id="11" name="矩形 10"/>
          <p:cNvSpPr>
            <a:spLocks noGrp="1"/>
          </p:cNvSpPr>
          <p:nvPr/>
        </p:nvSpPr>
        <p:spPr>
          <a:xfrm>
            <a:off x="666787" y="4575022"/>
            <a:ext cx="7960760" cy="1202367"/>
          </a:xfrm>
          <a:prstGeom prst="rect">
            <a:avLst/>
          </a:prstGeom>
          <a:solidFill>
            <a:srgbClr val="FFFFFF"/>
          </a:solidFill>
          <a:ln w="9525">
            <a:solidFill>
              <a:srgbClr val="C8BDAE"/>
            </a:solidFill>
            <a:prstDash val="solid"/>
          </a:ln>
        </p:spPr>
      </p:sp>
      <p:sp>
        <p:nvSpPr>
          <p:cNvPr id="12" name="矩形 11"/>
          <p:cNvSpPr>
            <a:spLocks noGrp="1"/>
          </p:cNvSpPr>
          <p:nvPr/>
        </p:nvSpPr>
        <p:spPr>
          <a:xfrm>
            <a:off x="838237" y="4662098"/>
            <a:ext cx="3619841"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lang="en-US" altLang="zh-CN" sz="1400">
                <a:solidFill>
                  <a:srgbClr val="1C1A17"/>
                </a:solidFill>
                <a:latin typeface="Georgia" panose="02040502050405020303"/>
                <a:ea typeface="Georgia" panose="02040502050405020303"/>
                <a:cs typeface="Georgia" panose="02040502050405020303"/>
              </a:rPr>
              <a:t>Objective</a:t>
            </a:r>
            <a:endParaRPr sz="1400" b="1">
              <a:solidFill>
                <a:srgbClr val="1C1A17"/>
              </a:solidFill>
              <a:latin typeface="Georgia" panose="02040502050405020303"/>
              <a:ea typeface="Georgia" panose="02040502050405020303"/>
              <a:cs typeface="Georgia" panose="02040502050405020303"/>
            </a:endParaRPr>
          </a:p>
        </p:txBody>
      </p:sp>
      <p:sp>
        <p:nvSpPr>
          <p:cNvPr id="13" name="矩形 12"/>
          <p:cNvSpPr>
            <a:spLocks noGrp="1"/>
          </p:cNvSpPr>
          <p:nvPr/>
        </p:nvSpPr>
        <p:spPr>
          <a:xfrm>
            <a:off x="838274" y="4909781"/>
            <a:ext cx="7442057" cy="729095"/>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40" b="0">
                <a:solidFill>
                  <a:srgbClr val="5F5A52"/>
                </a:solidFill>
                <a:latin typeface="Aptos"/>
                <a:ea typeface="Aptos"/>
                <a:cs typeface="Aptos"/>
              </a:defRPr>
            </a:pPr>
            <a:r>
              <a:rPr lang="en-US" altLang="zh-CN" sz="1200" b="0">
                <a:solidFill>
                  <a:srgbClr val="5F5A52"/>
                </a:solidFill>
                <a:latin typeface="Aptos"/>
                <a:ea typeface="Aptos"/>
                <a:cs typeface="Aptos"/>
              </a:rPr>
              <a:t>The primary objective of this project is to develop a low-cost, Arduino Mega 2560-based three-axis robotic system for automated calligraphy creation. The system aims to achieve high-fidelity writing and maintain traditional stroke styles by using a deep learning pipeline to translate static character images into precise mechanical displacements.</a:t>
            </a:r>
            <a:endParaRPr lang="en-US" altLang="zh-CN" sz="1200" b="0">
              <a:solidFill>
                <a:srgbClr val="5F5A52"/>
              </a:solidFill>
              <a:latin typeface="Aptos"/>
              <a:ea typeface="Aptos"/>
              <a:cs typeface="Aptos"/>
            </a:endParaRPr>
          </a:p>
        </p:txBody>
      </p:sp>
      <p:sp>
        <p:nvSpPr>
          <p:cNvPr id="23" name="矩形 22"/>
          <p:cNvSpPr>
            <a:spLocks noGrp="1"/>
          </p:cNvSpPr>
          <p:nvPr/>
        </p:nvSpPr>
        <p:spPr>
          <a:xfrm>
            <a:off x="10858500" y="6381750"/>
            <a:ext cx="666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1125" b="1">
                <a:solidFill>
                  <a:srgbClr val="A33A2B"/>
                </a:solidFill>
                <a:latin typeface="Georgia" panose="02040502050405020303"/>
                <a:ea typeface="Georgia" panose="02040502050405020303"/>
                <a:cs typeface="Georgia" panose="02040502050405020303"/>
              </a:defRPr>
            </a:pPr>
            <a:r>
              <a:rPr sz="1125" b="1">
                <a:solidFill>
                  <a:srgbClr val="A33A2B"/>
                </a:solidFill>
                <a:latin typeface="Georgia" panose="02040502050405020303"/>
                <a:ea typeface="Georgia" panose="02040502050405020303"/>
                <a:cs typeface="Georgia" panose="02040502050405020303"/>
              </a:rPr>
              <a:t>02</a:t>
            </a:r>
            <a:endParaRPr sz="1125" b="1">
              <a:solidFill>
                <a:srgbClr val="A33A2B"/>
              </a:solidFill>
              <a:latin typeface="Georgia" panose="02040502050405020303"/>
              <a:ea typeface="Georgia" panose="02040502050405020303"/>
              <a:cs typeface="Georgia" panose="02040502050405020303"/>
            </a:endParaRPr>
          </a:p>
        </p:txBody>
      </p:sp>
      <p:sp>
        <p:nvSpPr>
          <p:cNvPr id="7" name="矩形 6"/>
          <p:cNvSpPr>
            <a:spLocks noGrp="1"/>
          </p:cNvSpPr>
          <p:nvPr/>
        </p:nvSpPr>
        <p:spPr>
          <a:xfrm>
            <a:off x="666750" y="1976644"/>
            <a:ext cx="7960760" cy="1129789"/>
          </a:xfrm>
          <a:prstGeom prst="rect">
            <a:avLst/>
          </a:prstGeom>
          <a:solidFill>
            <a:srgbClr val="FFFFFF"/>
          </a:solidFill>
          <a:ln w="9525">
            <a:solidFill>
              <a:srgbClr val="C8BDAE"/>
            </a:solidFill>
            <a:prstDash val="solid"/>
          </a:ln>
        </p:spPr>
      </p:sp>
      <p:sp>
        <p:nvSpPr>
          <p:cNvPr id="20" name="矩形 19"/>
          <p:cNvSpPr>
            <a:spLocks noGrp="1"/>
          </p:cNvSpPr>
          <p:nvPr/>
        </p:nvSpPr>
        <p:spPr>
          <a:xfrm>
            <a:off x="876300" y="2002588"/>
            <a:ext cx="44196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lang="en-US" altLang="zh-CN" sz="1400" b="1">
                <a:solidFill>
                  <a:srgbClr val="1C1A17"/>
                </a:solidFill>
                <a:latin typeface="Georgia" panose="02040502050405020303"/>
                <a:ea typeface="Georgia" panose="02040502050405020303"/>
                <a:cs typeface="Georgia" panose="02040502050405020303"/>
              </a:rPr>
              <a:t>Introduction</a:t>
            </a:r>
            <a:endParaRPr lang="en-US" altLang="zh-CN" sz="1400" b="1">
              <a:solidFill>
                <a:srgbClr val="1C1A17"/>
              </a:solidFill>
              <a:latin typeface="Georgia" panose="02040502050405020303"/>
              <a:ea typeface="Georgia" panose="02040502050405020303"/>
              <a:cs typeface="Georgia" panose="02040502050405020303"/>
            </a:endParaRPr>
          </a:p>
        </p:txBody>
      </p:sp>
      <p:sp>
        <p:nvSpPr>
          <p:cNvPr id="21" name="矩形 20"/>
          <p:cNvSpPr>
            <a:spLocks noGrp="1"/>
          </p:cNvSpPr>
          <p:nvPr/>
        </p:nvSpPr>
        <p:spPr>
          <a:xfrm>
            <a:off x="838241" y="2250260"/>
            <a:ext cx="7510690" cy="650102"/>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5" b="0">
                <a:solidFill>
                  <a:srgbClr val="5F5A52"/>
                </a:solidFill>
                <a:latin typeface="Aptos"/>
                <a:ea typeface="Aptos"/>
                <a:cs typeface="Aptos"/>
              </a:defRPr>
            </a:pPr>
            <a:r>
              <a:rPr lang="en-US" altLang="zh-CN" sz="1200" b="0">
                <a:solidFill>
                  <a:srgbClr val="5F5A52"/>
                </a:solidFill>
                <a:latin typeface="Aptos"/>
                <a:ea typeface="Aptos"/>
                <a:cs typeface="Aptos"/>
              </a:rPr>
              <a:t>Traditional Chinese calligraphy relies on the precise coordination of stroke sequence, velocity, and pressure, making its robotic replication a complex multi-disciplinary engineering challenge. This project bridges the gap between AI-driven computer vision and physical mechatronic execution by combining a trajectory-extracting neural network with a 3-axis Cartesian plotter.</a:t>
            </a:r>
            <a:endParaRPr lang="en-US" altLang="zh-CN" sz="1200" b="0">
              <a:solidFill>
                <a:srgbClr val="5F5A52"/>
              </a:solidFill>
              <a:latin typeface="Aptos"/>
              <a:ea typeface="Aptos"/>
              <a:cs typeface="Apto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Grp="1"/>
          </p:cNvSpPr>
          <p:nvPr/>
        </p:nvSpPr>
        <p:spPr>
          <a:xfrm>
            <a:off x="0" y="0"/>
            <a:ext cx="12192000" cy="6858000"/>
          </a:xfrm>
          <a:prstGeom prst="rect">
            <a:avLst/>
          </a:prstGeom>
          <a:solidFill>
            <a:srgbClr val="F5F0E8"/>
          </a:solidFill>
          <a:ln w="0">
            <a:solidFill>
              <a:srgbClr val="F5F0E8"/>
            </a:solidFill>
            <a:prstDash val="solid"/>
          </a:ln>
        </p:spPr>
      </p:sp>
      <p:sp>
        <p:nvSpPr>
          <p:cNvPr id="2" name="矩形 1"/>
          <p:cNvSpPr>
            <a:spLocks noGrp="1"/>
          </p:cNvSpPr>
          <p:nvPr/>
        </p:nvSpPr>
        <p:spPr>
          <a:xfrm>
            <a:off x="419100" y="361950"/>
            <a:ext cx="11353800" cy="6134100"/>
          </a:xfrm>
          <a:prstGeom prst="rect">
            <a:avLst/>
          </a:prstGeom>
          <a:solidFill>
            <a:srgbClr val="000000">
              <a:alpha val="0"/>
            </a:srgbClr>
          </a:solidFill>
          <a:ln w="9525">
            <a:solidFill>
              <a:srgbClr val="C8BDAE"/>
            </a:solidFill>
            <a:prstDash val="solid"/>
          </a:ln>
        </p:spPr>
      </p:sp>
      <p:sp>
        <p:nvSpPr>
          <p:cNvPr id="3" name="矩形 2"/>
          <p:cNvSpPr>
            <a:spLocks noGrp="1"/>
          </p:cNvSpPr>
          <p:nvPr/>
        </p:nvSpPr>
        <p:spPr>
          <a:xfrm>
            <a:off x="438150" y="381000"/>
            <a:ext cx="38100" cy="704850"/>
          </a:xfrm>
          <a:prstGeom prst="rect">
            <a:avLst/>
          </a:prstGeom>
          <a:solidFill>
            <a:srgbClr val="A33A2B"/>
          </a:solidFill>
          <a:ln w="0">
            <a:solidFill>
              <a:srgbClr val="A33A2B"/>
            </a:solidFill>
            <a:prstDash val="solid"/>
          </a:ln>
        </p:spPr>
      </p:sp>
      <p:sp>
        <p:nvSpPr>
          <p:cNvPr id="4" name="椭圆 3"/>
          <p:cNvSpPr>
            <a:spLocks noGrp="1"/>
          </p:cNvSpPr>
          <p:nvPr/>
        </p:nvSpPr>
        <p:spPr>
          <a:xfrm>
            <a:off x="666750" y="533400"/>
            <a:ext cx="114300" cy="114300"/>
          </a:xfrm>
          <a:prstGeom prst="ellipse">
            <a:avLst/>
          </a:prstGeom>
          <a:solidFill>
            <a:srgbClr val="A33A2B"/>
          </a:solidFill>
          <a:ln w="0">
            <a:solidFill>
              <a:srgbClr val="A33A2B"/>
            </a:solidFill>
            <a:prstDash val="solid"/>
          </a:ln>
        </p:spPr>
      </p:sp>
      <p:sp>
        <p:nvSpPr>
          <p:cNvPr id="5" name="矩形 4"/>
          <p:cNvSpPr>
            <a:spLocks noGrp="1"/>
          </p:cNvSpPr>
          <p:nvPr/>
        </p:nvSpPr>
        <p:spPr>
          <a:xfrm>
            <a:off x="876300" y="47625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1">
                <a:solidFill>
                  <a:srgbClr val="5F5A52"/>
                </a:solidFill>
                <a:latin typeface="Aptos"/>
                <a:ea typeface="Aptos"/>
                <a:cs typeface="Aptos"/>
              </a:defRPr>
            </a:pPr>
            <a:r>
              <a:rPr sz="1600" b="1">
                <a:solidFill>
                  <a:srgbClr val="5F5A52"/>
                </a:solidFill>
                <a:latin typeface="Aptos"/>
                <a:ea typeface="Aptos"/>
                <a:cs typeface="Aptos"/>
              </a:rPr>
              <a:t>SYSTEM ARCHITECTURE</a:t>
            </a:r>
            <a:endParaRPr sz="1600" b="1">
              <a:solidFill>
                <a:srgbClr val="5F5A52"/>
              </a:solidFill>
              <a:latin typeface="Aptos"/>
              <a:ea typeface="Aptos"/>
              <a:cs typeface="Aptos"/>
            </a:endParaRPr>
          </a:p>
        </p:txBody>
      </p:sp>
      <p:sp>
        <p:nvSpPr>
          <p:cNvPr id="6" name="矩形 5"/>
          <p:cNvSpPr>
            <a:spLocks noGrp="1"/>
          </p:cNvSpPr>
          <p:nvPr/>
        </p:nvSpPr>
        <p:spPr>
          <a:xfrm>
            <a:off x="666750" y="876300"/>
            <a:ext cx="7239000" cy="8763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100" b="1">
                <a:solidFill>
                  <a:srgbClr val="1C1A17"/>
                </a:solidFill>
                <a:latin typeface="Georgia" panose="02040502050405020303"/>
                <a:ea typeface="Georgia" panose="02040502050405020303"/>
                <a:cs typeface="Georgia" panose="02040502050405020303"/>
              </a:defRPr>
            </a:pPr>
            <a:r>
              <a:rPr sz="2100" b="1">
                <a:solidFill>
                  <a:srgbClr val="1C1A17"/>
                </a:solidFill>
                <a:latin typeface="Georgia" panose="02040502050405020303"/>
                <a:ea typeface="Georgia" panose="02040502050405020303"/>
                <a:cs typeface="Georgia" panose="02040502050405020303"/>
              </a:rPr>
              <a:t>The system is a four-stage chain from character image to brush stroke</a:t>
            </a:r>
            <a:endParaRPr sz="2100" b="1">
              <a:solidFill>
                <a:srgbClr val="1C1A17"/>
              </a:solidFill>
              <a:latin typeface="Georgia" panose="02040502050405020303"/>
              <a:ea typeface="Georgia" panose="02040502050405020303"/>
              <a:cs typeface="Georgia" panose="02040502050405020303"/>
            </a:endParaRPr>
          </a:p>
        </p:txBody>
      </p:sp>
      <p:sp>
        <p:nvSpPr>
          <p:cNvPr id="12" name="矩形 11"/>
          <p:cNvSpPr>
            <a:spLocks noGrp="1"/>
          </p:cNvSpPr>
          <p:nvPr/>
        </p:nvSpPr>
        <p:spPr>
          <a:xfrm>
            <a:off x="10858500" y="6381750"/>
            <a:ext cx="666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1125" b="1">
                <a:solidFill>
                  <a:srgbClr val="A33A2B"/>
                </a:solidFill>
                <a:latin typeface="Georgia" panose="02040502050405020303"/>
                <a:ea typeface="Georgia" panose="02040502050405020303"/>
                <a:cs typeface="Georgia" panose="02040502050405020303"/>
              </a:defRPr>
            </a:pPr>
            <a:r>
              <a:rPr sz="1125" b="1">
                <a:solidFill>
                  <a:srgbClr val="A33A2B"/>
                </a:solidFill>
                <a:latin typeface="Georgia" panose="02040502050405020303"/>
                <a:ea typeface="Georgia" panose="02040502050405020303"/>
                <a:cs typeface="Georgia" panose="02040502050405020303"/>
              </a:rPr>
              <a:t>03</a:t>
            </a:r>
            <a:endParaRPr sz="1125" b="1">
              <a:solidFill>
                <a:srgbClr val="A33A2B"/>
              </a:solidFill>
              <a:latin typeface="Georgia" panose="02040502050405020303"/>
              <a:ea typeface="Georgia" panose="02040502050405020303"/>
              <a:cs typeface="Georgia" panose="02040502050405020303"/>
            </a:endParaRPr>
          </a:p>
        </p:txBody>
      </p:sp>
      <p:pic>
        <p:nvPicPr>
          <p:cNvPr id="7" name="图片 6" descr="post_object_image_3433965574"/>
          <p:cNvPicPr>
            <a:picLocks noChangeAspect="1"/>
          </p:cNvPicPr>
          <p:nvPr/>
        </p:nvPicPr>
        <p:blipFill>
          <a:blip r:embed="rId1"/>
          <a:stretch>
            <a:fillRect/>
          </a:stretch>
        </p:blipFill>
        <p:spPr>
          <a:xfrm>
            <a:off x="1066800" y="1724025"/>
            <a:ext cx="9899650" cy="46577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a:spLocks noGrp="1"/>
          </p:cNvSpPr>
          <p:nvPr/>
        </p:nvSpPr>
        <p:spPr>
          <a:xfrm>
            <a:off x="0" y="0"/>
            <a:ext cx="12192000" cy="6858000"/>
          </a:xfrm>
          <a:prstGeom prst="rect">
            <a:avLst/>
          </a:prstGeom>
          <a:solidFill>
            <a:srgbClr val="F5F0E8"/>
          </a:solidFill>
          <a:ln w="0">
            <a:solidFill>
              <a:srgbClr val="F5F0E8"/>
            </a:solidFill>
            <a:prstDash val="solid"/>
          </a:ln>
        </p:spPr>
      </p:sp>
      <p:sp>
        <p:nvSpPr>
          <p:cNvPr id="2" name="矩形 1"/>
          <p:cNvSpPr>
            <a:spLocks noGrp="1"/>
          </p:cNvSpPr>
          <p:nvPr/>
        </p:nvSpPr>
        <p:spPr>
          <a:xfrm>
            <a:off x="419100" y="361950"/>
            <a:ext cx="11353800" cy="6134100"/>
          </a:xfrm>
          <a:prstGeom prst="rect">
            <a:avLst/>
          </a:prstGeom>
          <a:solidFill>
            <a:srgbClr val="000000">
              <a:alpha val="0"/>
            </a:srgbClr>
          </a:solidFill>
          <a:ln w="9525">
            <a:solidFill>
              <a:srgbClr val="C8BDAE"/>
            </a:solidFill>
            <a:prstDash val="solid"/>
          </a:ln>
        </p:spPr>
      </p:sp>
      <p:sp>
        <p:nvSpPr>
          <p:cNvPr id="3" name="矩形 2"/>
          <p:cNvSpPr>
            <a:spLocks noGrp="1"/>
          </p:cNvSpPr>
          <p:nvPr/>
        </p:nvSpPr>
        <p:spPr>
          <a:xfrm>
            <a:off x="438150" y="381000"/>
            <a:ext cx="38100" cy="704850"/>
          </a:xfrm>
          <a:prstGeom prst="rect">
            <a:avLst/>
          </a:prstGeom>
          <a:solidFill>
            <a:srgbClr val="A33A2B"/>
          </a:solidFill>
          <a:ln w="0">
            <a:solidFill>
              <a:srgbClr val="A33A2B"/>
            </a:solidFill>
            <a:prstDash val="solid"/>
          </a:ln>
        </p:spPr>
      </p:sp>
      <p:sp>
        <p:nvSpPr>
          <p:cNvPr id="4" name="椭圆 3"/>
          <p:cNvSpPr>
            <a:spLocks noGrp="1"/>
          </p:cNvSpPr>
          <p:nvPr/>
        </p:nvSpPr>
        <p:spPr>
          <a:xfrm>
            <a:off x="666750" y="533400"/>
            <a:ext cx="114300" cy="114300"/>
          </a:xfrm>
          <a:prstGeom prst="ellipse">
            <a:avLst/>
          </a:prstGeom>
          <a:solidFill>
            <a:srgbClr val="A33A2B"/>
          </a:solidFill>
          <a:ln w="0">
            <a:solidFill>
              <a:srgbClr val="A33A2B"/>
            </a:solidFill>
            <a:prstDash val="solid"/>
          </a:ln>
        </p:spPr>
      </p:sp>
      <p:sp>
        <p:nvSpPr>
          <p:cNvPr id="5" name="矩形 4"/>
          <p:cNvSpPr>
            <a:spLocks noGrp="1"/>
          </p:cNvSpPr>
          <p:nvPr/>
        </p:nvSpPr>
        <p:spPr>
          <a:xfrm>
            <a:off x="876300" y="47625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1">
                <a:solidFill>
                  <a:srgbClr val="5F5A52"/>
                </a:solidFill>
                <a:latin typeface="Aptos"/>
                <a:ea typeface="Aptos"/>
                <a:cs typeface="Aptos"/>
              </a:defRPr>
            </a:pPr>
            <a:r>
              <a:rPr lang="en-US" altLang="zh-CN" sz="1600">
                <a:solidFill>
                  <a:srgbClr val="5F5A52"/>
                </a:solidFill>
                <a:latin typeface="Aptos" charset="0"/>
                <a:ea typeface="Aptos" charset="0"/>
                <a:cs typeface="Aptos" charset="0"/>
              </a:rPr>
              <a:t>Mechanical System</a:t>
            </a:r>
            <a:endParaRPr lang="en-US" altLang="zh-CN" sz="1600">
              <a:solidFill>
                <a:srgbClr val="5F5A52"/>
              </a:solidFill>
              <a:latin typeface="Aptos" charset="0"/>
              <a:ea typeface="Aptos" charset="0"/>
              <a:cs typeface="Aptos" charset="0"/>
            </a:endParaRPr>
          </a:p>
        </p:txBody>
      </p:sp>
      <p:sp>
        <p:nvSpPr>
          <p:cNvPr id="6" name="矩形 5"/>
          <p:cNvSpPr>
            <a:spLocks noGrp="1"/>
          </p:cNvSpPr>
          <p:nvPr/>
        </p:nvSpPr>
        <p:spPr>
          <a:xfrm>
            <a:off x="666750" y="876300"/>
            <a:ext cx="7239000" cy="8763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100" b="1">
                <a:solidFill>
                  <a:srgbClr val="1C1A17"/>
                </a:solidFill>
                <a:latin typeface="Georgia" panose="02040502050405020303"/>
                <a:ea typeface="Georgia" panose="02040502050405020303"/>
                <a:cs typeface="Georgia" panose="02040502050405020303"/>
              </a:defRPr>
            </a:pPr>
            <a:r>
              <a:rPr lang="en-US" altLang="zh-CN">
                <a:solidFill>
                  <a:srgbClr val="1C1A17"/>
                </a:solidFill>
                <a:latin typeface="Georgia" panose="02040502050405020303"/>
                <a:ea typeface="Georgia" panose="02040502050405020303"/>
                <a:cs typeface="Georgia" panose="02040502050405020303"/>
              </a:rPr>
              <a:t>Physical framework design for the mechanical system is shown as follows</a:t>
            </a:r>
            <a:endParaRPr lang="en-US" altLang="zh-CN" sz="2100" b="1">
              <a:solidFill>
                <a:srgbClr val="1C1A17"/>
              </a:solidFill>
              <a:latin typeface="Georgia" panose="02040502050405020303"/>
              <a:ea typeface="Georgia" panose="02040502050405020303"/>
              <a:cs typeface="Georgia" panose="02040502050405020303"/>
            </a:endParaRPr>
          </a:p>
        </p:txBody>
      </p:sp>
      <p:sp>
        <p:nvSpPr>
          <p:cNvPr id="26" name="矩形 25"/>
          <p:cNvSpPr>
            <a:spLocks noGrp="1"/>
          </p:cNvSpPr>
          <p:nvPr/>
        </p:nvSpPr>
        <p:spPr>
          <a:xfrm>
            <a:off x="923062" y="1752574"/>
            <a:ext cx="5484371" cy="3771826"/>
          </a:xfrm>
          <a:prstGeom prst="rect">
            <a:avLst/>
          </a:prstGeom>
          <a:solidFill>
            <a:srgbClr val="F9F5EF"/>
          </a:solidFill>
          <a:ln w="9525">
            <a:solidFill>
              <a:srgbClr val="C8BDAE"/>
            </a:solidFill>
            <a:prstDash val="solid"/>
          </a:ln>
        </p:spPr>
      </p:sp>
      <p:sp>
        <p:nvSpPr>
          <p:cNvPr id="31" name="矩形 30"/>
          <p:cNvSpPr>
            <a:spLocks noGrp="1"/>
          </p:cNvSpPr>
          <p:nvPr/>
        </p:nvSpPr>
        <p:spPr>
          <a:xfrm>
            <a:off x="6610350" y="4381500"/>
            <a:ext cx="4419600" cy="914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00" b="0">
                <a:solidFill>
                  <a:srgbClr val="E8DED0"/>
                </a:solidFill>
                <a:latin typeface="Aptos"/>
                <a:ea typeface="Aptos"/>
                <a:cs typeface="Aptos"/>
              </a:defRPr>
            </a:pPr>
            <a:endParaRPr sz="900" b="0">
              <a:solidFill>
                <a:srgbClr val="E8DED0"/>
              </a:solidFill>
              <a:latin typeface="Aptos"/>
              <a:ea typeface="Aptos"/>
              <a:cs typeface="Aptos"/>
            </a:endParaRPr>
          </a:p>
        </p:txBody>
      </p:sp>
      <p:sp>
        <p:nvSpPr>
          <p:cNvPr id="33" name="矩形 32"/>
          <p:cNvSpPr>
            <a:spLocks noGrp="1"/>
          </p:cNvSpPr>
          <p:nvPr/>
        </p:nvSpPr>
        <p:spPr>
          <a:xfrm>
            <a:off x="10858500" y="6381750"/>
            <a:ext cx="666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1125" b="1">
                <a:solidFill>
                  <a:srgbClr val="A33A2B"/>
                </a:solidFill>
                <a:latin typeface="Georgia" panose="02040502050405020303"/>
                <a:ea typeface="Georgia" panose="02040502050405020303"/>
                <a:cs typeface="Georgia" panose="02040502050405020303"/>
              </a:defRPr>
            </a:pPr>
            <a:r>
              <a:rPr sz="1125" b="1">
                <a:solidFill>
                  <a:srgbClr val="A33A2B"/>
                </a:solidFill>
                <a:latin typeface="Georgia" panose="02040502050405020303"/>
                <a:ea typeface="Georgia" panose="02040502050405020303"/>
                <a:cs typeface="Georgia" panose="02040502050405020303"/>
              </a:rPr>
              <a:t>0</a:t>
            </a:r>
            <a:r>
              <a:rPr lang="en-US" sz="1125" b="1">
                <a:solidFill>
                  <a:srgbClr val="A33A2B"/>
                </a:solidFill>
                <a:latin typeface="Georgia" panose="02040502050405020303"/>
                <a:ea typeface="Georgia" panose="02040502050405020303"/>
                <a:cs typeface="Georgia" panose="02040502050405020303"/>
              </a:rPr>
              <a:t>4</a:t>
            </a:r>
            <a:endParaRPr lang="en-US" sz="1125" b="1">
              <a:solidFill>
                <a:srgbClr val="A33A2B"/>
              </a:solidFill>
              <a:latin typeface="Georgia" panose="02040502050405020303"/>
              <a:ea typeface="Georgia" panose="02040502050405020303"/>
              <a:cs typeface="Georgia" panose="02040502050405020303"/>
            </a:endParaRPr>
          </a:p>
        </p:txBody>
      </p:sp>
      <p:sp>
        <p:nvSpPr>
          <p:cNvPr id="7" name="文本框 6"/>
          <p:cNvSpPr txBox="1"/>
          <p:nvPr userDrawn="1"/>
        </p:nvSpPr>
        <p:spPr>
          <a:xfrm>
            <a:off x="1169924" y="2283917"/>
            <a:ext cx="5175759" cy="2929520"/>
          </a:xfrm>
          <a:prstGeom prst="rect">
            <a:avLst/>
          </a:prstGeom>
        </p:spPr>
        <p:txBody>
          <a:bodyPr wrap="square" rtlCol="0">
            <a:noAutofit/>
          </a:bodyPr>
          <a:p>
            <a:pPr marL="285750" indent="-285750" algn="l">
              <a:buFont typeface="Arial" panose="020B0604020202020204" pitchFamily="34" charset="0"/>
              <a:buChar char="•"/>
            </a:pPr>
            <a:r>
              <a:rPr lang="en-US" altLang="zh-CN" b="1"/>
              <a:t>Structure</a:t>
            </a:r>
            <a:r>
              <a:rPr lang="en-US" altLang="zh-CN"/>
              <a:t>:3-axis Cartesian gantry withlead screwdrive for high torque and stability.</a:t>
            </a:r>
            <a:endParaRPr lang="en-US" altLang="zh-CN"/>
          </a:p>
          <a:p>
            <a:pPr marL="285750" indent="-285750" algn="l">
              <a:buFont typeface="Arial" panose="020B0604020202020204" pitchFamily="34" charset="0"/>
              <a:buChar char="•"/>
            </a:pPr>
            <a:r>
              <a:rPr lang="en-US" altLang="zh-CN" b="1"/>
              <a:t>Motors</a:t>
            </a:r>
            <a:r>
              <a:rPr lang="en-US" altLang="zh-CN"/>
              <a:t>:Three NEMA 17 stepper motors.</a:t>
            </a:r>
            <a:endParaRPr lang="en-US" altLang="zh-CN"/>
          </a:p>
          <a:p>
            <a:pPr marL="285750" indent="-285750" algn="l">
              <a:buFont typeface="Arial" panose="020B0604020202020204" pitchFamily="34" charset="0"/>
              <a:buChar char="•"/>
            </a:pPr>
            <a:r>
              <a:rPr lang="en-US" altLang="zh-CN" b="1"/>
              <a:t>Drivers</a:t>
            </a:r>
            <a:r>
              <a:rPr lang="en-US" altLang="zh-CN"/>
              <a:t>:Three A4988 drivers in 1/16 microstepping mode</a:t>
            </a:r>
            <a:endParaRPr lang="en-US" altLang="zh-CN"/>
          </a:p>
          <a:p>
            <a:pPr marL="285750" indent="-285750" algn="l">
              <a:buFont typeface="Arial" panose="020B0604020202020204" pitchFamily="34" charset="0"/>
              <a:buChar char="•"/>
            </a:pPr>
            <a:r>
              <a:rPr lang="en-US" altLang="zh-CN"/>
              <a:t>The frame is constructed from aluminum</a:t>
            </a:r>
            <a:endParaRPr lang="en-US" altLang="zh-CN"/>
          </a:p>
          <a:p>
            <a:pPr marL="285750" indent="-285750" algn="l">
              <a:buFont typeface="Arial" panose="020B0604020202020204" pitchFamily="34" charset="0"/>
              <a:buChar char="•"/>
            </a:pPr>
            <a:r>
              <a:rPr lang="en-US" altLang="zh-CN"/>
              <a:t> The working envelope of the platform is 300 mm×300 mm×165 mm (X × Y × Z), sufficient for standard calligraphy paper sizes up to A5</a:t>
            </a:r>
            <a:endParaRPr lang="en-US" altLang="zh-CN"/>
          </a:p>
        </p:txBody>
      </p:sp>
      <p:pic>
        <p:nvPicPr>
          <p:cNvPr id="32" name="图片 31" descr="post_object_image_2708671176"/>
          <p:cNvPicPr>
            <a:picLocks noChangeAspect="1"/>
          </p:cNvPicPr>
          <p:nvPr/>
        </p:nvPicPr>
        <p:blipFill>
          <a:blip r:embed="rId1"/>
          <a:stretch>
            <a:fillRect/>
          </a:stretch>
        </p:blipFill>
        <p:spPr>
          <a:xfrm>
            <a:off x="7402147" y="1228801"/>
            <a:ext cx="3398937" cy="45399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Grp="1"/>
          </p:cNvSpPr>
          <p:nvPr/>
        </p:nvSpPr>
        <p:spPr>
          <a:xfrm>
            <a:off x="0" y="0"/>
            <a:ext cx="12192000" cy="6858000"/>
          </a:xfrm>
          <a:prstGeom prst="rect">
            <a:avLst/>
          </a:prstGeom>
          <a:solidFill>
            <a:srgbClr val="F5F0E8"/>
          </a:solidFill>
          <a:ln w="0">
            <a:solidFill>
              <a:srgbClr val="F5F0E8"/>
            </a:solidFill>
            <a:prstDash val="solid"/>
          </a:ln>
        </p:spPr>
      </p:sp>
      <p:sp>
        <p:nvSpPr>
          <p:cNvPr id="2" name="矩形 1"/>
          <p:cNvSpPr>
            <a:spLocks noGrp="1"/>
          </p:cNvSpPr>
          <p:nvPr/>
        </p:nvSpPr>
        <p:spPr>
          <a:xfrm>
            <a:off x="419100" y="361950"/>
            <a:ext cx="11353800" cy="6134100"/>
          </a:xfrm>
          <a:prstGeom prst="rect">
            <a:avLst/>
          </a:prstGeom>
          <a:solidFill>
            <a:srgbClr val="000000">
              <a:alpha val="0"/>
            </a:srgbClr>
          </a:solidFill>
          <a:ln w="9525">
            <a:solidFill>
              <a:srgbClr val="C8BDAE"/>
            </a:solidFill>
            <a:prstDash val="solid"/>
          </a:ln>
        </p:spPr>
      </p:sp>
      <p:sp>
        <p:nvSpPr>
          <p:cNvPr id="3" name="矩形 2"/>
          <p:cNvSpPr>
            <a:spLocks noGrp="1"/>
          </p:cNvSpPr>
          <p:nvPr/>
        </p:nvSpPr>
        <p:spPr>
          <a:xfrm>
            <a:off x="438150" y="381000"/>
            <a:ext cx="38100" cy="704850"/>
          </a:xfrm>
          <a:prstGeom prst="rect">
            <a:avLst/>
          </a:prstGeom>
          <a:solidFill>
            <a:srgbClr val="A33A2B"/>
          </a:solidFill>
          <a:ln w="0">
            <a:solidFill>
              <a:srgbClr val="A33A2B"/>
            </a:solidFill>
            <a:prstDash val="solid"/>
          </a:ln>
        </p:spPr>
      </p:sp>
      <p:sp>
        <p:nvSpPr>
          <p:cNvPr id="4" name="椭圆 3"/>
          <p:cNvSpPr>
            <a:spLocks noGrp="1"/>
          </p:cNvSpPr>
          <p:nvPr/>
        </p:nvSpPr>
        <p:spPr>
          <a:xfrm>
            <a:off x="666750" y="533400"/>
            <a:ext cx="114300" cy="114300"/>
          </a:xfrm>
          <a:prstGeom prst="ellipse">
            <a:avLst/>
          </a:prstGeom>
          <a:solidFill>
            <a:srgbClr val="A33A2B"/>
          </a:solidFill>
          <a:ln w="0">
            <a:solidFill>
              <a:srgbClr val="A33A2B"/>
            </a:solidFill>
            <a:prstDash val="solid"/>
          </a:ln>
        </p:spPr>
      </p:sp>
      <p:sp>
        <p:nvSpPr>
          <p:cNvPr id="5" name="矩形 4"/>
          <p:cNvSpPr>
            <a:spLocks noGrp="1"/>
          </p:cNvSpPr>
          <p:nvPr/>
        </p:nvSpPr>
        <p:spPr>
          <a:xfrm>
            <a:off x="876300" y="47625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1">
                <a:solidFill>
                  <a:srgbClr val="5F5A52"/>
                </a:solidFill>
                <a:latin typeface="Aptos"/>
                <a:ea typeface="Aptos"/>
                <a:cs typeface="Aptos"/>
              </a:defRPr>
            </a:pPr>
            <a:r>
              <a:rPr lang="en-US" altLang="zh-CN" sz="2000">
                <a:solidFill>
                  <a:srgbClr val="5F5A52"/>
                </a:solidFill>
                <a:latin typeface="Aptos"/>
                <a:ea typeface="Aptos"/>
                <a:cs typeface="Aptos"/>
              </a:rPr>
              <a:t>C</a:t>
            </a:r>
            <a:r>
              <a:rPr lang="en-US" altLang="zh-CN" sz="2000">
                <a:solidFill>
                  <a:srgbClr val="5F5A52"/>
                </a:solidFill>
                <a:latin typeface="Aptos"/>
                <a:ea typeface="Aptos"/>
                <a:cs typeface="Arial" panose="020B0604020202020204" pitchFamily="34" charset="0"/>
              </a:rPr>
              <a:t>ontrlol System</a:t>
            </a:r>
            <a:endParaRPr sz="2000" b="1">
              <a:solidFill>
                <a:srgbClr val="5F5A52"/>
              </a:solidFill>
              <a:latin typeface="Aptos"/>
              <a:ea typeface="Aptos"/>
              <a:cs typeface="Aptos"/>
            </a:endParaRPr>
          </a:p>
        </p:txBody>
      </p:sp>
      <p:sp>
        <p:nvSpPr>
          <p:cNvPr id="6" name="矩形 5"/>
          <p:cNvSpPr>
            <a:spLocks noGrp="1"/>
          </p:cNvSpPr>
          <p:nvPr/>
        </p:nvSpPr>
        <p:spPr>
          <a:xfrm>
            <a:off x="666750" y="876300"/>
            <a:ext cx="8302625" cy="8763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100" b="1">
                <a:solidFill>
                  <a:srgbClr val="1C1A17"/>
                </a:solidFill>
                <a:latin typeface="Georgia" panose="02040502050405020303"/>
                <a:ea typeface="Georgia" panose="02040502050405020303"/>
                <a:cs typeface="Georgia" panose="02040502050405020303"/>
              </a:defRPr>
            </a:pPr>
            <a:r>
              <a:rPr lang="en-US" altLang="zh-CN" sz="2100" b="1">
                <a:solidFill>
                  <a:srgbClr val="1C1A17"/>
                </a:solidFill>
                <a:latin typeface="Georgia" panose="02040502050405020303"/>
                <a:ea typeface="Georgia" panose="02040502050405020303"/>
                <a:cs typeface="Georgia" panose="02040502050405020303"/>
              </a:rPr>
              <a:t>Integrating hardware devices and Marlin-based firmware for G-code interpretation and motion control</a:t>
            </a:r>
            <a:endParaRPr lang="en-US" altLang="zh-CN" sz="2100" b="1">
              <a:solidFill>
                <a:srgbClr val="1C1A17"/>
              </a:solidFill>
              <a:latin typeface="Georgia" panose="02040502050405020303"/>
              <a:ea typeface="Georgia" panose="02040502050405020303"/>
              <a:cs typeface="Georgia" panose="02040502050405020303"/>
            </a:endParaRPr>
          </a:p>
        </p:txBody>
      </p:sp>
      <p:sp>
        <p:nvSpPr>
          <p:cNvPr id="12" name="矩形 11"/>
          <p:cNvSpPr>
            <a:spLocks noGrp="1"/>
          </p:cNvSpPr>
          <p:nvPr/>
        </p:nvSpPr>
        <p:spPr>
          <a:xfrm>
            <a:off x="10858500" y="6381750"/>
            <a:ext cx="666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1125" b="1">
                <a:solidFill>
                  <a:srgbClr val="A33A2B"/>
                </a:solidFill>
                <a:latin typeface="Georgia" panose="02040502050405020303"/>
                <a:ea typeface="Georgia" panose="02040502050405020303"/>
                <a:cs typeface="Georgia" panose="02040502050405020303"/>
              </a:defRPr>
            </a:pPr>
            <a:r>
              <a:rPr sz="1125" b="1">
                <a:solidFill>
                  <a:srgbClr val="A33A2B"/>
                </a:solidFill>
                <a:latin typeface="Georgia" panose="02040502050405020303"/>
                <a:ea typeface="Georgia" panose="02040502050405020303"/>
                <a:cs typeface="Georgia" panose="02040502050405020303"/>
              </a:rPr>
              <a:t>0</a:t>
            </a:r>
            <a:r>
              <a:rPr lang="en-US" sz="1125" b="1">
                <a:solidFill>
                  <a:srgbClr val="A33A2B"/>
                </a:solidFill>
                <a:latin typeface="Georgia" panose="02040502050405020303"/>
                <a:ea typeface="Georgia" panose="02040502050405020303"/>
                <a:cs typeface="Georgia" panose="02040502050405020303"/>
              </a:rPr>
              <a:t>5</a:t>
            </a:r>
            <a:endParaRPr lang="en-US" sz="1125" b="1">
              <a:solidFill>
                <a:srgbClr val="A33A2B"/>
              </a:solidFill>
              <a:latin typeface="Georgia" panose="02040502050405020303"/>
              <a:ea typeface="Georgia" panose="02040502050405020303"/>
              <a:cs typeface="Georgia" panose="02040502050405020303"/>
            </a:endParaRPr>
          </a:p>
        </p:txBody>
      </p:sp>
      <p:sp>
        <p:nvSpPr>
          <p:cNvPr id="8" name="矩形 7"/>
          <p:cNvSpPr>
            <a:spLocks noGrp="1"/>
          </p:cNvSpPr>
          <p:nvPr/>
        </p:nvSpPr>
        <p:spPr>
          <a:xfrm>
            <a:off x="1397000" y="2100263"/>
            <a:ext cx="3848100" cy="3571875"/>
          </a:xfrm>
          <a:prstGeom prst="rect">
            <a:avLst/>
          </a:prstGeom>
          <a:solidFill>
            <a:srgbClr val="FFFFFF"/>
          </a:solidFill>
          <a:ln w="9525">
            <a:solidFill>
              <a:srgbClr val="C8BDAE"/>
            </a:solidFill>
            <a:prstDash val="solid"/>
          </a:ln>
        </p:spPr>
      </p:sp>
      <p:sp>
        <p:nvSpPr>
          <p:cNvPr id="9" name="矩形 8"/>
          <p:cNvSpPr>
            <a:spLocks noGrp="1"/>
          </p:cNvSpPr>
          <p:nvPr/>
        </p:nvSpPr>
        <p:spPr>
          <a:xfrm>
            <a:off x="1568450" y="2233613"/>
            <a:ext cx="35052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lang="en-US" altLang="zh-CN" sz="1800">
                <a:solidFill>
                  <a:srgbClr val="1C1A17"/>
                </a:solidFill>
                <a:latin typeface="Georgia" panose="02040502050405020303"/>
                <a:ea typeface="Georgia" panose="02040502050405020303"/>
                <a:cs typeface="Georgia" panose="02040502050405020303"/>
              </a:rPr>
              <a:t>Hard</a:t>
            </a:r>
            <a:r>
              <a:rPr lang="en-US" altLang="zh-CN" sz="1800">
                <a:solidFill>
                  <a:srgbClr val="1C1A17"/>
                </a:solidFill>
                <a:latin typeface="Georgia" panose="02040502050405020303"/>
                <a:ea typeface="Georgia" panose="02040502050405020303"/>
                <a:cs typeface="Arial" panose="020B0604020202020204" pitchFamily="34" charset="0"/>
              </a:rPr>
              <a:t>ware Device</a:t>
            </a:r>
            <a:endParaRPr sz="1800" b="1">
              <a:solidFill>
                <a:srgbClr val="1C1A17"/>
              </a:solidFill>
              <a:latin typeface="Georgia" panose="02040502050405020303"/>
              <a:ea typeface="Georgia" panose="02040502050405020303"/>
              <a:cs typeface="Georgia" panose="02040502050405020303"/>
            </a:endParaRPr>
          </a:p>
        </p:txBody>
      </p:sp>
      <p:sp>
        <p:nvSpPr>
          <p:cNvPr id="10" name="矩形 9"/>
          <p:cNvSpPr>
            <a:spLocks noGrp="1"/>
          </p:cNvSpPr>
          <p:nvPr/>
        </p:nvSpPr>
        <p:spPr>
          <a:xfrm>
            <a:off x="1568450" y="2557463"/>
            <a:ext cx="3505200" cy="2286000"/>
          </a:xfrm>
          <a:prstGeom prst="rect">
            <a:avLst/>
          </a:prstGeom>
          <a:solidFill>
            <a:srgbClr val="000000">
              <a:alpha val="0"/>
            </a:srgbClr>
          </a:solidFill>
          <a:ln w="0">
            <a:solidFill>
              <a:srgbClr val="000000">
                <a:alpha val="0"/>
              </a:srgbClr>
            </a:solidFill>
            <a:prstDash val="solid"/>
          </a:ln>
        </p:spPr>
        <p:txBody>
          <a:bodyPr lIns="0" tIns="0" rIns="0" bIns="0" anchor="t"/>
          <a:lstStyle/>
          <a:p>
            <a:pPr marL="285750" indent="-285750" algn="l">
              <a:buFont typeface="Arial" panose="020B0604020202020204" pitchFamily="34" charset="0"/>
              <a:buChar char="•"/>
              <a:defRPr sz="900" b="0">
                <a:solidFill>
                  <a:srgbClr val="5F5A52"/>
                </a:solidFill>
                <a:latin typeface="Aptos"/>
                <a:ea typeface="Aptos"/>
                <a:cs typeface="Aptos"/>
              </a:defRPr>
            </a:pPr>
            <a:r>
              <a:rPr lang="en-US" altLang="zh-CN" sz="1600" b="0">
                <a:solidFill>
                  <a:srgbClr val="5F5A52"/>
                </a:solidFill>
                <a:latin typeface="Times" charset="0"/>
                <a:ea typeface="Times" charset="0"/>
                <a:cs typeface="Times" charset="0"/>
              </a:rPr>
              <a:t>Arduino Mega 2560 + RAMPS 1.4 are used as the main control hardware.</a:t>
            </a:r>
            <a:endParaRPr lang="en-US" altLang="zh-CN" sz="1600" b="0">
              <a:solidFill>
                <a:srgbClr val="5F5A52"/>
              </a:solidFill>
              <a:latin typeface="Times" charset="0"/>
              <a:ea typeface="Times" charset="0"/>
              <a:cs typeface="Times" charset="0"/>
            </a:endParaRPr>
          </a:p>
          <a:p>
            <a:pPr marL="285750" indent="-285750" algn="l">
              <a:buFont typeface="Arial" panose="020B0604020202020204" pitchFamily="34" charset="0"/>
              <a:buChar char="•"/>
              <a:defRPr sz="900" b="0">
                <a:solidFill>
                  <a:srgbClr val="5F5A52"/>
                </a:solidFill>
                <a:latin typeface="Aptos"/>
                <a:ea typeface="Aptos"/>
                <a:cs typeface="Aptos"/>
              </a:defRPr>
            </a:pPr>
            <a:r>
              <a:rPr lang="en-US" altLang="zh-CN" sz="1600" b="0">
                <a:solidFill>
                  <a:srgbClr val="5F5A52"/>
                </a:solidFill>
                <a:latin typeface="Times" charset="0"/>
                <a:ea typeface="Times" charset="0"/>
                <a:cs typeface="Times" charset="0"/>
              </a:rPr>
              <a:t>The Arduino receives G-code commands via serial communication.</a:t>
            </a:r>
            <a:endParaRPr lang="en-US" altLang="zh-CN" sz="1600" b="0">
              <a:solidFill>
                <a:srgbClr val="5F5A52"/>
              </a:solidFill>
              <a:latin typeface="Times" charset="0"/>
              <a:ea typeface="Times" charset="0"/>
              <a:cs typeface="Times" charset="0"/>
            </a:endParaRPr>
          </a:p>
          <a:p>
            <a:pPr marL="285750" indent="-285750" algn="l">
              <a:buFont typeface="Arial" panose="020B0604020202020204" pitchFamily="34" charset="0"/>
              <a:buChar char="•"/>
              <a:defRPr sz="900" b="0">
                <a:solidFill>
                  <a:srgbClr val="5F5A52"/>
                </a:solidFill>
                <a:latin typeface="Aptos"/>
                <a:ea typeface="Aptos"/>
                <a:cs typeface="Aptos"/>
              </a:defRPr>
            </a:pPr>
            <a:r>
              <a:rPr lang="en-US" altLang="zh-CN" sz="1600" b="0">
                <a:solidFill>
                  <a:srgbClr val="5F5A52"/>
                </a:solidFill>
                <a:latin typeface="Times" charset="0"/>
                <a:ea typeface="Times" charset="0"/>
                <a:cs typeface="Times" charset="0"/>
              </a:rPr>
              <a:t>RAMPS 1.4 interfaces with the stepper drivers, motors, power supply, and limit switches.</a:t>
            </a:r>
            <a:endParaRPr lang="en-US" altLang="zh-CN" sz="1600" b="0">
              <a:solidFill>
                <a:srgbClr val="5F5A52"/>
              </a:solidFill>
              <a:latin typeface="Times" charset="0"/>
              <a:ea typeface="Times" charset="0"/>
              <a:cs typeface="Times" charset="0"/>
            </a:endParaRPr>
          </a:p>
          <a:p>
            <a:pPr marL="285750" indent="-285750" algn="l">
              <a:buFont typeface="Arial" panose="020B0604020202020204" pitchFamily="34" charset="0"/>
              <a:buChar char="•"/>
              <a:defRPr sz="900" b="0">
                <a:solidFill>
                  <a:srgbClr val="5F5A52"/>
                </a:solidFill>
                <a:latin typeface="Aptos"/>
                <a:ea typeface="Aptos"/>
                <a:cs typeface="Aptos"/>
              </a:defRPr>
            </a:pPr>
            <a:r>
              <a:rPr lang="en-US" altLang="zh-CN" sz="1600" b="0">
                <a:solidFill>
                  <a:srgbClr val="5F5A52"/>
                </a:solidFill>
                <a:latin typeface="Times" charset="0"/>
                <a:ea typeface="Times" charset="0"/>
                <a:cs typeface="Times" charset="0"/>
              </a:rPr>
              <a:t>Limit switches define the machine home position (0, 0, 0).</a:t>
            </a:r>
            <a:endParaRPr lang="en-US" altLang="zh-CN" sz="1600" b="0">
              <a:solidFill>
                <a:srgbClr val="5F5A52"/>
              </a:solidFill>
              <a:latin typeface="Times" charset="0"/>
              <a:ea typeface="Times" charset="0"/>
              <a:cs typeface="Times" charset="0"/>
            </a:endParaRPr>
          </a:p>
          <a:p>
            <a:pPr marL="285750" indent="-285750" algn="l">
              <a:buFont typeface="Arial" panose="020B0604020202020204" pitchFamily="34" charset="0"/>
              <a:buChar char="•"/>
              <a:defRPr sz="900" b="0">
                <a:solidFill>
                  <a:srgbClr val="5F5A52"/>
                </a:solidFill>
                <a:latin typeface="Aptos"/>
                <a:ea typeface="Aptos"/>
                <a:cs typeface="Aptos"/>
              </a:defRPr>
            </a:pPr>
            <a:r>
              <a:rPr lang="en-US" altLang="zh-CN" sz="1600" b="0">
                <a:solidFill>
                  <a:srgbClr val="5F5A52"/>
                </a:solidFill>
                <a:latin typeface="Times" charset="0"/>
                <a:ea typeface="Times" charset="0"/>
                <a:cs typeface="Times" charset="0"/>
              </a:rPr>
              <a:t>They also provide minimum axis boundaries for safe initialization and motion control.</a:t>
            </a:r>
            <a:endParaRPr lang="en-US" altLang="zh-CN" sz="1600" b="0">
              <a:solidFill>
                <a:srgbClr val="5F5A52"/>
              </a:solidFill>
              <a:latin typeface="Times" charset="0"/>
              <a:ea typeface="Times" charset="0"/>
              <a:cs typeface="Times" charset="0"/>
            </a:endParaRPr>
          </a:p>
        </p:txBody>
      </p:sp>
      <p:sp>
        <p:nvSpPr>
          <p:cNvPr id="17" name="矩形 16"/>
          <p:cNvSpPr>
            <a:spLocks noGrp="1"/>
          </p:cNvSpPr>
          <p:nvPr/>
        </p:nvSpPr>
        <p:spPr>
          <a:xfrm>
            <a:off x="6064250" y="2100263"/>
            <a:ext cx="4794250" cy="3571875"/>
          </a:xfrm>
          <a:prstGeom prst="rect">
            <a:avLst/>
          </a:prstGeom>
          <a:solidFill>
            <a:srgbClr val="FFFFFF"/>
          </a:solidFill>
          <a:ln w="9525">
            <a:solidFill>
              <a:srgbClr val="C8BDAE"/>
            </a:solidFill>
            <a:prstDash val="solid"/>
          </a:ln>
        </p:spPr>
      </p:sp>
      <p:sp>
        <p:nvSpPr>
          <p:cNvPr id="18" name="矩形 17"/>
          <p:cNvSpPr>
            <a:spLocks noGrp="1"/>
          </p:cNvSpPr>
          <p:nvPr/>
        </p:nvSpPr>
        <p:spPr>
          <a:xfrm>
            <a:off x="6902450" y="2233613"/>
            <a:ext cx="35052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sz="1800">
                <a:solidFill>
                  <a:srgbClr val="1C1A17"/>
                </a:solidFill>
                <a:latin typeface="Georgia" panose="02040502050405020303" charset="0"/>
                <a:ea typeface="Georgia" panose="02040502050405020303" charset="0"/>
                <a:cs typeface="Georgia" panose="02040502050405020303" charset="0"/>
              </a:rPr>
              <a:t>M</a:t>
            </a:r>
            <a:r>
              <a:rPr lang="en-US" altLang="zh-CN" sz="1800">
                <a:solidFill>
                  <a:srgbClr val="1C1A17"/>
                </a:solidFill>
                <a:latin typeface="Georgia" panose="02040502050405020303" charset="0"/>
                <a:ea typeface="Georgia" panose="02040502050405020303" charset="0"/>
                <a:cs typeface="Georgia" panose="02040502050405020303" charset="0"/>
              </a:rPr>
              <a:t>arlin Framework</a:t>
            </a:r>
            <a:endParaRPr>
              <a:latin typeface="Georgia" panose="02040502050405020303"/>
              <a:ea typeface="Georgia" panose="02040502050405020303"/>
              <a:cs typeface="Georgia" panose="02040502050405020303"/>
            </a:endParaRPr>
          </a:p>
        </p:txBody>
      </p:sp>
      <p:sp>
        <p:nvSpPr>
          <p:cNvPr id="19" name="矩形 18"/>
          <p:cNvSpPr>
            <a:spLocks noGrp="1"/>
          </p:cNvSpPr>
          <p:nvPr/>
        </p:nvSpPr>
        <p:spPr>
          <a:xfrm>
            <a:off x="6394450" y="2557463"/>
            <a:ext cx="4314825" cy="2286000"/>
          </a:xfrm>
          <a:prstGeom prst="rect">
            <a:avLst/>
          </a:prstGeom>
          <a:solidFill>
            <a:srgbClr val="000000">
              <a:alpha val="0"/>
            </a:srgbClr>
          </a:solidFill>
          <a:ln w="0">
            <a:solidFill>
              <a:srgbClr val="000000">
                <a:alpha val="0"/>
              </a:srgbClr>
            </a:solidFill>
            <a:prstDash val="solid"/>
          </a:ln>
        </p:spPr>
        <p:txBody>
          <a:bodyPr lIns="0" tIns="0" rIns="0" bIns="0" anchor="t"/>
          <a:lstStyle/>
          <a:p>
            <a:pPr marL="285750" indent="-285750" algn="l">
              <a:buFont typeface="Arial" panose="020B0604020202020204" pitchFamily="34" charset="0"/>
              <a:buChar char="•"/>
              <a:defRPr sz="900" b="0">
                <a:solidFill>
                  <a:srgbClr val="5F5A52"/>
                </a:solidFill>
                <a:latin typeface="Aptos"/>
                <a:ea typeface="Aptos"/>
                <a:cs typeface="Aptos"/>
              </a:defRPr>
            </a:pPr>
            <a:r>
              <a:rPr lang="en-US" altLang="zh-CN" sz="1600" b="0">
                <a:solidFill>
                  <a:srgbClr val="5F5A52"/>
                </a:solidFill>
                <a:latin typeface="Times" charset="0"/>
                <a:ea typeface="Times" charset="0"/>
                <a:cs typeface="Times" charset="0"/>
              </a:rPr>
              <a:t>Marlin is used as the firmware layer between G-code commands and physical motor motion.</a:t>
            </a:r>
            <a:endParaRPr lang="en-US" altLang="zh-CN" sz="1600" b="0">
              <a:solidFill>
                <a:srgbClr val="5F5A52"/>
              </a:solidFill>
              <a:latin typeface="Times" charset="0"/>
              <a:ea typeface="Times" charset="0"/>
              <a:cs typeface="Times" charset="0"/>
            </a:endParaRPr>
          </a:p>
          <a:p>
            <a:pPr marL="285750" indent="-285750" algn="l">
              <a:buFont typeface="Arial" panose="020B0604020202020204" pitchFamily="34" charset="0"/>
              <a:buChar char="•"/>
              <a:defRPr sz="900" b="0">
                <a:solidFill>
                  <a:srgbClr val="5F5A52"/>
                </a:solidFill>
                <a:latin typeface="Aptos"/>
                <a:ea typeface="Aptos"/>
                <a:cs typeface="Aptos"/>
              </a:defRPr>
            </a:pPr>
            <a:r>
              <a:rPr lang="en-US" altLang="zh-CN" sz="1600" b="0">
                <a:solidFill>
                  <a:srgbClr val="5F5A52"/>
                </a:solidFill>
                <a:latin typeface="Times" charset="0"/>
                <a:ea typeface="Times" charset="0"/>
                <a:cs typeface="Times" charset="0"/>
              </a:rPr>
              <a:t>It interprets commands such as position, speed, and Z-axis movement.</a:t>
            </a:r>
            <a:endParaRPr lang="en-US" altLang="zh-CN" sz="1600" b="0">
              <a:solidFill>
                <a:srgbClr val="5F5A52"/>
              </a:solidFill>
              <a:latin typeface="Times" charset="0"/>
              <a:ea typeface="Times" charset="0"/>
              <a:cs typeface="Times" charset="0"/>
            </a:endParaRPr>
          </a:p>
          <a:p>
            <a:pPr marL="285750" indent="-285750" algn="l">
              <a:buFont typeface="Arial" panose="020B0604020202020204" pitchFamily="34" charset="0"/>
              <a:buChar char="•"/>
              <a:defRPr sz="900" b="0">
                <a:solidFill>
                  <a:srgbClr val="5F5A52"/>
                </a:solidFill>
                <a:latin typeface="Aptos"/>
                <a:ea typeface="Aptos"/>
                <a:cs typeface="Aptos"/>
              </a:defRPr>
            </a:pPr>
            <a:r>
              <a:rPr lang="en-US" altLang="zh-CN" sz="1600" b="0">
                <a:solidFill>
                  <a:srgbClr val="5F5A52"/>
                </a:solidFill>
                <a:latin typeface="Times" charset="0"/>
                <a:ea typeface="Times" charset="0"/>
                <a:cs typeface="Times" charset="0"/>
              </a:rPr>
              <a:t>The firmware converts G-code into step/direction signals for the stepper drivers.</a:t>
            </a:r>
            <a:endParaRPr lang="en-US" altLang="zh-CN" sz="1600" b="0">
              <a:solidFill>
                <a:srgbClr val="5F5A52"/>
              </a:solidFill>
              <a:latin typeface="Times" charset="0"/>
              <a:ea typeface="Times" charset="0"/>
              <a:cs typeface="Times" charset="0"/>
            </a:endParaRPr>
          </a:p>
          <a:p>
            <a:pPr marL="285750" indent="-285750" algn="l">
              <a:buFont typeface="Arial" panose="020B0604020202020204" pitchFamily="34" charset="0"/>
              <a:buChar char="•"/>
              <a:defRPr sz="900" b="0">
                <a:solidFill>
                  <a:srgbClr val="5F5A52"/>
                </a:solidFill>
                <a:latin typeface="Aptos"/>
                <a:ea typeface="Aptos"/>
                <a:cs typeface="Aptos"/>
              </a:defRPr>
            </a:pPr>
            <a:r>
              <a:rPr lang="en-US" altLang="zh-CN" sz="1600" b="0">
                <a:solidFill>
                  <a:srgbClr val="5F5A52"/>
                </a:solidFill>
                <a:latin typeface="Times" charset="0"/>
                <a:ea typeface="Times" charset="0"/>
                <a:cs typeface="Times" charset="0"/>
              </a:rPr>
              <a:t>It controls coordinated motion along the X, Y, and Z axes.</a:t>
            </a:r>
            <a:endParaRPr lang="en-US" altLang="zh-CN" sz="1600" b="0">
              <a:solidFill>
                <a:srgbClr val="5F5A52"/>
              </a:solidFill>
              <a:latin typeface="Times" charset="0"/>
              <a:ea typeface="Times" charset="0"/>
              <a:cs typeface="Times" charset="0"/>
            </a:endParaRPr>
          </a:p>
          <a:p>
            <a:pPr marL="285750" indent="-285750" algn="l">
              <a:buFont typeface="Arial" panose="020B0604020202020204" pitchFamily="34" charset="0"/>
              <a:buChar char="•"/>
              <a:defRPr sz="900" b="0">
                <a:solidFill>
                  <a:srgbClr val="5F5A52"/>
                </a:solidFill>
                <a:latin typeface="Aptos"/>
                <a:ea typeface="Aptos"/>
                <a:cs typeface="Aptos"/>
              </a:defRPr>
            </a:pPr>
            <a:r>
              <a:rPr lang="en-US" altLang="zh-CN" sz="1600" b="0">
                <a:solidFill>
                  <a:srgbClr val="5F5A52"/>
                </a:solidFill>
                <a:latin typeface="Times" charset="0"/>
                <a:ea typeface="Times" charset="0"/>
                <a:cs typeface="Times" charset="0"/>
              </a:rPr>
              <a:t>manages homing, limit switch feedback, acceleration, and motion safety.</a:t>
            </a:r>
            <a:endParaRPr lang="en-US" altLang="zh-CN" sz="1600" b="0">
              <a:solidFill>
                <a:srgbClr val="5F5A52"/>
              </a:solidFill>
              <a:latin typeface="Times" charset="0"/>
              <a:ea typeface="Times" charset="0"/>
              <a:cs typeface="Times" charset="0"/>
            </a:endParaRPr>
          </a:p>
          <a:p>
            <a:pPr marL="285750" indent="-285750" algn="l">
              <a:buFont typeface="Arial" panose="020B0604020202020204" pitchFamily="34" charset="0"/>
              <a:buChar char="•"/>
              <a:defRPr sz="900" b="0">
                <a:solidFill>
                  <a:srgbClr val="5F5A52"/>
                </a:solidFill>
                <a:latin typeface="Aptos"/>
                <a:ea typeface="Aptos"/>
                <a:cs typeface="Aptos"/>
              </a:defRPr>
            </a:pPr>
            <a:r>
              <a:rPr lang="en-US" altLang="zh-CN" sz="1600" b="0">
                <a:solidFill>
                  <a:srgbClr val="5F5A52"/>
                </a:solidFill>
                <a:latin typeface="Times" charset="0"/>
                <a:ea typeface="Times" charset="0"/>
                <a:cs typeface="Times" charset="0"/>
              </a:rPr>
              <a:t>This allows the brush end-effector to follow the planned calligraphy trajectory accurately.</a:t>
            </a:r>
            <a:endParaRPr lang="en-US" altLang="zh-CN" sz="1600" b="0">
              <a:solidFill>
                <a:srgbClr val="5F5A52"/>
              </a:solidFill>
              <a:latin typeface="Times" charset="0"/>
              <a:ea typeface="Times" charset="0"/>
              <a:cs typeface="Times"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a:spLocks noGrp="1"/>
          </p:cNvSpPr>
          <p:nvPr/>
        </p:nvSpPr>
        <p:spPr>
          <a:xfrm>
            <a:off x="0" y="0"/>
            <a:ext cx="12192000" cy="6858000"/>
          </a:xfrm>
          <a:prstGeom prst="rect">
            <a:avLst/>
          </a:prstGeom>
          <a:solidFill>
            <a:srgbClr val="F5F0E8"/>
          </a:solidFill>
          <a:ln w="0">
            <a:solidFill>
              <a:srgbClr val="F5F0E8"/>
            </a:solidFill>
            <a:prstDash val="solid"/>
          </a:ln>
        </p:spPr>
      </p:sp>
      <p:sp>
        <p:nvSpPr>
          <p:cNvPr id="2" name="矩形 1"/>
          <p:cNvSpPr>
            <a:spLocks noGrp="1"/>
          </p:cNvSpPr>
          <p:nvPr/>
        </p:nvSpPr>
        <p:spPr>
          <a:xfrm>
            <a:off x="438120" y="361931"/>
            <a:ext cx="11353800" cy="6134100"/>
          </a:xfrm>
          <a:prstGeom prst="rect">
            <a:avLst/>
          </a:prstGeom>
          <a:solidFill>
            <a:srgbClr val="000000">
              <a:alpha val="0"/>
            </a:srgbClr>
          </a:solidFill>
          <a:ln w="9525">
            <a:solidFill>
              <a:srgbClr val="C8BDAE"/>
            </a:solidFill>
            <a:prstDash val="solid"/>
          </a:ln>
        </p:spPr>
      </p:sp>
      <p:sp>
        <p:nvSpPr>
          <p:cNvPr id="3" name="矩形 2"/>
          <p:cNvSpPr>
            <a:spLocks noGrp="1"/>
          </p:cNvSpPr>
          <p:nvPr/>
        </p:nvSpPr>
        <p:spPr>
          <a:xfrm>
            <a:off x="438150" y="381000"/>
            <a:ext cx="38100" cy="704850"/>
          </a:xfrm>
          <a:prstGeom prst="rect">
            <a:avLst/>
          </a:prstGeom>
          <a:solidFill>
            <a:srgbClr val="A33A2B"/>
          </a:solidFill>
          <a:ln w="0">
            <a:solidFill>
              <a:srgbClr val="A33A2B"/>
            </a:solidFill>
            <a:prstDash val="solid"/>
          </a:ln>
        </p:spPr>
      </p:sp>
      <p:sp>
        <p:nvSpPr>
          <p:cNvPr id="4" name="椭圆 3"/>
          <p:cNvSpPr>
            <a:spLocks noGrp="1"/>
          </p:cNvSpPr>
          <p:nvPr/>
        </p:nvSpPr>
        <p:spPr>
          <a:xfrm>
            <a:off x="666750" y="533400"/>
            <a:ext cx="114300" cy="114300"/>
          </a:xfrm>
          <a:prstGeom prst="ellipse">
            <a:avLst/>
          </a:prstGeom>
          <a:solidFill>
            <a:srgbClr val="A33A2B"/>
          </a:solidFill>
          <a:ln w="0">
            <a:solidFill>
              <a:srgbClr val="A33A2B"/>
            </a:solidFill>
            <a:prstDash val="solid"/>
          </a:ln>
        </p:spPr>
      </p:sp>
      <p:sp>
        <p:nvSpPr>
          <p:cNvPr id="5" name="矩形 4"/>
          <p:cNvSpPr>
            <a:spLocks noGrp="1"/>
          </p:cNvSpPr>
          <p:nvPr/>
        </p:nvSpPr>
        <p:spPr>
          <a:xfrm>
            <a:off x="876300" y="47625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1">
                <a:solidFill>
                  <a:srgbClr val="5F5A52"/>
                </a:solidFill>
                <a:latin typeface="Aptos"/>
                <a:ea typeface="Aptos"/>
                <a:cs typeface="Aptos"/>
              </a:defRPr>
            </a:pPr>
            <a:r>
              <a:rPr sz="1600" b="1">
                <a:solidFill>
                  <a:srgbClr val="5F5A52"/>
                </a:solidFill>
                <a:latin typeface="Aptos"/>
                <a:ea typeface="Aptos"/>
                <a:cs typeface="Aptos"/>
              </a:rPr>
              <a:t>USER INTERFACE</a:t>
            </a:r>
            <a:endParaRPr sz="1600" b="1">
              <a:solidFill>
                <a:srgbClr val="5F5A52"/>
              </a:solidFill>
              <a:latin typeface="Aptos"/>
              <a:ea typeface="Aptos"/>
              <a:cs typeface="Aptos"/>
            </a:endParaRPr>
          </a:p>
        </p:txBody>
      </p:sp>
      <p:sp>
        <p:nvSpPr>
          <p:cNvPr id="6" name="矩形 5"/>
          <p:cNvSpPr>
            <a:spLocks noGrp="1"/>
          </p:cNvSpPr>
          <p:nvPr/>
        </p:nvSpPr>
        <p:spPr>
          <a:xfrm>
            <a:off x="666750" y="876300"/>
            <a:ext cx="9525000" cy="8763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100" b="1">
                <a:solidFill>
                  <a:srgbClr val="1C1A17"/>
                </a:solidFill>
                <a:latin typeface="Georgia" panose="02040502050405020303"/>
                <a:ea typeface="Georgia" panose="02040502050405020303"/>
                <a:cs typeface="Georgia" panose="02040502050405020303"/>
              </a:defRPr>
            </a:pPr>
            <a:r>
              <a:rPr sz="2100" b="1">
                <a:solidFill>
                  <a:srgbClr val="1C1A17"/>
                </a:solidFill>
                <a:latin typeface="Georgia" panose="02040502050405020303"/>
                <a:ea typeface="Georgia" panose="02040502050405020303"/>
                <a:cs typeface="Georgia" panose="02040502050405020303"/>
              </a:rPr>
              <a:t>The UI covers both generation and machine execution, not just parameter entry.</a:t>
            </a:r>
            <a:endParaRPr sz="2100" b="1">
              <a:solidFill>
                <a:srgbClr val="1C1A17"/>
              </a:solidFill>
              <a:latin typeface="Georgia" panose="02040502050405020303"/>
              <a:ea typeface="Georgia" panose="02040502050405020303"/>
              <a:cs typeface="Georgia" panose="02040502050405020303"/>
            </a:endParaRPr>
          </a:p>
        </p:txBody>
      </p:sp>
      <p:sp>
        <p:nvSpPr>
          <p:cNvPr id="8" name="矩形 7"/>
          <p:cNvSpPr>
            <a:spLocks noGrp="1"/>
          </p:cNvSpPr>
          <p:nvPr/>
        </p:nvSpPr>
        <p:spPr>
          <a:xfrm>
            <a:off x="666713" y="4778340"/>
            <a:ext cx="3101906" cy="1453338"/>
          </a:xfrm>
          <a:prstGeom prst="rect">
            <a:avLst/>
          </a:prstGeom>
          <a:solidFill>
            <a:srgbClr val="FFFFFF"/>
          </a:solidFill>
          <a:ln w="9525">
            <a:solidFill>
              <a:srgbClr val="C8BDAE"/>
            </a:solidFill>
            <a:prstDash val="solid"/>
          </a:ln>
        </p:spPr>
      </p:sp>
      <p:sp>
        <p:nvSpPr>
          <p:cNvPr id="9" name="矩形 8"/>
          <p:cNvSpPr>
            <a:spLocks noGrp="1"/>
          </p:cNvSpPr>
          <p:nvPr/>
        </p:nvSpPr>
        <p:spPr>
          <a:xfrm>
            <a:off x="838163" y="4911690"/>
            <a:ext cx="2550064" cy="710388"/>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1C1A17"/>
                </a:solidFill>
                <a:latin typeface="Georgia" panose="02040502050405020303"/>
                <a:ea typeface="Georgia" panose="02040502050405020303"/>
                <a:cs typeface="Georgia" panose="02040502050405020303"/>
              </a:defRPr>
            </a:pPr>
            <a:r>
              <a:rPr sz="1275" b="1">
                <a:solidFill>
                  <a:srgbClr val="1C1A17"/>
                </a:solidFill>
                <a:latin typeface="Georgia" panose="02040502050405020303"/>
                <a:ea typeface="Georgia" panose="02040502050405020303"/>
                <a:cs typeface="Georgia" panose="02040502050405020303"/>
              </a:rPr>
              <a:t>Generation inputs</a:t>
            </a:r>
            <a:endParaRPr sz="1275" b="1">
              <a:solidFill>
                <a:srgbClr val="1C1A17"/>
              </a:solidFill>
              <a:latin typeface="Georgia" panose="02040502050405020303"/>
              <a:ea typeface="Georgia" panose="02040502050405020303"/>
              <a:cs typeface="Georgia" panose="02040502050405020303"/>
            </a:endParaRPr>
          </a:p>
        </p:txBody>
      </p:sp>
      <p:sp>
        <p:nvSpPr>
          <p:cNvPr id="10" name="矩形 9"/>
          <p:cNvSpPr>
            <a:spLocks noGrp="1"/>
          </p:cNvSpPr>
          <p:nvPr/>
        </p:nvSpPr>
        <p:spPr>
          <a:xfrm>
            <a:off x="838163" y="5235540"/>
            <a:ext cx="2745694" cy="881838"/>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40" b="0">
                <a:solidFill>
                  <a:srgbClr val="5F5A52"/>
                </a:solidFill>
                <a:latin typeface="Aptos"/>
                <a:ea typeface="Aptos"/>
                <a:cs typeface="Aptos"/>
              </a:defRPr>
            </a:pPr>
            <a:r>
              <a:rPr sz="1400" b="0">
                <a:solidFill>
                  <a:srgbClr val="5F5A52"/>
                </a:solidFill>
                <a:latin typeface="Aptos"/>
                <a:ea typeface="Aptos"/>
                <a:cs typeface="Aptos"/>
              </a:rPr>
              <a:t>Text, font, model, output path, spacing, origin, and pen heights are all editable in the UI.</a:t>
            </a:r>
            <a:endParaRPr sz="1400" b="0">
              <a:solidFill>
                <a:srgbClr val="5F5A52"/>
              </a:solidFill>
              <a:latin typeface="Aptos"/>
              <a:ea typeface="Aptos"/>
              <a:cs typeface="Aptos"/>
            </a:endParaRPr>
          </a:p>
        </p:txBody>
      </p:sp>
      <p:sp>
        <p:nvSpPr>
          <p:cNvPr id="17" name="矩形 16"/>
          <p:cNvSpPr>
            <a:spLocks noGrp="1"/>
          </p:cNvSpPr>
          <p:nvPr/>
        </p:nvSpPr>
        <p:spPr>
          <a:xfrm>
            <a:off x="666713" y="1624555"/>
            <a:ext cx="5037922" cy="2982295"/>
          </a:xfrm>
          <a:prstGeom prst="rect">
            <a:avLst/>
          </a:prstGeom>
          <a:solidFill>
            <a:srgbClr val="FFFFFF"/>
          </a:solidFill>
          <a:ln w="9525">
            <a:solidFill>
              <a:srgbClr val="C8BDAE"/>
            </a:solidFill>
            <a:prstDash val="solid"/>
          </a:ln>
        </p:spPr>
      </p:sp>
      <p:sp>
        <p:nvSpPr>
          <p:cNvPr id="18" name="矩形 17"/>
          <p:cNvSpPr>
            <a:spLocks noGrp="1"/>
          </p:cNvSpPr>
          <p:nvPr/>
        </p:nvSpPr>
        <p:spPr>
          <a:xfrm>
            <a:off x="783986" y="1722548"/>
            <a:ext cx="20955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65" b="1">
                <a:solidFill>
                  <a:srgbClr val="1C1A17"/>
                </a:solidFill>
                <a:latin typeface="Georgia" panose="02040502050405020303"/>
                <a:ea typeface="Georgia" panose="02040502050405020303"/>
                <a:cs typeface="Georgia" panose="02040502050405020303"/>
              </a:defRPr>
            </a:pPr>
            <a:r>
              <a:rPr sz="1165" b="1">
                <a:solidFill>
                  <a:srgbClr val="1C1A17"/>
                </a:solidFill>
                <a:latin typeface="Georgia" panose="02040502050405020303"/>
                <a:ea typeface="Georgia" panose="02040502050405020303"/>
                <a:cs typeface="Georgia" panose="02040502050405020303"/>
              </a:rPr>
              <a:t>Main generation panel</a:t>
            </a:r>
            <a:endParaRPr sz="1165" b="1">
              <a:solidFill>
                <a:srgbClr val="1C1A17"/>
              </a:solidFill>
              <a:latin typeface="Georgia" panose="02040502050405020303"/>
              <a:ea typeface="Georgia" panose="02040502050405020303"/>
              <a:cs typeface="Georgia" panose="02040502050405020303"/>
            </a:endParaRPr>
          </a:p>
        </p:txBody>
      </p:sp>
      <p:pic>
        <p:nvPicPr>
          <p:cNvPr id="19" name="图片 18"/>
          <p:cNvPicPr>
            <a:picLocks noChangeAspect="1"/>
          </p:cNvPicPr>
          <p:nvPr/>
        </p:nvPicPr>
        <p:blipFill>
          <a:blip r:embed="rId1"/>
          <a:stretch>
            <a:fillRect/>
          </a:stretch>
        </p:blipFill>
        <p:spPr>
          <a:xfrm>
            <a:off x="784025" y="1957721"/>
            <a:ext cx="4850706" cy="2499979"/>
          </a:xfrm>
          <a:prstGeom prst="rect">
            <a:avLst/>
          </a:prstGeom>
        </p:spPr>
      </p:pic>
      <p:sp>
        <p:nvSpPr>
          <p:cNvPr id="20" name="矩形 19"/>
          <p:cNvSpPr>
            <a:spLocks noGrp="1"/>
          </p:cNvSpPr>
          <p:nvPr/>
        </p:nvSpPr>
        <p:spPr>
          <a:xfrm>
            <a:off x="6163008" y="1624581"/>
            <a:ext cx="5362223" cy="2982254"/>
          </a:xfrm>
          <a:prstGeom prst="rect">
            <a:avLst/>
          </a:prstGeom>
          <a:solidFill>
            <a:srgbClr val="FFFFFF"/>
          </a:solidFill>
          <a:ln w="9525">
            <a:solidFill>
              <a:srgbClr val="C8BDAE"/>
            </a:solidFill>
            <a:prstDash val="solid"/>
          </a:ln>
        </p:spPr>
      </p:sp>
      <p:sp>
        <p:nvSpPr>
          <p:cNvPr id="21" name="矩形 20"/>
          <p:cNvSpPr>
            <a:spLocks noGrp="1"/>
          </p:cNvSpPr>
          <p:nvPr/>
        </p:nvSpPr>
        <p:spPr>
          <a:xfrm>
            <a:off x="6280281" y="1680083"/>
            <a:ext cx="20955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65" b="1">
                <a:solidFill>
                  <a:srgbClr val="1C1A17"/>
                </a:solidFill>
                <a:latin typeface="Georgia" panose="02040502050405020303"/>
                <a:ea typeface="Georgia" panose="02040502050405020303"/>
                <a:cs typeface="Georgia" panose="02040502050405020303"/>
              </a:defRPr>
            </a:pPr>
            <a:r>
              <a:rPr sz="1165" b="1">
                <a:solidFill>
                  <a:srgbClr val="1C1A17"/>
                </a:solidFill>
                <a:latin typeface="Georgia" panose="02040502050405020303"/>
                <a:ea typeface="Georgia" panose="02040502050405020303"/>
                <a:cs typeface="Georgia" panose="02040502050405020303"/>
              </a:rPr>
              <a:t>Send-to-machine panel</a:t>
            </a:r>
            <a:endParaRPr sz="1165" b="1">
              <a:solidFill>
                <a:srgbClr val="1C1A17"/>
              </a:solidFill>
              <a:latin typeface="Georgia" panose="02040502050405020303"/>
              <a:ea typeface="Georgia" panose="02040502050405020303"/>
              <a:cs typeface="Georgia" panose="02040502050405020303"/>
            </a:endParaRPr>
          </a:p>
        </p:txBody>
      </p:sp>
      <p:pic>
        <p:nvPicPr>
          <p:cNvPr id="22" name="图片 21"/>
          <p:cNvPicPr>
            <a:picLocks noChangeAspect="1"/>
          </p:cNvPicPr>
          <p:nvPr/>
        </p:nvPicPr>
        <p:blipFill>
          <a:blip r:embed="rId2"/>
          <a:stretch>
            <a:fillRect/>
          </a:stretch>
        </p:blipFill>
        <p:spPr>
          <a:xfrm>
            <a:off x="6280281" y="1908676"/>
            <a:ext cx="5121377" cy="2432655"/>
          </a:xfrm>
          <a:prstGeom prst="rect">
            <a:avLst/>
          </a:prstGeom>
        </p:spPr>
      </p:pic>
      <p:sp>
        <p:nvSpPr>
          <p:cNvPr id="24" name="矩形 23"/>
          <p:cNvSpPr>
            <a:spLocks noGrp="1"/>
          </p:cNvSpPr>
          <p:nvPr/>
        </p:nvSpPr>
        <p:spPr>
          <a:xfrm>
            <a:off x="10858500" y="6381750"/>
            <a:ext cx="666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1125" b="1">
                <a:solidFill>
                  <a:srgbClr val="A33A2B"/>
                </a:solidFill>
                <a:latin typeface="Georgia" panose="02040502050405020303"/>
                <a:ea typeface="Georgia" panose="02040502050405020303"/>
                <a:cs typeface="Georgia" panose="02040502050405020303"/>
              </a:defRPr>
            </a:pPr>
            <a:r>
              <a:rPr sz="1125" b="1">
                <a:solidFill>
                  <a:srgbClr val="A33A2B"/>
                </a:solidFill>
                <a:latin typeface="Georgia" panose="02040502050405020303"/>
                <a:ea typeface="Georgia" panose="02040502050405020303"/>
                <a:cs typeface="Georgia" panose="02040502050405020303"/>
              </a:rPr>
              <a:t>0</a:t>
            </a:r>
            <a:r>
              <a:rPr lang="en-US" sz="1125" b="1">
                <a:solidFill>
                  <a:srgbClr val="A33A2B"/>
                </a:solidFill>
                <a:latin typeface="Georgia" panose="02040502050405020303"/>
                <a:ea typeface="Georgia" panose="02040502050405020303"/>
                <a:cs typeface="Georgia" panose="02040502050405020303"/>
              </a:rPr>
              <a:t>6</a:t>
            </a:r>
            <a:endParaRPr lang="en-US" sz="1125" b="1">
              <a:solidFill>
                <a:srgbClr val="A33A2B"/>
              </a:solidFill>
              <a:latin typeface="Georgia" panose="02040502050405020303"/>
              <a:ea typeface="Georgia" panose="02040502050405020303"/>
              <a:cs typeface="Georgia" panose="02040502050405020303"/>
            </a:endParaRPr>
          </a:p>
        </p:txBody>
      </p:sp>
      <p:sp>
        <p:nvSpPr>
          <p:cNvPr id="7" name="矩形 6"/>
          <p:cNvSpPr>
            <a:spLocks noGrp="1"/>
          </p:cNvSpPr>
          <p:nvPr/>
        </p:nvSpPr>
        <p:spPr>
          <a:xfrm>
            <a:off x="4322903" y="4778368"/>
            <a:ext cx="3352870" cy="1453368"/>
          </a:xfrm>
          <a:prstGeom prst="rect">
            <a:avLst/>
          </a:prstGeom>
          <a:solidFill>
            <a:srgbClr val="F9F5EF"/>
          </a:solidFill>
          <a:ln w="9525">
            <a:solidFill>
              <a:srgbClr val="C8BDAE"/>
            </a:solidFill>
            <a:prstDash val="solid"/>
          </a:ln>
        </p:spPr>
      </p:sp>
      <p:sp>
        <p:nvSpPr>
          <p:cNvPr id="23" name="矩形 22"/>
          <p:cNvSpPr>
            <a:spLocks noGrp="1"/>
          </p:cNvSpPr>
          <p:nvPr/>
        </p:nvSpPr>
        <p:spPr>
          <a:xfrm>
            <a:off x="4572848" y="4911722"/>
            <a:ext cx="2488335" cy="710418"/>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1C1A17"/>
                </a:solidFill>
                <a:latin typeface="Georgia" panose="02040502050405020303"/>
                <a:ea typeface="Georgia" panose="02040502050405020303"/>
                <a:cs typeface="Georgia" panose="02040502050405020303"/>
              </a:defRPr>
            </a:pPr>
            <a:r>
              <a:rPr sz="1275" b="1">
                <a:solidFill>
                  <a:srgbClr val="1C1A17"/>
                </a:solidFill>
                <a:latin typeface="Georgia" panose="02040502050405020303"/>
                <a:ea typeface="Georgia" panose="02040502050405020303"/>
                <a:cs typeface="Georgia" panose="02040502050405020303"/>
              </a:rPr>
              <a:t>Validation + debug</a:t>
            </a:r>
            <a:endParaRPr sz="1275" b="1">
              <a:solidFill>
                <a:srgbClr val="1C1A17"/>
              </a:solidFill>
              <a:latin typeface="Georgia" panose="02040502050405020303"/>
              <a:ea typeface="Georgia" panose="02040502050405020303"/>
              <a:cs typeface="Georgia" panose="02040502050405020303"/>
            </a:endParaRPr>
          </a:p>
        </p:txBody>
      </p:sp>
      <p:sp>
        <p:nvSpPr>
          <p:cNvPr id="26" name="矩形 25"/>
          <p:cNvSpPr>
            <a:spLocks noGrp="1"/>
          </p:cNvSpPr>
          <p:nvPr/>
        </p:nvSpPr>
        <p:spPr>
          <a:xfrm>
            <a:off x="4572875" y="5235568"/>
            <a:ext cx="2852927" cy="881868"/>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40" b="0">
                <a:solidFill>
                  <a:srgbClr val="5F5A52"/>
                </a:solidFill>
                <a:latin typeface="Aptos"/>
                <a:ea typeface="Aptos"/>
                <a:cs typeface="Aptos"/>
              </a:defRPr>
            </a:pPr>
            <a:r>
              <a:rPr sz="1400" b="0">
                <a:solidFill>
                  <a:srgbClr val="5F5A52"/>
                </a:solidFill>
                <a:latin typeface="Aptos"/>
                <a:ea typeface="Aptos"/>
                <a:cs typeface="Aptos"/>
              </a:rPr>
              <a:t>The code checks empty inputs and missing font files, then surfaces the command, stdout, and stderr.</a:t>
            </a:r>
            <a:endParaRPr sz="1400" b="0">
              <a:solidFill>
                <a:srgbClr val="5F5A52"/>
              </a:solidFill>
              <a:latin typeface="Aptos"/>
              <a:ea typeface="Aptos"/>
              <a:cs typeface="Aptos"/>
            </a:endParaRPr>
          </a:p>
        </p:txBody>
      </p:sp>
      <p:sp>
        <p:nvSpPr>
          <p:cNvPr id="27" name="矩形 26"/>
          <p:cNvSpPr>
            <a:spLocks noGrp="1"/>
          </p:cNvSpPr>
          <p:nvPr/>
        </p:nvSpPr>
        <p:spPr>
          <a:xfrm>
            <a:off x="8230057" y="4778326"/>
            <a:ext cx="3316111" cy="1453368"/>
          </a:xfrm>
          <a:prstGeom prst="rect">
            <a:avLst/>
          </a:prstGeom>
          <a:solidFill>
            <a:srgbClr val="FFFFFF"/>
          </a:solidFill>
          <a:ln w="9525">
            <a:solidFill>
              <a:srgbClr val="C8BDAE"/>
            </a:solidFill>
            <a:prstDash val="solid"/>
          </a:ln>
        </p:spPr>
      </p:sp>
      <p:sp>
        <p:nvSpPr>
          <p:cNvPr id="28" name="矩形 27"/>
          <p:cNvSpPr>
            <a:spLocks noGrp="1"/>
          </p:cNvSpPr>
          <p:nvPr/>
        </p:nvSpPr>
        <p:spPr>
          <a:xfrm>
            <a:off x="8414819" y="4911722"/>
            <a:ext cx="2577829" cy="634218"/>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1C1A17"/>
                </a:solidFill>
                <a:latin typeface="Georgia" panose="02040502050405020303"/>
                <a:ea typeface="Georgia" panose="02040502050405020303"/>
                <a:cs typeface="Georgia" panose="02040502050405020303"/>
              </a:defRPr>
            </a:pPr>
            <a:r>
              <a:rPr sz="1275" b="1">
                <a:solidFill>
                  <a:srgbClr val="1C1A17"/>
                </a:solidFill>
                <a:latin typeface="Georgia" panose="02040502050405020303"/>
                <a:ea typeface="Georgia" panose="02040502050405020303"/>
                <a:cs typeface="Georgia" panose="02040502050405020303"/>
              </a:rPr>
              <a:t>Machine send controls</a:t>
            </a:r>
            <a:endParaRPr sz="1275" b="1">
              <a:solidFill>
                <a:srgbClr val="1C1A17"/>
              </a:solidFill>
              <a:latin typeface="Georgia" panose="02040502050405020303"/>
              <a:ea typeface="Georgia" panose="02040502050405020303"/>
              <a:cs typeface="Georgia" panose="02040502050405020303"/>
            </a:endParaRPr>
          </a:p>
        </p:txBody>
      </p:sp>
      <p:sp>
        <p:nvSpPr>
          <p:cNvPr id="29" name="矩形 28"/>
          <p:cNvSpPr>
            <a:spLocks noGrp="1"/>
          </p:cNvSpPr>
          <p:nvPr/>
        </p:nvSpPr>
        <p:spPr>
          <a:xfrm>
            <a:off x="8414801" y="5235526"/>
            <a:ext cx="2959918" cy="881868"/>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40" b="0">
                <a:solidFill>
                  <a:srgbClr val="5F5A52"/>
                </a:solidFill>
                <a:latin typeface="Aptos"/>
                <a:ea typeface="Aptos"/>
                <a:cs typeface="Aptos"/>
              </a:defRPr>
            </a:pPr>
            <a:r>
              <a:rPr sz="1400" b="0">
                <a:solidFill>
                  <a:srgbClr val="5F5A52"/>
                </a:solidFill>
                <a:latin typeface="Aptos"/>
                <a:ea typeface="Aptos"/>
                <a:cs typeface="Aptos"/>
              </a:rPr>
              <a:t>Serial port, baudrate, dry run, progress, pause, resume, stop, current line, and log output are built in.</a:t>
            </a:r>
            <a:endParaRPr sz="1400" b="0">
              <a:solidFill>
                <a:srgbClr val="5F5A52"/>
              </a:solidFill>
              <a:latin typeface="Aptos"/>
              <a:ea typeface="Aptos"/>
              <a:cs typeface="Apto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a:spLocks noGrp="1"/>
          </p:cNvSpPr>
          <p:nvPr/>
        </p:nvSpPr>
        <p:spPr>
          <a:xfrm>
            <a:off x="0" y="0"/>
            <a:ext cx="12192000" cy="6858000"/>
          </a:xfrm>
          <a:prstGeom prst="rect">
            <a:avLst/>
          </a:prstGeom>
          <a:solidFill>
            <a:srgbClr val="F5F0E8"/>
          </a:solidFill>
          <a:ln w="0">
            <a:solidFill>
              <a:srgbClr val="F5F0E8"/>
            </a:solidFill>
            <a:prstDash val="solid"/>
          </a:ln>
        </p:spPr>
      </p:sp>
      <p:sp>
        <p:nvSpPr>
          <p:cNvPr id="2" name="矩形 1"/>
          <p:cNvSpPr>
            <a:spLocks noGrp="1"/>
          </p:cNvSpPr>
          <p:nvPr/>
        </p:nvSpPr>
        <p:spPr>
          <a:xfrm>
            <a:off x="419100" y="361950"/>
            <a:ext cx="11353800" cy="6134100"/>
          </a:xfrm>
          <a:prstGeom prst="rect">
            <a:avLst/>
          </a:prstGeom>
          <a:solidFill>
            <a:srgbClr val="000000">
              <a:alpha val="0"/>
            </a:srgbClr>
          </a:solidFill>
          <a:ln w="9525">
            <a:solidFill>
              <a:srgbClr val="C8BDAE"/>
            </a:solidFill>
            <a:prstDash val="solid"/>
          </a:ln>
        </p:spPr>
      </p:sp>
      <p:sp>
        <p:nvSpPr>
          <p:cNvPr id="3" name="矩形 2"/>
          <p:cNvSpPr>
            <a:spLocks noGrp="1"/>
          </p:cNvSpPr>
          <p:nvPr/>
        </p:nvSpPr>
        <p:spPr>
          <a:xfrm>
            <a:off x="438150" y="381000"/>
            <a:ext cx="38100" cy="704850"/>
          </a:xfrm>
          <a:prstGeom prst="rect">
            <a:avLst/>
          </a:prstGeom>
          <a:solidFill>
            <a:srgbClr val="A33A2B"/>
          </a:solidFill>
          <a:ln w="0">
            <a:solidFill>
              <a:srgbClr val="A33A2B"/>
            </a:solidFill>
            <a:prstDash val="solid"/>
          </a:ln>
        </p:spPr>
      </p:sp>
      <p:sp>
        <p:nvSpPr>
          <p:cNvPr id="4" name="椭圆 3"/>
          <p:cNvSpPr>
            <a:spLocks noGrp="1"/>
          </p:cNvSpPr>
          <p:nvPr/>
        </p:nvSpPr>
        <p:spPr>
          <a:xfrm>
            <a:off x="666750" y="533400"/>
            <a:ext cx="114300" cy="114300"/>
          </a:xfrm>
          <a:prstGeom prst="ellipse">
            <a:avLst/>
          </a:prstGeom>
          <a:solidFill>
            <a:srgbClr val="A33A2B"/>
          </a:solidFill>
          <a:ln w="0">
            <a:solidFill>
              <a:srgbClr val="A33A2B"/>
            </a:solidFill>
            <a:prstDash val="solid"/>
          </a:ln>
        </p:spPr>
      </p:sp>
      <p:sp>
        <p:nvSpPr>
          <p:cNvPr id="5" name="矩形 4"/>
          <p:cNvSpPr>
            <a:spLocks noGrp="1"/>
          </p:cNvSpPr>
          <p:nvPr/>
        </p:nvSpPr>
        <p:spPr>
          <a:xfrm>
            <a:off x="876300" y="476250"/>
            <a:ext cx="2760695" cy="400083"/>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1">
                <a:solidFill>
                  <a:srgbClr val="5F5A52"/>
                </a:solidFill>
                <a:latin typeface="Aptos"/>
                <a:ea typeface="Aptos"/>
                <a:cs typeface="Aptos"/>
              </a:defRPr>
            </a:pPr>
            <a:r>
              <a:rPr lang="en-US" altLang="zh-CN" sz="1600">
                <a:latin typeface="Aptos"/>
                <a:ea typeface="Aptos"/>
                <a:cs typeface="Aptos"/>
              </a:rPr>
              <a:t>SOF</a:t>
            </a:r>
            <a:r>
              <a:rPr lang="en-US" altLang="zh-CN" sz="1600">
                <a:latin typeface="Aptos"/>
                <a:ea typeface="Aptos"/>
                <a:cs typeface="Arial" panose="020B0604020202020204" pitchFamily="34" charset="0"/>
              </a:rPr>
              <a:t>TWARE WORKFLOW</a:t>
            </a:r>
            <a:endParaRPr>
              <a:latin typeface="Aptos"/>
              <a:ea typeface="Aptos"/>
              <a:cs typeface="Aptos"/>
            </a:endParaRPr>
          </a:p>
        </p:txBody>
      </p:sp>
      <p:sp>
        <p:nvSpPr>
          <p:cNvPr id="6" name="矩形 5"/>
          <p:cNvSpPr>
            <a:spLocks noGrp="1"/>
          </p:cNvSpPr>
          <p:nvPr/>
        </p:nvSpPr>
        <p:spPr>
          <a:xfrm>
            <a:off x="666750" y="876300"/>
            <a:ext cx="11005688" cy="736712"/>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950" b="1">
                <a:solidFill>
                  <a:srgbClr val="1C1A17"/>
                </a:solidFill>
                <a:latin typeface="Georgia" panose="02040502050405020303"/>
                <a:ea typeface="Georgia" panose="02040502050405020303"/>
                <a:cs typeface="Georgia" panose="02040502050405020303"/>
              </a:defRPr>
            </a:pPr>
            <a:r>
              <a:rPr lang="en-US" altLang="zh-CN" sz="1950" b="1">
                <a:solidFill>
                  <a:srgbClr val="1C1A17"/>
                </a:solidFill>
                <a:latin typeface="Georgia" panose="02040502050405020303"/>
                <a:ea typeface="Georgia" panose="02040502050405020303"/>
                <a:cs typeface="Georgia" panose="02040502050405020303"/>
              </a:rPr>
              <a:t>Chinese character / font → PNG rendering → CalliRewrite inference → NPZ trajectory file → G-code generation → UI / serial transmission</a:t>
            </a:r>
            <a:endParaRPr lang="en-US" altLang="zh-CN" sz="1950" b="1">
              <a:solidFill>
                <a:srgbClr val="1C1A17"/>
              </a:solidFill>
              <a:latin typeface="Georgia" panose="02040502050405020303"/>
              <a:ea typeface="Georgia" panose="02040502050405020303"/>
              <a:cs typeface="Georgia" panose="02040502050405020303"/>
            </a:endParaRPr>
          </a:p>
        </p:txBody>
      </p:sp>
      <p:sp>
        <p:nvSpPr>
          <p:cNvPr id="8" name="矩形 7"/>
          <p:cNvSpPr>
            <a:spLocks noGrp="1"/>
          </p:cNvSpPr>
          <p:nvPr/>
        </p:nvSpPr>
        <p:spPr>
          <a:xfrm>
            <a:off x="666750" y="1612900"/>
            <a:ext cx="5070313" cy="905510"/>
          </a:xfrm>
          <a:prstGeom prst="rect">
            <a:avLst/>
          </a:prstGeom>
          <a:solidFill>
            <a:srgbClr val="FFFFFF"/>
          </a:solidFill>
          <a:ln w="9525">
            <a:solidFill>
              <a:srgbClr val="C8BDAE"/>
            </a:solidFill>
            <a:prstDash val="solid"/>
          </a:ln>
        </p:spPr>
      </p:sp>
      <p:sp>
        <p:nvSpPr>
          <p:cNvPr id="9" name="矩形 8"/>
          <p:cNvSpPr>
            <a:spLocks noGrp="1"/>
          </p:cNvSpPr>
          <p:nvPr/>
        </p:nvSpPr>
        <p:spPr>
          <a:xfrm>
            <a:off x="838200" y="1708150"/>
            <a:ext cx="4822825" cy="24892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sz="1400">
                <a:solidFill>
                  <a:srgbClr val="1C1A17"/>
                </a:solidFill>
                <a:latin typeface="Georgia" panose="02040502050405020303" charset="0"/>
                <a:ea typeface="Georgia" panose="02040502050405020303" charset="0"/>
                <a:cs typeface="Georgia" panose="02040502050405020303" charset="0"/>
              </a:rPr>
              <a:t>S</a:t>
            </a:r>
            <a:r>
              <a:rPr lang="en-US" altLang="zh-CN" sz="1400">
                <a:solidFill>
                  <a:srgbClr val="1C1A17"/>
                </a:solidFill>
                <a:latin typeface="Georgia" panose="02040502050405020303" charset="0"/>
                <a:ea typeface="Georgia" panose="02040502050405020303" charset="0"/>
                <a:cs typeface="Georgia" panose="02040502050405020303" charset="0"/>
              </a:rPr>
              <a:t>TEP1: Character Image Generation</a:t>
            </a:r>
            <a:endParaRPr lang="en-US" altLang="zh-CN" sz="1400">
              <a:solidFill>
                <a:srgbClr val="1C1A17"/>
              </a:solidFill>
              <a:latin typeface="Georgia" panose="02040502050405020303" charset="0"/>
              <a:ea typeface="Georgia" panose="02040502050405020303" charset="0"/>
              <a:cs typeface="Georgia" panose="02040502050405020303" charset="0"/>
            </a:endParaRPr>
          </a:p>
        </p:txBody>
      </p:sp>
      <p:sp>
        <p:nvSpPr>
          <p:cNvPr id="10" name="矩形 9"/>
          <p:cNvSpPr>
            <a:spLocks noGrp="1"/>
          </p:cNvSpPr>
          <p:nvPr/>
        </p:nvSpPr>
        <p:spPr>
          <a:xfrm>
            <a:off x="838200" y="1955800"/>
            <a:ext cx="4724970" cy="48641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65" b="0">
                <a:solidFill>
                  <a:srgbClr val="5F5A52"/>
                </a:solidFill>
                <a:latin typeface="Aptos"/>
                <a:ea typeface="Aptos"/>
                <a:cs typeface="Aptos"/>
              </a:defRPr>
            </a:pPr>
            <a:r>
              <a:rPr lang="en-US" altLang="zh-CN" sz="1200">
                <a:solidFill>
                  <a:srgbClr val="5F5A52"/>
                </a:solidFill>
                <a:latin typeface="Aptos"/>
                <a:ea typeface="Aptos"/>
                <a:cs typeface="Aptos"/>
              </a:rPr>
              <a:t>T</a:t>
            </a:r>
            <a:r>
              <a:rPr lang="en-US" altLang="zh-CN" sz="1200" b="0">
                <a:solidFill>
                  <a:srgbClr val="5F5A52"/>
                </a:solidFill>
                <a:latin typeface="Aptos"/>
                <a:ea typeface="Aptos"/>
                <a:cs typeface="Aptos"/>
              </a:rPr>
              <a:t>he system takes a Chinese character and a font file and generates a 256×256 black-and-white PNG image.</a:t>
            </a:r>
            <a:endParaRPr lang="en-US" altLang="zh-CN" sz="1200" b="0">
              <a:solidFill>
                <a:srgbClr val="5F5A52"/>
              </a:solidFill>
              <a:latin typeface="Aptos"/>
              <a:ea typeface="Aptos"/>
              <a:cs typeface="Aptos"/>
            </a:endParaRPr>
          </a:p>
        </p:txBody>
      </p:sp>
      <p:sp>
        <p:nvSpPr>
          <p:cNvPr id="11" name="矩形 10"/>
          <p:cNvSpPr>
            <a:spLocks noGrp="1"/>
          </p:cNvSpPr>
          <p:nvPr/>
        </p:nvSpPr>
        <p:spPr>
          <a:xfrm>
            <a:off x="666750" y="3618573"/>
            <a:ext cx="5070313" cy="876935"/>
          </a:xfrm>
          <a:prstGeom prst="rect">
            <a:avLst/>
          </a:prstGeom>
          <a:solidFill>
            <a:srgbClr val="FFFFFF"/>
          </a:solidFill>
          <a:ln w="9525">
            <a:solidFill>
              <a:srgbClr val="C8BDAE"/>
            </a:solidFill>
            <a:prstDash val="solid"/>
          </a:ln>
        </p:spPr>
      </p:sp>
      <p:sp>
        <p:nvSpPr>
          <p:cNvPr id="12" name="矩形 11"/>
          <p:cNvSpPr>
            <a:spLocks noGrp="1"/>
          </p:cNvSpPr>
          <p:nvPr/>
        </p:nvSpPr>
        <p:spPr>
          <a:xfrm>
            <a:off x="838222" y="3752407"/>
            <a:ext cx="3619841"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lang="en-US" altLang="zh-CN" sz="1400" b="1">
                <a:solidFill>
                  <a:srgbClr val="1C1A17"/>
                </a:solidFill>
                <a:latin typeface="Georgia" panose="02040502050405020303"/>
                <a:ea typeface="Georgia" panose="02040502050405020303"/>
                <a:cs typeface="Georgia" panose="02040502050405020303"/>
              </a:rPr>
              <a:t>STEP3: Simulation Finetuning</a:t>
            </a:r>
            <a:endParaRPr lang="en-US" altLang="zh-CN" sz="1400" b="1">
              <a:solidFill>
                <a:srgbClr val="1C1A17"/>
              </a:solidFill>
              <a:latin typeface="Georgia" panose="02040502050405020303"/>
              <a:ea typeface="Georgia" panose="02040502050405020303"/>
              <a:cs typeface="Georgia" panose="02040502050405020303"/>
            </a:endParaRPr>
          </a:p>
        </p:txBody>
      </p:sp>
      <p:sp>
        <p:nvSpPr>
          <p:cNvPr id="13" name="矩形 12"/>
          <p:cNvSpPr>
            <a:spLocks noGrp="1"/>
          </p:cNvSpPr>
          <p:nvPr/>
        </p:nvSpPr>
        <p:spPr>
          <a:xfrm>
            <a:off x="838262" y="4000075"/>
            <a:ext cx="4724907" cy="3048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40" b="0">
                <a:solidFill>
                  <a:srgbClr val="5F5A52"/>
                </a:solidFill>
                <a:latin typeface="Aptos"/>
                <a:ea typeface="Aptos"/>
                <a:cs typeface="Aptos"/>
              </a:defRPr>
            </a:pPr>
            <a:r>
              <a:rPr lang="en-US" altLang="zh-CN" sz="1200">
                <a:solidFill>
                  <a:srgbClr val="5F5A52"/>
                </a:solidFill>
                <a:latin typeface="Aptos"/>
                <a:ea typeface="Aptos"/>
                <a:cs typeface="Aptos"/>
              </a:rPr>
              <a:t>The stroke trajectory goes into a simulation environment and do the RL finetuning to make the stroke trajectory more smooth.</a:t>
            </a:r>
            <a:endParaRPr lang="en-US" altLang="zh-CN" sz="1200" b="0">
              <a:solidFill>
                <a:srgbClr val="5F5A52"/>
              </a:solidFill>
              <a:latin typeface="Aptos"/>
              <a:ea typeface="Aptos"/>
              <a:cs typeface="Aptos"/>
            </a:endParaRPr>
          </a:p>
        </p:txBody>
      </p:sp>
      <p:sp>
        <p:nvSpPr>
          <p:cNvPr id="14" name="矩形 13"/>
          <p:cNvSpPr>
            <a:spLocks noGrp="1"/>
          </p:cNvSpPr>
          <p:nvPr/>
        </p:nvSpPr>
        <p:spPr>
          <a:xfrm>
            <a:off x="666750" y="4647665"/>
            <a:ext cx="5070353" cy="1573430"/>
          </a:xfrm>
          <a:prstGeom prst="rect">
            <a:avLst/>
          </a:prstGeom>
          <a:solidFill>
            <a:srgbClr val="FBF8F3">
              <a:alpha val="100000"/>
            </a:srgbClr>
          </a:solidFill>
          <a:ln w="9525">
            <a:solidFill>
              <a:srgbClr val="C8BDAE"/>
            </a:solidFill>
            <a:prstDash val="solid"/>
          </a:ln>
        </p:spPr>
      </p:sp>
      <p:sp>
        <p:nvSpPr>
          <p:cNvPr id="15" name="矩形 14"/>
          <p:cNvSpPr>
            <a:spLocks noGrp="1"/>
          </p:cNvSpPr>
          <p:nvPr/>
        </p:nvSpPr>
        <p:spPr>
          <a:xfrm>
            <a:off x="838165" y="4761018"/>
            <a:ext cx="46101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sz="1400">
                <a:solidFill>
                  <a:srgbClr val="1C1A17"/>
                </a:solidFill>
                <a:latin typeface="Georgia" panose="02040502050405020303" charset="0"/>
                <a:ea typeface="Georgia" panose="02040502050405020303" charset="0"/>
                <a:cs typeface="Georgia" panose="02040502050405020303" charset="0"/>
              </a:rPr>
              <a:t>S</a:t>
            </a:r>
            <a:r>
              <a:rPr lang="en-US" altLang="zh-CN" sz="1400">
                <a:solidFill>
                  <a:srgbClr val="1C1A17"/>
                </a:solidFill>
                <a:latin typeface="Georgia" panose="02040502050405020303" charset="0"/>
                <a:ea typeface="Georgia" panose="02040502050405020303" charset="0"/>
                <a:cs typeface="Georgia" panose="02040502050405020303" charset="0"/>
              </a:rPr>
              <a:t>TEP4: NPZ to G-code Conversion</a:t>
            </a:r>
            <a:endParaRPr lang="en-US" altLang="zh-CN" sz="1400">
              <a:solidFill>
                <a:srgbClr val="1C1A17"/>
              </a:solidFill>
              <a:latin typeface="Georgia" panose="02040502050405020303" charset="0"/>
              <a:ea typeface="Georgia" panose="02040502050405020303" charset="0"/>
              <a:cs typeface="Georgia" panose="02040502050405020303" charset="0"/>
            </a:endParaRPr>
          </a:p>
        </p:txBody>
      </p:sp>
      <p:sp>
        <p:nvSpPr>
          <p:cNvPr id="16" name="矩形 15"/>
          <p:cNvSpPr>
            <a:spLocks noGrp="1"/>
          </p:cNvSpPr>
          <p:nvPr/>
        </p:nvSpPr>
        <p:spPr>
          <a:xfrm>
            <a:off x="838165" y="5008656"/>
            <a:ext cx="4822722" cy="1554193"/>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40" b="0">
                <a:solidFill>
                  <a:srgbClr val="5F5A52"/>
                </a:solidFill>
                <a:latin typeface="Aptos"/>
                <a:ea typeface="Aptos"/>
                <a:cs typeface="Aptos"/>
              </a:defRPr>
            </a:pPr>
            <a:r>
              <a:rPr lang="en-US" altLang="zh-CN" sz="1200" b="0">
                <a:solidFill>
                  <a:srgbClr val="5F5A52"/>
                </a:solidFill>
                <a:latin typeface="Aptos"/>
                <a:ea typeface="Aptos"/>
                <a:cs typeface="Aptos"/>
              </a:rPr>
              <a:t>The NPZ file stores coarse stroke data, including pen states and B</a:t>
            </a:r>
            <a:r>
              <a:rPr lang="en-US" altLang="en-US" sz="1200" b="0">
                <a:solidFill>
                  <a:srgbClr val="5F5A52"/>
                </a:solidFill>
                <a:latin typeface="Aptos"/>
                <a:ea typeface="Aptos"/>
                <a:cs typeface="Aptos"/>
              </a:rPr>
              <a:t>é</a:t>
            </a:r>
            <a:r>
              <a:rPr lang="en-US" altLang="zh-CN" sz="1200" b="0">
                <a:solidFill>
                  <a:srgbClr val="5F5A52"/>
                </a:solidFill>
                <a:latin typeface="Aptos"/>
                <a:ea typeface="Aptos"/>
                <a:cs typeface="Aptos"/>
              </a:rPr>
              <a:t>zier curve parameters. </a:t>
            </a:r>
            <a:r>
              <a:rPr lang="en-US" altLang="zh-CN" sz="1200">
                <a:solidFill>
                  <a:srgbClr val="5F5A52"/>
                </a:solidFill>
                <a:latin typeface="Aptos"/>
                <a:ea typeface="Aptos"/>
                <a:cs typeface="Aptos"/>
              </a:rPr>
              <a:t>The converter reconstructs each stroke as a 2D trajectory, samples the B</a:t>
            </a:r>
            <a:r>
              <a:rPr lang="en-US" altLang="en-US" sz="1200">
                <a:solidFill>
                  <a:srgbClr val="5F5A52"/>
                </a:solidFill>
                <a:latin typeface="Aptos"/>
                <a:ea typeface="Aptos"/>
                <a:cs typeface="Aptos"/>
              </a:rPr>
              <a:t>é</a:t>
            </a:r>
            <a:r>
              <a:rPr lang="en-US" altLang="zh-CN" sz="1200">
                <a:solidFill>
                  <a:srgbClr val="5F5A52"/>
                </a:solidFill>
                <a:latin typeface="Aptos"/>
                <a:ea typeface="Aptos"/>
                <a:cs typeface="Aptos"/>
              </a:rPr>
              <a:t>zier curves into discrete XY points, scales the image-space coordinates into millimeter-based machine coordinates, and maps pen-up / pen-down states to Z-axis heights. Finally, the trajectory is written as standard G-code using G0/G1 commands.</a:t>
            </a:r>
            <a:endParaRPr lang="en-US" sz="1200">
              <a:solidFill>
                <a:srgbClr val="5F5A52"/>
              </a:solidFill>
              <a:latin typeface="Aptos"/>
              <a:ea typeface="Aptos"/>
              <a:cs typeface="Aptos"/>
            </a:endParaRPr>
          </a:p>
        </p:txBody>
      </p:sp>
      <p:grpSp>
        <p:nvGrpSpPr>
          <p:cNvPr id="20" name="组合 19"/>
          <p:cNvGrpSpPr/>
          <p:nvPr userDrawn="1"/>
        </p:nvGrpSpPr>
        <p:grpSpPr>
          <a:xfrm>
            <a:off x="6435353" y="1612968"/>
            <a:ext cx="7510815" cy="876300"/>
            <a:chOff x="1050" y="8540"/>
            <a:chExt cx="12098" cy="1380"/>
          </a:xfrm>
        </p:grpSpPr>
        <p:sp>
          <p:nvSpPr>
            <p:cNvPr id="17" name="矩形 16"/>
            <p:cNvSpPr>
              <a:spLocks noGrp="1"/>
            </p:cNvSpPr>
            <p:nvPr/>
          </p:nvSpPr>
          <p:spPr>
            <a:xfrm>
              <a:off x="1050" y="8540"/>
              <a:ext cx="8198" cy="1380"/>
            </a:xfrm>
            <a:prstGeom prst="rect">
              <a:avLst/>
            </a:prstGeom>
            <a:solidFill>
              <a:srgbClr val="FFFFFF"/>
            </a:solidFill>
            <a:ln w="9525">
              <a:solidFill>
                <a:srgbClr val="C8BDAE"/>
              </a:solidFill>
              <a:prstDash val="solid"/>
            </a:ln>
          </p:spPr>
        </p:sp>
        <p:sp>
          <p:nvSpPr>
            <p:cNvPr id="18" name="矩形 17"/>
            <p:cNvSpPr>
              <a:spLocks noGrp="1"/>
            </p:cNvSpPr>
            <p:nvPr/>
          </p:nvSpPr>
          <p:spPr>
            <a:xfrm>
              <a:off x="1320" y="8750"/>
              <a:ext cx="7260" cy="39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sz="1400">
                  <a:solidFill>
                    <a:srgbClr val="1C1A17"/>
                  </a:solidFill>
                  <a:latin typeface="Georgia" panose="02040502050405020303" charset="0"/>
                  <a:ea typeface="Georgia" panose="02040502050405020303" charset="0"/>
                  <a:cs typeface="Georgia" panose="02040502050405020303" charset="0"/>
                </a:rPr>
                <a:t>S</a:t>
              </a:r>
              <a:r>
                <a:rPr lang="en-US" altLang="zh-CN" sz="1400">
                  <a:solidFill>
                    <a:srgbClr val="1C1A17"/>
                  </a:solidFill>
                  <a:latin typeface="Georgia" panose="02040502050405020303" charset="0"/>
                  <a:ea typeface="Georgia" panose="02040502050405020303" charset="0"/>
                  <a:cs typeface="Georgia" panose="02040502050405020303" charset="0"/>
                </a:rPr>
                <a:t>TEP5: Multi-character Layout</a:t>
              </a:r>
              <a:endParaRPr lang="en-US" altLang="zh-CN" sz="1400">
                <a:solidFill>
                  <a:srgbClr val="1C1A17"/>
                </a:solidFill>
                <a:latin typeface="Georgia" panose="02040502050405020303" charset="0"/>
                <a:ea typeface="Georgia" panose="02040502050405020303" charset="0"/>
                <a:cs typeface="Georgia" panose="02040502050405020303" charset="0"/>
              </a:endParaRPr>
            </a:p>
          </p:txBody>
        </p:sp>
        <p:sp>
          <p:nvSpPr>
            <p:cNvPr id="19" name="矩形 18"/>
            <p:cNvSpPr>
              <a:spLocks noGrp="1"/>
            </p:cNvSpPr>
            <p:nvPr/>
          </p:nvSpPr>
          <p:spPr>
            <a:xfrm>
              <a:off x="1320" y="9140"/>
              <a:ext cx="11828" cy="48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40" b="0">
                  <a:solidFill>
                    <a:srgbClr val="5F5A52"/>
                  </a:solidFill>
                  <a:latin typeface="Aptos"/>
                  <a:ea typeface="Aptos"/>
                  <a:cs typeface="Aptos"/>
                </a:defRPr>
              </a:pPr>
              <a:r>
                <a:rPr sz="1200">
                  <a:solidFill>
                    <a:srgbClr val="5F5A52"/>
                  </a:solidFill>
                  <a:latin typeface="Aptos" charset="0"/>
                  <a:ea typeface="Aptos" charset="0"/>
                  <a:cs typeface="Aptos" charset="0"/>
                </a:rPr>
                <a:t>x_offset = col × char_spacing</a:t>
              </a:r>
              <a:endParaRPr sz="1200">
                <a:solidFill>
                  <a:srgbClr val="5F5A52"/>
                </a:solidFill>
                <a:latin typeface="Aptos" charset="0"/>
                <a:ea typeface="Aptos" charset="0"/>
                <a:cs typeface="Aptos" charset="0"/>
              </a:endParaRPr>
            </a:p>
            <a:p>
              <a:pPr algn="l">
                <a:defRPr sz="840" b="0">
                  <a:solidFill>
                    <a:srgbClr val="5F5A52"/>
                  </a:solidFill>
                  <a:latin typeface="Aptos"/>
                  <a:ea typeface="Aptos"/>
                  <a:cs typeface="Aptos"/>
                </a:defRPr>
              </a:pPr>
              <a:r>
                <a:rPr sz="1200">
                  <a:solidFill>
                    <a:srgbClr val="5F5A52"/>
                  </a:solidFill>
                  <a:latin typeface="Aptos" charset="0"/>
                  <a:ea typeface="Aptos" charset="0"/>
                  <a:cs typeface="Aptos" charset="0"/>
                </a:rPr>
                <a:t>y_offset = -row × line_spacing</a:t>
              </a:r>
              <a:endParaRPr sz="1200">
                <a:latin typeface="Aptos" charset="0"/>
                <a:ea typeface="Aptos" charset="0"/>
                <a:cs typeface="Aptos" charset="0"/>
              </a:endParaRPr>
            </a:p>
          </p:txBody>
        </p:sp>
      </p:grpSp>
      <p:sp>
        <p:nvSpPr>
          <p:cNvPr id="23" name="矩形 22"/>
          <p:cNvSpPr>
            <a:spLocks noGrp="1"/>
          </p:cNvSpPr>
          <p:nvPr/>
        </p:nvSpPr>
        <p:spPr>
          <a:xfrm>
            <a:off x="10858500" y="6381750"/>
            <a:ext cx="666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1125" b="1">
                <a:solidFill>
                  <a:srgbClr val="A33A2B"/>
                </a:solidFill>
                <a:latin typeface="Georgia" panose="02040502050405020303"/>
                <a:ea typeface="Georgia" panose="02040502050405020303"/>
                <a:cs typeface="Georgia" panose="02040502050405020303"/>
              </a:defRPr>
            </a:pPr>
            <a:r>
              <a:rPr sz="1125" b="1">
                <a:solidFill>
                  <a:srgbClr val="A33A2B"/>
                </a:solidFill>
                <a:latin typeface="Georgia" panose="02040502050405020303"/>
                <a:ea typeface="Georgia" panose="02040502050405020303"/>
                <a:cs typeface="Georgia" panose="02040502050405020303"/>
              </a:rPr>
              <a:t>0</a:t>
            </a:r>
            <a:r>
              <a:rPr lang="en-US" sz="1125" b="1">
                <a:solidFill>
                  <a:srgbClr val="A33A2B"/>
                </a:solidFill>
                <a:latin typeface="Georgia" panose="02040502050405020303"/>
                <a:ea typeface="Georgia" panose="02040502050405020303"/>
                <a:cs typeface="Georgia" panose="02040502050405020303"/>
              </a:rPr>
              <a:t>7</a:t>
            </a:r>
            <a:endParaRPr lang="en-US" sz="1125" b="1">
              <a:solidFill>
                <a:srgbClr val="A33A2B"/>
              </a:solidFill>
              <a:latin typeface="Georgia" panose="02040502050405020303"/>
              <a:ea typeface="Georgia" panose="02040502050405020303"/>
              <a:cs typeface="Georgia" panose="02040502050405020303"/>
            </a:endParaRPr>
          </a:p>
        </p:txBody>
      </p:sp>
      <p:pic>
        <p:nvPicPr>
          <p:cNvPr id="21" name="图片 20" descr="post_object_image_1694601770"/>
          <p:cNvPicPr>
            <a:picLocks noChangeAspect="1"/>
          </p:cNvPicPr>
          <p:nvPr/>
        </p:nvPicPr>
        <p:blipFill>
          <a:blip r:embed="rId1"/>
          <a:stretch>
            <a:fillRect/>
          </a:stretch>
        </p:blipFill>
        <p:spPr>
          <a:xfrm>
            <a:off x="6443345" y="4017010"/>
            <a:ext cx="2547620" cy="1271270"/>
          </a:xfrm>
          <a:prstGeom prst="rect">
            <a:avLst/>
          </a:prstGeom>
        </p:spPr>
      </p:pic>
      <p:pic>
        <p:nvPicPr>
          <p:cNvPr id="22" name="图片 21" descr="post_object_image_2722278211"/>
          <p:cNvPicPr>
            <a:picLocks noChangeAspect="1"/>
          </p:cNvPicPr>
          <p:nvPr/>
        </p:nvPicPr>
        <p:blipFill>
          <a:blip r:embed="rId2"/>
          <a:srcRect l="56359"/>
          <a:stretch>
            <a:fillRect/>
          </a:stretch>
        </p:blipFill>
        <p:spPr>
          <a:xfrm>
            <a:off x="10347325" y="4016375"/>
            <a:ext cx="1177925" cy="1271270"/>
          </a:xfrm>
          <a:prstGeom prst="rect">
            <a:avLst/>
          </a:prstGeom>
        </p:spPr>
      </p:pic>
      <p:sp>
        <p:nvSpPr>
          <p:cNvPr id="27" name="矩形 26"/>
          <p:cNvSpPr>
            <a:spLocks noGrp="1"/>
          </p:cNvSpPr>
          <p:nvPr/>
        </p:nvSpPr>
        <p:spPr>
          <a:xfrm>
            <a:off x="6443395" y="2649806"/>
            <a:ext cx="5081811" cy="1200217"/>
          </a:xfrm>
          <a:prstGeom prst="rect">
            <a:avLst/>
          </a:prstGeom>
          <a:solidFill>
            <a:srgbClr val="FFFFFF"/>
          </a:solidFill>
          <a:ln w="9525">
            <a:solidFill>
              <a:srgbClr val="C8BDAE"/>
            </a:solidFill>
            <a:prstDash val="solid"/>
          </a:ln>
        </p:spPr>
      </p:sp>
      <p:sp>
        <p:nvSpPr>
          <p:cNvPr id="28" name="矩形 27"/>
          <p:cNvSpPr>
            <a:spLocks noGrp="1"/>
          </p:cNvSpPr>
          <p:nvPr/>
        </p:nvSpPr>
        <p:spPr>
          <a:xfrm>
            <a:off x="6602942" y="2849178"/>
            <a:ext cx="5316541"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sz="1400">
                <a:solidFill>
                  <a:srgbClr val="1C1A17"/>
                </a:solidFill>
                <a:latin typeface="Georgia" panose="02040502050405020303" charset="0"/>
                <a:ea typeface="Georgia" panose="02040502050405020303" charset="0"/>
                <a:cs typeface="Georgia" panose="02040502050405020303" charset="0"/>
              </a:rPr>
              <a:t>S</a:t>
            </a:r>
            <a:r>
              <a:rPr lang="en-US" altLang="zh-CN" sz="1400">
                <a:solidFill>
                  <a:srgbClr val="1C1A17"/>
                </a:solidFill>
                <a:latin typeface="Georgia" panose="02040502050405020303" charset="0"/>
                <a:ea typeface="Georgia" panose="02040502050405020303" charset="0"/>
                <a:cs typeface="Georgia" panose="02040502050405020303" charset="0"/>
              </a:rPr>
              <a:t>TEP6: Serial Communication</a:t>
            </a:r>
            <a:endParaRPr lang="en-US" altLang="zh-CN" sz="1400">
              <a:solidFill>
                <a:srgbClr val="1C1A17"/>
              </a:solidFill>
              <a:latin typeface="Georgia" panose="02040502050405020303" charset="0"/>
              <a:ea typeface="Georgia" panose="02040502050405020303" charset="0"/>
              <a:cs typeface="Georgia" panose="02040502050405020303" charset="0"/>
            </a:endParaRPr>
          </a:p>
        </p:txBody>
      </p:sp>
      <p:sp>
        <p:nvSpPr>
          <p:cNvPr id="29" name="矩形 28"/>
          <p:cNvSpPr>
            <a:spLocks noGrp="1"/>
          </p:cNvSpPr>
          <p:nvPr/>
        </p:nvSpPr>
        <p:spPr>
          <a:xfrm>
            <a:off x="6602983" y="3097032"/>
            <a:ext cx="5083851" cy="752964"/>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40" b="0">
                <a:solidFill>
                  <a:srgbClr val="5F5A52"/>
                </a:solidFill>
                <a:latin typeface="Aptos"/>
                <a:ea typeface="Aptos"/>
                <a:cs typeface="Aptos"/>
              </a:defRPr>
            </a:pPr>
            <a:r>
              <a:rPr lang="en-US" altLang="zh-CN" sz="1200">
                <a:solidFill>
                  <a:srgbClr val="5F5A52"/>
                </a:solidFill>
                <a:latin typeface="Aptos" charset="0"/>
                <a:ea typeface="Aptos" charset="0"/>
                <a:cs typeface="Aptos" charset="0"/>
              </a:rPr>
              <a:t>The module reads the G</a:t>
            </a:r>
            <a:r>
              <a:rPr lang="zh-CN" altLang="en-US" sz="1200">
                <a:solidFill>
                  <a:srgbClr val="5F5A52"/>
                </a:solidFill>
                <a:latin typeface="Aptos" charset="0"/>
                <a:ea typeface="Aptos" charset="0"/>
                <a:cs typeface="Aptos" charset="0"/>
              </a:rPr>
              <a:t>-</a:t>
            </a:r>
            <a:r>
              <a:rPr lang="en-US" altLang="zh-CN" sz="1200">
                <a:solidFill>
                  <a:srgbClr val="5F5A52"/>
                </a:solidFill>
                <a:latin typeface="Aptos" charset="0"/>
                <a:ea typeface="Aptos" charset="0"/>
                <a:cs typeface="Aptos" charset="0"/>
              </a:rPr>
              <a:t>code file line by line, removes comments and blank lines, sends one command at a time through the serial port, and waits for Marlin to return </a:t>
            </a:r>
            <a:r>
              <a:rPr lang="zh-CN" altLang="en-US" sz="1200">
                <a:solidFill>
                  <a:srgbClr val="5F5A52"/>
                </a:solidFill>
                <a:latin typeface="Aptos" charset="0"/>
                <a:ea typeface="Aptos" charset="0"/>
                <a:cs typeface="Aptos" charset="0"/>
              </a:rPr>
              <a:t>“</a:t>
            </a:r>
            <a:r>
              <a:rPr lang="en-US" altLang="zh-CN" sz="1200">
                <a:solidFill>
                  <a:srgbClr val="5F5A52"/>
                </a:solidFill>
                <a:latin typeface="Aptos" charset="0"/>
                <a:ea typeface="Aptos" charset="0"/>
                <a:cs typeface="Aptos" charset="0"/>
              </a:rPr>
              <a:t>ok</a:t>
            </a:r>
            <a:r>
              <a:rPr lang="zh-CN" altLang="en-US" sz="1200">
                <a:solidFill>
                  <a:srgbClr val="5F5A52"/>
                </a:solidFill>
                <a:latin typeface="Aptos" charset="0"/>
                <a:ea typeface="Aptos" charset="0"/>
                <a:cs typeface="Aptos" charset="0"/>
              </a:rPr>
              <a:t>” </a:t>
            </a:r>
            <a:r>
              <a:rPr lang="en-US" altLang="zh-CN" sz="1200">
                <a:solidFill>
                  <a:srgbClr val="5F5A52"/>
                </a:solidFill>
                <a:latin typeface="Aptos" charset="0"/>
                <a:ea typeface="Aptos" charset="0"/>
                <a:cs typeface="Aptos" charset="0"/>
              </a:rPr>
              <a:t>before sending the next command.</a:t>
            </a:r>
            <a:endParaRPr sz="1200">
              <a:latin typeface="Aptos" charset="0"/>
              <a:ea typeface="Aptos" charset="0"/>
              <a:cs typeface="Aptos" charset="0"/>
            </a:endParaRPr>
          </a:p>
        </p:txBody>
      </p:sp>
      <p:sp>
        <p:nvSpPr>
          <p:cNvPr id="30" name="文本框 29"/>
          <p:cNvSpPr txBox="1"/>
          <p:nvPr userDrawn="1"/>
        </p:nvSpPr>
        <p:spPr>
          <a:xfrm>
            <a:off x="6435090" y="5439410"/>
            <a:ext cx="5164455" cy="692785"/>
          </a:xfrm>
          <a:prstGeom prst="rect">
            <a:avLst/>
          </a:prstGeom>
        </p:spPr>
        <p:txBody>
          <a:bodyPr wrap="square" rtlCol="0">
            <a:noAutofit/>
          </a:bodyPr>
          <a:p>
            <a:r>
              <a:rPr lang="en-US" altLang="zh-CN" sz="1200"/>
              <a:t>[1] Y. Luo, Z. Wu, and Z. Lian, “CalliRewrite: Recovering Handwriting Behaviors from Calligraphy Images without Supervision,” arXiv preprint arXiv:2405.15776, 2024. [Online]. Available: https://arxiv.org/pdf/2405.15776v1. [Accessed: Apr. 8, 2026].</a:t>
            </a:r>
            <a:endParaRPr lang="en-US" altLang="zh-CN" sz="1200"/>
          </a:p>
        </p:txBody>
      </p:sp>
      <p:pic>
        <p:nvPicPr>
          <p:cNvPr id="31" name="图片 30" descr="post_object_image_2722278211"/>
          <p:cNvPicPr>
            <a:picLocks noChangeAspect="1"/>
          </p:cNvPicPr>
          <p:nvPr/>
        </p:nvPicPr>
        <p:blipFill>
          <a:blip r:embed="rId2"/>
          <a:srcRect r="58213"/>
          <a:stretch>
            <a:fillRect/>
          </a:stretch>
        </p:blipFill>
        <p:spPr>
          <a:xfrm>
            <a:off x="9220200" y="4017010"/>
            <a:ext cx="1127760" cy="1271270"/>
          </a:xfrm>
          <a:prstGeom prst="rect">
            <a:avLst/>
          </a:prstGeom>
        </p:spPr>
      </p:pic>
      <p:sp>
        <p:nvSpPr>
          <p:cNvPr id="32" name="矩形 31"/>
          <p:cNvSpPr>
            <a:spLocks noGrp="1"/>
          </p:cNvSpPr>
          <p:nvPr/>
        </p:nvSpPr>
        <p:spPr>
          <a:xfrm>
            <a:off x="663330" y="2649806"/>
            <a:ext cx="5073733" cy="805742"/>
          </a:xfrm>
          <a:prstGeom prst="rect">
            <a:avLst/>
          </a:prstGeom>
          <a:solidFill>
            <a:srgbClr val="FFFFFF"/>
          </a:solidFill>
          <a:ln w="9525">
            <a:solidFill>
              <a:srgbClr val="C8BDAE"/>
            </a:solidFill>
            <a:prstDash val="solid"/>
          </a:ln>
        </p:spPr>
      </p:sp>
      <p:sp>
        <p:nvSpPr>
          <p:cNvPr id="33" name="矩形 32"/>
          <p:cNvSpPr>
            <a:spLocks noGrp="1"/>
          </p:cNvSpPr>
          <p:nvPr/>
        </p:nvSpPr>
        <p:spPr>
          <a:xfrm>
            <a:off x="834780" y="2748089"/>
            <a:ext cx="4822825" cy="24892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sz="1400">
                <a:solidFill>
                  <a:srgbClr val="1C1A17"/>
                </a:solidFill>
                <a:latin typeface="Georgia" panose="02040502050405020303" charset="0"/>
                <a:ea typeface="Georgia" panose="02040502050405020303" charset="0"/>
                <a:cs typeface="Georgia" panose="02040502050405020303" charset="0"/>
              </a:rPr>
              <a:t>S</a:t>
            </a:r>
            <a:r>
              <a:rPr lang="en-US" altLang="zh-CN" sz="1400">
                <a:solidFill>
                  <a:srgbClr val="1C1A17"/>
                </a:solidFill>
                <a:latin typeface="Georgia" panose="02040502050405020303" charset="0"/>
                <a:ea typeface="Georgia" panose="02040502050405020303" charset="0"/>
                <a:cs typeface="Georgia" panose="02040502050405020303" charset="0"/>
              </a:rPr>
              <a:t>TEP2:CalliRewrite Integration</a:t>
            </a:r>
            <a:endParaRPr lang="en-US" altLang="zh-CN" sz="1400">
              <a:solidFill>
                <a:srgbClr val="1C1A17"/>
              </a:solidFill>
              <a:latin typeface="Georgia" panose="02040502050405020303" charset="0"/>
              <a:ea typeface="Georgia" panose="02040502050405020303" charset="0"/>
              <a:cs typeface="Georgia" panose="02040502050405020303" charset="0"/>
            </a:endParaRPr>
          </a:p>
        </p:txBody>
      </p:sp>
      <p:sp>
        <p:nvSpPr>
          <p:cNvPr id="35" name="矩形 34"/>
          <p:cNvSpPr>
            <a:spLocks noGrp="1"/>
          </p:cNvSpPr>
          <p:nvPr/>
        </p:nvSpPr>
        <p:spPr>
          <a:xfrm>
            <a:off x="838165" y="2997049"/>
            <a:ext cx="4725004" cy="3048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40" b="0">
                <a:solidFill>
                  <a:srgbClr val="5F5A52"/>
                </a:solidFill>
                <a:latin typeface="Aptos"/>
                <a:ea typeface="Aptos"/>
                <a:cs typeface="Aptos"/>
              </a:defRPr>
            </a:pPr>
            <a:r>
              <a:rPr lang="en-US" altLang="zh-CN" sz="1200">
                <a:solidFill>
                  <a:srgbClr val="5F5A52"/>
                </a:solidFill>
                <a:latin typeface="Aptos"/>
                <a:ea typeface="Aptos"/>
                <a:cs typeface="Aptos"/>
              </a:rPr>
              <a:t>T</a:t>
            </a:r>
            <a:r>
              <a:rPr lang="en-US" altLang="zh-CN" sz="1200" b="0">
                <a:solidFill>
                  <a:srgbClr val="5F5A52"/>
                </a:solidFill>
                <a:latin typeface="Aptos"/>
                <a:ea typeface="Aptos"/>
                <a:cs typeface="Aptos"/>
              </a:rPr>
              <a:t>he project mainly uses CalliRewrite’s coarse sequence extraction stage to convert a static glyph image into a stroke trajectory.</a:t>
            </a:r>
            <a:endParaRPr lang="en-US" altLang="zh-CN" sz="1200" b="0">
              <a:solidFill>
                <a:srgbClr val="5F5A52"/>
              </a:solidFill>
              <a:latin typeface="Aptos"/>
              <a:ea typeface="Aptos"/>
              <a:cs typeface="Apto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a:spLocks noGrp="1"/>
          </p:cNvSpPr>
          <p:nvPr/>
        </p:nvSpPr>
        <p:spPr>
          <a:xfrm>
            <a:off x="0" y="0"/>
            <a:ext cx="12192000" cy="6858000"/>
          </a:xfrm>
          <a:prstGeom prst="rect">
            <a:avLst/>
          </a:prstGeom>
          <a:solidFill>
            <a:srgbClr val="F5F0E8"/>
          </a:solidFill>
          <a:ln w="0">
            <a:solidFill>
              <a:srgbClr val="F5F0E8"/>
            </a:solidFill>
            <a:prstDash val="solid"/>
          </a:ln>
        </p:spPr>
      </p:sp>
      <p:sp>
        <p:nvSpPr>
          <p:cNvPr id="3" name="矩形 2"/>
          <p:cNvSpPr>
            <a:spLocks noGrp="1"/>
          </p:cNvSpPr>
          <p:nvPr/>
        </p:nvSpPr>
        <p:spPr>
          <a:xfrm>
            <a:off x="438150" y="381000"/>
            <a:ext cx="38100" cy="704850"/>
          </a:xfrm>
          <a:prstGeom prst="rect">
            <a:avLst/>
          </a:prstGeom>
          <a:solidFill>
            <a:srgbClr val="A33A2B"/>
          </a:solidFill>
          <a:ln w="0">
            <a:solidFill>
              <a:srgbClr val="A33A2B"/>
            </a:solidFill>
            <a:prstDash val="solid"/>
          </a:ln>
        </p:spPr>
      </p:sp>
      <p:sp>
        <p:nvSpPr>
          <p:cNvPr id="4" name="椭圆 3"/>
          <p:cNvSpPr>
            <a:spLocks noGrp="1"/>
          </p:cNvSpPr>
          <p:nvPr/>
        </p:nvSpPr>
        <p:spPr>
          <a:xfrm>
            <a:off x="666750" y="533400"/>
            <a:ext cx="114300" cy="114300"/>
          </a:xfrm>
          <a:prstGeom prst="ellipse">
            <a:avLst/>
          </a:prstGeom>
          <a:solidFill>
            <a:srgbClr val="A33A2B"/>
          </a:solidFill>
          <a:ln w="0">
            <a:solidFill>
              <a:srgbClr val="A33A2B"/>
            </a:solidFill>
            <a:prstDash val="solid"/>
          </a:ln>
        </p:spPr>
      </p:sp>
      <p:sp>
        <p:nvSpPr>
          <p:cNvPr id="5" name="矩形 4"/>
          <p:cNvSpPr>
            <a:spLocks noGrp="1"/>
          </p:cNvSpPr>
          <p:nvPr/>
        </p:nvSpPr>
        <p:spPr>
          <a:xfrm>
            <a:off x="876300" y="476250"/>
            <a:ext cx="2843988"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1">
                <a:solidFill>
                  <a:srgbClr val="5F5A52"/>
                </a:solidFill>
                <a:latin typeface="Aptos"/>
                <a:ea typeface="Aptos"/>
                <a:cs typeface="Aptos"/>
              </a:defRPr>
            </a:pPr>
            <a:r>
              <a:rPr lang="en-US" altLang="zh-CN" sz="1600">
                <a:latin typeface="Aptos"/>
                <a:ea typeface="Aptos"/>
                <a:cs typeface="Aptos"/>
              </a:rPr>
              <a:t>Software Verification Table</a:t>
            </a:r>
            <a:endParaRPr lang="en-US" altLang="zh-CN" sz="1600">
              <a:latin typeface="Aptos"/>
              <a:ea typeface="Aptos"/>
              <a:cs typeface="Aptos"/>
            </a:endParaRPr>
          </a:p>
        </p:txBody>
      </p:sp>
      <p:sp>
        <p:nvSpPr>
          <p:cNvPr id="14" name="矩形 13"/>
          <p:cNvSpPr>
            <a:spLocks noGrp="1"/>
          </p:cNvSpPr>
          <p:nvPr/>
        </p:nvSpPr>
        <p:spPr>
          <a:xfrm>
            <a:off x="685800" y="5257800"/>
            <a:ext cx="2286000" cy="914400"/>
          </a:xfrm>
          <a:prstGeom prst="rect">
            <a:avLst/>
          </a:prstGeom>
          <a:solidFill>
            <a:srgbClr val="000000">
              <a:alpha val="0"/>
            </a:srgbClr>
          </a:solidFill>
          <a:ln w="0">
            <a:solidFill>
              <a:srgbClr val="000000">
                <a:alpha val="0"/>
              </a:srgbClr>
            </a:solidFill>
            <a:prstDash val="solid"/>
          </a:ln>
        </p:spPr>
      </p:sp>
      <p:sp>
        <p:nvSpPr>
          <p:cNvPr id="19" name="矩形 18"/>
          <p:cNvSpPr>
            <a:spLocks noGrp="1"/>
          </p:cNvSpPr>
          <p:nvPr/>
        </p:nvSpPr>
        <p:spPr>
          <a:xfrm>
            <a:off x="4171950" y="5257800"/>
            <a:ext cx="2286000" cy="914400"/>
          </a:xfrm>
          <a:prstGeom prst="rect">
            <a:avLst/>
          </a:prstGeom>
          <a:solidFill>
            <a:srgbClr val="000000">
              <a:alpha val="0"/>
            </a:srgbClr>
          </a:solidFill>
          <a:ln w="0">
            <a:solidFill>
              <a:srgbClr val="000000">
                <a:alpha val="0"/>
              </a:srgbClr>
            </a:solidFill>
            <a:prstDash val="solid"/>
          </a:ln>
        </p:spPr>
      </p:sp>
      <p:sp>
        <p:nvSpPr>
          <p:cNvPr id="30" name="矩形 29"/>
          <p:cNvSpPr>
            <a:spLocks noGrp="1"/>
          </p:cNvSpPr>
          <p:nvPr/>
        </p:nvSpPr>
        <p:spPr>
          <a:xfrm>
            <a:off x="10858500" y="6381750"/>
            <a:ext cx="666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1125" b="1">
                <a:solidFill>
                  <a:srgbClr val="A33A2B"/>
                </a:solidFill>
                <a:latin typeface="Georgia" panose="02040502050405020303"/>
                <a:ea typeface="Georgia" panose="02040502050405020303"/>
                <a:cs typeface="Georgia" panose="02040502050405020303"/>
              </a:defRPr>
            </a:pPr>
            <a:r>
              <a:rPr sz="1125" b="1">
                <a:solidFill>
                  <a:srgbClr val="A33A2B"/>
                </a:solidFill>
                <a:latin typeface="Georgia" panose="02040502050405020303"/>
                <a:ea typeface="Georgia" panose="02040502050405020303"/>
                <a:cs typeface="Georgia" panose="02040502050405020303"/>
              </a:rPr>
              <a:t>08</a:t>
            </a:r>
            <a:endParaRPr sz="1125" b="1">
              <a:solidFill>
                <a:srgbClr val="A33A2B"/>
              </a:solidFill>
              <a:latin typeface="Georgia" panose="02040502050405020303"/>
              <a:ea typeface="Georgia" panose="02040502050405020303"/>
              <a:cs typeface="Georgia" panose="02040502050405020303"/>
            </a:endParaRPr>
          </a:p>
        </p:txBody>
      </p:sp>
      <p:graphicFrame>
        <p:nvGraphicFramePr>
          <p:cNvPr id="8" name="表格 7"/>
          <p:cNvGraphicFramePr/>
          <p:nvPr/>
        </p:nvGraphicFramePr>
        <p:xfrm>
          <a:off x="685800" y="704850"/>
          <a:ext cx="10660380" cy="6096000"/>
        </p:xfrm>
        <a:graphic>
          <a:graphicData uri="http://schemas.openxmlformats.org/drawingml/2006/table">
            <a:tbl>
              <a:tblPr firstRow="1" bandRow="1">
                <a:tableStyleId>{5940675A-B579-460E-94D1-54222C63F5DA}</a:tableStyleId>
              </a:tblPr>
              <a:tblGrid>
                <a:gridCol w="3553460"/>
                <a:gridCol w="3553460"/>
                <a:gridCol w="3553460"/>
              </a:tblGrid>
              <a:tr h="304800">
                <a:tc>
                  <a:txBody>
                    <a:bodyPr/>
                    <a:p>
                      <a:pPr indent="0" algn="ctr">
                        <a:buNone/>
                      </a:pPr>
                      <a:r>
                        <a:rPr lang="en-US" altLang="zh-CN" sz="1400"/>
                        <a:t>Requirement</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lgn="ctr">
                        <a:buNone/>
                      </a:pPr>
                      <a:r>
                        <a:rPr lang="en-US" altLang="zh-CN" sz="1400"/>
                        <a:t>Verification</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lgn="ctr">
                        <a:buNone/>
                      </a:pPr>
                      <a:r>
                        <a:rPr lang="en-US" altLang="zh-CN" sz="1400"/>
                        <a:t>Status</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944880">
                <a:tc>
                  <a:txBody>
                    <a:bodyPr/>
                    <a:p>
                      <a:pPr indent="0">
                        <a:buNone/>
                      </a:pPr>
                      <a:r>
                        <a:rPr lang="en-US" altLang="zh-CN" sz="1400"/>
                        <a:t>The software shall render a user-selected Chinese character and font into a 256 × 256 PNG image.</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buNone/>
                      </a:pPr>
                      <a:r>
                        <a:rPr lang="en-US" altLang="zh-CN" sz="1400"/>
                        <a:t>Input a test character such as </a:t>
                      </a:r>
                      <a:r>
                        <a:rPr lang="zh-CN" altLang="en-US" sz="1400"/>
                        <a:t>木 </a:t>
                      </a:r>
                      <a:r>
                        <a:rPr lang="en-US" altLang="zh-CN" sz="1400"/>
                        <a:t>with simkai.ttf. Confirm that the generated PNG exists and visually matches the selected character and font.</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lgn="ctr">
                        <a:buNone/>
                      </a:pPr>
                      <a:r>
                        <a:rPr lang="en-US" altLang="zh-CN" sz="1400"/>
                        <a:t>Verified</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1158240">
                <a:tc>
                  <a:txBody>
                    <a:bodyPr/>
                    <a:p>
                      <a:pPr indent="0">
                        <a:buNone/>
                      </a:pPr>
                      <a:r>
                        <a:rPr lang="en-US" altLang="zh-CN" sz="1400"/>
                        <a:t>The software shall call CalliRewrite and generate a corresponding .npz trajectory file.</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buNone/>
                      </a:pPr>
                      <a:r>
                        <a:rPr lang="en-US" altLang="zh-CN" sz="1400"/>
                        <a:t>Run the pipeline with python ./test.py --input my_imgs --model new_train_phase_2 and confirm that the expected .npz file is generated in the tools/ directory.</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lgn="ctr">
                        <a:buNone/>
                      </a:pPr>
                      <a:r>
                        <a:rPr lang="en-US" altLang="zh-CN" sz="1400"/>
                        <a:t>Verified</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1158240">
                <a:tc>
                  <a:txBody>
                    <a:bodyPr/>
                    <a:p>
                      <a:pPr indent="0">
                        <a:buNone/>
                      </a:pPr>
                      <a:r>
                        <a:rPr lang="en-US" altLang="zh-CN" sz="1400"/>
                        <a:t>The software shall convert the .npz trajectory into machine-executable G-code.</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buNone/>
                      </a:pPr>
                      <a:r>
                        <a:rPr lang="en-US" altLang="zh-CN" sz="1400"/>
                        <a:t>Run npz_to_gcode.py and inspect the generated G-code for valid commands such as G21, G90, G28, G0, G1, XY motion commands, and Z-axis pen-up/pen-down commands.</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lgn="ctr">
                        <a:buNone/>
                      </a:pPr>
                      <a:r>
                        <a:rPr lang="en-US" altLang="zh-CN" sz="1400"/>
                        <a:t>Verified</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1158240">
                <a:tc>
                  <a:txBody>
                    <a:bodyPr/>
                    <a:p>
                      <a:pPr indent="0">
                        <a:buNone/>
                      </a:pPr>
                      <a:r>
                        <a:rPr lang="en-US" altLang="zh-CN" sz="1400"/>
                        <a:t>The software shall support multi-character writing through G-code-level layout.</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buNone/>
                      </a:pPr>
                      <a:r>
                        <a:rPr lang="en-US" altLang="zh-CN" sz="1400"/>
                        <a:t>Input a string such as </a:t>
                      </a:r>
                      <a:r>
                        <a:rPr lang="zh-CN" altLang="en-US" sz="1400"/>
                        <a:t>木林森</a:t>
                      </a:r>
                      <a:r>
                        <a:rPr lang="en-US" altLang="zh-CN" sz="1400"/>
                        <a:t>, confirm that each character is processed separately, and verify that the final merged G-code applies correct X/Y offsets without repeated G28 commands.</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lgn="ctr">
                        <a:buNone/>
                      </a:pPr>
                      <a:r>
                        <a:rPr lang="en-US" altLang="zh-CN" sz="1400"/>
                        <a:t>Verified</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r h="1371600">
                <a:tc>
                  <a:txBody>
                    <a:bodyPr/>
                    <a:p>
                      <a:pPr indent="0">
                        <a:buNone/>
                      </a:pPr>
                      <a:r>
                        <a:rPr lang="en-US" altLang="zh-CN" sz="1400"/>
                        <a:t>The UI shall allow the user to generate and optionally send G-code to the machine safely.</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buNone/>
                      </a:pPr>
                      <a:r>
                        <a:rPr lang="en-US" altLang="zh-CN" sz="1400"/>
                        <a:t>Use the Streamlit UI to generate G-code, confirm that the output path and previews are displayed, run serial dry-run successfully, and verify that real sending only occurs after the user explicitly clicks the send button.</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c>
                  <a:txBody>
                    <a:bodyPr/>
                    <a:p>
                      <a:pPr indent="0" algn="ctr">
                        <a:buNone/>
                      </a:pPr>
                      <a:r>
                        <a:rPr lang="en-US" altLang="zh-CN" sz="1400"/>
                        <a:t>Verified</a:t>
                      </a:r>
                      <a:endParaRPr lang="zh-CN" altLang="en-US" sz="1400"/>
                    </a:p>
                  </a:txBody>
                  <a:tcPr>
                    <a:lnL w="12700" cmpd="sng">
                      <a:solidFill>
                        <a:srgbClr val="000000">
                          <a:alpha val="100000"/>
                        </a:srgbClr>
                      </a:solidFill>
                      <a:prstDash val="solid"/>
                    </a:lnL>
                    <a:lnR w="12700" cmpd="sng">
                      <a:solidFill>
                        <a:srgbClr val="000000">
                          <a:alpha val="100000"/>
                        </a:srgbClr>
                      </a:solidFill>
                      <a:prstDash val="solid"/>
                    </a:lnR>
                    <a:lnT w="12700" cmpd="sng">
                      <a:solidFill>
                        <a:srgbClr val="000000">
                          <a:alpha val="100000"/>
                        </a:srgbClr>
                      </a:solidFill>
                      <a:prstDash val="solid"/>
                    </a:lnT>
                    <a:lnB w="12700" cmpd="sng">
                      <a:solidFill>
                        <a:srgbClr val="000000">
                          <a:alpha val="100000"/>
                        </a:srgbClr>
                      </a:solidFill>
                      <a:prstDash val="soli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a:spLocks noGrp="1"/>
          </p:cNvSpPr>
          <p:nvPr/>
        </p:nvSpPr>
        <p:spPr>
          <a:xfrm>
            <a:off x="0" y="0"/>
            <a:ext cx="12192000" cy="6858000"/>
          </a:xfrm>
          <a:prstGeom prst="rect">
            <a:avLst/>
          </a:prstGeom>
          <a:solidFill>
            <a:srgbClr val="F5F0E8"/>
          </a:solidFill>
          <a:ln w="0">
            <a:solidFill>
              <a:srgbClr val="F5F0E8"/>
            </a:solidFill>
            <a:prstDash val="solid"/>
          </a:ln>
        </p:spPr>
      </p:sp>
      <p:sp>
        <p:nvSpPr>
          <p:cNvPr id="2" name="矩形 1"/>
          <p:cNvSpPr>
            <a:spLocks noGrp="1"/>
          </p:cNvSpPr>
          <p:nvPr/>
        </p:nvSpPr>
        <p:spPr>
          <a:xfrm>
            <a:off x="438120" y="361931"/>
            <a:ext cx="11353800" cy="6134100"/>
          </a:xfrm>
          <a:prstGeom prst="rect">
            <a:avLst/>
          </a:prstGeom>
          <a:solidFill>
            <a:srgbClr val="000000">
              <a:alpha val="0"/>
            </a:srgbClr>
          </a:solidFill>
          <a:ln w="9525">
            <a:solidFill>
              <a:srgbClr val="C8BDAE"/>
            </a:solidFill>
            <a:prstDash val="solid"/>
          </a:ln>
        </p:spPr>
      </p:sp>
      <p:sp>
        <p:nvSpPr>
          <p:cNvPr id="3" name="矩形 2"/>
          <p:cNvSpPr>
            <a:spLocks noGrp="1"/>
          </p:cNvSpPr>
          <p:nvPr/>
        </p:nvSpPr>
        <p:spPr>
          <a:xfrm>
            <a:off x="438150" y="381000"/>
            <a:ext cx="38100" cy="704850"/>
          </a:xfrm>
          <a:prstGeom prst="rect">
            <a:avLst/>
          </a:prstGeom>
          <a:solidFill>
            <a:srgbClr val="A33A2B"/>
          </a:solidFill>
          <a:ln w="0">
            <a:solidFill>
              <a:srgbClr val="A33A2B"/>
            </a:solidFill>
            <a:prstDash val="solid"/>
          </a:ln>
        </p:spPr>
      </p:sp>
      <p:sp>
        <p:nvSpPr>
          <p:cNvPr id="4" name="椭圆 3"/>
          <p:cNvSpPr>
            <a:spLocks noGrp="1"/>
          </p:cNvSpPr>
          <p:nvPr/>
        </p:nvSpPr>
        <p:spPr>
          <a:xfrm>
            <a:off x="666750" y="533400"/>
            <a:ext cx="114300" cy="114300"/>
          </a:xfrm>
          <a:prstGeom prst="ellipse">
            <a:avLst/>
          </a:prstGeom>
          <a:solidFill>
            <a:srgbClr val="A33A2B"/>
          </a:solidFill>
          <a:ln w="0">
            <a:solidFill>
              <a:srgbClr val="A33A2B"/>
            </a:solidFill>
            <a:prstDash val="solid"/>
          </a:ln>
        </p:spPr>
      </p:sp>
      <p:sp>
        <p:nvSpPr>
          <p:cNvPr id="5" name="矩形 4"/>
          <p:cNvSpPr>
            <a:spLocks noGrp="1"/>
          </p:cNvSpPr>
          <p:nvPr/>
        </p:nvSpPr>
        <p:spPr>
          <a:xfrm>
            <a:off x="876300" y="476250"/>
            <a:ext cx="23812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825" b="1">
                <a:solidFill>
                  <a:srgbClr val="5F5A52"/>
                </a:solidFill>
                <a:latin typeface="Aptos"/>
                <a:ea typeface="Aptos"/>
                <a:cs typeface="Aptos"/>
              </a:defRPr>
            </a:pPr>
            <a:r>
              <a:rPr sz="1600">
                <a:solidFill>
                  <a:srgbClr val="5F5A52"/>
                </a:solidFill>
                <a:latin typeface="Aptos" charset="0"/>
                <a:ea typeface="Aptos" charset="0"/>
                <a:cs typeface="Aptos" charset="0"/>
              </a:rPr>
              <a:t>C</a:t>
            </a:r>
            <a:r>
              <a:rPr lang="en-US" altLang="zh-CN" sz="1600">
                <a:solidFill>
                  <a:srgbClr val="5F5A52"/>
                </a:solidFill>
                <a:latin typeface="Aptos" charset="0"/>
                <a:ea typeface="Aptos" charset="0"/>
                <a:cs typeface="Aptos" charset="0"/>
              </a:rPr>
              <a:t>ONCLUSION</a:t>
            </a:r>
            <a:endParaRPr>
              <a:latin typeface="Aptos"/>
              <a:ea typeface="Aptos"/>
              <a:cs typeface="Aptos"/>
            </a:endParaRPr>
          </a:p>
        </p:txBody>
      </p:sp>
      <p:sp>
        <p:nvSpPr>
          <p:cNvPr id="6" name="矩形 5"/>
          <p:cNvSpPr>
            <a:spLocks noGrp="1"/>
          </p:cNvSpPr>
          <p:nvPr/>
        </p:nvSpPr>
        <p:spPr>
          <a:xfrm>
            <a:off x="666750" y="876300"/>
            <a:ext cx="7239000" cy="11620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175" b="1">
                <a:solidFill>
                  <a:srgbClr val="1C1A17"/>
                </a:solidFill>
                <a:latin typeface="Georgia" panose="02040502050405020303"/>
                <a:ea typeface="Georgia" panose="02040502050405020303"/>
                <a:cs typeface="Georgia" panose="02040502050405020303"/>
              </a:defRPr>
            </a:pPr>
            <a:r>
              <a:rPr sz="2175" b="1">
                <a:solidFill>
                  <a:srgbClr val="1C1A17"/>
                </a:solidFill>
                <a:latin typeface="Georgia" panose="02040502050405020303"/>
                <a:ea typeface="Georgia" panose="02040502050405020303"/>
                <a:cs typeface="Georgia" panose="02040502050405020303"/>
              </a:rPr>
              <a:t>The project proves that AI-guided calligraphy can be implemented on a low-cost, student-built mechatronic platform.</a:t>
            </a:r>
            <a:endParaRPr sz="2175" b="1">
              <a:solidFill>
                <a:srgbClr val="1C1A17"/>
              </a:solidFill>
              <a:latin typeface="Georgia" panose="02040502050405020303"/>
              <a:ea typeface="Georgia" panose="02040502050405020303"/>
              <a:cs typeface="Georgia" panose="02040502050405020303"/>
            </a:endParaRPr>
          </a:p>
        </p:txBody>
      </p:sp>
      <p:sp>
        <p:nvSpPr>
          <p:cNvPr id="8" name="矩形 7"/>
          <p:cNvSpPr>
            <a:spLocks noGrp="1"/>
          </p:cNvSpPr>
          <p:nvPr/>
        </p:nvSpPr>
        <p:spPr>
          <a:xfrm>
            <a:off x="666750" y="2209800"/>
            <a:ext cx="4933950" cy="2724150"/>
          </a:xfrm>
          <a:prstGeom prst="rect">
            <a:avLst/>
          </a:prstGeom>
          <a:solidFill>
            <a:srgbClr val="FFFFFF"/>
          </a:solidFill>
          <a:ln w="9525">
            <a:solidFill>
              <a:srgbClr val="C8BDAE"/>
            </a:solidFill>
            <a:prstDash val="solid"/>
          </a:ln>
        </p:spPr>
      </p:sp>
      <p:sp>
        <p:nvSpPr>
          <p:cNvPr id="9" name="矩形 8"/>
          <p:cNvSpPr>
            <a:spLocks noGrp="1"/>
          </p:cNvSpPr>
          <p:nvPr/>
        </p:nvSpPr>
        <p:spPr>
          <a:xfrm>
            <a:off x="838200" y="2343150"/>
            <a:ext cx="459105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sz="1400" b="1">
                <a:solidFill>
                  <a:srgbClr val="1C1A17"/>
                </a:solidFill>
                <a:latin typeface="Georgia" panose="02040502050405020303"/>
                <a:ea typeface="Georgia" panose="02040502050405020303"/>
                <a:cs typeface="Georgia" panose="02040502050405020303"/>
              </a:rPr>
              <a:t>What the team accomplished</a:t>
            </a:r>
            <a:endParaRPr sz="1400" b="1">
              <a:solidFill>
                <a:srgbClr val="1C1A17"/>
              </a:solidFill>
              <a:latin typeface="Georgia" panose="02040502050405020303"/>
              <a:ea typeface="Georgia" panose="02040502050405020303"/>
              <a:cs typeface="Georgia" panose="02040502050405020303"/>
            </a:endParaRPr>
          </a:p>
        </p:txBody>
      </p:sp>
      <p:sp>
        <p:nvSpPr>
          <p:cNvPr id="10" name="矩形 9"/>
          <p:cNvSpPr>
            <a:spLocks noGrp="1"/>
          </p:cNvSpPr>
          <p:nvPr/>
        </p:nvSpPr>
        <p:spPr>
          <a:xfrm>
            <a:off x="838200" y="2667000"/>
            <a:ext cx="4591050" cy="2152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00" b="0">
                <a:solidFill>
                  <a:srgbClr val="5F5A52"/>
                </a:solidFill>
                <a:latin typeface="Aptos"/>
                <a:ea typeface="Aptos"/>
                <a:cs typeface="Aptos"/>
              </a:defRPr>
            </a:pPr>
            <a:r>
              <a:rPr sz="1600" b="0">
                <a:solidFill>
                  <a:srgbClr val="5F5A52"/>
                </a:solidFill>
                <a:latin typeface="Aptos"/>
                <a:ea typeface="Aptos"/>
                <a:cs typeface="Aptos"/>
              </a:rPr>
              <a:t>Built a lead-screw XYZ gantry that achieved ±0.</a:t>
            </a:r>
            <a:r>
              <a:rPr lang="en-US" altLang="zh-CN" sz="1600" b="0">
                <a:solidFill>
                  <a:srgbClr val="5F5A52"/>
                </a:solidFill>
                <a:latin typeface="Aptos"/>
                <a:ea typeface="Aptos"/>
                <a:cs typeface="Aptos"/>
              </a:rPr>
              <a:t>5</a:t>
            </a:r>
            <a:r>
              <a:rPr sz="1600" b="0">
                <a:solidFill>
                  <a:srgbClr val="5F5A52"/>
                </a:solidFill>
                <a:latin typeface="Aptos"/>
                <a:ea typeface="Aptos"/>
                <a:cs typeface="Aptos"/>
              </a:rPr>
              <a:t> mm accuracy.</a:t>
            </a:r>
            <a:endParaRPr sz="1600" b="0">
              <a:solidFill>
                <a:srgbClr val="5F5A52"/>
              </a:solidFill>
              <a:latin typeface="Aptos"/>
              <a:ea typeface="Aptos"/>
              <a:cs typeface="Aptos"/>
            </a:endParaRPr>
          </a:p>
          <a:p>
            <a:pPr algn="l">
              <a:defRPr sz="900" b="0">
                <a:solidFill>
                  <a:srgbClr val="5F5A52"/>
                </a:solidFill>
                <a:latin typeface="Aptos"/>
                <a:ea typeface="Aptos"/>
                <a:cs typeface="Aptos"/>
              </a:defRPr>
            </a:pPr>
            <a:r>
              <a:rPr sz="1600" b="0">
                <a:solidFill>
                  <a:srgbClr val="5F5A52"/>
                </a:solidFill>
                <a:latin typeface="Aptos"/>
                <a:ea typeface="Aptos"/>
                <a:cs typeface="Aptos"/>
              </a:rPr>
              <a:t>Integrated neural stroke extraction, RL-based refinement, G-code generation, and UI control.</a:t>
            </a:r>
            <a:endParaRPr sz="1600" b="0">
              <a:solidFill>
                <a:srgbClr val="5F5A52"/>
              </a:solidFill>
              <a:latin typeface="Aptos"/>
              <a:ea typeface="Aptos"/>
              <a:cs typeface="Aptos"/>
            </a:endParaRPr>
          </a:p>
          <a:p>
            <a:pPr algn="l">
              <a:defRPr sz="900" b="0">
                <a:solidFill>
                  <a:srgbClr val="5F5A52"/>
                </a:solidFill>
                <a:latin typeface="Aptos"/>
                <a:ea typeface="Aptos"/>
                <a:cs typeface="Aptos"/>
              </a:defRPr>
            </a:pPr>
            <a:r>
              <a:rPr sz="1600" b="0">
                <a:solidFill>
                  <a:srgbClr val="5F5A52"/>
                </a:solidFill>
                <a:latin typeface="Aptos"/>
                <a:ea typeface="Aptos"/>
                <a:cs typeface="Aptos"/>
              </a:rPr>
              <a:t>Verified homing, communication behavior, and frame stiffness.</a:t>
            </a:r>
            <a:endParaRPr sz="1600" b="0">
              <a:solidFill>
                <a:srgbClr val="5F5A52"/>
              </a:solidFill>
              <a:latin typeface="Aptos"/>
              <a:ea typeface="Aptos"/>
              <a:cs typeface="Aptos"/>
            </a:endParaRPr>
          </a:p>
          <a:p>
            <a:pPr algn="l">
              <a:defRPr sz="900" b="0">
                <a:solidFill>
                  <a:srgbClr val="5F5A52"/>
                </a:solidFill>
                <a:latin typeface="Aptos"/>
                <a:ea typeface="Aptos"/>
                <a:cs typeface="Aptos"/>
              </a:defRPr>
            </a:pPr>
            <a:r>
              <a:rPr sz="1600" b="0">
                <a:solidFill>
                  <a:srgbClr val="5F5A52"/>
                </a:solidFill>
                <a:latin typeface="Aptos"/>
                <a:ea typeface="Aptos"/>
                <a:cs typeface="Aptos"/>
              </a:rPr>
              <a:t>Demonstrated that the software and hardware can form one usable calligraphy pipeline.</a:t>
            </a:r>
            <a:endParaRPr sz="1600" b="0">
              <a:solidFill>
                <a:srgbClr val="5F5A52"/>
              </a:solidFill>
              <a:latin typeface="Aptos"/>
              <a:ea typeface="Aptos"/>
              <a:cs typeface="Aptos"/>
            </a:endParaRPr>
          </a:p>
        </p:txBody>
      </p:sp>
      <p:sp>
        <p:nvSpPr>
          <p:cNvPr id="11" name="矩形 10"/>
          <p:cNvSpPr>
            <a:spLocks noGrp="1"/>
          </p:cNvSpPr>
          <p:nvPr/>
        </p:nvSpPr>
        <p:spPr>
          <a:xfrm>
            <a:off x="5905500" y="2209800"/>
            <a:ext cx="5295900" cy="2724150"/>
          </a:xfrm>
          <a:prstGeom prst="rect">
            <a:avLst/>
          </a:prstGeom>
          <a:solidFill>
            <a:srgbClr val="F9F5EF"/>
          </a:solidFill>
          <a:ln w="9525">
            <a:solidFill>
              <a:srgbClr val="C8BDAE"/>
            </a:solidFill>
            <a:prstDash val="solid"/>
          </a:ln>
        </p:spPr>
      </p:sp>
      <p:sp>
        <p:nvSpPr>
          <p:cNvPr id="12" name="矩形 11"/>
          <p:cNvSpPr>
            <a:spLocks noGrp="1"/>
          </p:cNvSpPr>
          <p:nvPr/>
        </p:nvSpPr>
        <p:spPr>
          <a:xfrm>
            <a:off x="6076950" y="2343150"/>
            <a:ext cx="4953000" cy="247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25" b="1">
                <a:solidFill>
                  <a:srgbClr val="1C1A17"/>
                </a:solidFill>
                <a:latin typeface="Georgia" panose="02040502050405020303"/>
                <a:ea typeface="Georgia" panose="02040502050405020303"/>
                <a:cs typeface="Georgia" panose="02040502050405020303"/>
              </a:defRPr>
            </a:pPr>
            <a:r>
              <a:rPr sz="1400" b="1">
                <a:solidFill>
                  <a:srgbClr val="1C1A17"/>
                </a:solidFill>
                <a:latin typeface="Georgia" panose="02040502050405020303"/>
                <a:ea typeface="Georgia" panose="02040502050405020303"/>
                <a:cs typeface="Georgia" panose="02040502050405020303"/>
              </a:rPr>
              <a:t>Most credible future work</a:t>
            </a:r>
            <a:endParaRPr sz="1400" b="1">
              <a:solidFill>
                <a:srgbClr val="1C1A17"/>
              </a:solidFill>
              <a:latin typeface="Georgia" panose="02040502050405020303"/>
              <a:ea typeface="Georgia" panose="02040502050405020303"/>
              <a:cs typeface="Georgia" panose="02040502050405020303"/>
            </a:endParaRPr>
          </a:p>
        </p:txBody>
      </p:sp>
      <p:sp>
        <p:nvSpPr>
          <p:cNvPr id="13" name="矩形 12"/>
          <p:cNvSpPr>
            <a:spLocks noGrp="1"/>
          </p:cNvSpPr>
          <p:nvPr/>
        </p:nvSpPr>
        <p:spPr>
          <a:xfrm>
            <a:off x="6076950" y="2667000"/>
            <a:ext cx="4953000" cy="21526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00" b="0">
                <a:solidFill>
                  <a:srgbClr val="5F5A52"/>
                </a:solidFill>
                <a:latin typeface="Aptos"/>
                <a:ea typeface="Aptos"/>
                <a:cs typeface="Aptos"/>
              </a:defRPr>
            </a:pPr>
            <a:r>
              <a:rPr sz="1600" b="0">
                <a:solidFill>
                  <a:srgbClr val="5F5A52"/>
                </a:solidFill>
                <a:latin typeface="Aptos"/>
                <a:ea typeface="Aptos"/>
                <a:cs typeface="Aptos"/>
              </a:rPr>
              <a:t>Closed-loop control with encoders or camera feedback.</a:t>
            </a:r>
            <a:endParaRPr sz="1600" b="0">
              <a:solidFill>
                <a:srgbClr val="5F5A52"/>
              </a:solidFill>
              <a:latin typeface="Aptos"/>
              <a:ea typeface="Aptos"/>
              <a:cs typeface="Aptos"/>
            </a:endParaRPr>
          </a:p>
          <a:p>
            <a:pPr algn="l">
              <a:defRPr sz="900" b="0">
                <a:solidFill>
                  <a:srgbClr val="5F5A52"/>
                </a:solidFill>
                <a:latin typeface="Aptos"/>
                <a:ea typeface="Aptos"/>
                <a:cs typeface="Aptos"/>
              </a:defRPr>
            </a:pPr>
            <a:r>
              <a:rPr sz="1600" b="0">
                <a:solidFill>
                  <a:srgbClr val="5F5A52"/>
                </a:solidFill>
                <a:latin typeface="Aptos"/>
                <a:ea typeface="Aptos"/>
                <a:cs typeface="Aptos"/>
              </a:rPr>
              <a:t>Automatic ink dipping for longer writing sessions.</a:t>
            </a:r>
            <a:endParaRPr sz="1600" b="0">
              <a:solidFill>
                <a:srgbClr val="5F5A52"/>
              </a:solidFill>
              <a:latin typeface="Aptos"/>
              <a:ea typeface="Aptos"/>
              <a:cs typeface="Aptos"/>
            </a:endParaRPr>
          </a:p>
          <a:p>
            <a:pPr algn="l">
              <a:defRPr sz="900" b="0">
                <a:solidFill>
                  <a:srgbClr val="5F5A52"/>
                </a:solidFill>
                <a:latin typeface="Aptos"/>
                <a:ea typeface="Aptos"/>
                <a:cs typeface="Aptos"/>
              </a:defRPr>
            </a:pPr>
            <a:r>
              <a:rPr sz="1600" b="0">
                <a:solidFill>
                  <a:srgbClr val="5F5A52"/>
                </a:solidFill>
                <a:latin typeface="Aptos"/>
                <a:ea typeface="Aptos"/>
                <a:cs typeface="Aptos"/>
              </a:rPr>
              <a:t>Spring-loaded or quick-change brush holder for more consistent pressure.</a:t>
            </a:r>
            <a:endParaRPr sz="1600" b="0">
              <a:solidFill>
                <a:srgbClr val="5F5A52"/>
              </a:solidFill>
              <a:latin typeface="Aptos"/>
              <a:ea typeface="Aptos"/>
              <a:cs typeface="Aptos"/>
            </a:endParaRPr>
          </a:p>
          <a:p>
            <a:pPr algn="l">
              <a:defRPr sz="900" b="0">
                <a:solidFill>
                  <a:srgbClr val="5F5A52"/>
                </a:solidFill>
                <a:latin typeface="Aptos"/>
                <a:ea typeface="Aptos"/>
                <a:cs typeface="Aptos"/>
              </a:defRPr>
            </a:pPr>
            <a:r>
              <a:rPr sz="1600" b="0">
                <a:solidFill>
                  <a:srgbClr val="5F5A52"/>
                </a:solidFill>
                <a:latin typeface="Aptos"/>
                <a:ea typeface="Aptos"/>
                <a:cs typeface="Aptos"/>
              </a:rPr>
              <a:t>Better damping and lower-wear lead-screw nut materials for lifetime reliability.</a:t>
            </a:r>
            <a:endParaRPr sz="1600" b="0">
              <a:solidFill>
                <a:srgbClr val="5F5A52"/>
              </a:solidFill>
              <a:latin typeface="Aptos"/>
              <a:ea typeface="Aptos"/>
              <a:cs typeface="Aptos"/>
            </a:endParaRPr>
          </a:p>
        </p:txBody>
      </p:sp>
      <p:sp>
        <p:nvSpPr>
          <p:cNvPr id="30" name="矩形 29"/>
          <p:cNvSpPr>
            <a:spLocks noGrp="1"/>
          </p:cNvSpPr>
          <p:nvPr/>
        </p:nvSpPr>
        <p:spPr>
          <a:xfrm>
            <a:off x="10858500" y="6381750"/>
            <a:ext cx="66675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1125" b="1">
                <a:solidFill>
                  <a:srgbClr val="A33A2B"/>
                </a:solidFill>
                <a:latin typeface="Georgia" panose="02040502050405020303"/>
                <a:ea typeface="Georgia" panose="02040502050405020303"/>
                <a:cs typeface="Georgia" panose="02040502050405020303"/>
              </a:defRPr>
            </a:pPr>
            <a:r>
              <a:rPr sz="1125" b="1">
                <a:solidFill>
                  <a:srgbClr val="A33A2B"/>
                </a:solidFill>
                <a:latin typeface="Georgia" panose="02040502050405020303"/>
                <a:ea typeface="Georgia" panose="02040502050405020303"/>
                <a:cs typeface="Georgia" panose="02040502050405020303"/>
              </a:rPr>
              <a:t>0</a:t>
            </a:r>
            <a:r>
              <a:rPr lang="en-US" sz="1125" b="1">
                <a:solidFill>
                  <a:srgbClr val="A33A2B"/>
                </a:solidFill>
                <a:latin typeface="Georgia" panose="02040502050405020303"/>
                <a:ea typeface="Georgia" panose="02040502050405020303"/>
                <a:cs typeface="Georgia" panose="02040502050405020303"/>
              </a:rPr>
              <a:t>9</a:t>
            </a:r>
            <a:endParaRPr lang="en-US" sz="1125" b="1">
              <a:solidFill>
                <a:srgbClr val="A33A2B"/>
              </a:solidFill>
              <a:latin typeface="Georgia" panose="02040502050405020303"/>
              <a:ea typeface="Georgia" panose="02040502050405020303"/>
              <a:cs typeface="Georgia" panose="02040502050405020303"/>
            </a:endParaRPr>
          </a:p>
        </p:txBody>
      </p:sp>
      <p:sp>
        <p:nvSpPr>
          <p:cNvPr id="32" name="矩形 31"/>
          <p:cNvSpPr>
            <a:spLocks noGrp="1"/>
          </p:cNvSpPr>
          <p:nvPr/>
        </p:nvSpPr>
        <p:spPr>
          <a:xfrm>
            <a:off x="666750" y="5307806"/>
            <a:ext cx="19050" cy="742950"/>
          </a:xfrm>
          <a:prstGeom prst="rect">
            <a:avLst/>
          </a:prstGeom>
          <a:solidFill>
            <a:srgbClr val="A07A2A"/>
          </a:solidFill>
          <a:ln w="0">
            <a:solidFill>
              <a:srgbClr val="A07A2A"/>
            </a:solidFill>
            <a:prstDash val="solid"/>
          </a:ln>
        </p:spPr>
      </p:sp>
      <p:sp>
        <p:nvSpPr>
          <p:cNvPr id="33" name="矩形 32"/>
          <p:cNvSpPr>
            <a:spLocks noGrp="1"/>
          </p:cNvSpPr>
          <p:nvPr/>
        </p:nvSpPr>
        <p:spPr>
          <a:xfrm>
            <a:off x="819150" y="5269706"/>
            <a:ext cx="209550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2100" b="1">
                <a:solidFill>
                  <a:srgbClr val="1C1A17"/>
                </a:solidFill>
                <a:latin typeface="Georgia" panose="02040502050405020303"/>
                <a:ea typeface="Georgia" panose="02040502050405020303"/>
                <a:cs typeface="Georgia" panose="02040502050405020303"/>
              </a:defRPr>
            </a:pPr>
            <a:r>
              <a:rPr sz="2100" b="1" dirty="0">
                <a:solidFill>
                  <a:srgbClr val="1C1A17"/>
                </a:solidFill>
                <a:latin typeface="Georgia" panose="02040502050405020303"/>
                <a:ea typeface="Georgia" panose="02040502050405020303"/>
                <a:cs typeface="Georgia" panose="02040502050405020303"/>
              </a:rPr>
              <a:t>¥289.58</a:t>
            </a:r>
            <a:endParaRPr sz="2100" b="1" dirty="0">
              <a:solidFill>
                <a:srgbClr val="1C1A17"/>
              </a:solidFill>
              <a:latin typeface="Georgia" panose="02040502050405020303"/>
              <a:ea typeface="Georgia" panose="02040502050405020303"/>
              <a:cs typeface="Georgia" panose="02040502050405020303"/>
            </a:endParaRPr>
          </a:p>
        </p:txBody>
      </p:sp>
      <p:sp>
        <p:nvSpPr>
          <p:cNvPr id="34" name="矩形 33"/>
          <p:cNvSpPr>
            <a:spLocks noGrp="1"/>
          </p:cNvSpPr>
          <p:nvPr/>
        </p:nvSpPr>
        <p:spPr>
          <a:xfrm>
            <a:off x="819150" y="5631656"/>
            <a:ext cx="20002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50" b="1">
                <a:solidFill>
                  <a:srgbClr val="5F5A52"/>
                </a:solidFill>
                <a:latin typeface="Aptos"/>
                <a:ea typeface="Aptos"/>
                <a:cs typeface="Aptos"/>
              </a:defRPr>
            </a:pPr>
            <a:r>
              <a:rPr lang="en-US" altLang="zh-CN" sz="2000">
                <a:solidFill>
                  <a:srgbClr val="5F5A52"/>
                </a:solidFill>
                <a:latin typeface="Aptos"/>
                <a:ea typeface="Aptos"/>
                <a:cs typeface="Aptos"/>
              </a:rPr>
              <a:t>CO</a:t>
            </a:r>
            <a:r>
              <a:rPr lang="en-US" altLang="zh-CN" sz="2000">
                <a:solidFill>
                  <a:srgbClr val="5F5A52"/>
                </a:solidFill>
                <a:latin typeface="Aptos"/>
                <a:ea typeface="Aptos"/>
                <a:cs typeface="Arial" panose="020B0604020202020204" pitchFamily="34" charset="0"/>
              </a:rPr>
              <a:t>ST</a:t>
            </a:r>
            <a:endParaRPr sz="2000" b="1">
              <a:solidFill>
                <a:srgbClr val="5F5A52"/>
              </a:solidFill>
              <a:latin typeface="Aptos"/>
              <a:ea typeface="Aptos"/>
              <a:cs typeface="Aptos"/>
            </a:endParaRPr>
          </a:p>
        </p:txBody>
      </p:sp>
    </p:spTree>
  </p:cSld>
  <p:clrMapOvr>
    <a:masterClrMapping/>
  </p:clrMapOvr>
</p:sld>
</file>

<file path=ppt/theme/theme1.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7221</Words>
  <Application>WPS 演示</Application>
  <PresentationFormat>宽屏</PresentationFormat>
  <Paragraphs>202</Paragraphs>
  <Slides>11</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vt:lpstr>
      <vt:lpstr>宋体</vt:lpstr>
      <vt:lpstr>Wingdings</vt:lpstr>
      <vt:lpstr>Aptos</vt:lpstr>
      <vt:lpstr>Segoe UI</vt:lpstr>
      <vt:lpstr>Georgia</vt:lpstr>
      <vt:lpstr>Aptos</vt:lpstr>
      <vt:lpstr>Times</vt:lpstr>
      <vt:lpstr>Georgia</vt:lpstr>
      <vt:lpstr>微软雅黑</vt:lpstr>
      <vt:lpstr>Arial Unicode MS</vt:lpstr>
      <vt:lpstr>Calibri</vt:lpstr>
      <vt:lpstr>Times New Roman</vt:lpstr>
      <vt:lpstr>ChatGPT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Walnut Exporter</dc:creator>
  <cp:lastModifiedBy>魏钰洁</cp:lastModifiedBy>
  <cp:revision>5</cp:revision>
  <dcterms:created xsi:type="dcterms:W3CDTF">2026-05-23T01:24:00Z</dcterms:created>
  <dcterms:modified xsi:type="dcterms:W3CDTF">2026-05-23T05:03:47Z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6464A8DE9FF86EDE4A69106A345796DB_42</vt:lpwstr>
  </property>
  <property fmtid="{D5CDD505-2E9C-101B-9397-08002B2CF9AE}" pid="3" name="KSOProductBuildVer">
    <vt:lpwstr>2052-12.1.0.26375</vt:lpwstr>
  </property>
</Properties>
</file>