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5" r:id="rId4"/>
  </p:sldMasterIdLst>
  <p:notesMasterIdLst>
    <p:notesMasterId r:id="rId28"/>
  </p:notesMasterIdLst>
  <p:handoutMasterIdLst>
    <p:handoutMasterId r:id="rId29"/>
  </p:handoutMasterIdLst>
  <p:sldIdLst>
    <p:sldId id="1440" r:id="rId5"/>
    <p:sldId id="1442" r:id="rId6"/>
    <p:sldId id="1441" r:id="rId7"/>
    <p:sldId id="1443" r:id="rId8"/>
    <p:sldId id="1444" r:id="rId9"/>
    <p:sldId id="1445" r:id="rId10"/>
    <p:sldId id="1446" r:id="rId11"/>
    <p:sldId id="1462" r:id="rId12"/>
    <p:sldId id="1447" r:id="rId13"/>
    <p:sldId id="1456" r:id="rId14"/>
    <p:sldId id="1459" r:id="rId15"/>
    <p:sldId id="1455" r:id="rId16"/>
    <p:sldId id="1460" r:id="rId17"/>
    <p:sldId id="1458" r:id="rId18"/>
    <p:sldId id="1457" r:id="rId19"/>
    <p:sldId id="1454" r:id="rId20"/>
    <p:sldId id="1461" r:id="rId21"/>
    <p:sldId id="1448" r:id="rId22"/>
    <p:sldId id="1449" r:id="rId23"/>
    <p:sldId id="1450" r:id="rId24"/>
    <p:sldId id="1451" r:id="rId25"/>
    <p:sldId id="1452" r:id="rId26"/>
    <p:sldId id="1453" r:id="rId27"/>
  </p:sldIdLst>
  <p:sldSz cx="9144000" cy="5143500" type="screen16x9"/>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EAB"/>
    <a:srgbClr val="0065CC"/>
    <a:srgbClr val="FF8000"/>
    <a:srgbClr val="EF7E00"/>
    <a:srgbClr val="ED7D31"/>
    <a:srgbClr val="003399"/>
    <a:srgbClr val="004080"/>
    <a:srgbClr val="DE1708"/>
    <a:srgbClr val="063891"/>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9"/>
    <p:restoredTop sz="82064" autoAdjust="0"/>
  </p:normalViewPr>
  <p:slideViewPr>
    <p:cSldViewPr showGuides="1">
      <p:cViewPr varScale="1">
        <p:scale>
          <a:sx n="120" d="100"/>
          <a:sy n="120" d="100"/>
        </p:scale>
        <p:origin x="1012" y="68"/>
      </p:cViewPr>
      <p:guideLst>
        <p:guide orient="horz" pos="1620"/>
        <p:guide pos="2880"/>
      </p:guideLst>
    </p:cSldViewPr>
  </p:slideViewPr>
  <p:outlineViewPr>
    <p:cViewPr>
      <p:scale>
        <a:sx n="33" d="100"/>
        <a:sy n="33" d="100"/>
      </p:scale>
      <p:origin x="0" y="103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2988" y="84"/>
      </p:cViewPr>
      <p:guideLst/>
    </p:cSldViewPr>
  </p:notes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fontAlgn="base">
              <a:defRPr/>
            </a:pPr>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fontAlgn="base">
              <a:defRPr/>
            </a:pPr>
            <a:fld id="{E5FF8CFE-58CA-45D3-81D7-45A44CE3F79C}"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fontAlgn="base">
              <a:defRPr/>
            </a:pPr>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fontAlgn="base">
              <a:defRPr/>
            </a:pPr>
            <a:fld id="{6524C543-53BF-4DC7-8407-9F7F3ACDCB24}"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fontAlgn="base">
              <a:defRPr/>
            </a:pPr>
            <a:endParaRPr lang="zh-CN" altLang="en-US" strike="noStrike" noProof="1"/>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fontAlgn="base">
              <a:defRPr/>
            </a:pPr>
            <a:fld id="{71955695-832D-4AD3-AA0C-F2374C243D4E}"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6148"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6149" name="备注占位符 4"/>
          <p:cNvSpPr>
            <a:spLocks noGrp="1"/>
          </p:cNvSpPr>
          <p:nvPr>
            <p:ph type="body" sz="quarter"/>
          </p:nvPr>
        </p:nvSpPr>
        <p:spPr>
          <a:xfrm>
            <a:off x="685800" y="4343400"/>
            <a:ext cx="5486400" cy="411480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fontAlgn="base">
              <a:defRPr/>
            </a:pPr>
            <a:endParaRPr lang="zh-CN" altLang="en-US" strike="noStrike" noProof="1"/>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fontAlgn="base">
              <a:defRPr/>
            </a:pPr>
            <a:fld id="{330FDADC-A72B-4419-8F2D-6057AD96C39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figure shows the final version of our project. We use the different colors of LED beads to represent the different power consumption levels.</a:t>
            </a:r>
            <a:endParaRPr lang="zh-CN" altLang="en-US" dirty="0"/>
          </a:p>
        </p:txBody>
      </p:sp>
    </p:spTree>
    <p:extLst>
      <p:ext uri="{BB962C8B-B14F-4D97-AF65-F5344CB8AC3E}">
        <p14:creationId xmlns:p14="http://schemas.microsoft.com/office/powerpoint/2010/main" val="138154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a:t>
            </a:r>
            <a:r>
              <a:rPr lang="en-US" altLang="zh-CN" dirty="0" err="1"/>
              <a:t>wanna</a:t>
            </a:r>
            <a:r>
              <a:rPr lang="en-US" altLang="zh-CN" dirty="0"/>
              <a:t> make the power consumption data more visible and raise the sensitivity of saving electrical power for the students and faculty.</a:t>
            </a:r>
            <a:endParaRPr lang="zh-CN" altLang="en-US" dirty="0"/>
          </a:p>
        </p:txBody>
      </p:sp>
    </p:spTree>
    <p:extLst>
      <p:ext uri="{BB962C8B-B14F-4D97-AF65-F5344CB8AC3E}">
        <p14:creationId xmlns:p14="http://schemas.microsoft.com/office/powerpoint/2010/main" val="274764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Through iterative calculations, power flow calculations provide valuable insights into many system parameters, including active and reactive power flow, voltage stability, and line loading, thus providing engineers and operators with a comprehensive understanding of the system's behavior and performance.</a:t>
            </a:r>
          </a:p>
        </p:txBody>
      </p:sp>
    </p:spTree>
    <p:extLst>
      <p:ext uri="{BB962C8B-B14F-4D97-AF65-F5344CB8AC3E}">
        <p14:creationId xmlns:p14="http://schemas.microsoft.com/office/powerpoint/2010/main" val="199591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762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141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a:t>The WS2812 LED strip uses a single-wire communication protocol to transmit data between integrated circuits (ICs) embedded in each RGB LED. Each LED on the strip requires a 24-bit color value, which consists of three groups of 8 bits representing red, green, and blue color intensities. Data is sent in a serial format (one bit after another). A single long string of bits for an entire strip starts with the data for the first LED, followed by the second, and so on. Each LED has a small IC that reads the first 24 bits of the incoming data stream, sets its own color accordingly, and then passes the rest of the bits down the line to the next LED.</a:t>
            </a:r>
          </a:p>
          <a:p>
            <a:endParaRPr lang="en-US" altLang="zh-CN" sz="1200" dirty="0"/>
          </a:p>
          <a:p>
            <a:endParaRPr lang="zh-CN" altLang="en-US" sz="1200" dirty="0"/>
          </a:p>
          <a:p>
            <a:endParaRPr lang="zh-CN" altLang="en-US" dirty="0"/>
          </a:p>
        </p:txBody>
      </p:sp>
    </p:spTree>
    <p:extLst>
      <p:ext uri="{BB962C8B-B14F-4D97-AF65-F5344CB8AC3E}">
        <p14:creationId xmlns:p14="http://schemas.microsoft.com/office/powerpoint/2010/main" val="220364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ln>
            <a:miter/>
          </a:ln>
        </p:spPr>
      </p:sp>
      <p:sp>
        <p:nvSpPr>
          <p:cNvPr id="44034" name="备注占位符 2"/>
          <p:cNvSpPr>
            <a:spLocks noGrp="1"/>
          </p:cNvSpPr>
          <p:nvPr>
            <p:ph type="body"/>
          </p:nvPr>
        </p:nvSpPr>
        <p:spPr/>
        <p:txBody>
          <a:bodyPr lIns="91440" tIns="45720" rIns="91440" bIns="45720" anchor="t"/>
          <a:lstStyle/>
          <a:p>
            <a:pPr lvl="0"/>
            <a:endParaRPr lang="zh-CN" altLang="en-US"/>
          </a:p>
        </p:txBody>
      </p:sp>
      <p:sp>
        <p:nvSpPr>
          <p:cNvPr id="440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marL="0" lvl="0" indent="0" algn="r" eaLnBrk="0" latinLnBrk="0" hangingPunct="0">
              <a:buSzPct val="100000"/>
            </a:pPr>
            <a:fld id="{9A0DB2DC-4C9A-4742-B13C-FB6460FD3503}" type="slidenum">
              <a:rPr lang="en-US" altLang="zh-CN" sz="1200">
                <a:solidFill>
                  <a:srgbClr val="000000"/>
                </a:solidFill>
                <a:latin typeface="Microsoft YaHei UI" panose="020B0503020204020204" charset="-122"/>
              </a:rPr>
              <a:t>23</a:t>
            </a:fld>
            <a:endParaRPr lang="en-US" altLang="zh-CN" sz="1200">
              <a:solidFill>
                <a:srgbClr val="000000"/>
              </a:solidFill>
              <a:latin typeface="Microsoft YaHei UI" panose="020B0503020204020204" charset="-122"/>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2701937"/>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5" name="页脚占位符 4"/>
          <p:cNvSpPr>
            <a:spLocks noGrp="1"/>
          </p:cNvSpPr>
          <p:nvPr>
            <p:ph type="ftr" sz="quarter" idx="11"/>
          </p:nvPr>
        </p:nvSpPr>
        <p:spPr/>
        <p:txBody>
          <a:bodyPr/>
          <a:lstStyle/>
          <a:p>
            <a:pPr fontAlgn="base">
              <a:defRPr/>
            </a:pPr>
            <a:endParaRPr lang="zh-CN" altLang="en-US" strike="noStrike" noProof="1"/>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62" y="342900"/>
            <a:ext cx="2949575" cy="120015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788" y="741375"/>
            <a:ext cx="4629150" cy="3654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endParaRPr lang="zh-CN" altLang="en-US" strike="noStrike" noProof="0"/>
          </a:p>
        </p:txBody>
      </p:sp>
      <p:sp>
        <p:nvSpPr>
          <p:cNvPr id="4" name="文本占位符 3"/>
          <p:cNvSpPr>
            <a:spLocks noGrp="1"/>
          </p:cNvSpPr>
          <p:nvPr>
            <p:ph type="body" sz="half" idx="2"/>
          </p:nvPr>
        </p:nvSpPr>
        <p:spPr>
          <a:xfrm>
            <a:off x="630262"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6" name="页脚占位符 5"/>
          <p:cNvSpPr>
            <a:spLocks noGrp="1"/>
          </p:cNvSpPr>
          <p:nvPr>
            <p:ph type="ftr" sz="quarter" idx="11"/>
          </p:nvPr>
        </p:nvSpPr>
        <p:spPr/>
        <p:txBody>
          <a:bodyPr/>
          <a:lstStyle/>
          <a:p>
            <a:pPr fontAlgn="base">
              <a:defRPr/>
            </a:pPr>
            <a:endParaRPr lang="zh-CN" altLang="en-US" strike="noStrike" noProof="1"/>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5" name="页脚占位符 4"/>
          <p:cNvSpPr>
            <a:spLocks noGrp="1"/>
          </p:cNvSpPr>
          <p:nvPr>
            <p:ph type="ftr" sz="quarter" idx="11"/>
          </p:nvPr>
        </p:nvSpPr>
        <p:spPr/>
        <p:txBody>
          <a:bodyPr/>
          <a:lstStyle/>
          <a:p>
            <a:pPr fontAlgn="base">
              <a:defRPr/>
            </a:pPr>
            <a:endParaRPr lang="zh-CN" altLang="en-US" strike="noStrike" noProof="1"/>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4650"/>
            <a:ext cx="1971675" cy="4357687"/>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28662" y="274650"/>
            <a:ext cx="5762625" cy="4357687"/>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5" name="页脚占位符 4"/>
          <p:cNvSpPr>
            <a:spLocks noGrp="1"/>
          </p:cNvSpPr>
          <p:nvPr>
            <p:ph type="ftr" sz="quarter" idx="11"/>
          </p:nvPr>
        </p:nvSpPr>
        <p:spPr/>
        <p:txBody>
          <a:bodyPr/>
          <a:lstStyle/>
          <a:p>
            <a:pPr fontAlgn="base">
              <a:defRPr/>
            </a:pPr>
            <a:endParaRPr lang="zh-CN" altLang="en-US" strike="noStrike" noProof="1"/>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2701941"/>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2"/>
            <a:ext cx="7886700" cy="2139950"/>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3441702"/>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370013"/>
            <a:ext cx="3867150" cy="32623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6" name="页脚占位符 5"/>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43"/>
            <a:ext cx="7886700" cy="993775"/>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30267"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30267" y="1879600"/>
            <a:ext cx="3868737" cy="2762250"/>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8" name="页脚占位符 7"/>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9" name="灯片编号占位符 8"/>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4" name="页脚占位符 3"/>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5" name="灯片编号占位符 4"/>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3" name="页脚占位符 2"/>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4" name="灯片编号占位符 3"/>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5" name="页脚占位符 4"/>
          <p:cNvSpPr>
            <a:spLocks noGrp="1"/>
          </p:cNvSpPr>
          <p:nvPr>
            <p:ph type="ftr" sz="quarter" idx="11"/>
          </p:nvPr>
        </p:nvSpPr>
        <p:spPr/>
        <p:txBody>
          <a:bodyPr/>
          <a:lstStyle/>
          <a:p>
            <a:pPr fontAlgn="base">
              <a:defRPr/>
            </a:pPr>
            <a:endParaRPr lang="zh-CN" altLang="en-US" strike="noStrike" noProof="1"/>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70" y="342900"/>
            <a:ext cx="2949575" cy="120015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788" y="741379"/>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30270"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6" name="页脚占位符 5"/>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70" y="342900"/>
            <a:ext cx="2949575" cy="120015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788" y="741379"/>
            <a:ext cx="4629150" cy="3654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endParaRPr lang="zh-CN" altLang="en-US" strike="noStrike" noProof="0"/>
          </a:p>
        </p:txBody>
      </p:sp>
      <p:sp>
        <p:nvSpPr>
          <p:cNvPr id="4" name="文本占位符 3"/>
          <p:cNvSpPr>
            <a:spLocks noGrp="1"/>
          </p:cNvSpPr>
          <p:nvPr>
            <p:ph type="body" sz="half" idx="2"/>
          </p:nvPr>
        </p:nvSpPr>
        <p:spPr>
          <a:xfrm>
            <a:off x="630270"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6" name="页脚占位符 5"/>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4654"/>
            <a:ext cx="1971675" cy="4357687"/>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28662" y="274654"/>
            <a:ext cx="5762625" cy="4357687"/>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2701937"/>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2"/>
            <a:ext cx="7886700" cy="2139950"/>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3441702"/>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370013"/>
            <a:ext cx="3867150" cy="32623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6" name="页脚占位符 5"/>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43"/>
            <a:ext cx="7886700" cy="993775"/>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30262"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30262" y="1879600"/>
            <a:ext cx="3868737" cy="2762250"/>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8" name="页脚占位符 7"/>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9" name="灯片编号占位符 8"/>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4" name="页脚占位符 3"/>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5" name="灯片编号占位符 4"/>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2"/>
            <a:ext cx="7886700" cy="2139950"/>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3441702"/>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5" name="页脚占位符 4"/>
          <p:cNvSpPr>
            <a:spLocks noGrp="1"/>
          </p:cNvSpPr>
          <p:nvPr>
            <p:ph type="ftr" sz="quarter" idx="11"/>
          </p:nvPr>
        </p:nvSpPr>
        <p:spPr/>
        <p:txBody>
          <a:bodyPr/>
          <a:lstStyle/>
          <a:p>
            <a:pPr fontAlgn="base">
              <a:defRPr/>
            </a:pPr>
            <a:endParaRPr lang="zh-CN" altLang="en-US" strike="noStrike" noProof="1"/>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3" name="页脚占位符 2"/>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4" name="灯片编号占位符 3"/>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62" y="342900"/>
            <a:ext cx="2949575" cy="120015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788" y="741375"/>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30262"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6" name="页脚占位符 5"/>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62" y="342900"/>
            <a:ext cx="2949575" cy="120015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788" y="741375"/>
            <a:ext cx="4629150" cy="3654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endParaRPr lang="zh-CN" altLang="en-US" strike="noStrike" noProof="0"/>
          </a:p>
        </p:txBody>
      </p:sp>
      <p:sp>
        <p:nvSpPr>
          <p:cNvPr id="4" name="文本占位符 3"/>
          <p:cNvSpPr>
            <a:spLocks noGrp="1"/>
          </p:cNvSpPr>
          <p:nvPr>
            <p:ph type="body" sz="half" idx="2"/>
          </p:nvPr>
        </p:nvSpPr>
        <p:spPr>
          <a:xfrm>
            <a:off x="630262"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6" name="页脚占位符 5"/>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4650"/>
            <a:ext cx="1971675" cy="4357687"/>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28662" y="274650"/>
            <a:ext cx="5762625" cy="4357687"/>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2701937"/>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2"/>
            <a:ext cx="7886700" cy="2139950"/>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3441702"/>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370013"/>
            <a:ext cx="3867150" cy="32623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6" name="页脚占位符 5"/>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43"/>
            <a:ext cx="7886700" cy="993775"/>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30262"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30262" y="1879600"/>
            <a:ext cx="3868737" cy="2762250"/>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8" name="页脚占位符 7"/>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9" name="灯片编号占位符 8"/>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370013"/>
            <a:ext cx="3867150" cy="32623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6" name="页脚占位符 5"/>
          <p:cNvSpPr>
            <a:spLocks noGrp="1"/>
          </p:cNvSpPr>
          <p:nvPr>
            <p:ph type="ftr" sz="quarter" idx="11"/>
          </p:nvPr>
        </p:nvSpPr>
        <p:spPr/>
        <p:txBody>
          <a:bodyPr/>
          <a:lstStyle/>
          <a:p>
            <a:pPr fontAlgn="base">
              <a:defRPr/>
            </a:pPr>
            <a:endParaRPr lang="zh-CN" altLang="en-US" strike="noStrike" noProof="1"/>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4" name="页脚占位符 3"/>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5" name="灯片编号占位符 4"/>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3" name="页脚占位符 2"/>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4" name="灯片编号占位符 3"/>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62" y="342900"/>
            <a:ext cx="2949575" cy="120015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788" y="741375"/>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30262"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6" name="页脚占位符 5"/>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62" y="342900"/>
            <a:ext cx="2949575" cy="120015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788" y="741375"/>
            <a:ext cx="4629150" cy="3654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endParaRPr lang="zh-CN" altLang="en-US" strike="noStrike" noProof="0"/>
          </a:p>
        </p:txBody>
      </p:sp>
      <p:sp>
        <p:nvSpPr>
          <p:cNvPr id="4" name="文本占位符 3"/>
          <p:cNvSpPr>
            <a:spLocks noGrp="1"/>
          </p:cNvSpPr>
          <p:nvPr>
            <p:ph type="body" sz="half" idx="2"/>
          </p:nvPr>
        </p:nvSpPr>
        <p:spPr>
          <a:xfrm>
            <a:off x="630262"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6" name="页脚占位符 5"/>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4650"/>
            <a:ext cx="1971675" cy="4357687"/>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28662" y="274650"/>
            <a:ext cx="5762625" cy="4357687"/>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43"/>
            <a:ext cx="7886700" cy="993775"/>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30262"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30262" y="1879600"/>
            <a:ext cx="3868737" cy="2762250"/>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8" name="页脚占位符 7"/>
          <p:cNvSpPr>
            <a:spLocks noGrp="1"/>
          </p:cNvSpPr>
          <p:nvPr>
            <p:ph type="ftr" sz="quarter" idx="11"/>
          </p:nvPr>
        </p:nvSpPr>
        <p:spPr/>
        <p:txBody>
          <a:bodyPr/>
          <a:lstStyle/>
          <a:p>
            <a:pPr fontAlgn="base">
              <a:defRPr/>
            </a:pPr>
            <a:endParaRPr lang="zh-CN" altLang="en-US" strike="noStrike" noProof="1"/>
          </a:p>
        </p:txBody>
      </p:sp>
      <p:sp>
        <p:nvSpPr>
          <p:cNvPr id="9" name="灯片编号占位符 8"/>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4" name="页脚占位符 3"/>
          <p:cNvSpPr>
            <a:spLocks noGrp="1"/>
          </p:cNvSpPr>
          <p:nvPr>
            <p:ph type="ftr" sz="quarter" idx="11"/>
          </p:nvPr>
        </p:nvSpPr>
        <p:spPr/>
        <p:txBody>
          <a:bodyPr/>
          <a:lstStyle/>
          <a:p>
            <a:pPr fontAlgn="base">
              <a:defRPr/>
            </a:pPr>
            <a:endParaRPr lang="zh-CN" altLang="en-US" strike="noStrike" noProof="1"/>
          </a:p>
        </p:txBody>
      </p:sp>
      <p:sp>
        <p:nvSpPr>
          <p:cNvPr id="5" name="灯片编号占位符 4"/>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3" name="页脚占位符 2"/>
          <p:cNvSpPr>
            <a:spLocks noGrp="1"/>
          </p:cNvSpPr>
          <p:nvPr>
            <p:ph type="ftr" sz="quarter" idx="11"/>
          </p:nvPr>
        </p:nvSpPr>
        <p:spPr/>
        <p:txBody>
          <a:bodyPr/>
          <a:lstStyle/>
          <a:p>
            <a:pPr fontAlgn="base">
              <a:defRPr/>
            </a:pPr>
            <a:endParaRPr lang="zh-CN" altLang="en-US" strike="noStrike" noProof="1"/>
          </a:p>
        </p:txBody>
      </p:sp>
      <p:sp>
        <p:nvSpPr>
          <p:cNvPr id="4" name="灯片编号占位符 3"/>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pic>
        <p:nvPicPr>
          <p:cNvPr id="10" name="图片 9"/>
          <p:cNvPicPr>
            <a:picLocks noChangeAspect="1"/>
          </p:cNvPicPr>
          <p:nvPr userDrawn="1"/>
        </p:nvPicPr>
        <p:blipFill>
          <a:blip r:embed="rId2"/>
          <a:srcRect r="17332"/>
          <a:stretch>
            <a:fillRect/>
          </a:stretch>
        </p:blipFill>
        <p:spPr>
          <a:xfrm rot="5400000">
            <a:off x="7992015" y="-756825"/>
            <a:ext cx="443420" cy="1905635"/>
          </a:xfrm>
          <a:prstGeom prst="rect">
            <a:avLst/>
          </a:prstGeom>
        </p:spPr>
      </p:pic>
      <p:pic>
        <p:nvPicPr>
          <p:cNvPr id="11" name="图片 10"/>
          <p:cNvPicPr>
            <a:picLocks noChangeAspect="1"/>
          </p:cNvPicPr>
          <p:nvPr userDrawn="1"/>
        </p:nvPicPr>
        <p:blipFill>
          <a:blip r:embed="rId3"/>
          <a:srcRect r="10243"/>
          <a:stretch>
            <a:fillRect/>
          </a:stretch>
        </p:blipFill>
        <p:spPr>
          <a:xfrm rot="5400000">
            <a:off x="3345180" y="-3378200"/>
            <a:ext cx="444500" cy="7147560"/>
          </a:xfrm>
          <a:prstGeom prst="rect">
            <a:avLst/>
          </a:prstGeom>
        </p:spPr>
      </p:pic>
      <p:grpSp>
        <p:nvGrpSpPr>
          <p:cNvPr id="16" name="组合 15"/>
          <p:cNvGrpSpPr/>
          <p:nvPr userDrawn="1"/>
        </p:nvGrpSpPr>
        <p:grpSpPr>
          <a:xfrm>
            <a:off x="7448937" y="-9764"/>
            <a:ext cx="867880" cy="377758"/>
            <a:chOff x="11435" y="-10"/>
            <a:chExt cx="1707" cy="743"/>
          </a:xfrm>
        </p:grpSpPr>
        <p:pic>
          <p:nvPicPr>
            <p:cNvPr id="5" name="图片 4" descr="white_zui_logo-02"/>
            <p:cNvPicPr>
              <a:picLocks noChangeAspect="1"/>
            </p:cNvPicPr>
            <p:nvPr/>
          </p:nvPicPr>
          <p:blipFill>
            <a:blip r:embed="rId4"/>
            <a:srcRect t="19791" r="46835" b="25243"/>
            <a:stretch>
              <a:fillRect/>
            </a:stretch>
          </p:blipFill>
          <p:spPr>
            <a:xfrm>
              <a:off x="11435" y="-3"/>
              <a:ext cx="1008" cy="736"/>
            </a:xfrm>
            <a:prstGeom prst="rect">
              <a:avLst/>
            </a:prstGeom>
          </p:spPr>
        </p:pic>
        <p:pic>
          <p:nvPicPr>
            <p:cNvPr id="15" name="图片 14" descr="white_zui_logo-02"/>
            <p:cNvPicPr>
              <a:picLocks noChangeAspect="1"/>
            </p:cNvPicPr>
            <p:nvPr/>
          </p:nvPicPr>
          <p:blipFill>
            <a:blip r:embed="rId4"/>
            <a:srcRect l="57331" t="19791" b="25243"/>
            <a:stretch>
              <a:fillRect/>
            </a:stretch>
          </p:blipFill>
          <p:spPr>
            <a:xfrm>
              <a:off x="12333" y="-10"/>
              <a:ext cx="809" cy="736"/>
            </a:xfrm>
            <a:prstGeom prst="rect">
              <a:avLst/>
            </a:prstGeom>
          </p:spPr>
        </p:pic>
      </p:grpSp>
      <p:sp>
        <p:nvSpPr>
          <p:cNvPr id="12" name="文本框 11"/>
          <p:cNvSpPr txBox="1"/>
          <p:nvPr userDrawn="1"/>
        </p:nvSpPr>
        <p:spPr>
          <a:xfrm>
            <a:off x="8292812" y="18553"/>
            <a:ext cx="678180" cy="365760"/>
          </a:xfrm>
          <a:prstGeom prst="rect">
            <a:avLst/>
          </a:prstGeom>
          <a:noFill/>
        </p:spPr>
        <p:txBody>
          <a:bodyPr wrap="none" rtlCol="0" anchor="t">
            <a:spAutoFit/>
          </a:bodyPr>
          <a:lstStyle/>
          <a:p>
            <a:r>
              <a:rPr lang="en-US" b="1" dirty="0">
                <a:solidFill>
                  <a:schemeClr val="bg1"/>
                </a:solidFill>
                <a:ea typeface="黑体" panose="02010609060101010101" charset="-122"/>
                <a:sym typeface="+mn-ea"/>
              </a:rPr>
              <a:t>ZJUI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srcRect r="10243"/>
          <a:stretch>
            <a:fillRect/>
          </a:stretch>
        </p:blipFill>
        <p:spPr>
          <a:xfrm rot="5400000">
            <a:off x="7982399" y="-742849"/>
            <a:ext cx="430323" cy="1892881"/>
          </a:xfrm>
          <a:prstGeom prst="rect">
            <a:avLst/>
          </a:prstGeom>
        </p:spPr>
      </p:pic>
      <p:pic>
        <p:nvPicPr>
          <p:cNvPr id="13" name="图片 12"/>
          <p:cNvPicPr>
            <a:picLocks noChangeAspect="1"/>
          </p:cNvPicPr>
          <p:nvPr userDrawn="1"/>
        </p:nvPicPr>
        <p:blipFill>
          <a:blip r:embed="rId3"/>
          <a:srcRect r="17332"/>
          <a:stretch>
            <a:fillRect/>
          </a:stretch>
        </p:blipFill>
        <p:spPr>
          <a:xfrm rot="5400000">
            <a:off x="3353533" y="-3374891"/>
            <a:ext cx="429275" cy="7155917"/>
          </a:xfrm>
          <a:prstGeom prst="rect">
            <a:avLst/>
          </a:prstGeom>
        </p:spPr>
      </p:pic>
      <p:sp>
        <p:nvSpPr>
          <p:cNvPr id="2" name="日期占位符 1"/>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3" name="页脚占位符 2"/>
          <p:cNvSpPr>
            <a:spLocks noGrp="1"/>
          </p:cNvSpPr>
          <p:nvPr>
            <p:ph type="ftr" sz="quarter" idx="11"/>
          </p:nvPr>
        </p:nvSpPr>
        <p:spPr/>
        <p:txBody>
          <a:bodyPr/>
          <a:lstStyle/>
          <a:p>
            <a:pPr fontAlgn="base">
              <a:defRPr/>
            </a:pPr>
            <a:endParaRPr lang="zh-CN" altLang="en-US" strike="noStrike" noProof="1"/>
          </a:p>
        </p:txBody>
      </p:sp>
      <p:sp>
        <p:nvSpPr>
          <p:cNvPr id="4" name="灯片编号占位符 3"/>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
        <p:nvSpPr>
          <p:cNvPr id="18" name="文本框 17"/>
          <p:cNvSpPr txBox="1"/>
          <p:nvPr userDrawn="1"/>
        </p:nvSpPr>
        <p:spPr>
          <a:xfrm>
            <a:off x="8292812" y="18553"/>
            <a:ext cx="678180" cy="365760"/>
          </a:xfrm>
          <a:prstGeom prst="rect">
            <a:avLst/>
          </a:prstGeom>
          <a:noFill/>
        </p:spPr>
        <p:txBody>
          <a:bodyPr wrap="none" rtlCol="0" anchor="t">
            <a:spAutoFit/>
          </a:bodyPr>
          <a:lstStyle/>
          <a:p>
            <a:r>
              <a:rPr lang="en-US" b="1" dirty="0">
                <a:solidFill>
                  <a:schemeClr val="bg1"/>
                </a:solidFill>
                <a:ea typeface="黑体" panose="02010609060101010101" charset="-122"/>
                <a:sym typeface="+mn-ea"/>
              </a:rPr>
              <a:t>ZJUI</a:t>
            </a:r>
          </a:p>
        </p:txBody>
      </p:sp>
      <p:grpSp>
        <p:nvGrpSpPr>
          <p:cNvPr id="19" name="组合 18"/>
          <p:cNvGrpSpPr/>
          <p:nvPr userDrawn="1"/>
        </p:nvGrpSpPr>
        <p:grpSpPr>
          <a:xfrm>
            <a:off x="7448937" y="-9764"/>
            <a:ext cx="867880" cy="377758"/>
            <a:chOff x="11435" y="-10"/>
            <a:chExt cx="1707" cy="743"/>
          </a:xfrm>
        </p:grpSpPr>
        <p:pic>
          <p:nvPicPr>
            <p:cNvPr id="20" name="图片 19" descr="white_zui_logo-02"/>
            <p:cNvPicPr>
              <a:picLocks noChangeAspect="1"/>
            </p:cNvPicPr>
            <p:nvPr/>
          </p:nvPicPr>
          <p:blipFill>
            <a:blip r:embed="rId4"/>
            <a:srcRect t="19791" r="46835" b="25243"/>
            <a:stretch>
              <a:fillRect/>
            </a:stretch>
          </p:blipFill>
          <p:spPr>
            <a:xfrm>
              <a:off x="11435" y="-3"/>
              <a:ext cx="1008" cy="736"/>
            </a:xfrm>
            <a:prstGeom prst="rect">
              <a:avLst/>
            </a:prstGeom>
          </p:spPr>
        </p:pic>
        <p:pic>
          <p:nvPicPr>
            <p:cNvPr id="21" name="图片 20" descr="white_zui_logo-02"/>
            <p:cNvPicPr>
              <a:picLocks noChangeAspect="1"/>
            </p:cNvPicPr>
            <p:nvPr/>
          </p:nvPicPr>
          <p:blipFill>
            <a:blip r:embed="rId4"/>
            <a:srcRect l="57331" t="19791" b="25243"/>
            <a:stretch>
              <a:fillRect/>
            </a:stretch>
          </p:blipFill>
          <p:spPr>
            <a:xfrm>
              <a:off x="12333" y="-10"/>
              <a:ext cx="809" cy="73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62" y="342900"/>
            <a:ext cx="2949575" cy="120015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788" y="741375"/>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30262"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6" name="页脚占位符 5"/>
          <p:cNvSpPr>
            <a:spLocks noGrp="1"/>
          </p:cNvSpPr>
          <p:nvPr>
            <p:ph type="ftr" sz="quarter" idx="11"/>
          </p:nvPr>
        </p:nvSpPr>
        <p:spPr/>
        <p:txBody>
          <a:bodyPr/>
          <a:lstStyle/>
          <a:p>
            <a:pPr fontAlgn="base">
              <a:defRPr/>
            </a:pPr>
            <a:endParaRPr lang="zh-CN" altLang="en-US" strike="noStrike" noProof="1"/>
          </a:p>
        </p:txBody>
      </p:sp>
      <p:sp>
        <p:nvSpPr>
          <p:cNvPr id="7" name="灯片编号占位符 6"/>
          <p:cNvSpPr>
            <a:spLocks noGrp="1"/>
          </p:cNvSpPr>
          <p:nvPr>
            <p:ph type="sldNum" sz="quarter" idx="12"/>
          </p:nvPr>
        </p:nvSpPr>
        <p:spPr/>
        <p:txBody>
          <a:body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650" y="274638"/>
            <a:ext cx="7886700" cy="993775"/>
          </a:xfrm>
          <a:prstGeom prst="rect">
            <a:avLst/>
          </a:prstGeom>
          <a:noFill/>
          <a:ln w="9525">
            <a:noFill/>
          </a:ln>
        </p:spPr>
        <p:txBody>
          <a:bodyPr wrap="square" lIns="91440" tIns="45720" rIns="91440" bIns="45720" anchor="ctr"/>
          <a:lstStyle/>
          <a:p>
            <a:pPr lvl="0"/>
            <a:r>
              <a:rPr lang="zh-CN" altLang="en-US"/>
              <a:t>单击此处编辑母版标题样式</a:t>
            </a:r>
          </a:p>
        </p:txBody>
      </p:sp>
      <p:sp>
        <p:nvSpPr>
          <p:cNvPr id="1027" name="文本占位符 2"/>
          <p:cNvSpPr>
            <a:spLocks noGrp="1"/>
          </p:cNvSpPr>
          <p:nvPr>
            <p:ph type="body"/>
          </p:nvPr>
        </p:nvSpPr>
        <p:spPr>
          <a:xfrm>
            <a:off x="628650" y="1370013"/>
            <a:ext cx="7886700" cy="3262312"/>
          </a:xfrm>
          <a:prstGeom prst="rect">
            <a:avLst/>
          </a:prstGeom>
          <a:noFill/>
          <a:ln w="9525">
            <a:noFill/>
          </a:ln>
        </p:spPr>
        <p:txBody>
          <a:bodyPr wrap="square" lIns="91440" tIns="45720" rIns="91440" bIns="45720" anchor="t"/>
          <a:lstStyle/>
          <a:p>
            <a:pPr lvl="0" indent="-22860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fld id="{759BC2D0-3D5F-45B4-A2E2-F93C85E89F6F}" type="datetimeFigureOut">
              <a:rPr lang="zh-CN" altLang="en-US" strike="noStrike" noProof="1">
                <a:latin typeface="Arial" panose="020B0604020202020204" pitchFamily="34" charset="0"/>
                <a:ea typeface="宋体" panose="02010600030101010101" pitchFamily="2" charset="-122"/>
                <a:cs typeface="+mn-cs"/>
              </a:rPr>
              <a:t>2026/5/23</a:t>
            </a:fld>
            <a:endParaRPr lang="zh-CN" altLang="en-US" strike="noStrike" noProof="1"/>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endParaRPr lang="zh-CN" altLang="en-US" strike="noStrike" noProof="1"/>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fld id="{CCBE87F2-0F38-4803-814F-9B23D284CD17}"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628650" y="274638"/>
            <a:ext cx="7886700" cy="993775"/>
          </a:xfrm>
          <a:prstGeom prst="rect">
            <a:avLst/>
          </a:prstGeom>
          <a:noFill/>
          <a:ln w="9525">
            <a:noFill/>
          </a:ln>
        </p:spPr>
        <p:txBody>
          <a:bodyPr wrap="square" lIns="91440" tIns="45720" rIns="91440" bIns="45720" anchor="ctr"/>
          <a:lstStyle/>
          <a:p>
            <a:pPr lvl="0"/>
            <a:r>
              <a:rPr lang="zh-CN" altLang="en-US"/>
              <a:t>单击此处编辑母版标题样式</a:t>
            </a:r>
          </a:p>
        </p:txBody>
      </p:sp>
      <p:sp>
        <p:nvSpPr>
          <p:cNvPr id="2051" name="文本占位符 2"/>
          <p:cNvSpPr>
            <a:spLocks noGrp="1"/>
          </p:cNvSpPr>
          <p:nvPr>
            <p:ph type="body"/>
          </p:nvPr>
        </p:nvSpPr>
        <p:spPr>
          <a:xfrm>
            <a:off x="628650" y="1370013"/>
            <a:ext cx="7886700" cy="3262312"/>
          </a:xfrm>
          <a:prstGeom prst="rect">
            <a:avLst/>
          </a:prstGeom>
          <a:noFill/>
          <a:ln w="9525">
            <a:noFill/>
          </a:ln>
        </p:spPr>
        <p:txBody>
          <a:bodyPr wrap="square" lIns="91440" tIns="45720" rIns="91440" bIns="45720" anchor="t"/>
          <a:lstStyle/>
          <a:p>
            <a:pPr lvl="0" indent="-22860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628650" y="274638"/>
            <a:ext cx="7886700" cy="993775"/>
          </a:xfrm>
          <a:prstGeom prst="rect">
            <a:avLst/>
          </a:prstGeom>
          <a:noFill/>
          <a:ln w="9525">
            <a:noFill/>
          </a:ln>
        </p:spPr>
        <p:txBody>
          <a:bodyPr wrap="square" lIns="91440" tIns="45720" rIns="91440" bIns="45720" anchor="ctr"/>
          <a:lstStyle/>
          <a:p>
            <a:pPr lvl="0"/>
            <a:r>
              <a:rPr lang="zh-CN" altLang="en-US"/>
              <a:t>单击此处编辑母版标题样式</a:t>
            </a:r>
          </a:p>
        </p:txBody>
      </p:sp>
      <p:sp>
        <p:nvSpPr>
          <p:cNvPr id="3075" name="文本占位符 2"/>
          <p:cNvSpPr>
            <a:spLocks noGrp="1"/>
          </p:cNvSpPr>
          <p:nvPr>
            <p:ph type="body"/>
          </p:nvPr>
        </p:nvSpPr>
        <p:spPr>
          <a:xfrm>
            <a:off x="628650" y="1370013"/>
            <a:ext cx="7886700" cy="3262312"/>
          </a:xfrm>
          <a:prstGeom prst="rect">
            <a:avLst/>
          </a:prstGeom>
          <a:noFill/>
          <a:ln w="9525">
            <a:noFill/>
          </a:ln>
        </p:spPr>
        <p:txBody>
          <a:bodyPr wrap="square" lIns="91440" tIns="45720" rIns="91440" bIns="45720" anchor="t"/>
          <a:lstStyle/>
          <a:p>
            <a:pPr lvl="0" indent="-22860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628650" y="274638"/>
            <a:ext cx="7886700" cy="993775"/>
          </a:xfrm>
          <a:prstGeom prst="rect">
            <a:avLst/>
          </a:prstGeom>
          <a:noFill/>
          <a:ln w="9525">
            <a:noFill/>
          </a:ln>
        </p:spPr>
        <p:txBody>
          <a:bodyPr wrap="square" lIns="91440" tIns="45720" rIns="91440" bIns="45720" anchor="ctr"/>
          <a:lstStyle/>
          <a:p>
            <a:pPr lvl="0"/>
            <a:r>
              <a:rPr lang="zh-CN" altLang="en-US"/>
              <a:t>单击此处编辑母版标题样式</a:t>
            </a:r>
          </a:p>
        </p:txBody>
      </p:sp>
      <p:sp>
        <p:nvSpPr>
          <p:cNvPr id="4099" name="文本占位符 2"/>
          <p:cNvSpPr>
            <a:spLocks noGrp="1"/>
          </p:cNvSpPr>
          <p:nvPr>
            <p:ph type="body"/>
          </p:nvPr>
        </p:nvSpPr>
        <p:spPr>
          <a:xfrm>
            <a:off x="628650" y="1370013"/>
            <a:ext cx="7886700" cy="3262312"/>
          </a:xfrm>
          <a:prstGeom prst="rect">
            <a:avLst/>
          </a:prstGeom>
          <a:noFill/>
          <a:ln w="9525">
            <a:noFill/>
          </a:ln>
        </p:spPr>
        <p:txBody>
          <a:bodyPr wrap="square" lIns="91440" tIns="45720" rIns="91440" bIns="45720" anchor="t"/>
          <a:lstStyle/>
          <a:p>
            <a:pPr lvl="0" indent="-22860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fld id="{759BC2D0-3D5F-45B4-A2E2-F93C85E89F6F}" type="datetimeFigureOut">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2026/5/23</a:t>
            </a:fld>
            <a:endParaRPr lang="zh-CN" altLang="en-US" strike="noStrike" noProof="1">
              <a:solidFill>
                <a:prstClr val="black">
                  <a:tint val="75000"/>
                </a:prstClr>
              </a:solidFill>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endParaRPr lang="zh-CN" altLang="en-US" strike="noStrike" noProof="1">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宋体" panose="02010600030101010101" pitchFamily="2" charset="-122"/>
              </a:defRPr>
            </a:lvl1pPr>
          </a:lstStyle>
          <a:p>
            <a:pPr fontAlgn="base">
              <a:defRPr/>
            </a:pPr>
            <a:fld id="{CCBE87F2-0F38-4803-814F-9B23D284CD17}" type="slidenum">
              <a:rPr lang="zh-CN" altLang="en-US" strike="noStrike" noProof="1">
                <a:solidFill>
                  <a:prstClr val="black">
                    <a:tint val="75000"/>
                  </a:prstClr>
                </a:solidFill>
                <a:latin typeface="Arial" panose="020B0604020202020204" pitchFamily="34" charset="0"/>
                <a:ea typeface="宋体" panose="02010600030101010101" pitchFamily="2" charset="-122"/>
                <a:cs typeface="+mn-cs"/>
              </a:rPr>
              <a:t>‹#›</a:t>
            </a:fld>
            <a:endParaRPr lang="zh-CN" altLang="en-US" strike="noStrike" noProof="1">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01"/>
          <p:cNvPicPr>
            <a:picLocks noChangeAspect="1"/>
          </p:cNvPicPr>
          <p:nvPr/>
        </p:nvPicPr>
        <p:blipFill>
          <a:blip r:embed="rId3"/>
          <a:stretch>
            <a:fillRect/>
          </a:stretch>
        </p:blipFill>
        <p:spPr>
          <a:xfrm>
            <a:off x="-36384" y="18561"/>
            <a:ext cx="9144635" cy="5145405"/>
          </a:xfrm>
          <a:prstGeom prst="rect">
            <a:avLst/>
          </a:prstGeom>
        </p:spPr>
      </p:pic>
      <p:grpSp>
        <p:nvGrpSpPr>
          <p:cNvPr id="6" name="组合 5"/>
          <p:cNvGrpSpPr/>
          <p:nvPr/>
        </p:nvGrpSpPr>
        <p:grpSpPr>
          <a:xfrm>
            <a:off x="1259724" y="1131630"/>
            <a:ext cx="866775" cy="494030"/>
            <a:chOff x="2383" y="1308"/>
            <a:chExt cx="1365" cy="778"/>
          </a:xfrm>
        </p:grpSpPr>
        <p:pic>
          <p:nvPicPr>
            <p:cNvPr id="2" name="图片 1" descr="UI"/>
            <p:cNvPicPr>
              <a:picLocks noChangeAspect="1"/>
            </p:cNvPicPr>
            <p:nvPr/>
          </p:nvPicPr>
          <p:blipFill>
            <a:blip r:embed="rId4"/>
            <a:stretch>
              <a:fillRect/>
            </a:stretch>
          </p:blipFill>
          <p:spPr>
            <a:xfrm>
              <a:off x="3286" y="1308"/>
              <a:ext cx="462" cy="779"/>
            </a:xfrm>
            <a:prstGeom prst="rect">
              <a:avLst/>
            </a:prstGeom>
          </p:spPr>
        </p:pic>
        <p:pic>
          <p:nvPicPr>
            <p:cNvPr id="3" name="图片 2" descr="ZJULOGO"/>
            <p:cNvPicPr>
              <a:picLocks noChangeAspect="1"/>
            </p:cNvPicPr>
            <p:nvPr/>
          </p:nvPicPr>
          <p:blipFill>
            <a:blip r:embed="rId5"/>
            <a:stretch>
              <a:fillRect/>
            </a:stretch>
          </p:blipFill>
          <p:spPr>
            <a:xfrm>
              <a:off x="2383" y="1308"/>
              <a:ext cx="778" cy="779"/>
            </a:xfrm>
            <a:prstGeom prst="rect">
              <a:avLst/>
            </a:prstGeom>
          </p:spPr>
        </p:pic>
      </p:grpSp>
      <p:sp>
        <p:nvSpPr>
          <p:cNvPr id="10" name="文本框 9"/>
          <p:cNvSpPr txBox="1"/>
          <p:nvPr/>
        </p:nvSpPr>
        <p:spPr>
          <a:xfrm>
            <a:off x="869356" y="1709047"/>
            <a:ext cx="7426676" cy="658835"/>
          </a:xfrm>
          <a:prstGeom prst="rect">
            <a:avLst/>
          </a:prstGeom>
          <a:noFill/>
        </p:spPr>
        <p:txBody>
          <a:bodyPr wrap="square" rtlCol="0">
            <a:spAutoFit/>
          </a:bodyPr>
          <a:lstStyle/>
          <a:p>
            <a:pPr algn="ctr" eaLnBrk="1" latinLnBrk="0" hangingPunct="1">
              <a:lnSpc>
                <a:spcPct val="150000"/>
              </a:lnSpc>
            </a:pPr>
            <a:r>
              <a:rPr lang="en-US" altLang="zh-CN" sz="2800" b="1" dirty="0">
                <a:solidFill>
                  <a:srgbClr val="005C8F"/>
                </a:solidFill>
                <a:ea typeface="黑体" panose="02010609060101010101" charset="-122"/>
                <a:cs typeface="Calibri" panose="020F0502020204030204" pitchFamily="34" charset="0"/>
                <a:sym typeface="+mn-ea"/>
              </a:rPr>
              <a:t>Smart </a:t>
            </a:r>
            <a:r>
              <a:rPr lang="en-US" altLang="zh-CN" sz="2800" b="1" dirty="0" err="1">
                <a:solidFill>
                  <a:srgbClr val="005C8F"/>
                </a:solidFill>
                <a:ea typeface="黑体" panose="02010609060101010101" charset="-122"/>
                <a:cs typeface="Calibri" panose="020F0502020204030204" pitchFamily="34" charset="0"/>
                <a:sym typeface="+mn-ea"/>
              </a:rPr>
              <a:t>SoftBall</a:t>
            </a:r>
            <a:r>
              <a:rPr lang="en-US" altLang="zh-CN" sz="2800" b="1" dirty="0">
                <a:solidFill>
                  <a:srgbClr val="005C8F"/>
                </a:solidFill>
                <a:ea typeface="黑体" panose="02010609060101010101" charset="-122"/>
                <a:cs typeface="Calibri" panose="020F0502020204030204" pitchFamily="34" charset="0"/>
                <a:sym typeface="+mn-ea"/>
              </a:rPr>
              <a:t> UWB Positioning</a:t>
            </a:r>
            <a:endParaRPr lang="zh-CN" altLang="en-US" sz="2800" b="1" dirty="0">
              <a:solidFill>
                <a:srgbClr val="005C8F"/>
              </a:solidFill>
              <a:ea typeface="黑体" panose="02010609060101010101" charset="-122"/>
              <a:cs typeface="Calibri" panose="020F0502020204030204" pitchFamily="34" charset="0"/>
              <a:sym typeface="+mn-ea"/>
            </a:endParaRPr>
          </a:p>
        </p:txBody>
      </p:sp>
      <p:sp>
        <p:nvSpPr>
          <p:cNvPr id="17" name="文本框 16"/>
          <p:cNvSpPr txBox="1"/>
          <p:nvPr/>
        </p:nvSpPr>
        <p:spPr>
          <a:xfrm>
            <a:off x="899694" y="3065709"/>
            <a:ext cx="7366000" cy="1184235"/>
          </a:xfrm>
          <a:prstGeom prst="rect">
            <a:avLst/>
          </a:prstGeom>
          <a:noFill/>
        </p:spPr>
        <p:txBody>
          <a:bodyPr wrap="square" rtlCol="0">
            <a:spAutoFit/>
          </a:bodyPr>
          <a:lstStyle/>
          <a:p>
            <a:pPr algn="ctr">
              <a:lnSpc>
                <a:spcPct val="150000"/>
              </a:lnSpc>
            </a:pPr>
            <a:r>
              <a:rPr lang="en-US" altLang="zh-CN" sz="970" b="1" spc="100">
                <a:solidFill>
                  <a:srgbClr val="005C8F"/>
                </a:solidFill>
                <a:ea typeface="微软雅黑" panose="020B0503020204020204" charset="-122"/>
                <a:cs typeface="微软雅黑" panose="020B0503020204020204" charset="-122"/>
              </a:rPr>
              <a:t>Team 7</a:t>
            </a:r>
          </a:p>
          <a:p>
            <a:pPr algn="ctr">
              <a:lnSpc>
                <a:spcPct val="150000"/>
              </a:lnSpc>
            </a:pPr>
            <a:r>
              <a:rPr lang="en-US" altLang="zh-CN" sz="970" b="1" spc="100">
                <a:solidFill>
                  <a:srgbClr val="005C8F"/>
                </a:solidFill>
                <a:ea typeface="微软雅黑" panose="020B0503020204020204" charset="-122"/>
                <a:cs typeface="微软雅黑" panose="020B0503020204020204" charset="-122"/>
              </a:rPr>
              <a:t>Chenhan Yang (chenhan7)     Yuxing Wu (yuxingw2)</a:t>
            </a:r>
          </a:p>
          <a:p>
            <a:pPr algn="ctr">
              <a:lnSpc>
                <a:spcPct val="150000"/>
              </a:lnSpc>
            </a:pPr>
            <a:r>
              <a:rPr lang="en-US" altLang="zh-CN" sz="970" b="1" spc="100">
                <a:solidFill>
                  <a:srgbClr val="005C8F"/>
                </a:solidFill>
                <a:ea typeface="微软雅黑" panose="020B0503020204020204" charset="-122"/>
                <a:cs typeface="微软雅黑" panose="020B0503020204020204" charset="-122"/>
              </a:rPr>
              <a:t>Tianyang Sun (ts30)</a:t>
            </a:r>
          </a:p>
          <a:p>
            <a:pPr algn="ctr">
              <a:lnSpc>
                <a:spcPct val="150000"/>
              </a:lnSpc>
            </a:pPr>
            <a:r>
              <a:rPr lang="en-US" altLang="zh-CN" sz="970" b="1" spc="100">
                <a:solidFill>
                  <a:srgbClr val="005C8F"/>
                </a:solidFill>
                <a:ea typeface="微软雅黑" panose="020B0503020204020204" charset="-122"/>
                <a:cs typeface="微软雅黑" panose="020B0503020204020204" charset="-122"/>
              </a:rPr>
              <a:t>Advisor: Timothy Lee     TA: Jianzu Zhang</a:t>
            </a:r>
          </a:p>
          <a:p>
            <a:pPr algn="ctr">
              <a:lnSpc>
                <a:spcPct val="150000"/>
              </a:lnSpc>
            </a:pPr>
            <a:r>
              <a:rPr lang="en-US" altLang="zh-CN" sz="970" b="1" spc="100">
                <a:solidFill>
                  <a:srgbClr val="005C8F"/>
                </a:solidFill>
                <a:ea typeface="微软雅黑" panose="020B0503020204020204" charset="-122"/>
                <a:cs typeface="微软雅黑" panose="020B0503020204020204" charset="-122"/>
              </a:rPr>
              <a:t>May 16, 2026</a:t>
            </a:r>
            <a:endParaRPr lang="en-US" altLang="zh-CN" sz="970" b="1" spc="100" dirty="0">
              <a:solidFill>
                <a:srgbClr val="005C8F"/>
              </a:solidFill>
              <a:uFillTx/>
              <a:ea typeface="微软雅黑" panose="020B0503020204020204" charset="-122"/>
              <a:cs typeface="微软雅黑" panose="020B0503020204020204" charset="-122"/>
            </a:endParaRPr>
          </a:p>
        </p:txBody>
      </p:sp>
      <p:sp>
        <p:nvSpPr>
          <p:cNvPr id="4" name="矩形 3"/>
          <p:cNvSpPr/>
          <p:nvPr/>
        </p:nvSpPr>
        <p:spPr>
          <a:xfrm>
            <a:off x="1331730" y="2571750"/>
            <a:ext cx="6408534" cy="360030"/>
          </a:xfrm>
          <a:prstGeom prst="rect">
            <a:avLst/>
          </a:prstGeom>
          <a:solidFill>
            <a:srgbClr val="004DA1"/>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US" altLang="zh-CN" sz="1200" b="1" dirty="0">
                <a:solidFill>
                  <a:srgbClr val="FFFFFF"/>
                </a:solidFill>
                <a:latin typeface="Arial" panose="020B0604020202020204" pitchFamily="34" charset="0"/>
              </a:rPr>
              <a:t>Motion Analysis and Trajectory Reconstruction</a:t>
            </a:r>
            <a:endParaRPr lang="en-US" altLang="zh-CN" sz="1200" b="1" dirty="0">
              <a:solidFill>
                <a:srgbClr val="FFFFFF"/>
              </a:solidFill>
              <a:latin typeface="Arial" panose="020B0604020202020204" pitchFamily="34" charset="0"/>
              <a:ea typeface="黑体" panose="02010609060101010101" charset="-122"/>
              <a:sym typeface="+mn-ea"/>
            </a:endParaRPr>
          </a:p>
        </p:txBody>
      </p:sp>
    </p:spTree>
    <p:extLst>
      <p:ext uri="{BB962C8B-B14F-4D97-AF65-F5344CB8AC3E}">
        <p14:creationId xmlns:p14="http://schemas.microsoft.com/office/powerpoint/2010/main" val="9562106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53CFBC-1700-5AD6-E212-55CFEFD950B8}"/>
              </a:ext>
            </a:extLst>
          </p:cNvPr>
          <p:cNvSpPr txBox="1"/>
          <p:nvPr/>
        </p:nvSpPr>
        <p:spPr>
          <a:xfrm>
            <a:off x="5076042" y="699594"/>
            <a:ext cx="3744312" cy="3472746"/>
          </a:xfrm>
          <a:prstGeom prst="rect">
            <a:avLst/>
          </a:prstGeom>
          <a:noFill/>
        </p:spPr>
        <p:txBody>
          <a:bodyPr vert="horz" wrap="square" lIns="25400" tIns="12700" rIns="25400" bIns="12700" rtlCol="0">
            <a:spAutoFit/>
          </a:bodyPr>
          <a:lstStyle/>
          <a:p>
            <a:pPr marL="171450" indent="-171450">
              <a:spcAft>
                <a:spcPct val="100000"/>
              </a:spcAft>
              <a:buFontTx/>
              <a:buChar char="-"/>
            </a:pPr>
            <a:r>
              <a:rPr lang="en-US" altLang="zh-CN" sz="1120" dirty="0">
                <a:solidFill>
                  <a:srgbClr val="1F2D37"/>
                </a:solidFill>
              </a:rPr>
              <a:t>Click to start </a:t>
            </a:r>
            <a:r>
              <a:rPr lang="en-US" altLang="zh-CN" sz="1120" b="1" dirty="0">
                <a:solidFill>
                  <a:srgbClr val="1F2D37"/>
                </a:solidFill>
              </a:rPr>
              <a:t>collecting real-time data </a:t>
            </a:r>
            <a:r>
              <a:rPr lang="en-US" altLang="zh-CN" sz="1120" dirty="0">
                <a:solidFill>
                  <a:srgbClr val="1F2D37"/>
                </a:solidFill>
              </a:rPr>
              <a:t>and </a:t>
            </a:r>
            <a:r>
              <a:rPr lang="en-US" altLang="zh-CN" sz="1120" b="1" dirty="0">
                <a:solidFill>
                  <a:srgbClr val="1F2D37"/>
                </a:solidFill>
              </a:rPr>
              <a:t>display the trajectory in real time</a:t>
            </a:r>
            <a:r>
              <a:rPr lang="en-US" altLang="zh-CN" sz="1120" dirty="0">
                <a:solidFill>
                  <a:srgbClr val="1F2D37"/>
                </a:solidFill>
              </a:rPr>
              <a:t>. automatically reads real-time data and saves the raw CSV file.</a:t>
            </a:r>
          </a:p>
          <a:p>
            <a:pPr marL="171450" indent="-171450">
              <a:spcAft>
                <a:spcPct val="100000"/>
              </a:spcAft>
              <a:buFontTx/>
              <a:buChar char="-"/>
            </a:pPr>
            <a:r>
              <a:rPr lang="en-US" altLang="zh-CN" sz="1120" dirty="0">
                <a:solidFill>
                  <a:srgbClr val="1F2D37"/>
                </a:solidFill>
              </a:rPr>
              <a:t>can open </a:t>
            </a:r>
            <a:r>
              <a:rPr lang="en-US" altLang="zh-CN" sz="1120" b="1" dirty="0">
                <a:solidFill>
                  <a:srgbClr val="1F2D37"/>
                </a:solidFill>
              </a:rPr>
              <a:t>pre-processed 3D coordinate</a:t>
            </a:r>
            <a:r>
              <a:rPr lang="en-US" altLang="zh-CN" sz="1120" dirty="0">
                <a:solidFill>
                  <a:srgbClr val="1F2D37"/>
                </a:solidFill>
              </a:rPr>
              <a:t> CSV files and play the trajectory point-by-point in sequence/index order.</a:t>
            </a:r>
          </a:p>
          <a:p>
            <a:pPr marL="171450" indent="-171450">
              <a:spcAft>
                <a:spcPct val="100000"/>
              </a:spcAft>
              <a:buFontTx/>
              <a:buChar char="-"/>
            </a:pPr>
            <a:r>
              <a:rPr lang="en-US" altLang="zh-CN" sz="1120" dirty="0">
                <a:solidFill>
                  <a:srgbClr val="1F2D37"/>
                </a:solidFill>
              </a:rPr>
              <a:t>import </a:t>
            </a:r>
            <a:r>
              <a:rPr lang="en-US" altLang="zh-CN" sz="1120" b="1" dirty="0">
                <a:solidFill>
                  <a:srgbClr val="1F2D37"/>
                </a:solidFill>
              </a:rPr>
              <a:t>raw CSV files </a:t>
            </a:r>
            <a:r>
              <a:rPr lang="en-US" altLang="zh-CN" sz="1120" dirty="0">
                <a:solidFill>
                  <a:srgbClr val="1F2D37"/>
                </a:solidFill>
              </a:rPr>
              <a:t>and automatically perform offset correction, distance filtering, 3D reconstruction, and coordinate filtering within the GUI.</a:t>
            </a:r>
          </a:p>
          <a:p>
            <a:pPr marL="171450" indent="-171450">
              <a:spcAft>
                <a:spcPct val="100000"/>
              </a:spcAft>
              <a:buFontTx/>
              <a:buChar char="-"/>
            </a:pPr>
            <a:r>
              <a:rPr lang="en-US" altLang="zh-CN" sz="1120" dirty="0">
                <a:solidFill>
                  <a:srgbClr val="1F2D37"/>
                </a:solidFill>
              </a:rPr>
              <a:t>Supports </a:t>
            </a:r>
            <a:r>
              <a:rPr lang="en-US" altLang="zh-CN" sz="1120" b="1" dirty="0">
                <a:solidFill>
                  <a:srgbClr val="1F2D37"/>
                </a:solidFill>
              </a:rPr>
              <a:t>real-time trajectory display </a:t>
            </a:r>
            <a:r>
              <a:rPr lang="en-US" altLang="zh-CN" sz="1120" dirty="0">
                <a:solidFill>
                  <a:srgbClr val="1F2D37"/>
                </a:solidFill>
              </a:rPr>
              <a:t>using delay buffering, RMS judgment, local neighborhood judgment, velocity threshold, and light smoothing.</a:t>
            </a:r>
          </a:p>
          <a:p>
            <a:pPr marL="171450" indent="-171450">
              <a:spcAft>
                <a:spcPct val="100000"/>
              </a:spcAft>
              <a:buFontTx/>
              <a:buChar char="-"/>
            </a:pPr>
            <a:r>
              <a:rPr lang="en-US" altLang="zh-CN" sz="1120" dirty="0">
                <a:solidFill>
                  <a:srgbClr val="1F2D37"/>
                </a:solidFill>
              </a:rPr>
              <a:t>Supports two raw data import methods: </a:t>
            </a:r>
            <a:r>
              <a:rPr lang="en-US" altLang="zh-CN" sz="1120" b="1" dirty="0" err="1">
                <a:solidFill>
                  <a:srgbClr val="1F2D37"/>
                </a:solidFill>
              </a:rPr>
              <a:t>offline_filter</a:t>
            </a:r>
            <a:r>
              <a:rPr lang="en-US" altLang="zh-CN" sz="1120" b="1" dirty="0">
                <a:solidFill>
                  <a:srgbClr val="1F2D37"/>
                </a:solidFill>
              </a:rPr>
              <a:t> </a:t>
            </a:r>
            <a:r>
              <a:rPr lang="en-US" altLang="zh-CN" sz="1120" dirty="0">
                <a:solidFill>
                  <a:srgbClr val="1F2D37"/>
                </a:solidFill>
              </a:rPr>
              <a:t>and</a:t>
            </a:r>
            <a:r>
              <a:rPr lang="en-US" altLang="zh-CN" sz="1120" b="1" dirty="0">
                <a:solidFill>
                  <a:srgbClr val="1F2D37"/>
                </a:solidFill>
              </a:rPr>
              <a:t> </a:t>
            </a:r>
            <a:r>
              <a:rPr lang="en-US" altLang="zh-CN" sz="1120" b="1" dirty="0" err="1">
                <a:solidFill>
                  <a:srgbClr val="1F2D37"/>
                </a:solidFill>
              </a:rPr>
              <a:t>live_replay_filter</a:t>
            </a:r>
            <a:r>
              <a:rPr lang="en-US" altLang="zh-CN" sz="1120" b="1" dirty="0">
                <a:solidFill>
                  <a:srgbClr val="1F2D37"/>
                </a:solidFill>
              </a:rPr>
              <a:t>.</a:t>
            </a:r>
          </a:p>
          <a:p>
            <a:pPr marL="171450" indent="-171450">
              <a:spcAft>
                <a:spcPct val="100000"/>
              </a:spcAft>
              <a:buFontTx/>
              <a:buChar char="-"/>
            </a:pPr>
            <a:endParaRPr lang="zh-CN" altLang="en-US" sz="1120" dirty="0">
              <a:solidFill>
                <a:srgbClr val="1F2D37"/>
              </a:solidFill>
            </a:endParaRPr>
          </a:p>
        </p:txBody>
      </p:sp>
      <p:sp>
        <p:nvSpPr>
          <p:cNvPr id="5" name="矩形 4">
            <a:extLst>
              <a:ext uri="{FF2B5EF4-FFF2-40B4-BE49-F238E27FC236}">
                <a16:creationId xmlns:a16="http://schemas.microsoft.com/office/drawing/2014/main" id="{AC710FC7-2985-2F20-C96B-486119D0F1D0}"/>
              </a:ext>
            </a:extLst>
          </p:cNvPr>
          <p:cNvSpPr/>
          <p:nvPr/>
        </p:nvSpPr>
        <p:spPr>
          <a:xfrm>
            <a:off x="0" y="0"/>
            <a:ext cx="7208959"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4.2 GUI Data Management and Processing </a:t>
            </a:r>
          </a:p>
        </p:txBody>
      </p:sp>
      <p:pic>
        <p:nvPicPr>
          <p:cNvPr id="7" name="图片 6">
            <a:extLst>
              <a:ext uri="{FF2B5EF4-FFF2-40B4-BE49-F238E27FC236}">
                <a16:creationId xmlns:a16="http://schemas.microsoft.com/office/drawing/2014/main" id="{710BB0EA-5685-06D0-5F1D-4CB87BDAC090}"/>
              </a:ext>
            </a:extLst>
          </p:cNvPr>
          <p:cNvPicPr>
            <a:picLocks noChangeAspect="1"/>
          </p:cNvPicPr>
          <p:nvPr/>
        </p:nvPicPr>
        <p:blipFill>
          <a:blip r:embed="rId2"/>
          <a:stretch>
            <a:fillRect/>
          </a:stretch>
        </p:blipFill>
        <p:spPr>
          <a:xfrm>
            <a:off x="467658" y="628587"/>
            <a:ext cx="3907735" cy="764424"/>
          </a:xfrm>
          <a:prstGeom prst="rect">
            <a:avLst/>
          </a:prstGeom>
        </p:spPr>
      </p:pic>
      <p:pic>
        <p:nvPicPr>
          <p:cNvPr id="9" name="图片 8">
            <a:extLst>
              <a:ext uri="{FF2B5EF4-FFF2-40B4-BE49-F238E27FC236}">
                <a16:creationId xmlns:a16="http://schemas.microsoft.com/office/drawing/2014/main" id="{673DACE2-08F0-D79B-D3AF-20193022A497}"/>
              </a:ext>
            </a:extLst>
          </p:cNvPr>
          <p:cNvPicPr>
            <a:picLocks noChangeAspect="1"/>
          </p:cNvPicPr>
          <p:nvPr/>
        </p:nvPicPr>
        <p:blipFill>
          <a:blip r:embed="rId3"/>
          <a:stretch>
            <a:fillRect/>
          </a:stretch>
        </p:blipFill>
        <p:spPr>
          <a:xfrm>
            <a:off x="467658" y="1563666"/>
            <a:ext cx="4218428" cy="2908323"/>
          </a:xfrm>
          <a:prstGeom prst="rect">
            <a:avLst/>
          </a:prstGeom>
        </p:spPr>
      </p:pic>
    </p:spTree>
    <p:extLst>
      <p:ext uri="{BB962C8B-B14F-4D97-AF65-F5344CB8AC3E}">
        <p14:creationId xmlns:p14="http://schemas.microsoft.com/office/powerpoint/2010/main" val="180088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9280770-9142-4913-0E35-D49E2673D345}"/>
              </a:ext>
            </a:extLst>
          </p:cNvPr>
          <p:cNvPicPr>
            <a:picLocks noChangeAspect="1"/>
          </p:cNvPicPr>
          <p:nvPr/>
        </p:nvPicPr>
        <p:blipFill>
          <a:blip r:embed="rId3"/>
          <a:stretch>
            <a:fillRect/>
          </a:stretch>
        </p:blipFill>
        <p:spPr>
          <a:xfrm>
            <a:off x="301117" y="505936"/>
            <a:ext cx="8541766" cy="854883"/>
          </a:xfrm>
          <a:prstGeom prst="rect">
            <a:avLst/>
          </a:prstGeom>
        </p:spPr>
      </p:pic>
      <p:pic>
        <p:nvPicPr>
          <p:cNvPr id="2" name="图片 1">
            <a:extLst>
              <a:ext uri="{FF2B5EF4-FFF2-40B4-BE49-F238E27FC236}">
                <a16:creationId xmlns:a16="http://schemas.microsoft.com/office/drawing/2014/main" id="{336E8277-2BCB-02A8-CC73-9624DF0D5038}"/>
              </a:ext>
            </a:extLst>
          </p:cNvPr>
          <p:cNvPicPr>
            <a:picLocks noChangeAspect="1"/>
          </p:cNvPicPr>
          <p:nvPr/>
        </p:nvPicPr>
        <p:blipFill>
          <a:blip r:embed="rId4"/>
          <a:stretch>
            <a:fillRect/>
          </a:stretch>
        </p:blipFill>
        <p:spPr>
          <a:xfrm>
            <a:off x="539664" y="4083876"/>
            <a:ext cx="2889754" cy="475529"/>
          </a:xfrm>
          <a:prstGeom prst="rect">
            <a:avLst/>
          </a:prstGeom>
        </p:spPr>
      </p:pic>
      <p:sp>
        <p:nvSpPr>
          <p:cNvPr id="7" name="文本框 6">
            <a:extLst>
              <a:ext uri="{FF2B5EF4-FFF2-40B4-BE49-F238E27FC236}">
                <a16:creationId xmlns:a16="http://schemas.microsoft.com/office/drawing/2014/main" id="{1CDE5EBE-2AA7-A729-B409-3EE9836DA722}"/>
              </a:ext>
            </a:extLst>
          </p:cNvPr>
          <p:cNvSpPr txBox="1"/>
          <p:nvPr/>
        </p:nvSpPr>
        <p:spPr>
          <a:xfrm>
            <a:off x="278921" y="1563666"/>
            <a:ext cx="4680390" cy="2266261"/>
          </a:xfrm>
          <a:prstGeom prst="rect">
            <a:avLst/>
          </a:prstGeom>
          <a:noFill/>
        </p:spPr>
        <p:txBody>
          <a:bodyPr vert="horz" wrap="square" lIns="25400" tIns="12700" rIns="25400" bIns="12700" rtlCol="0">
            <a:spAutoFit/>
          </a:bodyPr>
          <a:lstStyle/>
          <a:p>
            <a:pPr marL="171450" indent="-171450">
              <a:spcAft>
                <a:spcPct val="100000"/>
              </a:spcAft>
              <a:buFontTx/>
              <a:buChar char="-"/>
            </a:pPr>
            <a:r>
              <a:rPr lang="en-US" altLang="zh-CN" sz="1120" dirty="0">
                <a:solidFill>
                  <a:srgbClr val="1F2D37"/>
                </a:solidFill>
              </a:rPr>
              <a:t>Supports </a:t>
            </a:r>
            <a:r>
              <a:rPr lang="en-US" altLang="zh-CN" sz="1120" b="1" dirty="0">
                <a:solidFill>
                  <a:srgbClr val="1F2D37"/>
                </a:solidFill>
              </a:rPr>
              <a:t>setting four anchor point coordinates A0/A1/A2/A3 </a:t>
            </a:r>
            <a:r>
              <a:rPr lang="en-US" altLang="zh-CN" sz="1120" dirty="0">
                <a:solidFill>
                  <a:srgbClr val="1F2D37"/>
                </a:solidFill>
              </a:rPr>
              <a:t>for different experimental site layouts.</a:t>
            </a:r>
          </a:p>
          <a:p>
            <a:pPr marL="171450" indent="-171450">
              <a:spcAft>
                <a:spcPct val="100000"/>
              </a:spcAft>
              <a:buFontTx/>
              <a:buChar char="-"/>
            </a:pPr>
            <a:r>
              <a:rPr lang="en-US" altLang="zh-CN" sz="1120" dirty="0">
                <a:solidFill>
                  <a:srgbClr val="1F2D37"/>
                </a:solidFill>
              </a:rPr>
              <a:t>Supports different motion filtering modes, such as walking, running, and ball motion modes, with different speed/acceleration thresholds for different modes.</a:t>
            </a:r>
          </a:p>
          <a:p>
            <a:pPr marL="171450" indent="-171450">
              <a:spcAft>
                <a:spcPct val="100000"/>
              </a:spcAft>
              <a:buFontTx/>
              <a:buChar char="-"/>
            </a:pPr>
            <a:r>
              <a:rPr lang="en-US" altLang="zh-CN" sz="1120" dirty="0">
                <a:solidFill>
                  <a:srgbClr val="1F2D37"/>
                </a:solidFill>
              </a:rPr>
              <a:t>Supports setting </a:t>
            </a:r>
            <a:r>
              <a:rPr lang="en-US" altLang="zh-CN" sz="1120" b="1" dirty="0">
                <a:solidFill>
                  <a:srgbClr val="1F2D37"/>
                </a:solidFill>
              </a:rPr>
              <a:t>RMS filtering thresholds</a:t>
            </a:r>
            <a:r>
              <a:rPr lang="en-US" altLang="zh-CN" sz="1120" dirty="0">
                <a:solidFill>
                  <a:srgbClr val="1F2D37"/>
                </a:solidFill>
              </a:rPr>
              <a:t>, such as 0.30 m.</a:t>
            </a:r>
          </a:p>
          <a:p>
            <a:pPr marL="171450" indent="-171450">
              <a:spcAft>
                <a:spcPct val="100000"/>
              </a:spcAft>
              <a:buFontTx/>
              <a:buChar char="-"/>
            </a:pPr>
            <a:r>
              <a:rPr lang="en-US" altLang="zh-CN" sz="1120" dirty="0">
                <a:solidFill>
                  <a:srgbClr val="1F2D37"/>
                </a:solidFill>
              </a:rPr>
              <a:t>Supports setting whether to </a:t>
            </a:r>
            <a:r>
              <a:rPr lang="en-US" altLang="zh-CN" sz="1120" b="1" dirty="0">
                <a:solidFill>
                  <a:srgbClr val="1F2D37"/>
                </a:solidFill>
              </a:rPr>
              <a:t>filter or delete points with z=0</a:t>
            </a:r>
            <a:r>
              <a:rPr lang="en-US" altLang="zh-CN" sz="1120" dirty="0">
                <a:solidFill>
                  <a:srgbClr val="1F2D37"/>
                </a:solidFill>
              </a:rPr>
              <a:t>.</a:t>
            </a:r>
          </a:p>
          <a:p>
            <a:pPr marL="171450" indent="-171450">
              <a:spcAft>
                <a:spcPct val="100000"/>
              </a:spcAft>
              <a:buFontTx/>
              <a:buChar char="-"/>
            </a:pPr>
            <a:r>
              <a:rPr lang="en-US" altLang="zh-CN" sz="1120" dirty="0">
                <a:solidFill>
                  <a:srgbClr val="1F2D37"/>
                </a:solidFill>
              </a:rPr>
              <a:t>Supports ground scrolling modes, including </a:t>
            </a:r>
            <a:r>
              <a:rPr lang="en-US" altLang="zh-CN" sz="1120" b="1" dirty="0">
                <a:solidFill>
                  <a:srgbClr val="1F2D37"/>
                </a:solidFill>
              </a:rPr>
              <a:t>free3d, </a:t>
            </a:r>
            <a:r>
              <a:rPr lang="en-US" altLang="zh-CN" sz="1120" b="1" dirty="0" err="1">
                <a:solidFill>
                  <a:srgbClr val="1F2D37"/>
                </a:solidFill>
              </a:rPr>
              <a:t>ground_z_cap</a:t>
            </a:r>
            <a:r>
              <a:rPr lang="en-US" altLang="zh-CN" sz="1120" b="1" dirty="0">
                <a:solidFill>
                  <a:srgbClr val="1F2D37"/>
                </a:solidFill>
              </a:rPr>
              <a:t>, and </a:t>
            </a:r>
            <a:r>
              <a:rPr lang="en-US" altLang="zh-CN" sz="1120" b="1" dirty="0" err="1">
                <a:solidFill>
                  <a:srgbClr val="1F2D37"/>
                </a:solidFill>
              </a:rPr>
              <a:t>ground_fixed_z</a:t>
            </a:r>
            <a:r>
              <a:rPr lang="en-US" altLang="zh-CN" sz="1120" b="1" dirty="0">
                <a:solidFill>
                  <a:srgbClr val="1F2D37"/>
                </a:solidFill>
              </a:rPr>
              <a:t>.</a:t>
            </a:r>
          </a:p>
        </p:txBody>
      </p:sp>
      <p:pic>
        <p:nvPicPr>
          <p:cNvPr id="11" name="图片 10">
            <a:extLst>
              <a:ext uri="{FF2B5EF4-FFF2-40B4-BE49-F238E27FC236}">
                <a16:creationId xmlns:a16="http://schemas.microsoft.com/office/drawing/2014/main" id="{7FEFB6BF-CB36-6334-6518-2439089F9AF8}"/>
              </a:ext>
            </a:extLst>
          </p:cNvPr>
          <p:cNvPicPr>
            <a:picLocks noChangeAspect="1"/>
          </p:cNvPicPr>
          <p:nvPr/>
        </p:nvPicPr>
        <p:blipFill>
          <a:blip r:embed="rId5"/>
          <a:stretch>
            <a:fillRect/>
          </a:stretch>
        </p:blipFill>
        <p:spPr>
          <a:xfrm>
            <a:off x="5580084" y="1550208"/>
            <a:ext cx="3029373" cy="1695687"/>
          </a:xfrm>
          <a:prstGeom prst="rect">
            <a:avLst/>
          </a:prstGeom>
        </p:spPr>
      </p:pic>
      <p:pic>
        <p:nvPicPr>
          <p:cNvPr id="16" name="图片 15">
            <a:extLst>
              <a:ext uri="{FF2B5EF4-FFF2-40B4-BE49-F238E27FC236}">
                <a16:creationId xmlns:a16="http://schemas.microsoft.com/office/drawing/2014/main" id="{985E533B-7FA0-6EAD-81F9-364EC95C6A83}"/>
              </a:ext>
            </a:extLst>
          </p:cNvPr>
          <p:cNvPicPr>
            <a:picLocks noChangeAspect="1"/>
          </p:cNvPicPr>
          <p:nvPr/>
        </p:nvPicPr>
        <p:blipFill>
          <a:blip r:embed="rId6"/>
          <a:stretch>
            <a:fillRect/>
          </a:stretch>
        </p:blipFill>
        <p:spPr>
          <a:xfrm>
            <a:off x="5940114" y="3453372"/>
            <a:ext cx="2505425" cy="1038370"/>
          </a:xfrm>
          <a:prstGeom prst="rect">
            <a:avLst/>
          </a:prstGeom>
        </p:spPr>
      </p:pic>
      <p:sp>
        <p:nvSpPr>
          <p:cNvPr id="17" name="矩形 16">
            <a:extLst>
              <a:ext uri="{FF2B5EF4-FFF2-40B4-BE49-F238E27FC236}">
                <a16:creationId xmlns:a16="http://schemas.microsoft.com/office/drawing/2014/main" id="{A84EA7E4-C03F-B214-78A7-72E11B74CDD0}"/>
              </a:ext>
            </a:extLst>
          </p:cNvPr>
          <p:cNvSpPr/>
          <p:nvPr/>
        </p:nvSpPr>
        <p:spPr>
          <a:xfrm>
            <a:off x="1" y="0"/>
            <a:ext cx="7020204"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4.2 GUI Raw Data Processing</a:t>
            </a:r>
          </a:p>
        </p:txBody>
      </p:sp>
    </p:spTree>
    <p:extLst>
      <p:ext uri="{BB962C8B-B14F-4D97-AF65-F5344CB8AC3E}">
        <p14:creationId xmlns:p14="http://schemas.microsoft.com/office/powerpoint/2010/main" val="38668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222F170-819C-CA5F-9B4A-AC7057934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7648"/>
            <a:ext cx="2939415" cy="1930938"/>
          </a:xfrm>
          <a:prstGeom prst="rect">
            <a:avLst/>
          </a:prstGeom>
        </p:spPr>
      </p:pic>
      <p:pic>
        <p:nvPicPr>
          <p:cNvPr id="5" name="图片 4">
            <a:extLst>
              <a:ext uri="{FF2B5EF4-FFF2-40B4-BE49-F238E27FC236}">
                <a16:creationId xmlns:a16="http://schemas.microsoft.com/office/drawing/2014/main" id="{1D114D4E-8DDC-F967-D220-57461277D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3288" y="1150765"/>
            <a:ext cx="2683804" cy="2324704"/>
          </a:xfrm>
          <a:prstGeom prst="rect">
            <a:avLst/>
          </a:prstGeom>
        </p:spPr>
      </p:pic>
      <p:pic>
        <p:nvPicPr>
          <p:cNvPr id="7" name="图片 6">
            <a:extLst>
              <a:ext uri="{FF2B5EF4-FFF2-40B4-BE49-F238E27FC236}">
                <a16:creationId xmlns:a16="http://schemas.microsoft.com/office/drawing/2014/main" id="{EAA779D3-A1BC-F82E-A120-D53D476432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08" y="984299"/>
            <a:ext cx="3331899" cy="2513624"/>
          </a:xfrm>
          <a:prstGeom prst="rect">
            <a:avLst/>
          </a:prstGeom>
        </p:spPr>
      </p:pic>
      <p:sp>
        <p:nvSpPr>
          <p:cNvPr id="2" name="矩形 1">
            <a:extLst>
              <a:ext uri="{FF2B5EF4-FFF2-40B4-BE49-F238E27FC236}">
                <a16:creationId xmlns:a16="http://schemas.microsoft.com/office/drawing/2014/main" id="{38DCF7FC-298E-ED7A-3F6D-4A0AFDAD94C6}"/>
              </a:ext>
            </a:extLst>
          </p:cNvPr>
          <p:cNvSpPr/>
          <p:nvPr/>
        </p:nvSpPr>
        <p:spPr>
          <a:xfrm>
            <a:off x="1" y="0"/>
            <a:ext cx="7020204"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4.2 GUI RMS Threshold</a:t>
            </a:r>
          </a:p>
        </p:txBody>
      </p:sp>
      <p:sp>
        <p:nvSpPr>
          <p:cNvPr id="6" name="文本框 5">
            <a:extLst>
              <a:ext uri="{FF2B5EF4-FFF2-40B4-BE49-F238E27FC236}">
                <a16:creationId xmlns:a16="http://schemas.microsoft.com/office/drawing/2014/main" id="{6AB8EA6B-77F3-D8B1-1BCF-988F0B1B07DA}"/>
              </a:ext>
            </a:extLst>
          </p:cNvPr>
          <p:cNvSpPr txBox="1"/>
          <p:nvPr/>
        </p:nvSpPr>
        <p:spPr>
          <a:xfrm>
            <a:off x="6876192" y="3977046"/>
            <a:ext cx="1512126" cy="369332"/>
          </a:xfrm>
          <a:prstGeom prst="rect">
            <a:avLst/>
          </a:prstGeom>
          <a:noFill/>
        </p:spPr>
        <p:txBody>
          <a:bodyPr wrap="square">
            <a:spAutoFit/>
          </a:bodyPr>
          <a:lstStyle/>
          <a:p>
            <a:r>
              <a:rPr lang="en-US" altLang="zh-CN" sz="1800" dirty="0">
                <a:solidFill>
                  <a:srgbClr val="1F2D37"/>
                </a:solidFill>
              </a:rPr>
              <a:t>RMS &lt; 0.15</a:t>
            </a:r>
            <a:endParaRPr lang="zh-CN" altLang="en-US" dirty="0"/>
          </a:p>
        </p:txBody>
      </p:sp>
      <p:sp>
        <p:nvSpPr>
          <p:cNvPr id="9" name="文本框 8">
            <a:extLst>
              <a:ext uri="{FF2B5EF4-FFF2-40B4-BE49-F238E27FC236}">
                <a16:creationId xmlns:a16="http://schemas.microsoft.com/office/drawing/2014/main" id="{16D4F8F8-068E-2320-137C-F65563328130}"/>
              </a:ext>
            </a:extLst>
          </p:cNvPr>
          <p:cNvSpPr txBox="1"/>
          <p:nvPr/>
        </p:nvSpPr>
        <p:spPr>
          <a:xfrm>
            <a:off x="4004340" y="3977046"/>
            <a:ext cx="1512126" cy="369332"/>
          </a:xfrm>
          <a:prstGeom prst="rect">
            <a:avLst/>
          </a:prstGeom>
          <a:noFill/>
        </p:spPr>
        <p:txBody>
          <a:bodyPr wrap="square">
            <a:spAutoFit/>
          </a:bodyPr>
          <a:lstStyle/>
          <a:p>
            <a:r>
              <a:rPr lang="en-US" altLang="zh-CN" sz="1800" dirty="0">
                <a:solidFill>
                  <a:srgbClr val="1F2D37"/>
                </a:solidFill>
              </a:rPr>
              <a:t>RMS &lt; 0.3</a:t>
            </a:r>
            <a:endParaRPr lang="zh-CN" altLang="en-US" dirty="0"/>
          </a:p>
        </p:txBody>
      </p:sp>
      <p:sp>
        <p:nvSpPr>
          <p:cNvPr id="10" name="文本框 9">
            <a:extLst>
              <a:ext uri="{FF2B5EF4-FFF2-40B4-BE49-F238E27FC236}">
                <a16:creationId xmlns:a16="http://schemas.microsoft.com/office/drawing/2014/main" id="{9518C241-32D1-A34B-D771-F02592A32DBE}"/>
              </a:ext>
            </a:extLst>
          </p:cNvPr>
          <p:cNvSpPr txBox="1"/>
          <p:nvPr/>
        </p:nvSpPr>
        <p:spPr>
          <a:xfrm>
            <a:off x="759159" y="3977046"/>
            <a:ext cx="1512126" cy="369332"/>
          </a:xfrm>
          <a:prstGeom prst="rect">
            <a:avLst/>
          </a:prstGeom>
          <a:noFill/>
        </p:spPr>
        <p:txBody>
          <a:bodyPr wrap="square">
            <a:spAutoFit/>
          </a:bodyPr>
          <a:lstStyle/>
          <a:p>
            <a:r>
              <a:rPr lang="en-US" altLang="zh-CN" dirty="0">
                <a:solidFill>
                  <a:srgbClr val="1F2D37"/>
                </a:solidFill>
              </a:rPr>
              <a:t>Raw 3D data</a:t>
            </a:r>
            <a:endParaRPr lang="zh-CN" altLang="en-US" dirty="0"/>
          </a:p>
        </p:txBody>
      </p:sp>
    </p:spTree>
    <p:extLst>
      <p:ext uri="{BB962C8B-B14F-4D97-AF65-F5344CB8AC3E}">
        <p14:creationId xmlns:p14="http://schemas.microsoft.com/office/powerpoint/2010/main" val="350894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05B2F10-D282-572A-63A8-FEE904C40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688" y="568353"/>
            <a:ext cx="2669128" cy="1839660"/>
          </a:xfrm>
          <a:prstGeom prst="rect">
            <a:avLst/>
          </a:prstGeom>
        </p:spPr>
      </p:pic>
      <p:pic>
        <p:nvPicPr>
          <p:cNvPr id="5" name="图片 4">
            <a:extLst>
              <a:ext uri="{FF2B5EF4-FFF2-40B4-BE49-F238E27FC236}">
                <a16:creationId xmlns:a16="http://schemas.microsoft.com/office/drawing/2014/main" id="{65DA9A54-B35B-6BC1-1288-350975561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88" y="2763060"/>
            <a:ext cx="2669128" cy="2079161"/>
          </a:xfrm>
          <a:prstGeom prst="rect">
            <a:avLst/>
          </a:prstGeom>
        </p:spPr>
      </p:pic>
      <p:pic>
        <p:nvPicPr>
          <p:cNvPr id="7" name="图片 6">
            <a:extLst>
              <a:ext uri="{FF2B5EF4-FFF2-40B4-BE49-F238E27FC236}">
                <a16:creationId xmlns:a16="http://schemas.microsoft.com/office/drawing/2014/main" id="{5B8F8AF3-0EFC-ACD8-FB09-CF3BBAE85A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7231" y="568353"/>
            <a:ext cx="4023828" cy="1947013"/>
          </a:xfrm>
          <a:prstGeom prst="rect">
            <a:avLst/>
          </a:prstGeom>
        </p:spPr>
      </p:pic>
      <p:pic>
        <p:nvPicPr>
          <p:cNvPr id="9" name="图片 8">
            <a:extLst>
              <a:ext uri="{FF2B5EF4-FFF2-40B4-BE49-F238E27FC236}">
                <a16:creationId xmlns:a16="http://schemas.microsoft.com/office/drawing/2014/main" id="{179F2D7E-C879-FFE6-5D04-4AB623E87B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7603" y="2639666"/>
            <a:ext cx="2953456" cy="2211720"/>
          </a:xfrm>
          <a:prstGeom prst="rect">
            <a:avLst/>
          </a:prstGeom>
        </p:spPr>
      </p:pic>
      <p:cxnSp>
        <p:nvCxnSpPr>
          <p:cNvPr id="15" name="直接连接符 14">
            <a:extLst>
              <a:ext uri="{FF2B5EF4-FFF2-40B4-BE49-F238E27FC236}">
                <a16:creationId xmlns:a16="http://schemas.microsoft.com/office/drawing/2014/main" id="{6ED03606-41AC-EF9D-3191-15F4BA422248}"/>
              </a:ext>
            </a:extLst>
          </p:cNvPr>
          <p:cNvCxnSpPr/>
          <p:nvPr/>
        </p:nvCxnSpPr>
        <p:spPr>
          <a:xfrm>
            <a:off x="4283976" y="568353"/>
            <a:ext cx="0" cy="414262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1141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2C07A68-A22B-97E7-0F48-87F0B5B1A2F0}"/>
              </a:ext>
            </a:extLst>
          </p:cNvPr>
          <p:cNvSpPr txBox="1"/>
          <p:nvPr/>
        </p:nvSpPr>
        <p:spPr>
          <a:xfrm>
            <a:off x="323646" y="627588"/>
            <a:ext cx="4588778" cy="369332"/>
          </a:xfrm>
          <a:prstGeom prst="rect">
            <a:avLst/>
          </a:prstGeom>
          <a:noFill/>
        </p:spPr>
        <p:txBody>
          <a:bodyPr wrap="square">
            <a:spAutoFit/>
          </a:bodyPr>
          <a:lstStyle/>
          <a:p>
            <a:pPr marL="285750" indent="-285750">
              <a:buFont typeface="Arial" panose="020B0604020202020204" pitchFamily="34" charset="0"/>
              <a:buChar char="•"/>
            </a:pPr>
            <a:endParaRPr lang="zh-CN" altLang="en-US" dirty="0"/>
          </a:p>
        </p:txBody>
      </p:sp>
      <p:sp>
        <p:nvSpPr>
          <p:cNvPr id="6" name="文本框 5">
            <a:extLst>
              <a:ext uri="{FF2B5EF4-FFF2-40B4-BE49-F238E27FC236}">
                <a16:creationId xmlns:a16="http://schemas.microsoft.com/office/drawing/2014/main" id="{A922B33E-51B3-32DB-641A-F35DB662A553}"/>
              </a:ext>
            </a:extLst>
          </p:cNvPr>
          <p:cNvSpPr txBox="1"/>
          <p:nvPr/>
        </p:nvSpPr>
        <p:spPr>
          <a:xfrm>
            <a:off x="323646" y="661857"/>
            <a:ext cx="3752689" cy="2955681"/>
          </a:xfrm>
          <a:prstGeom prst="rect">
            <a:avLst/>
          </a:prstGeom>
          <a:noFill/>
        </p:spPr>
        <p:txBody>
          <a:bodyPr vert="horz" wrap="square" lIns="25400" tIns="12700" rIns="25400" bIns="12700" rtlCol="0">
            <a:spAutoFit/>
          </a:bodyPr>
          <a:lstStyle/>
          <a:p>
            <a:pPr marL="171450" indent="-171450">
              <a:spcAft>
                <a:spcPct val="100000"/>
              </a:spcAft>
              <a:buFontTx/>
              <a:buChar char="-"/>
            </a:pPr>
            <a:r>
              <a:rPr lang="en-US" altLang="zh-CN" sz="1120" dirty="0">
                <a:solidFill>
                  <a:srgbClr val="1F2D37"/>
                </a:solidFill>
              </a:rPr>
              <a:t>The 3D graph displays the anchor point names </a:t>
            </a:r>
            <a:r>
              <a:rPr lang="en-US" altLang="zh-CN" sz="1120" b="1" dirty="0">
                <a:solidFill>
                  <a:srgbClr val="1F2D37"/>
                </a:solidFill>
              </a:rPr>
              <a:t>A0/A1/A2/A3.</a:t>
            </a:r>
          </a:p>
          <a:p>
            <a:pPr marL="171450" indent="-171450">
              <a:spcAft>
                <a:spcPct val="100000"/>
              </a:spcAft>
              <a:buFontTx/>
              <a:buChar char="-"/>
            </a:pPr>
            <a:r>
              <a:rPr lang="en-US" altLang="zh-CN" sz="1120" dirty="0">
                <a:solidFill>
                  <a:srgbClr val="1F2D37"/>
                </a:solidFill>
              </a:rPr>
              <a:t>The </a:t>
            </a:r>
            <a:r>
              <a:rPr lang="en-US" altLang="zh-CN" sz="1120" b="1" dirty="0">
                <a:solidFill>
                  <a:srgbClr val="1F2D37"/>
                </a:solidFill>
              </a:rPr>
              <a:t>starting point </a:t>
            </a:r>
            <a:r>
              <a:rPr lang="en-US" altLang="zh-CN" sz="1120" dirty="0">
                <a:solidFill>
                  <a:srgbClr val="1F2D37"/>
                </a:solidFill>
              </a:rPr>
              <a:t>is displayed in </a:t>
            </a:r>
            <a:r>
              <a:rPr lang="en-US" altLang="zh-CN" sz="1120" b="1" dirty="0">
                <a:solidFill>
                  <a:srgbClr val="00B050"/>
                </a:solidFill>
              </a:rPr>
              <a:t>green</a:t>
            </a:r>
            <a:r>
              <a:rPr lang="en-US" altLang="zh-CN" sz="1120" dirty="0">
                <a:solidFill>
                  <a:srgbClr val="1F2D37"/>
                </a:solidFill>
              </a:rPr>
              <a:t>, </a:t>
            </a:r>
          </a:p>
          <a:p>
            <a:pPr marL="171450" indent="-171450">
              <a:spcAft>
                <a:spcPct val="100000"/>
              </a:spcAft>
              <a:buFontTx/>
              <a:buChar char="-"/>
            </a:pPr>
            <a:r>
              <a:rPr lang="en-US" altLang="zh-CN" sz="1120" dirty="0">
                <a:solidFill>
                  <a:srgbClr val="1F2D37"/>
                </a:solidFill>
              </a:rPr>
              <a:t>The </a:t>
            </a:r>
            <a:r>
              <a:rPr lang="en-US" altLang="zh-CN" sz="1120" b="1" dirty="0">
                <a:solidFill>
                  <a:srgbClr val="1F2D37"/>
                </a:solidFill>
              </a:rPr>
              <a:t>ending point </a:t>
            </a:r>
            <a:r>
              <a:rPr lang="en-US" altLang="zh-CN" sz="1120" dirty="0">
                <a:solidFill>
                  <a:srgbClr val="1F2D37"/>
                </a:solidFill>
              </a:rPr>
              <a:t>in </a:t>
            </a:r>
            <a:r>
              <a:rPr lang="en-US" altLang="zh-CN" sz="1120" b="1" dirty="0">
                <a:solidFill>
                  <a:srgbClr val="FF0000"/>
                </a:solidFill>
              </a:rPr>
              <a:t>red</a:t>
            </a:r>
            <a:r>
              <a:rPr lang="en-US" altLang="zh-CN" sz="1120" dirty="0">
                <a:solidFill>
                  <a:srgbClr val="1F2D37"/>
                </a:solidFill>
              </a:rPr>
              <a:t>, </a:t>
            </a:r>
          </a:p>
          <a:p>
            <a:pPr marL="171450" indent="-171450">
              <a:spcAft>
                <a:spcPct val="100000"/>
              </a:spcAft>
              <a:buFontTx/>
              <a:buChar char="-"/>
            </a:pPr>
            <a:r>
              <a:rPr lang="en-US" altLang="zh-CN" sz="1120" dirty="0">
                <a:solidFill>
                  <a:srgbClr val="1F2D37"/>
                </a:solidFill>
              </a:rPr>
              <a:t>The currently </a:t>
            </a:r>
            <a:r>
              <a:rPr lang="en-US" altLang="zh-CN" sz="1120" b="1" dirty="0">
                <a:solidFill>
                  <a:srgbClr val="1F2D37"/>
                </a:solidFill>
              </a:rPr>
              <a:t>selected point </a:t>
            </a:r>
            <a:r>
              <a:rPr lang="en-US" altLang="zh-CN" sz="1120" dirty="0">
                <a:solidFill>
                  <a:srgbClr val="1F2D37"/>
                </a:solidFill>
              </a:rPr>
              <a:t>in </a:t>
            </a:r>
            <a:r>
              <a:rPr lang="en-US" altLang="zh-CN" sz="1120" b="1" dirty="0">
                <a:solidFill>
                  <a:srgbClr val="00B0F0"/>
                </a:solidFill>
              </a:rPr>
              <a:t>blue.</a:t>
            </a:r>
          </a:p>
          <a:p>
            <a:pPr marL="171450" indent="-171450">
              <a:spcAft>
                <a:spcPct val="100000"/>
              </a:spcAft>
              <a:buFontTx/>
              <a:buChar char="-"/>
            </a:pPr>
            <a:r>
              <a:rPr lang="en-US" altLang="zh-CN" sz="1120" dirty="0">
                <a:solidFill>
                  <a:srgbClr val="1F2D37"/>
                </a:solidFill>
              </a:rPr>
              <a:t>The trajectory line </a:t>
            </a:r>
            <a:r>
              <a:rPr lang="en-US" altLang="zh-CN" sz="1120" b="1" dirty="0">
                <a:solidFill>
                  <a:srgbClr val="1F2D37"/>
                </a:solidFill>
              </a:rPr>
              <a:t>color</a:t>
            </a:r>
            <a:r>
              <a:rPr lang="en-US" altLang="zh-CN" sz="1120" dirty="0">
                <a:solidFill>
                  <a:srgbClr val="1F2D37"/>
                </a:solidFill>
              </a:rPr>
              <a:t> </a:t>
            </a:r>
            <a:r>
              <a:rPr lang="en-US" altLang="zh-CN" sz="1120" b="1" dirty="0">
                <a:solidFill>
                  <a:srgbClr val="1F2D37"/>
                </a:solidFill>
              </a:rPr>
              <a:t>gradually changes </a:t>
            </a:r>
            <a:r>
              <a:rPr lang="en-US" altLang="zh-CN" sz="1120" dirty="0">
                <a:solidFill>
                  <a:srgbClr val="1F2D37"/>
                </a:solidFill>
              </a:rPr>
              <a:t>from the starting point to the ending point, making it easy to observe the direction of movement.</a:t>
            </a:r>
          </a:p>
          <a:p>
            <a:pPr marL="171450" indent="-171450">
              <a:spcAft>
                <a:spcPct val="100000"/>
              </a:spcAft>
              <a:buFontTx/>
              <a:buChar char="-"/>
            </a:pPr>
            <a:r>
              <a:rPr lang="en-US" altLang="zh-CN" sz="1120" dirty="0">
                <a:solidFill>
                  <a:srgbClr val="1F2D37"/>
                </a:solidFill>
              </a:rPr>
              <a:t>Supports </a:t>
            </a:r>
            <a:r>
              <a:rPr lang="en-US" altLang="zh-CN" sz="1120" b="1" dirty="0">
                <a:solidFill>
                  <a:srgbClr val="1F2D37"/>
                </a:solidFill>
              </a:rPr>
              <a:t>one-click</a:t>
            </a:r>
            <a:r>
              <a:rPr lang="en-US" altLang="zh-CN" sz="1120" dirty="0">
                <a:solidFill>
                  <a:srgbClr val="1F2D37"/>
                </a:solidFill>
              </a:rPr>
              <a:t> display of the complete trajectory, skipping the point-by-point playback process.</a:t>
            </a:r>
          </a:p>
          <a:p>
            <a:pPr marL="171450" indent="-171450">
              <a:spcAft>
                <a:spcPct val="100000"/>
              </a:spcAft>
              <a:buFontTx/>
              <a:buChar char="-"/>
            </a:pPr>
            <a:r>
              <a:rPr lang="en-US" altLang="zh-CN" sz="1120" dirty="0">
                <a:solidFill>
                  <a:srgbClr val="1F2D37"/>
                </a:solidFill>
              </a:rPr>
              <a:t>Supports </a:t>
            </a:r>
            <a:r>
              <a:rPr lang="en-US" altLang="zh-CN" sz="1120" b="1" dirty="0">
                <a:solidFill>
                  <a:srgbClr val="1F2D37"/>
                </a:solidFill>
              </a:rPr>
              <a:t>locating </a:t>
            </a:r>
            <a:r>
              <a:rPr lang="en-US" altLang="zh-CN" sz="1120" dirty="0">
                <a:solidFill>
                  <a:srgbClr val="1F2D37"/>
                </a:solidFill>
              </a:rPr>
              <a:t>points using </a:t>
            </a:r>
            <a:r>
              <a:rPr lang="en-US" altLang="zh-CN" sz="1120" b="1" dirty="0">
                <a:solidFill>
                  <a:srgbClr val="1F2D37"/>
                </a:solidFill>
              </a:rPr>
              <a:t>a global index.</a:t>
            </a:r>
          </a:p>
        </p:txBody>
      </p:sp>
      <p:sp>
        <p:nvSpPr>
          <p:cNvPr id="12" name="文本框 11">
            <a:extLst>
              <a:ext uri="{FF2B5EF4-FFF2-40B4-BE49-F238E27FC236}">
                <a16:creationId xmlns:a16="http://schemas.microsoft.com/office/drawing/2014/main" id="{94ED233F-4A46-BE30-23B3-8ABB6BED1542}"/>
              </a:ext>
            </a:extLst>
          </p:cNvPr>
          <p:cNvSpPr txBox="1"/>
          <p:nvPr/>
        </p:nvSpPr>
        <p:spPr>
          <a:xfrm>
            <a:off x="251640" y="3669458"/>
            <a:ext cx="4588778" cy="1446550"/>
          </a:xfrm>
          <a:prstGeom prst="rect">
            <a:avLst/>
          </a:prstGeom>
          <a:noFill/>
        </p:spPr>
        <p:txBody>
          <a:bodyPr wrap="square">
            <a:spAutoFit/>
          </a:bodyPr>
          <a:lstStyle/>
          <a:p>
            <a:pPr marL="171450" indent="-171450">
              <a:spcAft>
                <a:spcPct val="100000"/>
              </a:spcAft>
              <a:buFontTx/>
              <a:buChar char="-"/>
            </a:pPr>
            <a:r>
              <a:rPr lang="en-US" altLang="zh-CN" sz="1100" dirty="0">
                <a:solidFill>
                  <a:srgbClr val="1F2D37"/>
                </a:solidFill>
              </a:rPr>
              <a:t>Supports </a:t>
            </a:r>
            <a:r>
              <a:rPr lang="en-US" altLang="zh-CN" sz="1100" b="1" dirty="0">
                <a:solidFill>
                  <a:srgbClr val="1F2D37"/>
                </a:solidFill>
              </a:rPr>
              <a:t>locating</a:t>
            </a:r>
            <a:r>
              <a:rPr lang="en-US" altLang="zh-CN" sz="1100" dirty="0">
                <a:solidFill>
                  <a:srgbClr val="1F2D37"/>
                </a:solidFill>
              </a:rPr>
              <a:t> trajectory points by </a:t>
            </a:r>
            <a:r>
              <a:rPr lang="en-US" altLang="zh-CN" sz="1100" b="1" dirty="0">
                <a:solidFill>
                  <a:srgbClr val="1F2D37"/>
                </a:solidFill>
              </a:rPr>
              <a:t>clicking on a table.</a:t>
            </a:r>
          </a:p>
          <a:p>
            <a:pPr marL="171450" indent="-171450">
              <a:spcAft>
                <a:spcPct val="100000"/>
              </a:spcAft>
              <a:buFontTx/>
              <a:buChar char="-"/>
            </a:pPr>
            <a:r>
              <a:rPr lang="en-US" altLang="zh-CN" sz="1100" dirty="0">
                <a:solidFill>
                  <a:srgbClr val="1F2D37"/>
                </a:solidFill>
              </a:rPr>
              <a:t>When a point is selected, it displays the point's </a:t>
            </a:r>
            <a:r>
              <a:rPr lang="en-US" altLang="zh-CN" sz="1100" b="1" dirty="0">
                <a:solidFill>
                  <a:srgbClr val="1F2D37"/>
                </a:solidFill>
              </a:rPr>
              <a:t>sequence, index, 3D coordinates, RMS</a:t>
            </a:r>
            <a:r>
              <a:rPr lang="en-US" altLang="zh-CN" sz="1100" dirty="0">
                <a:solidFill>
                  <a:srgbClr val="1F2D37"/>
                </a:solidFill>
              </a:rPr>
              <a:t>, and </a:t>
            </a:r>
            <a:r>
              <a:rPr lang="en-US" altLang="zh-CN" sz="1100" b="1" dirty="0">
                <a:solidFill>
                  <a:srgbClr val="1F2D37"/>
                </a:solidFill>
              </a:rPr>
              <a:t>3D velocity.</a:t>
            </a:r>
          </a:p>
          <a:p>
            <a:pPr marL="171450" indent="-171450">
              <a:spcAft>
                <a:spcPct val="100000"/>
              </a:spcAft>
              <a:buFontTx/>
              <a:buChar char="-"/>
            </a:pPr>
            <a:r>
              <a:rPr lang="en-US" altLang="zh-CN" sz="1100" dirty="0">
                <a:solidFill>
                  <a:srgbClr val="1F2D37"/>
                </a:solidFill>
              </a:rPr>
              <a:t>The </a:t>
            </a:r>
            <a:r>
              <a:rPr lang="en-US" altLang="zh-CN" sz="1100" b="1" dirty="0">
                <a:solidFill>
                  <a:srgbClr val="1F2D37"/>
                </a:solidFill>
              </a:rPr>
              <a:t>arrows</a:t>
            </a:r>
            <a:r>
              <a:rPr lang="en-US" altLang="zh-CN" sz="1100" dirty="0">
                <a:solidFill>
                  <a:srgbClr val="1F2D37"/>
                </a:solidFill>
              </a:rPr>
              <a:t> in the graph indicate the </a:t>
            </a:r>
            <a:r>
              <a:rPr lang="en-US" altLang="zh-CN" sz="1100" b="1" dirty="0">
                <a:solidFill>
                  <a:srgbClr val="1F2D37"/>
                </a:solidFill>
              </a:rPr>
              <a:t>velocity direction</a:t>
            </a:r>
            <a:r>
              <a:rPr lang="en-US" altLang="zh-CN" sz="1100" dirty="0">
                <a:solidFill>
                  <a:srgbClr val="1F2D37"/>
                </a:solidFill>
              </a:rPr>
              <a:t> of the selected point, and the </a:t>
            </a:r>
            <a:r>
              <a:rPr lang="en-US" altLang="zh-CN" sz="1100" b="1" dirty="0">
                <a:solidFill>
                  <a:srgbClr val="1F2D37"/>
                </a:solidFill>
              </a:rPr>
              <a:t>color intensity</a:t>
            </a:r>
            <a:r>
              <a:rPr lang="en-US" altLang="zh-CN" sz="1100" dirty="0">
                <a:solidFill>
                  <a:srgbClr val="1F2D37"/>
                </a:solidFill>
              </a:rPr>
              <a:t> represents </a:t>
            </a:r>
            <a:r>
              <a:rPr lang="en-US" altLang="zh-CN" sz="1100" b="1" dirty="0">
                <a:solidFill>
                  <a:srgbClr val="1F2D37"/>
                </a:solidFill>
              </a:rPr>
              <a:t>the velocity magnitude</a:t>
            </a:r>
            <a:endParaRPr lang="zh-CN" altLang="en-US" sz="1100" b="1" dirty="0"/>
          </a:p>
        </p:txBody>
      </p:sp>
      <p:pic>
        <p:nvPicPr>
          <p:cNvPr id="14" name="图片 13">
            <a:extLst>
              <a:ext uri="{FF2B5EF4-FFF2-40B4-BE49-F238E27FC236}">
                <a16:creationId xmlns:a16="http://schemas.microsoft.com/office/drawing/2014/main" id="{3A7F7398-18CE-0F17-1165-083F228ECB31}"/>
              </a:ext>
            </a:extLst>
          </p:cNvPr>
          <p:cNvPicPr>
            <a:picLocks noChangeAspect="1"/>
          </p:cNvPicPr>
          <p:nvPr/>
        </p:nvPicPr>
        <p:blipFill>
          <a:blip r:embed="rId3"/>
          <a:stretch>
            <a:fillRect/>
          </a:stretch>
        </p:blipFill>
        <p:spPr>
          <a:xfrm>
            <a:off x="4355982" y="483576"/>
            <a:ext cx="4740187" cy="3087691"/>
          </a:xfrm>
          <a:prstGeom prst="rect">
            <a:avLst/>
          </a:prstGeom>
        </p:spPr>
      </p:pic>
      <p:pic>
        <p:nvPicPr>
          <p:cNvPr id="16" name="图片 15">
            <a:extLst>
              <a:ext uri="{FF2B5EF4-FFF2-40B4-BE49-F238E27FC236}">
                <a16:creationId xmlns:a16="http://schemas.microsoft.com/office/drawing/2014/main" id="{859A9EC8-2EEA-7342-58B3-558DF80CA780}"/>
              </a:ext>
            </a:extLst>
          </p:cNvPr>
          <p:cNvPicPr>
            <a:picLocks noChangeAspect="1"/>
          </p:cNvPicPr>
          <p:nvPr/>
        </p:nvPicPr>
        <p:blipFill>
          <a:blip r:embed="rId4"/>
          <a:stretch>
            <a:fillRect/>
          </a:stretch>
        </p:blipFill>
        <p:spPr>
          <a:xfrm>
            <a:off x="4912424" y="3847558"/>
            <a:ext cx="3912798" cy="344326"/>
          </a:xfrm>
          <a:prstGeom prst="rect">
            <a:avLst/>
          </a:prstGeom>
        </p:spPr>
      </p:pic>
      <p:pic>
        <p:nvPicPr>
          <p:cNvPr id="18" name="图片 17">
            <a:extLst>
              <a:ext uri="{FF2B5EF4-FFF2-40B4-BE49-F238E27FC236}">
                <a16:creationId xmlns:a16="http://schemas.microsoft.com/office/drawing/2014/main" id="{93DE8341-B746-D189-ECED-ECA8AB6353A9}"/>
              </a:ext>
            </a:extLst>
          </p:cNvPr>
          <p:cNvPicPr>
            <a:picLocks noChangeAspect="1"/>
          </p:cNvPicPr>
          <p:nvPr/>
        </p:nvPicPr>
        <p:blipFill>
          <a:blip r:embed="rId5"/>
          <a:stretch>
            <a:fillRect/>
          </a:stretch>
        </p:blipFill>
        <p:spPr>
          <a:xfrm>
            <a:off x="4714492" y="4395483"/>
            <a:ext cx="4295329" cy="288024"/>
          </a:xfrm>
          <a:prstGeom prst="rect">
            <a:avLst/>
          </a:prstGeom>
        </p:spPr>
      </p:pic>
      <p:sp>
        <p:nvSpPr>
          <p:cNvPr id="19" name="矩形 18">
            <a:extLst>
              <a:ext uri="{FF2B5EF4-FFF2-40B4-BE49-F238E27FC236}">
                <a16:creationId xmlns:a16="http://schemas.microsoft.com/office/drawing/2014/main" id="{7225A179-CE62-F9FF-685D-FA147A26E4AC}"/>
              </a:ext>
            </a:extLst>
          </p:cNvPr>
          <p:cNvSpPr/>
          <p:nvPr/>
        </p:nvSpPr>
        <p:spPr>
          <a:xfrm>
            <a:off x="0" y="0"/>
            <a:ext cx="7208959"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4.2 GUI Trajectory Display and Replay Functions</a:t>
            </a:r>
          </a:p>
        </p:txBody>
      </p:sp>
    </p:spTree>
    <p:extLst>
      <p:ext uri="{BB962C8B-B14F-4D97-AF65-F5344CB8AC3E}">
        <p14:creationId xmlns:p14="http://schemas.microsoft.com/office/powerpoint/2010/main" val="234856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4B8354A-1450-E707-5127-59286A4CBFB3}"/>
              </a:ext>
            </a:extLst>
          </p:cNvPr>
          <p:cNvSpPr txBox="1"/>
          <p:nvPr/>
        </p:nvSpPr>
        <p:spPr>
          <a:xfrm>
            <a:off x="179634" y="748786"/>
            <a:ext cx="5904492" cy="1569660"/>
          </a:xfrm>
          <a:prstGeom prst="rect">
            <a:avLst/>
          </a:prstGeom>
          <a:noFill/>
        </p:spPr>
        <p:txBody>
          <a:bodyPr wrap="square">
            <a:spAutoFit/>
          </a:bodyPr>
          <a:lstStyle/>
          <a:p>
            <a:pPr>
              <a:spcAft>
                <a:spcPct val="100000"/>
              </a:spcAft>
            </a:pPr>
            <a:r>
              <a:rPr lang="en-US" altLang="zh-CN" sz="1800" dirty="0">
                <a:solidFill>
                  <a:srgbClr val="1F2D37"/>
                </a:solidFill>
              </a:rPr>
              <a:t>Supports setting the </a:t>
            </a:r>
            <a:r>
              <a:rPr lang="en-US" altLang="zh-CN" sz="1800" b="1" dirty="0">
                <a:solidFill>
                  <a:srgbClr val="1F2D37"/>
                </a:solidFill>
              </a:rPr>
              <a:t>field range </a:t>
            </a:r>
            <a:r>
              <a:rPr lang="en-US" altLang="zh-CN" sz="1200" dirty="0">
                <a:solidFill>
                  <a:srgbClr val="1F2D37"/>
                </a:solidFill>
              </a:rPr>
              <a:t>(</a:t>
            </a:r>
            <a:r>
              <a:rPr lang="en-US" altLang="zh-CN" sz="1200" dirty="0" err="1">
                <a:solidFill>
                  <a:srgbClr val="1F2D37"/>
                </a:solidFill>
              </a:rPr>
              <a:t>Xmin</a:t>
            </a:r>
            <a:r>
              <a:rPr lang="en-US" altLang="zh-CN" sz="1200" dirty="0">
                <a:solidFill>
                  <a:srgbClr val="1F2D37"/>
                </a:solidFill>
              </a:rPr>
              <a:t>/</a:t>
            </a:r>
            <a:r>
              <a:rPr lang="en-US" altLang="zh-CN" sz="1200" dirty="0" err="1">
                <a:solidFill>
                  <a:srgbClr val="1F2D37"/>
                </a:solidFill>
              </a:rPr>
              <a:t>Xmax</a:t>
            </a:r>
            <a:r>
              <a:rPr lang="en-US" altLang="zh-CN" sz="1200" dirty="0">
                <a:solidFill>
                  <a:srgbClr val="1F2D37"/>
                </a:solidFill>
              </a:rPr>
              <a:t>/</a:t>
            </a:r>
            <a:r>
              <a:rPr lang="en-US" altLang="zh-CN" sz="1200" dirty="0" err="1">
                <a:solidFill>
                  <a:srgbClr val="1F2D37"/>
                </a:solidFill>
              </a:rPr>
              <a:t>Ymin</a:t>
            </a:r>
            <a:r>
              <a:rPr lang="en-US" altLang="zh-CN" sz="1200" dirty="0">
                <a:solidFill>
                  <a:srgbClr val="1F2D37"/>
                </a:solidFill>
              </a:rPr>
              <a:t>/</a:t>
            </a:r>
            <a:r>
              <a:rPr lang="en-US" altLang="zh-CN" sz="1200" dirty="0" err="1">
                <a:solidFill>
                  <a:srgbClr val="1F2D37"/>
                </a:solidFill>
              </a:rPr>
              <a:t>Ymax</a:t>
            </a:r>
            <a:r>
              <a:rPr lang="en-US" altLang="zh-CN" sz="1200" dirty="0">
                <a:solidFill>
                  <a:srgbClr val="1F2D37"/>
                </a:solidFill>
              </a:rPr>
              <a:t>.)</a:t>
            </a:r>
          </a:p>
          <a:p>
            <a:pPr marL="171450" indent="-171450">
              <a:spcAft>
                <a:spcPct val="100000"/>
              </a:spcAft>
              <a:buFontTx/>
              <a:buChar char="-"/>
            </a:pPr>
            <a:r>
              <a:rPr lang="en-US" altLang="zh-CN" sz="1200" dirty="0">
                <a:solidFill>
                  <a:srgbClr val="1F2D37"/>
                </a:solidFill>
              </a:rPr>
              <a:t>After the trajectory points are projected onto the ground, </a:t>
            </a:r>
          </a:p>
          <a:p>
            <a:pPr marL="171450" indent="-171450">
              <a:spcAft>
                <a:spcPct val="100000"/>
              </a:spcAft>
              <a:buFontTx/>
              <a:buChar char="-"/>
            </a:pPr>
            <a:r>
              <a:rPr lang="en-US" altLang="zh-CN" sz="1200" dirty="0">
                <a:solidFill>
                  <a:srgbClr val="1F2D37"/>
                </a:solidFill>
              </a:rPr>
              <a:t>points </a:t>
            </a:r>
            <a:r>
              <a:rPr lang="en-US" altLang="zh-CN" sz="1200" b="1" dirty="0">
                <a:solidFill>
                  <a:srgbClr val="1F2D37"/>
                </a:solidFill>
              </a:rPr>
              <a:t>within </a:t>
            </a:r>
            <a:r>
              <a:rPr lang="en-US" altLang="zh-CN" sz="1200" dirty="0">
                <a:solidFill>
                  <a:srgbClr val="1F2D37"/>
                </a:solidFill>
              </a:rPr>
              <a:t>the field are displayed in </a:t>
            </a:r>
            <a:r>
              <a:rPr lang="en-US" altLang="zh-CN" sz="1200" b="1" dirty="0">
                <a:solidFill>
                  <a:srgbClr val="1F2D37"/>
                </a:solidFill>
              </a:rPr>
              <a:t>gray</a:t>
            </a:r>
            <a:endParaRPr lang="en-US" altLang="zh-CN" sz="1200" dirty="0">
              <a:solidFill>
                <a:srgbClr val="1F2D37"/>
              </a:solidFill>
            </a:endParaRPr>
          </a:p>
          <a:p>
            <a:pPr marL="171450" indent="-171450">
              <a:spcAft>
                <a:spcPct val="100000"/>
              </a:spcAft>
              <a:buFontTx/>
              <a:buChar char="-"/>
            </a:pPr>
            <a:r>
              <a:rPr lang="en-US" altLang="zh-CN" sz="1200" dirty="0">
                <a:solidFill>
                  <a:srgbClr val="1F2D37"/>
                </a:solidFill>
              </a:rPr>
              <a:t>points </a:t>
            </a:r>
            <a:r>
              <a:rPr lang="en-US" altLang="zh-CN" sz="1200" b="1" dirty="0">
                <a:solidFill>
                  <a:srgbClr val="1F2D37"/>
                </a:solidFill>
              </a:rPr>
              <a:t>outside</a:t>
            </a:r>
            <a:r>
              <a:rPr lang="en-US" altLang="zh-CN" sz="1200" dirty="0">
                <a:solidFill>
                  <a:srgbClr val="1F2D37"/>
                </a:solidFill>
              </a:rPr>
              <a:t> the field range are displayed in </a:t>
            </a:r>
            <a:r>
              <a:rPr lang="en-US" altLang="zh-CN" sz="1200" b="1" dirty="0">
                <a:solidFill>
                  <a:srgbClr val="FF0000"/>
                </a:solidFill>
              </a:rPr>
              <a:t>red</a:t>
            </a:r>
            <a:r>
              <a:rPr lang="en-US" altLang="zh-CN" sz="1200" dirty="0">
                <a:solidFill>
                  <a:srgbClr val="1F2D37"/>
                </a:solidFill>
              </a:rPr>
              <a:t>.</a:t>
            </a:r>
          </a:p>
        </p:txBody>
      </p:sp>
      <p:pic>
        <p:nvPicPr>
          <p:cNvPr id="7" name="图片 6">
            <a:extLst>
              <a:ext uri="{FF2B5EF4-FFF2-40B4-BE49-F238E27FC236}">
                <a16:creationId xmlns:a16="http://schemas.microsoft.com/office/drawing/2014/main" id="{BBDDF709-8C4C-CB78-8CC3-93B0E51F737C}"/>
              </a:ext>
            </a:extLst>
          </p:cNvPr>
          <p:cNvPicPr>
            <a:picLocks noChangeAspect="1"/>
          </p:cNvPicPr>
          <p:nvPr/>
        </p:nvPicPr>
        <p:blipFill>
          <a:blip r:embed="rId2"/>
          <a:stretch>
            <a:fillRect/>
          </a:stretch>
        </p:blipFill>
        <p:spPr>
          <a:xfrm>
            <a:off x="327531" y="2931780"/>
            <a:ext cx="4277322" cy="628738"/>
          </a:xfrm>
          <a:prstGeom prst="rect">
            <a:avLst/>
          </a:prstGeom>
        </p:spPr>
      </p:pic>
      <p:pic>
        <p:nvPicPr>
          <p:cNvPr id="11" name="图片 10">
            <a:extLst>
              <a:ext uri="{FF2B5EF4-FFF2-40B4-BE49-F238E27FC236}">
                <a16:creationId xmlns:a16="http://schemas.microsoft.com/office/drawing/2014/main" id="{2D87AB45-0F07-77F4-1D31-F8C5F6334172}"/>
              </a:ext>
            </a:extLst>
          </p:cNvPr>
          <p:cNvPicPr>
            <a:picLocks noChangeAspect="1"/>
          </p:cNvPicPr>
          <p:nvPr/>
        </p:nvPicPr>
        <p:blipFill>
          <a:blip r:embed="rId3"/>
          <a:stretch>
            <a:fillRect/>
          </a:stretch>
        </p:blipFill>
        <p:spPr>
          <a:xfrm>
            <a:off x="5549862" y="475528"/>
            <a:ext cx="3486510" cy="2180665"/>
          </a:xfrm>
          <a:prstGeom prst="rect">
            <a:avLst/>
          </a:prstGeom>
        </p:spPr>
      </p:pic>
      <p:pic>
        <p:nvPicPr>
          <p:cNvPr id="13" name="图片 12">
            <a:extLst>
              <a:ext uri="{FF2B5EF4-FFF2-40B4-BE49-F238E27FC236}">
                <a16:creationId xmlns:a16="http://schemas.microsoft.com/office/drawing/2014/main" id="{68FF0AB3-CE97-CC03-88F2-0702D8D7A229}"/>
              </a:ext>
            </a:extLst>
          </p:cNvPr>
          <p:cNvPicPr>
            <a:picLocks noChangeAspect="1"/>
          </p:cNvPicPr>
          <p:nvPr/>
        </p:nvPicPr>
        <p:blipFill>
          <a:blip r:embed="rId4"/>
          <a:stretch>
            <a:fillRect/>
          </a:stretch>
        </p:blipFill>
        <p:spPr>
          <a:xfrm>
            <a:off x="5549862" y="2793407"/>
            <a:ext cx="3486510" cy="2250864"/>
          </a:xfrm>
          <a:prstGeom prst="rect">
            <a:avLst/>
          </a:prstGeom>
        </p:spPr>
      </p:pic>
      <p:sp>
        <p:nvSpPr>
          <p:cNvPr id="14" name="矩形 13">
            <a:extLst>
              <a:ext uri="{FF2B5EF4-FFF2-40B4-BE49-F238E27FC236}">
                <a16:creationId xmlns:a16="http://schemas.microsoft.com/office/drawing/2014/main" id="{A24894FD-A1AD-22E5-C0FB-01344D2736B9}"/>
              </a:ext>
            </a:extLst>
          </p:cNvPr>
          <p:cNvSpPr/>
          <p:nvPr/>
        </p:nvSpPr>
        <p:spPr>
          <a:xfrm>
            <a:off x="0" y="-4972"/>
            <a:ext cx="7208959"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4.2 GUI Out of bounds detection</a:t>
            </a:r>
          </a:p>
        </p:txBody>
      </p:sp>
    </p:spTree>
    <p:extLst>
      <p:ext uri="{BB962C8B-B14F-4D97-AF65-F5344CB8AC3E}">
        <p14:creationId xmlns:p14="http://schemas.microsoft.com/office/powerpoint/2010/main" val="351647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9D3E1E5-12B6-004C-0517-85EC9E4C3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28" y="462665"/>
            <a:ext cx="3597431" cy="2160180"/>
          </a:xfrm>
          <a:prstGeom prst="rect">
            <a:avLst/>
          </a:prstGeom>
        </p:spPr>
      </p:pic>
      <p:pic>
        <p:nvPicPr>
          <p:cNvPr id="9" name="图片 8">
            <a:extLst>
              <a:ext uri="{FF2B5EF4-FFF2-40B4-BE49-F238E27FC236}">
                <a16:creationId xmlns:a16="http://schemas.microsoft.com/office/drawing/2014/main" id="{91A5B2F8-2771-8694-F067-90C3ED294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640" y="2789199"/>
            <a:ext cx="3312276" cy="2319370"/>
          </a:xfrm>
          <a:prstGeom prst="rect">
            <a:avLst/>
          </a:prstGeom>
        </p:spPr>
      </p:pic>
      <p:pic>
        <p:nvPicPr>
          <p:cNvPr id="11" name="图片 10">
            <a:extLst>
              <a:ext uri="{FF2B5EF4-FFF2-40B4-BE49-F238E27FC236}">
                <a16:creationId xmlns:a16="http://schemas.microsoft.com/office/drawing/2014/main" id="{C07C3D36-6EB3-FBD2-8F6F-D2C4AD541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64" y="411570"/>
            <a:ext cx="3597431" cy="2262370"/>
          </a:xfrm>
          <a:prstGeom prst="rect">
            <a:avLst/>
          </a:prstGeom>
        </p:spPr>
      </p:pic>
      <p:sp>
        <p:nvSpPr>
          <p:cNvPr id="12" name="矩形 11">
            <a:extLst>
              <a:ext uri="{FF2B5EF4-FFF2-40B4-BE49-F238E27FC236}">
                <a16:creationId xmlns:a16="http://schemas.microsoft.com/office/drawing/2014/main" id="{923E7673-0C14-52B7-B5E7-2C9A1082232D}"/>
              </a:ext>
            </a:extLst>
          </p:cNvPr>
          <p:cNvSpPr/>
          <p:nvPr/>
        </p:nvSpPr>
        <p:spPr>
          <a:xfrm>
            <a:off x="0" y="0"/>
            <a:ext cx="4809971"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5. GUI Involution</a:t>
            </a:r>
          </a:p>
        </p:txBody>
      </p:sp>
      <p:pic>
        <p:nvPicPr>
          <p:cNvPr id="14" name="图片 13">
            <a:extLst>
              <a:ext uri="{FF2B5EF4-FFF2-40B4-BE49-F238E27FC236}">
                <a16:creationId xmlns:a16="http://schemas.microsoft.com/office/drawing/2014/main" id="{2A267865-7AE5-5A04-5745-EE72E03B0249}"/>
              </a:ext>
            </a:extLst>
          </p:cNvPr>
          <p:cNvPicPr>
            <a:picLocks noChangeAspect="1"/>
          </p:cNvPicPr>
          <p:nvPr/>
        </p:nvPicPr>
        <p:blipFill>
          <a:blip r:embed="rId5"/>
          <a:stretch>
            <a:fillRect/>
          </a:stretch>
        </p:blipFill>
        <p:spPr>
          <a:xfrm>
            <a:off x="3995952" y="2660644"/>
            <a:ext cx="4572000" cy="2447925"/>
          </a:xfrm>
          <a:prstGeom prst="rect">
            <a:avLst/>
          </a:prstGeom>
        </p:spPr>
      </p:pic>
    </p:spTree>
    <p:extLst>
      <p:ext uri="{BB962C8B-B14F-4D97-AF65-F5344CB8AC3E}">
        <p14:creationId xmlns:p14="http://schemas.microsoft.com/office/powerpoint/2010/main" val="76244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8C86C6C-0AF9-0378-4D49-A19217F81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82" y="1707678"/>
            <a:ext cx="3076965" cy="1995702"/>
          </a:xfrm>
          <a:prstGeom prst="rect">
            <a:avLst/>
          </a:prstGeom>
        </p:spPr>
      </p:pic>
      <p:pic>
        <p:nvPicPr>
          <p:cNvPr id="5" name="图片 4">
            <a:extLst>
              <a:ext uri="{FF2B5EF4-FFF2-40B4-BE49-F238E27FC236}">
                <a16:creationId xmlns:a16="http://schemas.microsoft.com/office/drawing/2014/main" id="{6388A78C-B47F-255C-DB48-8EFBCAF9C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630" y="1779684"/>
            <a:ext cx="2684191" cy="2008842"/>
          </a:xfrm>
          <a:prstGeom prst="rect">
            <a:avLst/>
          </a:prstGeom>
        </p:spPr>
      </p:pic>
    </p:spTree>
    <p:extLst>
      <p:ext uri="{BB962C8B-B14F-4D97-AF65-F5344CB8AC3E}">
        <p14:creationId xmlns:p14="http://schemas.microsoft.com/office/powerpoint/2010/main" val="175204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4044762"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5. Verification - Experimental Setup</a:t>
            </a:r>
          </a:p>
        </p:txBody>
      </p:sp>
      <p:pic>
        <p:nvPicPr>
          <p:cNvPr id="4" name="图片 3">
            <a:extLst>
              <a:ext uri="{FF2B5EF4-FFF2-40B4-BE49-F238E27FC236}">
                <a16:creationId xmlns:a16="http://schemas.microsoft.com/office/drawing/2014/main" id="{5FD98253-7FE2-D6B7-B100-879DD419172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55600" y="635581"/>
            <a:ext cx="3962400" cy="2970639"/>
          </a:xfrm>
          <a:prstGeom prst="rect">
            <a:avLst/>
          </a:prstGeom>
        </p:spPr>
      </p:pic>
      <p:sp>
        <p:nvSpPr>
          <p:cNvPr id="5" name="文本框 4">
            <a:extLst>
              <a:ext uri="{FF2B5EF4-FFF2-40B4-BE49-F238E27FC236}">
                <a16:creationId xmlns:a16="http://schemas.microsoft.com/office/drawing/2014/main" id="{9822E9F7-7824-3F93-8BD3-AF3F0E65A84C}"/>
              </a:ext>
            </a:extLst>
          </p:cNvPr>
          <p:cNvSpPr txBox="1"/>
          <p:nvPr/>
        </p:nvSpPr>
        <p:spPr>
          <a:xfrm>
            <a:off x="571500" y="3708400"/>
            <a:ext cx="3492500" cy="154914"/>
          </a:xfrm>
          <a:prstGeom prst="rect">
            <a:avLst/>
          </a:prstGeom>
          <a:noFill/>
        </p:spPr>
        <p:txBody>
          <a:bodyPr vert="horz" wrap="square" lIns="25400" tIns="12700" rIns="25400" bIns="12700" rtlCol="0">
            <a:spAutoFit/>
          </a:bodyPr>
          <a:lstStyle/>
          <a:p>
            <a:pPr algn="ctr"/>
            <a:r>
              <a:rPr lang="en-US" altLang="zh-CN" sz="840">
                <a:solidFill>
                  <a:srgbClr val="525252"/>
                </a:solidFill>
              </a:rPr>
              <a:t>Indoor field and anchor setup</a:t>
            </a:r>
            <a:endParaRPr lang="zh-CN" altLang="en-US" sz="840">
              <a:solidFill>
                <a:srgbClr val="525252"/>
              </a:solidFill>
            </a:endParaRPr>
          </a:p>
        </p:txBody>
      </p:sp>
      <p:graphicFrame>
        <p:nvGraphicFramePr>
          <p:cNvPr id="7" name="表格 6">
            <a:extLst>
              <a:ext uri="{FF2B5EF4-FFF2-40B4-BE49-F238E27FC236}">
                <a16:creationId xmlns:a16="http://schemas.microsoft.com/office/drawing/2014/main" id="{1691B3F1-F4AB-BA09-CB60-5E56A2E33668}"/>
              </a:ext>
            </a:extLst>
          </p:cNvPr>
          <p:cNvGraphicFramePr>
            <a:graphicFrameLocks noGrp="1"/>
          </p:cNvGraphicFramePr>
          <p:nvPr>
            <p:extLst>
              <p:ext uri="{D42A27DB-BD31-4B8C-83A1-F6EECF244321}">
                <p14:modId xmlns:p14="http://schemas.microsoft.com/office/powerpoint/2010/main" val="1402929620"/>
              </p:ext>
            </p:extLst>
          </p:nvPr>
        </p:nvGraphicFramePr>
        <p:xfrm>
          <a:off x="4762500" y="685800"/>
          <a:ext cx="3619500" cy="1549400"/>
        </p:xfrm>
        <a:graphic>
          <a:graphicData uri="http://schemas.openxmlformats.org/drawingml/2006/table">
            <a:tbl>
              <a:tblPr firstRow="1" bandRow="1">
                <a:tableStyleId>{5C22544A-7EE6-4342-B048-85BDC9FD1C3A}</a:tableStyleId>
              </a:tblPr>
              <a:tblGrid>
                <a:gridCol w="1809750">
                  <a:extLst>
                    <a:ext uri="{9D8B030D-6E8A-4147-A177-3AD203B41FA5}">
                      <a16:colId xmlns:a16="http://schemas.microsoft.com/office/drawing/2014/main" val="1143748072"/>
                    </a:ext>
                  </a:extLst>
                </a:gridCol>
                <a:gridCol w="1809750">
                  <a:extLst>
                    <a:ext uri="{9D8B030D-6E8A-4147-A177-3AD203B41FA5}">
                      <a16:colId xmlns:a16="http://schemas.microsoft.com/office/drawing/2014/main" val="2476308421"/>
                    </a:ext>
                  </a:extLst>
                </a:gridCol>
              </a:tblGrid>
              <a:tr h="309880">
                <a:tc>
                  <a:txBody>
                    <a:bodyPr/>
                    <a:lstStyle/>
                    <a:p>
                      <a:r>
                        <a:rPr lang="en-US" altLang="zh-CN" sz="860" b="1">
                          <a:solidFill>
                            <a:srgbClr val="1F2D37"/>
                          </a:solidFill>
                          <a:latin typeface="Arial" panose="020B0604020202020204" pitchFamily="34" charset="0"/>
                        </a:rPr>
                        <a:t>Anchor</a:t>
                      </a:r>
                      <a:endParaRPr lang="zh-CN" altLang="en-US" sz="860" b="1">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38100" cmpd="sng">
                      <a:solidFill>
                        <a:srgbClr val="D2DAE1"/>
                      </a:solidFill>
                    </a:lnB>
                    <a:solidFill>
                      <a:srgbClr val="FFEEDA"/>
                    </a:solidFill>
                  </a:tcPr>
                </a:tc>
                <a:tc>
                  <a:txBody>
                    <a:bodyPr/>
                    <a:lstStyle/>
                    <a:p>
                      <a:r>
                        <a:rPr lang="en-US" altLang="zh-CN" sz="860" b="1">
                          <a:solidFill>
                            <a:srgbClr val="1F2D37"/>
                          </a:solidFill>
                          <a:latin typeface="Arial" panose="020B0604020202020204" pitchFamily="34" charset="0"/>
                        </a:rPr>
                        <a:t>Coordinate (m)</a:t>
                      </a:r>
                      <a:endParaRPr lang="zh-CN" altLang="en-US" sz="860" b="1">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38100" cmpd="sng">
                      <a:solidFill>
                        <a:srgbClr val="D2DAE1"/>
                      </a:solidFill>
                    </a:lnB>
                    <a:solidFill>
                      <a:srgbClr val="FFEEDA"/>
                    </a:solidFill>
                  </a:tcPr>
                </a:tc>
                <a:extLst>
                  <a:ext uri="{0D108BD9-81ED-4DB2-BD59-A6C34878D82A}">
                    <a16:rowId xmlns:a16="http://schemas.microsoft.com/office/drawing/2014/main" val="1106632207"/>
                  </a:ext>
                </a:extLst>
              </a:tr>
              <a:tr h="309880">
                <a:tc>
                  <a:txBody>
                    <a:bodyPr/>
                    <a:lstStyle/>
                    <a:p>
                      <a:r>
                        <a:rPr lang="en-US" altLang="zh-CN" sz="810" b="0">
                          <a:solidFill>
                            <a:srgbClr val="1F2D37"/>
                          </a:solidFill>
                          <a:latin typeface="Arial" panose="020B0604020202020204" pitchFamily="34" charset="0"/>
                        </a:rPr>
                        <a:t>A0</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38100" cmpd="sng">
                      <a:solidFill>
                        <a:srgbClr val="D2DAE1"/>
                      </a:solidFill>
                    </a:lnT>
                    <a:lnB w="12700" cmpd="sng">
                      <a:solidFill>
                        <a:srgbClr val="D2DAE1"/>
                      </a:solidFill>
                    </a:lnB>
                    <a:solidFill>
                      <a:srgbClr val="FFFFFF"/>
                    </a:solidFill>
                  </a:tcPr>
                </a:tc>
                <a:tc>
                  <a:txBody>
                    <a:bodyPr/>
                    <a:lstStyle/>
                    <a:p>
                      <a:r>
                        <a:rPr lang="en-US" altLang="zh-CN" sz="810" b="0">
                          <a:solidFill>
                            <a:srgbClr val="1F2D37"/>
                          </a:solidFill>
                          <a:latin typeface="Arial" panose="020B0604020202020204" pitchFamily="34" charset="0"/>
                        </a:rPr>
                        <a:t>(1, 0, 0.75)</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38100" cmpd="sng">
                      <a:solidFill>
                        <a:srgbClr val="D2DAE1"/>
                      </a:solidFill>
                    </a:lnT>
                    <a:lnB w="12700" cmpd="sng">
                      <a:solidFill>
                        <a:srgbClr val="D2DAE1"/>
                      </a:solidFill>
                    </a:lnB>
                    <a:solidFill>
                      <a:srgbClr val="FFFFFF"/>
                    </a:solidFill>
                  </a:tcPr>
                </a:tc>
                <a:extLst>
                  <a:ext uri="{0D108BD9-81ED-4DB2-BD59-A6C34878D82A}">
                    <a16:rowId xmlns:a16="http://schemas.microsoft.com/office/drawing/2014/main" val="1878794778"/>
                  </a:ext>
                </a:extLst>
              </a:tr>
              <a:tr h="309880">
                <a:tc>
                  <a:txBody>
                    <a:bodyPr/>
                    <a:lstStyle/>
                    <a:p>
                      <a:r>
                        <a:rPr lang="en-US" altLang="zh-CN" sz="810" b="0">
                          <a:solidFill>
                            <a:srgbClr val="1F2D37"/>
                          </a:solidFill>
                          <a:latin typeface="Arial" panose="020B0604020202020204" pitchFamily="34" charset="0"/>
                        </a:rPr>
                        <a:t>A1</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12700" cmpd="sng">
                      <a:solidFill>
                        <a:srgbClr val="D2DAE1"/>
                      </a:solidFill>
                    </a:lnB>
                    <a:solidFill>
                      <a:srgbClr val="FFFFFF"/>
                    </a:solidFill>
                  </a:tcPr>
                </a:tc>
                <a:tc>
                  <a:txBody>
                    <a:bodyPr/>
                    <a:lstStyle/>
                    <a:p>
                      <a:r>
                        <a:rPr lang="en-US" altLang="zh-CN" sz="810" b="0">
                          <a:solidFill>
                            <a:srgbClr val="1F2D37"/>
                          </a:solidFill>
                          <a:latin typeface="Arial" panose="020B0604020202020204" pitchFamily="34" charset="0"/>
                        </a:rPr>
                        <a:t>(3.75, 0, 0)</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12700" cmpd="sng">
                      <a:solidFill>
                        <a:srgbClr val="D2DAE1"/>
                      </a:solidFill>
                    </a:lnB>
                    <a:solidFill>
                      <a:srgbClr val="FFFFFF"/>
                    </a:solidFill>
                  </a:tcPr>
                </a:tc>
                <a:extLst>
                  <a:ext uri="{0D108BD9-81ED-4DB2-BD59-A6C34878D82A}">
                    <a16:rowId xmlns:a16="http://schemas.microsoft.com/office/drawing/2014/main" val="4018489683"/>
                  </a:ext>
                </a:extLst>
              </a:tr>
              <a:tr h="309880">
                <a:tc>
                  <a:txBody>
                    <a:bodyPr/>
                    <a:lstStyle/>
                    <a:p>
                      <a:r>
                        <a:rPr lang="en-US" altLang="zh-CN" sz="810" b="0">
                          <a:solidFill>
                            <a:srgbClr val="1F2D37"/>
                          </a:solidFill>
                          <a:latin typeface="Arial" panose="020B0604020202020204" pitchFamily="34" charset="0"/>
                        </a:rPr>
                        <a:t>A2</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12700" cmpd="sng">
                      <a:solidFill>
                        <a:srgbClr val="D2DAE1"/>
                      </a:solidFill>
                    </a:lnB>
                    <a:solidFill>
                      <a:srgbClr val="FFFFFF"/>
                    </a:solidFill>
                  </a:tcPr>
                </a:tc>
                <a:tc>
                  <a:txBody>
                    <a:bodyPr/>
                    <a:lstStyle/>
                    <a:p>
                      <a:r>
                        <a:rPr lang="en-US" altLang="zh-CN" sz="810" b="0">
                          <a:solidFill>
                            <a:srgbClr val="1F2D37"/>
                          </a:solidFill>
                          <a:latin typeface="Arial" panose="020B0604020202020204" pitchFamily="34" charset="0"/>
                        </a:rPr>
                        <a:t>(3.75, 3.9, 0)</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12700" cmpd="sng">
                      <a:solidFill>
                        <a:srgbClr val="D2DAE1"/>
                      </a:solidFill>
                    </a:lnB>
                    <a:solidFill>
                      <a:srgbClr val="FFFFFF"/>
                    </a:solidFill>
                  </a:tcPr>
                </a:tc>
                <a:extLst>
                  <a:ext uri="{0D108BD9-81ED-4DB2-BD59-A6C34878D82A}">
                    <a16:rowId xmlns:a16="http://schemas.microsoft.com/office/drawing/2014/main" val="2618546002"/>
                  </a:ext>
                </a:extLst>
              </a:tr>
              <a:tr h="309880">
                <a:tc>
                  <a:txBody>
                    <a:bodyPr/>
                    <a:lstStyle/>
                    <a:p>
                      <a:r>
                        <a:rPr lang="en-US" altLang="zh-CN" sz="810" b="0">
                          <a:solidFill>
                            <a:srgbClr val="1F2D37"/>
                          </a:solidFill>
                          <a:latin typeface="Arial" panose="020B0604020202020204" pitchFamily="34" charset="0"/>
                        </a:rPr>
                        <a:t>A3</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12700" cmpd="sng">
                      <a:solidFill>
                        <a:srgbClr val="D2DAE1"/>
                      </a:solidFill>
                    </a:lnB>
                    <a:solidFill>
                      <a:srgbClr val="FFFFFF"/>
                    </a:solidFill>
                  </a:tcPr>
                </a:tc>
                <a:tc>
                  <a:txBody>
                    <a:bodyPr/>
                    <a:lstStyle/>
                    <a:p>
                      <a:r>
                        <a:rPr lang="en-US" altLang="zh-CN" sz="810" b="0">
                          <a:solidFill>
                            <a:srgbClr val="1F2D37"/>
                          </a:solidFill>
                          <a:latin typeface="Arial" panose="020B0604020202020204" pitchFamily="34" charset="0"/>
                        </a:rPr>
                        <a:t>(0, 3.9, 0)</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12700" cmpd="sng">
                      <a:solidFill>
                        <a:srgbClr val="D2DAE1"/>
                      </a:solidFill>
                    </a:lnB>
                    <a:solidFill>
                      <a:srgbClr val="FFFFFF"/>
                    </a:solidFill>
                  </a:tcPr>
                </a:tc>
                <a:extLst>
                  <a:ext uri="{0D108BD9-81ED-4DB2-BD59-A6C34878D82A}">
                    <a16:rowId xmlns:a16="http://schemas.microsoft.com/office/drawing/2014/main" val="253566971"/>
                  </a:ext>
                </a:extLst>
              </a:tr>
            </a:tbl>
          </a:graphicData>
        </a:graphic>
      </p:graphicFrame>
      <p:sp>
        <p:nvSpPr>
          <p:cNvPr id="8" name="矩形 7">
            <a:extLst>
              <a:ext uri="{FF2B5EF4-FFF2-40B4-BE49-F238E27FC236}">
                <a16:creationId xmlns:a16="http://schemas.microsoft.com/office/drawing/2014/main" id="{A8EFB4F6-84B1-3E7F-A5B8-EBF5A4480ECE}"/>
              </a:ext>
            </a:extLst>
          </p:cNvPr>
          <p:cNvSpPr/>
          <p:nvPr/>
        </p:nvSpPr>
        <p:spPr>
          <a:xfrm>
            <a:off x="4978400" y="2514600"/>
            <a:ext cx="2984500" cy="1714500"/>
          </a:xfrm>
          <a:prstGeom prst="rect">
            <a:avLst/>
          </a:prstGeom>
          <a:solidFill>
            <a:srgbClr val="FFFFFF"/>
          </a:solidFill>
          <a:ln w="1270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62C400FD-281B-EE8F-A51C-2C4F29AACC6A}"/>
              </a:ext>
            </a:extLst>
          </p:cNvPr>
          <p:cNvSpPr txBox="1"/>
          <p:nvPr/>
        </p:nvSpPr>
        <p:spPr>
          <a:xfrm>
            <a:off x="5156200" y="2616200"/>
            <a:ext cx="2628900" cy="164148"/>
          </a:xfrm>
          <a:prstGeom prst="rect">
            <a:avLst/>
          </a:prstGeom>
          <a:noFill/>
        </p:spPr>
        <p:txBody>
          <a:bodyPr vert="horz" wrap="square" lIns="25400" tIns="12700" rIns="25400" bIns="12700" rtlCol="0">
            <a:spAutoFit/>
          </a:bodyPr>
          <a:lstStyle/>
          <a:p>
            <a:pPr algn="ctr"/>
            <a:r>
              <a:rPr lang="en-US" altLang="zh-CN" sz="900" b="1">
                <a:solidFill>
                  <a:srgbClr val="005C8F"/>
                </a:solidFill>
              </a:rPr>
              <a:t>3.75 m x 3.9 m test field</a:t>
            </a:r>
            <a:endParaRPr lang="zh-CN" altLang="en-US" sz="900" b="1">
              <a:solidFill>
                <a:srgbClr val="005C8F"/>
              </a:solidFill>
            </a:endParaRPr>
          </a:p>
        </p:txBody>
      </p:sp>
      <p:sp>
        <p:nvSpPr>
          <p:cNvPr id="10" name="椭圆 9">
            <a:extLst>
              <a:ext uri="{FF2B5EF4-FFF2-40B4-BE49-F238E27FC236}">
                <a16:creationId xmlns:a16="http://schemas.microsoft.com/office/drawing/2014/main" id="{0D23E955-B06A-5B24-94AB-D59DD40FFC64}"/>
              </a:ext>
            </a:extLst>
          </p:cNvPr>
          <p:cNvSpPr/>
          <p:nvPr/>
        </p:nvSpPr>
        <p:spPr>
          <a:xfrm>
            <a:off x="5708015" y="3827145"/>
            <a:ext cx="152400" cy="152400"/>
          </a:xfrm>
          <a:prstGeom prst="ellipse">
            <a:avLst/>
          </a:prstGeom>
          <a:solidFill>
            <a:srgbClr val="F29100"/>
          </a:solidFill>
          <a:ln>
            <a:solidFill>
              <a:srgbClr val="F29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17DE93EF-8E23-3226-5743-D30E0692F95B}"/>
              </a:ext>
            </a:extLst>
          </p:cNvPr>
          <p:cNvSpPr txBox="1"/>
          <p:nvPr/>
        </p:nvSpPr>
        <p:spPr>
          <a:xfrm>
            <a:off x="5428615" y="3992245"/>
            <a:ext cx="762000" cy="141064"/>
          </a:xfrm>
          <a:prstGeom prst="rect">
            <a:avLst/>
          </a:prstGeom>
          <a:noFill/>
        </p:spPr>
        <p:txBody>
          <a:bodyPr vert="horz" wrap="square" lIns="25400" tIns="12700" rIns="25400" bIns="12700" rtlCol="0">
            <a:spAutoFit/>
          </a:bodyPr>
          <a:lstStyle/>
          <a:p>
            <a:pPr algn="ctr"/>
            <a:r>
              <a:rPr lang="en-US" altLang="zh-CN" sz="750">
                <a:solidFill>
                  <a:srgbClr val="1F2D37"/>
                </a:solidFill>
              </a:rPr>
              <a:t>A0 z=0.75</a:t>
            </a:r>
            <a:endParaRPr lang="zh-CN" altLang="en-US" sz="750">
              <a:solidFill>
                <a:srgbClr val="1F2D37"/>
              </a:solidFill>
            </a:endParaRPr>
          </a:p>
        </p:txBody>
      </p:sp>
      <p:sp>
        <p:nvSpPr>
          <p:cNvPr id="14" name="椭圆 13">
            <a:extLst>
              <a:ext uri="{FF2B5EF4-FFF2-40B4-BE49-F238E27FC236}">
                <a16:creationId xmlns:a16="http://schemas.microsoft.com/office/drawing/2014/main" id="{625DB4C3-A88E-4CCB-D4FC-D15119E782F9}"/>
              </a:ext>
            </a:extLst>
          </p:cNvPr>
          <p:cNvSpPr/>
          <p:nvPr/>
        </p:nvSpPr>
        <p:spPr>
          <a:xfrm>
            <a:off x="7588250" y="3827145"/>
            <a:ext cx="152400" cy="152400"/>
          </a:xfrm>
          <a:prstGeom prst="ellipse">
            <a:avLst/>
          </a:prstGeom>
          <a:solidFill>
            <a:srgbClr val="F29100"/>
          </a:solidFill>
          <a:ln>
            <a:solidFill>
              <a:srgbClr val="F29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6DE97FA0-591D-C1EE-038D-613DC0B27334}"/>
              </a:ext>
            </a:extLst>
          </p:cNvPr>
          <p:cNvSpPr txBox="1"/>
          <p:nvPr/>
        </p:nvSpPr>
        <p:spPr>
          <a:xfrm>
            <a:off x="7308850" y="3992245"/>
            <a:ext cx="762000" cy="141064"/>
          </a:xfrm>
          <a:prstGeom prst="rect">
            <a:avLst/>
          </a:prstGeom>
          <a:noFill/>
        </p:spPr>
        <p:txBody>
          <a:bodyPr vert="horz" wrap="square" lIns="25400" tIns="12700" rIns="25400" bIns="12700" rtlCol="0">
            <a:spAutoFit/>
          </a:bodyPr>
          <a:lstStyle/>
          <a:p>
            <a:pPr algn="ctr"/>
            <a:r>
              <a:rPr lang="en-US" altLang="zh-CN" sz="750">
                <a:solidFill>
                  <a:srgbClr val="1F2D37"/>
                </a:solidFill>
              </a:rPr>
              <a:t>A1 z=0</a:t>
            </a:r>
            <a:endParaRPr lang="zh-CN" altLang="en-US" sz="750">
              <a:solidFill>
                <a:srgbClr val="1F2D37"/>
              </a:solidFill>
            </a:endParaRPr>
          </a:p>
        </p:txBody>
      </p:sp>
      <p:sp>
        <p:nvSpPr>
          <p:cNvPr id="18" name="椭圆 17">
            <a:extLst>
              <a:ext uri="{FF2B5EF4-FFF2-40B4-BE49-F238E27FC236}">
                <a16:creationId xmlns:a16="http://schemas.microsoft.com/office/drawing/2014/main" id="{A45ECA57-44A2-A7B0-B8D7-0F45CF2C38E4}"/>
              </a:ext>
            </a:extLst>
          </p:cNvPr>
          <p:cNvSpPr/>
          <p:nvPr/>
        </p:nvSpPr>
        <p:spPr>
          <a:xfrm>
            <a:off x="7588250" y="2781300"/>
            <a:ext cx="152400" cy="152400"/>
          </a:xfrm>
          <a:prstGeom prst="ellipse">
            <a:avLst/>
          </a:prstGeom>
          <a:solidFill>
            <a:srgbClr val="F29100"/>
          </a:solidFill>
          <a:ln>
            <a:solidFill>
              <a:srgbClr val="F29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C398AD28-91EC-53C2-6831-96EF14A6D5E6}"/>
              </a:ext>
            </a:extLst>
          </p:cNvPr>
          <p:cNvSpPr txBox="1"/>
          <p:nvPr/>
        </p:nvSpPr>
        <p:spPr>
          <a:xfrm>
            <a:off x="7308850" y="2946400"/>
            <a:ext cx="762000" cy="141064"/>
          </a:xfrm>
          <a:prstGeom prst="rect">
            <a:avLst/>
          </a:prstGeom>
          <a:noFill/>
        </p:spPr>
        <p:txBody>
          <a:bodyPr vert="horz" wrap="square" lIns="25400" tIns="12700" rIns="25400" bIns="12700" rtlCol="0">
            <a:spAutoFit/>
          </a:bodyPr>
          <a:lstStyle/>
          <a:p>
            <a:pPr algn="ctr"/>
            <a:r>
              <a:rPr lang="en-US" altLang="zh-CN" sz="750">
                <a:solidFill>
                  <a:srgbClr val="1F2D37"/>
                </a:solidFill>
              </a:rPr>
              <a:t>A2 z=0</a:t>
            </a:r>
            <a:endParaRPr lang="zh-CN" altLang="en-US" sz="750">
              <a:solidFill>
                <a:srgbClr val="1F2D37"/>
              </a:solidFill>
            </a:endParaRPr>
          </a:p>
        </p:txBody>
      </p:sp>
      <p:sp>
        <p:nvSpPr>
          <p:cNvPr id="21" name="椭圆 20">
            <a:extLst>
              <a:ext uri="{FF2B5EF4-FFF2-40B4-BE49-F238E27FC236}">
                <a16:creationId xmlns:a16="http://schemas.microsoft.com/office/drawing/2014/main" id="{7A6AC581-2E76-21DE-FEE3-30FED917E368}"/>
              </a:ext>
            </a:extLst>
          </p:cNvPr>
          <p:cNvSpPr/>
          <p:nvPr/>
        </p:nvSpPr>
        <p:spPr>
          <a:xfrm>
            <a:off x="5200650" y="2781300"/>
            <a:ext cx="152400" cy="152400"/>
          </a:xfrm>
          <a:prstGeom prst="ellipse">
            <a:avLst/>
          </a:prstGeom>
          <a:solidFill>
            <a:srgbClr val="F29100"/>
          </a:solidFill>
          <a:ln>
            <a:solidFill>
              <a:srgbClr val="F29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2E1C37E8-29B2-1721-12A6-00EF67BD8E5B}"/>
              </a:ext>
            </a:extLst>
          </p:cNvPr>
          <p:cNvSpPr txBox="1"/>
          <p:nvPr/>
        </p:nvSpPr>
        <p:spPr>
          <a:xfrm>
            <a:off x="4921250" y="2946400"/>
            <a:ext cx="762000" cy="141064"/>
          </a:xfrm>
          <a:prstGeom prst="rect">
            <a:avLst/>
          </a:prstGeom>
          <a:noFill/>
        </p:spPr>
        <p:txBody>
          <a:bodyPr vert="horz" wrap="square" lIns="25400" tIns="12700" rIns="25400" bIns="12700" rtlCol="0">
            <a:spAutoFit/>
          </a:bodyPr>
          <a:lstStyle/>
          <a:p>
            <a:pPr algn="ctr"/>
            <a:r>
              <a:rPr lang="en-US" altLang="zh-CN" sz="750">
                <a:solidFill>
                  <a:srgbClr val="1F2D37"/>
                </a:solidFill>
              </a:rPr>
              <a:t>A3 z=0</a:t>
            </a:r>
            <a:endParaRPr lang="zh-CN" altLang="en-US" sz="750">
              <a:solidFill>
                <a:srgbClr val="1F2D37"/>
              </a:solidFill>
            </a:endParaRPr>
          </a:p>
        </p:txBody>
      </p:sp>
      <p:sp>
        <p:nvSpPr>
          <p:cNvPr id="24" name="文本框 23">
            <a:extLst>
              <a:ext uri="{FF2B5EF4-FFF2-40B4-BE49-F238E27FC236}">
                <a16:creationId xmlns:a16="http://schemas.microsoft.com/office/drawing/2014/main" id="{65E9E02D-2F7C-FC25-22C2-A35FEE5D647A}"/>
              </a:ext>
            </a:extLst>
          </p:cNvPr>
          <p:cNvSpPr txBox="1"/>
          <p:nvPr/>
        </p:nvSpPr>
        <p:spPr>
          <a:xfrm>
            <a:off x="889000" y="4400644"/>
            <a:ext cx="7366000" cy="187231"/>
          </a:xfrm>
          <a:prstGeom prst="rect">
            <a:avLst/>
          </a:prstGeom>
          <a:noFill/>
        </p:spPr>
        <p:txBody>
          <a:bodyPr vert="horz" wrap="square" lIns="25400" tIns="12700" rIns="25400" bIns="12700" rtlCol="0">
            <a:spAutoFit/>
          </a:bodyPr>
          <a:lstStyle/>
          <a:p>
            <a:pPr algn="ctr"/>
            <a:r>
              <a:rPr lang="en-US" altLang="zh-CN" sz="1050" dirty="0">
                <a:solidFill>
                  <a:srgbClr val="1F2D37"/>
                </a:solidFill>
              </a:rPr>
              <a:t>75 measurements across 5 reference points were used for final error analysis.</a:t>
            </a:r>
            <a:endParaRPr lang="zh-CN" altLang="en-US" sz="1050" dirty="0">
              <a:solidFill>
                <a:srgbClr val="1F2D37"/>
              </a:solidFill>
            </a:endParaRPr>
          </a:p>
        </p:txBody>
      </p:sp>
    </p:spTree>
    <p:extLst>
      <p:ext uri="{BB962C8B-B14F-4D97-AF65-F5344CB8AC3E}">
        <p14:creationId xmlns:p14="http://schemas.microsoft.com/office/powerpoint/2010/main" val="230597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5651500"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5. Verification - Positioning Accuracy and Error Analysis</a:t>
            </a:r>
          </a:p>
        </p:txBody>
      </p:sp>
      <p:pic>
        <p:nvPicPr>
          <p:cNvPr id="3" name="图片 2">
            <a:extLst>
              <a:ext uri="{FF2B5EF4-FFF2-40B4-BE49-F238E27FC236}">
                <a16:creationId xmlns:a16="http://schemas.microsoft.com/office/drawing/2014/main" id="{F25871A7-73A4-9745-B1CA-929456C0DB3B}"/>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4000" y="1066800"/>
            <a:ext cx="5397500" cy="2806700"/>
          </a:xfrm>
          <a:prstGeom prst="rect">
            <a:avLst/>
          </a:prstGeom>
        </p:spPr>
      </p:pic>
      <p:sp>
        <p:nvSpPr>
          <p:cNvPr id="6" name="矩形 5">
            <a:extLst>
              <a:ext uri="{FF2B5EF4-FFF2-40B4-BE49-F238E27FC236}">
                <a16:creationId xmlns:a16="http://schemas.microsoft.com/office/drawing/2014/main" id="{15072D49-CF7D-AD33-4747-139FFF53A1E2}"/>
              </a:ext>
            </a:extLst>
          </p:cNvPr>
          <p:cNvSpPr/>
          <p:nvPr/>
        </p:nvSpPr>
        <p:spPr>
          <a:xfrm>
            <a:off x="6096000" y="990600"/>
            <a:ext cx="2286000" cy="762000"/>
          </a:xfrm>
          <a:prstGeom prst="rect">
            <a:avLst/>
          </a:prstGeom>
          <a:solidFill>
            <a:srgbClr val="FFEEDA"/>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C2E43793-2721-40E2-4FEF-E3764E391DF7}"/>
              </a:ext>
            </a:extLst>
          </p:cNvPr>
          <p:cNvSpPr txBox="1"/>
          <p:nvPr/>
        </p:nvSpPr>
        <p:spPr>
          <a:xfrm>
            <a:off x="6197600" y="1066800"/>
            <a:ext cx="2082800" cy="318036"/>
          </a:xfrm>
          <a:prstGeom prst="rect">
            <a:avLst/>
          </a:prstGeom>
          <a:noFill/>
        </p:spPr>
        <p:txBody>
          <a:bodyPr vert="horz" wrap="square" lIns="25400" tIns="12700" rIns="25400" bIns="12700" rtlCol="0">
            <a:spAutoFit/>
          </a:bodyPr>
          <a:lstStyle/>
          <a:p>
            <a:pPr algn="ctr"/>
            <a:r>
              <a:rPr lang="en-US" altLang="zh-CN" sz="1900" b="1">
                <a:solidFill>
                  <a:srgbClr val="005C8F"/>
                </a:solidFill>
              </a:rPr>
              <a:t>10.10 cm</a:t>
            </a:r>
            <a:endParaRPr lang="zh-CN" altLang="en-US" sz="1900" b="1">
              <a:solidFill>
                <a:srgbClr val="005C8F"/>
              </a:solidFill>
            </a:endParaRPr>
          </a:p>
        </p:txBody>
      </p:sp>
      <p:sp>
        <p:nvSpPr>
          <p:cNvPr id="9" name="文本框 8">
            <a:extLst>
              <a:ext uri="{FF2B5EF4-FFF2-40B4-BE49-F238E27FC236}">
                <a16:creationId xmlns:a16="http://schemas.microsoft.com/office/drawing/2014/main" id="{FCC4B18B-AC5F-DA86-4AF1-864924CB8D62}"/>
              </a:ext>
            </a:extLst>
          </p:cNvPr>
          <p:cNvSpPr txBox="1"/>
          <p:nvPr/>
        </p:nvSpPr>
        <p:spPr>
          <a:xfrm>
            <a:off x="6197600" y="1409700"/>
            <a:ext cx="2082800" cy="157992"/>
          </a:xfrm>
          <a:prstGeom prst="rect">
            <a:avLst/>
          </a:prstGeom>
          <a:noFill/>
        </p:spPr>
        <p:txBody>
          <a:bodyPr vert="horz" wrap="square" lIns="25400" tIns="12700" rIns="25400" bIns="12700" rtlCol="0">
            <a:spAutoFit/>
          </a:bodyPr>
          <a:lstStyle/>
          <a:p>
            <a:pPr algn="ctr"/>
            <a:r>
              <a:rPr lang="en-US" altLang="zh-CN" sz="860">
                <a:solidFill>
                  <a:srgbClr val="1F2D37"/>
                </a:solidFill>
              </a:rPr>
              <a:t>horizontal RMSE</a:t>
            </a:r>
            <a:endParaRPr lang="zh-CN" altLang="en-US" sz="860">
              <a:solidFill>
                <a:srgbClr val="1F2D37"/>
              </a:solidFill>
            </a:endParaRPr>
          </a:p>
        </p:txBody>
      </p:sp>
      <p:sp>
        <p:nvSpPr>
          <p:cNvPr id="10" name="矩形 9">
            <a:extLst>
              <a:ext uri="{FF2B5EF4-FFF2-40B4-BE49-F238E27FC236}">
                <a16:creationId xmlns:a16="http://schemas.microsoft.com/office/drawing/2014/main" id="{8AC9687F-0D97-725F-36B6-5760BAF054CE}"/>
              </a:ext>
            </a:extLst>
          </p:cNvPr>
          <p:cNvSpPr/>
          <p:nvPr/>
        </p:nvSpPr>
        <p:spPr>
          <a:xfrm>
            <a:off x="6096000" y="1955800"/>
            <a:ext cx="2286000" cy="762000"/>
          </a:xfrm>
          <a:prstGeom prst="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29700A58-A6F9-68BF-86C2-E9B193B7D3B5}"/>
              </a:ext>
            </a:extLst>
          </p:cNvPr>
          <p:cNvSpPr txBox="1"/>
          <p:nvPr/>
        </p:nvSpPr>
        <p:spPr>
          <a:xfrm>
            <a:off x="6197600" y="2032000"/>
            <a:ext cx="2082800" cy="318036"/>
          </a:xfrm>
          <a:prstGeom prst="rect">
            <a:avLst/>
          </a:prstGeom>
          <a:noFill/>
        </p:spPr>
        <p:txBody>
          <a:bodyPr vert="horz" wrap="square" lIns="25400" tIns="12700" rIns="25400" bIns="12700" rtlCol="0">
            <a:spAutoFit/>
          </a:bodyPr>
          <a:lstStyle/>
          <a:p>
            <a:pPr algn="ctr"/>
            <a:r>
              <a:rPr lang="en-US" altLang="zh-CN" sz="1900" b="1">
                <a:solidFill>
                  <a:srgbClr val="005C8F"/>
                </a:solidFill>
              </a:rPr>
              <a:t>8.44 cm</a:t>
            </a:r>
            <a:endParaRPr lang="zh-CN" altLang="en-US" sz="1900" b="1">
              <a:solidFill>
                <a:srgbClr val="005C8F"/>
              </a:solidFill>
            </a:endParaRPr>
          </a:p>
        </p:txBody>
      </p:sp>
      <p:sp>
        <p:nvSpPr>
          <p:cNvPr id="13" name="文本框 12">
            <a:extLst>
              <a:ext uri="{FF2B5EF4-FFF2-40B4-BE49-F238E27FC236}">
                <a16:creationId xmlns:a16="http://schemas.microsoft.com/office/drawing/2014/main" id="{3279612A-5480-D400-36F6-935579773819}"/>
              </a:ext>
            </a:extLst>
          </p:cNvPr>
          <p:cNvSpPr txBox="1"/>
          <p:nvPr/>
        </p:nvSpPr>
        <p:spPr>
          <a:xfrm>
            <a:off x="6197600" y="2374900"/>
            <a:ext cx="2082800" cy="157992"/>
          </a:xfrm>
          <a:prstGeom prst="rect">
            <a:avLst/>
          </a:prstGeom>
          <a:noFill/>
        </p:spPr>
        <p:txBody>
          <a:bodyPr vert="horz" wrap="square" lIns="25400" tIns="12700" rIns="25400" bIns="12700" rtlCol="0">
            <a:spAutoFit/>
          </a:bodyPr>
          <a:lstStyle/>
          <a:p>
            <a:pPr algn="ctr"/>
            <a:r>
              <a:rPr lang="en-US" altLang="zh-CN" sz="860">
                <a:solidFill>
                  <a:srgbClr val="1F2D37"/>
                </a:solidFill>
              </a:rPr>
              <a:t>mean horizontal error</a:t>
            </a:r>
            <a:endParaRPr lang="zh-CN" altLang="en-US" sz="860">
              <a:solidFill>
                <a:srgbClr val="1F2D37"/>
              </a:solidFill>
            </a:endParaRPr>
          </a:p>
        </p:txBody>
      </p:sp>
      <p:sp>
        <p:nvSpPr>
          <p:cNvPr id="14" name="矩形 13">
            <a:extLst>
              <a:ext uri="{FF2B5EF4-FFF2-40B4-BE49-F238E27FC236}">
                <a16:creationId xmlns:a16="http://schemas.microsoft.com/office/drawing/2014/main" id="{2894A0FD-A593-8EE9-6C13-08C39862FEBF}"/>
              </a:ext>
            </a:extLst>
          </p:cNvPr>
          <p:cNvSpPr/>
          <p:nvPr/>
        </p:nvSpPr>
        <p:spPr>
          <a:xfrm>
            <a:off x="5796102" y="2921000"/>
            <a:ext cx="3012378" cy="686624"/>
          </a:xfrm>
          <a:prstGeom prst="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07D2D55E-8067-6474-746F-C440D8F45C66}"/>
              </a:ext>
            </a:extLst>
          </p:cNvPr>
          <p:cNvSpPr txBox="1"/>
          <p:nvPr/>
        </p:nvSpPr>
        <p:spPr>
          <a:xfrm>
            <a:off x="5897702" y="2997200"/>
            <a:ext cx="2910778" cy="610424"/>
          </a:xfrm>
          <a:prstGeom prst="rect">
            <a:avLst/>
          </a:prstGeom>
          <a:noFill/>
        </p:spPr>
        <p:txBody>
          <a:bodyPr vert="horz" wrap="square" lIns="25400" tIns="12700" rIns="25400" bIns="12700" rtlCol="0">
            <a:spAutoFit/>
          </a:bodyPr>
          <a:lstStyle/>
          <a:p>
            <a:pPr algn="ctr"/>
            <a:r>
              <a:rPr lang="en-US" altLang="zh-CN" sz="1900" b="1" dirty="0">
                <a:solidFill>
                  <a:srgbClr val="005C8F"/>
                </a:solidFill>
              </a:rPr>
              <a:t>7.73 / 6.49 cm / 27.33 cm</a:t>
            </a:r>
            <a:endParaRPr lang="zh-CN" altLang="en-US" sz="1900" b="1" dirty="0">
              <a:solidFill>
                <a:srgbClr val="005C8F"/>
              </a:solidFill>
            </a:endParaRPr>
          </a:p>
          <a:p>
            <a:pPr algn="ctr"/>
            <a:endParaRPr lang="zh-CN" altLang="en-US" sz="1900" b="1" dirty="0">
              <a:solidFill>
                <a:srgbClr val="005C8F"/>
              </a:solidFill>
            </a:endParaRPr>
          </a:p>
        </p:txBody>
      </p:sp>
      <p:sp>
        <p:nvSpPr>
          <p:cNvPr id="16" name="文本框 15">
            <a:extLst>
              <a:ext uri="{FF2B5EF4-FFF2-40B4-BE49-F238E27FC236}">
                <a16:creationId xmlns:a16="http://schemas.microsoft.com/office/drawing/2014/main" id="{72079514-8A7E-5CFE-8EF3-91DA71B77BC1}"/>
              </a:ext>
            </a:extLst>
          </p:cNvPr>
          <p:cNvSpPr txBox="1"/>
          <p:nvPr/>
        </p:nvSpPr>
        <p:spPr>
          <a:xfrm>
            <a:off x="6311691" y="3339276"/>
            <a:ext cx="2082800" cy="157992"/>
          </a:xfrm>
          <a:prstGeom prst="rect">
            <a:avLst/>
          </a:prstGeom>
          <a:noFill/>
        </p:spPr>
        <p:txBody>
          <a:bodyPr vert="horz" wrap="square" lIns="25400" tIns="12700" rIns="25400" bIns="12700" rtlCol="0">
            <a:spAutoFit/>
          </a:bodyPr>
          <a:lstStyle/>
          <a:p>
            <a:pPr algn="ctr"/>
            <a:r>
              <a:rPr lang="en-US" altLang="zh-CN" sz="860" dirty="0">
                <a:solidFill>
                  <a:srgbClr val="1F2D37"/>
                </a:solidFill>
              </a:rPr>
              <a:t>X / Y / Z   RMSE</a:t>
            </a:r>
            <a:endParaRPr lang="zh-CN" altLang="en-US" sz="860" dirty="0">
              <a:solidFill>
                <a:srgbClr val="1F2D37"/>
              </a:solidFill>
            </a:endParaRPr>
          </a:p>
        </p:txBody>
      </p:sp>
      <p:sp>
        <p:nvSpPr>
          <p:cNvPr id="17" name="文本框 16">
            <a:extLst>
              <a:ext uri="{FF2B5EF4-FFF2-40B4-BE49-F238E27FC236}">
                <a16:creationId xmlns:a16="http://schemas.microsoft.com/office/drawing/2014/main" id="{D975A9AA-B973-A819-BECE-F08533368040}"/>
              </a:ext>
            </a:extLst>
          </p:cNvPr>
          <p:cNvSpPr txBox="1"/>
          <p:nvPr/>
        </p:nvSpPr>
        <p:spPr>
          <a:xfrm>
            <a:off x="749300" y="4229100"/>
            <a:ext cx="7645400" cy="184153"/>
          </a:xfrm>
          <a:prstGeom prst="rect">
            <a:avLst/>
          </a:prstGeom>
          <a:noFill/>
        </p:spPr>
        <p:txBody>
          <a:bodyPr vert="horz" wrap="square" lIns="25400" tIns="12700" rIns="25400" bIns="12700" rtlCol="0">
            <a:spAutoFit/>
          </a:bodyPr>
          <a:lstStyle/>
          <a:p>
            <a:pPr algn="ctr"/>
            <a:r>
              <a:rPr lang="en-US" altLang="zh-CN" sz="1030" dirty="0">
                <a:solidFill>
                  <a:srgbClr val="1F2D37"/>
                </a:solidFill>
              </a:rPr>
              <a:t>Horizontal positioning performance is the strongest part of the final system and supports portable trajectory visualization.</a:t>
            </a:r>
            <a:endParaRPr lang="zh-CN" altLang="en-US" sz="1030" dirty="0">
              <a:solidFill>
                <a:srgbClr val="1F2D37"/>
              </a:solidFill>
            </a:endParaRPr>
          </a:p>
        </p:txBody>
      </p:sp>
    </p:spTree>
    <p:extLst>
      <p:ext uri="{BB962C8B-B14F-4D97-AF65-F5344CB8AC3E}">
        <p14:creationId xmlns:p14="http://schemas.microsoft.com/office/powerpoint/2010/main" val="122505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57268"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Content</a:t>
            </a:r>
          </a:p>
        </p:txBody>
      </p:sp>
      <p:sp>
        <p:nvSpPr>
          <p:cNvPr id="4" name="文本框 3">
            <a:extLst>
              <a:ext uri="{FF2B5EF4-FFF2-40B4-BE49-F238E27FC236}">
                <a16:creationId xmlns:a16="http://schemas.microsoft.com/office/drawing/2014/main" id="{2FED08CF-C493-CF0D-4F5D-01C013030505}"/>
              </a:ext>
            </a:extLst>
          </p:cNvPr>
          <p:cNvSpPr txBox="1"/>
          <p:nvPr/>
        </p:nvSpPr>
        <p:spPr>
          <a:xfrm>
            <a:off x="578634" y="987618"/>
            <a:ext cx="4569414" cy="2565318"/>
          </a:xfrm>
          <a:prstGeom prst="rect">
            <a:avLst/>
          </a:prstGeom>
          <a:noFill/>
        </p:spPr>
        <p:txBody>
          <a:bodyPr vert="horz" wrap="square" lIns="25400" tIns="12700" rIns="25400" bIns="12700" rtlCol="0">
            <a:spAutoFit/>
          </a:bodyPr>
          <a:lstStyle/>
          <a:p>
            <a:pPr>
              <a:lnSpc>
                <a:spcPct val="150000"/>
              </a:lnSpc>
            </a:pPr>
            <a:r>
              <a:rPr lang="en-US" altLang="zh-CN" sz="1600" b="1" dirty="0">
                <a:solidFill>
                  <a:srgbClr val="1F2D37"/>
                </a:solidFill>
              </a:rPr>
              <a:t>1. Motivation and project goal</a:t>
            </a:r>
          </a:p>
          <a:p>
            <a:pPr>
              <a:lnSpc>
                <a:spcPct val="150000"/>
              </a:lnSpc>
            </a:pPr>
            <a:r>
              <a:rPr lang="en-US" altLang="zh-CN" sz="1600" b="1" dirty="0">
                <a:solidFill>
                  <a:srgbClr val="1F2D37"/>
                </a:solidFill>
              </a:rPr>
              <a:t>2. System overview</a:t>
            </a:r>
          </a:p>
          <a:p>
            <a:pPr>
              <a:lnSpc>
                <a:spcPct val="150000"/>
              </a:lnSpc>
            </a:pPr>
            <a:r>
              <a:rPr lang="en-US" altLang="zh-CN" sz="1600" b="1" dirty="0">
                <a:solidFill>
                  <a:srgbClr val="1F2D37"/>
                </a:solidFill>
              </a:rPr>
              <a:t>3. Hardware and TWR communication</a:t>
            </a:r>
          </a:p>
          <a:p>
            <a:pPr>
              <a:lnSpc>
                <a:spcPct val="150000"/>
              </a:lnSpc>
            </a:pPr>
            <a:r>
              <a:rPr lang="en-US" altLang="zh-CN" sz="1600" b="1" dirty="0">
                <a:solidFill>
                  <a:srgbClr val="1F2D37"/>
                </a:solidFill>
              </a:rPr>
              <a:t>4. Reconstruction algorithm and GUI</a:t>
            </a:r>
          </a:p>
          <a:p>
            <a:pPr>
              <a:lnSpc>
                <a:spcPct val="150000"/>
              </a:lnSpc>
            </a:pPr>
            <a:r>
              <a:rPr lang="en-US" altLang="zh-CN" sz="1600" b="1" dirty="0">
                <a:solidFill>
                  <a:srgbClr val="1F2D37"/>
                </a:solidFill>
              </a:rPr>
              <a:t>5. Verification results</a:t>
            </a:r>
          </a:p>
          <a:p>
            <a:pPr>
              <a:lnSpc>
                <a:spcPct val="150000"/>
              </a:lnSpc>
            </a:pPr>
            <a:r>
              <a:rPr lang="en-US" altLang="zh-CN" sz="1600" b="1" dirty="0">
                <a:solidFill>
                  <a:srgbClr val="1F2D37"/>
                </a:solidFill>
              </a:rPr>
              <a:t>6. Power, cost, and future work</a:t>
            </a:r>
          </a:p>
          <a:p>
            <a:pPr>
              <a:lnSpc>
                <a:spcPct val="150000"/>
              </a:lnSpc>
            </a:pPr>
            <a:r>
              <a:rPr lang="en-US" altLang="zh-CN" sz="1600" b="1" dirty="0">
                <a:solidFill>
                  <a:srgbClr val="1F2D37"/>
                </a:solidFill>
              </a:rPr>
              <a:t>7. Conclusion</a:t>
            </a:r>
            <a:endParaRPr lang="zh-CN" altLang="en-US" sz="1600" b="1" dirty="0">
              <a:solidFill>
                <a:srgbClr val="1F2D37"/>
              </a:solidFill>
            </a:endParaRPr>
          </a:p>
        </p:txBody>
      </p:sp>
      <p:pic>
        <p:nvPicPr>
          <p:cNvPr id="7" name="图片 6">
            <a:extLst>
              <a:ext uri="{FF2B5EF4-FFF2-40B4-BE49-F238E27FC236}">
                <a16:creationId xmlns:a16="http://schemas.microsoft.com/office/drawing/2014/main" id="{9778EC79-F8AC-DD33-CAAA-003307A01BBF}"/>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562600" y="896864"/>
            <a:ext cx="2311400" cy="3083072"/>
          </a:xfrm>
          <a:prstGeom prst="rect">
            <a:avLst/>
          </a:prstGeom>
        </p:spPr>
      </p:pic>
      <p:sp>
        <p:nvSpPr>
          <p:cNvPr id="8" name="文本框 7">
            <a:extLst>
              <a:ext uri="{FF2B5EF4-FFF2-40B4-BE49-F238E27FC236}">
                <a16:creationId xmlns:a16="http://schemas.microsoft.com/office/drawing/2014/main" id="{C7ED8240-A2C5-2A30-1C3E-C129652F8A3D}"/>
              </a:ext>
            </a:extLst>
          </p:cNvPr>
          <p:cNvSpPr txBox="1"/>
          <p:nvPr/>
        </p:nvSpPr>
        <p:spPr>
          <a:xfrm>
            <a:off x="5346700" y="4203700"/>
            <a:ext cx="2794000" cy="164148"/>
          </a:xfrm>
          <a:prstGeom prst="rect">
            <a:avLst/>
          </a:prstGeom>
          <a:noFill/>
        </p:spPr>
        <p:txBody>
          <a:bodyPr vert="horz" wrap="square" lIns="25400" tIns="12700" rIns="25400" bIns="12700" rtlCol="0">
            <a:spAutoFit/>
          </a:bodyPr>
          <a:lstStyle/>
          <a:p>
            <a:pPr algn="ctr"/>
            <a:r>
              <a:rPr lang="en-US" altLang="zh-CN" sz="900">
                <a:solidFill>
                  <a:srgbClr val="525252"/>
                </a:solidFill>
              </a:rPr>
              <a:t>Final embedded prototype</a:t>
            </a:r>
            <a:endParaRPr lang="zh-CN" altLang="en-US" sz="900">
              <a:solidFill>
                <a:srgbClr val="525252"/>
              </a:solidFill>
            </a:endParaRPr>
          </a:p>
        </p:txBody>
      </p:sp>
    </p:spTree>
    <p:extLst>
      <p:ext uri="{BB962C8B-B14F-4D97-AF65-F5344CB8AC3E}">
        <p14:creationId xmlns:p14="http://schemas.microsoft.com/office/powerpoint/2010/main" val="183839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5796102"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5. Verification - Positioning Accuracy and Error Analysis</a:t>
            </a:r>
          </a:p>
        </p:txBody>
      </p:sp>
      <p:pic>
        <p:nvPicPr>
          <p:cNvPr id="7" name="图片 6">
            <a:extLst>
              <a:ext uri="{FF2B5EF4-FFF2-40B4-BE49-F238E27FC236}">
                <a16:creationId xmlns:a16="http://schemas.microsoft.com/office/drawing/2014/main" id="{0C1E74BC-F108-3F4C-1848-6B880759D95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64038" y="838200"/>
            <a:ext cx="4291724" cy="3111500"/>
          </a:xfrm>
          <a:prstGeom prst="rect">
            <a:avLst/>
          </a:prstGeom>
        </p:spPr>
      </p:pic>
      <p:sp>
        <p:nvSpPr>
          <p:cNvPr id="11" name="矩形 10">
            <a:extLst>
              <a:ext uri="{FF2B5EF4-FFF2-40B4-BE49-F238E27FC236}">
                <a16:creationId xmlns:a16="http://schemas.microsoft.com/office/drawing/2014/main" id="{180836BE-D24C-46BE-FA46-1BD4DFECBFAF}"/>
              </a:ext>
            </a:extLst>
          </p:cNvPr>
          <p:cNvSpPr/>
          <p:nvPr/>
        </p:nvSpPr>
        <p:spPr>
          <a:xfrm>
            <a:off x="6054532" y="1358460"/>
            <a:ext cx="2095500" cy="736600"/>
          </a:xfrm>
          <a:prstGeom prst="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884C12D4-3FF3-5A0F-A8CD-EBB4D8BC6875}"/>
              </a:ext>
            </a:extLst>
          </p:cNvPr>
          <p:cNvSpPr txBox="1"/>
          <p:nvPr/>
        </p:nvSpPr>
        <p:spPr>
          <a:xfrm>
            <a:off x="6156132" y="1434660"/>
            <a:ext cx="1892300" cy="318036"/>
          </a:xfrm>
          <a:prstGeom prst="rect">
            <a:avLst/>
          </a:prstGeom>
          <a:noFill/>
        </p:spPr>
        <p:txBody>
          <a:bodyPr vert="horz" wrap="square" lIns="25400" tIns="12700" rIns="25400" bIns="12700" rtlCol="0">
            <a:spAutoFit/>
          </a:bodyPr>
          <a:lstStyle/>
          <a:p>
            <a:pPr algn="ctr"/>
            <a:r>
              <a:rPr lang="en-US" altLang="zh-CN" sz="1900" b="1">
                <a:solidFill>
                  <a:srgbClr val="005C8F"/>
                </a:solidFill>
              </a:rPr>
              <a:t>24.26 cm</a:t>
            </a:r>
            <a:endParaRPr lang="zh-CN" altLang="en-US" sz="1900" b="1">
              <a:solidFill>
                <a:srgbClr val="005C8F"/>
              </a:solidFill>
            </a:endParaRPr>
          </a:p>
        </p:txBody>
      </p:sp>
      <p:sp>
        <p:nvSpPr>
          <p:cNvPr id="13" name="文本框 12">
            <a:extLst>
              <a:ext uri="{FF2B5EF4-FFF2-40B4-BE49-F238E27FC236}">
                <a16:creationId xmlns:a16="http://schemas.microsoft.com/office/drawing/2014/main" id="{D7BCD1CE-F161-D5E3-DA21-AB557391CFCD}"/>
              </a:ext>
            </a:extLst>
          </p:cNvPr>
          <p:cNvSpPr txBox="1"/>
          <p:nvPr/>
        </p:nvSpPr>
        <p:spPr>
          <a:xfrm>
            <a:off x="6156132" y="1777560"/>
            <a:ext cx="1892300" cy="157992"/>
          </a:xfrm>
          <a:prstGeom prst="rect">
            <a:avLst/>
          </a:prstGeom>
          <a:noFill/>
        </p:spPr>
        <p:txBody>
          <a:bodyPr vert="horz" wrap="square" lIns="25400" tIns="12700" rIns="25400" bIns="12700" rtlCol="0">
            <a:spAutoFit/>
          </a:bodyPr>
          <a:lstStyle/>
          <a:p>
            <a:pPr algn="ctr"/>
            <a:r>
              <a:rPr lang="en-US" altLang="zh-CN" sz="860">
                <a:solidFill>
                  <a:srgbClr val="1F2D37"/>
                </a:solidFill>
              </a:rPr>
              <a:t>mean 3D error</a:t>
            </a:r>
            <a:endParaRPr lang="zh-CN" altLang="en-US" sz="860">
              <a:solidFill>
                <a:srgbClr val="1F2D37"/>
              </a:solidFill>
            </a:endParaRPr>
          </a:p>
        </p:txBody>
      </p:sp>
      <p:sp>
        <p:nvSpPr>
          <p:cNvPr id="14" name="矩形 13">
            <a:extLst>
              <a:ext uri="{FF2B5EF4-FFF2-40B4-BE49-F238E27FC236}">
                <a16:creationId xmlns:a16="http://schemas.microsoft.com/office/drawing/2014/main" id="{9CED9F1A-F80B-0E86-47F2-5BEEB688C21B}"/>
              </a:ext>
            </a:extLst>
          </p:cNvPr>
          <p:cNvSpPr/>
          <p:nvPr/>
        </p:nvSpPr>
        <p:spPr>
          <a:xfrm>
            <a:off x="6054532" y="2567556"/>
            <a:ext cx="2095500" cy="736600"/>
          </a:xfrm>
          <a:prstGeom prst="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E370C7B3-06E1-2FA4-2836-297AC8449EF8}"/>
              </a:ext>
            </a:extLst>
          </p:cNvPr>
          <p:cNvSpPr txBox="1"/>
          <p:nvPr/>
        </p:nvSpPr>
        <p:spPr>
          <a:xfrm>
            <a:off x="6156132" y="2643756"/>
            <a:ext cx="1892300" cy="318036"/>
          </a:xfrm>
          <a:prstGeom prst="rect">
            <a:avLst/>
          </a:prstGeom>
          <a:noFill/>
        </p:spPr>
        <p:txBody>
          <a:bodyPr vert="horz" wrap="square" lIns="25400" tIns="12700" rIns="25400" bIns="12700" rtlCol="0">
            <a:spAutoFit/>
          </a:bodyPr>
          <a:lstStyle/>
          <a:p>
            <a:pPr algn="ctr"/>
            <a:r>
              <a:rPr lang="en-US" altLang="zh-CN" sz="1900" b="1">
                <a:solidFill>
                  <a:srgbClr val="005C8F"/>
                </a:solidFill>
              </a:rPr>
              <a:t>48.33 cm</a:t>
            </a:r>
            <a:endParaRPr lang="zh-CN" altLang="en-US" sz="1900" b="1">
              <a:solidFill>
                <a:srgbClr val="005C8F"/>
              </a:solidFill>
            </a:endParaRPr>
          </a:p>
        </p:txBody>
      </p:sp>
      <p:sp>
        <p:nvSpPr>
          <p:cNvPr id="20" name="文本框 19">
            <a:extLst>
              <a:ext uri="{FF2B5EF4-FFF2-40B4-BE49-F238E27FC236}">
                <a16:creationId xmlns:a16="http://schemas.microsoft.com/office/drawing/2014/main" id="{7EED937E-0B37-DC2C-3801-4892B2DFEBDD}"/>
              </a:ext>
            </a:extLst>
          </p:cNvPr>
          <p:cNvSpPr txBox="1"/>
          <p:nvPr/>
        </p:nvSpPr>
        <p:spPr>
          <a:xfrm>
            <a:off x="6156132" y="2986656"/>
            <a:ext cx="1892300" cy="157992"/>
          </a:xfrm>
          <a:prstGeom prst="rect">
            <a:avLst/>
          </a:prstGeom>
          <a:noFill/>
        </p:spPr>
        <p:txBody>
          <a:bodyPr vert="horz" wrap="square" lIns="25400" tIns="12700" rIns="25400" bIns="12700" rtlCol="0">
            <a:spAutoFit/>
          </a:bodyPr>
          <a:lstStyle/>
          <a:p>
            <a:pPr algn="ctr"/>
            <a:r>
              <a:rPr lang="en-US" altLang="zh-CN" sz="860">
                <a:solidFill>
                  <a:srgbClr val="1F2D37"/>
                </a:solidFill>
              </a:rPr>
              <a:t>maximum 3D error</a:t>
            </a:r>
            <a:endParaRPr lang="zh-CN" altLang="en-US" sz="860">
              <a:solidFill>
                <a:srgbClr val="1F2D37"/>
              </a:solidFill>
            </a:endParaRPr>
          </a:p>
        </p:txBody>
      </p:sp>
      <p:sp>
        <p:nvSpPr>
          <p:cNvPr id="21" name="文本框 20">
            <a:extLst>
              <a:ext uri="{FF2B5EF4-FFF2-40B4-BE49-F238E27FC236}">
                <a16:creationId xmlns:a16="http://schemas.microsoft.com/office/drawing/2014/main" id="{8971DDDC-3F80-D446-D418-F1C608532C19}"/>
              </a:ext>
            </a:extLst>
          </p:cNvPr>
          <p:cNvSpPr txBox="1"/>
          <p:nvPr/>
        </p:nvSpPr>
        <p:spPr>
          <a:xfrm>
            <a:off x="736600" y="4152900"/>
            <a:ext cx="7696200" cy="342658"/>
          </a:xfrm>
          <a:prstGeom prst="rect">
            <a:avLst/>
          </a:prstGeom>
          <a:noFill/>
        </p:spPr>
        <p:txBody>
          <a:bodyPr vert="horz" wrap="square" lIns="25400" tIns="12700" rIns="25400" bIns="12700" rtlCol="0">
            <a:spAutoFit/>
          </a:bodyPr>
          <a:lstStyle/>
          <a:p>
            <a:pPr algn="ctr"/>
            <a:r>
              <a:rPr lang="en-US" altLang="zh-CN" sz="1030" dirty="0">
                <a:solidFill>
                  <a:srgbClr val="1F2D37"/>
                </a:solidFill>
              </a:rPr>
              <a:t>Main limitation: anchors are mostly coplanar, so vertical geometry is weak. The next version should elevate anchors or add stronger vertical baselines.</a:t>
            </a:r>
            <a:endParaRPr lang="zh-CN" altLang="en-US" sz="1030" dirty="0">
              <a:solidFill>
                <a:srgbClr val="1F2D37"/>
              </a:solidFill>
            </a:endParaRPr>
          </a:p>
        </p:txBody>
      </p:sp>
    </p:spTree>
    <p:extLst>
      <p:ext uri="{BB962C8B-B14F-4D97-AF65-F5344CB8AC3E}">
        <p14:creationId xmlns:p14="http://schemas.microsoft.com/office/powerpoint/2010/main" val="291423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5787"/>
            <a:ext cx="4095993"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6. Implementation - Power and Cost</a:t>
            </a:r>
          </a:p>
        </p:txBody>
      </p:sp>
      <p:pic>
        <p:nvPicPr>
          <p:cNvPr id="8" name="图片 7">
            <a:extLst>
              <a:ext uri="{FF2B5EF4-FFF2-40B4-BE49-F238E27FC236}">
                <a16:creationId xmlns:a16="http://schemas.microsoft.com/office/drawing/2014/main" id="{1E123F63-65D0-B591-70E1-32A22B41357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92650" y="673100"/>
            <a:ext cx="2361301" cy="1676400"/>
          </a:xfrm>
          <a:prstGeom prst="rect">
            <a:avLst/>
          </a:prstGeom>
        </p:spPr>
      </p:pic>
      <p:pic>
        <p:nvPicPr>
          <p:cNvPr id="10" name="图片 9">
            <a:extLst>
              <a:ext uri="{FF2B5EF4-FFF2-40B4-BE49-F238E27FC236}">
                <a16:creationId xmlns:a16="http://schemas.microsoft.com/office/drawing/2014/main" id="{D8B3EFB1-B80D-D1FE-752C-76E23CAD5909}"/>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309622" y="2692400"/>
            <a:ext cx="1978157" cy="1905000"/>
          </a:xfrm>
          <a:prstGeom prst="rect">
            <a:avLst/>
          </a:prstGeom>
        </p:spPr>
      </p:pic>
      <p:sp>
        <p:nvSpPr>
          <p:cNvPr id="11" name="文本框 10">
            <a:extLst>
              <a:ext uri="{FF2B5EF4-FFF2-40B4-BE49-F238E27FC236}">
                <a16:creationId xmlns:a16="http://schemas.microsoft.com/office/drawing/2014/main" id="{E8023DEA-6666-4DCB-73C5-009EC4FD4A6D}"/>
              </a:ext>
            </a:extLst>
          </p:cNvPr>
          <p:cNvSpPr txBox="1"/>
          <p:nvPr/>
        </p:nvSpPr>
        <p:spPr>
          <a:xfrm>
            <a:off x="508000" y="2387600"/>
            <a:ext cx="3619500" cy="153375"/>
          </a:xfrm>
          <a:prstGeom prst="rect">
            <a:avLst/>
          </a:prstGeom>
          <a:noFill/>
        </p:spPr>
        <p:txBody>
          <a:bodyPr vert="horz" wrap="square" lIns="25400" tIns="12700" rIns="25400" bIns="12700" rtlCol="0">
            <a:spAutoFit/>
          </a:bodyPr>
          <a:lstStyle/>
          <a:p>
            <a:pPr algn="ctr"/>
            <a:r>
              <a:rPr lang="en-US" altLang="zh-CN" sz="830">
                <a:solidFill>
                  <a:srgbClr val="525252"/>
                </a:solidFill>
              </a:rPr>
              <a:t>Type-C charging and TP4056-based power management</a:t>
            </a:r>
            <a:endParaRPr lang="zh-CN" altLang="en-US" sz="830">
              <a:solidFill>
                <a:srgbClr val="525252"/>
              </a:solidFill>
            </a:endParaRPr>
          </a:p>
        </p:txBody>
      </p:sp>
      <p:sp>
        <p:nvSpPr>
          <p:cNvPr id="12" name="文本框 11">
            <a:extLst>
              <a:ext uri="{FF2B5EF4-FFF2-40B4-BE49-F238E27FC236}">
                <a16:creationId xmlns:a16="http://schemas.microsoft.com/office/drawing/2014/main" id="{CBB71958-846E-35E6-4870-1B145099410E}"/>
              </a:ext>
            </a:extLst>
          </p:cNvPr>
          <p:cNvSpPr txBox="1"/>
          <p:nvPr/>
        </p:nvSpPr>
        <p:spPr>
          <a:xfrm>
            <a:off x="4826000" y="685800"/>
            <a:ext cx="2540000" cy="241092"/>
          </a:xfrm>
          <a:prstGeom prst="rect">
            <a:avLst/>
          </a:prstGeom>
          <a:noFill/>
        </p:spPr>
        <p:txBody>
          <a:bodyPr vert="horz" wrap="square" lIns="25400" tIns="12700" rIns="25400" bIns="12700" rtlCol="0">
            <a:spAutoFit/>
          </a:bodyPr>
          <a:lstStyle/>
          <a:p>
            <a:r>
              <a:rPr lang="en-US" altLang="zh-CN" sz="1400" b="1">
                <a:solidFill>
                  <a:srgbClr val="005C8F"/>
                </a:solidFill>
              </a:rPr>
              <a:t>Power profile</a:t>
            </a:r>
            <a:endParaRPr lang="zh-CN" altLang="en-US" sz="1400" b="1">
              <a:solidFill>
                <a:srgbClr val="005C8F"/>
              </a:solidFill>
            </a:endParaRPr>
          </a:p>
        </p:txBody>
      </p:sp>
      <p:graphicFrame>
        <p:nvGraphicFramePr>
          <p:cNvPr id="13" name="表格 12">
            <a:extLst>
              <a:ext uri="{FF2B5EF4-FFF2-40B4-BE49-F238E27FC236}">
                <a16:creationId xmlns:a16="http://schemas.microsoft.com/office/drawing/2014/main" id="{48D9FBCD-194F-905D-0A39-4BA7B78DB41E}"/>
              </a:ext>
            </a:extLst>
          </p:cNvPr>
          <p:cNvGraphicFramePr>
            <a:graphicFrameLocks noGrp="1"/>
          </p:cNvGraphicFramePr>
          <p:nvPr>
            <p:extLst>
              <p:ext uri="{D42A27DB-BD31-4B8C-83A1-F6EECF244321}">
                <p14:modId xmlns:p14="http://schemas.microsoft.com/office/powerpoint/2010/main" val="3551392408"/>
              </p:ext>
            </p:extLst>
          </p:nvPr>
        </p:nvGraphicFramePr>
        <p:xfrm>
          <a:off x="4800600" y="1054100"/>
          <a:ext cx="3429000" cy="132080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3067412882"/>
                    </a:ext>
                  </a:extLst>
                </a:gridCol>
                <a:gridCol w="1714500">
                  <a:extLst>
                    <a:ext uri="{9D8B030D-6E8A-4147-A177-3AD203B41FA5}">
                      <a16:colId xmlns:a16="http://schemas.microsoft.com/office/drawing/2014/main" val="3149737884"/>
                    </a:ext>
                  </a:extLst>
                </a:gridCol>
              </a:tblGrid>
              <a:tr h="330200">
                <a:tc>
                  <a:txBody>
                    <a:bodyPr/>
                    <a:lstStyle/>
                    <a:p>
                      <a:r>
                        <a:rPr lang="en-US" altLang="zh-CN" sz="860" b="1">
                          <a:solidFill>
                            <a:srgbClr val="1F2D37"/>
                          </a:solidFill>
                          <a:latin typeface="Arial" panose="020B0604020202020204" pitchFamily="34" charset="0"/>
                        </a:rPr>
                        <a:t>Module</a:t>
                      </a:r>
                      <a:endParaRPr lang="zh-CN" altLang="en-US" sz="860" b="1">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38100" cmpd="sng">
                      <a:solidFill>
                        <a:srgbClr val="D2DAE1"/>
                      </a:solidFill>
                    </a:lnB>
                    <a:solidFill>
                      <a:srgbClr val="FFEEDA"/>
                    </a:solidFill>
                  </a:tcPr>
                </a:tc>
                <a:tc>
                  <a:txBody>
                    <a:bodyPr/>
                    <a:lstStyle/>
                    <a:p>
                      <a:r>
                        <a:rPr lang="en-US" altLang="zh-CN" sz="860" b="1">
                          <a:solidFill>
                            <a:srgbClr val="1F2D37"/>
                          </a:solidFill>
                          <a:latin typeface="Arial" panose="020B0604020202020204" pitchFamily="34" charset="0"/>
                        </a:rPr>
                        <a:t>Current</a:t>
                      </a:r>
                      <a:endParaRPr lang="zh-CN" altLang="en-US" sz="860" b="1">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38100" cmpd="sng">
                      <a:solidFill>
                        <a:srgbClr val="D2DAE1"/>
                      </a:solidFill>
                    </a:lnB>
                    <a:solidFill>
                      <a:srgbClr val="FFEEDA"/>
                    </a:solidFill>
                  </a:tcPr>
                </a:tc>
                <a:extLst>
                  <a:ext uri="{0D108BD9-81ED-4DB2-BD59-A6C34878D82A}">
                    <a16:rowId xmlns:a16="http://schemas.microsoft.com/office/drawing/2014/main" val="2894173173"/>
                  </a:ext>
                </a:extLst>
              </a:tr>
              <a:tr h="330200">
                <a:tc>
                  <a:txBody>
                    <a:bodyPr/>
                    <a:lstStyle/>
                    <a:p>
                      <a:r>
                        <a:rPr lang="en-US" altLang="zh-CN" sz="810" b="0">
                          <a:solidFill>
                            <a:srgbClr val="1F2D37"/>
                          </a:solidFill>
                          <a:latin typeface="Arial" panose="020B0604020202020204" pitchFamily="34" charset="0"/>
                        </a:rPr>
                        <a:t>A1/A2/A3 anchors</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38100" cmpd="sng">
                      <a:solidFill>
                        <a:srgbClr val="D2DAE1"/>
                      </a:solidFill>
                    </a:lnT>
                    <a:lnB w="12700" cmpd="sng">
                      <a:solidFill>
                        <a:srgbClr val="D2DAE1"/>
                      </a:solidFill>
                    </a:lnB>
                    <a:solidFill>
                      <a:srgbClr val="FFFFFF"/>
                    </a:solidFill>
                  </a:tcPr>
                </a:tc>
                <a:tc>
                  <a:txBody>
                    <a:bodyPr/>
                    <a:lstStyle/>
                    <a:p>
                      <a:r>
                        <a:rPr lang="en-US" altLang="zh-CN" sz="810" b="0">
                          <a:solidFill>
                            <a:srgbClr val="1F2D37"/>
                          </a:solidFill>
                          <a:latin typeface="Arial" panose="020B0604020202020204" pitchFamily="34" charset="0"/>
                        </a:rPr>
                        <a:t>120-180 mA</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38100" cmpd="sng">
                      <a:solidFill>
                        <a:srgbClr val="D2DAE1"/>
                      </a:solidFill>
                    </a:lnT>
                    <a:lnB w="12700" cmpd="sng">
                      <a:solidFill>
                        <a:srgbClr val="D2DAE1"/>
                      </a:solidFill>
                    </a:lnB>
                    <a:solidFill>
                      <a:srgbClr val="FFFFFF"/>
                    </a:solidFill>
                  </a:tcPr>
                </a:tc>
                <a:extLst>
                  <a:ext uri="{0D108BD9-81ED-4DB2-BD59-A6C34878D82A}">
                    <a16:rowId xmlns:a16="http://schemas.microsoft.com/office/drawing/2014/main" val="421841427"/>
                  </a:ext>
                </a:extLst>
              </a:tr>
              <a:tr h="330200">
                <a:tc>
                  <a:txBody>
                    <a:bodyPr/>
                    <a:lstStyle/>
                    <a:p>
                      <a:r>
                        <a:rPr lang="en-US" altLang="zh-CN" sz="810" b="0">
                          <a:solidFill>
                            <a:srgbClr val="1F2D37"/>
                          </a:solidFill>
                          <a:latin typeface="Arial" panose="020B0604020202020204" pitchFamily="34" charset="0"/>
                        </a:rPr>
                        <a:t>A0 gateway</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12700" cmpd="sng">
                      <a:solidFill>
                        <a:srgbClr val="D2DAE1"/>
                      </a:solidFill>
                    </a:lnB>
                    <a:solidFill>
                      <a:srgbClr val="FFFFFF"/>
                    </a:solidFill>
                  </a:tcPr>
                </a:tc>
                <a:tc>
                  <a:txBody>
                    <a:bodyPr/>
                    <a:lstStyle/>
                    <a:p>
                      <a:r>
                        <a:rPr lang="en-US" altLang="zh-CN" sz="810" b="0">
                          <a:solidFill>
                            <a:srgbClr val="1F2D37"/>
                          </a:solidFill>
                          <a:latin typeface="Arial" panose="020B0604020202020204" pitchFamily="34" charset="0"/>
                        </a:rPr>
                        <a:t>150-220 mA</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12700" cmpd="sng">
                      <a:solidFill>
                        <a:srgbClr val="D2DAE1"/>
                      </a:solidFill>
                    </a:lnB>
                    <a:solidFill>
                      <a:srgbClr val="FFFFFF"/>
                    </a:solidFill>
                  </a:tcPr>
                </a:tc>
                <a:extLst>
                  <a:ext uri="{0D108BD9-81ED-4DB2-BD59-A6C34878D82A}">
                    <a16:rowId xmlns:a16="http://schemas.microsoft.com/office/drawing/2014/main" val="3669985732"/>
                  </a:ext>
                </a:extLst>
              </a:tr>
              <a:tr h="330200">
                <a:tc>
                  <a:txBody>
                    <a:bodyPr/>
                    <a:lstStyle/>
                    <a:p>
                      <a:r>
                        <a:rPr lang="en-US" altLang="zh-CN" sz="810" b="0">
                          <a:solidFill>
                            <a:srgbClr val="1F2D37"/>
                          </a:solidFill>
                          <a:latin typeface="Arial" panose="020B0604020202020204" pitchFamily="34" charset="0"/>
                        </a:rPr>
                        <a:t>Ball tag</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12700" cmpd="sng">
                      <a:solidFill>
                        <a:srgbClr val="D2DAE1"/>
                      </a:solidFill>
                    </a:lnB>
                    <a:solidFill>
                      <a:srgbClr val="FFFFFF"/>
                    </a:solidFill>
                  </a:tcPr>
                </a:tc>
                <a:tc>
                  <a:txBody>
                    <a:bodyPr/>
                    <a:lstStyle/>
                    <a:p>
                      <a:r>
                        <a:rPr lang="en-US" altLang="zh-CN" sz="810" b="0">
                          <a:solidFill>
                            <a:srgbClr val="1F2D37"/>
                          </a:solidFill>
                          <a:latin typeface="Arial" panose="020B0604020202020204" pitchFamily="34" charset="0"/>
                        </a:rPr>
                        <a:t>160-240 mA</a:t>
                      </a:r>
                      <a:endParaRPr lang="zh-CN" altLang="en-US" sz="810" b="0">
                        <a:solidFill>
                          <a:srgbClr val="1F2D37"/>
                        </a:solidFill>
                        <a:latin typeface="Arial" panose="020B0604020202020204" pitchFamily="34" charset="0"/>
                      </a:endParaRPr>
                    </a:p>
                  </a:txBody>
                  <a:tcPr marL="38100" marR="38100" marT="12700" marB="12700">
                    <a:lnL w="12700" cmpd="sng">
                      <a:solidFill>
                        <a:srgbClr val="D2DAE1"/>
                      </a:solidFill>
                    </a:lnL>
                    <a:lnR w="12700" cmpd="sng">
                      <a:solidFill>
                        <a:srgbClr val="D2DAE1"/>
                      </a:solidFill>
                    </a:lnR>
                    <a:lnT w="12700" cmpd="sng">
                      <a:solidFill>
                        <a:srgbClr val="D2DAE1"/>
                      </a:solidFill>
                    </a:lnT>
                    <a:lnB w="12700" cmpd="sng">
                      <a:solidFill>
                        <a:srgbClr val="D2DAE1"/>
                      </a:solidFill>
                    </a:lnB>
                    <a:solidFill>
                      <a:srgbClr val="FFFFFF"/>
                    </a:solidFill>
                  </a:tcPr>
                </a:tc>
                <a:extLst>
                  <a:ext uri="{0D108BD9-81ED-4DB2-BD59-A6C34878D82A}">
                    <a16:rowId xmlns:a16="http://schemas.microsoft.com/office/drawing/2014/main" val="76196945"/>
                  </a:ext>
                </a:extLst>
              </a:tr>
            </a:tbl>
          </a:graphicData>
        </a:graphic>
      </p:graphicFrame>
      <p:sp>
        <p:nvSpPr>
          <p:cNvPr id="14" name="矩形 13">
            <a:extLst>
              <a:ext uri="{FF2B5EF4-FFF2-40B4-BE49-F238E27FC236}">
                <a16:creationId xmlns:a16="http://schemas.microsoft.com/office/drawing/2014/main" id="{340916B9-23A6-D1CC-F9DF-C3F5A74D0297}"/>
              </a:ext>
            </a:extLst>
          </p:cNvPr>
          <p:cNvSpPr/>
          <p:nvPr/>
        </p:nvSpPr>
        <p:spPr>
          <a:xfrm>
            <a:off x="4800600" y="2649866"/>
            <a:ext cx="1800150" cy="468098"/>
          </a:xfrm>
          <a:prstGeom prst="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C1C0AB55-1391-B45D-24CD-FC9AD0BE6721}"/>
              </a:ext>
            </a:extLst>
          </p:cNvPr>
          <p:cNvSpPr txBox="1"/>
          <p:nvPr/>
        </p:nvSpPr>
        <p:spPr>
          <a:xfrm>
            <a:off x="4308253" y="2861599"/>
            <a:ext cx="2781300" cy="210314"/>
          </a:xfrm>
          <a:prstGeom prst="rect">
            <a:avLst/>
          </a:prstGeom>
          <a:noFill/>
        </p:spPr>
        <p:txBody>
          <a:bodyPr vert="horz" wrap="square" lIns="25400" tIns="12700" rIns="25400" bIns="12700" rtlCol="0">
            <a:spAutoFit/>
          </a:bodyPr>
          <a:lstStyle/>
          <a:p>
            <a:pPr algn="ctr"/>
            <a:r>
              <a:rPr lang="en-US" altLang="zh-CN" sz="1200" b="1" dirty="0">
                <a:solidFill>
                  <a:srgbClr val="005C8F"/>
                </a:solidFill>
              </a:rPr>
              <a:t>1000 </a:t>
            </a:r>
            <a:r>
              <a:rPr lang="en-US" altLang="zh-CN" sz="1200" b="1" dirty="0" err="1">
                <a:solidFill>
                  <a:srgbClr val="005C8F"/>
                </a:solidFill>
              </a:rPr>
              <a:t>mAh</a:t>
            </a:r>
            <a:endParaRPr lang="zh-CN" altLang="en-US" sz="1200" b="1" dirty="0">
              <a:solidFill>
                <a:srgbClr val="005C8F"/>
              </a:solidFill>
            </a:endParaRPr>
          </a:p>
        </p:txBody>
      </p:sp>
      <p:sp>
        <p:nvSpPr>
          <p:cNvPr id="16" name="文本框 15">
            <a:extLst>
              <a:ext uri="{FF2B5EF4-FFF2-40B4-BE49-F238E27FC236}">
                <a16:creationId xmlns:a16="http://schemas.microsoft.com/office/drawing/2014/main" id="{67EEE5BF-FBCD-1815-CB2E-990E518D274F}"/>
              </a:ext>
            </a:extLst>
          </p:cNvPr>
          <p:cNvSpPr txBox="1"/>
          <p:nvPr/>
        </p:nvSpPr>
        <p:spPr>
          <a:xfrm>
            <a:off x="4308253" y="2700465"/>
            <a:ext cx="2781300" cy="157992"/>
          </a:xfrm>
          <a:prstGeom prst="rect">
            <a:avLst/>
          </a:prstGeom>
          <a:noFill/>
        </p:spPr>
        <p:txBody>
          <a:bodyPr vert="horz" wrap="square" lIns="25400" tIns="12700" rIns="25400" bIns="12700" rtlCol="0">
            <a:spAutoFit/>
          </a:bodyPr>
          <a:lstStyle/>
          <a:p>
            <a:pPr algn="ctr"/>
            <a:r>
              <a:rPr lang="en-US" altLang="zh-CN" sz="860" dirty="0">
                <a:solidFill>
                  <a:srgbClr val="1F2D37"/>
                </a:solidFill>
              </a:rPr>
              <a:t>battery capacity used in prototype</a:t>
            </a:r>
            <a:endParaRPr lang="zh-CN" altLang="en-US" sz="860" dirty="0">
              <a:solidFill>
                <a:srgbClr val="1F2D37"/>
              </a:solidFill>
            </a:endParaRPr>
          </a:p>
        </p:txBody>
      </p:sp>
      <p:sp>
        <p:nvSpPr>
          <p:cNvPr id="17" name="矩形 16">
            <a:extLst>
              <a:ext uri="{FF2B5EF4-FFF2-40B4-BE49-F238E27FC236}">
                <a16:creationId xmlns:a16="http://schemas.microsoft.com/office/drawing/2014/main" id="{10977EDB-1483-7814-77B1-0B1FABC05193}"/>
              </a:ext>
            </a:extLst>
          </p:cNvPr>
          <p:cNvSpPr/>
          <p:nvPr/>
        </p:nvSpPr>
        <p:spPr>
          <a:xfrm>
            <a:off x="4813322" y="3397478"/>
            <a:ext cx="2984500" cy="736600"/>
          </a:xfrm>
          <a:prstGeom prst="rect">
            <a:avLst/>
          </a:prstGeom>
          <a:solidFill>
            <a:srgbClr val="FFEEDA"/>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D065D84D-AFAD-4CEA-17FD-A4C712ECDED8}"/>
              </a:ext>
            </a:extLst>
          </p:cNvPr>
          <p:cNvSpPr txBox="1"/>
          <p:nvPr/>
        </p:nvSpPr>
        <p:spPr>
          <a:xfrm>
            <a:off x="4914922" y="3473678"/>
            <a:ext cx="2781300" cy="318036"/>
          </a:xfrm>
          <a:prstGeom prst="rect">
            <a:avLst/>
          </a:prstGeom>
          <a:noFill/>
        </p:spPr>
        <p:txBody>
          <a:bodyPr vert="horz" wrap="square" lIns="25400" tIns="12700" rIns="25400" bIns="12700" rtlCol="0">
            <a:spAutoFit/>
          </a:bodyPr>
          <a:lstStyle/>
          <a:p>
            <a:pPr algn="ctr"/>
            <a:r>
              <a:rPr lang="en-US" altLang="zh-CN" sz="1900" b="1">
                <a:solidFill>
                  <a:srgbClr val="005C8F"/>
                </a:solidFill>
              </a:rPr>
              <a:t>1204.28 RMB</a:t>
            </a:r>
            <a:endParaRPr lang="zh-CN" altLang="en-US" sz="1900" b="1">
              <a:solidFill>
                <a:srgbClr val="005C8F"/>
              </a:solidFill>
            </a:endParaRPr>
          </a:p>
        </p:txBody>
      </p:sp>
      <p:sp>
        <p:nvSpPr>
          <p:cNvPr id="19" name="文本框 18">
            <a:extLst>
              <a:ext uri="{FF2B5EF4-FFF2-40B4-BE49-F238E27FC236}">
                <a16:creationId xmlns:a16="http://schemas.microsoft.com/office/drawing/2014/main" id="{66DF40E7-ED47-EDA3-9A1D-AE835F027A85}"/>
              </a:ext>
            </a:extLst>
          </p:cNvPr>
          <p:cNvSpPr txBox="1"/>
          <p:nvPr/>
        </p:nvSpPr>
        <p:spPr>
          <a:xfrm>
            <a:off x="4914922" y="3816578"/>
            <a:ext cx="2781300" cy="157992"/>
          </a:xfrm>
          <a:prstGeom prst="rect">
            <a:avLst/>
          </a:prstGeom>
          <a:noFill/>
        </p:spPr>
        <p:txBody>
          <a:bodyPr vert="horz" wrap="square" lIns="25400" tIns="12700" rIns="25400" bIns="12700" rtlCol="0">
            <a:spAutoFit/>
          </a:bodyPr>
          <a:lstStyle/>
          <a:p>
            <a:pPr algn="ctr"/>
            <a:r>
              <a:rPr lang="en-US" altLang="zh-CN" sz="860">
                <a:solidFill>
                  <a:srgbClr val="1F2D37"/>
                </a:solidFill>
              </a:rPr>
              <a:t>parts total, about $167.26</a:t>
            </a:r>
            <a:endParaRPr lang="zh-CN" altLang="en-US" sz="860">
              <a:solidFill>
                <a:srgbClr val="1F2D37"/>
              </a:solidFill>
            </a:endParaRPr>
          </a:p>
        </p:txBody>
      </p:sp>
      <p:sp>
        <p:nvSpPr>
          <p:cNvPr id="20" name="文本框 19">
            <a:extLst>
              <a:ext uri="{FF2B5EF4-FFF2-40B4-BE49-F238E27FC236}">
                <a16:creationId xmlns:a16="http://schemas.microsoft.com/office/drawing/2014/main" id="{014E8D96-423F-993F-6C66-6F8E56DCDAC9}"/>
              </a:ext>
            </a:extLst>
          </p:cNvPr>
          <p:cNvSpPr txBox="1"/>
          <p:nvPr/>
        </p:nvSpPr>
        <p:spPr>
          <a:xfrm>
            <a:off x="4597422" y="4261078"/>
            <a:ext cx="3619500" cy="308802"/>
          </a:xfrm>
          <a:prstGeom prst="rect">
            <a:avLst/>
          </a:prstGeom>
          <a:noFill/>
        </p:spPr>
        <p:txBody>
          <a:bodyPr vert="horz" wrap="square" lIns="25400" tIns="12700" rIns="25400" bIns="12700" rtlCol="0">
            <a:spAutoFit/>
          </a:bodyPr>
          <a:lstStyle/>
          <a:p>
            <a:pPr algn="ctr"/>
            <a:r>
              <a:rPr lang="en-US" altLang="zh-CN" sz="920">
                <a:solidFill>
                  <a:srgbClr val="1F2D37"/>
                </a:solidFill>
              </a:rPr>
              <a:t>Including labor, the report estimates total project cost at about $19,067.26.</a:t>
            </a:r>
            <a:endParaRPr lang="zh-CN" altLang="en-US" sz="920">
              <a:solidFill>
                <a:srgbClr val="1F2D37"/>
              </a:solidFill>
            </a:endParaRPr>
          </a:p>
        </p:txBody>
      </p:sp>
    </p:spTree>
    <p:extLst>
      <p:ext uri="{BB962C8B-B14F-4D97-AF65-F5344CB8AC3E}">
        <p14:creationId xmlns:p14="http://schemas.microsoft.com/office/powerpoint/2010/main" val="61179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697901"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7. Conclusion</a:t>
            </a:r>
          </a:p>
        </p:txBody>
      </p:sp>
      <p:pic>
        <p:nvPicPr>
          <p:cNvPr id="4" name="图片 3">
            <a:extLst>
              <a:ext uri="{FF2B5EF4-FFF2-40B4-BE49-F238E27FC236}">
                <a16:creationId xmlns:a16="http://schemas.microsoft.com/office/drawing/2014/main" id="{61FC8F26-167C-311D-433D-34DF78C6D8D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943600" y="994304"/>
            <a:ext cx="2032000" cy="2710393"/>
          </a:xfrm>
          <a:prstGeom prst="rect">
            <a:avLst/>
          </a:prstGeom>
        </p:spPr>
      </p:pic>
      <p:sp>
        <p:nvSpPr>
          <p:cNvPr id="5" name="文本框 4">
            <a:extLst>
              <a:ext uri="{FF2B5EF4-FFF2-40B4-BE49-F238E27FC236}">
                <a16:creationId xmlns:a16="http://schemas.microsoft.com/office/drawing/2014/main" id="{49697D7B-436F-7E21-FD73-33A15788C5BB}"/>
              </a:ext>
            </a:extLst>
          </p:cNvPr>
          <p:cNvSpPr txBox="1"/>
          <p:nvPr/>
        </p:nvSpPr>
        <p:spPr>
          <a:xfrm>
            <a:off x="5689600" y="4152900"/>
            <a:ext cx="2540000" cy="157992"/>
          </a:xfrm>
          <a:prstGeom prst="rect">
            <a:avLst/>
          </a:prstGeom>
          <a:noFill/>
        </p:spPr>
        <p:txBody>
          <a:bodyPr vert="horz" wrap="square" lIns="25400" tIns="12700" rIns="25400" bIns="12700" rtlCol="0">
            <a:spAutoFit/>
          </a:bodyPr>
          <a:lstStyle/>
          <a:p>
            <a:pPr algn="ctr"/>
            <a:r>
              <a:rPr lang="en-US" altLang="zh-CN" sz="860">
                <a:solidFill>
                  <a:srgbClr val="525252"/>
                </a:solidFill>
              </a:rPr>
              <a:t>A Picture of Our Model</a:t>
            </a:r>
            <a:endParaRPr lang="zh-CN" altLang="en-US" sz="860">
              <a:solidFill>
                <a:srgbClr val="525252"/>
              </a:solidFill>
            </a:endParaRPr>
          </a:p>
        </p:txBody>
      </p:sp>
      <p:sp>
        <p:nvSpPr>
          <p:cNvPr id="7" name="文本框 6">
            <a:extLst>
              <a:ext uri="{FF2B5EF4-FFF2-40B4-BE49-F238E27FC236}">
                <a16:creationId xmlns:a16="http://schemas.microsoft.com/office/drawing/2014/main" id="{B3BC2549-48E2-7BB6-F86D-1B0AB09CD307}"/>
              </a:ext>
            </a:extLst>
          </p:cNvPr>
          <p:cNvSpPr txBox="1"/>
          <p:nvPr/>
        </p:nvSpPr>
        <p:spPr>
          <a:xfrm>
            <a:off x="711200" y="787400"/>
            <a:ext cx="2286000" cy="256480"/>
          </a:xfrm>
          <a:prstGeom prst="rect">
            <a:avLst/>
          </a:prstGeom>
          <a:noFill/>
        </p:spPr>
        <p:txBody>
          <a:bodyPr vert="horz" wrap="square" lIns="25400" tIns="12700" rIns="25400" bIns="12700" rtlCol="0">
            <a:spAutoFit/>
          </a:bodyPr>
          <a:lstStyle/>
          <a:p>
            <a:r>
              <a:rPr lang="en-US" altLang="zh-CN" sz="1500" b="1">
                <a:solidFill>
                  <a:srgbClr val="005C8F"/>
                </a:solidFill>
              </a:rPr>
              <a:t>Accomplished</a:t>
            </a:r>
            <a:endParaRPr lang="zh-CN" altLang="en-US" sz="1500" b="1">
              <a:solidFill>
                <a:srgbClr val="005C8F"/>
              </a:solidFill>
            </a:endParaRPr>
          </a:p>
        </p:txBody>
      </p:sp>
      <p:sp>
        <p:nvSpPr>
          <p:cNvPr id="8" name="文本框 7">
            <a:extLst>
              <a:ext uri="{FF2B5EF4-FFF2-40B4-BE49-F238E27FC236}">
                <a16:creationId xmlns:a16="http://schemas.microsoft.com/office/drawing/2014/main" id="{AEF1EA59-CF06-5FF7-D8FB-D0E10ED0C901}"/>
              </a:ext>
            </a:extLst>
          </p:cNvPr>
          <p:cNvSpPr txBox="1"/>
          <p:nvPr/>
        </p:nvSpPr>
        <p:spPr>
          <a:xfrm>
            <a:off x="736600" y="1244600"/>
            <a:ext cx="4191000" cy="1232132"/>
          </a:xfrm>
          <a:prstGeom prst="rect">
            <a:avLst/>
          </a:prstGeom>
          <a:noFill/>
        </p:spPr>
        <p:txBody>
          <a:bodyPr vert="horz" wrap="square" lIns="25400" tIns="12700" rIns="25400" bIns="12700" rtlCol="0">
            <a:spAutoFit/>
          </a:bodyPr>
          <a:lstStyle/>
          <a:p>
            <a:pPr>
              <a:spcAft>
                <a:spcPct val="100000"/>
              </a:spcAft>
            </a:pPr>
            <a:r>
              <a:rPr lang="en-US" altLang="zh-CN" sz="1120" dirty="0">
                <a:solidFill>
                  <a:srgbClr val="1F2D37"/>
                </a:solidFill>
              </a:rPr>
              <a:t>- Four-anchor TWR localization pipeline</a:t>
            </a:r>
          </a:p>
          <a:p>
            <a:pPr>
              <a:spcAft>
                <a:spcPct val="100000"/>
              </a:spcAft>
            </a:pPr>
            <a:r>
              <a:rPr lang="en-US" altLang="zh-CN" sz="1120" dirty="0">
                <a:solidFill>
                  <a:srgbClr val="1F2D37"/>
                </a:solidFill>
              </a:rPr>
              <a:t>- Live/CSV GUI with trajectory replay</a:t>
            </a:r>
          </a:p>
          <a:p>
            <a:pPr>
              <a:spcAft>
                <a:spcPct val="100000"/>
              </a:spcAft>
            </a:pPr>
            <a:r>
              <a:rPr lang="en-US" altLang="zh-CN" sz="1120" dirty="0">
                <a:solidFill>
                  <a:srgbClr val="1F2D37"/>
                </a:solidFill>
              </a:rPr>
              <a:t>- Layered filtering and ground modes</a:t>
            </a:r>
          </a:p>
          <a:p>
            <a:pPr>
              <a:spcAft>
                <a:spcPct val="100000"/>
              </a:spcAft>
            </a:pPr>
            <a:r>
              <a:rPr lang="en-US" altLang="zh-CN" sz="1120" dirty="0">
                <a:solidFill>
                  <a:srgbClr val="1F2D37"/>
                </a:solidFill>
              </a:rPr>
              <a:t>- Horizontal RMSE around 10 cm</a:t>
            </a:r>
            <a:endParaRPr lang="zh-CN" altLang="en-US" sz="1120" dirty="0">
              <a:solidFill>
                <a:srgbClr val="1F2D37"/>
              </a:solidFill>
            </a:endParaRPr>
          </a:p>
        </p:txBody>
      </p:sp>
      <p:sp>
        <p:nvSpPr>
          <p:cNvPr id="9" name="文本框 8">
            <a:extLst>
              <a:ext uri="{FF2B5EF4-FFF2-40B4-BE49-F238E27FC236}">
                <a16:creationId xmlns:a16="http://schemas.microsoft.com/office/drawing/2014/main" id="{A8A23D24-0237-31BA-2349-064D8A9F2BBC}"/>
              </a:ext>
            </a:extLst>
          </p:cNvPr>
          <p:cNvSpPr txBox="1"/>
          <p:nvPr/>
        </p:nvSpPr>
        <p:spPr>
          <a:xfrm>
            <a:off x="711200" y="2870200"/>
            <a:ext cx="2286000" cy="256480"/>
          </a:xfrm>
          <a:prstGeom prst="rect">
            <a:avLst/>
          </a:prstGeom>
          <a:noFill/>
        </p:spPr>
        <p:txBody>
          <a:bodyPr vert="horz" wrap="square" lIns="25400" tIns="12700" rIns="25400" bIns="12700" rtlCol="0">
            <a:spAutoFit/>
          </a:bodyPr>
          <a:lstStyle/>
          <a:p>
            <a:r>
              <a:rPr lang="en-US" altLang="zh-CN" sz="1500" b="1">
                <a:solidFill>
                  <a:srgbClr val="005C8F"/>
                </a:solidFill>
              </a:rPr>
              <a:t>Future work</a:t>
            </a:r>
            <a:endParaRPr lang="zh-CN" altLang="en-US" sz="1500" b="1">
              <a:solidFill>
                <a:srgbClr val="005C8F"/>
              </a:solidFill>
            </a:endParaRPr>
          </a:p>
        </p:txBody>
      </p:sp>
      <p:sp>
        <p:nvSpPr>
          <p:cNvPr id="10" name="文本框 9">
            <a:extLst>
              <a:ext uri="{FF2B5EF4-FFF2-40B4-BE49-F238E27FC236}">
                <a16:creationId xmlns:a16="http://schemas.microsoft.com/office/drawing/2014/main" id="{9571C6F3-0943-82C2-D8D7-177A99A29CCC}"/>
              </a:ext>
            </a:extLst>
          </p:cNvPr>
          <p:cNvSpPr txBox="1"/>
          <p:nvPr/>
        </p:nvSpPr>
        <p:spPr>
          <a:xfrm>
            <a:off x="736600" y="3363816"/>
            <a:ext cx="4394200" cy="887422"/>
          </a:xfrm>
          <a:prstGeom prst="rect">
            <a:avLst/>
          </a:prstGeom>
          <a:noFill/>
        </p:spPr>
        <p:txBody>
          <a:bodyPr vert="horz" wrap="square" lIns="25400" tIns="12700" rIns="25400" bIns="12700" rtlCol="0">
            <a:spAutoFit/>
          </a:bodyPr>
          <a:lstStyle/>
          <a:p>
            <a:pPr>
              <a:spcAft>
                <a:spcPct val="100000"/>
              </a:spcAft>
            </a:pPr>
            <a:r>
              <a:rPr lang="en-US" altLang="zh-CN" sz="1120" dirty="0">
                <a:solidFill>
                  <a:srgbClr val="1F2D37"/>
                </a:solidFill>
              </a:rPr>
              <a:t>- Complete landing judgment</a:t>
            </a:r>
          </a:p>
          <a:p>
            <a:pPr>
              <a:spcAft>
                <a:spcPct val="100000"/>
              </a:spcAft>
            </a:pPr>
            <a:r>
              <a:rPr lang="en-US" altLang="zh-CN" sz="1120" dirty="0">
                <a:solidFill>
                  <a:srgbClr val="1F2D37"/>
                </a:solidFill>
              </a:rPr>
              <a:t>- Use higher-rate UWB or binary serial at higher baud</a:t>
            </a:r>
          </a:p>
          <a:p>
            <a:pPr>
              <a:spcAft>
                <a:spcPct val="100000"/>
              </a:spcAft>
            </a:pPr>
            <a:r>
              <a:rPr lang="en-US" altLang="zh-CN" sz="1120" dirty="0">
                <a:solidFill>
                  <a:srgbClr val="1F2D37"/>
                </a:solidFill>
              </a:rPr>
              <a:t>- Elevate anchors to improve Z-axis accuracy</a:t>
            </a:r>
          </a:p>
        </p:txBody>
      </p:sp>
    </p:spTree>
    <p:extLst>
      <p:ext uri="{BB962C8B-B14F-4D97-AF65-F5344CB8AC3E}">
        <p14:creationId xmlns:p14="http://schemas.microsoft.com/office/powerpoint/2010/main" val="96533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01"/>
          <p:cNvPicPr>
            <a:picLocks noChangeAspect="1"/>
          </p:cNvPicPr>
          <p:nvPr/>
        </p:nvPicPr>
        <p:blipFill>
          <a:blip r:embed="rId3"/>
          <a:stretch>
            <a:fillRect/>
          </a:stretch>
        </p:blipFill>
        <p:spPr>
          <a:xfrm>
            <a:off x="0" y="-635"/>
            <a:ext cx="9144635" cy="5145405"/>
          </a:xfrm>
          <a:prstGeom prst="rect">
            <a:avLst/>
          </a:prstGeom>
        </p:spPr>
      </p:pic>
      <p:sp>
        <p:nvSpPr>
          <p:cNvPr id="43011" name="文本框 3"/>
          <p:cNvSpPr txBox="1"/>
          <p:nvPr/>
        </p:nvSpPr>
        <p:spPr>
          <a:xfrm>
            <a:off x="899694" y="1794004"/>
            <a:ext cx="7344612" cy="615553"/>
          </a:xfrm>
          <a:prstGeom prst="rect">
            <a:avLst/>
          </a:prstGeom>
          <a:noFill/>
          <a:ln w="9525">
            <a:noFill/>
          </a:ln>
        </p:spPr>
        <p:txBody>
          <a:bodyPr wrap="square" anchor="t">
            <a:spAutoFit/>
          </a:bodyPr>
          <a:lstStyle/>
          <a:p>
            <a:pPr lvl="0" algn="ctr"/>
            <a:r>
              <a:rPr lang="en-US" altLang="zh-CN" sz="3400" b="1" spc="100">
                <a:solidFill>
                  <a:srgbClr val="005C8F"/>
                </a:solidFill>
                <a:ea typeface="微软雅黑" panose="020B0503020204020204" charset="-122"/>
                <a:cs typeface="微软雅黑" panose="020B0503020204020204" charset="-122"/>
                <a:sym typeface="宋体" panose="02010600030101010101" pitchFamily="2" charset="-122"/>
              </a:rPr>
              <a:t>Thank You!</a:t>
            </a:r>
            <a:endParaRPr lang="en-US" altLang="zh-CN" sz="3400" b="1" spc="100" dirty="0">
              <a:solidFill>
                <a:srgbClr val="005C8F"/>
              </a:solidFill>
              <a:ea typeface="微软雅黑" panose="020B0503020204020204" charset="-122"/>
              <a:cs typeface="微软雅黑" panose="020B0503020204020204" charset="-122"/>
              <a:sym typeface="宋体" panose="02010600030101010101" pitchFamily="2" charset="-122"/>
            </a:endParaRPr>
          </a:p>
        </p:txBody>
      </p:sp>
      <p:sp>
        <p:nvSpPr>
          <p:cNvPr id="43013" name="文本框 5"/>
          <p:cNvSpPr txBox="1"/>
          <p:nvPr/>
        </p:nvSpPr>
        <p:spPr>
          <a:xfrm>
            <a:off x="-36512" y="3311525"/>
            <a:ext cx="9217025" cy="577081"/>
          </a:xfrm>
          <a:prstGeom prst="rect">
            <a:avLst/>
          </a:prstGeom>
          <a:noFill/>
          <a:ln w="9525">
            <a:noFill/>
          </a:ln>
        </p:spPr>
        <p:txBody>
          <a:bodyPr wrap="square" anchor="t">
            <a:spAutoFit/>
          </a:bodyPr>
          <a:lstStyle/>
          <a:p>
            <a:pPr lvl="0" algn="ctr"/>
            <a:r>
              <a:rPr lang="en-US" altLang="zh-CN" sz="1050" b="1">
                <a:solidFill>
                  <a:srgbClr val="F29100"/>
                </a:solidFill>
                <a:ea typeface="宋体" panose="02010600030101010101" pitchFamily="2" charset="-122"/>
                <a:sym typeface="宋体" panose="02010600030101010101" pitchFamily="2" charset="-122"/>
              </a:rPr>
              <a:t>ECE445/ME470 SP26</a:t>
            </a:r>
          </a:p>
          <a:p>
            <a:pPr lvl="0" algn="ctr"/>
            <a:r>
              <a:rPr lang="en-US" altLang="zh-CN" sz="1050" b="1">
                <a:solidFill>
                  <a:srgbClr val="F29100"/>
                </a:solidFill>
                <a:ea typeface="宋体" panose="02010600030101010101" pitchFamily="2" charset="-122"/>
                <a:sym typeface="宋体" panose="02010600030101010101" pitchFamily="2" charset="-122"/>
              </a:rPr>
              <a:t>Team 7</a:t>
            </a:r>
          </a:p>
          <a:p>
            <a:pPr lvl="0" algn="ctr"/>
            <a:r>
              <a:rPr lang="en-US" altLang="zh-CN" sz="1050" b="1">
                <a:solidFill>
                  <a:srgbClr val="F29100"/>
                </a:solidFill>
                <a:ea typeface="宋体" panose="02010600030101010101" pitchFamily="2" charset="-122"/>
                <a:sym typeface="宋体" panose="02010600030101010101" pitchFamily="2" charset="-122"/>
              </a:rPr>
              <a:t>Smart SoftBall UWB Positioning</a:t>
            </a:r>
            <a:endParaRPr lang="en-US" altLang="zh-CN" sz="1050" b="1" dirty="0">
              <a:solidFill>
                <a:srgbClr val="F29100"/>
              </a:solidFill>
              <a:ea typeface="宋体" panose="02010600030101010101" pitchFamily="2" charset="-122"/>
              <a:sym typeface="宋体" panose="02010600030101010101" pitchFamily="2" charset="-122"/>
            </a:endParaRPr>
          </a:p>
        </p:txBody>
      </p:sp>
      <p:pic>
        <p:nvPicPr>
          <p:cNvPr id="43014" name="图片 2"/>
          <p:cNvPicPr>
            <a:picLocks noChangeAspect="1"/>
          </p:cNvPicPr>
          <p:nvPr/>
        </p:nvPicPr>
        <p:blipFill>
          <a:blip r:embed="rId4"/>
          <a:stretch>
            <a:fillRect/>
          </a:stretch>
        </p:blipFill>
        <p:spPr>
          <a:xfrm>
            <a:off x="7164216" y="800895"/>
            <a:ext cx="900113" cy="525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0466115"/>
      </p:ext>
    </p:extLst>
  </p:cSld>
  <p:clrMapOvr>
    <a:masterClrMapping/>
  </p:clrMapOvr>
  <p:transition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763766"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1 Background</a:t>
            </a:r>
          </a:p>
        </p:txBody>
      </p:sp>
      <p:pic>
        <p:nvPicPr>
          <p:cNvPr id="6" name="图片 5">
            <a:extLst>
              <a:ext uri="{FF2B5EF4-FFF2-40B4-BE49-F238E27FC236}">
                <a16:creationId xmlns:a16="http://schemas.microsoft.com/office/drawing/2014/main" id="{17800347-3A12-983A-8A4E-EE29D121B1E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76300" y="482600"/>
            <a:ext cx="7620000" cy="2286000"/>
          </a:xfrm>
          <a:prstGeom prst="rect">
            <a:avLst/>
          </a:prstGeom>
        </p:spPr>
      </p:pic>
      <p:sp>
        <p:nvSpPr>
          <p:cNvPr id="7" name="文本框 6">
            <a:extLst>
              <a:ext uri="{FF2B5EF4-FFF2-40B4-BE49-F238E27FC236}">
                <a16:creationId xmlns:a16="http://schemas.microsoft.com/office/drawing/2014/main" id="{78C85FCA-1D03-B0DD-6FDD-C8901AFA90A9}"/>
              </a:ext>
            </a:extLst>
          </p:cNvPr>
          <p:cNvSpPr txBox="1"/>
          <p:nvPr/>
        </p:nvSpPr>
        <p:spPr>
          <a:xfrm>
            <a:off x="698500" y="2994157"/>
            <a:ext cx="7747000" cy="1188915"/>
          </a:xfrm>
          <a:prstGeom prst="rect">
            <a:avLst/>
          </a:prstGeom>
          <a:noFill/>
        </p:spPr>
        <p:txBody>
          <a:bodyPr vert="horz" wrap="square" lIns="25400" tIns="12700" rIns="25400" bIns="12700" rtlCol="0">
            <a:spAutoFit/>
          </a:bodyPr>
          <a:lstStyle/>
          <a:p>
            <a:pPr>
              <a:lnSpc>
                <a:spcPct val="150000"/>
              </a:lnSpc>
            </a:pPr>
            <a:r>
              <a:rPr lang="en-US" altLang="zh-CN" sz="1300" dirty="0">
                <a:solidFill>
                  <a:srgbClr val="1F2D37"/>
                </a:solidFill>
              </a:rPr>
              <a:t>Motivation: </a:t>
            </a:r>
          </a:p>
          <a:p>
            <a:pPr>
              <a:lnSpc>
                <a:spcPct val="150000"/>
              </a:lnSpc>
            </a:pPr>
            <a:r>
              <a:rPr lang="en-US" altLang="zh-CN" sz="1300" dirty="0">
                <a:solidFill>
                  <a:srgbClr val="1F2D37"/>
                </a:solidFill>
              </a:rPr>
              <a:t>Camera-based softball analysis is expensive and is highly depended on a specific site. For daily training, we aim to built a portable and lower-cost Smart </a:t>
            </a:r>
            <a:r>
              <a:rPr lang="en-US" altLang="zh-CN" sz="1300" dirty="0" err="1">
                <a:solidFill>
                  <a:srgbClr val="1F2D37"/>
                </a:solidFill>
              </a:rPr>
              <a:t>SoftBall</a:t>
            </a:r>
            <a:r>
              <a:rPr lang="en-US" altLang="zh-CN" sz="1300" dirty="0">
                <a:solidFill>
                  <a:srgbClr val="1F2D37"/>
                </a:solidFill>
              </a:rPr>
              <a:t> System that embeds a UWB tag in the ball and reconstructs ball-motion from four anchors around the field.</a:t>
            </a:r>
            <a:endParaRPr lang="zh-CN" altLang="en-US" sz="1300" dirty="0">
              <a:solidFill>
                <a:srgbClr val="1F2D37"/>
              </a:solidFill>
            </a:endParaRPr>
          </a:p>
        </p:txBody>
      </p:sp>
      <p:sp>
        <p:nvSpPr>
          <p:cNvPr id="8" name="文本框 7">
            <a:extLst>
              <a:ext uri="{FF2B5EF4-FFF2-40B4-BE49-F238E27FC236}">
                <a16:creationId xmlns:a16="http://schemas.microsoft.com/office/drawing/2014/main" id="{B741C0A8-219C-1363-CEA6-924A351DB035}"/>
              </a:ext>
            </a:extLst>
          </p:cNvPr>
          <p:cNvSpPr txBox="1"/>
          <p:nvPr/>
        </p:nvSpPr>
        <p:spPr>
          <a:xfrm>
            <a:off x="889767" y="4299894"/>
            <a:ext cx="7151988" cy="524246"/>
          </a:xfrm>
          <a:prstGeom prst="rect">
            <a:avLst/>
          </a:prstGeom>
          <a:noFill/>
        </p:spPr>
        <p:txBody>
          <a:bodyPr vert="horz" wrap="square" lIns="25400" tIns="12700" rIns="25400" bIns="12700" rtlCol="0">
            <a:spAutoFit/>
          </a:bodyPr>
          <a:lstStyle/>
          <a:p>
            <a:pPr>
              <a:spcAft>
                <a:spcPct val="100000"/>
              </a:spcAft>
            </a:pPr>
            <a:r>
              <a:rPr lang="en-US" altLang="zh-CN" sz="1080" dirty="0">
                <a:solidFill>
                  <a:srgbClr val="1F2D37"/>
                </a:solidFill>
              </a:rPr>
              <a:t>- Goal: recover usable trajectory from noisy UWB range measurements, landing/out-of-bounds judgment verification..</a:t>
            </a:r>
          </a:p>
          <a:p>
            <a:pPr>
              <a:spcAft>
                <a:spcPct val="100000"/>
              </a:spcAft>
            </a:pPr>
            <a:r>
              <a:rPr lang="en-US" altLang="zh-CN" sz="1080" dirty="0">
                <a:solidFill>
                  <a:srgbClr val="1F2D37"/>
                </a:solidFill>
              </a:rPr>
              <a:t>- Final scope: power module, localization, data filtering, and GUI visualization.</a:t>
            </a:r>
          </a:p>
        </p:txBody>
      </p:sp>
    </p:spTree>
    <p:extLst>
      <p:ext uri="{BB962C8B-B14F-4D97-AF65-F5344CB8AC3E}">
        <p14:creationId xmlns:p14="http://schemas.microsoft.com/office/powerpoint/2010/main" val="418905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18" y="-5424"/>
            <a:ext cx="1621671"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2 Overview</a:t>
            </a:r>
          </a:p>
        </p:txBody>
      </p:sp>
      <p:sp>
        <p:nvSpPr>
          <p:cNvPr id="3" name="文本框 2">
            <a:extLst>
              <a:ext uri="{FF2B5EF4-FFF2-40B4-BE49-F238E27FC236}">
                <a16:creationId xmlns:a16="http://schemas.microsoft.com/office/drawing/2014/main" id="{231B0840-508E-57B3-5CBE-A51109B3E64C}"/>
              </a:ext>
            </a:extLst>
          </p:cNvPr>
          <p:cNvSpPr txBox="1"/>
          <p:nvPr/>
        </p:nvSpPr>
        <p:spPr>
          <a:xfrm>
            <a:off x="358612" y="746105"/>
            <a:ext cx="8389736" cy="271869"/>
          </a:xfrm>
          <a:prstGeom prst="rect">
            <a:avLst/>
          </a:prstGeom>
          <a:noFill/>
        </p:spPr>
        <p:txBody>
          <a:bodyPr vert="horz" wrap="square" lIns="25400" tIns="12700" rIns="25400" bIns="12700" rtlCol="0">
            <a:spAutoFit/>
          </a:bodyPr>
          <a:lstStyle/>
          <a:p>
            <a:r>
              <a:rPr lang="en-US" altLang="zh-CN" sz="1600" b="1" dirty="0">
                <a:solidFill>
                  <a:srgbClr val="005C8F"/>
                </a:solidFill>
              </a:rPr>
              <a:t>A portable loop: UWB ranging in the ball, PC-side filtering, and live trajectory replay.</a:t>
            </a:r>
            <a:endParaRPr lang="zh-CN" altLang="en-US" sz="1600" b="1" dirty="0">
              <a:solidFill>
                <a:srgbClr val="005C8F"/>
              </a:solidFill>
            </a:endParaRPr>
          </a:p>
        </p:txBody>
      </p:sp>
      <p:sp>
        <p:nvSpPr>
          <p:cNvPr id="6" name="矩形: 圆角 5">
            <a:extLst>
              <a:ext uri="{FF2B5EF4-FFF2-40B4-BE49-F238E27FC236}">
                <a16:creationId xmlns:a16="http://schemas.microsoft.com/office/drawing/2014/main" id="{273B30F4-95E9-E55C-6ECD-9BD77C93EAB5}"/>
              </a:ext>
            </a:extLst>
          </p:cNvPr>
          <p:cNvSpPr/>
          <p:nvPr/>
        </p:nvSpPr>
        <p:spPr>
          <a:xfrm>
            <a:off x="355600" y="1706003"/>
            <a:ext cx="1422400" cy="787400"/>
          </a:xfrm>
          <a:prstGeom prst="roundRect">
            <a:avLst/>
          </a:prstGeom>
          <a:solidFill>
            <a:srgbClr val="FFEEDA"/>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40" b="1">
                <a:solidFill>
                  <a:srgbClr val="1F2D37"/>
                </a:solidFill>
                <a:latin typeface="Arial" panose="020B0604020202020204" pitchFamily="34" charset="0"/>
              </a:rPr>
              <a:t>Smart</a:t>
            </a:r>
          </a:p>
          <a:p>
            <a:pPr algn="ctr"/>
            <a:r>
              <a:rPr lang="en-US" altLang="zh-CN" sz="1040" b="1">
                <a:solidFill>
                  <a:srgbClr val="1F2D37"/>
                </a:solidFill>
                <a:latin typeface="Arial" panose="020B0604020202020204" pitchFamily="34" charset="0"/>
              </a:rPr>
              <a:t>SoftBall Tag</a:t>
            </a:r>
            <a:endParaRPr lang="zh-CN" altLang="en-US" sz="1040" b="1">
              <a:solidFill>
                <a:srgbClr val="1F2D37"/>
              </a:solidFill>
              <a:latin typeface="Arial" panose="020B0604020202020204" pitchFamily="34" charset="0"/>
            </a:endParaRPr>
          </a:p>
        </p:txBody>
      </p:sp>
      <p:sp>
        <p:nvSpPr>
          <p:cNvPr id="7" name="矩形: 圆角 6">
            <a:extLst>
              <a:ext uri="{FF2B5EF4-FFF2-40B4-BE49-F238E27FC236}">
                <a16:creationId xmlns:a16="http://schemas.microsoft.com/office/drawing/2014/main" id="{7FBE3F7D-B61C-3822-D98E-28903E674DBF}"/>
              </a:ext>
            </a:extLst>
          </p:cNvPr>
          <p:cNvSpPr/>
          <p:nvPr/>
        </p:nvSpPr>
        <p:spPr>
          <a:xfrm>
            <a:off x="2108200" y="1706003"/>
            <a:ext cx="1422400" cy="787400"/>
          </a:xfrm>
          <a:prstGeom prst="round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40" b="1">
                <a:solidFill>
                  <a:srgbClr val="1F2D37"/>
                </a:solidFill>
                <a:latin typeface="Arial" panose="020B0604020202020204" pitchFamily="34" charset="0"/>
              </a:rPr>
              <a:t>4 UWB</a:t>
            </a:r>
          </a:p>
          <a:p>
            <a:pPr algn="ctr"/>
            <a:r>
              <a:rPr lang="en-US" altLang="zh-CN" sz="1040" b="1">
                <a:solidFill>
                  <a:srgbClr val="1F2D37"/>
                </a:solidFill>
                <a:latin typeface="Arial" panose="020B0604020202020204" pitchFamily="34" charset="0"/>
              </a:rPr>
              <a:t>Anchors</a:t>
            </a:r>
            <a:endParaRPr lang="zh-CN" altLang="en-US" sz="1040" b="1">
              <a:solidFill>
                <a:srgbClr val="1F2D37"/>
              </a:solidFill>
              <a:latin typeface="Arial" panose="020B0604020202020204" pitchFamily="34" charset="0"/>
            </a:endParaRPr>
          </a:p>
        </p:txBody>
      </p:sp>
      <p:sp>
        <p:nvSpPr>
          <p:cNvPr id="8" name="矩形: 圆角 7">
            <a:extLst>
              <a:ext uri="{FF2B5EF4-FFF2-40B4-BE49-F238E27FC236}">
                <a16:creationId xmlns:a16="http://schemas.microsoft.com/office/drawing/2014/main" id="{420B31D3-7C45-237E-C073-750F851B41FC}"/>
              </a:ext>
            </a:extLst>
          </p:cNvPr>
          <p:cNvSpPr/>
          <p:nvPr/>
        </p:nvSpPr>
        <p:spPr>
          <a:xfrm>
            <a:off x="3860800" y="1706003"/>
            <a:ext cx="1422400" cy="787400"/>
          </a:xfrm>
          <a:prstGeom prst="round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40" b="1">
                <a:solidFill>
                  <a:srgbClr val="1F2D37"/>
                </a:solidFill>
                <a:latin typeface="Arial" panose="020B0604020202020204" pitchFamily="34" charset="0"/>
              </a:rPr>
              <a:t>A0 Gateway</a:t>
            </a:r>
          </a:p>
          <a:p>
            <a:pPr algn="ctr"/>
            <a:r>
              <a:rPr lang="en-US" altLang="zh-CN" sz="1040" b="1">
                <a:solidFill>
                  <a:srgbClr val="1F2D37"/>
                </a:solidFill>
                <a:latin typeface="Arial" panose="020B0604020202020204" pitchFamily="34" charset="0"/>
              </a:rPr>
              <a:t>Node</a:t>
            </a:r>
            <a:endParaRPr lang="zh-CN" altLang="en-US" sz="1040" b="1">
              <a:solidFill>
                <a:srgbClr val="1F2D37"/>
              </a:solidFill>
              <a:latin typeface="Arial" panose="020B0604020202020204" pitchFamily="34" charset="0"/>
            </a:endParaRPr>
          </a:p>
        </p:txBody>
      </p:sp>
      <p:sp>
        <p:nvSpPr>
          <p:cNvPr id="9" name="矩形: 圆角 8">
            <a:extLst>
              <a:ext uri="{FF2B5EF4-FFF2-40B4-BE49-F238E27FC236}">
                <a16:creationId xmlns:a16="http://schemas.microsoft.com/office/drawing/2014/main" id="{DAB5B5F0-AEAB-E0F4-693E-8F299CF9A637}"/>
              </a:ext>
            </a:extLst>
          </p:cNvPr>
          <p:cNvSpPr/>
          <p:nvPr/>
        </p:nvSpPr>
        <p:spPr>
          <a:xfrm>
            <a:off x="5613400" y="1706003"/>
            <a:ext cx="1600200" cy="787400"/>
          </a:xfrm>
          <a:prstGeom prst="roundRect">
            <a:avLst/>
          </a:prstGeom>
          <a:solidFill>
            <a:srgbClr val="F3F5F7"/>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40" b="1">
                <a:solidFill>
                  <a:srgbClr val="1F2D37"/>
                </a:solidFill>
                <a:latin typeface="Arial" panose="020B0604020202020204" pitchFamily="34" charset="0"/>
              </a:rPr>
              <a:t>PC Filtering</a:t>
            </a:r>
          </a:p>
          <a:p>
            <a:pPr algn="ctr"/>
            <a:r>
              <a:rPr lang="en-US" altLang="zh-CN" sz="1040" b="1">
                <a:solidFill>
                  <a:srgbClr val="1F2D37"/>
                </a:solidFill>
                <a:latin typeface="Arial" panose="020B0604020202020204" pitchFamily="34" charset="0"/>
              </a:rPr>
              <a:t>+ Constraints</a:t>
            </a:r>
            <a:endParaRPr lang="zh-CN" altLang="en-US" sz="1040" b="1">
              <a:solidFill>
                <a:srgbClr val="1F2D37"/>
              </a:solidFill>
              <a:latin typeface="Arial" panose="020B0604020202020204" pitchFamily="34" charset="0"/>
            </a:endParaRPr>
          </a:p>
        </p:txBody>
      </p:sp>
      <p:sp>
        <p:nvSpPr>
          <p:cNvPr id="10" name="矩形: 圆角 9">
            <a:extLst>
              <a:ext uri="{FF2B5EF4-FFF2-40B4-BE49-F238E27FC236}">
                <a16:creationId xmlns:a16="http://schemas.microsoft.com/office/drawing/2014/main" id="{7928F949-A9F4-7CE5-4F34-6EF6FD3A2705}"/>
              </a:ext>
            </a:extLst>
          </p:cNvPr>
          <p:cNvSpPr/>
          <p:nvPr/>
        </p:nvSpPr>
        <p:spPr>
          <a:xfrm>
            <a:off x="7747000" y="1706003"/>
            <a:ext cx="1041400" cy="787400"/>
          </a:xfrm>
          <a:prstGeom prst="roundRect">
            <a:avLst/>
          </a:prstGeom>
          <a:solidFill>
            <a:srgbClr val="FFEEDA"/>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40" b="1">
                <a:solidFill>
                  <a:srgbClr val="1F2D37"/>
                </a:solidFill>
                <a:latin typeface="Arial" panose="020B0604020202020204" pitchFamily="34" charset="0"/>
              </a:rPr>
              <a:t>GUI</a:t>
            </a:r>
          </a:p>
          <a:p>
            <a:pPr algn="ctr"/>
            <a:r>
              <a:rPr lang="en-US" altLang="zh-CN" sz="1040" b="1">
                <a:solidFill>
                  <a:srgbClr val="1F2D37"/>
                </a:solidFill>
                <a:latin typeface="Arial" panose="020B0604020202020204" pitchFamily="34" charset="0"/>
              </a:rPr>
              <a:t>Replay</a:t>
            </a:r>
            <a:endParaRPr lang="zh-CN" altLang="en-US" sz="1040" b="1">
              <a:solidFill>
                <a:srgbClr val="1F2D37"/>
              </a:solidFill>
              <a:latin typeface="Arial" panose="020B0604020202020204" pitchFamily="34" charset="0"/>
            </a:endParaRPr>
          </a:p>
        </p:txBody>
      </p:sp>
      <p:cxnSp>
        <p:nvCxnSpPr>
          <p:cNvPr id="11" name="直接箭头连接符 10">
            <a:extLst>
              <a:ext uri="{FF2B5EF4-FFF2-40B4-BE49-F238E27FC236}">
                <a16:creationId xmlns:a16="http://schemas.microsoft.com/office/drawing/2014/main" id="{9DD9B715-8237-8452-CA2F-DD3CD7D55F6C}"/>
              </a:ext>
            </a:extLst>
          </p:cNvPr>
          <p:cNvCxnSpPr/>
          <p:nvPr/>
        </p:nvCxnSpPr>
        <p:spPr>
          <a:xfrm>
            <a:off x="1778000" y="2099703"/>
            <a:ext cx="330200" cy="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5FC83BBC-DD44-8168-7445-8746CA8B7B37}"/>
              </a:ext>
            </a:extLst>
          </p:cNvPr>
          <p:cNvCxnSpPr/>
          <p:nvPr/>
        </p:nvCxnSpPr>
        <p:spPr>
          <a:xfrm>
            <a:off x="3530600" y="2099703"/>
            <a:ext cx="330200" cy="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3F85402F-E25A-A7EC-AE16-EBB2233F9B8F}"/>
              </a:ext>
            </a:extLst>
          </p:cNvPr>
          <p:cNvCxnSpPr/>
          <p:nvPr/>
        </p:nvCxnSpPr>
        <p:spPr>
          <a:xfrm>
            <a:off x="5283200" y="2099703"/>
            <a:ext cx="330200" cy="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D94902E7-7891-20CC-3199-F99970D74750}"/>
              </a:ext>
            </a:extLst>
          </p:cNvPr>
          <p:cNvCxnSpPr/>
          <p:nvPr/>
        </p:nvCxnSpPr>
        <p:spPr>
          <a:xfrm>
            <a:off x="7213600" y="2099703"/>
            <a:ext cx="533400" cy="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ABA10894-7AC6-3B12-7836-895E96249D5F}"/>
              </a:ext>
            </a:extLst>
          </p:cNvPr>
          <p:cNvSpPr txBox="1"/>
          <p:nvPr/>
        </p:nvSpPr>
        <p:spPr>
          <a:xfrm>
            <a:off x="685800" y="2887103"/>
            <a:ext cx="7772400" cy="194925"/>
          </a:xfrm>
          <a:prstGeom prst="rect">
            <a:avLst/>
          </a:prstGeom>
          <a:noFill/>
        </p:spPr>
        <p:txBody>
          <a:bodyPr vert="horz" wrap="square" lIns="25400" tIns="12700" rIns="25400" bIns="12700" rtlCol="0">
            <a:spAutoFit/>
          </a:bodyPr>
          <a:lstStyle/>
          <a:p>
            <a:pPr algn="ctr"/>
            <a:r>
              <a:rPr lang="en-US" altLang="zh-CN" sz="1100" dirty="0">
                <a:solidFill>
                  <a:srgbClr val="1F2D37"/>
                </a:solidFill>
              </a:rPr>
              <a:t>TWR sequence: TAG -&gt; A0/A1/A2/A3; range vector is forwarded through A0 serial gateway.</a:t>
            </a:r>
            <a:endParaRPr lang="zh-CN" altLang="en-US" sz="1100" dirty="0">
              <a:solidFill>
                <a:srgbClr val="1F2D37"/>
              </a:solidFill>
            </a:endParaRPr>
          </a:p>
        </p:txBody>
      </p:sp>
      <p:sp>
        <p:nvSpPr>
          <p:cNvPr id="16" name="矩形: 圆角 15">
            <a:extLst>
              <a:ext uri="{FF2B5EF4-FFF2-40B4-BE49-F238E27FC236}">
                <a16:creationId xmlns:a16="http://schemas.microsoft.com/office/drawing/2014/main" id="{06069F4D-BF16-1392-5D2F-5B70BFCF7FBF}"/>
              </a:ext>
            </a:extLst>
          </p:cNvPr>
          <p:cNvSpPr/>
          <p:nvPr/>
        </p:nvSpPr>
        <p:spPr>
          <a:xfrm>
            <a:off x="711200" y="3611003"/>
            <a:ext cx="1905000" cy="533400"/>
          </a:xfrm>
          <a:prstGeom prst="roundRect">
            <a:avLst/>
          </a:prstGeom>
          <a:solidFill>
            <a:srgbClr val="FFFFFF"/>
          </a:solidFill>
          <a:ln w="15240">
            <a:solidFill>
              <a:srgbClr val="F29100"/>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880">
                <a:solidFill>
                  <a:srgbClr val="1F2D37"/>
                </a:solidFill>
                <a:latin typeface="Arial" panose="020B0604020202020204" pitchFamily="34" charset="0"/>
              </a:rPr>
              <a:t>20 cm range offset correction</a:t>
            </a:r>
            <a:endParaRPr lang="zh-CN" altLang="en-US" sz="880">
              <a:solidFill>
                <a:srgbClr val="1F2D37"/>
              </a:solidFill>
              <a:latin typeface="Arial" panose="020B0604020202020204" pitchFamily="34" charset="0"/>
            </a:endParaRPr>
          </a:p>
        </p:txBody>
      </p:sp>
      <p:sp>
        <p:nvSpPr>
          <p:cNvPr id="17" name="矩形: 圆角 16">
            <a:extLst>
              <a:ext uri="{FF2B5EF4-FFF2-40B4-BE49-F238E27FC236}">
                <a16:creationId xmlns:a16="http://schemas.microsoft.com/office/drawing/2014/main" id="{761FEB09-D9AF-35F1-DB24-3C58A3FC2259}"/>
              </a:ext>
            </a:extLst>
          </p:cNvPr>
          <p:cNvSpPr/>
          <p:nvPr/>
        </p:nvSpPr>
        <p:spPr>
          <a:xfrm>
            <a:off x="2768600" y="3611003"/>
            <a:ext cx="1905000" cy="533400"/>
          </a:xfrm>
          <a:prstGeom prst="roundRect">
            <a:avLst/>
          </a:prstGeom>
          <a:solidFill>
            <a:srgbClr val="FFFFFF"/>
          </a:solidFill>
          <a:ln w="15240">
            <a:solidFill>
              <a:srgbClr val="F29100"/>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880">
                <a:solidFill>
                  <a:srgbClr val="1F2D37"/>
                </a:solidFill>
                <a:latin typeface="Arial" panose="020B0604020202020204" pitchFamily="34" charset="0"/>
              </a:rPr>
              <a:t>Least-squares position solve</a:t>
            </a:r>
            <a:endParaRPr lang="zh-CN" altLang="en-US" sz="880">
              <a:solidFill>
                <a:srgbClr val="1F2D37"/>
              </a:solidFill>
              <a:latin typeface="Arial" panose="020B0604020202020204" pitchFamily="34" charset="0"/>
            </a:endParaRPr>
          </a:p>
        </p:txBody>
      </p:sp>
      <p:sp>
        <p:nvSpPr>
          <p:cNvPr id="18" name="矩形: 圆角 17">
            <a:extLst>
              <a:ext uri="{FF2B5EF4-FFF2-40B4-BE49-F238E27FC236}">
                <a16:creationId xmlns:a16="http://schemas.microsoft.com/office/drawing/2014/main" id="{CC69810C-7F8C-3840-0F26-02DFFBCD659D}"/>
              </a:ext>
            </a:extLst>
          </p:cNvPr>
          <p:cNvSpPr/>
          <p:nvPr/>
        </p:nvSpPr>
        <p:spPr>
          <a:xfrm>
            <a:off x="4826000" y="3611003"/>
            <a:ext cx="1905000" cy="533400"/>
          </a:xfrm>
          <a:prstGeom prst="roundRect">
            <a:avLst/>
          </a:prstGeom>
          <a:solidFill>
            <a:srgbClr val="FFFFFF"/>
          </a:solidFill>
          <a:ln w="15240">
            <a:solidFill>
              <a:srgbClr val="F29100"/>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880">
                <a:solidFill>
                  <a:srgbClr val="1F2D37"/>
                </a:solidFill>
                <a:latin typeface="Arial" panose="020B0604020202020204" pitchFamily="34" charset="0"/>
              </a:rPr>
              <a:t>Residual / velocity filters</a:t>
            </a:r>
            <a:endParaRPr lang="zh-CN" altLang="en-US" sz="880">
              <a:solidFill>
                <a:srgbClr val="1F2D37"/>
              </a:solidFill>
              <a:latin typeface="Arial" panose="020B0604020202020204" pitchFamily="34" charset="0"/>
            </a:endParaRPr>
          </a:p>
        </p:txBody>
      </p:sp>
      <p:sp>
        <p:nvSpPr>
          <p:cNvPr id="19" name="矩形: 圆角 18">
            <a:extLst>
              <a:ext uri="{FF2B5EF4-FFF2-40B4-BE49-F238E27FC236}">
                <a16:creationId xmlns:a16="http://schemas.microsoft.com/office/drawing/2014/main" id="{39F4E0F0-09CF-FFA6-AEFE-3F8E4BE3B303}"/>
              </a:ext>
            </a:extLst>
          </p:cNvPr>
          <p:cNvSpPr/>
          <p:nvPr/>
        </p:nvSpPr>
        <p:spPr>
          <a:xfrm>
            <a:off x="6883400" y="3611003"/>
            <a:ext cx="1727200" cy="533400"/>
          </a:xfrm>
          <a:prstGeom prst="roundRect">
            <a:avLst/>
          </a:prstGeom>
          <a:solidFill>
            <a:srgbClr val="FFFFFF"/>
          </a:solidFill>
          <a:ln w="15240">
            <a:solidFill>
              <a:srgbClr val="F29100"/>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880">
                <a:solidFill>
                  <a:srgbClr val="1F2D37"/>
                </a:solidFill>
                <a:latin typeface="Arial" panose="020B0604020202020204" pitchFamily="34" charset="0"/>
              </a:rPr>
              <a:t>Ground-mode reconstruction</a:t>
            </a:r>
            <a:endParaRPr lang="zh-CN" altLang="en-US" sz="880">
              <a:solidFill>
                <a:srgbClr val="1F2D37"/>
              </a:solidFill>
              <a:latin typeface="Arial" panose="020B0604020202020204" pitchFamily="34" charset="0"/>
            </a:endParaRPr>
          </a:p>
        </p:txBody>
      </p:sp>
      <p:sp>
        <p:nvSpPr>
          <p:cNvPr id="20" name="文本框 19">
            <a:extLst>
              <a:ext uri="{FF2B5EF4-FFF2-40B4-BE49-F238E27FC236}">
                <a16:creationId xmlns:a16="http://schemas.microsoft.com/office/drawing/2014/main" id="{8989CB26-EF7B-5C18-DBBB-0CD4804A8C8A}"/>
              </a:ext>
            </a:extLst>
          </p:cNvPr>
          <p:cNvSpPr txBox="1"/>
          <p:nvPr/>
        </p:nvSpPr>
        <p:spPr>
          <a:xfrm>
            <a:off x="2667000" y="4296803"/>
            <a:ext cx="3810000" cy="156453"/>
          </a:xfrm>
          <a:prstGeom prst="rect">
            <a:avLst/>
          </a:prstGeom>
          <a:noFill/>
        </p:spPr>
        <p:txBody>
          <a:bodyPr vert="horz" wrap="square" lIns="25400" tIns="12700" rIns="25400" bIns="12700" rtlCol="0">
            <a:spAutoFit/>
          </a:bodyPr>
          <a:lstStyle/>
          <a:p>
            <a:pPr algn="ctr"/>
            <a:r>
              <a:rPr lang="en-US" altLang="zh-CN" sz="850">
                <a:solidFill>
                  <a:srgbClr val="525252"/>
                </a:solidFill>
              </a:rPr>
              <a:t>Figure 1: Final Smart SoftBall UWB system architecture</a:t>
            </a:r>
            <a:endParaRPr lang="zh-CN" altLang="en-US" sz="850">
              <a:solidFill>
                <a:srgbClr val="525252"/>
              </a:solidFill>
            </a:endParaRPr>
          </a:p>
        </p:txBody>
      </p:sp>
    </p:spTree>
    <p:extLst>
      <p:ext uri="{BB962C8B-B14F-4D97-AF65-F5344CB8AC3E}">
        <p14:creationId xmlns:p14="http://schemas.microsoft.com/office/powerpoint/2010/main" val="386366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563916"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3.1 Hardware Implementation</a:t>
            </a:r>
          </a:p>
        </p:txBody>
      </p:sp>
      <p:pic>
        <p:nvPicPr>
          <p:cNvPr id="6" name="图片 5">
            <a:extLst>
              <a:ext uri="{FF2B5EF4-FFF2-40B4-BE49-F238E27FC236}">
                <a16:creationId xmlns:a16="http://schemas.microsoft.com/office/drawing/2014/main" id="{7B508FA7-AF64-4F76-AD45-214D3AA59C96}"/>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81000" y="765555"/>
            <a:ext cx="2603500" cy="3472690"/>
          </a:xfrm>
          <a:prstGeom prst="rect">
            <a:avLst/>
          </a:prstGeom>
        </p:spPr>
      </p:pic>
      <p:sp>
        <p:nvSpPr>
          <p:cNvPr id="8" name="文本框 7">
            <a:extLst>
              <a:ext uri="{FF2B5EF4-FFF2-40B4-BE49-F238E27FC236}">
                <a16:creationId xmlns:a16="http://schemas.microsoft.com/office/drawing/2014/main" id="{BC98D072-A4CB-5F7C-66FA-E55468482067}"/>
              </a:ext>
            </a:extLst>
          </p:cNvPr>
          <p:cNvSpPr txBox="1"/>
          <p:nvPr/>
        </p:nvSpPr>
        <p:spPr>
          <a:xfrm>
            <a:off x="381000" y="4419600"/>
            <a:ext cx="2603500" cy="157992"/>
          </a:xfrm>
          <a:prstGeom prst="rect">
            <a:avLst/>
          </a:prstGeom>
          <a:noFill/>
        </p:spPr>
        <p:txBody>
          <a:bodyPr vert="horz" wrap="square" lIns="25400" tIns="12700" rIns="25400" bIns="12700" rtlCol="0">
            <a:spAutoFit/>
          </a:bodyPr>
          <a:lstStyle/>
          <a:p>
            <a:pPr algn="ctr"/>
            <a:r>
              <a:rPr lang="en-US" altLang="zh-CN" sz="860">
                <a:solidFill>
                  <a:srgbClr val="525252"/>
                </a:solidFill>
              </a:rPr>
              <a:t>Ball-integrated prototype</a:t>
            </a:r>
            <a:endParaRPr lang="zh-CN" altLang="en-US" sz="860">
              <a:solidFill>
                <a:srgbClr val="525252"/>
              </a:solidFill>
            </a:endParaRPr>
          </a:p>
        </p:txBody>
      </p:sp>
      <p:pic>
        <p:nvPicPr>
          <p:cNvPr id="13" name="图片 12">
            <a:extLst>
              <a:ext uri="{FF2B5EF4-FFF2-40B4-BE49-F238E27FC236}">
                <a16:creationId xmlns:a16="http://schemas.microsoft.com/office/drawing/2014/main" id="{8E22F161-B66B-5F5C-74F5-88B39D64BFF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940362" y="698500"/>
            <a:ext cx="3993776" cy="1752600"/>
          </a:xfrm>
          <a:prstGeom prst="rect">
            <a:avLst/>
          </a:prstGeom>
        </p:spPr>
      </p:pic>
      <p:sp>
        <p:nvSpPr>
          <p:cNvPr id="14" name="文本框 13">
            <a:extLst>
              <a:ext uri="{FF2B5EF4-FFF2-40B4-BE49-F238E27FC236}">
                <a16:creationId xmlns:a16="http://schemas.microsoft.com/office/drawing/2014/main" id="{65D2357C-66C2-DDD4-2C8D-F189786BE745}"/>
              </a:ext>
            </a:extLst>
          </p:cNvPr>
          <p:cNvSpPr txBox="1"/>
          <p:nvPr/>
        </p:nvSpPr>
        <p:spPr>
          <a:xfrm>
            <a:off x="3657600" y="2489200"/>
            <a:ext cx="4572000" cy="157992"/>
          </a:xfrm>
          <a:prstGeom prst="rect">
            <a:avLst/>
          </a:prstGeom>
          <a:noFill/>
        </p:spPr>
        <p:txBody>
          <a:bodyPr vert="horz" wrap="square" lIns="25400" tIns="12700" rIns="25400" bIns="12700" rtlCol="0">
            <a:spAutoFit/>
          </a:bodyPr>
          <a:lstStyle/>
          <a:p>
            <a:pPr algn="ctr"/>
            <a:r>
              <a:rPr lang="pl-PL" altLang="zh-CN" sz="860">
                <a:solidFill>
                  <a:srgbClr val="525252"/>
                </a:solidFill>
              </a:rPr>
              <a:t>C2764088 + DW1000 / BU01 UWB module</a:t>
            </a:r>
            <a:endParaRPr lang="zh-CN" altLang="en-US" sz="860">
              <a:solidFill>
                <a:srgbClr val="525252"/>
              </a:solidFill>
            </a:endParaRPr>
          </a:p>
        </p:txBody>
      </p:sp>
      <p:pic>
        <p:nvPicPr>
          <p:cNvPr id="16" name="图片 15">
            <a:extLst>
              <a:ext uri="{FF2B5EF4-FFF2-40B4-BE49-F238E27FC236}">
                <a16:creationId xmlns:a16="http://schemas.microsoft.com/office/drawing/2014/main" id="{18980E23-5198-5D1A-0CB1-CE6E0378F3A6}"/>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845969" y="2857500"/>
            <a:ext cx="1134562" cy="1714500"/>
          </a:xfrm>
          <a:prstGeom prst="rect">
            <a:avLst/>
          </a:prstGeom>
        </p:spPr>
      </p:pic>
      <p:pic>
        <p:nvPicPr>
          <p:cNvPr id="18" name="图片 17">
            <a:extLst>
              <a:ext uri="{FF2B5EF4-FFF2-40B4-BE49-F238E27FC236}">
                <a16:creationId xmlns:a16="http://schemas.microsoft.com/office/drawing/2014/main" id="{DF15F42C-386B-1AA7-701B-C777775CE57F}"/>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426200" y="2858627"/>
            <a:ext cx="1778000" cy="1712245"/>
          </a:xfrm>
          <a:prstGeom prst="rect">
            <a:avLst/>
          </a:prstGeom>
        </p:spPr>
      </p:pic>
      <p:sp>
        <p:nvSpPr>
          <p:cNvPr id="19" name="文本框 18">
            <a:extLst>
              <a:ext uri="{FF2B5EF4-FFF2-40B4-BE49-F238E27FC236}">
                <a16:creationId xmlns:a16="http://schemas.microsoft.com/office/drawing/2014/main" id="{655CBB40-FE61-79FA-8F74-81B088D72E6F}"/>
              </a:ext>
            </a:extLst>
          </p:cNvPr>
          <p:cNvSpPr txBox="1"/>
          <p:nvPr/>
        </p:nvSpPr>
        <p:spPr>
          <a:xfrm>
            <a:off x="3149600" y="4572000"/>
            <a:ext cx="2540000" cy="151836"/>
          </a:xfrm>
          <a:prstGeom prst="rect">
            <a:avLst/>
          </a:prstGeom>
          <a:noFill/>
        </p:spPr>
        <p:txBody>
          <a:bodyPr vert="horz" wrap="square" lIns="25400" tIns="12700" rIns="25400" bIns="12700" rtlCol="0">
            <a:spAutoFit/>
          </a:bodyPr>
          <a:lstStyle/>
          <a:p>
            <a:pPr algn="ctr"/>
            <a:r>
              <a:rPr lang="en-US" altLang="zh-CN" sz="820">
                <a:solidFill>
                  <a:srgbClr val="525252"/>
                </a:solidFill>
              </a:rPr>
              <a:t>Anchor/tag firmware board</a:t>
            </a:r>
            <a:endParaRPr lang="zh-CN" altLang="en-US" sz="820">
              <a:solidFill>
                <a:srgbClr val="525252"/>
              </a:solidFill>
            </a:endParaRPr>
          </a:p>
        </p:txBody>
      </p:sp>
      <p:sp>
        <p:nvSpPr>
          <p:cNvPr id="20" name="文本框 19">
            <a:extLst>
              <a:ext uri="{FF2B5EF4-FFF2-40B4-BE49-F238E27FC236}">
                <a16:creationId xmlns:a16="http://schemas.microsoft.com/office/drawing/2014/main" id="{A70D9EEF-DD93-4B84-8282-D30758D7A0D1}"/>
              </a:ext>
            </a:extLst>
          </p:cNvPr>
          <p:cNvSpPr txBox="1"/>
          <p:nvPr/>
        </p:nvSpPr>
        <p:spPr>
          <a:xfrm>
            <a:off x="5969000" y="4572000"/>
            <a:ext cx="2540000" cy="151836"/>
          </a:xfrm>
          <a:prstGeom prst="rect">
            <a:avLst/>
          </a:prstGeom>
          <a:noFill/>
        </p:spPr>
        <p:txBody>
          <a:bodyPr vert="horz" wrap="square" lIns="25400" tIns="12700" rIns="25400" bIns="12700" rtlCol="0">
            <a:spAutoFit/>
          </a:bodyPr>
          <a:lstStyle/>
          <a:p>
            <a:pPr algn="ctr"/>
            <a:r>
              <a:rPr lang="en-US" altLang="zh-CN" sz="820">
                <a:solidFill>
                  <a:srgbClr val="525252"/>
                </a:solidFill>
              </a:rPr>
              <a:t>Power-management PCB</a:t>
            </a:r>
            <a:endParaRPr lang="zh-CN" altLang="en-US" sz="820">
              <a:solidFill>
                <a:srgbClr val="525252"/>
              </a:solidFill>
            </a:endParaRPr>
          </a:p>
        </p:txBody>
      </p:sp>
    </p:spTree>
    <p:extLst>
      <p:ext uri="{BB962C8B-B14F-4D97-AF65-F5344CB8AC3E}">
        <p14:creationId xmlns:p14="http://schemas.microsoft.com/office/powerpoint/2010/main" val="392548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966" y="-12967"/>
            <a:ext cx="3903633"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3.2 Communication - TWR Ranging</a:t>
            </a:r>
          </a:p>
        </p:txBody>
      </p:sp>
      <p:sp>
        <p:nvSpPr>
          <p:cNvPr id="5" name="文本框 4">
            <a:extLst>
              <a:ext uri="{FF2B5EF4-FFF2-40B4-BE49-F238E27FC236}">
                <a16:creationId xmlns:a16="http://schemas.microsoft.com/office/drawing/2014/main" id="{76EACA14-6C90-D3D2-2B76-EA9CD7A1F258}"/>
              </a:ext>
            </a:extLst>
          </p:cNvPr>
          <p:cNvSpPr txBox="1"/>
          <p:nvPr/>
        </p:nvSpPr>
        <p:spPr>
          <a:xfrm>
            <a:off x="482600" y="469900"/>
            <a:ext cx="8128000" cy="241092"/>
          </a:xfrm>
          <a:prstGeom prst="rect">
            <a:avLst/>
          </a:prstGeom>
          <a:noFill/>
        </p:spPr>
        <p:txBody>
          <a:bodyPr vert="horz" wrap="square" lIns="25400" tIns="12700" rIns="25400" bIns="12700" rtlCol="0">
            <a:spAutoFit/>
          </a:bodyPr>
          <a:lstStyle/>
          <a:p>
            <a:r>
              <a:rPr lang="en-US" altLang="zh-CN" sz="1400" b="1" dirty="0">
                <a:solidFill>
                  <a:srgbClr val="005C8F"/>
                </a:solidFill>
              </a:rPr>
              <a:t>The final implementation uses sequential TWR because it was more stable than </a:t>
            </a:r>
            <a:r>
              <a:rPr lang="en-US" altLang="zh-CN" sz="1400" b="1" dirty="0" err="1">
                <a:solidFill>
                  <a:srgbClr val="005C8F"/>
                </a:solidFill>
              </a:rPr>
              <a:t>TDoA</a:t>
            </a:r>
            <a:r>
              <a:rPr lang="en-US" altLang="zh-CN" sz="1400" b="1" dirty="0">
                <a:solidFill>
                  <a:srgbClr val="005C8F"/>
                </a:solidFill>
              </a:rPr>
              <a:t> on BU01.</a:t>
            </a:r>
            <a:endParaRPr lang="zh-CN" altLang="en-US" sz="1400" b="1" dirty="0">
              <a:solidFill>
                <a:srgbClr val="005C8F"/>
              </a:solidFill>
            </a:endParaRPr>
          </a:p>
        </p:txBody>
      </p:sp>
      <p:sp>
        <p:nvSpPr>
          <p:cNvPr id="7" name="矩形: 圆角 6">
            <a:extLst>
              <a:ext uri="{FF2B5EF4-FFF2-40B4-BE49-F238E27FC236}">
                <a16:creationId xmlns:a16="http://schemas.microsoft.com/office/drawing/2014/main" id="{EBD11D5A-E2A7-9121-3DA9-A6236131FFD8}"/>
              </a:ext>
            </a:extLst>
          </p:cNvPr>
          <p:cNvSpPr/>
          <p:nvPr/>
        </p:nvSpPr>
        <p:spPr>
          <a:xfrm>
            <a:off x="482600" y="1714500"/>
            <a:ext cx="1422400" cy="660400"/>
          </a:xfrm>
          <a:prstGeom prst="roundRect">
            <a:avLst/>
          </a:prstGeom>
          <a:solidFill>
            <a:srgbClr val="FFEEDA"/>
          </a:solidFill>
          <a:ln w="15240">
            <a:solidFill>
              <a:srgbClr val="F29100"/>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50" b="1">
                <a:solidFill>
                  <a:srgbClr val="1F2D37"/>
                </a:solidFill>
                <a:latin typeface="Arial" panose="020B0604020202020204" pitchFamily="34" charset="0"/>
              </a:rPr>
              <a:t>Tag initiates</a:t>
            </a:r>
          </a:p>
          <a:p>
            <a:pPr algn="ctr"/>
            <a:r>
              <a:rPr lang="en-US" altLang="zh-CN" sz="1050" b="1">
                <a:solidFill>
                  <a:srgbClr val="1F2D37"/>
                </a:solidFill>
                <a:latin typeface="Arial" panose="020B0604020202020204" pitchFamily="34" charset="0"/>
              </a:rPr>
              <a:t>ranging</a:t>
            </a:r>
            <a:endParaRPr lang="zh-CN" altLang="en-US" sz="1050" b="1">
              <a:solidFill>
                <a:srgbClr val="1F2D37"/>
              </a:solidFill>
              <a:latin typeface="Arial" panose="020B0604020202020204" pitchFamily="34" charset="0"/>
            </a:endParaRPr>
          </a:p>
        </p:txBody>
      </p:sp>
      <p:sp>
        <p:nvSpPr>
          <p:cNvPr id="9" name="矩形: 圆角 8">
            <a:extLst>
              <a:ext uri="{FF2B5EF4-FFF2-40B4-BE49-F238E27FC236}">
                <a16:creationId xmlns:a16="http://schemas.microsoft.com/office/drawing/2014/main" id="{58594167-62AF-CB64-FFD1-3A8FC3067D85}"/>
              </a:ext>
            </a:extLst>
          </p:cNvPr>
          <p:cNvSpPr/>
          <p:nvPr/>
        </p:nvSpPr>
        <p:spPr>
          <a:xfrm>
            <a:off x="2489200" y="990600"/>
            <a:ext cx="711200" cy="444500"/>
          </a:xfrm>
          <a:prstGeom prst="round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00" b="1">
                <a:solidFill>
                  <a:srgbClr val="1F2D37"/>
                </a:solidFill>
                <a:latin typeface="Arial" panose="020B0604020202020204" pitchFamily="34" charset="0"/>
              </a:rPr>
              <a:t>A0</a:t>
            </a:r>
            <a:endParaRPr lang="zh-CN" altLang="en-US" sz="1000" b="1">
              <a:solidFill>
                <a:srgbClr val="1F2D37"/>
              </a:solidFill>
              <a:latin typeface="Arial" panose="020B0604020202020204" pitchFamily="34" charset="0"/>
            </a:endParaRPr>
          </a:p>
        </p:txBody>
      </p:sp>
      <p:sp>
        <p:nvSpPr>
          <p:cNvPr id="11" name="矩形: 圆角 10">
            <a:extLst>
              <a:ext uri="{FF2B5EF4-FFF2-40B4-BE49-F238E27FC236}">
                <a16:creationId xmlns:a16="http://schemas.microsoft.com/office/drawing/2014/main" id="{4E1B538C-409B-16E5-9C0A-1A2FE667F6F7}"/>
              </a:ext>
            </a:extLst>
          </p:cNvPr>
          <p:cNvSpPr/>
          <p:nvPr/>
        </p:nvSpPr>
        <p:spPr>
          <a:xfrm>
            <a:off x="2489200" y="1701800"/>
            <a:ext cx="711200" cy="444500"/>
          </a:xfrm>
          <a:prstGeom prst="round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00" b="1" dirty="0">
                <a:solidFill>
                  <a:srgbClr val="1F2D37"/>
                </a:solidFill>
                <a:latin typeface="Arial" panose="020B0604020202020204" pitchFamily="34" charset="0"/>
              </a:rPr>
              <a:t>A1</a:t>
            </a:r>
            <a:endParaRPr lang="zh-CN" altLang="en-US" sz="1000" b="1" dirty="0">
              <a:solidFill>
                <a:srgbClr val="1F2D37"/>
              </a:solidFill>
              <a:latin typeface="Arial" panose="020B0604020202020204" pitchFamily="34" charset="0"/>
            </a:endParaRPr>
          </a:p>
        </p:txBody>
      </p:sp>
      <p:sp>
        <p:nvSpPr>
          <p:cNvPr id="13" name="矩形: 圆角 12">
            <a:extLst>
              <a:ext uri="{FF2B5EF4-FFF2-40B4-BE49-F238E27FC236}">
                <a16:creationId xmlns:a16="http://schemas.microsoft.com/office/drawing/2014/main" id="{84DB023F-9FA9-8A1B-5596-4EFDD721F07C}"/>
              </a:ext>
            </a:extLst>
          </p:cNvPr>
          <p:cNvSpPr/>
          <p:nvPr/>
        </p:nvSpPr>
        <p:spPr>
          <a:xfrm>
            <a:off x="2489200" y="2413000"/>
            <a:ext cx="711200" cy="444500"/>
          </a:xfrm>
          <a:prstGeom prst="round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00" b="1">
                <a:solidFill>
                  <a:srgbClr val="1F2D37"/>
                </a:solidFill>
                <a:latin typeface="Arial" panose="020B0604020202020204" pitchFamily="34" charset="0"/>
              </a:rPr>
              <a:t>A2</a:t>
            </a:r>
            <a:endParaRPr lang="zh-CN" altLang="en-US" sz="1000" b="1">
              <a:solidFill>
                <a:srgbClr val="1F2D37"/>
              </a:solidFill>
              <a:latin typeface="Arial" panose="020B0604020202020204" pitchFamily="34" charset="0"/>
            </a:endParaRPr>
          </a:p>
        </p:txBody>
      </p:sp>
      <p:sp>
        <p:nvSpPr>
          <p:cNvPr id="14" name="矩形: 圆角 13">
            <a:extLst>
              <a:ext uri="{FF2B5EF4-FFF2-40B4-BE49-F238E27FC236}">
                <a16:creationId xmlns:a16="http://schemas.microsoft.com/office/drawing/2014/main" id="{FB4153A8-C4B4-1A2D-4314-95048B012D4E}"/>
              </a:ext>
            </a:extLst>
          </p:cNvPr>
          <p:cNvSpPr/>
          <p:nvPr/>
        </p:nvSpPr>
        <p:spPr>
          <a:xfrm>
            <a:off x="2489200" y="3124200"/>
            <a:ext cx="711200" cy="444500"/>
          </a:xfrm>
          <a:prstGeom prst="round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00" b="1">
                <a:solidFill>
                  <a:srgbClr val="1F2D37"/>
                </a:solidFill>
                <a:latin typeface="Arial" panose="020B0604020202020204" pitchFamily="34" charset="0"/>
              </a:rPr>
              <a:t>A3</a:t>
            </a:r>
            <a:endParaRPr lang="zh-CN" altLang="en-US" sz="1000" b="1">
              <a:solidFill>
                <a:srgbClr val="1F2D37"/>
              </a:solidFill>
              <a:latin typeface="Arial" panose="020B0604020202020204" pitchFamily="34" charset="0"/>
            </a:endParaRPr>
          </a:p>
        </p:txBody>
      </p:sp>
      <p:cxnSp>
        <p:nvCxnSpPr>
          <p:cNvPr id="16" name="直接箭头连接符 15">
            <a:extLst>
              <a:ext uri="{FF2B5EF4-FFF2-40B4-BE49-F238E27FC236}">
                <a16:creationId xmlns:a16="http://schemas.microsoft.com/office/drawing/2014/main" id="{4250A726-EFE9-3946-4A24-B9542061C963}"/>
              </a:ext>
            </a:extLst>
          </p:cNvPr>
          <p:cNvCxnSpPr/>
          <p:nvPr/>
        </p:nvCxnSpPr>
        <p:spPr>
          <a:xfrm flipV="1">
            <a:off x="1905000" y="1206500"/>
            <a:ext cx="584200" cy="83820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4F6E58E3-F0C2-D69E-561C-ECA07C1DC1BA}"/>
              </a:ext>
            </a:extLst>
          </p:cNvPr>
          <p:cNvCxnSpPr/>
          <p:nvPr/>
        </p:nvCxnSpPr>
        <p:spPr>
          <a:xfrm flipV="1">
            <a:off x="1905000" y="1917700"/>
            <a:ext cx="584200" cy="12700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2BBAE462-20DC-33F2-54DB-D51AB53EB35B}"/>
              </a:ext>
            </a:extLst>
          </p:cNvPr>
          <p:cNvCxnSpPr/>
          <p:nvPr/>
        </p:nvCxnSpPr>
        <p:spPr>
          <a:xfrm>
            <a:off x="1905000" y="2044700"/>
            <a:ext cx="584200" cy="58420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DF2A26AE-E1E5-7D66-C46B-F630F9368426}"/>
              </a:ext>
            </a:extLst>
          </p:cNvPr>
          <p:cNvCxnSpPr/>
          <p:nvPr/>
        </p:nvCxnSpPr>
        <p:spPr>
          <a:xfrm>
            <a:off x="1905000" y="2044700"/>
            <a:ext cx="584200" cy="129540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95A5B000-6855-F756-DD6D-90B9AA3204ED}"/>
              </a:ext>
            </a:extLst>
          </p:cNvPr>
          <p:cNvSpPr/>
          <p:nvPr/>
        </p:nvSpPr>
        <p:spPr>
          <a:xfrm>
            <a:off x="3810000" y="1981200"/>
            <a:ext cx="1422400" cy="609600"/>
          </a:xfrm>
          <a:prstGeom prst="roundRect">
            <a:avLst/>
          </a:prstGeom>
          <a:solidFill>
            <a:srgbClr val="FFFFFF"/>
          </a:solidFill>
          <a:ln w="15240">
            <a:solidFill>
              <a:srgbClr val="F29100"/>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00" b="1">
                <a:solidFill>
                  <a:srgbClr val="1F2D37"/>
                </a:solidFill>
                <a:latin typeface="Arial" panose="020B0604020202020204" pitchFamily="34" charset="0"/>
              </a:rPr>
              <a:t>Range vector</a:t>
            </a:r>
          </a:p>
          <a:p>
            <a:pPr algn="ctr"/>
            <a:r>
              <a:rPr lang="en-US" altLang="zh-CN" sz="1000" b="1">
                <a:solidFill>
                  <a:srgbClr val="1F2D37"/>
                </a:solidFill>
                <a:latin typeface="Arial" panose="020B0604020202020204" pitchFamily="34" charset="0"/>
              </a:rPr>
              <a:t>to A0</a:t>
            </a:r>
            <a:endParaRPr lang="zh-CN" altLang="en-US" sz="1000" b="1">
              <a:solidFill>
                <a:srgbClr val="1F2D37"/>
              </a:solidFill>
              <a:latin typeface="Arial" panose="020B0604020202020204" pitchFamily="34" charset="0"/>
            </a:endParaRPr>
          </a:p>
        </p:txBody>
      </p:sp>
      <p:cxnSp>
        <p:nvCxnSpPr>
          <p:cNvPr id="21" name="直接箭头连接符 20">
            <a:extLst>
              <a:ext uri="{FF2B5EF4-FFF2-40B4-BE49-F238E27FC236}">
                <a16:creationId xmlns:a16="http://schemas.microsoft.com/office/drawing/2014/main" id="{672FB39F-B9B9-3150-C6CD-A541275DB281}"/>
              </a:ext>
            </a:extLst>
          </p:cNvPr>
          <p:cNvCxnSpPr/>
          <p:nvPr/>
        </p:nvCxnSpPr>
        <p:spPr>
          <a:xfrm>
            <a:off x="3200400" y="1206500"/>
            <a:ext cx="609600" cy="100330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B2B2B06F-9A4D-6437-AE92-73ED31616AA4}"/>
              </a:ext>
            </a:extLst>
          </p:cNvPr>
          <p:cNvCxnSpPr/>
          <p:nvPr/>
        </p:nvCxnSpPr>
        <p:spPr>
          <a:xfrm>
            <a:off x="3200400" y="1917700"/>
            <a:ext cx="609600" cy="29210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AD8E76D0-0E4E-32B8-5BB8-43103AF2E66D}"/>
              </a:ext>
            </a:extLst>
          </p:cNvPr>
          <p:cNvCxnSpPr/>
          <p:nvPr/>
        </p:nvCxnSpPr>
        <p:spPr>
          <a:xfrm flipV="1">
            <a:off x="3200400" y="2209800"/>
            <a:ext cx="609600" cy="41910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CC550F2D-3678-74A4-8DAF-1E60A702B7BB}"/>
              </a:ext>
            </a:extLst>
          </p:cNvPr>
          <p:cNvCxnSpPr/>
          <p:nvPr/>
        </p:nvCxnSpPr>
        <p:spPr>
          <a:xfrm flipV="1">
            <a:off x="3200400" y="2209800"/>
            <a:ext cx="609600" cy="113030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sp>
        <p:nvSpPr>
          <p:cNvPr id="25" name="矩形: 圆角 24">
            <a:extLst>
              <a:ext uri="{FF2B5EF4-FFF2-40B4-BE49-F238E27FC236}">
                <a16:creationId xmlns:a16="http://schemas.microsoft.com/office/drawing/2014/main" id="{2B303761-1012-BF2B-8F79-D8344C3DC9AC}"/>
              </a:ext>
            </a:extLst>
          </p:cNvPr>
          <p:cNvSpPr/>
          <p:nvPr/>
        </p:nvSpPr>
        <p:spPr>
          <a:xfrm>
            <a:off x="3810000" y="3302000"/>
            <a:ext cx="1422400" cy="571500"/>
          </a:xfrm>
          <a:prstGeom prst="roundRect">
            <a:avLst/>
          </a:prstGeom>
          <a:solidFill>
            <a:srgbClr val="F3F5F7"/>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1000" b="1" dirty="0">
                <a:solidFill>
                  <a:srgbClr val="1F2D37"/>
                </a:solidFill>
                <a:latin typeface="Arial" panose="020B0604020202020204" pitchFamily="34" charset="0"/>
              </a:rPr>
              <a:t>PC serial</a:t>
            </a:r>
          </a:p>
          <a:p>
            <a:pPr algn="ctr"/>
            <a:r>
              <a:rPr lang="en-US" altLang="zh-CN" sz="1000" b="1" dirty="0">
                <a:solidFill>
                  <a:srgbClr val="1F2D37"/>
                </a:solidFill>
                <a:latin typeface="Arial" panose="020B0604020202020204" pitchFamily="34" charset="0"/>
              </a:rPr>
              <a:t>receiver</a:t>
            </a:r>
            <a:endParaRPr lang="zh-CN" altLang="en-US" sz="1000" b="1" dirty="0">
              <a:solidFill>
                <a:srgbClr val="1F2D37"/>
              </a:solidFill>
              <a:latin typeface="Arial" panose="020B0604020202020204" pitchFamily="34" charset="0"/>
            </a:endParaRPr>
          </a:p>
        </p:txBody>
      </p:sp>
      <p:cxnSp>
        <p:nvCxnSpPr>
          <p:cNvPr id="26" name="直接箭头连接符 25">
            <a:extLst>
              <a:ext uri="{FF2B5EF4-FFF2-40B4-BE49-F238E27FC236}">
                <a16:creationId xmlns:a16="http://schemas.microsoft.com/office/drawing/2014/main" id="{EA196026-1FDB-318D-5DE7-7BBC530D33F2}"/>
              </a:ext>
            </a:extLst>
          </p:cNvPr>
          <p:cNvCxnSpPr/>
          <p:nvPr/>
        </p:nvCxnSpPr>
        <p:spPr>
          <a:xfrm>
            <a:off x="4521200" y="2590800"/>
            <a:ext cx="0" cy="711200"/>
          </a:xfrm>
          <a:prstGeom prst="straightConnector1">
            <a:avLst/>
          </a:prstGeom>
          <a:ln w="27940">
            <a:solidFill>
              <a:srgbClr val="F2910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1DC8C25E-926E-6035-569F-4560D95BFF27}"/>
              </a:ext>
            </a:extLst>
          </p:cNvPr>
          <p:cNvSpPr/>
          <p:nvPr/>
        </p:nvSpPr>
        <p:spPr>
          <a:xfrm>
            <a:off x="6070600" y="1092200"/>
            <a:ext cx="2336800" cy="736600"/>
          </a:xfrm>
          <a:prstGeom prst="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0F5D43B3-6A04-F097-A2B5-D257FAE5F617}"/>
              </a:ext>
            </a:extLst>
          </p:cNvPr>
          <p:cNvSpPr txBox="1"/>
          <p:nvPr/>
        </p:nvSpPr>
        <p:spPr>
          <a:xfrm>
            <a:off x="6172200" y="1168400"/>
            <a:ext cx="2133600" cy="318036"/>
          </a:xfrm>
          <a:prstGeom prst="rect">
            <a:avLst/>
          </a:prstGeom>
          <a:noFill/>
        </p:spPr>
        <p:txBody>
          <a:bodyPr vert="horz" wrap="square" lIns="25400" tIns="12700" rIns="25400" bIns="12700" rtlCol="0">
            <a:spAutoFit/>
          </a:bodyPr>
          <a:lstStyle/>
          <a:p>
            <a:pPr algn="ctr"/>
            <a:r>
              <a:rPr lang="en-US" altLang="zh-CN" sz="1900" b="1" dirty="0">
                <a:solidFill>
                  <a:srgbClr val="005C8F"/>
                </a:solidFill>
              </a:rPr>
              <a:t>20 Hz</a:t>
            </a:r>
            <a:endParaRPr lang="zh-CN" altLang="en-US" sz="1900" b="1" dirty="0">
              <a:solidFill>
                <a:srgbClr val="005C8F"/>
              </a:solidFill>
            </a:endParaRPr>
          </a:p>
        </p:txBody>
      </p:sp>
      <p:sp>
        <p:nvSpPr>
          <p:cNvPr id="29" name="文本框 28">
            <a:extLst>
              <a:ext uri="{FF2B5EF4-FFF2-40B4-BE49-F238E27FC236}">
                <a16:creationId xmlns:a16="http://schemas.microsoft.com/office/drawing/2014/main" id="{79466342-9634-98EF-9844-3C2BCEA98CB7}"/>
              </a:ext>
            </a:extLst>
          </p:cNvPr>
          <p:cNvSpPr txBox="1"/>
          <p:nvPr/>
        </p:nvSpPr>
        <p:spPr>
          <a:xfrm>
            <a:off x="6172200" y="1511300"/>
            <a:ext cx="2133600" cy="157992"/>
          </a:xfrm>
          <a:prstGeom prst="rect">
            <a:avLst/>
          </a:prstGeom>
          <a:noFill/>
        </p:spPr>
        <p:txBody>
          <a:bodyPr vert="horz" wrap="square" lIns="25400" tIns="12700" rIns="25400" bIns="12700" rtlCol="0">
            <a:spAutoFit/>
          </a:bodyPr>
          <a:lstStyle/>
          <a:p>
            <a:pPr algn="ctr"/>
            <a:r>
              <a:rPr lang="en-US" altLang="zh-CN" sz="860">
                <a:solidFill>
                  <a:srgbClr val="1F2D37"/>
                </a:solidFill>
              </a:rPr>
              <a:t>stable live configuration</a:t>
            </a:r>
            <a:endParaRPr lang="zh-CN" altLang="en-US" sz="860">
              <a:solidFill>
                <a:srgbClr val="1F2D37"/>
              </a:solidFill>
            </a:endParaRPr>
          </a:p>
        </p:txBody>
      </p:sp>
      <p:sp>
        <p:nvSpPr>
          <p:cNvPr id="30" name="矩形 29">
            <a:extLst>
              <a:ext uri="{FF2B5EF4-FFF2-40B4-BE49-F238E27FC236}">
                <a16:creationId xmlns:a16="http://schemas.microsoft.com/office/drawing/2014/main" id="{34D79013-211D-36AB-BE15-A39C63C988B1}"/>
              </a:ext>
            </a:extLst>
          </p:cNvPr>
          <p:cNvSpPr/>
          <p:nvPr/>
        </p:nvSpPr>
        <p:spPr>
          <a:xfrm>
            <a:off x="6070600" y="2108200"/>
            <a:ext cx="2336800" cy="736600"/>
          </a:xfrm>
          <a:prstGeom prst="rect">
            <a:avLst/>
          </a:prstGeom>
          <a:solidFill>
            <a:srgbClr val="FFEEDA"/>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26BEB8FF-28EA-D5CE-8FA5-E02D4EE24EEB}"/>
              </a:ext>
            </a:extLst>
          </p:cNvPr>
          <p:cNvSpPr txBox="1"/>
          <p:nvPr/>
        </p:nvSpPr>
        <p:spPr>
          <a:xfrm>
            <a:off x="6172200" y="2184400"/>
            <a:ext cx="2133600" cy="318036"/>
          </a:xfrm>
          <a:prstGeom prst="rect">
            <a:avLst/>
          </a:prstGeom>
          <a:noFill/>
        </p:spPr>
        <p:txBody>
          <a:bodyPr vert="horz" wrap="square" lIns="25400" tIns="12700" rIns="25400" bIns="12700" rtlCol="0">
            <a:spAutoFit/>
          </a:bodyPr>
          <a:lstStyle/>
          <a:p>
            <a:pPr algn="ctr"/>
            <a:r>
              <a:rPr lang="en-US" altLang="zh-CN" sz="1900" b="1" dirty="0">
                <a:solidFill>
                  <a:srgbClr val="005C8F"/>
                </a:solidFill>
              </a:rPr>
              <a:t>25.55 Hz</a:t>
            </a:r>
            <a:endParaRPr lang="zh-CN" altLang="en-US" sz="1900" b="1" dirty="0">
              <a:solidFill>
                <a:srgbClr val="005C8F"/>
              </a:solidFill>
            </a:endParaRPr>
          </a:p>
        </p:txBody>
      </p:sp>
      <p:sp>
        <p:nvSpPr>
          <p:cNvPr id="32" name="文本框 31">
            <a:extLst>
              <a:ext uri="{FF2B5EF4-FFF2-40B4-BE49-F238E27FC236}">
                <a16:creationId xmlns:a16="http://schemas.microsoft.com/office/drawing/2014/main" id="{5354BB34-BF23-65FB-BCE1-DDB78A7D62A5}"/>
              </a:ext>
            </a:extLst>
          </p:cNvPr>
          <p:cNvSpPr txBox="1"/>
          <p:nvPr/>
        </p:nvSpPr>
        <p:spPr>
          <a:xfrm>
            <a:off x="6172200" y="2527300"/>
            <a:ext cx="2133600" cy="157992"/>
          </a:xfrm>
          <a:prstGeom prst="rect">
            <a:avLst/>
          </a:prstGeom>
          <a:noFill/>
        </p:spPr>
        <p:txBody>
          <a:bodyPr vert="horz" wrap="square" lIns="25400" tIns="12700" rIns="25400" bIns="12700" rtlCol="0">
            <a:spAutoFit/>
          </a:bodyPr>
          <a:lstStyle/>
          <a:p>
            <a:pPr algn="ctr"/>
            <a:r>
              <a:rPr lang="en-US" altLang="zh-CN" sz="860">
                <a:solidFill>
                  <a:srgbClr val="1F2D37"/>
                </a:solidFill>
              </a:rPr>
              <a:t>firmware stress-test equivalent rate</a:t>
            </a:r>
            <a:endParaRPr lang="zh-CN" altLang="en-US" sz="860">
              <a:solidFill>
                <a:srgbClr val="1F2D37"/>
              </a:solidFill>
            </a:endParaRPr>
          </a:p>
        </p:txBody>
      </p:sp>
      <p:sp>
        <p:nvSpPr>
          <p:cNvPr id="33" name="矩形 32">
            <a:extLst>
              <a:ext uri="{FF2B5EF4-FFF2-40B4-BE49-F238E27FC236}">
                <a16:creationId xmlns:a16="http://schemas.microsoft.com/office/drawing/2014/main" id="{BBBB50CC-A905-A58B-65B0-CFB9BB90FDFB}"/>
              </a:ext>
            </a:extLst>
          </p:cNvPr>
          <p:cNvSpPr/>
          <p:nvPr/>
        </p:nvSpPr>
        <p:spPr>
          <a:xfrm>
            <a:off x="6070600" y="3124200"/>
            <a:ext cx="2336800" cy="736600"/>
          </a:xfrm>
          <a:prstGeom prst="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07A91941-2193-4C58-AAB2-F21935B97663}"/>
              </a:ext>
            </a:extLst>
          </p:cNvPr>
          <p:cNvSpPr txBox="1"/>
          <p:nvPr/>
        </p:nvSpPr>
        <p:spPr>
          <a:xfrm>
            <a:off x="6172200" y="3200400"/>
            <a:ext cx="2133600" cy="318036"/>
          </a:xfrm>
          <a:prstGeom prst="rect">
            <a:avLst/>
          </a:prstGeom>
          <a:noFill/>
        </p:spPr>
        <p:txBody>
          <a:bodyPr vert="horz" wrap="square" lIns="25400" tIns="12700" rIns="25400" bIns="12700" rtlCol="0">
            <a:spAutoFit/>
          </a:bodyPr>
          <a:lstStyle/>
          <a:p>
            <a:pPr algn="ctr"/>
            <a:r>
              <a:rPr lang="en-US" altLang="zh-CN" sz="1900" b="1" dirty="0">
                <a:solidFill>
                  <a:srgbClr val="005C8F"/>
                </a:solidFill>
              </a:rPr>
              <a:t>0 drops</a:t>
            </a:r>
            <a:endParaRPr lang="zh-CN" altLang="en-US" sz="1900" b="1" dirty="0">
              <a:solidFill>
                <a:srgbClr val="005C8F"/>
              </a:solidFill>
            </a:endParaRPr>
          </a:p>
        </p:txBody>
      </p:sp>
      <p:sp>
        <p:nvSpPr>
          <p:cNvPr id="35" name="文本框 34">
            <a:extLst>
              <a:ext uri="{FF2B5EF4-FFF2-40B4-BE49-F238E27FC236}">
                <a16:creationId xmlns:a16="http://schemas.microsoft.com/office/drawing/2014/main" id="{F93C3C42-5367-0D57-CFF5-749D8AB18DC0}"/>
              </a:ext>
            </a:extLst>
          </p:cNvPr>
          <p:cNvSpPr txBox="1"/>
          <p:nvPr/>
        </p:nvSpPr>
        <p:spPr>
          <a:xfrm>
            <a:off x="6172200" y="3543300"/>
            <a:ext cx="2133600" cy="157992"/>
          </a:xfrm>
          <a:prstGeom prst="rect">
            <a:avLst/>
          </a:prstGeom>
          <a:noFill/>
        </p:spPr>
        <p:txBody>
          <a:bodyPr vert="horz" wrap="square" lIns="25400" tIns="12700" rIns="25400" bIns="12700" rtlCol="0">
            <a:spAutoFit/>
          </a:bodyPr>
          <a:lstStyle/>
          <a:p>
            <a:pPr algn="ctr"/>
            <a:r>
              <a:rPr lang="en-US" altLang="zh-CN" sz="860">
                <a:solidFill>
                  <a:srgbClr val="1F2D37"/>
                </a:solidFill>
              </a:rPr>
              <a:t>no observed packet loss or disconnects</a:t>
            </a:r>
            <a:endParaRPr lang="zh-CN" altLang="en-US" sz="860">
              <a:solidFill>
                <a:srgbClr val="1F2D37"/>
              </a:solidFill>
            </a:endParaRPr>
          </a:p>
        </p:txBody>
      </p:sp>
      <p:sp>
        <p:nvSpPr>
          <p:cNvPr id="36" name="文本框 35">
            <a:extLst>
              <a:ext uri="{FF2B5EF4-FFF2-40B4-BE49-F238E27FC236}">
                <a16:creationId xmlns:a16="http://schemas.microsoft.com/office/drawing/2014/main" id="{52A5AFD3-EE44-91CC-477A-476BC54BD6BD}"/>
              </a:ext>
            </a:extLst>
          </p:cNvPr>
          <p:cNvSpPr txBox="1"/>
          <p:nvPr/>
        </p:nvSpPr>
        <p:spPr>
          <a:xfrm>
            <a:off x="685800" y="4241800"/>
            <a:ext cx="7772400" cy="171842"/>
          </a:xfrm>
          <a:prstGeom prst="rect">
            <a:avLst/>
          </a:prstGeom>
          <a:noFill/>
        </p:spPr>
        <p:txBody>
          <a:bodyPr vert="horz" wrap="square" lIns="25400" tIns="12700" rIns="25400" bIns="12700" rtlCol="0">
            <a:spAutoFit/>
          </a:bodyPr>
          <a:lstStyle/>
          <a:p>
            <a:pPr algn="ctr"/>
            <a:r>
              <a:rPr lang="en-US" altLang="zh-CN" sz="950" dirty="0">
                <a:solidFill>
                  <a:srgbClr val="525252"/>
                </a:solidFill>
              </a:rPr>
              <a:t>TAG -&gt; A0, TAG -&gt; A1, TAG -&gt; A2, TAG -&gt; A3, then A0 forwards one RANGE4D frame to the PC.</a:t>
            </a:r>
            <a:endParaRPr lang="zh-CN" altLang="en-US" sz="950" dirty="0">
              <a:solidFill>
                <a:srgbClr val="525252"/>
              </a:solidFill>
            </a:endParaRPr>
          </a:p>
        </p:txBody>
      </p:sp>
    </p:spTree>
    <p:extLst>
      <p:ext uri="{BB962C8B-B14F-4D97-AF65-F5344CB8AC3E}">
        <p14:creationId xmlns:p14="http://schemas.microsoft.com/office/powerpoint/2010/main" val="370843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661"/>
            <a:ext cx="5314340"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4.1 Data Processing - Trajectory Reconstruction</a:t>
            </a:r>
          </a:p>
        </p:txBody>
      </p:sp>
      <p:sp>
        <p:nvSpPr>
          <p:cNvPr id="5" name="文本框 4">
            <a:extLst>
              <a:ext uri="{FF2B5EF4-FFF2-40B4-BE49-F238E27FC236}">
                <a16:creationId xmlns:a16="http://schemas.microsoft.com/office/drawing/2014/main" id="{D0A3B5E1-3F9E-347A-1C8A-DA2856E68D7F}"/>
              </a:ext>
            </a:extLst>
          </p:cNvPr>
          <p:cNvSpPr txBox="1"/>
          <p:nvPr/>
        </p:nvSpPr>
        <p:spPr>
          <a:xfrm>
            <a:off x="482600" y="469900"/>
            <a:ext cx="8128000" cy="241092"/>
          </a:xfrm>
          <a:prstGeom prst="rect">
            <a:avLst/>
          </a:prstGeom>
          <a:noFill/>
        </p:spPr>
        <p:txBody>
          <a:bodyPr vert="horz" wrap="square" lIns="25400" tIns="12700" rIns="25400" bIns="12700" rtlCol="0">
            <a:spAutoFit/>
          </a:bodyPr>
          <a:lstStyle/>
          <a:p>
            <a:r>
              <a:rPr lang="en-US" altLang="zh-CN" sz="1400" b="1">
                <a:solidFill>
                  <a:srgbClr val="005C8F"/>
                </a:solidFill>
              </a:rPr>
              <a:t>Layered filtering converts biased UWB ranges into a delayed but stable trajectory.</a:t>
            </a:r>
            <a:endParaRPr lang="zh-CN" altLang="en-US" sz="1400" b="1">
              <a:solidFill>
                <a:srgbClr val="005C8F"/>
              </a:solidFill>
            </a:endParaRPr>
          </a:p>
        </p:txBody>
      </p:sp>
      <p:sp>
        <p:nvSpPr>
          <p:cNvPr id="6" name="文本框 5">
            <a:extLst>
              <a:ext uri="{FF2B5EF4-FFF2-40B4-BE49-F238E27FC236}">
                <a16:creationId xmlns:a16="http://schemas.microsoft.com/office/drawing/2014/main" id="{6D9A5F4A-6DBE-9A22-E6BE-69D3A24F556B}"/>
              </a:ext>
            </a:extLst>
          </p:cNvPr>
          <p:cNvSpPr txBox="1"/>
          <p:nvPr/>
        </p:nvSpPr>
        <p:spPr>
          <a:xfrm>
            <a:off x="584200" y="1473200"/>
            <a:ext cx="3365500" cy="1025922"/>
          </a:xfrm>
          <a:prstGeom prst="rect">
            <a:avLst/>
          </a:prstGeom>
          <a:noFill/>
        </p:spPr>
        <p:txBody>
          <a:bodyPr vert="horz" wrap="square" lIns="25400" tIns="12700" rIns="25400" bIns="12700" rtlCol="0">
            <a:spAutoFit/>
          </a:bodyPr>
          <a:lstStyle/>
          <a:p>
            <a:r>
              <a:rPr lang="en-US" altLang="zh-CN" sz="1300" dirty="0">
                <a:solidFill>
                  <a:srgbClr val="1F2D37"/>
                </a:solidFill>
              </a:rPr>
              <a:t>The report's final software path keeps raw acquisition separate from reconstruction. This made the same GUI usable for live serial input, CSV replay, and post-test analysis.</a:t>
            </a:r>
            <a:endParaRPr lang="zh-CN" altLang="en-US" sz="1300" dirty="0">
              <a:solidFill>
                <a:srgbClr val="1F2D37"/>
              </a:solidFill>
            </a:endParaRPr>
          </a:p>
        </p:txBody>
      </p:sp>
      <p:sp>
        <p:nvSpPr>
          <p:cNvPr id="7" name="文本框 6">
            <a:extLst>
              <a:ext uri="{FF2B5EF4-FFF2-40B4-BE49-F238E27FC236}">
                <a16:creationId xmlns:a16="http://schemas.microsoft.com/office/drawing/2014/main" id="{48EFC877-04B4-1DF4-7ACC-AC938980DF36}"/>
              </a:ext>
            </a:extLst>
          </p:cNvPr>
          <p:cNvSpPr txBox="1"/>
          <p:nvPr/>
        </p:nvSpPr>
        <p:spPr>
          <a:xfrm>
            <a:off x="609600" y="2870200"/>
            <a:ext cx="3302000" cy="1479892"/>
          </a:xfrm>
          <a:prstGeom prst="rect">
            <a:avLst/>
          </a:prstGeom>
          <a:noFill/>
        </p:spPr>
        <p:txBody>
          <a:bodyPr vert="horz" wrap="square" lIns="25400" tIns="12700" rIns="25400" bIns="12700" rtlCol="0">
            <a:spAutoFit/>
          </a:bodyPr>
          <a:lstStyle/>
          <a:p>
            <a:pPr>
              <a:spcAft>
                <a:spcPct val="100000"/>
              </a:spcAft>
            </a:pPr>
            <a:r>
              <a:rPr lang="en-US" altLang="zh-CN" sz="1050" dirty="0">
                <a:solidFill>
                  <a:srgbClr val="1F2D37"/>
                </a:solidFill>
              </a:rPr>
              <a:t>- 20 cm fixed range offset correction</a:t>
            </a:r>
          </a:p>
          <a:p>
            <a:pPr>
              <a:spcAft>
                <a:spcPct val="100000"/>
              </a:spcAft>
            </a:pPr>
            <a:r>
              <a:rPr lang="en-US" altLang="zh-CN" sz="1050" dirty="0">
                <a:solidFill>
                  <a:srgbClr val="1F2D37"/>
                </a:solidFill>
              </a:rPr>
              <a:t>- RMS and local-RMS residual checks</a:t>
            </a:r>
          </a:p>
          <a:p>
            <a:pPr>
              <a:spcAft>
                <a:spcPct val="100000"/>
              </a:spcAft>
            </a:pPr>
            <a:r>
              <a:rPr lang="en-US" altLang="zh-CN" sz="1050" dirty="0">
                <a:solidFill>
                  <a:srgbClr val="1F2D37"/>
                </a:solidFill>
              </a:rPr>
              <a:t>- Velocity / acceleration constraints</a:t>
            </a:r>
          </a:p>
          <a:p>
            <a:pPr>
              <a:spcAft>
                <a:spcPct val="100000"/>
              </a:spcAft>
            </a:pPr>
            <a:r>
              <a:rPr lang="en-US" altLang="zh-CN" sz="1050" dirty="0">
                <a:solidFill>
                  <a:srgbClr val="1F2D37"/>
                </a:solidFill>
              </a:rPr>
              <a:t>- Interpolation with a 1 s delay buffer</a:t>
            </a:r>
          </a:p>
          <a:p>
            <a:pPr>
              <a:spcAft>
                <a:spcPct val="100000"/>
              </a:spcAft>
            </a:pPr>
            <a:r>
              <a:rPr lang="en-US" altLang="zh-CN" sz="1050" dirty="0">
                <a:solidFill>
                  <a:srgbClr val="1F2D37"/>
                </a:solidFill>
              </a:rPr>
              <a:t>- free3d, </a:t>
            </a:r>
            <a:r>
              <a:rPr lang="en-US" altLang="zh-CN" sz="1050" dirty="0" err="1">
                <a:solidFill>
                  <a:srgbClr val="1F2D37"/>
                </a:solidFill>
              </a:rPr>
              <a:t>ground_z_cap</a:t>
            </a:r>
            <a:r>
              <a:rPr lang="en-US" altLang="zh-CN" sz="1050" dirty="0">
                <a:solidFill>
                  <a:srgbClr val="1F2D37"/>
                </a:solidFill>
              </a:rPr>
              <a:t>, and </a:t>
            </a:r>
            <a:r>
              <a:rPr lang="en-US" altLang="zh-CN" sz="1050" dirty="0" err="1">
                <a:solidFill>
                  <a:srgbClr val="1F2D37"/>
                </a:solidFill>
              </a:rPr>
              <a:t>ground_fixed_z</a:t>
            </a:r>
            <a:r>
              <a:rPr lang="en-US" altLang="zh-CN" sz="1050" dirty="0">
                <a:solidFill>
                  <a:srgbClr val="1F2D37"/>
                </a:solidFill>
              </a:rPr>
              <a:t> modes</a:t>
            </a:r>
            <a:endParaRPr lang="zh-CN" altLang="en-US" sz="1050" dirty="0">
              <a:solidFill>
                <a:srgbClr val="1F2D37"/>
              </a:solidFill>
            </a:endParaRPr>
          </a:p>
        </p:txBody>
      </p:sp>
      <p:sp>
        <p:nvSpPr>
          <p:cNvPr id="8" name="矩形: 圆角 7">
            <a:extLst>
              <a:ext uri="{FF2B5EF4-FFF2-40B4-BE49-F238E27FC236}">
                <a16:creationId xmlns:a16="http://schemas.microsoft.com/office/drawing/2014/main" id="{CE940C32-ADB2-DC99-304D-05FDCAB211BA}"/>
              </a:ext>
            </a:extLst>
          </p:cNvPr>
          <p:cNvSpPr/>
          <p:nvPr/>
        </p:nvSpPr>
        <p:spPr>
          <a:xfrm>
            <a:off x="5207000" y="736600"/>
            <a:ext cx="2794000" cy="419100"/>
          </a:xfrm>
          <a:prstGeom prst="roundRect">
            <a:avLst/>
          </a:prstGeom>
          <a:solidFill>
            <a:srgbClr val="FFEEDA"/>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920" b="1" dirty="0">
                <a:solidFill>
                  <a:srgbClr val="1F2D37"/>
                </a:solidFill>
                <a:latin typeface="Arial" panose="020B0604020202020204" pitchFamily="34" charset="0"/>
              </a:rPr>
              <a:t>RANGE4D serial / CSV frame</a:t>
            </a:r>
            <a:endParaRPr lang="zh-CN" altLang="en-US" sz="920" b="1" dirty="0">
              <a:solidFill>
                <a:srgbClr val="1F2D37"/>
              </a:solidFill>
              <a:latin typeface="Arial" panose="020B0604020202020204" pitchFamily="34" charset="0"/>
            </a:endParaRPr>
          </a:p>
        </p:txBody>
      </p:sp>
      <p:cxnSp>
        <p:nvCxnSpPr>
          <p:cNvPr id="9" name="直接箭头连接符 8">
            <a:extLst>
              <a:ext uri="{FF2B5EF4-FFF2-40B4-BE49-F238E27FC236}">
                <a16:creationId xmlns:a16="http://schemas.microsoft.com/office/drawing/2014/main" id="{AEB4C0C1-2610-1EF5-813D-5EDE8EAC6134}"/>
              </a:ext>
            </a:extLst>
          </p:cNvPr>
          <p:cNvCxnSpPr/>
          <p:nvPr/>
        </p:nvCxnSpPr>
        <p:spPr>
          <a:xfrm>
            <a:off x="6604000" y="1155700"/>
            <a:ext cx="0" cy="190500"/>
          </a:xfrm>
          <a:prstGeom prst="straightConnector1">
            <a:avLst/>
          </a:prstGeom>
          <a:ln w="22860">
            <a:solidFill>
              <a:srgbClr val="F29100"/>
            </a:solidFill>
            <a:tailEnd type="arrow"/>
          </a:ln>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a16="http://schemas.microsoft.com/office/drawing/2014/main" id="{4920F7FB-E8D5-D4D4-FDDC-0EC3FD8D6D9F}"/>
              </a:ext>
            </a:extLst>
          </p:cNvPr>
          <p:cNvSpPr/>
          <p:nvPr/>
        </p:nvSpPr>
        <p:spPr>
          <a:xfrm>
            <a:off x="5207000" y="1346200"/>
            <a:ext cx="2794000" cy="419100"/>
          </a:xfrm>
          <a:prstGeom prst="round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920" b="1" dirty="0">
                <a:solidFill>
                  <a:srgbClr val="1F2D37"/>
                </a:solidFill>
                <a:latin typeface="Arial" panose="020B0604020202020204" pitchFamily="34" charset="0"/>
              </a:rPr>
              <a:t>Offset-corrected distances</a:t>
            </a:r>
            <a:endParaRPr lang="zh-CN" altLang="en-US" sz="920" b="1" dirty="0">
              <a:solidFill>
                <a:srgbClr val="1F2D37"/>
              </a:solidFill>
              <a:latin typeface="Arial" panose="020B0604020202020204" pitchFamily="34" charset="0"/>
            </a:endParaRPr>
          </a:p>
        </p:txBody>
      </p:sp>
      <p:cxnSp>
        <p:nvCxnSpPr>
          <p:cNvPr id="11" name="直接箭头连接符 10">
            <a:extLst>
              <a:ext uri="{FF2B5EF4-FFF2-40B4-BE49-F238E27FC236}">
                <a16:creationId xmlns:a16="http://schemas.microsoft.com/office/drawing/2014/main" id="{F4F584DA-41C6-4DCE-6B95-484505AEE3B5}"/>
              </a:ext>
            </a:extLst>
          </p:cNvPr>
          <p:cNvCxnSpPr/>
          <p:nvPr/>
        </p:nvCxnSpPr>
        <p:spPr>
          <a:xfrm>
            <a:off x="6604000" y="1765300"/>
            <a:ext cx="0" cy="190500"/>
          </a:xfrm>
          <a:prstGeom prst="straightConnector1">
            <a:avLst/>
          </a:prstGeom>
          <a:ln w="22860">
            <a:solidFill>
              <a:srgbClr val="F29100"/>
            </a:solidFill>
            <a:tailEnd type="arrow"/>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E767337E-D6B5-2A49-19A2-EA94B473C1DD}"/>
              </a:ext>
            </a:extLst>
          </p:cNvPr>
          <p:cNvSpPr/>
          <p:nvPr/>
        </p:nvSpPr>
        <p:spPr>
          <a:xfrm>
            <a:off x="5207000" y="1955800"/>
            <a:ext cx="2794000" cy="419100"/>
          </a:xfrm>
          <a:prstGeom prst="round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920" b="1" dirty="0">
                <a:solidFill>
                  <a:srgbClr val="1F2D37"/>
                </a:solidFill>
                <a:latin typeface="Arial" panose="020B0604020202020204" pitchFamily="34" charset="0"/>
              </a:rPr>
              <a:t>Least-squares 3D solve</a:t>
            </a:r>
            <a:endParaRPr lang="zh-CN" altLang="en-US" sz="920" b="1" dirty="0">
              <a:solidFill>
                <a:srgbClr val="1F2D37"/>
              </a:solidFill>
              <a:latin typeface="Arial" panose="020B0604020202020204" pitchFamily="34" charset="0"/>
            </a:endParaRPr>
          </a:p>
        </p:txBody>
      </p:sp>
      <p:cxnSp>
        <p:nvCxnSpPr>
          <p:cNvPr id="13" name="直接箭头连接符 12">
            <a:extLst>
              <a:ext uri="{FF2B5EF4-FFF2-40B4-BE49-F238E27FC236}">
                <a16:creationId xmlns:a16="http://schemas.microsoft.com/office/drawing/2014/main" id="{F6476674-D6DE-D0CD-BC46-B257F7B8DFB0}"/>
              </a:ext>
            </a:extLst>
          </p:cNvPr>
          <p:cNvCxnSpPr/>
          <p:nvPr/>
        </p:nvCxnSpPr>
        <p:spPr>
          <a:xfrm>
            <a:off x="6604000" y="2374900"/>
            <a:ext cx="0" cy="190500"/>
          </a:xfrm>
          <a:prstGeom prst="straightConnector1">
            <a:avLst/>
          </a:prstGeom>
          <a:ln w="22860">
            <a:solidFill>
              <a:srgbClr val="F29100"/>
            </a:solidFill>
            <a:tailEnd type="arrow"/>
          </a:ln>
        </p:spPr>
        <p:style>
          <a:lnRef idx="1">
            <a:schemeClr val="accent1"/>
          </a:lnRef>
          <a:fillRef idx="0">
            <a:schemeClr val="accent1"/>
          </a:fillRef>
          <a:effectRef idx="0">
            <a:schemeClr val="accent1"/>
          </a:effectRef>
          <a:fontRef idx="minor">
            <a:schemeClr val="tx1"/>
          </a:fontRef>
        </p:style>
      </p:cxnSp>
      <p:sp>
        <p:nvSpPr>
          <p:cNvPr id="14" name="矩形: 圆角 13">
            <a:extLst>
              <a:ext uri="{FF2B5EF4-FFF2-40B4-BE49-F238E27FC236}">
                <a16:creationId xmlns:a16="http://schemas.microsoft.com/office/drawing/2014/main" id="{493BEE63-159B-401A-B1D3-A9E88D7B40DC}"/>
              </a:ext>
            </a:extLst>
          </p:cNvPr>
          <p:cNvSpPr/>
          <p:nvPr/>
        </p:nvSpPr>
        <p:spPr>
          <a:xfrm>
            <a:off x="5207000" y="2565400"/>
            <a:ext cx="2794000" cy="419100"/>
          </a:xfrm>
          <a:prstGeom prst="round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920" b="1">
                <a:solidFill>
                  <a:srgbClr val="1F2D37"/>
                </a:solidFill>
                <a:latin typeface="Arial" panose="020B0604020202020204" pitchFamily="34" charset="0"/>
              </a:rPr>
              <a:t>Residual + motion gates</a:t>
            </a:r>
            <a:endParaRPr lang="zh-CN" altLang="en-US" sz="920" b="1">
              <a:solidFill>
                <a:srgbClr val="1F2D37"/>
              </a:solidFill>
              <a:latin typeface="Arial" panose="020B0604020202020204" pitchFamily="34" charset="0"/>
            </a:endParaRPr>
          </a:p>
        </p:txBody>
      </p:sp>
      <p:cxnSp>
        <p:nvCxnSpPr>
          <p:cNvPr id="15" name="直接箭头连接符 14">
            <a:extLst>
              <a:ext uri="{FF2B5EF4-FFF2-40B4-BE49-F238E27FC236}">
                <a16:creationId xmlns:a16="http://schemas.microsoft.com/office/drawing/2014/main" id="{DF17356E-EF95-3247-6A55-8AC239B7EF9A}"/>
              </a:ext>
            </a:extLst>
          </p:cNvPr>
          <p:cNvCxnSpPr/>
          <p:nvPr/>
        </p:nvCxnSpPr>
        <p:spPr>
          <a:xfrm>
            <a:off x="6604000" y="2984500"/>
            <a:ext cx="0" cy="190500"/>
          </a:xfrm>
          <a:prstGeom prst="straightConnector1">
            <a:avLst/>
          </a:prstGeom>
          <a:ln w="22860">
            <a:solidFill>
              <a:srgbClr val="F29100"/>
            </a:solidFill>
            <a:tailEnd type="arrow"/>
          </a:ln>
        </p:spPr>
        <p:style>
          <a:lnRef idx="1">
            <a:schemeClr val="accent1"/>
          </a:lnRef>
          <a:fillRef idx="0">
            <a:schemeClr val="accent1"/>
          </a:fillRef>
          <a:effectRef idx="0">
            <a:schemeClr val="accent1"/>
          </a:effectRef>
          <a:fontRef idx="minor">
            <a:schemeClr val="tx1"/>
          </a:fontRef>
        </p:style>
      </p:cxnSp>
      <p:sp>
        <p:nvSpPr>
          <p:cNvPr id="16" name="矩形: 圆角 15">
            <a:extLst>
              <a:ext uri="{FF2B5EF4-FFF2-40B4-BE49-F238E27FC236}">
                <a16:creationId xmlns:a16="http://schemas.microsoft.com/office/drawing/2014/main" id="{B1549A15-AA36-BE0E-02D9-6E356E4BFA3F}"/>
              </a:ext>
            </a:extLst>
          </p:cNvPr>
          <p:cNvSpPr/>
          <p:nvPr/>
        </p:nvSpPr>
        <p:spPr>
          <a:xfrm>
            <a:off x="5207000" y="3175000"/>
            <a:ext cx="2794000" cy="419100"/>
          </a:xfrm>
          <a:prstGeom prst="roundRect">
            <a:avLst/>
          </a:prstGeom>
          <a:solidFill>
            <a:srgbClr val="EFF7FC"/>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920" b="1">
                <a:solidFill>
                  <a:srgbClr val="1F2D37"/>
                </a:solidFill>
                <a:latin typeface="Arial" panose="020B0604020202020204" pitchFamily="34" charset="0"/>
              </a:rPr>
              <a:t>Interpolation buffer</a:t>
            </a:r>
            <a:endParaRPr lang="zh-CN" altLang="en-US" sz="920" b="1">
              <a:solidFill>
                <a:srgbClr val="1F2D37"/>
              </a:solidFill>
              <a:latin typeface="Arial" panose="020B0604020202020204" pitchFamily="34" charset="0"/>
            </a:endParaRPr>
          </a:p>
        </p:txBody>
      </p:sp>
      <p:cxnSp>
        <p:nvCxnSpPr>
          <p:cNvPr id="17" name="直接箭头连接符 16">
            <a:extLst>
              <a:ext uri="{FF2B5EF4-FFF2-40B4-BE49-F238E27FC236}">
                <a16:creationId xmlns:a16="http://schemas.microsoft.com/office/drawing/2014/main" id="{E849339F-A34F-981D-6317-42BB4998130D}"/>
              </a:ext>
            </a:extLst>
          </p:cNvPr>
          <p:cNvCxnSpPr/>
          <p:nvPr/>
        </p:nvCxnSpPr>
        <p:spPr>
          <a:xfrm>
            <a:off x="6604000" y="3594100"/>
            <a:ext cx="0" cy="190500"/>
          </a:xfrm>
          <a:prstGeom prst="straightConnector1">
            <a:avLst/>
          </a:prstGeom>
          <a:ln w="22860">
            <a:solidFill>
              <a:srgbClr val="F29100"/>
            </a:solidFill>
            <a:tailEnd type="arrow"/>
          </a:ln>
        </p:spPr>
        <p:style>
          <a:lnRef idx="1">
            <a:schemeClr val="accent1"/>
          </a:lnRef>
          <a:fillRef idx="0">
            <a:schemeClr val="accent1"/>
          </a:fillRef>
          <a:effectRef idx="0">
            <a:schemeClr val="accent1"/>
          </a:effectRef>
          <a:fontRef idx="minor">
            <a:schemeClr val="tx1"/>
          </a:fontRef>
        </p:style>
      </p:cxnSp>
      <p:sp>
        <p:nvSpPr>
          <p:cNvPr id="18" name="矩形: 圆角 17">
            <a:extLst>
              <a:ext uri="{FF2B5EF4-FFF2-40B4-BE49-F238E27FC236}">
                <a16:creationId xmlns:a16="http://schemas.microsoft.com/office/drawing/2014/main" id="{E2C76936-D331-40F5-038C-550AC0162BB2}"/>
              </a:ext>
            </a:extLst>
          </p:cNvPr>
          <p:cNvSpPr/>
          <p:nvPr/>
        </p:nvSpPr>
        <p:spPr>
          <a:xfrm>
            <a:off x="5207000" y="3784600"/>
            <a:ext cx="2794000" cy="419100"/>
          </a:xfrm>
          <a:prstGeom prst="roundRect">
            <a:avLst/>
          </a:prstGeom>
          <a:solidFill>
            <a:srgbClr val="FFEEDA"/>
          </a:solidFill>
          <a:ln w="15240">
            <a:solidFill>
              <a:srgbClr val="005C8F"/>
            </a:solidFill>
          </a:ln>
        </p:spPr>
        <p:style>
          <a:lnRef idx="2">
            <a:schemeClr val="accent1">
              <a:shade val="15000"/>
            </a:schemeClr>
          </a:lnRef>
          <a:fillRef idx="1">
            <a:schemeClr val="accent1"/>
          </a:fillRef>
          <a:effectRef idx="0">
            <a:schemeClr val="accent1"/>
          </a:effectRef>
          <a:fontRef idx="minor">
            <a:schemeClr val="lt1"/>
          </a:fontRef>
        </p:style>
        <p:txBody>
          <a:bodyPr wrap="square" lIns="63500" tIns="38100" rIns="63500" bIns="38100" rtlCol="0" anchor="ctr"/>
          <a:lstStyle/>
          <a:p>
            <a:pPr algn="ctr"/>
            <a:r>
              <a:rPr lang="en-US" altLang="zh-CN" sz="920" b="1">
                <a:solidFill>
                  <a:srgbClr val="1F2D37"/>
                </a:solidFill>
                <a:latin typeface="Arial" panose="020B0604020202020204" pitchFamily="34" charset="0"/>
              </a:rPr>
              <a:t>Trajectory GUI output</a:t>
            </a:r>
            <a:endParaRPr lang="zh-CN" altLang="en-US" sz="920" b="1">
              <a:solidFill>
                <a:srgbClr val="1F2D37"/>
              </a:solidFill>
              <a:latin typeface="Arial" panose="020B0604020202020204" pitchFamily="34" charset="0"/>
            </a:endParaRPr>
          </a:p>
        </p:txBody>
      </p:sp>
    </p:spTree>
    <p:extLst>
      <p:ext uri="{BB962C8B-B14F-4D97-AF65-F5344CB8AC3E}">
        <p14:creationId xmlns:p14="http://schemas.microsoft.com/office/powerpoint/2010/main" val="35044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19961FE-FE54-FDA1-7C89-3B417BB99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7588"/>
            <a:ext cx="9144000" cy="4390184"/>
          </a:xfrm>
          <a:prstGeom prst="rect">
            <a:avLst/>
          </a:prstGeom>
        </p:spPr>
      </p:pic>
      <p:sp>
        <p:nvSpPr>
          <p:cNvPr id="3" name="矩形 2">
            <a:extLst>
              <a:ext uri="{FF2B5EF4-FFF2-40B4-BE49-F238E27FC236}">
                <a16:creationId xmlns:a16="http://schemas.microsoft.com/office/drawing/2014/main" id="{C684FC84-5BCD-45AD-269D-8784A3DA4884}"/>
              </a:ext>
            </a:extLst>
          </p:cNvPr>
          <p:cNvSpPr/>
          <p:nvPr/>
        </p:nvSpPr>
        <p:spPr>
          <a:xfrm>
            <a:off x="6732180" y="2571750"/>
            <a:ext cx="1415772" cy="923330"/>
          </a:xfrm>
          <a:prstGeom prst="rect">
            <a:avLst/>
          </a:prstGeom>
          <a:noFill/>
        </p:spPr>
        <p:txBody>
          <a:bodyPr wrap="none" lIns="91440" tIns="45720" rIns="91440" bIns="45720">
            <a:spAutoFit/>
          </a:bodyPr>
          <a:lstStyle/>
          <a:p>
            <a:pPr algn="ctr"/>
            <a:r>
              <a:rPr lang="en-US" altLang="zh-CN"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GUI</a:t>
            </a:r>
            <a:endParaRPr lang="zh-CN" alt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矩形 1">
            <a:extLst>
              <a:ext uri="{FF2B5EF4-FFF2-40B4-BE49-F238E27FC236}">
                <a16:creationId xmlns:a16="http://schemas.microsoft.com/office/drawing/2014/main" id="{96635321-D9BD-1934-4FB4-59F36F420CD9}"/>
              </a:ext>
            </a:extLst>
          </p:cNvPr>
          <p:cNvSpPr/>
          <p:nvPr/>
        </p:nvSpPr>
        <p:spPr>
          <a:xfrm>
            <a:off x="0" y="-7661"/>
            <a:ext cx="5314340"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GUI</a:t>
            </a:r>
          </a:p>
        </p:txBody>
      </p:sp>
    </p:spTree>
    <p:extLst>
      <p:ext uri="{BB962C8B-B14F-4D97-AF65-F5344CB8AC3E}">
        <p14:creationId xmlns:p14="http://schemas.microsoft.com/office/powerpoint/2010/main" val="206117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7208959" cy="416011"/>
          </a:xfrm>
          <a:prstGeom prst="rect">
            <a:avLst/>
          </a:prstGeom>
          <a:solidFill>
            <a:srgbClr val="F29100"/>
          </a:solidFill>
        </p:spPr>
        <p:txBody>
          <a:bodyPr wrap="square" lIns="76200">
            <a:spAutoFit/>
          </a:bodyPr>
          <a:lstStyle/>
          <a:p>
            <a:pPr rtl="0" eaLnBrk="0" hangingPunct="0">
              <a:lnSpc>
                <a:spcPct val="150000"/>
              </a:lnSpc>
            </a:pPr>
            <a:r>
              <a:rPr lang="en-US" altLang="zh-CN" sz="1600" b="1" dirty="0">
                <a:solidFill>
                  <a:srgbClr val="FFFFFF"/>
                </a:solidFill>
              </a:rPr>
              <a:t>4.2 Data Processing – A Fantastic GUI and Visualization</a:t>
            </a:r>
          </a:p>
        </p:txBody>
      </p:sp>
      <p:sp>
        <p:nvSpPr>
          <p:cNvPr id="8" name="文本框 7">
            <a:extLst>
              <a:ext uri="{FF2B5EF4-FFF2-40B4-BE49-F238E27FC236}">
                <a16:creationId xmlns:a16="http://schemas.microsoft.com/office/drawing/2014/main" id="{3104F421-FCDE-519C-0563-46BA7FD19690}"/>
              </a:ext>
            </a:extLst>
          </p:cNvPr>
          <p:cNvSpPr txBox="1"/>
          <p:nvPr/>
        </p:nvSpPr>
        <p:spPr>
          <a:xfrm>
            <a:off x="755682" y="4803936"/>
            <a:ext cx="5029200" cy="156453"/>
          </a:xfrm>
          <a:prstGeom prst="rect">
            <a:avLst/>
          </a:prstGeom>
          <a:noFill/>
        </p:spPr>
        <p:txBody>
          <a:bodyPr vert="horz" wrap="square" lIns="25400" tIns="12700" rIns="25400" bIns="12700" rtlCol="0">
            <a:spAutoFit/>
          </a:bodyPr>
          <a:lstStyle/>
          <a:p>
            <a:pPr algn="ctr"/>
            <a:r>
              <a:rPr lang="en-US" altLang="zh-CN" sz="850" dirty="0">
                <a:solidFill>
                  <a:srgbClr val="525252"/>
                </a:solidFill>
              </a:rPr>
              <a:t>GUI screenshot from final report</a:t>
            </a:r>
            <a:endParaRPr lang="zh-CN" altLang="en-US" sz="850" dirty="0">
              <a:solidFill>
                <a:srgbClr val="525252"/>
              </a:solidFill>
            </a:endParaRPr>
          </a:p>
        </p:txBody>
      </p:sp>
      <p:sp>
        <p:nvSpPr>
          <p:cNvPr id="9" name="文本框 8">
            <a:extLst>
              <a:ext uri="{FF2B5EF4-FFF2-40B4-BE49-F238E27FC236}">
                <a16:creationId xmlns:a16="http://schemas.microsoft.com/office/drawing/2014/main" id="{3E2BD694-B73D-AB9B-DBB2-DE8D5A15C99D}"/>
              </a:ext>
            </a:extLst>
          </p:cNvPr>
          <p:cNvSpPr txBox="1"/>
          <p:nvPr/>
        </p:nvSpPr>
        <p:spPr>
          <a:xfrm>
            <a:off x="7596252" y="915612"/>
            <a:ext cx="2540000" cy="241092"/>
          </a:xfrm>
          <a:prstGeom prst="rect">
            <a:avLst/>
          </a:prstGeom>
          <a:noFill/>
        </p:spPr>
        <p:txBody>
          <a:bodyPr vert="horz" wrap="square" lIns="25400" tIns="12700" rIns="25400" bIns="12700" rtlCol="0">
            <a:spAutoFit/>
          </a:bodyPr>
          <a:lstStyle/>
          <a:p>
            <a:r>
              <a:rPr lang="en-US" altLang="zh-CN" sz="1400" b="1" dirty="0">
                <a:solidFill>
                  <a:srgbClr val="005C8F"/>
                </a:solidFill>
              </a:rPr>
              <a:t>Functionality</a:t>
            </a:r>
            <a:endParaRPr lang="zh-CN" altLang="en-US" sz="1400" b="1" dirty="0">
              <a:solidFill>
                <a:srgbClr val="005C8F"/>
              </a:solidFill>
            </a:endParaRPr>
          </a:p>
        </p:txBody>
      </p:sp>
      <p:pic>
        <p:nvPicPr>
          <p:cNvPr id="6" name="图片 5">
            <a:extLst>
              <a:ext uri="{FF2B5EF4-FFF2-40B4-BE49-F238E27FC236}">
                <a16:creationId xmlns:a16="http://schemas.microsoft.com/office/drawing/2014/main" id="{0BA62CE6-2329-8DD2-613B-D2EE2E6D0F65}"/>
              </a:ext>
            </a:extLst>
          </p:cNvPr>
          <p:cNvPicPr>
            <a:picLocks noChangeAspect="1"/>
          </p:cNvPicPr>
          <p:nvPr/>
        </p:nvPicPr>
        <p:blipFill>
          <a:blip r:embed="rId2"/>
          <a:stretch>
            <a:fillRect/>
          </a:stretch>
        </p:blipFill>
        <p:spPr>
          <a:xfrm>
            <a:off x="27263" y="586810"/>
            <a:ext cx="7418375" cy="3960330"/>
          </a:xfrm>
          <a:prstGeom prst="rect">
            <a:avLst/>
          </a:prstGeom>
        </p:spPr>
      </p:pic>
      <p:sp>
        <p:nvSpPr>
          <p:cNvPr id="12" name="文本框 11">
            <a:extLst>
              <a:ext uri="{FF2B5EF4-FFF2-40B4-BE49-F238E27FC236}">
                <a16:creationId xmlns:a16="http://schemas.microsoft.com/office/drawing/2014/main" id="{9A6D4A6A-9DD7-5489-259A-7071B77D3049}"/>
              </a:ext>
            </a:extLst>
          </p:cNvPr>
          <p:cNvSpPr txBox="1"/>
          <p:nvPr/>
        </p:nvSpPr>
        <p:spPr>
          <a:xfrm>
            <a:off x="7368842" y="1275642"/>
            <a:ext cx="2794000" cy="1576842"/>
          </a:xfrm>
          <a:prstGeom prst="rect">
            <a:avLst/>
          </a:prstGeom>
          <a:noFill/>
        </p:spPr>
        <p:txBody>
          <a:bodyPr vert="horz" wrap="square" lIns="25400" tIns="12700" rIns="25400" bIns="12700" rtlCol="0">
            <a:spAutoFit/>
          </a:bodyPr>
          <a:lstStyle/>
          <a:p>
            <a:pPr marL="171450" indent="-171450">
              <a:spcAft>
                <a:spcPct val="100000"/>
              </a:spcAft>
              <a:buFontTx/>
              <a:buChar char="-"/>
            </a:pPr>
            <a:r>
              <a:rPr lang="en-US" altLang="zh-CN" sz="1120" b="1" dirty="0">
                <a:solidFill>
                  <a:srgbClr val="1F2D37"/>
                </a:solidFill>
              </a:rPr>
              <a:t>Trajectory Acquisition</a:t>
            </a:r>
          </a:p>
          <a:p>
            <a:pPr marL="171450" indent="-171450">
              <a:spcAft>
                <a:spcPct val="100000"/>
              </a:spcAft>
              <a:buFontTx/>
              <a:buChar char="-"/>
            </a:pPr>
            <a:r>
              <a:rPr lang="en-US" altLang="zh-CN" sz="1120" b="1" dirty="0">
                <a:solidFill>
                  <a:srgbClr val="1F2D37"/>
                </a:solidFill>
              </a:rPr>
              <a:t>Data file management.</a:t>
            </a:r>
            <a:endParaRPr lang="zh-CN" altLang="en-US" sz="1120" b="1" dirty="0">
              <a:solidFill>
                <a:srgbClr val="1F2D37"/>
              </a:solidFill>
            </a:endParaRPr>
          </a:p>
          <a:p>
            <a:pPr marL="171450" indent="-171450">
              <a:spcAft>
                <a:spcPct val="100000"/>
              </a:spcAft>
              <a:buFontTx/>
              <a:buChar char="-"/>
            </a:pPr>
            <a:r>
              <a:rPr lang="en-US" altLang="zh-CN" sz="1120" b="1" dirty="0">
                <a:solidFill>
                  <a:srgbClr val="1F2D37"/>
                </a:solidFill>
              </a:rPr>
              <a:t>Raw Data Processing</a:t>
            </a:r>
          </a:p>
          <a:p>
            <a:pPr marL="171450" indent="-171450">
              <a:spcAft>
                <a:spcPct val="100000"/>
              </a:spcAft>
              <a:buFontTx/>
              <a:buChar char="-"/>
            </a:pPr>
            <a:r>
              <a:rPr lang="en-US" altLang="zh-CN" sz="1120" b="1" dirty="0">
                <a:solidFill>
                  <a:srgbClr val="1F2D37"/>
                </a:solidFill>
              </a:rPr>
              <a:t>Trajectory Display </a:t>
            </a:r>
          </a:p>
          <a:p>
            <a:pPr marL="171450" indent="-171450">
              <a:spcAft>
                <a:spcPct val="100000"/>
              </a:spcAft>
              <a:buFontTx/>
              <a:buChar char="-"/>
            </a:pPr>
            <a:r>
              <a:rPr lang="en-US" altLang="zh-CN" sz="1120" b="1" dirty="0">
                <a:solidFill>
                  <a:srgbClr val="1F2D37"/>
                </a:solidFill>
              </a:rPr>
              <a:t>Replay Functions</a:t>
            </a:r>
          </a:p>
        </p:txBody>
      </p:sp>
    </p:spTree>
    <p:extLst>
      <p:ext uri="{BB962C8B-B14F-4D97-AF65-F5344CB8AC3E}">
        <p14:creationId xmlns:p14="http://schemas.microsoft.com/office/powerpoint/2010/main" val="130864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1442</Words>
  <Application>Microsoft Office PowerPoint</Application>
  <PresentationFormat>全屏显示(16:9)</PresentationFormat>
  <Paragraphs>189</Paragraphs>
  <Slides>23</Slides>
  <Notes>8</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23</vt:i4>
      </vt:variant>
    </vt:vector>
  </HeadingPairs>
  <TitlesOfParts>
    <vt:vector size="34" baseType="lpstr">
      <vt:lpstr>Microsoft YaHei UI</vt:lpstr>
      <vt:lpstr>黑体</vt:lpstr>
      <vt:lpstr>宋体</vt:lpstr>
      <vt:lpstr>微软雅黑</vt:lpstr>
      <vt:lpstr>Arial</vt:lpstr>
      <vt:lpstr>Calibri</vt:lpstr>
      <vt:lpstr>Calibri Light</vt:lpstr>
      <vt:lpstr>自定义设计方案</vt:lpstr>
      <vt:lpstr>1_自定义设计方案</vt:lpstr>
      <vt:lpstr>2_自定义设计方案</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寓言映画</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dc:creator>
  <cp:lastModifiedBy>晨翰 杨</cp:lastModifiedBy>
  <cp:revision>2110</cp:revision>
  <dcterms:created xsi:type="dcterms:W3CDTF">2010-04-25T05:01:00Z</dcterms:created>
  <dcterms:modified xsi:type="dcterms:W3CDTF">2026-05-22T17:17:34Z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0A08A4722852464CB4351899E3E253A7_13</vt:lpwstr>
  </property>
</Properties>
</file>